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0"/>
  </p:notesMasterIdLst>
  <p:sldIdLst>
    <p:sldId id="256" r:id="rId2"/>
    <p:sldId id="261" r:id="rId3"/>
    <p:sldId id="260" r:id="rId4"/>
    <p:sldId id="259" r:id="rId5"/>
    <p:sldId id="263" r:id="rId6"/>
    <p:sldId id="264" r:id="rId7"/>
    <p:sldId id="265" r:id="rId8"/>
    <p:sldId id="268"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2"/>
  </p:normalViewPr>
  <p:slideViewPr>
    <p:cSldViewPr snapToGrid="0" snapToObjects="1">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2C945C4-E167-894A-8623-742FB6770547}" type="datetimeFigureOut">
              <a:rPr lang="nl-NL" smtClean="0"/>
              <a:t>11-11-2021</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FB8232D-1967-8F42-A68B-6FCABD3193D0}" type="slidenum">
              <a:rPr lang="nl-NL" smtClean="0"/>
              <a:t>‹#›</a:t>
            </a:fld>
            <a:endParaRPr lang="nl-NL"/>
          </a:p>
        </p:txBody>
      </p:sp>
    </p:spTree>
    <p:extLst>
      <p:ext uri="{BB962C8B-B14F-4D97-AF65-F5344CB8AC3E}">
        <p14:creationId xmlns:p14="http://schemas.microsoft.com/office/powerpoint/2010/main" val="39030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1</a:t>
            </a:fld>
            <a:endParaRPr lang="nl-NL"/>
          </a:p>
        </p:txBody>
      </p:sp>
    </p:spTree>
    <p:extLst>
      <p:ext uri="{BB962C8B-B14F-4D97-AF65-F5344CB8AC3E}">
        <p14:creationId xmlns:p14="http://schemas.microsoft.com/office/powerpoint/2010/main" val="231560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2</a:t>
            </a:fld>
            <a:endParaRPr lang="nl-NL"/>
          </a:p>
        </p:txBody>
      </p:sp>
    </p:spTree>
    <p:extLst>
      <p:ext uri="{BB962C8B-B14F-4D97-AF65-F5344CB8AC3E}">
        <p14:creationId xmlns:p14="http://schemas.microsoft.com/office/powerpoint/2010/main" val="206463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3</a:t>
            </a:fld>
            <a:endParaRPr lang="nl-NL"/>
          </a:p>
        </p:txBody>
      </p:sp>
    </p:spTree>
    <p:extLst>
      <p:ext uri="{BB962C8B-B14F-4D97-AF65-F5344CB8AC3E}">
        <p14:creationId xmlns:p14="http://schemas.microsoft.com/office/powerpoint/2010/main" val="58529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FB8232D-1967-8F42-A68B-6FCABD3193D0}" type="slidenum">
              <a:rPr lang="nl-NL" smtClean="0"/>
              <a:t>4</a:t>
            </a:fld>
            <a:endParaRPr lang="nl-NL"/>
          </a:p>
        </p:txBody>
      </p:sp>
    </p:spTree>
    <p:extLst>
      <p:ext uri="{BB962C8B-B14F-4D97-AF65-F5344CB8AC3E}">
        <p14:creationId xmlns:p14="http://schemas.microsoft.com/office/powerpoint/2010/main" val="124207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5</a:t>
            </a:fld>
            <a:endParaRPr lang="nl-NL"/>
          </a:p>
        </p:txBody>
      </p:sp>
    </p:spTree>
    <p:extLst>
      <p:ext uri="{BB962C8B-B14F-4D97-AF65-F5344CB8AC3E}">
        <p14:creationId xmlns:p14="http://schemas.microsoft.com/office/powerpoint/2010/main" val="723789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6</a:t>
            </a:fld>
            <a:endParaRPr lang="nl-NL"/>
          </a:p>
        </p:txBody>
      </p:sp>
    </p:spTree>
    <p:extLst>
      <p:ext uri="{BB962C8B-B14F-4D97-AF65-F5344CB8AC3E}">
        <p14:creationId xmlns:p14="http://schemas.microsoft.com/office/powerpoint/2010/main" val="2396998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7</a:t>
            </a:fld>
            <a:endParaRPr lang="nl-NL"/>
          </a:p>
        </p:txBody>
      </p:sp>
    </p:spTree>
    <p:extLst>
      <p:ext uri="{BB962C8B-B14F-4D97-AF65-F5344CB8AC3E}">
        <p14:creationId xmlns:p14="http://schemas.microsoft.com/office/powerpoint/2010/main" val="4158048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BFB8232D-1967-8F42-A68B-6FCABD3193D0}" type="slidenum">
              <a:rPr lang="nl-NL" smtClean="0"/>
              <a:t>8</a:t>
            </a:fld>
            <a:endParaRPr lang="nl-NL"/>
          </a:p>
        </p:txBody>
      </p:sp>
    </p:spTree>
    <p:extLst>
      <p:ext uri="{BB962C8B-B14F-4D97-AF65-F5344CB8AC3E}">
        <p14:creationId xmlns:p14="http://schemas.microsoft.com/office/powerpoint/2010/main" val="1825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5F0C003-9B13-4C47-B030-EAEFCC157A46}" type="datetimeFigureOut">
              <a:rPr lang="nl-NL" smtClean="0"/>
              <a:t>11-11-2021</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FCA608B-7572-8741-9B5B-00311A0F8C0D}" type="slidenum">
              <a:rPr lang="nl-NL" smtClean="0"/>
              <a:t>‹#›</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86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5F0C003-9B13-4C47-B030-EAEFCC157A4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30707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5F0C003-9B13-4C47-B030-EAEFCC157A4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135016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5F0C003-9B13-4C47-B030-EAEFCC157A4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127740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5F0C003-9B13-4C47-B030-EAEFCC157A46}" type="datetimeFigureOut">
              <a:rPr lang="nl-NL" smtClean="0"/>
              <a:t>11-11-2021</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FCA608B-7572-8741-9B5B-00311A0F8C0D}" type="slidenum">
              <a:rPr lang="nl-NL" smtClean="0"/>
              <a:t>‹#›</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736654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5F0C003-9B13-4C47-B030-EAEFCC157A46}" type="datetimeFigureOut">
              <a:rPr lang="nl-NL" smtClean="0"/>
              <a:t>11-11-2021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26575784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5F0C003-9B13-4C47-B030-EAEFCC157A46}" type="datetimeFigureOut">
              <a:rPr lang="nl-NL" smtClean="0"/>
              <a:t>11-11-2021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38545422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5F0C003-9B13-4C47-B030-EAEFCC157A46}" type="datetimeFigureOut">
              <a:rPr lang="nl-NL" smtClean="0"/>
              <a:t>11-11-2021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164222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0C003-9B13-4C47-B030-EAEFCC157A46}" type="datetimeFigureOut">
              <a:rPr lang="nl-NL" smtClean="0"/>
              <a:t>11-11-2021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149960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15F0C003-9B13-4C47-B030-EAEFCC157A46}" type="datetimeFigureOut">
              <a:rPr lang="nl-NL" smtClean="0"/>
              <a:t>11-11-2021</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7FCA608B-7572-8741-9B5B-00311A0F8C0D}" type="slidenum">
              <a:rPr lang="nl-NL" smtClean="0"/>
              <a:t>‹#›</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32517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15F0C003-9B13-4C47-B030-EAEFCC157A46}" type="datetimeFigureOut">
              <a:rPr lang="nl-NL" smtClean="0"/>
              <a:t>11-11-2021</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7FCA608B-7572-8741-9B5B-00311A0F8C0D}" type="slidenum">
              <a:rPr lang="nl-NL" smtClean="0"/>
              <a:t>‹#›</a:t>
            </a:fld>
            <a:endParaRPr lang="nl-NL"/>
          </a:p>
        </p:txBody>
      </p:sp>
    </p:spTree>
    <p:extLst>
      <p:ext uri="{BB962C8B-B14F-4D97-AF65-F5344CB8AC3E}">
        <p14:creationId xmlns:p14="http://schemas.microsoft.com/office/powerpoint/2010/main" val="39550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5F0C003-9B13-4C47-B030-EAEFCC157A46}" type="datetimeFigureOut">
              <a:rPr lang="nl-NL" smtClean="0"/>
              <a:t>11-11-2021</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FCA608B-7572-8741-9B5B-00311A0F8C0D}" type="slidenum">
              <a:rPr lang="nl-NL" smtClean="0"/>
              <a:t>‹#›</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91443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ultureleapotheek.n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bzn.be/nl/h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92C60D-4CD2-6845-BA9F-1DBD4E15226F}"/>
              </a:ext>
            </a:extLst>
          </p:cNvPr>
          <p:cNvSpPr>
            <a:spLocks noGrp="1"/>
          </p:cNvSpPr>
          <p:nvPr>
            <p:ph type="ctrTitle"/>
          </p:nvPr>
        </p:nvSpPr>
        <p:spPr/>
        <p:txBody>
          <a:bodyPr/>
          <a:lstStyle/>
          <a:p>
            <a:r>
              <a:rPr lang="nl-NL" sz="6000" dirty="0"/>
              <a:t>Wat hebben literatuur en recht met elkaar te maken?</a:t>
            </a:r>
          </a:p>
        </p:txBody>
      </p:sp>
      <p:sp>
        <p:nvSpPr>
          <p:cNvPr id="3" name="Ondertitel 2">
            <a:extLst>
              <a:ext uri="{FF2B5EF4-FFF2-40B4-BE49-F238E27FC236}">
                <a16:creationId xmlns:a16="http://schemas.microsoft.com/office/drawing/2014/main" id="{D50F67EA-98D5-5146-BA02-87A3CEBDD368}"/>
              </a:ext>
            </a:extLst>
          </p:cNvPr>
          <p:cNvSpPr>
            <a:spLocks noGrp="1"/>
          </p:cNvSpPr>
          <p:nvPr>
            <p:ph type="subTitle" idx="1"/>
          </p:nvPr>
        </p:nvSpPr>
        <p:spPr/>
        <p:txBody>
          <a:bodyPr/>
          <a:lstStyle/>
          <a:p>
            <a:r>
              <a:rPr lang="nl-NL" dirty="0"/>
              <a:t>Machteld Vonk</a:t>
            </a:r>
          </a:p>
        </p:txBody>
      </p:sp>
    </p:spTree>
    <p:extLst>
      <p:ext uri="{BB962C8B-B14F-4D97-AF65-F5344CB8AC3E}">
        <p14:creationId xmlns:p14="http://schemas.microsoft.com/office/powerpoint/2010/main" val="287698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4EF47-996E-6D4C-AA0B-356CFFB1A701}"/>
              </a:ext>
            </a:extLst>
          </p:cNvPr>
          <p:cNvSpPr>
            <a:spLocks noGrp="1"/>
          </p:cNvSpPr>
          <p:nvPr>
            <p:ph type="title"/>
          </p:nvPr>
        </p:nvSpPr>
        <p:spPr/>
        <p:txBody>
          <a:bodyPr/>
          <a:lstStyle/>
          <a:p>
            <a:r>
              <a:rPr lang="nl-NL" dirty="0" err="1"/>
              <a:t>Law</a:t>
            </a:r>
            <a:r>
              <a:rPr lang="nl-NL" dirty="0"/>
              <a:t> </a:t>
            </a:r>
            <a:r>
              <a:rPr lang="nl-NL" dirty="0" err="1"/>
              <a:t>and</a:t>
            </a:r>
            <a:r>
              <a:rPr lang="nl-NL" dirty="0"/>
              <a:t> </a:t>
            </a:r>
            <a:r>
              <a:rPr lang="nl-NL" dirty="0" err="1"/>
              <a:t>literature</a:t>
            </a:r>
            <a:endParaRPr lang="nl-NL" dirty="0"/>
          </a:p>
        </p:txBody>
      </p:sp>
      <p:sp>
        <p:nvSpPr>
          <p:cNvPr id="3" name="Tijdelijke aanduiding voor inhoud 2">
            <a:extLst>
              <a:ext uri="{FF2B5EF4-FFF2-40B4-BE49-F238E27FC236}">
                <a16:creationId xmlns:a16="http://schemas.microsoft.com/office/drawing/2014/main" id="{A5927A5E-7385-8941-9483-0E42FB32EEDD}"/>
              </a:ext>
            </a:extLst>
          </p:cNvPr>
          <p:cNvSpPr>
            <a:spLocks noGrp="1"/>
          </p:cNvSpPr>
          <p:nvPr>
            <p:ph sz="half" idx="1"/>
          </p:nvPr>
        </p:nvSpPr>
        <p:spPr/>
        <p:txBody>
          <a:bodyPr/>
          <a:lstStyle/>
          <a:p>
            <a:r>
              <a:rPr lang="nl-NL" dirty="0" err="1"/>
              <a:t>Law</a:t>
            </a:r>
            <a:r>
              <a:rPr lang="nl-NL" dirty="0"/>
              <a:t> </a:t>
            </a:r>
            <a:r>
              <a:rPr lang="nl-NL" i="1" dirty="0"/>
              <a:t>as</a:t>
            </a:r>
            <a:r>
              <a:rPr lang="nl-NL" dirty="0"/>
              <a:t> </a:t>
            </a:r>
            <a:r>
              <a:rPr lang="nl-NL" dirty="0" err="1"/>
              <a:t>literature</a:t>
            </a:r>
            <a:r>
              <a:rPr lang="nl-NL" dirty="0"/>
              <a:t> (jurisprudentie als literatuur – jurisprudentie als </a:t>
            </a:r>
            <a:r>
              <a:rPr lang="nl-NL" i="1" dirty="0"/>
              <a:t>literaire</a:t>
            </a:r>
            <a:r>
              <a:rPr lang="nl-NL" dirty="0"/>
              <a:t> tekst)</a:t>
            </a:r>
          </a:p>
          <a:p>
            <a:r>
              <a:rPr lang="nl-NL" dirty="0" err="1"/>
              <a:t>Law</a:t>
            </a:r>
            <a:r>
              <a:rPr lang="nl-NL" dirty="0"/>
              <a:t> </a:t>
            </a:r>
            <a:r>
              <a:rPr lang="nl-NL" i="1" dirty="0"/>
              <a:t>in</a:t>
            </a:r>
            <a:r>
              <a:rPr lang="nl-NL" dirty="0"/>
              <a:t> </a:t>
            </a:r>
            <a:r>
              <a:rPr lang="nl-NL" dirty="0" err="1"/>
              <a:t>literature</a:t>
            </a:r>
            <a:r>
              <a:rPr lang="nl-NL" dirty="0"/>
              <a:t> (hoe schrijft men over het recht?)</a:t>
            </a:r>
          </a:p>
          <a:p>
            <a:r>
              <a:rPr lang="nl-NL" dirty="0" err="1"/>
              <a:t>Law</a:t>
            </a:r>
            <a:r>
              <a:rPr lang="nl-NL" dirty="0"/>
              <a:t> </a:t>
            </a:r>
            <a:r>
              <a:rPr lang="nl-NL" i="1" dirty="0" err="1"/>
              <a:t>and</a:t>
            </a:r>
            <a:r>
              <a:rPr lang="nl-NL" dirty="0"/>
              <a:t> </a:t>
            </a:r>
            <a:r>
              <a:rPr lang="nl-NL" dirty="0" err="1"/>
              <a:t>literature</a:t>
            </a:r>
            <a:r>
              <a:rPr lang="nl-NL" dirty="0"/>
              <a:t> (wat kan je van literatuur leren dat relevant is voor de rechtspraktijk?)</a:t>
            </a:r>
          </a:p>
          <a:p>
            <a:endParaRPr lang="nl-NL" dirty="0"/>
          </a:p>
        </p:txBody>
      </p:sp>
      <p:pic>
        <p:nvPicPr>
          <p:cNvPr id="6" name="Tijdelijke aanduiding voor inhoud 5">
            <a:extLst>
              <a:ext uri="{FF2B5EF4-FFF2-40B4-BE49-F238E27FC236}">
                <a16:creationId xmlns:a16="http://schemas.microsoft.com/office/drawing/2014/main" id="{819D7E5D-78F7-2044-84BA-E5E2EE09B480}"/>
              </a:ext>
            </a:extLst>
          </p:cNvPr>
          <p:cNvPicPr>
            <a:picLocks noGrp="1" noChangeAspect="1"/>
          </p:cNvPicPr>
          <p:nvPr>
            <p:ph sz="half" idx="2"/>
          </p:nvPr>
        </p:nvPicPr>
        <p:blipFill>
          <a:blip r:embed="rId3"/>
          <a:stretch>
            <a:fillRect/>
          </a:stretch>
        </p:blipFill>
        <p:spPr>
          <a:xfrm>
            <a:off x="7816866" y="2286000"/>
            <a:ext cx="2463768" cy="3619500"/>
          </a:xfrm>
        </p:spPr>
      </p:pic>
    </p:spTree>
    <p:extLst>
      <p:ext uri="{BB962C8B-B14F-4D97-AF65-F5344CB8AC3E}">
        <p14:creationId xmlns:p14="http://schemas.microsoft.com/office/powerpoint/2010/main" val="138169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912B42-EA0B-054F-A504-612140CDA9DB}"/>
              </a:ext>
            </a:extLst>
          </p:cNvPr>
          <p:cNvSpPr>
            <a:spLocks noGrp="1"/>
          </p:cNvSpPr>
          <p:nvPr>
            <p:ph type="title"/>
          </p:nvPr>
        </p:nvSpPr>
        <p:spPr/>
        <p:txBody>
          <a:bodyPr/>
          <a:lstStyle/>
          <a:p>
            <a:r>
              <a:rPr lang="nl-NL" dirty="0"/>
              <a:t>Ons Project: online samen lezen</a:t>
            </a:r>
          </a:p>
        </p:txBody>
      </p:sp>
      <p:sp>
        <p:nvSpPr>
          <p:cNvPr id="3" name="Tijdelijke aanduiding voor inhoud 2">
            <a:extLst>
              <a:ext uri="{FF2B5EF4-FFF2-40B4-BE49-F238E27FC236}">
                <a16:creationId xmlns:a16="http://schemas.microsoft.com/office/drawing/2014/main" id="{CC6B063F-7022-B641-84FF-3E837EAC50E6}"/>
              </a:ext>
            </a:extLst>
          </p:cNvPr>
          <p:cNvSpPr>
            <a:spLocks noGrp="1"/>
          </p:cNvSpPr>
          <p:nvPr>
            <p:ph sz="half" idx="1"/>
          </p:nvPr>
        </p:nvSpPr>
        <p:spPr>
          <a:xfrm>
            <a:off x="1257300" y="2757488"/>
            <a:ext cx="4800600" cy="3148012"/>
          </a:xfrm>
        </p:spPr>
        <p:txBody>
          <a:bodyPr/>
          <a:lstStyle/>
          <a:p>
            <a:r>
              <a:rPr lang="nl-NL" dirty="0"/>
              <a:t>Vrije Universiteit</a:t>
            </a:r>
          </a:p>
          <a:p>
            <a:r>
              <a:rPr lang="nl-NL" dirty="0"/>
              <a:t>Jeugdrecht (Master Privaatrecht)</a:t>
            </a:r>
          </a:p>
          <a:p>
            <a:r>
              <a:rPr lang="nl-NL" dirty="0"/>
              <a:t>Ongeveer 40-45 studenten</a:t>
            </a:r>
          </a:p>
          <a:p>
            <a:r>
              <a:rPr lang="nl-NL" dirty="0">
                <a:hlinkClick r:id="rId3"/>
              </a:rPr>
              <a:t>Culturele Apotheek</a:t>
            </a:r>
            <a:endParaRPr lang="nl-NL" dirty="0"/>
          </a:p>
          <a:p>
            <a:pPr marL="0" indent="0">
              <a:buNone/>
            </a:pPr>
            <a:endParaRPr lang="nl-NL" dirty="0"/>
          </a:p>
        </p:txBody>
      </p:sp>
      <p:sp>
        <p:nvSpPr>
          <p:cNvPr id="4" name="Tijdelijke aanduiding voor inhoud 3">
            <a:extLst>
              <a:ext uri="{FF2B5EF4-FFF2-40B4-BE49-F238E27FC236}">
                <a16:creationId xmlns:a16="http://schemas.microsoft.com/office/drawing/2014/main" id="{B8DC4F2B-D36A-A54A-938D-3B1E266595A1}"/>
              </a:ext>
            </a:extLst>
          </p:cNvPr>
          <p:cNvSpPr>
            <a:spLocks noGrp="1"/>
          </p:cNvSpPr>
          <p:nvPr>
            <p:ph sz="half" idx="2"/>
          </p:nvPr>
        </p:nvSpPr>
        <p:spPr>
          <a:xfrm>
            <a:off x="6647796" y="2757486"/>
            <a:ext cx="4800600" cy="3148013"/>
          </a:xfrm>
        </p:spPr>
        <p:txBody>
          <a:bodyPr/>
          <a:lstStyle/>
          <a:p>
            <a:r>
              <a:rPr lang="nl-NL" dirty="0"/>
              <a:t>Universiteit Antwerpen</a:t>
            </a:r>
          </a:p>
          <a:p>
            <a:r>
              <a:rPr lang="nl-NL" dirty="0"/>
              <a:t>Verdiepende studie familierecht</a:t>
            </a:r>
          </a:p>
          <a:p>
            <a:r>
              <a:rPr lang="nl-NL"/>
              <a:t>Ongeveer 40-45 </a:t>
            </a:r>
            <a:r>
              <a:rPr lang="nl-NL" dirty="0"/>
              <a:t>studenten</a:t>
            </a:r>
          </a:p>
          <a:p>
            <a:r>
              <a:rPr lang="nl-NL" dirty="0">
                <a:hlinkClick r:id="rId4"/>
              </a:rPr>
              <a:t>Bond zonder Naam</a:t>
            </a:r>
            <a:endParaRPr lang="nl-NL" dirty="0"/>
          </a:p>
        </p:txBody>
      </p:sp>
    </p:spTree>
    <p:extLst>
      <p:ext uri="{BB962C8B-B14F-4D97-AF65-F5344CB8AC3E}">
        <p14:creationId xmlns:p14="http://schemas.microsoft.com/office/powerpoint/2010/main" val="328991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03A6A3B-6E34-0A47-B9E8-C3C9F3E8AAB0}"/>
              </a:ext>
            </a:extLst>
          </p:cNvPr>
          <p:cNvSpPr>
            <a:spLocks noGrp="1"/>
          </p:cNvSpPr>
          <p:nvPr>
            <p:ph type="title"/>
          </p:nvPr>
        </p:nvSpPr>
        <p:spPr/>
        <p:txBody>
          <a:bodyPr>
            <a:normAutofit fontScale="90000"/>
          </a:bodyPr>
          <a:lstStyle/>
          <a:p>
            <a:pPr algn="ctr"/>
            <a:r>
              <a:rPr lang="nl-NL" sz="2800" dirty="0"/>
              <a:t>De stilte van The</a:t>
            </a:r>
            <a:br>
              <a:rPr lang="nl-NL" sz="2800" dirty="0"/>
            </a:br>
            <a:endParaRPr lang="nl-NL" sz="2800" dirty="0"/>
          </a:p>
        </p:txBody>
      </p:sp>
      <p:sp>
        <p:nvSpPr>
          <p:cNvPr id="4" name="Tijdelijke aanduiding voor tekst 3">
            <a:extLst>
              <a:ext uri="{FF2B5EF4-FFF2-40B4-BE49-F238E27FC236}">
                <a16:creationId xmlns:a16="http://schemas.microsoft.com/office/drawing/2014/main" id="{F6173F9E-AB4B-5D4D-A56C-EAE077A082AB}"/>
              </a:ext>
            </a:extLst>
          </p:cNvPr>
          <p:cNvSpPr>
            <a:spLocks noGrp="1"/>
          </p:cNvSpPr>
          <p:nvPr>
            <p:ph type="body" sz="half" idx="2"/>
          </p:nvPr>
        </p:nvSpPr>
        <p:spPr/>
        <p:txBody>
          <a:bodyPr>
            <a:normAutofit fontScale="70000" lnSpcReduction="20000"/>
          </a:bodyPr>
          <a:lstStyle/>
          <a:p>
            <a:r>
              <a:rPr lang="nl-NL" dirty="0"/>
              <a:t>Sophie Keller is een succesvolle verslaggeefster voor een tv-actualiteitenprogramma. Op haar 42</a:t>
            </a:r>
            <a:r>
              <a:rPr lang="nl-NL" baseline="30000" dirty="0"/>
              <a:t>e</a:t>
            </a:r>
            <a:r>
              <a:rPr lang="nl-NL" dirty="0"/>
              <a:t> moet ze een reportage maken over een vrouw die oploopt tegen het zwijgen van de nonnen van het kindertehuis waar ze is geboren en voor adoptie is afgestaan. Na jarenlange procedures heeft de Hoge Raad de kloosterorde bevolen om bekend te maken wie de biologische vader van deze vrouw is. Als Sophie haar interviewt, vertelt ze dat de identiteit van haar vader haar uiteindelijk niet zoveel kan schelen. Veel belangrijker is het te weten waarom haar moeder haar heeft afgestaan en nog steeds weigert contact met haar te hebben. Dit confronteert Sophie met het feit dat ze zelf ook nog nooit met haar eigen moeder heeft kunnen spreken. Als de reportage klaar is, stort ze in. Ze realiseert zich dat ze haar hele volwassen leven één vraag uit de weg is gegaan: ‘Waarom koos mijn moeder ervoor om een zwijgende non te worden in plaats van zich over mij te ontfermen?’ Kan Sophie die keuze voor een religieus leven accepteren, of gaat ze de stilte van Thé doorbreken?</a:t>
            </a:r>
          </a:p>
        </p:txBody>
      </p:sp>
      <p:pic>
        <p:nvPicPr>
          <p:cNvPr id="10" name="Tijdelijke aanduiding voor afbeelding 9">
            <a:extLst>
              <a:ext uri="{FF2B5EF4-FFF2-40B4-BE49-F238E27FC236}">
                <a16:creationId xmlns:a16="http://schemas.microsoft.com/office/drawing/2014/main" id="{25086CB3-BB44-2D4B-990C-DBAA5EF6BF5D}"/>
              </a:ext>
            </a:extLst>
          </p:cNvPr>
          <p:cNvPicPr>
            <a:picLocks noGrp="1" noChangeAspect="1"/>
          </p:cNvPicPr>
          <p:nvPr>
            <p:ph type="pic" idx="1"/>
          </p:nvPr>
        </p:nvPicPr>
        <p:blipFill>
          <a:blip r:embed="rId3"/>
          <a:stretch>
            <a:fillRect/>
          </a:stretch>
        </p:blipFill>
        <p:spPr>
          <a:xfrm>
            <a:off x="1806741" y="762000"/>
            <a:ext cx="3467100" cy="5334000"/>
          </a:xfrm>
        </p:spPr>
      </p:pic>
    </p:spTree>
    <p:extLst>
      <p:ext uri="{BB962C8B-B14F-4D97-AF65-F5344CB8AC3E}">
        <p14:creationId xmlns:p14="http://schemas.microsoft.com/office/powerpoint/2010/main" val="34381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agram met antwoorden op het Formulier. Titel van de vraag: Vond je het samenleesproject waardevol?. Aantal antwoorden: 63 antwoorden.">
            <a:extLst>
              <a:ext uri="{FF2B5EF4-FFF2-40B4-BE49-F238E27FC236}">
                <a16:creationId xmlns:a16="http://schemas.microsoft.com/office/drawing/2014/main" id="{00B67E3A-0C1C-3040-9B92-2CBAC2AF22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712" y="1338453"/>
            <a:ext cx="10470855" cy="440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50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iagram met antwoorden op het Formulier. Titel van de vraag: Heb je je door het samen lezen in de schoenen van een ander kunnen verplaatsen?. Aantal antwoorden: 63 antwoorden.">
            <a:extLst>
              <a:ext uri="{FF2B5EF4-FFF2-40B4-BE49-F238E27FC236}">
                <a16:creationId xmlns:a16="http://schemas.microsoft.com/office/drawing/2014/main" id="{4C4BC7E2-BEF9-6541-AC50-58FAEC9871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862" y="1259308"/>
            <a:ext cx="10496721" cy="4416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58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iagram met antwoorden op het Formulier. Titel van de vraag: Zou je tijdens je studie vaker zo'n samenleesproject willen doen?. Aantal antwoorden: 63 antwoorden.">
            <a:extLst>
              <a:ext uri="{FF2B5EF4-FFF2-40B4-BE49-F238E27FC236}">
                <a16:creationId xmlns:a16="http://schemas.microsoft.com/office/drawing/2014/main" id="{19E3CD73-C883-114B-AF86-CFDB78BC1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7193" y="1218406"/>
            <a:ext cx="10509044" cy="4421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81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F9ADDE-B29A-694E-8389-A2CB5661884A}"/>
              </a:ext>
            </a:extLst>
          </p:cNvPr>
          <p:cNvSpPr>
            <a:spLocks noGrp="1"/>
          </p:cNvSpPr>
          <p:nvPr>
            <p:ph type="title"/>
          </p:nvPr>
        </p:nvSpPr>
        <p:spPr/>
        <p:txBody>
          <a:bodyPr/>
          <a:lstStyle/>
          <a:p>
            <a:r>
              <a:rPr lang="nl-NL" dirty="0"/>
              <a:t>Pluspunten en minpunten</a:t>
            </a:r>
          </a:p>
        </p:txBody>
      </p:sp>
      <p:sp>
        <p:nvSpPr>
          <p:cNvPr id="3" name="Tijdelijke aanduiding voor inhoud 2">
            <a:extLst>
              <a:ext uri="{FF2B5EF4-FFF2-40B4-BE49-F238E27FC236}">
                <a16:creationId xmlns:a16="http://schemas.microsoft.com/office/drawing/2014/main" id="{963D8097-B9C8-F742-831B-906052D70144}"/>
              </a:ext>
            </a:extLst>
          </p:cNvPr>
          <p:cNvSpPr>
            <a:spLocks noGrp="1"/>
          </p:cNvSpPr>
          <p:nvPr>
            <p:ph sz="half" idx="1"/>
          </p:nvPr>
        </p:nvSpPr>
        <p:spPr/>
        <p:txBody>
          <a:bodyPr/>
          <a:lstStyle/>
          <a:p>
            <a:r>
              <a:rPr lang="nl-NL" dirty="0"/>
              <a:t>Plaatst thema in ander perspectief</a:t>
            </a:r>
          </a:p>
          <a:p>
            <a:r>
              <a:rPr lang="nl-NL" dirty="0"/>
              <a:t>Zien hoe verschillend mensen denken</a:t>
            </a:r>
          </a:p>
          <a:p>
            <a:r>
              <a:rPr lang="nl-NL" dirty="0"/>
              <a:t>Informeel van gedachten wisselen</a:t>
            </a:r>
          </a:p>
          <a:p>
            <a:r>
              <a:rPr lang="nl-NL" dirty="0"/>
              <a:t>Je leert elkaar beter kennen</a:t>
            </a:r>
          </a:p>
          <a:p>
            <a:r>
              <a:rPr lang="nl-NL" dirty="0"/>
              <a:t>Studenten uit Nederland en België</a:t>
            </a:r>
          </a:p>
          <a:p>
            <a:r>
              <a:rPr lang="nl-NL" dirty="0"/>
              <a:t>Veel lof voor de leesbegeleiders</a:t>
            </a:r>
          </a:p>
        </p:txBody>
      </p:sp>
      <p:sp>
        <p:nvSpPr>
          <p:cNvPr id="4" name="Tijdelijke aanduiding voor inhoud 3">
            <a:extLst>
              <a:ext uri="{FF2B5EF4-FFF2-40B4-BE49-F238E27FC236}">
                <a16:creationId xmlns:a16="http://schemas.microsoft.com/office/drawing/2014/main" id="{4274A86F-172D-9349-9C33-500F69651DF9}"/>
              </a:ext>
            </a:extLst>
          </p:cNvPr>
          <p:cNvSpPr>
            <a:spLocks noGrp="1"/>
          </p:cNvSpPr>
          <p:nvPr>
            <p:ph sz="half" idx="2"/>
          </p:nvPr>
        </p:nvSpPr>
        <p:spPr/>
        <p:txBody>
          <a:bodyPr/>
          <a:lstStyle/>
          <a:p>
            <a:r>
              <a:rPr lang="nl-NL" dirty="0"/>
              <a:t>Het boek vonden sommigen moeilijk</a:t>
            </a:r>
          </a:p>
          <a:p>
            <a:r>
              <a:rPr lang="nl-NL" dirty="0"/>
              <a:t>Het kost tijd!</a:t>
            </a:r>
          </a:p>
          <a:p>
            <a:r>
              <a:rPr lang="nl-NL" dirty="0"/>
              <a:t>Best lastig om open te zijn</a:t>
            </a:r>
          </a:p>
          <a:p>
            <a:r>
              <a:rPr lang="nl-NL" dirty="0"/>
              <a:t>Hoort dit bij een rechtenstudie</a:t>
            </a:r>
          </a:p>
          <a:p>
            <a:endParaRPr lang="nl-NL" dirty="0"/>
          </a:p>
        </p:txBody>
      </p:sp>
    </p:spTree>
    <p:extLst>
      <p:ext uri="{BB962C8B-B14F-4D97-AF65-F5344CB8AC3E}">
        <p14:creationId xmlns:p14="http://schemas.microsoft.com/office/powerpoint/2010/main" val="146993541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{C76721B0-0732-9444-A1CA-C85DD064B9CB}tf10001071</Template>
  <TotalTime>1602</TotalTime>
  <Words>344</Words>
  <Application>Microsoft Office PowerPoint</Application>
  <PresentationFormat>Widescreen</PresentationFormat>
  <Paragraphs>36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Impact</vt:lpstr>
      <vt:lpstr>Badge</vt:lpstr>
      <vt:lpstr>Wat hebben literatuur en recht met elkaar te maken?</vt:lpstr>
      <vt:lpstr>Law and literature</vt:lpstr>
      <vt:lpstr>Ons Project: online samen lezen</vt:lpstr>
      <vt:lpstr>De stilte van The </vt:lpstr>
      <vt:lpstr>PowerPoint Presentation</vt:lpstr>
      <vt:lpstr>PowerPoint Presentation</vt:lpstr>
      <vt:lpstr>PowerPoint Presentation</vt:lpstr>
      <vt:lpstr>Pluspunten en minpunten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hebben literatuur en recht met elkaar te maken?</dc:title>
  <dc:creator>Maggie Vonkje</dc:creator>
  <cp:lastModifiedBy>Vonk, M.J.</cp:lastModifiedBy>
  <cp:revision>17</cp:revision>
  <cp:lastPrinted>2021-11-11T10:15:58Z</cp:lastPrinted>
  <dcterms:created xsi:type="dcterms:W3CDTF">2021-11-10T07:57:25Z</dcterms:created>
  <dcterms:modified xsi:type="dcterms:W3CDTF">2021-11-11T10:41:02Z</dcterms:modified>
</cp:coreProperties>
</file>