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ad Script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73">
          <p15:clr>
            <a:srgbClr val="A4A3A4"/>
          </p15:clr>
        </p15:guide>
        <p15:guide id="2" pos="22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1Cq+zKavenixkdclBEocT1Uod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831F1-3AF3-4A49-A1DE-1F162B9FF2CA}">
  <a:tblStyle styleId="{52C831F1-3AF3-4A49-A1DE-1F162B9FF2C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236" y="96"/>
      </p:cViewPr>
      <p:guideLst>
        <p:guide orient="horz" pos="4273"/>
        <p:guide pos="2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co">
  <p:cSld name="Blanc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slide 1 kolom">
  <p:cSld name="Tekst slide 1 kolom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/>
        </p:nvSpPr>
        <p:spPr>
          <a:xfrm>
            <a:off x="5614990" y="6625581"/>
            <a:ext cx="313213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Vrije Universiteit Amsterdam</a:t>
            </a:r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322909" y="1440000"/>
            <a:ext cx="8461093" cy="4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0680" algn="l">
              <a:spcBef>
                <a:spcPts val="0"/>
              </a:spcBef>
              <a:spcAft>
                <a:spcPts val="0"/>
              </a:spcAft>
              <a:buClr>
                <a:srgbClr val="B10F20"/>
              </a:buClr>
              <a:buSzPts val="2080"/>
              <a:buFont typeface="Noto Sans Symbols"/>
              <a:buChar char="▪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200" algn="l">
              <a:spcBef>
                <a:spcPts val="200"/>
              </a:spcBef>
              <a:spcAft>
                <a:spcPts val="0"/>
              </a:spcAft>
              <a:buClr>
                <a:srgbClr val="B10F20"/>
              </a:buClr>
              <a:buSzPts val="1600"/>
              <a:buFont typeface="Merriweather Sans"/>
              <a:buChar char="&gt;"/>
              <a:defRPr sz="2000"/>
            </a:lvl3pPr>
            <a:lvl4pPr marL="1828800" lvl="3" indent="-330200" algn="l">
              <a:spcBef>
                <a:spcPts val="600"/>
              </a:spcBef>
              <a:spcAft>
                <a:spcPts val="0"/>
              </a:spcAft>
              <a:buClr>
                <a:srgbClr val="B10F20"/>
              </a:buClr>
              <a:buSzPts val="1600"/>
              <a:buFont typeface="Arial"/>
              <a:buChar char="&gt;"/>
              <a:defRPr sz="2000"/>
            </a:lvl4pPr>
            <a:lvl5pPr marL="2286000" lvl="4" indent="-330200" algn="l">
              <a:spcBef>
                <a:spcPts val="600"/>
              </a:spcBef>
              <a:spcAft>
                <a:spcPts val="0"/>
              </a:spcAft>
              <a:buClr>
                <a:srgbClr val="B10F20"/>
              </a:buClr>
              <a:buSzPts val="1600"/>
              <a:buFont typeface="Arial"/>
              <a:buChar char="&gt;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 SLIDE 1 KOLOM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9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EF7D00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9" descr="VU_NL_400px-1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/beeld slide 2-koloms">
  <p:cSld name="Tekst/beeld slide 2-kolom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0"/>
          <p:cNvGrpSpPr/>
          <p:nvPr/>
        </p:nvGrpSpPr>
        <p:grpSpPr>
          <a:xfrm>
            <a:off x="-28575" y="6381750"/>
            <a:ext cx="5392738" cy="503239"/>
            <a:chOff x="-27963" y="6381328"/>
            <a:chExt cx="5392126" cy="504056"/>
          </a:xfrm>
        </p:grpSpPr>
        <p:sp>
          <p:nvSpPr>
            <p:cNvPr id="20" name="Google Shape;20;p20"/>
            <p:cNvSpPr txBox="1"/>
            <p:nvPr/>
          </p:nvSpPr>
          <p:spPr>
            <a:xfrm>
              <a:off x="-27963" y="6381328"/>
              <a:ext cx="611119" cy="5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71463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‹#›</a:t>
              </a:fld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0"/>
            <p:cNvSpPr txBox="1"/>
            <p:nvPr/>
          </p:nvSpPr>
          <p:spPr>
            <a:xfrm>
              <a:off x="683156" y="6381328"/>
              <a:ext cx="4681007" cy="477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Het begint met een idee</a:t>
              </a:r>
              <a:endParaRPr/>
            </a:p>
          </p:txBody>
        </p:sp>
      </p:grpSp>
      <p:sp>
        <p:nvSpPr>
          <p:cNvPr id="22" name="Google Shape;22;p20"/>
          <p:cNvSpPr txBox="1"/>
          <p:nvPr/>
        </p:nvSpPr>
        <p:spPr>
          <a:xfrm>
            <a:off x="0" y="6524626"/>
            <a:ext cx="611188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14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0"/>
          <p:cNvSpPr txBox="1"/>
          <p:nvPr/>
        </p:nvSpPr>
        <p:spPr>
          <a:xfrm>
            <a:off x="611190" y="6492876"/>
            <a:ext cx="4752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Het begint met een idee</a:t>
            </a:r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4283968" y="1700808"/>
            <a:ext cx="4536504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0519" algn="l">
              <a:spcBef>
                <a:spcPts val="0"/>
              </a:spcBef>
              <a:spcAft>
                <a:spcPts val="0"/>
              </a:spcAft>
              <a:buClr>
                <a:srgbClr val="B10F20"/>
              </a:buClr>
              <a:buSzPts val="1920"/>
              <a:buFont typeface="Noto Sans Symbols"/>
              <a:buChar char="▪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0039" algn="l"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1440"/>
              <a:buFont typeface="Arial"/>
              <a:buChar char="&gt;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Clr>
                <a:srgbClr val="B10F20"/>
              </a:buClr>
              <a:buSzPts val="1600"/>
              <a:buChar char="&gt;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Clr>
                <a:srgbClr val="B10F20"/>
              </a:buClr>
              <a:buSzPts val="1600"/>
              <a:buChar char="&gt;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>
            <a:spLocks noGrp="1"/>
          </p:cNvSpPr>
          <p:nvPr>
            <p:ph type="pic" idx="2"/>
          </p:nvPr>
        </p:nvSpPr>
        <p:spPr>
          <a:xfrm>
            <a:off x="0" y="0"/>
            <a:ext cx="4052888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6" name="Google Shape;26;p20"/>
          <p:cNvGrpSpPr/>
          <p:nvPr/>
        </p:nvGrpSpPr>
        <p:grpSpPr>
          <a:xfrm>
            <a:off x="4281974" y="214527"/>
            <a:ext cx="4764311" cy="1257438"/>
            <a:chOff x="-51" y="685"/>
            <a:chExt cx="1173" cy="911"/>
          </a:xfrm>
        </p:grpSpPr>
        <p:sp>
          <p:nvSpPr>
            <p:cNvPr id="27" name="Google Shape;27;p20"/>
            <p:cNvSpPr/>
            <p:nvPr/>
          </p:nvSpPr>
          <p:spPr>
            <a:xfrm rot="5400000">
              <a:off x="-6" y="956"/>
              <a:ext cx="102" cy="48"/>
            </a:xfrm>
            <a:custGeom>
              <a:avLst/>
              <a:gdLst/>
              <a:ahLst/>
              <a:cxnLst/>
              <a:rect l="l" t="t" r="r" b="b"/>
              <a:pathLst>
                <a:path w="95" h="193" extrusionOk="0">
                  <a:moveTo>
                    <a:pt x="0" y="193"/>
                  </a:moveTo>
                  <a:lnTo>
                    <a:pt x="0" y="193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0"/>
            <p:cNvSpPr/>
            <p:nvPr/>
          </p:nvSpPr>
          <p:spPr>
            <a:xfrm>
              <a:off x="-51" y="685"/>
              <a:ext cx="1173" cy="911"/>
            </a:xfrm>
            <a:custGeom>
              <a:avLst/>
              <a:gdLst/>
              <a:ahLst/>
              <a:cxnLst/>
              <a:rect l="l" t="t" r="r" b="b"/>
              <a:pathLst>
                <a:path w="1893" h="1508" extrusionOk="0">
                  <a:moveTo>
                    <a:pt x="0" y="1508"/>
                  </a:moveTo>
                  <a:lnTo>
                    <a:pt x="0" y="1508"/>
                  </a:lnTo>
                  <a:lnTo>
                    <a:pt x="1893" y="1508"/>
                  </a:lnTo>
                  <a:lnTo>
                    <a:pt x="1893" y="0"/>
                  </a:lnTo>
                  <a:lnTo>
                    <a:pt x="0" y="0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>
              <a:outerShdw blurRad="50800" dist="38100" dir="5400000" algn="ctr" rotWithShape="0">
                <a:srgbClr val="A5A5A5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0"/>
          <p:cNvSpPr txBox="1"/>
          <p:nvPr/>
        </p:nvSpPr>
        <p:spPr>
          <a:xfrm>
            <a:off x="4295749" y="214526"/>
            <a:ext cx="4752528" cy="125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7000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TEKST/BEELD SLIDE </a:t>
            </a:r>
            <a:b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2-KOLOMS</a:t>
            </a:r>
            <a:endParaRPr/>
          </a:p>
        </p:txBody>
      </p:sp>
      <p:sp>
        <p:nvSpPr>
          <p:cNvPr id="30" name="Google Shape;30;p20"/>
          <p:cNvSpPr/>
          <p:nvPr/>
        </p:nvSpPr>
        <p:spPr>
          <a:xfrm rot="10800000" flipH="1">
            <a:off x="4673328" y="1468800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20" descr="VU_NL_400px-1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6552" y="6237288"/>
            <a:ext cx="1033463" cy="4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ssentitel slide">
  <p:cSld name="Tussentitel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/>
          <p:nvPr/>
        </p:nvSpPr>
        <p:spPr>
          <a:xfrm rot="-5400000">
            <a:off x="1517993" y="1419676"/>
            <a:ext cx="862913" cy="196849"/>
          </a:xfrm>
          <a:custGeom>
            <a:avLst/>
            <a:gdLst/>
            <a:ahLst/>
            <a:cxnLst/>
            <a:rect l="l" t="t" r="r" b="b"/>
            <a:pathLst>
              <a:path w="869950" h="196850" extrusionOk="0">
                <a:moveTo>
                  <a:pt x="0" y="0"/>
                </a:moveTo>
                <a:lnTo>
                  <a:pt x="495300" y="0"/>
                </a:lnTo>
                <a:lnTo>
                  <a:pt x="606425" y="107950"/>
                </a:lnTo>
                <a:lnTo>
                  <a:pt x="704850" y="3175"/>
                </a:lnTo>
                <a:lnTo>
                  <a:pt x="869950" y="3175"/>
                </a:lnTo>
                <a:lnTo>
                  <a:pt x="869950" y="196850"/>
                </a:lnTo>
                <a:lnTo>
                  <a:pt x="0" y="1968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1"/>
          <p:cNvSpPr/>
          <p:nvPr/>
        </p:nvSpPr>
        <p:spPr>
          <a:xfrm>
            <a:off x="1854000" y="650875"/>
            <a:ext cx="193875" cy="435767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1851025" y="1949557"/>
            <a:ext cx="196851" cy="147532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936400" y="1411200"/>
            <a:ext cx="196850" cy="98425"/>
          </a:xfrm>
          <a:custGeom>
            <a:avLst/>
            <a:gdLst/>
            <a:ahLst/>
            <a:cxnLst/>
            <a:rect l="l" t="t" r="r" b="b"/>
            <a:pathLst>
              <a:path w="196850" h="98425" extrusionOk="0">
                <a:moveTo>
                  <a:pt x="0" y="3175"/>
                </a:moveTo>
                <a:lnTo>
                  <a:pt x="95250" y="98425"/>
                </a:lnTo>
                <a:lnTo>
                  <a:pt x="19685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D72F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21"/>
          <p:cNvGrpSpPr/>
          <p:nvPr/>
        </p:nvGrpSpPr>
        <p:grpSpPr>
          <a:xfrm>
            <a:off x="428400" y="406800"/>
            <a:ext cx="4490508" cy="2715590"/>
            <a:chOff x="428625" y="513011"/>
            <a:chExt cx="4490508" cy="2715590"/>
          </a:xfrm>
        </p:grpSpPr>
        <p:sp>
          <p:nvSpPr>
            <p:cNvPr id="39" name="Google Shape;39;p21"/>
            <p:cNvSpPr/>
            <p:nvPr/>
          </p:nvSpPr>
          <p:spPr>
            <a:xfrm>
              <a:off x="428625" y="1555751"/>
              <a:ext cx="869950" cy="196850"/>
            </a:xfrm>
            <a:custGeom>
              <a:avLst/>
              <a:gdLst/>
              <a:ahLst/>
              <a:cxnLst/>
              <a:rect l="l" t="t" r="r" b="b"/>
              <a:pathLst>
                <a:path w="869950" h="196850" extrusionOk="0">
                  <a:moveTo>
                    <a:pt x="0" y="0"/>
                  </a:moveTo>
                  <a:lnTo>
                    <a:pt x="495300" y="0"/>
                  </a:lnTo>
                  <a:lnTo>
                    <a:pt x="606425" y="107950"/>
                  </a:lnTo>
                  <a:lnTo>
                    <a:pt x="704850" y="3175"/>
                  </a:lnTo>
                  <a:lnTo>
                    <a:pt x="869950" y="3175"/>
                  </a:lnTo>
                  <a:lnTo>
                    <a:pt x="869950" y="196850"/>
                  </a:lnTo>
                  <a:lnTo>
                    <a:pt x="0" y="196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1"/>
            <p:cNvSpPr/>
            <p:nvPr/>
          </p:nvSpPr>
          <p:spPr>
            <a:xfrm>
              <a:off x="1298575" y="1558926"/>
              <a:ext cx="3620558" cy="193676"/>
            </a:xfrm>
            <a:prstGeom prst="rect">
              <a:avLst/>
            </a:pr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1"/>
            <p:cNvSpPr txBox="1"/>
            <p:nvPr/>
          </p:nvSpPr>
          <p:spPr>
            <a:xfrm>
              <a:off x="428625" y="513011"/>
              <a:ext cx="4490508" cy="1006228"/>
            </a:xfrm>
            <a:prstGeom prst="rect">
              <a:avLst/>
            </a:prstGeom>
            <a:solidFill>
              <a:srgbClr val="D72F26"/>
            </a:solidFill>
            <a:ln>
              <a:noFill/>
            </a:ln>
          </p:spPr>
          <p:txBody>
            <a:bodyPr spcFirstLastPara="1" wrap="square" lIns="180000" tIns="108000" rIns="72000" bIns="45700" anchor="ctr" anchorCtr="0">
              <a:noAutofit/>
            </a:bodyPr>
            <a:lstStyle/>
            <a:p>
              <a:pPr marL="0" marR="0" lvl="0" indent="0" algn="l" rtl="0">
                <a:lnSpc>
                  <a:spcPct val="97142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TUSSENTITEL SLIDE</a:t>
              </a:r>
              <a:endParaRPr/>
            </a:p>
          </p:txBody>
        </p:sp>
        <p:sp>
          <p:nvSpPr>
            <p:cNvPr id="42" name="Google Shape;42;p21"/>
            <p:cNvSpPr txBox="1"/>
            <p:nvPr/>
          </p:nvSpPr>
          <p:spPr>
            <a:xfrm>
              <a:off x="428625" y="1752602"/>
              <a:ext cx="4490508" cy="1475999"/>
            </a:xfrm>
            <a:prstGeom prst="rect">
              <a:avLst/>
            </a:prstGeom>
            <a:solidFill>
              <a:srgbClr val="D72F26"/>
            </a:solidFill>
            <a:ln>
              <a:noFill/>
            </a:ln>
          </p:spPr>
          <p:txBody>
            <a:bodyPr spcFirstLastPara="1" wrap="square" lIns="180000" tIns="64800" rIns="72000" bIns="162000" anchor="t" anchorCtr="0">
              <a:spAutoFit/>
            </a:bodyPr>
            <a:lstStyle/>
            <a:p>
              <a:pPr marL="0" marR="0" lvl="0" indent="0" algn="l" rtl="0">
                <a:lnSpc>
                  <a:spcPct val="104166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DUPLICEER DEZE SLIDE ALS JE DEZE LAY OUT VAKER WILT GEBRUIKEN. HET BEELD KAN GEWISSELD WORDEN. </a:t>
              </a:r>
              <a:endParaRPr/>
            </a:p>
          </p:txBody>
        </p:sp>
      </p:grpSp>
      <p:pic>
        <p:nvPicPr>
          <p:cNvPr id="43" name="Google Shape;4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89528" y="5214940"/>
            <a:ext cx="2159187" cy="119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457200" y="1442492"/>
            <a:ext cx="8229600" cy="468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erriweather Sans"/>
              <a:buChar char="&gt;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l/onderzoeksprojecten-vinden/?projectid=405-18-643-competentieversterking-docenten-met-pestplotter-en-lesson-stud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"/>
          <p:cNvPicPr preferRelativeResize="0"/>
          <p:nvPr/>
        </p:nvPicPr>
        <p:blipFill rotWithShape="1">
          <a:blip r:embed="rId3">
            <a:alphaModFix/>
          </a:blip>
          <a:srcRect l="5362" t="106" r="6347" b="1248"/>
          <a:stretch/>
        </p:blipFill>
        <p:spPr>
          <a:xfrm>
            <a:off x="0" y="0"/>
            <a:ext cx="92071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/>
          <p:nvPr/>
        </p:nvSpPr>
        <p:spPr>
          <a:xfrm>
            <a:off x="2063184" y="650942"/>
            <a:ext cx="4391024" cy="1446213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256" y="1071506"/>
            <a:ext cx="1282700" cy="5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/>
          <p:nvPr/>
        </p:nvSpPr>
        <p:spPr>
          <a:xfrm rot="-5400000">
            <a:off x="1517993" y="1419676"/>
            <a:ext cx="862913" cy="196849"/>
          </a:xfrm>
          <a:custGeom>
            <a:avLst/>
            <a:gdLst/>
            <a:ahLst/>
            <a:cxnLst/>
            <a:rect l="l" t="t" r="r" b="b"/>
            <a:pathLst>
              <a:path w="869950" h="196850" extrusionOk="0">
                <a:moveTo>
                  <a:pt x="0" y="0"/>
                </a:moveTo>
                <a:lnTo>
                  <a:pt x="495300" y="0"/>
                </a:lnTo>
                <a:lnTo>
                  <a:pt x="606425" y="107950"/>
                </a:lnTo>
                <a:lnTo>
                  <a:pt x="704850" y="3175"/>
                </a:lnTo>
                <a:lnTo>
                  <a:pt x="869950" y="3175"/>
                </a:lnTo>
                <a:lnTo>
                  <a:pt x="869950" y="196850"/>
                </a:lnTo>
                <a:lnTo>
                  <a:pt x="0" y="1968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2153672" y="707376"/>
            <a:ext cx="3905598" cy="147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3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0" i="0" u="none" strike="noStrike" cap="none" dirty="0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Door </a:t>
            </a:r>
            <a:r>
              <a:rPr lang="en-US" sz="2900" b="0" i="0" u="none" strike="noStrike" cap="none" dirty="0" err="1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samenwerken</a:t>
            </a:r>
            <a:r>
              <a:rPr lang="en-US" sz="2900" b="0" i="0" u="none" strike="noStrike" cap="none" dirty="0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meer</a:t>
            </a:r>
            <a:r>
              <a:rPr lang="en-US" sz="2900" b="0" i="0" u="none" strike="noStrike" cap="none" dirty="0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err="1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cohesie</a:t>
            </a:r>
            <a:r>
              <a:rPr lang="en-US" sz="2900" b="0" i="0" u="none" strike="noStrike" cap="none" dirty="0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 in de </a:t>
            </a:r>
            <a:r>
              <a:rPr lang="en-US" sz="2900" b="0" i="0" u="none" strike="noStrike" cap="none" dirty="0" err="1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en-US" sz="2900" b="0" i="0" u="none" strike="noStrike" cap="none" dirty="0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900" b="0" i="0" u="none" strike="noStrike" cap="none" dirty="0" smtClean="0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(3 </a:t>
            </a:r>
            <a:r>
              <a:rPr lang="en-US" sz="2900" b="0" i="0" u="none" strike="noStrike" cap="none" dirty="0" err="1" smtClean="0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vmbo</a:t>
            </a:r>
            <a:r>
              <a:rPr lang="en-US" sz="2900" b="0" i="0" u="none" strike="noStrike" cap="none" dirty="0" smtClean="0">
                <a:solidFill>
                  <a:srgbClr val="D72F26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1854000" y="650875"/>
            <a:ext cx="193875" cy="435767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1851025" y="1949557"/>
            <a:ext cx="196851" cy="147532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4900" y="2705100"/>
            <a:ext cx="18542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4900" y="2705100"/>
            <a:ext cx="18542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4900" y="2705100"/>
            <a:ext cx="18542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44900" y="2705100"/>
            <a:ext cx="1854200" cy="143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"/>
          <p:cNvGrpSpPr/>
          <p:nvPr/>
        </p:nvGrpSpPr>
        <p:grpSpPr>
          <a:xfrm>
            <a:off x="75851" y="651500"/>
            <a:ext cx="1903413" cy="1443984"/>
            <a:chOff x="0" y="410"/>
            <a:chExt cx="1199" cy="911"/>
          </a:xfrm>
        </p:grpSpPr>
        <p:sp>
          <p:nvSpPr>
            <p:cNvPr id="60" name="Google Shape;60;p1"/>
            <p:cNvSpPr/>
            <p:nvPr/>
          </p:nvSpPr>
          <p:spPr>
            <a:xfrm>
              <a:off x="0" y="411"/>
              <a:ext cx="1192" cy="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0" y="410"/>
              <a:ext cx="1142" cy="911"/>
            </a:xfrm>
            <a:custGeom>
              <a:avLst/>
              <a:gdLst/>
              <a:ahLst/>
              <a:cxnLst/>
              <a:rect l="l" t="t" r="r" b="b"/>
              <a:pathLst>
                <a:path w="1893" h="1508" extrusionOk="0">
                  <a:moveTo>
                    <a:pt x="0" y="1508"/>
                  </a:moveTo>
                  <a:lnTo>
                    <a:pt x="0" y="1508"/>
                  </a:lnTo>
                  <a:lnTo>
                    <a:pt x="1893" y="1508"/>
                  </a:lnTo>
                  <a:lnTo>
                    <a:pt x="1893" y="0"/>
                  </a:lnTo>
                  <a:lnTo>
                    <a:pt x="0" y="0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EF7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1142" y="793"/>
              <a:ext cx="57" cy="117"/>
            </a:xfrm>
            <a:custGeom>
              <a:avLst/>
              <a:gdLst/>
              <a:ahLst/>
              <a:cxnLst/>
              <a:rect l="l" t="t" r="r" b="b"/>
              <a:pathLst>
                <a:path w="95" h="193" extrusionOk="0">
                  <a:moveTo>
                    <a:pt x="0" y="193"/>
                  </a:moveTo>
                  <a:lnTo>
                    <a:pt x="0" y="193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1"/>
          <p:cNvGrpSpPr/>
          <p:nvPr/>
        </p:nvGrpSpPr>
        <p:grpSpPr>
          <a:xfrm>
            <a:off x="0" y="649287"/>
            <a:ext cx="1903413" cy="1446213"/>
            <a:chOff x="0" y="410"/>
            <a:chExt cx="1199" cy="911"/>
          </a:xfrm>
        </p:grpSpPr>
        <p:sp>
          <p:nvSpPr>
            <p:cNvPr id="64" name="Google Shape;64;p1"/>
            <p:cNvSpPr/>
            <p:nvPr/>
          </p:nvSpPr>
          <p:spPr>
            <a:xfrm>
              <a:off x="0" y="411"/>
              <a:ext cx="1192" cy="904"/>
            </a:xfrm>
            <a:prstGeom prst="rect">
              <a:avLst/>
            </a:pr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0" y="410"/>
              <a:ext cx="1142" cy="911"/>
            </a:xfrm>
            <a:custGeom>
              <a:avLst/>
              <a:gdLst/>
              <a:ahLst/>
              <a:cxnLst/>
              <a:rect l="l" t="t" r="r" b="b"/>
              <a:pathLst>
                <a:path w="1893" h="1508" extrusionOk="0">
                  <a:moveTo>
                    <a:pt x="0" y="1508"/>
                  </a:moveTo>
                  <a:lnTo>
                    <a:pt x="0" y="1508"/>
                  </a:lnTo>
                  <a:lnTo>
                    <a:pt x="1893" y="1508"/>
                  </a:lnTo>
                  <a:lnTo>
                    <a:pt x="1893" y="0"/>
                  </a:lnTo>
                  <a:lnTo>
                    <a:pt x="0" y="0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1142" y="793"/>
              <a:ext cx="57" cy="117"/>
            </a:xfrm>
            <a:custGeom>
              <a:avLst/>
              <a:gdLst/>
              <a:ahLst/>
              <a:cxnLst/>
              <a:rect l="l" t="t" r="r" b="b"/>
              <a:pathLst>
                <a:path w="95" h="193" extrusionOk="0">
                  <a:moveTo>
                    <a:pt x="0" y="193"/>
                  </a:moveTo>
                  <a:lnTo>
                    <a:pt x="0" y="193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" name="Google Shape;6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89528" y="5214940"/>
            <a:ext cx="2159187" cy="119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8695" y="854030"/>
            <a:ext cx="1409822" cy="1028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ACTIVITEITEN LES 2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1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107504" y="1513292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4933950" y="1513292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107504" y="3037244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107504" y="4561196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5010779" y="3095389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4933950" y="4561196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312740" y="1827404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312740" y="3427556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312740" y="4875308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5122865" y="1827404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5122865" y="3427556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5122865" y="4875308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809624" y="1614774"/>
            <a:ext cx="31743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Klassikaal – op bord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Bespreken Wat is samenwerken aan de hand van rubrics, voor nieuw duo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822776" y="3289477"/>
            <a:ext cx="359251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lassikaal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Instructie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‘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spoorboekje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 (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tijdsduur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822776" y="4838060"/>
            <a:ext cx="35925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koppels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Maakt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keuze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uit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gerechten</a:t>
            </a:r>
            <a:endParaRPr dirty="0"/>
          </a:p>
        </p:txBody>
      </p:sp>
      <p:sp>
        <p:nvSpPr>
          <p:cNvPr id="185" name="Google Shape;185;p11"/>
          <p:cNvSpPr txBox="1"/>
          <p:nvPr/>
        </p:nvSpPr>
        <p:spPr>
          <a:xfrm>
            <a:off x="5487454" y="4668921"/>
            <a:ext cx="37229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5544589" y="1715714"/>
            <a:ext cx="349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koppels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Uitvoering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les (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koken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volgens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gekozen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recepten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5621325" y="3315593"/>
            <a:ext cx="3492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Klassikaal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Beoordeling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gerechten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volgens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formulier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Keurmeester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5544589" y="4744825"/>
            <a:ext cx="3608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op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eigen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rubrics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deze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keer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vorige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les</a:t>
            </a:r>
            <a:endParaRPr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Totaal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evaluatie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met de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 LES 1 &amp; 2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4721675" y="1365101"/>
            <a:ext cx="4314900" cy="26526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 docenten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samenwerken kwam direct en  positief op gang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er kwamen gesprekken op gang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er werd gelachen met elkaar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er kwam samenwerking buiten de duo’s op gang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voorspelde verwachtingen over leerlingen kwamen uit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111575" y="1365101"/>
            <a:ext cx="4403400" cy="25560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 leerlingen 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Leerlingen waren positief over het samenwerken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ging goed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was leuk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lekker gerecht</a:t>
            </a:r>
            <a:endParaRPr sz="18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111571" y="4392097"/>
            <a:ext cx="8924925" cy="182835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Conclusies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gemaakt met het bewust kunnen samenwerken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Gedrag beïnvloeden door gerichte lessen (met als lesdoel sociale interactie) is zinvol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OPBRENGSTEN VAN DE LESSEN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5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107504" y="1620000"/>
            <a:ext cx="4183346" cy="4561725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Leerlingen bewust laten samenwerken kan leiden tot meer sociale cohesie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3715" y="2501986"/>
            <a:ext cx="3982781" cy="265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>
            <a:spLocks noGrp="1"/>
          </p:cNvSpPr>
          <p:nvPr>
            <p:ph type="body" idx="1"/>
          </p:nvPr>
        </p:nvSpPr>
        <p:spPr>
          <a:xfrm>
            <a:off x="4281974" y="2042714"/>
            <a:ext cx="4536504" cy="415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16"/>
          <p:cNvGrpSpPr/>
          <p:nvPr/>
        </p:nvGrpSpPr>
        <p:grpSpPr>
          <a:xfrm>
            <a:off x="4281974" y="214527"/>
            <a:ext cx="4764311" cy="1257438"/>
            <a:chOff x="-51" y="685"/>
            <a:chExt cx="1173" cy="911"/>
          </a:xfrm>
        </p:grpSpPr>
        <p:sp>
          <p:nvSpPr>
            <p:cNvPr id="213" name="Google Shape;213;p16"/>
            <p:cNvSpPr/>
            <p:nvPr/>
          </p:nvSpPr>
          <p:spPr>
            <a:xfrm rot="5400000">
              <a:off x="-6" y="956"/>
              <a:ext cx="102" cy="48"/>
            </a:xfrm>
            <a:custGeom>
              <a:avLst/>
              <a:gdLst/>
              <a:ahLst/>
              <a:cxnLst/>
              <a:rect l="l" t="t" r="r" b="b"/>
              <a:pathLst>
                <a:path w="95" h="193" extrusionOk="0">
                  <a:moveTo>
                    <a:pt x="0" y="193"/>
                  </a:moveTo>
                  <a:lnTo>
                    <a:pt x="0" y="193"/>
                  </a:lnTo>
                  <a:lnTo>
                    <a:pt x="95" y="95"/>
                  </a:lnTo>
                  <a:lnTo>
                    <a:pt x="0" y="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-51" y="685"/>
              <a:ext cx="1173" cy="911"/>
            </a:xfrm>
            <a:custGeom>
              <a:avLst/>
              <a:gdLst/>
              <a:ahLst/>
              <a:cxnLst/>
              <a:rect l="l" t="t" r="r" b="b"/>
              <a:pathLst>
                <a:path w="1893" h="1508" extrusionOk="0">
                  <a:moveTo>
                    <a:pt x="0" y="1508"/>
                  </a:moveTo>
                  <a:lnTo>
                    <a:pt x="0" y="1508"/>
                  </a:lnTo>
                  <a:lnTo>
                    <a:pt x="1893" y="1508"/>
                  </a:lnTo>
                  <a:lnTo>
                    <a:pt x="1893" y="0"/>
                  </a:lnTo>
                  <a:lnTo>
                    <a:pt x="0" y="0"/>
                  </a:lnTo>
                  <a:lnTo>
                    <a:pt x="0" y="1508"/>
                  </a:lnTo>
                  <a:close/>
                </a:path>
              </a:pathLst>
            </a:custGeom>
            <a:solidFill>
              <a:srgbClr val="D72F26"/>
            </a:solidFill>
            <a:ln>
              <a:noFill/>
            </a:ln>
            <a:effectLst>
              <a:outerShdw blurRad="50800" dist="38100" dir="5400000" algn="ctr" rotWithShape="0">
                <a:srgbClr val="A5A5A5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6"/>
          <p:cNvSpPr txBox="1"/>
          <p:nvPr/>
        </p:nvSpPr>
        <p:spPr>
          <a:xfrm>
            <a:off x="4295749" y="214526"/>
            <a:ext cx="4752528" cy="125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7000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COLOFON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 rot="10800000" flipH="1">
            <a:off x="4673328" y="1468800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/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4283968" y="1652411"/>
            <a:ext cx="4536504" cy="4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/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 stand gekomen binnen het project “Competentieversterking met PestPlotter en Lesson Study: samenwerken aan sociale veiligheid in de klas” met behulp van een subsidie van </a:t>
            </a:r>
            <a:r>
              <a:rPr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NRO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Vrije Universiteit Amsterdam, 2020</a:t>
            </a:r>
            <a:endParaRPr/>
          </a:p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0271" r="10271"/>
          <a:stretch/>
        </p:blipFill>
        <p:spPr>
          <a:xfrm>
            <a:off x="0" y="0"/>
            <a:ext cx="4052888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GESIGNALEERDE PROBLEMATIEK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322909" y="1440000"/>
            <a:ext cx="8461093" cy="4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806" y="1370087"/>
            <a:ext cx="1909698" cy="127934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2867730" y="1620000"/>
            <a:ext cx="546680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 basis van het screeningsinstrument PestPlotter werd in deze klas geconstateerd:</a:t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713583" y="2756687"/>
            <a:ext cx="7432178" cy="3691818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klas valt in twee groepen uiteen. De ene groep is dominant.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TWEE INTERVENTIELESSEN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322909" y="1440000"/>
            <a:ext cx="8461093" cy="4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marR="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00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4853150" y="2009006"/>
            <a:ext cx="4183346" cy="3829988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dominantie van de ene groep doorbreken en meer acceptatie onderling.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2536120"/>
            <a:ext cx="3982781" cy="2655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OPZET LES 1 (uitgevoerd in klas en in keuken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0" y="1303350"/>
            <a:ext cx="4422300" cy="20874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Lesdoelen</a:t>
            </a:r>
            <a:endParaRPr sz="18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groepsdynamiek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acceptatie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verbeteren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d.m.v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samenwerkingsopdrachten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diverse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werkvormen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sz="1800" dirty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AutoNum type="arabicPeriod"/>
            </a:pP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dominantie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doorbreken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één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de twee </a:t>
            </a:r>
            <a:r>
              <a:rPr lang="en-US" sz="18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groepen</a:t>
            </a:r>
            <a:r>
              <a:rPr lang="en-US" sz="18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00" dirty="0">
              <a:solidFill>
                <a:srgbClr val="EFEFE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4721670" y="1562549"/>
            <a:ext cx="4314826" cy="4552501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 descr="Classroom Interactive Whiteboard at Rs 34000 /piece | Smart Boar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265" y="4032069"/>
            <a:ext cx="2430459" cy="243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 txBox="1"/>
          <p:nvPr/>
        </p:nvSpPr>
        <p:spPr>
          <a:xfrm>
            <a:off x="1181100" y="5021023"/>
            <a:ext cx="113347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Les 1 </a:t>
            </a:r>
            <a:endParaRPr sz="300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829175" y="1737332"/>
            <a:ext cx="4314900" cy="3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Globale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lesopzet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recepturen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voorbereiding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rubrik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samenwerken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door de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leerling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ingevuld</a:t>
            </a:r>
            <a:endParaRPr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samengestelde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duo’s (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a.d.h.v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. de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driehoekpiramide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gaan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recept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koken</a:t>
            </a:r>
            <a:endParaRPr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elkaars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gerechten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proeven</a:t>
            </a:r>
            <a:endParaRPr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Calibri"/>
              <a:buChar char="-"/>
            </a:pP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terugkoppeling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rubrik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samenwerken</a:t>
            </a:r>
            <a:endParaRPr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ACTIVITEITEN LES 1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107504" y="1513292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4933950" y="1513292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107504" y="3037244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3" name="Google Shape;113;p5"/>
          <p:cNvSpPr/>
          <p:nvPr/>
        </p:nvSpPr>
        <p:spPr>
          <a:xfrm>
            <a:off x="107504" y="4561196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4933950" y="3037244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4933950" y="4561196"/>
            <a:ext cx="4102546" cy="131400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312740" y="1827404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312740" y="3427556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312740" y="4875308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5122865" y="1827404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5122865" y="3427556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5122865" y="4875308"/>
            <a:ext cx="304800" cy="6857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713583" y="1645150"/>
            <a:ext cx="34556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Klassikaal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docent </a:t>
            </a:r>
            <a:b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Uitleg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lables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Welk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gedrag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wordt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verwacht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bekendmaking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koppels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742638" y="3256045"/>
            <a:ext cx="352410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Klassikaal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op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bord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Bespreken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Wat is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samenwerken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hand van rubrics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5544468" y="1758499"/>
            <a:ext cx="349190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koppels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Uitvoering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les (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koken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volgens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eigen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ingebrachte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recepten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1725949" y="6085151"/>
            <a:ext cx="55929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5544468" y="3278629"/>
            <a:ext cx="3491907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Klassikaal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Beoordeling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gerechten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volgens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formulier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Keurmeester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5537252" y="4886735"/>
            <a:ext cx="36087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op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eigen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rubrics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totaal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met de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727127" y="4786102"/>
            <a:ext cx="35925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Klassikaal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Instructie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‘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spoorboekje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 (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tijdsduur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MATERIALEN LES 1: rubric samenwerken 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6" name="Google Shape;136;p7"/>
          <p:cNvGraphicFramePr/>
          <p:nvPr/>
        </p:nvGraphicFramePr>
        <p:xfrm>
          <a:off x="1641279" y="1234504"/>
          <a:ext cx="5861425" cy="5100348"/>
        </p:xfrm>
        <a:graphic>
          <a:graphicData uri="http://schemas.openxmlformats.org/drawingml/2006/table">
            <a:tbl>
              <a:tblPr>
                <a:noFill/>
                <a:tableStyleId>{52C831F1-3AF3-4A49-A1DE-1F162B9FF2CA}</a:tableStyleId>
              </a:tblPr>
              <a:tblGrid>
                <a:gridCol w="101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Leerdoel</a:t>
                      </a: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Goed  (2 punten)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Voldoende       (1 punt)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Onvoldoende      (0 punten)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weet wat ik moet doen</a:t>
                      </a: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wist goed wat ik moest doen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Als ik iets niet wist, vroeg ik om hulp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wist het overgrote deel wel wat ik moest doen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Als ik twijfelde, maakte ik een eigen keuze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wist niet precies wat ik moest doen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heb ook geen hulp gevraagd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We verdeelden het werk en de taken 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De taken hebben we samen goed en eerlijk  verdeeld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De taken zijn door 1 van ons verdeeld en vonden dat prima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De taken zijn onduidelijk afgesproken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We wisten niet wie wat precies deed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kom mijn afspraken na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heb het werk gedaan zoals we vooraf hebben afgesproken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heb gedaan wat ik moest doen, alleen soms niet altijd volgens afspraak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heb taken gedaan die ik eigenlijk niet moest doen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luister naar anderen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Als de docent of klasgenoot aan het woord was, liet ik hem/haar uitpraten en luisterde ik goed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Als de docent of klasgenoot luisterde is, maar niet altijd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Als de docent of klasgenoot aan het woord was, liep ik te klieren en luisterde ik niet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0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help anderen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heb mijn klasgenoot goed geholpen.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Als mijn klasgenoot ergens moeite mee had, hielp ik hem/haar daarmee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heb mijn klasgenoot geholpen als het niet goed ging, maar het kon vaker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dacht meer aan mijn eigen taken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Als mijn klasgenoot ergens moeite mee had, hielp ik hem/haar niet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ben verantwoordelijk voor het eindresultaat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kan uitleggen wat ik heb gedaan hoe het product tot stand is gekomen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Ik heb gedaan wat ik moest doen, maar meer ook niet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 </a:t>
                      </a:r>
                      <a:endParaRPr sz="9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3850" marR="53850" marT="53850" marB="538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MATERIALEN LES 1: keurmeester 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3" name="Google Shape;143;p8"/>
          <p:cNvGraphicFramePr/>
          <p:nvPr/>
        </p:nvGraphicFramePr>
        <p:xfrm>
          <a:off x="1641279" y="1531815"/>
          <a:ext cx="5861450" cy="4281704"/>
        </p:xfrm>
        <a:graphic>
          <a:graphicData uri="http://schemas.openxmlformats.org/drawingml/2006/table">
            <a:tbl>
              <a:tblPr>
                <a:noFill/>
                <a:tableStyleId>{52C831F1-3AF3-4A49-A1DE-1F162B9FF2CA}</a:tableStyleId>
              </a:tblPr>
              <a:tblGrid>
                <a:gridCol w="250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6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LEERLING ALS KEURMEESTER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Namen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 de Master Chefs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Naam van het gerecht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Smaak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Zoet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Zout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Zuur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Romig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Presentatie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Nationaliteit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waarom hebben jullie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voor dit gerecht gekozen?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3850" marR="53850" marT="53850" marB="5385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 LES 1</a:t>
            </a:r>
            <a:endParaRPr sz="3200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4721670" y="1582763"/>
            <a:ext cx="4314826" cy="2446852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docenten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Samenwerken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kwam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positief</a:t>
            </a:r>
            <a:r>
              <a:rPr lang="en-US" sz="1800" dirty="0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op gang. </a:t>
            </a:r>
            <a:endParaRPr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sommige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duo’s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niet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optimaal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geëvalueerd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Voorspelde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verwachtingen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over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kwamen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uit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07504" y="1570938"/>
            <a:ext cx="4314826" cy="2446853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Ervaringen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euke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gerechten</a:t>
            </a: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Leerlingen</a:t>
            </a:r>
            <a:r>
              <a:rPr lang="en-US" sz="1800" dirty="0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waren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positief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over de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opdracht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les</a:t>
            </a:r>
            <a:endParaRPr lang="en-US"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 dirty="0" err="1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oeilijk</a:t>
            </a:r>
            <a:r>
              <a:rPr lang="en-US" sz="1800" dirty="0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gek</a:t>
            </a:r>
            <a:r>
              <a:rPr lang="en-US" sz="1800" dirty="0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800" dirty="0" err="1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leuk</a:t>
            </a:r>
            <a:r>
              <a:rPr lang="en-US" sz="1800" dirty="0" smtClean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om met X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samen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moeten</a:t>
            </a:r>
            <a:r>
              <a:rPr lang="en-US" sz="1800" dirty="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werken</a:t>
            </a:r>
            <a:endParaRPr sz="1800" dirty="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111571" y="4392097"/>
            <a:ext cx="8924925" cy="1828350"/>
          </a:xfrm>
          <a:prstGeom prst="roundRect">
            <a:avLst>
              <a:gd name="adj" fmla="val 16667"/>
            </a:avLst>
          </a:prstGeom>
          <a:solidFill>
            <a:srgbClr val="538CD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Conclusies</a:t>
            </a:r>
            <a:endParaRPr lang="en-US" sz="18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Sociale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interactie</a:t>
            </a:r>
            <a:r>
              <a:rPr lang="en-US" sz="1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als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lesdoel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integreren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belangrijk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want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bevordert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leerplezier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Eerste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stap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naar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betere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samenwerking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cohesie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gezet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Sociaal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emotioneel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leren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moet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bewust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gestimuleerd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worden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474135" y="1620000"/>
            <a:ext cx="8309867" cy="441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70000" lvl="1" indent="-14807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92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700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107504" y="116632"/>
            <a:ext cx="8928992" cy="1080000"/>
          </a:xfrm>
          <a:prstGeom prst="rect">
            <a:avLst/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288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OPZET LES 2 (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uitgevoerd in keuken)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 flipH="1">
            <a:off x="617540" y="1195389"/>
            <a:ext cx="192087" cy="107951"/>
          </a:xfrm>
          <a:prstGeom prst="triangle">
            <a:avLst>
              <a:gd name="adj" fmla="val 50000"/>
            </a:avLst>
          </a:prstGeom>
          <a:solidFill>
            <a:srgbClr val="D72F26">
              <a:alpha val="89803"/>
            </a:srgbClr>
          </a:solidFill>
          <a:ln>
            <a:noFill/>
          </a:ln>
          <a:effectLst>
            <a:outerShdw blurRad="50800" dist="38100" dir="5400000" algn="ctr" rotWithShape="0">
              <a:srgbClr val="A6A6A6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10" descr="Classroom Interactive Whiteboard at Rs 34000 /piece | Smart Board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265" y="4032069"/>
            <a:ext cx="2430459" cy="2430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 txBox="1"/>
          <p:nvPr/>
        </p:nvSpPr>
        <p:spPr>
          <a:xfrm>
            <a:off x="1181100" y="5021023"/>
            <a:ext cx="113347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Les 2 </a:t>
            </a:r>
            <a:endParaRPr sz="3000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4721670" y="1562549"/>
            <a:ext cx="4314826" cy="4552501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Globale</a:t>
            </a:r>
            <a:r>
              <a:rPr lang="en-US" sz="1600" b="1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600" b="1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lesbeschrijving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samengestelde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duo’s, nu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peer </a:t>
            </a:r>
            <a:r>
              <a:rPr lang="en-US" sz="1600" dirty="0" err="1" smtClean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groep</a:t>
            </a:r>
            <a:r>
              <a:rPr lang="en-US" sz="1600" dirty="0" smtClean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dirty="0" smtClean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1600" dirty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rubrik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1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terugkijken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inschatten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1600" dirty="0" smtClean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endParaRPr sz="1600" dirty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duo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kiest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uit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drie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recepten</a:t>
            </a:r>
            <a:endParaRPr lang="en-US" sz="1600" dirty="0" smtClean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endParaRPr sz="1600" dirty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koken</a:t>
            </a:r>
            <a:endParaRPr lang="en-US" sz="1600" dirty="0" smtClean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endParaRPr sz="1600" dirty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elkaars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gerechten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proeven</a:t>
            </a:r>
            <a:endParaRPr lang="en-US" sz="1600" dirty="0" smtClean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endParaRPr sz="1600" dirty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-"/>
            </a:pP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invullen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rubrik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les 2 met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vergelijking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les 1</a:t>
            </a:r>
            <a:endParaRPr sz="1600" dirty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132976" y="1620000"/>
            <a:ext cx="4363200" cy="2262600"/>
          </a:xfrm>
          <a:prstGeom prst="roundRect">
            <a:avLst>
              <a:gd name="adj" fmla="val 16667"/>
            </a:avLst>
          </a:prstGeom>
          <a:solidFill>
            <a:srgbClr val="259C9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Lesdoelen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500"/>
              <a:buFont typeface="Calibri"/>
              <a:buAutoNum type="arabicPeriod"/>
            </a:pP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groepsdynamiek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acceptatie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verbeteren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d.m.v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samenwerkingsopdrachten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diverse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werkvormen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sz="1600" dirty="0">
              <a:solidFill>
                <a:srgbClr val="EFEF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500"/>
              <a:buFont typeface="Calibri"/>
              <a:buAutoNum type="arabicPeriod"/>
            </a:pP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dominantie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doorbreken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één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de twee </a:t>
            </a:r>
            <a:r>
              <a:rPr lang="en-US" sz="1600" dirty="0" err="1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groepen</a:t>
            </a:r>
            <a:r>
              <a:rPr lang="en-US" sz="1600" dirty="0">
                <a:solidFill>
                  <a:srgbClr val="EFEF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600" b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 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916</Words>
  <Application>Microsoft Office PowerPoint</Application>
  <PresentationFormat>On-screen Show (4:3)</PresentationFormat>
  <Paragraphs>233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Arial</vt:lpstr>
      <vt:lpstr>Merriweather Sans</vt:lpstr>
      <vt:lpstr>Bad Script</vt:lpstr>
      <vt:lpstr>Noto Sans Symbols</vt:lpstr>
      <vt:lpstr>VU 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Jongejan, W.</dc:creator>
  <cp:lastModifiedBy>Jongejan, W.</cp:lastModifiedBy>
  <cp:revision>4</cp:revision>
  <dcterms:created xsi:type="dcterms:W3CDTF">2020-03-27T13:44:26Z</dcterms:created>
  <dcterms:modified xsi:type="dcterms:W3CDTF">2020-08-31T08:31:44Z</dcterms:modified>
</cp:coreProperties>
</file>