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7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8A459-966D-4671-4136-9AC367FC7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ED7D1FE-98EB-B573-F460-2C766C5E7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E02638-EE16-844F-985C-601E19AC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9553C2-FA4F-4233-EB87-B680C6F9E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256A510-DEB9-C85F-517B-11A41ADC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4934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3CB3C3-13CB-1F0B-57D6-159EFA21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38E7EC-904D-B89C-319C-DA278CDCF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9A8BA3-3C5D-B79C-52F6-56E65B028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C7BEBE-5C73-794C-AF18-E911AEAD5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7CC0148-F158-ADC7-3557-D8A949683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17034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D4CF88F-0F6B-6931-698D-1796650A4C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CBCF117-1D3D-66EA-9B2A-5E0F68242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423EF80-C100-D450-43D1-30243F31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9CE2BD-9732-5C77-B79C-533D4FF1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15D6C6F-1E82-7D87-92B4-4452B09A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0780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BA638-0C37-CA68-F2F1-4963ABF74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F6DBCB-6140-8956-79A4-3D95D1572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7205FA-568F-2A69-E503-7AA472645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2029AE-D7B7-9258-88E5-ED94AEA21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308C6CB-7425-05A0-7659-29FA02974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00131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983FA5-0D2D-3636-8C65-338563110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C2FE42E-4188-7949-B3CD-A080FDCA8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ECA4944-4741-D487-C87F-049B83AE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D34F91F-80AA-A26B-C6C6-B9D1E3B44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2425966-B2DD-175E-7500-3732395A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7435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1B6B4C-FB30-F4D2-64D8-64C64A88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7DA2762-361E-540F-792B-8571691113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141D0D4-79E5-06E9-38CE-C3E31D57B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A0C27E-4D32-E750-0635-DDC7C986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677D54B-EF7E-C447-3B7B-9CCE45572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1932139-18C2-5292-D182-8005C96C3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4166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50DE32-7C52-BC51-D1B2-95C496691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B1B64DA-F567-B50E-D63F-966FA05E9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3EC9B04-8690-6E62-B93F-EBEFB4015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91B67A-05E5-8BB8-B2A6-786D4E2AB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E296376-9B12-AE33-4818-C5836A867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0160057-DAA8-032F-08CE-1496EC89E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FF33DBB-D779-B2FC-B856-74FE7A451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79BC07C-9799-F2B6-BDD0-7BCAB89C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2317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DF99C2-1681-36D8-1C34-AFB47CA08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638EDD9-3A2F-9DEC-C528-ED37B7F7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4D27EB-2927-5ED5-745B-BC280D50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0582BCB-CDCE-E9BE-619E-2F972F43D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4487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8B75AC5-E85F-DE79-E3F4-FD1482D2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A37AE68-1641-8AEE-46EE-0A14C77E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F28B3C9-B91E-CA46-9639-D8B63CD5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489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83750E-ACAF-C8CE-4DA3-F855DD3BD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610BF-5AFC-AAAE-5E9A-65FBAAAF6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9278E91-DA61-C2C7-AC92-960A83B5C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7C3F6D-FE76-8858-3349-E13B868A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D15E6E-9C81-FE3F-64D0-3493E5202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67B475-AA33-E60F-A7FF-F2E6B8AA4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3815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CA6D2-0CCB-FBD1-D1D7-7C1C798E0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A0781A-6FAE-23EB-4C6D-2C6E7A8C0D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8C88733-0B5F-0125-6AA9-29C9ABDAD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666DAD-5207-B315-4A52-BBD8A7AC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0C9E2A4-DC20-3544-969F-AFE56F05A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021285-64E3-7D7B-A122-A29FDC382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1174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F5057C5-FF2A-0ADA-6014-9C3BED0F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62F592-51E9-08DB-0E53-965BB1F1E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NL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A9E0B94-446E-53D1-CB40-945D74E61D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6A4840-F3C5-4752-9AA7-948449C6815C}" type="datetimeFigureOut">
              <a:rPr lang="en-NL" smtClean="0"/>
              <a:t>2/5/25</a:t>
            </a:fld>
            <a:endParaRPr lang="en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E43DEA-F343-E8C9-0B2F-32066965EB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7343B3-664B-A00B-6BF8-7C37ED161D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B9E26D-625A-46DD-871C-981C3A6CF5CE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62603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E15B8C-4E2C-CBD3-E103-FA32E63A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87" y="2664542"/>
            <a:ext cx="7303233" cy="1200329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Leelawadee UI" panose="020B0502040204020203" pitchFamily="34" charset="-34"/>
                <a:ea typeface="Dotum" panose="020B0503020000020004" pitchFamily="34" charset="-127"/>
                <a:cs typeface="Leelawadee UI" panose="020B0502040204020203" pitchFamily="34" charset="-34"/>
              </a:rPr>
              <a:t>S.L.A.M.THE DOOR TO     WINTER DEPRESSION</a:t>
            </a:r>
            <a:endParaRPr lang="en-NL" sz="5400" dirty="0">
              <a:solidFill>
                <a:schemeClr val="bg1"/>
              </a:solidFill>
              <a:latin typeface="Leelawadee UI" panose="020B0502040204020203" pitchFamily="34" charset="-34"/>
              <a:ea typeface="Dotum" panose="020B0503020000020004" pitchFamily="34" charset="-127"/>
              <a:cs typeface="Leelawadee UI" panose="020B0502040204020203" pitchFamily="34" charset="-34"/>
            </a:endParaRPr>
          </a:p>
        </p:txBody>
      </p:sp>
      <p:pic>
        <p:nvPicPr>
          <p:cNvPr id="7" name="Tijdelijke aanduiding voor inhoud 6" descr="Badge hart met effen opvulling">
            <a:extLst>
              <a:ext uri="{FF2B5EF4-FFF2-40B4-BE49-F238E27FC236}">
                <a16:creationId xmlns:a16="http://schemas.microsoft.com/office/drawing/2014/main" id="{41A9803F-E2E1-36C2-2A72-60D63886E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095" y="890350"/>
            <a:ext cx="1105208" cy="1105208"/>
          </a:xfrm>
        </p:spPr>
      </p:pic>
      <p:pic>
        <p:nvPicPr>
          <p:cNvPr id="5" name="Picture 2" descr="Vu Logo - LogoDix">
            <a:extLst>
              <a:ext uri="{FF2B5EF4-FFF2-40B4-BE49-F238E27FC236}">
                <a16:creationId xmlns:a16="http://schemas.microsoft.com/office/drawing/2014/main" id="{4F97F3B3-6A38-3EA8-B73A-1D0A233259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126" y="132005"/>
            <a:ext cx="2621441" cy="75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 descr="Dim (middelgrote zon) met effen opvulling">
            <a:extLst>
              <a:ext uri="{FF2B5EF4-FFF2-40B4-BE49-F238E27FC236}">
                <a16:creationId xmlns:a16="http://schemas.microsoft.com/office/drawing/2014/main" id="{E4C7A2E5-D03E-D87D-7B3D-FF31F0AD7B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81003" y="1415439"/>
            <a:ext cx="1160238" cy="1160238"/>
          </a:xfrm>
          <a:prstGeom prst="rect">
            <a:avLst/>
          </a:prstGeom>
        </p:spPr>
      </p:pic>
      <p:pic>
        <p:nvPicPr>
          <p:cNvPr id="11" name="Graphic 10" descr="Schaatsen met effen opvulling">
            <a:extLst>
              <a:ext uri="{FF2B5EF4-FFF2-40B4-BE49-F238E27FC236}">
                <a16:creationId xmlns:a16="http://schemas.microsoft.com/office/drawing/2014/main" id="{72EBB489-C946-DEB5-FC89-F12BE9DE6A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5616" y="4595189"/>
            <a:ext cx="1105208" cy="1105208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35CE1DF7-58A9-E91E-386A-61A8E684A21C}"/>
              </a:ext>
            </a:extLst>
          </p:cNvPr>
          <p:cNvSpPr txBox="1"/>
          <p:nvPr/>
        </p:nvSpPr>
        <p:spPr>
          <a:xfrm>
            <a:off x="871018" y="6408444"/>
            <a:ext cx="11865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If you need some extra help during the winter months; visit the student psychological counsellors on campus 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D6C5D81A-B268-B76F-FA42-7CD9D434D433}"/>
              </a:ext>
            </a:extLst>
          </p:cNvPr>
          <p:cNvSpPr txBox="1"/>
          <p:nvPr/>
        </p:nvSpPr>
        <p:spPr>
          <a:xfrm>
            <a:off x="1495164" y="1022555"/>
            <a:ext cx="44736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 - Socialize &amp; Plan Fun Activities</a:t>
            </a:r>
          </a:p>
          <a:p>
            <a:r>
              <a:rPr lang="en-US" dirty="0">
                <a:solidFill>
                  <a:schemeClr val="bg1"/>
                </a:solidFill>
              </a:rPr>
              <a:t>Hang out with friends, go to a movie, or host a cozy get-together—don’t isolate yourself!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2013E9AA-1B4C-544B-836E-AC78ABC75E35}"/>
              </a:ext>
            </a:extLst>
          </p:cNvPr>
          <p:cNvSpPr txBox="1"/>
          <p:nvPr/>
        </p:nvSpPr>
        <p:spPr>
          <a:xfrm>
            <a:off x="1495164" y="4763687"/>
            <a:ext cx="447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L"/>
            </a:defPPr>
            <a:lvl1pPr>
              <a:defRPr b="1"/>
            </a:lvl1pPr>
          </a:lstStyle>
          <a:p>
            <a:r>
              <a:rPr lang="en-US" dirty="0">
                <a:solidFill>
                  <a:schemeClr val="bg1"/>
                </a:solidFill>
              </a:rPr>
              <a:t>M - Move Your Body</a:t>
            </a:r>
          </a:p>
          <a:p>
            <a:r>
              <a:rPr lang="en-US" b="0" dirty="0">
                <a:solidFill>
                  <a:schemeClr val="bg1"/>
                </a:solidFill>
              </a:rPr>
              <a:t>Go for a walk, stretch, or dance! Movement helps fight the winter slump. Still sitting in this break? Get active and move that body!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5DD7FAE7-2CC6-5AD1-ADC0-9F6D2804F9A1}"/>
              </a:ext>
            </a:extLst>
          </p:cNvPr>
          <p:cNvSpPr txBox="1"/>
          <p:nvPr/>
        </p:nvSpPr>
        <p:spPr>
          <a:xfrm>
            <a:off x="7841241" y="1466983"/>
            <a:ext cx="447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 - Light, Daylight &amp; Cozy Decor </a:t>
            </a:r>
          </a:p>
          <a:p>
            <a:r>
              <a:rPr lang="en-US" dirty="0">
                <a:solidFill>
                  <a:schemeClr val="bg1"/>
                </a:solidFill>
              </a:rPr>
              <a:t>Catch some sunlight, even for 10 minutes, and decorate with warm lights to lift your mood.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A8BFE66C-9D84-C7EC-DD58-F22109C1ADF8}"/>
              </a:ext>
            </a:extLst>
          </p:cNvPr>
          <p:cNvSpPr txBox="1"/>
          <p:nvPr/>
        </p:nvSpPr>
        <p:spPr>
          <a:xfrm>
            <a:off x="7718322" y="4107096"/>
            <a:ext cx="447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 - Accept the Cycle of Winter</a:t>
            </a:r>
          </a:p>
          <a:p>
            <a:r>
              <a:rPr lang="en-US" dirty="0">
                <a:solidFill>
                  <a:schemeClr val="bg1"/>
                </a:solidFill>
              </a:rPr>
              <a:t>Winter brings shorter days, less energy, and lower moods. Embrace the season and be kind to yourself.</a:t>
            </a:r>
            <a:endParaRPr lang="en-NL" dirty="0">
              <a:solidFill>
                <a:schemeClr val="bg1"/>
              </a:solidFill>
            </a:endParaRPr>
          </a:p>
        </p:txBody>
      </p:sp>
      <p:pic>
        <p:nvPicPr>
          <p:cNvPr id="30" name="Graphic 29" descr="Lijn met pijl: Lichte curve met effen opvulling">
            <a:extLst>
              <a:ext uri="{FF2B5EF4-FFF2-40B4-BE49-F238E27FC236}">
                <a16:creationId xmlns:a16="http://schemas.microsoft.com/office/drawing/2014/main" id="{2B9A228E-F480-958A-20CC-F51BD813AB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310" y="6135910"/>
            <a:ext cx="914400" cy="914400"/>
          </a:xfrm>
          <a:prstGeom prst="rect">
            <a:avLst/>
          </a:prstGeom>
        </p:spPr>
      </p:pic>
      <p:pic>
        <p:nvPicPr>
          <p:cNvPr id="32" name="Graphic 31" descr="Iglo met effen opvulling">
            <a:extLst>
              <a:ext uri="{FF2B5EF4-FFF2-40B4-BE49-F238E27FC236}">
                <a16:creationId xmlns:a16="http://schemas.microsoft.com/office/drawing/2014/main" id="{6EA16BBA-ACBB-D0FF-B763-C8A14239125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500610" y="4196794"/>
            <a:ext cx="1105208" cy="110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022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00B099-2CCD-202F-5AA0-B4B4A55C9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67F22C-5E62-4294-934B-28B10CF15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87" y="2664542"/>
            <a:ext cx="7303233" cy="1200329"/>
          </a:xfrm>
        </p:spPr>
        <p:txBody>
          <a:bodyPr>
            <a:noAutofit/>
          </a:bodyPr>
          <a:lstStyle/>
          <a:p>
            <a:r>
              <a:rPr lang="en-US" sz="5400" i="1" dirty="0">
                <a:solidFill>
                  <a:schemeClr val="bg1"/>
                </a:solidFill>
                <a:latin typeface="Leelawadee UI" panose="020B0502040204020203" pitchFamily="34" charset="-34"/>
                <a:ea typeface="Dotum" panose="020B0503020000020004" pitchFamily="34" charset="-127"/>
                <a:cs typeface="Leelawadee UI" panose="020B0502040204020203" pitchFamily="34" charset="-34"/>
              </a:rPr>
              <a:t>S.L.A.M.THE DOOR</a:t>
            </a:r>
            <a:br>
              <a:rPr lang="en-US" sz="5400" dirty="0">
                <a:solidFill>
                  <a:schemeClr val="bg1"/>
                </a:solidFill>
                <a:latin typeface="Leelawadee UI" panose="020B0502040204020203" pitchFamily="34" charset="-34"/>
                <a:ea typeface="Dotum" panose="020B0503020000020004" pitchFamily="34" charset="-127"/>
                <a:cs typeface="Leelawadee UI" panose="020B0502040204020203" pitchFamily="34" charset="-34"/>
              </a:rPr>
            </a:br>
            <a:r>
              <a:rPr lang="en-US" sz="5400" dirty="0">
                <a:solidFill>
                  <a:schemeClr val="bg1"/>
                </a:solidFill>
                <a:latin typeface="Leelawadee UI" panose="020B0502040204020203" pitchFamily="34" charset="-34"/>
                <a:ea typeface="Dotum" panose="020B0503020000020004" pitchFamily="34" charset="-127"/>
                <a:cs typeface="Leelawadee UI" panose="020B0502040204020203" pitchFamily="34" charset="-34"/>
              </a:rPr>
              <a:t>TEGEN DE WINTERDIP</a:t>
            </a:r>
            <a:endParaRPr lang="en-NL" sz="5400" dirty="0">
              <a:solidFill>
                <a:schemeClr val="bg1"/>
              </a:solidFill>
              <a:latin typeface="Leelawadee UI" panose="020B0502040204020203" pitchFamily="34" charset="-34"/>
              <a:ea typeface="Dotum" panose="020B0503020000020004" pitchFamily="34" charset="-127"/>
              <a:cs typeface="Leelawadee UI" panose="020B0502040204020203" pitchFamily="34" charset="-34"/>
            </a:endParaRPr>
          </a:p>
        </p:txBody>
      </p:sp>
      <p:pic>
        <p:nvPicPr>
          <p:cNvPr id="7" name="Tijdelijke aanduiding voor inhoud 6" descr="Badge hart met effen opvulling">
            <a:extLst>
              <a:ext uri="{FF2B5EF4-FFF2-40B4-BE49-F238E27FC236}">
                <a16:creationId xmlns:a16="http://schemas.microsoft.com/office/drawing/2014/main" id="{403EE19A-0F76-2AEA-A038-C833CED27E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3095" y="890350"/>
            <a:ext cx="1105208" cy="1105208"/>
          </a:xfrm>
        </p:spPr>
      </p:pic>
      <p:pic>
        <p:nvPicPr>
          <p:cNvPr id="5" name="Picture 2" descr="Vu Logo - LogoDix">
            <a:extLst>
              <a:ext uri="{FF2B5EF4-FFF2-40B4-BE49-F238E27FC236}">
                <a16:creationId xmlns:a16="http://schemas.microsoft.com/office/drawing/2014/main" id="{6DC30534-AC78-8E68-5AF9-BA8F723F7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2126" y="132005"/>
            <a:ext cx="2621441" cy="758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8" descr="Dim (middelgrote zon) met effen opvulling">
            <a:extLst>
              <a:ext uri="{FF2B5EF4-FFF2-40B4-BE49-F238E27FC236}">
                <a16:creationId xmlns:a16="http://schemas.microsoft.com/office/drawing/2014/main" id="{AE44546A-EA2D-52DD-AAFF-BB3EC270E8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81003" y="1415439"/>
            <a:ext cx="1160238" cy="1160238"/>
          </a:xfrm>
          <a:prstGeom prst="rect">
            <a:avLst/>
          </a:prstGeom>
        </p:spPr>
      </p:pic>
      <p:pic>
        <p:nvPicPr>
          <p:cNvPr id="11" name="Graphic 10" descr="Schaatsen met effen opvulling">
            <a:extLst>
              <a:ext uri="{FF2B5EF4-FFF2-40B4-BE49-F238E27FC236}">
                <a16:creationId xmlns:a16="http://schemas.microsoft.com/office/drawing/2014/main" id="{2060FE4B-B9A6-E609-FA9D-104760C947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5616" y="4595189"/>
            <a:ext cx="1105208" cy="1105208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D6D15F00-C7E1-F01A-A116-510BAB8C9F32}"/>
              </a:ext>
            </a:extLst>
          </p:cNvPr>
          <p:cNvSpPr txBox="1"/>
          <p:nvPr/>
        </p:nvSpPr>
        <p:spPr>
          <a:xfrm>
            <a:off x="871018" y="6408444"/>
            <a:ext cx="11865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     Als je wat extra </a:t>
            </a:r>
            <a:r>
              <a:rPr lang="en-US" dirty="0" err="1">
                <a:solidFill>
                  <a:schemeClr val="bg1"/>
                </a:solidFill>
              </a:rPr>
              <a:t>hulp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gebruiken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tijdens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wintermaanden</a:t>
            </a:r>
            <a:r>
              <a:rPr lang="en-US" dirty="0">
                <a:solidFill>
                  <a:schemeClr val="bg1"/>
                </a:solidFill>
              </a:rPr>
              <a:t>; </a:t>
            </a:r>
            <a:r>
              <a:rPr lang="en-US" dirty="0" err="1">
                <a:solidFill>
                  <a:schemeClr val="bg1"/>
                </a:solidFill>
              </a:rPr>
              <a:t>bezoek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studentenpsychologen</a:t>
            </a:r>
            <a:r>
              <a:rPr lang="en-US" dirty="0">
                <a:solidFill>
                  <a:schemeClr val="bg1"/>
                </a:solidFill>
              </a:rPr>
              <a:t> op campus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5BA51057-CA58-BECD-EEB3-59F4E6B41244}"/>
              </a:ext>
            </a:extLst>
          </p:cNvPr>
          <p:cNvSpPr txBox="1"/>
          <p:nvPr/>
        </p:nvSpPr>
        <p:spPr>
          <a:xfrm>
            <a:off x="1495164" y="1022555"/>
            <a:ext cx="447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>
                <a:solidFill>
                  <a:schemeClr val="bg1"/>
                </a:solidFill>
              </a:rPr>
              <a:t>S – </a:t>
            </a:r>
            <a:r>
              <a:rPr lang="nl-NL" b="1" dirty="0" err="1">
                <a:solidFill>
                  <a:schemeClr val="bg1"/>
                </a:solidFill>
              </a:rPr>
              <a:t>Socialize</a:t>
            </a:r>
            <a:r>
              <a:rPr lang="nl-NL" b="1" dirty="0">
                <a:solidFill>
                  <a:schemeClr val="bg1"/>
                </a:solidFill>
              </a:rPr>
              <a:t> &amp; Plan Leuke Activiteiten</a:t>
            </a:r>
            <a:br>
              <a:rPr lang="nl-NL" dirty="0">
                <a:solidFill>
                  <a:schemeClr val="bg1"/>
                </a:solidFill>
              </a:rPr>
            </a:br>
            <a:r>
              <a:rPr lang="nl-NL" dirty="0">
                <a:solidFill>
                  <a:schemeClr val="bg1"/>
                </a:solidFill>
              </a:rPr>
              <a:t>Spreek af met vrienden, ga naar de film of organiseer een gezellig uitje—isoleer jezelf niet!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D6F7BACC-57F0-A21E-CFB6-826BE09E0F4C}"/>
              </a:ext>
            </a:extLst>
          </p:cNvPr>
          <p:cNvSpPr txBox="1"/>
          <p:nvPr/>
        </p:nvSpPr>
        <p:spPr>
          <a:xfrm>
            <a:off x="1495164" y="4763687"/>
            <a:ext cx="44736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NL"/>
            </a:defPPr>
            <a:lvl1pPr>
              <a:defRPr b="1"/>
            </a:lvl1pPr>
          </a:lstStyle>
          <a:p>
            <a:r>
              <a:rPr lang="en-US" dirty="0">
                <a:solidFill>
                  <a:schemeClr val="bg1"/>
                </a:solidFill>
              </a:rPr>
              <a:t>M - Move That Body!</a:t>
            </a:r>
          </a:p>
          <a:p>
            <a:r>
              <a:rPr lang="en-US" b="0" dirty="0">
                <a:solidFill>
                  <a:schemeClr val="bg1"/>
                </a:solidFill>
              </a:rPr>
              <a:t>Wandel, stretch of dans maar </a:t>
            </a:r>
            <a:r>
              <a:rPr lang="en-US" b="0" dirty="0" err="1">
                <a:solidFill>
                  <a:schemeClr val="bg1"/>
                </a:solidFill>
              </a:rPr>
              <a:t>blijf</a:t>
            </a:r>
            <a:r>
              <a:rPr lang="en-US" b="0" dirty="0">
                <a:solidFill>
                  <a:schemeClr val="bg1"/>
                </a:solidFill>
              </a:rPr>
              <a:t> in </a:t>
            </a:r>
            <a:r>
              <a:rPr lang="en-US" b="0" dirty="0" err="1">
                <a:solidFill>
                  <a:schemeClr val="bg1"/>
                </a:solidFill>
              </a:rPr>
              <a:t>beweging</a:t>
            </a:r>
            <a:r>
              <a:rPr lang="en-US" b="0" dirty="0">
                <a:solidFill>
                  <a:schemeClr val="bg1"/>
                </a:solidFill>
              </a:rPr>
              <a:t> om de </a:t>
            </a:r>
            <a:r>
              <a:rPr lang="en-US" b="0" dirty="0" err="1">
                <a:solidFill>
                  <a:schemeClr val="bg1"/>
                </a:solidFill>
              </a:rPr>
              <a:t>winterkou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te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verdrijven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uit</a:t>
            </a:r>
            <a:r>
              <a:rPr lang="en-US" b="0" dirty="0">
                <a:solidFill>
                  <a:schemeClr val="bg1"/>
                </a:solidFill>
              </a:rPr>
              <a:t> je </a:t>
            </a:r>
            <a:r>
              <a:rPr lang="en-US" b="0" dirty="0" err="1">
                <a:solidFill>
                  <a:schemeClr val="bg1"/>
                </a:solidFill>
              </a:rPr>
              <a:t>lichaam</a:t>
            </a:r>
            <a:r>
              <a:rPr lang="en-US" b="0" dirty="0">
                <a:solidFill>
                  <a:schemeClr val="bg1"/>
                </a:solidFill>
              </a:rPr>
              <a:t>. </a:t>
            </a:r>
            <a:r>
              <a:rPr lang="en-US" b="0" dirty="0" err="1">
                <a:solidFill>
                  <a:schemeClr val="bg1"/>
                </a:solidFill>
              </a:rPr>
              <a:t>Grijp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ook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deze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pauze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aan</a:t>
            </a:r>
            <a:r>
              <a:rPr lang="en-US" b="0" dirty="0">
                <a:solidFill>
                  <a:schemeClr val="bg1"/>
                </a:solidFill>
              </a:rPr>
              <a:t> om even </a:t>
            </a:r>
            <a:r>
              <a:rPr lang="en-US" b="0" dirty="0" err="1">
                <a:solidFill>
                  <a:schemeClr val="bg1"/>
                </a:solidFill>
              </a:rPr>
              <a:t>te</a:t>
            </a:r>
            <a:r>
              <a:rPr lang="en-US" b="0" dirty="0">
                <a:solidFill>
                  <a:schemeClr val="bg1"/>
                </a:solidFill>
              </a:rPr>
              <a:t> </a:t>
            </a:r>
            <a:r>
              <a:rPr lang="en-US" b="0" dirty="0" err="1">
                <a:solidFill>
                  <a:schemeClr val="bg1"/>
                </a:solidFill>
              </a:rPr>
              <a:t>bewegen</a:t>
            </a:r>
            <a:r>
              <a:rPr lang="en-US" b="0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9DEAD7CA-44E2-D325-5574-27884099DBD7}"/>
              </a:ext>
            </a:extLst>
          </p:cNvPr>
          <p:cNvSpPr txBox="1"/>
          <p:nvPr/>
        </p:nvSpPr>
        <p:spPr>
          <a:xfrm>
            <a:off x="7841241" y="1466983"/>
            <a:ext cx="4473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L – Licht, Zon </a:t>
            </a:r>
            <a:r>
              <a:rPr lang="en-US" b="1" dirty="0" err="1">
                <a:solidFill>
                  <a:schemeClr val="bg1"/>
                </a:solidFill>
              </a:rPr>
              <a:t>en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Lampjes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r>
              <a:rPr lang="en-US" dirty="0" err="1">
                <a:solidFill>
                  <a:schemeClr val="bg1"/>
                </a:solidFill>
              </a:rPr>
              <a:t>Probeer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elke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naar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buiten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gaan</a:t>
            </a:r>
            <a:r>
              <a:rPr lang="en-US" dirty="0">
                <a:solidFill>
                  <a:schemeClr val="bg1"/>
                </a:solidFill>
              </a:rPr>
              <a:t> in het </a:t>
            </a:r>
            <a:r>
              <a:rPr lang="en-US" dirty="0" err="1">
                <a:solidFill>
                  <a:schemeClr val="bg1"/>
                </a:solidFill>
              </a:rPr>
              <a:t>daglicht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zeker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als</a:t>
            </a:r>
            <a:r>
              <a:rPr lang="en-US" dirty="0">
                <a:solidFill>
                  <a:schemeClr val="bg1"/>
                </a:solidFill>
              </a:rPr>
              <a:t> de </a:t>
            </a:r>
            <a:r>
              <a:rPr lang="en-US" dirty="0" err="1">
                <a:solidFill>
                  <a:schemeClr val="bg1"/>
                </a:solidFill>
              </a:rPr>
              <a:t>zon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schijnt</a:t>
            </a:r>
            <a:r>
              <a:rPr lang="en-US" dirty="0">
                <a:solidFill>
                  <a:schemeClr val="bg1"/>
                </a:solidFill>
              </a:rPr>
              <a:t>! Maar </a:t>
            </a:r>
            <a:r>
              <a:rPr lang="en-US" dirty="0" err="1">
                <a:solidFill>
                  <a:schemeClr val="bg1"/>
                </a:solidFill>
              </a:rPr>
              <a:t>maak</a:t>
            </a:r>
            <a:r>
              <a:rPr lang="en-US" dirty="0">
                <a:solidFill>
                  <a:schemeClr val="bg1"/>
                </a:solidFill>
              </a:rPr>
              <a:t> het </a:t>
            </a:r>
            <a:r>
              <a:rPr lang="en-US" dirty="0" err="1">
                <a:solidFill>
                  <a:schemeClr val="bg1"/>
                </a:solidFill>
              </a:rPr>
              <a:t>ook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binnen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sfeervol</a:t>
            </a:r>
            <a:r>
              <a:rPr lang="en-US" dirty="0">
                <a:solidFill>
                  <a:schemeClr val="bg1"/>
                </a:solidFill>
              </a:rPr>
              <a:t> met </a:t>
            </a:r>
            <a:r>
              <a:rPr lang="en-US" dirty="0" err="1">
                <a:solidFill>
                  <a:schemeClr val="bg1"/>
                </a:solidFill>
              </a:rPr>
              <a:t>lampjes</a:t>
            </a:r>
            <a:r>
              <a:rPr lang="en-US" dirty="0">
                <a:solidFill>
                  <a:schemeClr val="bg1"/>
                </a:solidFill>
              </a:rPr>
              <a:t>.</a:t>
            </a:r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25" name="Tekstvak 24">
            <a:extLst>
              <a:ext uri="{FF2B5EF4-FFF2-40B4-BE49-F238E27FC236}">
                <a16:creationId xmlns:a16="http://schemas.microsoft.com/office/drawing/2014/main" id="{5967F928-1AD9-DC63-D956-BBE4EDA8E225}"/>
              </a:ext>
            </a:extLst>
          </p:cNvPr>
          <p:cNvSpPr txBox="1"/>
          <p:nvPr/>
        </p:nvSpPr>
        <p:spPr>
          <a:xfrm>
            <a:off x="7718322" y="4107096"/>
            <a:ext cx="44736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 – </a:t>
            </a:r>
            <a:r>
              <a:rPr lang="en-US" b="1" dirty="0" err="1">
                <a:solidFill>
                  <a:schemeClr val="bg1"/>
                </a:solidFill>
              </a:rPr>
              <a:t>Accepteer</a:t>
            </a:r>
            <a:r>
              <a:rPr lang="en-US" b="1" dirty="0">
                <a:solidFill>
                  <a:schemeClr val="bg1"/>
                </a:solidFill>
              </a:rPr>
              <a:t> de </a:t>
            </a:r>
            <a:r>
              <a:rPr lang="en-US" b="1" dirty="0" err="1">
                <a:solidFill>
                  <a:schemeClr val="bg1"/>
                </a:solidFill>
              </a:rPr>
              <a:t>Cyclus</a:t>
            </a:r>
            <a:r>
              <a:rPr lang="en-US" b="1" dirty="0">
                <a:solidFill>
                  <a:schemeClr val="bg1"/>
                </a:solidFill>
              </a:rPr>
              <a:t> van de Winter</a:t>
            </a:r>
          </a:p>
          <a:p>
            <a:r>
              <a:rPr lang="en-US" dirty="0">
                <a:solidFill>
                  <a:schemeClr val="bg1"/>
                </a:solidFill>
              </a:rPr>
              <a:t>Winter </a:t>
            </a:r>
            <a:r>
              <a:rPr lang="en-US" dirty="0" err="1">
                <a:solidFill>
                  <a:schemeClr val="bg1"/>
                </a:solidFill>
              </a:rPr>
              <a:t>betekent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kortere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dagen</a:t>
            </a:r>
            <a:r>
              <a:rPr lang="en-US" dirty="0">
                <a:solidFill>
                  <a:schemeClr val="bg1"/>
                </a:solidFill>
              </a:rPr>
              <a:t>, minder </a:t>
            </a:r>
            <a:r>
              <a:rPr lang="en-US" dirty="0" err="1">
                <a:solidFill>
                  <a:schemeClr val="bg1"/>
                </a:solidFill>
              </a:rPr>
              <a:t>licht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minder </a:t>
            </a:r>
            <a:r>
              <a:rPr lang="en-US" dirty="0" err="1">
                <a:solidFill>
                  <a:schemeClr val="bg1"/>
                </a:solidFill>
              </a:rPr>
              <a:t>energie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dat</a:t>
            </a:r>
            <a:r>
              <a:rPr lang="en-US" dirty="0">
                <a:solidFill>
                  <a:schemeClr val="bg1"/>
                </a:solidFill>
              </a:rPr>
              <a:t> is </a:t>
            </a:r>
            <a:r>
              <a:rPr lang="en-US" dirty="0" err="1">
                <a:solidFill>
                  <a:schemeClr val="bg1"/>
                </a:solidFill>
              </a:rPr>
              <a:t>normaal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dirty="0" err="1">
                <a:solidFill>
                  <a:schemeClr val="bg1"/>
                </a:solidFill>
              </a:rPr>
              <a:t>Verzet</a:t>
            </a:r>
            <a:r>
              <a:rPr lang="en-US" dirty="0">
                <a:solidFill>
                  <a:schemeClr val="bg1"/>
                </a:solidFill>
              </a:rPr>
              <a:t> je </a:t>
            </a:r>
            <a:r>
              <a:rPr lang="en-US" dirty="0" err="1">
                <a:solidFill>
                  <a:schemeClr val="bg1"/>
                </a:solidFill>
              </a:rPr>
              <a:t>hier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niet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en</a:t>
            </a:r>
            <a:r>
              <a:rPr lang="en-US" dirty="0">
                <a:solidFill>
                  <a:schemeClr val="bg1"/>
                </a:solidFill>
              </a:rPr>
              <a:t> wees </a:t>
            </a:r>
            <a:r>
              <a:rPr lang="en-US" dirty="0" err="1">
                <a:solidFill>
                  <a:schemeClr val="bg1"/>
                </a:solidFill>
              </a:rPr>
              <a:t>vriendelijk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voor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jezelf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dingen</a:t>
            </a:r>
            <a:r>
              <a:rPr lang="en-US" dirty="0">
                <a:solidFill>
                  <a:schemeClr val="bg1"/>
                </a:solidFill>
              </a:rPr>
              <a:t> minder </a:t>
            </a:r>
            <a:r>
              <a:rPr lang="en-US" dirty="0" err="1">
                <a:solidFill>
                  <a:schemeClr val="bg1"/>
                </a:solidFill>
              </a:rPr>
              <a:t>snel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gaan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en-NL" dirty="0">
              <a:solidFill>
                <a:schemeClr val="bg1"/>
              </a:solidFill>
            </a:endParaRPr>
          </a:p>
        </p:txBody>
      </p:sp>
      <p:pic>
        <p:nvPicPr>
          <p:cNvPr id="30" name="Graphic 29" descr="Lijn met pijl: Lichte curve met effen opvulling">
            <a:extLst>
              <a:ext uri="{FF2B5EF4-FFF2-40B4-BE49-F238E27FC236}">
                <a16:creationId xmlns:a16="http://schemas.microsoft.com/office/drawing/2014/main" id="{7F7BAB56-82C0-37C9-91E3-F808367FB16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16310" y="6135910"/>
            <a:ext cx="914400" cy="914400"/>
          </a:xfrm>
          <a:prstGeom prst="rect">
            <a:avLst/>
          </a:prstGeom>
        </p:spPr>
      </p:pic>
      <p:pic>
        <p:nvPicPr>
          <p:cNvPr id="32" name="Graphic 31" descr="Iglo met effen opvulling">
            <a:extLst>
              <a:ext uri="{FF2B5EF4-FFF2-40B4-BE49-F238E27FC236}">
                <a16:creationId xmlns:a16="http://schemas.microsoft.com/office/drawing/2014/main" id="{385650A4-E7AE-C604-7B67-90147D5B828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500610" y="4196794"/>
            <a:ext cx="1105208" cy="110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109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8c4046-da43-471a-83b0-bc5566b3a071" xsi:nil="true"/>
    <lcf76f155ced4ddcb4097134ff3c332f xmlns="3e3037f1-7161-4bc0-842b-a4fdad54800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D886E946FE0B488C49D294AB166BA2" ma:contentTypeVersion="15" ma:contentTypeDescription="Create a new document." ma:contentTypeScope="" ma:versionID="04385a6a864993b1e859bab6ed693345">
  <xsd:schema xmlns:xsd="http://www.w3.org/2001/XMLSchema" xmlns:xs="http://www.w3.org/2001/XMLSchema" xmlns:p="http://schemas.microsoft.com/office/2006/metadata/properties" xmlns:ns2="3e3037f1-7161-4bc0-842b-a4fdad54800f" xmlns:ns3="448c4046-da43-471a-83b0-bc5566b3a071" targetNamespace="http://schemas.microsoft.com/office/2006/metadata/properties" ma:root="true" ma:fieldsID="08aec4219effbd5b0b3e2a59750c0875" ns2:_="" ns3:_="">
    <xsd:import namespace="3e3037f1-7161-4bc0-842b-a4fdad54800f"/>
    <xsd:import namespace="448c4046-da43-471a-83b0-bc5566b3a07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3037f1-7161-4bc0-842b-a4fdad5480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95a2ead-fb08-4f89-b991-c2b7785951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c4046-da43-471a-83b0-bc5566b3a07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86ed23f-28ac-4768-974c-f75818eafea3}" ma:internalName="TaxCatchAll" ma:showField="CatchAllData" ma:web="448c4046-da43-471a-83b0-bc5566b3a0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823F53D-7DD1-409C-8D1E-7B76219EBB33}">
  <ds:schemaRefs>
    <ds:schemaRef ds:uri="http://schemas.microsoft.com/office/2006/metadata/properties"/>
    <ds:schemaRef ds:uri="http://schemas.microsoft.com/office/infopath/2007/PartnerControls"/>
    <ds:schemaRef ds:uri="448c4046-da43-471a-83b0-bc5566b3a071"/>
    <ds:schemaRef ds:uri="3e3037f1-7161-4bc0-842b-a4fdad54800f"/>
  </ds:schemaRefs>
</ds:datastoreItem>
</file>

<file path=customXml/itemProps2.xml><?xml version="1.0" encoding="utf-8"?>
<ds:datastoreItem xmlns:ds="http://schemas.openxmlformats.org/officeDocument/2006/customXml" ds:itemID="{53F44470-2C03-4C7D-B60E-DF7689F0E5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3C5D7E9-79FD-458D-965A-AAD8F6C5E2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3037f1-7161-4bc0-842b-a4fdad54800f"/>
    <ds:schemaRef ds:uri="448c4046-da43-471a-83b0-bc5566b3a0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313</Words>
  <Application>Microsoft Macintosh PowerPoint</Application>
  <PresentationFormat>Breedbeeld</PresentationFormat>
  <Paragraphs>19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Leelawadee UI</vt:lpstr>
      <vt:lpstr>Kantoorthema</vt:lpstr>
      <vt:lpstr>S.L.A.M.THE DOOR TO     WINTER DEPRESSION</vt:lpstr>
      <vt:lpstr>S.L.A.M.THE DOOR TEGEN DE WINTERDIP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Ankum, L.K.A. (Anemoon)</dc:creator>
  <cp:lastModifiedBy>Baele, I.H.S. (Iris Hasime S.)</cp:lastModifiedBy>
  <cp:revision>3</cp:revision>
  <dcterms:created xsi:type="dcterms:W3CDTF">2025-02-03T15:45:31Z</dcterms:created>
  <dcterms:modified xsi:type="dcterms:W3CDTF">2025-02-05T12:40:01Z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0x0101001AD886E946FE0B488C49D294AB166BA2</vt:lpwstr>
  </property>
</Properties>
</file>