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d Script" panose="020B0604020202020204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uP25CmpZxDlra5F6+dviwJ9+n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36" y="84"/>
      </p:cViewPr>
      <p:guideLst>
        <p:guide orient="horz" pos="4273"/>
        <p:guide pos="2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>
  <p:cSld name="Blanc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slide 1 kolom">
  <p:cSld name="Tekst slide 1 kol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/>
        </p:nvSpPr>
        <p:spPr>
          <a:xfrm>
            <a:off x="5614990" y="6625581"/>
            <a:ext cx="313213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Vrije Universiteit Amsterdam</a:t>
            </a:r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322909" y="1440000"/>
            <a:ext cx="8461093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0680" algn="l">
              <a:spcBef>
                <a:spcPts val="0"/>
              </a:spcBef>
              <a:spcAft>
                <a:spcPts val="0"/>
              </a:spcAft>
              <a:buClr>
                <a:srgbClr val="B10F20"/>
              </a:buClr>
              <a:buSzPts val="2080"/>
              <a:buFont typeface="Noto Sans Symbols"/>
              <a:buChar char="▪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200"/>
              </a:spcBef>
              <a:spcAft>
                <a:spcPts val="0"/>
              </a:spcAft>
              <a:buClr>
                <a:srgbClr val="B10F20"/>
              </a:buClr>
              <a:buSzPts val="1600"/>
              <a:buFont typeface="Merriweather Sans"/>
              <a:buChar char="&gt;"/>
              <a:defRPr sz="20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B10F20"/>
              </a:buClr>
              <a:buSzPts val="1600"/>
              <a:buFont typeface="Arial"/>
              <a:buChar char="&gt;"/>
              <a:defRPr sz="20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B10F20"/>
              </a:buClr>
              <a:buSzPts val="1600"/>
              <a:buFont typeface="Arial"/>
              <a:buChar char="&gt;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SLIDE 1 KOLOM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1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EF7D00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1" descr="VU_NL_400px-1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/beeld slide 2-koloms">
  <p:cSld name="Tekst/beeld slide 2-kolom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2"/>
          <p:cNvGrpSpPr/>
          <p:nvPr/>
        </p:nvGrpSpPr>
        <p:grpSpPr>
          <a:xfrm>
            <a:off x="-28575" y="6381750"/>
            <a:ext cx="5392738" cy="503239"/>
            <a:chOff x="-27963" y="6381328"/>
            <a:chExt cx="5392126" cy="504056"/>
          </a:xfrm>
        </p:grpSpPr>
        <p:sp>
          <p:nvSpPr>
            <p:cNvPr id="20" name="Google Shape;20;p22"/>
            <p:cNvSpPr txBox="1"/>
            <p:nvPr/>
          </p:nvSpPr>
          <p:spPr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71463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‹#›</a:t>
              </a:fld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2"/>
            <p:cNvSpPr txBox="1"/>
            <p:nvPr/>
          </p:nvSpPr>
          <p:spPr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Het begint met een idee</a:t>
              </a:r>
              <a:endParaRPr/>
            </a:p>
          </p:txBody>
        </p:sp>
      </p:grpSp>
      <p:sp>
        <p:nvSpPr>
          <p:cNvPr id="22" name="Google Shape;22;p22"/>
          <p:cNvSpPr txBox="1"/>
          <p:nvPr/>
        </p:nvSpPr>
        <p:spPr>
          <a:xfrm>
            <a:off x="0" y="6524626"/>
            <a:ext cx="61118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14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2"/>
          <p:cNvSpPr txBox="1"/>
          <p:nvPr/>
        </p:nvSpPr>
        <p:spPr>
          <a:xfrm>
            <a:off x="611190" y="6492876"/>
            <a:ext cx="475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Het begint met een idee</a:t>
            </a:r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4283968" y="1700808"/>
            <a:ext cx="453650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0519" algn="l">
              <a:spcBef>
                <a:spcPts val="0"/>
              </a:spcBef>
              <a:spcAft>
                <a:spcPts val="0"/>
              </a:spcAft>
              <a:buClr>
                <a:srgbClr val="B10F20"/>
              </a:buClr>
              <a:buSzPts val="1920"/>
              <a:buFont typeface="Noto Sans Symbols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0039" algn="l"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1440"/>
              <a:buFont typeface="Arial"/>
              <a:buChar char="&gt;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rgbClr val="B10F20"/>
              </a:buClr>
              <a:buSzPts val="1600"/>
              <a:buChar char="&gt;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Clr>
                <a:srgbClr val="B10F20"/>
              </a:buClr>
              <a:buSzPts val="1600"/>
              <a:buChar char="&gt;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>
            <a:spLocks noGrp="1"/>
          </p:cNvSpPr>
          <p:nvPr>
            <p:ph type="pic" idx="2"/>
          </p:nvPr>
        </p:nvSpPr>
        <p:spPr>
          <a:xfrm>
            <a:off x="0" y="0"/>
            <a:ext cx="405288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6" name="Google Shape;26;p22"/>
          <p:cNvGrpSpPr/>
          <p:nvPr/>
        </p:nvGrpSpPr>
        <p:grpSpPr>
          <a:xfrm>
            <a:off x="4281974" y="214527"/>
            <a:ext cx="4764311" cy="1257438"/>
            <a:chOff x="-51" y="685"/>
            <a:chExt cx="1173" cy="911"/>
          </a:xfrm>
        </p:grpSpPr>
        <p:sp>
          <p:nvSpPr>
            <p:cNvPr id="27" name="Google Shape;27;p22"/>
            <p:cNvSpPr/>
            <p:nvPr/>
          </p:nvSpPr>
          <p:spPr>
            <a:xfrm rot="5400000">
              <a:off x="-6" y="956"/>
              <a:ext cx="102" cy="48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>
              <a:off x="-51" y="685"/>
              <a:ext cx="1173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>
              <a:outerShdw blurRad="50800" dist="38100" dir="5400000" algn="ctr" rotWithShape="0">
                <a:srgbClr val="A5A5A5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2"/>
          <p:cNvSpPr txBox="1"/>
          <p:nvPr/>
        </p:nvSpPr>
        <p:spPr>
          <a:xfrm>
            <a:off x="4295749" y="214526"/>
            <a:ext cx="4752528" cy="125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7000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TEKST/BEELD SLIDE </a:t>
            </a:r>
            <a:b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2-KOLOMS</a:t>
            </a:r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4673328" y="1468800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2" descr="VU_NL_400px-1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 slide">
  <p:cSld name="Tussentitel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/>
          <p:nvPr/>
        </p:nvSpPr>
        <p:spPr>
          <a:xfrm rot="-5400000">
            <a:off x="1517993" y="1419676"/>
            <a:ext cx="862913" cy="196849"/>
          </a:xfrm>
          <a:custGeom>
            <a:avLst/>
            <a:gdLst/>
            <a:ahLst/>
            <a:cxnLst/>
            <a:rect l="l" t="t" r="r" b="b"/>
            <a:pathLst>
              <a:path w="869950" h="196850" extrusionOk="0">
                <a:moveTo>
                  <a:pt x="0" y="0"/>
                </a:moveTo>
                <a:lnTo>
                  <a:pt x="495300" y="0"/>
                </a:lnTo>
                <a:lnTo>
                  <a:pt x="606425" y="107950"/>
                </a:lnTo>
                <a:lnTo>
                  <a:pt x="704850" y="3175"/>
                </a:lnTo>
                <a:lnTo>
                  <a:pt x="869950" y="3175"/>
                </a:lnTo>
                <a:lnTo>
                  <a:pt x="869950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/>
          <p:nvPr/>
        </p:nvSpPr>
        <p:spPr>
          <a:xfrm>
            <a:off x="1854000" y="650875"/>
            <a:ext cx="193875" cy="435767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1851025" y="1949557"/>
            <a:ext cx="196851" cy="147532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936400" y="1411200"/>
            <a:ext cx="196850" cy="98425"/>
          </a:xfrm>
          <a:custGeom>
            <a:avLst/>
            <a:gdLst/>
            <a:ahLst/>
            <a:cxnLst/>
            <a:rect l="l" t="t" r="r" b="b"/>
            <a:pathLst>
              <a:path w="196850" h="98425" extrusionOk="0">
                <a:moveTo>
                  <a:pt x="0" y="3175"/>
                </a:moveTo>
                <a:lnTo>
                  <a:pt x="95250" y="98425"/>
                </a:lnTo>
                <a:lnTo>
                  <a:pt x="1968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D72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3"/>
          <p:cNvGrpSpPr/>
          <p:nvPr/>
        </p:nvGrpSpPr>
        <p:grpSpPr>
          <a:xfrm>
            <a:off x="428400" y="406800"/>
            <a:ext cx="4490508" cy="2715590"/>
            <a:chOff x="428625" y="513011"/>
            <a:chExt cx="4490508" cy="2715590"/>
          </a:xfrm>
        </p:grpSpPr>
        <p:sp>
          <p:nvSpPr>
            <p:cNvPr id="39" name="Google Shape;39;p23"/>
            <p:cNvSpPr/>
            <p:nvPr/>
          </p:nvSpPr>
          <p:spPr>
            <a:xfrm>
              <a:off x="428625" y="1555751"/>
              <a:ext cx="869950" cy="196850"/>
            </a:xfrm>
            <a:custGeom>
              <a:avLst/>
              <a:gdLst/>
              <a:ahLst/>
              <a:cxnLst/>
              <a:rect l="l" t="t" r="r" b="b"/>
              <a:pathLst>
                <a:path w="869950" h="196850" extrusionOk="0">
                  <a:moveTo>
                    <a:pt x="0" y="0"/>
                  </a:moveTo>
                  <a:lnTo>
                    <a:pt x="495300" y="0"/>
                  </a:lnTo>
                  <a:lnTo>
                    <a:pt x="606425" y="107950"/>
                  </a:lnTo>
                  <a:lnTo>
                    <a:pt x="704850" y="3175"/>
                  </a:lnTo>
                  <a:lnTo>
                    <a:pt x="869950" y="3175"/>
                  </a:lnTo>
                  <a:lnTo>
                    <a:pt x="869950" y="196850"/>
                  </a:lnTo>
                  <a:lnTo>
                    <a:pt x="0" y="19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1298575" y="1558926"/>
              <a:ext cx="3620558" cy="193676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 txBox="1"/>
            <p:nvPr/>
          </p:nvSpPr>
          <p:spPr>
            <a:xfrm>
              <a:off x="428625" y="513011"/>
              <a:ext cx="4490508" cy="1006228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180000" tIns="108000" rIns="72000" bIns="45700" anchor="ctr" anchorCtr="0">
              <a:noAutofit/>
            </a:bodyPr>
            <a:lstStyle/>
            <a:p>
              <a:pPr marL="0" marR="0" lvl="0" indent="0" algn="l" rtl="0">
                <a:lnSpc>
                  <a:spcPct val="97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TUSSENTITEL SLIDE</a:t>
              </a:r>
              <a:endParaRPr/>
            </a:p>
          </p:txBody>
        </p:sp>
        <p:sp>
          <p:nvSpPr>
            <p:cNvPr id="42" name="Google Shape;42;p23"/>
            <p:cNvSpPr txBox="1"/>
            <p:nvPr/>
          </p:nvSpPr>
          <p:spPr>
            <a:xfrm>
              <a:off x="428625" y="1752602"/>
              <a:ext cx="4490508" cy="1475999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180000" tIns="64800" rIns="72000" bIns="162000" anchor="t" anchorCtr="0">
              <a:spAutoFit/>
            </a:bodyPr>
            <a:lstStyle/>
            <a:p>
              <a:pPr marL="0" marR="0" lvl="0" indent="0" algn="l" rtl="0">
                <a:lnSpc>
                  <a:spcPct val="104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DUPLICEER DEZE SLIDE ALS JE DEZE LAY OUT VAKER WILT GEBRUIKEN. HET BEELD KAN GEWISSELD WORDEN. </a:t>
              </a:r>
              <a:endParaRPr/>
            </a:p>
          </p:txBody>
        </p:sp>
      </p:grp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9528" y="5214940"/>
            <a:ext cx="2159187" cy="119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body" idx="1"/>
          </p:nvPr>
        </p:nvSpPr>
        <p:spPr>
          <a:xfrm>
            <a:off x="457200" y="1442492"/>
            <a:ext cx="8229600" cy="468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l/onderzoeksprojecten-vinden/?projectid=405-18-643-competentieversterking-docenten-met-pestplotter-en-lesson-stud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 l="5362" t="106" r="6347" b="1248"/>
          <a:stretch/>
        </p:blipFill>
        <p:spPr>
          <a:xfrm>
            <a:off x="0" y="0"/>
            <a:ext cx="9207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/>
          <p:nvPr/>
        </p:nvSpPr>
        <p:spPr>
          <a:xfrm>
            <a:off x="2047876" y="650876"/>
            <a:ext cx="4391024" cy="1446213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56" y="1071506"/>
            <a:ext cx="1282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 rot="-5400000">
            <a:off x="1517993" y="1419676"/>
            <a:ext cx="862913" cy="196849"/>
          </a:xfrm>
          <a:custGeom>
            <a:avLst/>
            <a:gdLst/>
            <a:ahLst/>
            <a:cxnLst/>
            <a:rect l="l" t="t" r="r" b="b"/>
            <a:pathLst>
              <a:path w="869950" h="196850" extrusionOk="0">
                <a:moveTo>
                  <a:pt x="0" y="0"/>
                </a:moveTo>
                <a:lnTo>
                  <a:pt x="495300" y="0"/>
                </a:lnTo>
                <a:lnTo>
                  <a:pt x="606425" y="107950"/>
                </a:lnTo>
                <a:lnTo>
                  <a:pt x="704850" y="3175"/>
                </a:lnTo>
                <a:lnTo>
                  <a:pt x="869950" y="3175"/>
                </a:lnTo>
                <a:lnTo>
                  <a:pt x="869950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2123727" y="836712"/>
            <a:ext cx="3905598" cy="136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3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Positief gedrag bevorderen     </a:t>
            </a:r>
            <a:r>
              <a:rPr lang="en-US" sz="320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0" i="0" u="none" strike="noStrike" cap="none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2 vwo)</a:t>
            </a:r>
            <a:endParaRPr sz="3200" b="0" i="0" u="none" strike="noStrike" cap="none">
              <a:solidFill>
                <a:srgbClr val="D72F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1854000" y="650875"/>
            <a:ext cx="193875" cy="435767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851025" y="1949557"/>
            <a:ext cx="196851" cy="147532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"/>
          <p:cNvGrpSpPr/>
          <p:nvPr/>
        </p:nvGrpSpPr>
        <p:grpSpPr>
          <a:xfrm>
            <a:off x="75851" y="651500"/>
            <a:ext cx="1903413" cy="1443984"/>
            <a:chOff x="0" y="410"/>
            <a:chExt cx="1199" cy="911"/>
          </a:xfrm>
        </p:grpSpPr>
        <p:sp>
          <p:nvSpPr>
            <p:cNvPr id="61" name="Google Shape;61;p1"/>
            <p:cNvSpPr/>
            <p:nvPr/>
          </p:nvSpPr>
          <p:spPr>
            <a:xfrm>
              <a:off x="0" y="411"/>
              <a:ext cx="1192" cy="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0" y="410"/>
              <a:ext cx="1142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EF7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142" y="793"/>
              <a:ext cx="57" cy="117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1"/>
          <p:cNvGrpSpPr/>
          <p:nvPr/>
        </p:nvGrpSpPr>
        <p:grpSpPr>
          <a:xfrm>
            <a:off x="0" y="649287"/>
            <a:ext cx="1903413" cy="1446213"/>
            <a:chOff x="0" y="410"/>
            <a:chExt cx="1199" cy="911"/>
          </a:xfrm>
        </p:grpSpPr>
        <p:sp>
          <p:nvSpPr>
            <p:cNvPr id="65" name="Google Shape;65;p1"/>
            <p:cNvSpPr/>
            <p:nvPr/>
          </p:nvSpPr>
          <p:spPr>
            <a:xfrm>
              <a:off x="0" y="411"/>
              <a:ext cx="1192" cy="904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0" y="410"/>
              <a:ext cx="1142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142" y="793"/>
              <a:ext cx="57" cy="117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Google Shape;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9528" y="5214940"/>
            <a:ext cx="2159187" cy="119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95" y="854030"/>
            <a:ext cx="1409822" cy="102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OPZET LES 2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0" descr="Classroom Interactive Whiteboard at Rs 34000 /piece | Smart Boar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65" y="4032069"/>
            <a:ext cx="2430459" cy="24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1181100" y="5021023"/>
            <a:ext cx="113347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Les 2 </a:t>
            </a:r>
            <a:endParaRPr sz="30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4721670" y="1562549"/>
            <a:ext cx="4314826" cy="4552501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Globale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lesbeschrijving</a:t>
            </a: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Kort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resultaat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vorige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nabespreken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EFEFEF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vooraf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bedachte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groepen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verdeeld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gemixte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dynamiek</a:t>
            </a:r>
            <a:endParaRPr sz="16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lln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moeten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kort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rollenspel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voorbereiden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over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gegeven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(pest)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situatie</a:t>
            </a:r>
            <a:endParaRPr sz="16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Iedere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groep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voert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(op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toneel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werd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nabesproken</a:t>
            </a:r>
            <a:endParaRPr sz="16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2e ronde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rollenspel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: 2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groepen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samengevoegd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moeten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hetzelfde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rollenspel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opnieuw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opvoeren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maar nu met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wenselijk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goed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dirty="0">
              <a:solidFill>
                <a:srgbClr val="EFEFEF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De les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nabespreken</a:t>
            </a:r>
            <a:r>
              <a:rPr lang="en-US" sz="16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met de </a:t>
            </a:r>
            <a:r>
              <a:rPr lang="en-US" sz="16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16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107504" y="1562550"/>
            <a:ext cx="4314826" cy="182835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Lesdoelen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Benoemen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positief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negatief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gedrag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Toepassen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positief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gedrag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ACTIVITEITEN LES 2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07504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4933950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107504" y="3037244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107504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5010779" y="3095389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4933950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312740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312740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312740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5122865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5122865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5122865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617540" y="1745919"/>
            <a:ext cx="35925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opening</a:t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korte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terugblik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rollenspel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713583" y="3318021"/>
            <a:ext cx="35925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6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groepen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opdracht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bij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pestgedrag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uitspelen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met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verschillende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pestrollen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674609" y="4841973"/>
            <a:ext cx="3592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nabespreken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opdracht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466079" y="1592013"/>
            <a:ext cx="36088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pdracht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samengevoegde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groepjes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voeren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opnieuw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op, maar met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goed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verdediger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ingrijpen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5494466" y="3551749"/>
            <a:ext cx="3685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nabespreken</a:t>
            </a:r>
            <a:endParaRPr dirty="0"/>
          </a:p>
        </p:txBody>
      </p:sp>
      <p:sp>
        <p:nvSpPr>
          <p:cNvPr id="204" name="Google Shape;204;p11"/>
          <p:cNvSpPr txBox="1"/>
          <p:nvPr/>
        </p:nvSpPr>
        <p:spPr>
          <a:xfrm>
            <a:off x="5502442" y="5008654"/>
            <a:ext cx="37229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evalueren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MATERIALEN LES 2 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367258" y="1521502"/>
            <a:ext cx="76374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ROLLENSPELLEN. In de scene moet duidelijk zien zijn wie de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is, wie de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meeloper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is,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de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beschermer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is, wie de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buitenstaander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(s) zijn. Zorg dat iedereen een rol krijgt. Probeer je ook echt in die rol te verplaatsen.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3132667" y="2810933"/>
            <a:ext cx="2743199" cy="3693278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Cyberpesten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Thema’s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die je in de scene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verwerken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chatgroepen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klassen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-chats  of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media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foute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foto’s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filmpjes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plaatsen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doorsturen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spammen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media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snitchen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roddels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leugens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verspreiden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6045200" y="2769702"/>
            <a:ext cx="2726267" cy="3416320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Buitensluiten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thema’s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iemand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negeren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roddelen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nabijheid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het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slachtoffer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iemand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uitnodigen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feestje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fietsen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buitensluiten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gymles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gesprek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 de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pauze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iemand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buitensluiten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kamerindeling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367258" y="2828878"/>
            <a:ext cx="2532060" cy="36933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Spullen afpakken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Thema’s die je in de scene kunt verwerken: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afpakken van spullen, boeken, etui, telefoon, boeken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gooien met andermans spullen, eten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spullen stuk maken, fiets omgooien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fysiek pesten (elkaar prikken, duwen, slaan enz.).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 LES 2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4721670" y="1570939"/>
            <a:ext cx="4314826" cy="2446852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Iedereen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deed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serieus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door de scenes/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rollenspellen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had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iedereen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wat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zeggen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voorbereiding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goede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structuur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gaf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vaart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de les.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●"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Lln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wilde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langer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met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dit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onderwerp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doorgaan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107504" y="1570938"/>
            <a:ext cx="4314826" cy="2446853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Leerzaam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grappig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ging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Fijn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 het zo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mogen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plaats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praten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Situaties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herkende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ik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Meer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lessen!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111571" y="4392097"/>
            <a:ext cx="8924925" cy="182835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Conclusies</a:t>
            </a:r>
            <a:b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Geschikt voor onderbouwklassen met pestgedrag.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Goed bruikbaar in mentorlessen met spanning tussen leerlingen.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Goede voorbeeld, gewenste gedrag nu ook laten zien.</a:t>
            </a:r>
            <a:b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OPBRENGSTEN VAN DE LESSEN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107504" y="1620000"/>
            <a:ext cx="4183346" cy="4561725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Meer zicht op de klas, onderlinge relaties en pestgedrag gekregen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Leerzaam voor docenten en leerlingen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Ook echt goed voor deze klas, ze weten nu wat er speelt en durven het gesprek hierover aan te gaan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Docenten zouden deze les ook geven aan eigen mentorklas (sen).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Eén docent heeft 1e les ook gedaan in haar klas; beviel goed. 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Overtuiging dat dit een heel bruikbare lessenserie is!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3715" y="2501986"/>
            <a:ext cx="3982781" cy="265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body" idx="1"/>
          </p:nvPr>
        </p:nvSpPr>
        <p:spPr>
          <a:xfrm>
            <a:off x="4281974" y="2042714"/>
            <a:ext cx="4536504" cy="415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8"/>
          <p:cNvGrpSpPr/>
          <p:nvPr/>
        </p:nvGrpSpPr>
        <p:grpSpPr>
          <a:xfrm>
            <a:off x="4281974" y="214527"/>
            <a:ext cx="4764311" cy="1257438"/>
            <a:chOff x="-51" y="685"/>
            <a:chExt cx="1173" cy="911"/>
          </a:xfrm>
        </p:grpSpPr>
        <p:sp>
          <p:nvSpPr>
            <p:cNvPr id="240" name="Google Shape;240;p18"/>
            <p:cNvSpPr/>
            <p:nvPr/>
          </p:nvSpPr>
          <p:spPr>
            <a:xfrm rot="5400000">
              <a:off x="-6" y="956"/>
              <a:ext cx="102" cy="48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-51" y="685"/>
              <a:ext cx="1173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>
              <a:outerShdw blurRad="50800" dist="38100" dir="5400000" algn="ctr" rotWithShape="0">
                <a:srgbClr val="A5A5A5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18"/>
          <p:cNvSpPr txBox="1"/>
          <p:nvPr/>
        </p:nvSpPr>
        <p:spPr>
          <a:xfrm>
            <a:off x="4295749" y="214526"/>
            <a:ext cx="4752528" cy="125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7000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COLOFON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/>
          <p:nvPr/>
        </p:nvSpPr>
        <p:spPr>
          <a:xfrm rot="10800000" flipH="1">
            <a:off x="4673328" y="1468800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4283968" y="1652411"/>
            <a:ext cx="4536504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 stand gekomen binnen het project “Competentieversterking met PestPlotter en Lesson Study: samenwerken aan sociale veiligheid in de klas” met behulp van een subsidie van 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NRO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 Universiteit Amsterdam, 2020</a:t>
            </a:r>
            <a:endParaRPr/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271" r="10271"/>
          <a:stretch/>
        </p:blipFill>
        <p:spPr>
          <a:xfrm>
            <a:off x="0" y="0"/>
            <a:ext cx="405288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GESIGNALEERDE PROBLEMATIEK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322909" y="1440000"/>
            <a:ext cx="8461093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806" y="1370087"/>
            <a:ext cx="1909698" cy="127934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/>
        </p:nvSpPr>
        <p:spPr>
          <a:xfrm>
            <a:off x="2867730" y="1620000"/>
            <a:ext cx="5466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basis van het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screeningsinstrument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PestPlotter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werd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geconstateerd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81" name="Google Shape;81;p2"/>
          <p:cNvSpPr/>
          <p:nvPr/>
        </p:nvSpPr>
        <p:spPr>
          <a:xfrm>
            <a:off x="713583" y="2756687"/>
            <a:ext cx="7432178" cy="3691818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sfeer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de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onveilig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cyber)</a:t>
            </a:r>
            <a:r>
              <a:rPr lang="en-US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gepest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spullen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afgepakt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bepaalde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buitengesloten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TWEE INTERVENTIELESSEN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322909" y="1440000"/>
            <a:ext cx="8461093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marR="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853150" y="2009006"/>
            <a:ext cx="4183346" cy="3829988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Doel: </a:t>
            </a:r>
            <a:b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 de leerlingen inzicht krijgen in groepsdynamiek en eigen rol binnen de groep.</a:t>
            </a:r>
            <a:endParaRPr/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2536120"/>
            <a:ext cx="3982781" cy="265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OPZET LES 1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07504" y="1562550"/>
            <a:ext cx="4314826" cy="182835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Lesdoelen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Benoemen positief en negatief gedrag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Toepassen positief gedrag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4721670" y="1562549"/>
            <a:ext cx="4314826" cy="4552501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4" descr="Classroom Interactive Whiteboard at Rs 34000 /piece | Smart Boar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65" y="4032069"/>
            <a:ext cx="2430459" cy="24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181100" y="5021023"/>
            <a:ext cx="113347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Les 1 </a:t>
            </a:r>
            <a:endParaRPr sz="30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070764" y="1737360"/>
            <a:ext cx="407323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Globale lesopzet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 kijken naar drie filmpjes over verschillende soorten pestgedrag en beantwoorden daarna via  kahoot stellingen over pesten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groepjes (vooraf gemaakt)  bespreken ze de daarna de kahoot resultaten en plakken post-its  met wat zij belangrijk vinden. Nabespreken  aan de hand van vragen.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ACTIVITEITEN LES 1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07504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4933950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107504" y="3037244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107504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933950" y="3037244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933950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312740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312740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312740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5122865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5122865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5122865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17539" y="1856556"/>
            <a:ext cx="34556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Klassikaal  - 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introductie onderwerp pestgedrag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17540" y="3416174"/>
            <a:ext cx="35925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Klassikaal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Kijken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naar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filmpjes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over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pestgedrag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17540" y="4912229"/>
            <a:ext cx="35925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via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kahoot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over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pestgedrag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beantwoorden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anoniem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5544588" y="1783900"/>
            <a:ext cx="34919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groepjes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vooraf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ingedeeld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Vragen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beantwoorden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over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pestsituaties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één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leerling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vat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samen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44812" y="6027003"/>
            <a:ext cx="71739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5544588" y="3208049"/>
            <a:ext cx="34919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groepjes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antwoorden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op posters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schrijven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met Post-its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elke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aangeven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welk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antwoord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zij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beste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vinden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544588" y="4853386"/>
            <a:ext cx="36088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Nabespreken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posters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nav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vragen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Wat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zouden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jullie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anders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 Hoe?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Samenvatten</a:t>
            </a: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</a:t>
            </a:r>
            <a:r>
              <a:rPr lang="en-US" sz="16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kernpunten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MATERIALEN LES 1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227808" y="1583788"/>
            <a:ext cx="3867942" cy="1956852"/>
          </a:xfrm>
          <a:prstGeom prst="wedgeEllipseCallout">
            <a:avLst>
              <a:gd name="adj1" fmla="val -26996"/>
              <a:gd name="adj2" fmla="val 75000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kahoot vragen, afstemmen op </a:t>
            </a:r>
            <a:r>
              <a:rPr lang="en-US" sz="1800">
                <a:solidFill>
                  <a:schemeClr val="lt1"/>
                </a:solidFill>
              </a:rPr>
              <a:t>data van klas over pesten. zie voorbeeld hier: </a:t>
            </a:r>
            <a:r>
              <a:rPr lang="en-US" sz="1200">
                <a:solidFill>
                  <a:srgbClr val="EFEFEF"/>
                </a:solidFill>
              </a:rPr>
              <a:t>https://create.kahoot.it/share/3f0fd0cf-9ec4-41b7-b6d3-f6a012947917</a:t>
            </a:r>
            <a:endParaRPr sz="1200">
              <a:solidFill>
                <a:srgbClr val="EFEFE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937999" y="1583788"/>
            <a:ext cx="3867942" cy="1956852"/>
          </a:xfrm>
          <a:prstGeom prst="wedgeEllipseCallout">
            <a:avLst>
              <a:gd name="adj1" fmla="val -26996"/>
              <a:gd name="adj2" fmla="val 75000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Link naar drie filmpjes you tube met pestgedrag (cyberpesten, spullen afpakken, verbaal/fysiek pesten) </a:t>
            </a:r>
            <a:r>
              <a:rPr lang="en-US" sz="1800">
                <a:solidFill>
                  <a:srgbClr val="EFEFEF"/>
                </a:solidFill>
              </a:rPr>
              <a:t>passend bij de leeftijd 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234611" y="4190124"/>
            <a:ext cx="3867942" cy="1956852"/>
          </a:xfrm>
          <a:prstGeom prst="wedgeEllipseCallout">
            <a:avLst>
              <a:gd name="adj1" fmla="val -26996"/>
              <a:gd name="adj2" fmla="val 75000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FEFEF"/>
                </a:solidFill>
              </a:rPr>
              <a:t>Vragenformulier per groepje</a:t>
            </a:r>
            <a:endParaRPr sz="1800">
              <a:solidFill>
                <a:srgbClr val="EFEFE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FEFEF"/>
                </a:solidFill>
              </a:rPr>
              <a:t>Flaps/</a:t>
            </a:r>
            <a:r>
              <a:rPr lang="en-US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Posters en post</a:t>
            </a:r>
            <a:r>
              <a:rPr lang="en-US" sz="1800">
                <a:solidFill>
                  <a:srgbClr val="EFEFEF"/>
                </a:solidFill>
              </a:rPr>
              <a:t>-</a:t>
            </a:r>
            <a:r>
              <a:rPr lang="en-US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endParaRPr sz="18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MATERIALEN LES 1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kahoot vragen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352425" y="1522000"/>
            <a:ext cx="7845300" cy="49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Filmfragment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tonen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,  </a:t>
            </a:r>
            <a:endParaRPr sz="22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waarna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deze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3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vragen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voor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worden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gesteld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(10 sec): </a:t>
            </a:r>
            <a:endParaRPr sz="22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Herken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je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dit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gedrag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in je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klas?</a:t>
            </a:r>
            <a:r>
              <a:rPr lang="en-US" sz="2200" dirty="0" err="1">
                <a:solidFill>
                  <a:srgbClr val="FFFFFF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sec</a:t>
            </a:r>
            <a:endParaRPr sz="2200" dirty="0">
              <a:solidFill>
                <a:srgbClr val="FFFFFF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Montserrat"/>
              <a:buAutoNum type="arabicPeriod"/>
            </a:pP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Is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dit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bij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jou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wel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eens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gebeurd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?</a:t>
            </a:r>
            <a:endParaRPr sz="22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Montserrat"/>
              <a:buAutoNum type="arabicPeriod"/>
            </a:pP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welke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rol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herken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jij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jezelf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wel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2200" dirty="0" err="1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eens</a:t>
            </a: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?</a:t>
            </a:r>
            <a:endParaRPr sz="22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FFFFFF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10 sec</a:t>
            </a:r>
            <a:endParaRPr sz="2200" dirty="0">
              <a:solidFill>
                <a:srgbClr val="FFFFFF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	</a:t>
            </a:r>
            <a:endParaRPr sz="22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352425" y="1787625"/>
            <a:ext cx="8431500" cy="4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UcPeriod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Bekijk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uitkomsten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Wat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zegt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over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klas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UcPeriod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Waarom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denken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jullie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pesters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zich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zo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gedragen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zouden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jullie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situaties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anders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Welke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zou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jij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aannemen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MATERIALEN LES 1: vragen voor groepjes 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 LES 1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4721670" y="1582763"/>
            <a:ext cx="4314826" cy="2446852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docenten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Beter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zicht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onderlinge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relaties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pestgedrag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de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Veiligheid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creeren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de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Ruimte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nodig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rollenspelen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Pesters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lijken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zich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onttrekken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extra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aandacht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hiervoor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07504" y="1570938"/>
            <a:ext cx="4314826" cy="2446853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Goed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besproken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spannend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heb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geleerd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wist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zoveel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gepest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werd</a:t>
            </a:r>
            <a:endParaRPr lang="en-US" sz="18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111571" y="4392097"/>
            <a:ext cx="8924925" cy="182835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Conclusies</a:t>
            </a:r>
            <a:b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Geschikt voor onderbouwklassen met pestgedrag.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Goed bruikbaar in mentorlessen met spanning tussen leerlingen.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U 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991</Words>
  <Application>Microsoft Office PowerPoint</Application>
  <PresentationFormat>On-screen Show (4:3)</PresentationFormat>
  <Paragraphs>206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Merriweather Sans</vt:lpstr>
      <vt:lpstr>Bad Script</vt:lpstr>
      <vt:lpstr>Montserrat</vt:lpstr>
      <vt:lpstr>Noto Sans Symbols</vt:lpstr>
      <vt:lpstr>VU 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Jongejan, W.</dc:creator>
  <cp:lastModifiedBy>Jongejan, W.</cp:lastModifiedBy>
  <cp:revision>4</cp:revision>
  <dcterms:created xsi:type="dcterms:W3CDTF">2020-03-27T13:44:26Z</dcterms:created>
  <dcterms:modified xsi:type="dcterms:W3CDTF">2020-08-31T08:20:11Z</dcterms:modified>
</cp:coreProperties>
</file>