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Bad Script" panose="020B0604020202020204" charset="0"/>
      <p:regular r:id="rId24"/>
    </p:embeddedFont>
    <p:embeddedFont>
      <p:font typeface="Trebuchet MS" panose="020B0603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73">
          <p15:clr>
            <a:srgbClr val="A4A3A4"/>
          </p15:clr>
        </p15:guide>
        <p15:guide id="2" pos="22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75lTh1AwjJruYOvsN6qiQHqWT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236" y="90"/>
      </p:cViewPr>
      <p:guideLst>
        <p:guide orient="horz" pos="4273"/>
        <p:guide pos="2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7" name="Google Shape;4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5" name="Google Shape;19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7" name="Google Shape;20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2" name="Google Shape;24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1" name="Google Shape;25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0" name="Google Shape;2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3" name="Google Shape;7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6" name="Google Shape;9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 name="Google Shape;10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6" name="Google Shape;13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co">
  <p:cSld name="Blanco">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 slide 1 kolom">
  <p:cSld name="Tekst slide 1 kolom">
    <p:spTree>
      <p:nvGrpSpPr>
        <p:cNvPr id="1" name="Shape 12"/>
        <p:cNvGrpSpPr/>
        <p:nvPr/>
      </p:nvGrpSpPr>
      <p:grpSpPr>
        <a:xfrm>
          <a:off x="0" y="0"/>
          <a:ext cx="0" cy="0"/>
          <a:chOff x="0" y="0"/>
          <a:chExt cx="0" cy="0"/>
        </a:xfrm>
      </p:grpSpPr>
      <p:sp>
        <p:nvSpPr>
          <p:cNvPr id="13" name="Google Shape;13;p22"/>
          <p:cNvSpPr txBox="1"/>
          <p:nvPr/>
        </p:nvSpPr>
        <p:spPr>
          <a:xfrm>
            <a:off x="5614990" y="6625581"/>
            <a:ext cx="3132137" cy="230832"/>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US" sz="900">
                <a:solidFill>
                  <a:schemeClr val="lt1"/>
                </a:solidFill>
                <a:latin typeface="Arial"/>
                <a:ea typeface="Arial"/>
                <a:cs typeface="Arial"/>
                <a:sym typeface="Arial"/>
              </a:rPr>
              <a:t>Vrije Universiteit Amsterdam</a:t>
            </a:r>
            <a:endParaRPr/>
          </a:p>
        </p:txBody>
      </p:sp>
      <p:sp>
        <p:nvSpPr>
          <p:cNvPr id="14" name="Google Shape;14;p22"/>
          <p:cNvSpPr txBox="1">
            <a:spLocks noGrp="1"/>
          </p:cNvSpPr>
          <p:nvPr>
            <p:ph type="body" idx="1"/>
          </p:nvPr>
        </p:nvSpPr>
        <p:spPr>
          <a:xfrm>
            <a:off x="322909" y="1440000"/>
            <a:ext cx="8461093" cy="49680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2600"/>
              <a:buFont typeface="Calibri"/>
              <a:buNone/>
              <a:defRPr sz="2600">
                <a:latin typeface="Calibri"/>
                <a:ea typeface="Calibri"/>
                <a:cs typeface="Calibri"/>
                <a:sym typeface="Calibri"/>
              </a:defRPr>
            </a:lvl1pPr>
            <a:lvl2pPr marL="914400" lvl="1" indent="-360680" algn="l">
              <a:spcBef>
                <a:spcPts val="0"/>
              </a:spcBef>
              <a:spcAft>
                <a:spcPts val="0"/>
              </a:spcAft>
              <a:buClr>
                <a:srgbClr val="B10F20"/>
              </a:buClr>
              <a:buSzPts val="2080"/>
              <a:buFont typeface="Noto Sans Symbols"/>
              <a:buChar char="▪"/>
              <a:defRPr sz="2600">
                <a:latin typeface="Calibri"/>
                <a:ea typeface="Calibri"/>
                <a:cs typeface="Calibri"/>
                <a:sym typeface="Calibri"/>
              </a:defRPr>
            </a:lvl2pPr>
            <a:lvl3pPr marL="1371600" lvl="2" indent="-330200" algn="l">
              <a:spcBef>
                <a:spcPts val="200"/>
              </a:spcBef>
              <a:spcAft>
                <a:spcPts val="0"/>
              </a:spcAft>
              <a:buClr>
                <a:srgbClr val="B10F20"/>
              </a:buClr>
              <a:buSzPts val="1600"/>
              <a:buFont typeface="Merriweather Sans"/>
              <a:buChar char="&gt;"/>
              <a:defRPr sz="2000"/>
            </a:lvl3pPr>
            <a:lvl4pPr marL="1828800" lvl="3" indent="-330200" algn="l">
              <a:spcBef>
                <a:spcPts val="600"/>
              </a:spcBef>
              <a:spcAft>
                <a:spcPts val="0"/>
              </a:spcAft>
              <a:buClr>
                <a:srgbClr val="B10F20"/>
              </a:buClr>
              <a:buSzPts val="1600"/>
              <a:buFont typeface="Arial"/>
              <a:buChar char="&gt;"/>
              <a:defRPr sz="2000"/>
            </a:lvl4pPr>
            <a:lvl5pPr marL="2286000" lvl="4" indent="-330200" algn="l">
              <a:spcBef>
                <a:spcPts val="600"/>
              </a:spcBef>
              <a:spcAft>
                <a:spcPts val="0"/>
              </a:spcAft>
              <a:buClr>
                <a:srgbClr val="B10F20"/>
              </a:buClr>
              <a:buSzPts val="1600"/>
              <a:buFont typeface="Arial"/>
              <a:buChar char="&gt;"/>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22"/>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TEKST SLIDE 1 KOLOM</a:t>
            </a:r>
            <a:endParaRPr sz="3200" cap="none">
              <a:solidFill>
                <a:schemeClr val="lt1"/>
              </a:solidFill>
              <a:latin typeface="Calibri"/>
              <a:ea typeface="Calibri"/>
              <a:cs typeface="Calibri"/>
              <a:sym typeface="Calibri"/>
            </a:endParaRPr>
          </a:p>
        </p:txBody>
      </p:sp>
      <p:sp>
        <p:nvSpPr>
          <p:cNvPr id="16" name="Google Shape;16;p22"/>
          <p:cNvSpPr/>
          <p:nvPr/>
        </p:nvSpPr>
        <p:spPr>
          <a:xfrm rot="10800000" flipH="1">
            <a:off x="617540" y="1195389"/>
            <a:ext cx="192087" cy="107951"/>
          </a:xfrm>
          <a:prstGeom prst="triangle">
            <a:avLst>
              <a:gd name="adj" fmla="val 50000"/>
            </a:avLst>
          </a:prstGeom>
          <a:solidFill>
            <a:srgbClr val="EF7D00">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17" name="Google Shape;17;p22" descr="VU_NL_400px-15.png"/>
          <p:cNvPicPr preferRelativeResize="0"/>
          <p:nvPr/>
        </p:nvPicPr>
        <p:blipFill rotWithShape="1">
          <a:blip r:embed="rId2">
            <a:alphaModFix/>
          </a:blip>
          <a:srcRect/>
          <a:stretch/>
        </p:blipFill>
        <p:spPr>
          <a:xfrm>
            <a:off x="7956552" y="6237288"/>
            <a:ext cx="1033463" cy="4778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beeld slide 2-koloms">
  <p:cSld name="Tekst/beeld slide 2-koloms">
    <p:spTree>
      <p:nvGrpSpPr>
        <p:cNvPr id="1" name="Shape 18"/>
        <p:cNvGrpSpPr/>
        <p:nvPr/>
      </p:nvGrpSpPr>
      <p:grpSpPr>
        <a:xfrm>
          <a:off x="0" y="0"/>
          <a:ext cx="0" cy="0"/>
          <a:chOff x="0" y="0"/>
          <a:chExt cx="0" cy="0"/>
        </a:xfrm>
      </p:grpSpPr>
      <p:grpSp>
        <p:nvGrpSpPr>
          <p:cNvPr id="19" name="Google Shape;19;p23"/>
          <p:cNvGrpSpPr/>
          <p:nvPr/>
        </p:nvGrpSpPr>
        <p:grpSpPr>
          <a:xfrm>
            <a:off x="-28575" y="6381750"/>
            <a:ext cx="5392738" cy="503239"/>
            <a:chOff x="-27963" y="6381328"/>
            <a:chExt cx="5392126" cy="504056"/>
          </a:xfrm>
        </p:grpSpPr>
        <p:sp>
          <p:nvSpPr>
            <p:cNvPr id="20" name="Google Shape;20;p23"/>
            <p:cNvSpPr txBox="1"/>
            <p:nvPr/>
          </p:nvSpPr>
          <p:spPr>
            <a:xfrm>
              <a:off x="-27963" y="6381328"/>
              <a:ext cx="611119" cy="504056"/>
            </a:xfrm>
            <a:prstGeom prst="rect">
              <a:avLst/>
            </a:prstGeom>
            <a:noFill/>
            <a:ln>
              <a:noFill/>
            </a:ln>
          </p:spPr>
          <p:txBody>
            <a:bodyPr spcFirstLastPara="1" wrap="square" lIns="0" tIns="0" rIns="0" bIns="0" anchor="t" anchorCtr="0">
              <a:noAutofit/>
            </a:bodyPr>
            <a:lstStyle/>
            <a:p>
              <a:pPr marL="271463" marR="0" lvl="0" indent="0" algn="l"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21" name="Google Shape;21;p23"/>
            <p:cNvSpPr txBox="1"/>
            <p:nvPr/>
          </p:nvSpPr>
          <p:spPr>
            <a:xfrm>
              <a:off x="683156" y="6381328"/>
              <a:ext cx="4681007" cy="477024"/>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Het begint met een idee</a:t>
              </a:r>
              <a:endParaRPr/>
            </a:p>
          </p:txBody>
        </p:sp>
      </p:grpSp>
      <p:sp>
        <p:nvSpPr>
          <p:cNvPr id="22" name="Google Shape;22;p23"/>
          <p:cNvSpPr txBox="1"/>
          <p:nvPr/>
        </p:nvSpPr>
        <p:spPr>
          <a:xfrm>
            <a:off x="0" y="6524626"/>
            <a:ext cx="611188" cy="333375"/>
          </a:xfrm>
          <a:prstGeom prst="rect">
            <a:avLst/>
          </a:prstGeom>
          <a:noFill/>
          <a:ln>
            <a:noFill/>
          </a:ln>
        </p:spPr>
        <p:txBody>
          <a:bodyPr spcFirstLastPara="1" wrap="square" lIns="0" tIns="0" rIns="0" bIns="0" anchor="t" anchorCtr="0">
            <a:noAutofit/>
          </a:bodyPr>
          <a:lstStyle/>
          <a:p>
            <a:pPr marL="271463" marR="0" lvl="0" indent="0" algn="l"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23" name="Google Shape;23;p23"/>
          <p:cNvSpPr txBox="1"/>
          <p:nvPr/>
        </p:nvSpPr>
        <p:spPr>
          <a:xfrm>
            <a:off x="611190" y="6492876"/>
            <a:ext cx="475297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Het begint met een idee</a:t>
            </a:r>
            <a:endParaRPr/>
          </a:p>
        </p:txBody>
      </p:sp>
      <p:sp>
        <p:nvSpPr>
          <p:cNvPr id="24" name="Google Shape;24;p23"/>
          <p:cNvSpPr txBox="1">
            <a:spLocks noGrp="1"/>
          </p:cNvSpPr>
          <p:nvPr>
            <p:ph type="body" idx="1"/>
          </p:nvPr>
        </p:nvSpPr>
        <p:spPr>
          <a:xfrm>
            <a:off x="4283968" y="1700808"/>
            <a:ext cx="4536504" cy="4464496"/>
          </a:xfrm>
          <a:prstGeom prst="rect">
            <a:avLst/>
          </a:prstGeom>
          <a:noFill/>
          <a:ln>
            <a:noFill/>
          </a:ln>
        </p:spPr>
        <p:txBody>
          <a:bodyPr spcFirstLastPara="1" wrap="square" lIns="0" tIns="0" rIns="91425" bIns="0" anchor="t" anchorCtr="0">
            <a:noAutofit/>
          </a:bodyPr>
          <a:lstStyle>
            <a:lvl1pPr marL="457200" lvl="0" indent="-228600" algn="l">
              <a:spcBef>
                <a:spcPts val="0"/>
              </a:spcBef>
              <a:spcAft>
                <a:spcPts val="0"/>
              </a:spcAft>
              <a:buClr>
                <a:schemeClr val="dk1"/>
              </a:buClr>
              <a:buSzPts val="2400"/>
              <a:buFont typeface="Calibri"/>
              <a:buNone/>
              <a:defRPr sz="2400">
                <a:latin typeface="Calibri"/>
                <a:ea typeface="Calibri"/>
                <a:cs typeface="Calibri"/>
                <a:sym typeface="Calibri"/>
              </a:defRPr>
            </a:lvl1pPr>
            <a:lvl2pPr marL="914400" lvl="1" indent="-350519" algn="l">
              <a:spcBef>
                <a:spcPts val="0"/>
              </a:spcBef>
              <a:spcAft>
                <a:spcPts val="0"/>
              </a:spcAft>
              <a:buClr>
                <a:srgbClr val="B10F20"/>
              </a:buClr>
              <a:buSzPts val="1920"/>
              <a:buFont typeface="Noto Sans Symbols"/>
              <a:buChar char="▪"/>
              <a:defRPr sz="2400">
                <a:latin typeface="Calibri"/>
                <a:ea typeface="Calibri"/>
                <a:cs typeface="Calibri"/>
                <a:sym typeface="Calibri"/>
              </a:defRPr>
            </a:lvl2pPr>
            <a:lvl3pPr marL="1371600" lvl="2" indent="-320039" algn="l">
              <a:spcBef>
                <a:spcPts val="200"/>
              </a:spcBef>
              <a:spcAft>
                <a:spcPts val="0"/>
              </a:spcAft>
              <a:buClr>
                <a:srgbClr val="C00000"/>
              </a:buClr>
              <a:buSzPts val="1440"/>
              <a:buFont typeface="Arial"/>
              <a:buChar char="&gt;"/>
              <a:defRPr sz="1800">
                <a:latin typeface="Calibri"/>
                <a:ea typeface="Calibri"/>
                <a:cs typeface="Calibri"/>
                <a:sym typeface="Calibri"/>
              </a:defRPr>
            </a:lvl3pPr>
            <a:lvl4pPr marL="1828800" lvl="3" indent="-330200" algn="l">
              <a:spcBef>
                <a:spcPts val="400"/>
              </a:spcBef>
              <a:spcAft>
                <a:spcPts val="0"/>
              </a:spcAft>
              <a:buClr>
                <a:srgbClr val="B10F20"/>
              </a:buClr>
              <a:buSzPts val="1600"/>
              <a:buChar char="&gt;"/>
              <a:defRPr>
                <a:latin typeface="Calibri"/>
                <a:ea typeface="Calibri"/>
                <a:cs typeface="Calibri"/>
                <a:sym typeface="Calibri"/>
              </a:defRPr>
            </a:lvl4pPr>
            <a:lvl5pPr marL="2286000" lvl="4" indent="-330200" algn="l">
              <a:spcBef>
                <a:spcPts val="400"/>
              </a:spcBef>
              <a:spcAft>
                <a:spcPts val="0"/>
              </a:spcAft>
              <a:buClr>
                <a:srgbClr val="B10F20"/>
              </a:buClr>
              <a:buSzPts val="1600"/>
              <a:buChar char="&gt;"/>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3"/>
          <p:cNvSpPr>
            <a:spLocks noGrp="1"/>
          </p:cNvSpPr>
          <p:nvPr>
            <p:ph type="pic" idx="2"/>
          </p:nvPr>
        </p:nvSpPr>
        <p:spPr>
          <a:xfrm>
            <a:off x="0" y="0"/>
            <a:ext cx="4052888" cy="6858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rgbClr val="FF0000"/>
              </a:buClr>
              <a:buSzPts val="1920"/>
              <a:buFont typeface="Merriweather Sans"/>
              <a:buChar char="&gt;"/>
              <a:defRPr sz="2400" b="0" i="0" u="none" strike="noStrike" cap="none">
                <a:solidFill>
                  <a:schemeClr val="dk1"/>
                </a:solidFill>
                <a:latin typeface="Arial"/>
                <a:ea typeface="Arial"/>
                <a:cs typeface="Arial"/>
                <a:sym typeface="Arial"/>
              </a:defRPr>
            </a:lvl2pPr>
            <a:lvl3pPr marR="0" lvl="2"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26" name="Google Shape;26;p23"/>
          <p:cNvGrpSpPr/>
          <p:nvPr/>
        </p:nvGrpSpPr>
        <p:grpSpPr>
          <a:xfrm>
            <a:off x="4281974" y="214527"/>
            <a:ext cx="4764311" cy="1257438"/>
            <a:chOff x="-51" y="685"/>
            <a:chExt cx="1173" cy="911"/>
          </a:xfrm>
        </p:grpSpPr>
        <p:sp>
          <p:nvSpPr>
            <p:cNvPr id="27" name="Google Shape;27;p23"/>
            <p:cNvSpPr/>
            <p:nvPr/>
          </p:nvSpPr>
          <p:spPr>
            <a:xfrm rot="5400000">
              <a:off x="-6" y="956"/>
              <a:ext cx="102" cy="48"/>
            </a:xfrm>
            <a:custGeom>
              <a:avLst/>
              <a:gdLst/>
              <a:ahLst/>
              <a:cxnLst/>
              <a:rect l="l" t="t" r="r" b="b"/>
              <a:pathLst>
                <a:path w="95" h="193" extrusionOk="0">
                  <a:moveTo>
                    <a:pt x="0" y="193"/>
                  </a:moveTo>
                  <a:lnTo>
                    <a:pt x="0" y="193"/>
                  </a:lnTo>
                  <a:lnTo>
                    <a:pt x="95" y="95"/>
                  </a:lnTo>
                  <a:lnTo>
                    <a:pt x="0" y="0"/>
                  </a:lnTo>
                  <a:lnTo>
                    <a:pt x="0" y="193"/>
                  </a:lnTo>
                  <a:close/>
                </a:path>
              </a:pathLst>
            </a:custGeom>
            <a:solidFill>
              <a:srgbClr val="D72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28;p23"/>
            <p:cNvSpPr/>
            <p:nvPr/>
          </p:nvSpPr>
          <p:spPr>
            <a:xfrm>
              <a:off x="-51" y="685"/>
              <a:ext cx="1173" cy="911"/>
            </a:xfrm>
            <a:custGeom>
              <a:avLst/>
              <a:gdLst/>
              <a:ahLst/>
              <a:cxnLst/>
              <a:rect l="l" t="t" r="r" b="b"/>
              <a:pathLst>
                <a:path w="1893" h="1508" extrusionOk="0">
                  <a:moveTo>
                    <a:pt x="0" y="1508"/>
                  </a:moveTo>
                  <a:lnTo>
                    <a:pt x="0" y="1508"/>
                  </a:lnTo>
                  <a:lnTo>
                    <a:pt x="1893" y="1508"/>
                  </a:lnTo>
                  <a:lnTo>
                    <a:pt x="1893" y="0"/>
                  </a:lnTo>
                  <a:lnTo>
                    <a:pt x="0" y="0"/>
                  </a:lnTo>
                  <a:lnTo>
                    <a:pt x="0" y="1508"/>
                  </a:lnTo>
                  <a:close/>
                </a:path>
              </a:pathLst>
            </a:custGeom>
            <a:solidFill>
              <a:srgbClr val="D72F26"/>
            </a:solidFill>
            <a:ln>
              <a:noFill/>
            </a:ln>
            <a:effectLst>
              <a:outerShdw blurRad="50800" dist="38100" dir="5400000" algn="ctr" rotWithShape="0">
                <a:srgbClr val="A5A5A5">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9" name="Google Shape;29;p23"/>
          <p:cNvSpPr txBox="1"/>
          <p:nvPr/>
        </p:nvSpPr>
        <p:spPr>
          <a:xfrm>
            <a:off x="4295749" y="214526"/>
            <a:ext cx="4752528" cy="1254273"/>
          </a:xfrm>
          <a:prstGeom prst="rect">
            <a:avLst/>
          </a:prstGeom>
          <a:noFill/>
          <a:ln>
            <a:noFill/>
          </a:ln>
        </p:spPr>
        <p:txBody>
          <a:bodyPr spcFirstLastPara="1" wrap="square" lIns="0" tIns="0" rIns="0" bIns="0" anchor="ctr" anchorCtr="0">
            <a:noAutofit/>
          </a:bodyPr>
          <a:lstStyle/>
          <a:p>
            <a:pPr marL="270000" marR="0" lvl="0" indent="0" algn="l" rtl="0">
              <a:lnSpc>
                <a:spcPct val="106250"/>
              </a:lnSpc>
              <a:spcBef>
                <a:spcPts val="0"/>
              </a:spcBef>
              <a:spcAft>
                <a:spcPts val="0"/>
              </a:spcAft>
              <a:buNone/>
            </a:pPr>
            <a:r>
              <a:rPr lang="en-US" sz="3200" cap="none">
                <a:solidFill>
                  <a:schemeClr val="lt1"/>
                </a:solidFill>
                <a:latin typeface="Calibri"/>
                <a:ea typeface="Calibri"/>
                <a:cs typeface="Calibri"/>
                <a:sym typeface="Calibri"/>
              </a:rPr>
              <a:t>TEKST/BEELD SLIDE </a:t>
            </a:r>
            <a:br>
              <a:rPr lang="en-US" sz="3200" cap="none">
                <a:solidFill>
                  <a:schemeClr val="lt1"/>
                </a:solidFill>
                <a:latin typeface="Calibri"/>
                <a:ea typeface="Calibri"/>
                <a:cs typeface="Calibri"/>
                <a:sym typeface="Calibri"/>
              </a:rPr>
            </a:br>
            <a:r>
              <a:rPr lang="en-US" sz="3200" cap="none">
                <a:solidFill>
                  <a:schemeClr val="lt1"/>
                </a:solidFill>
                <a:latin typeface="Calibri"/>
                <a:ea typeface="Calibri"/>
                <a:cs typeface="Calibri"/>
                <a:sym typeface="Calibri"/>
              </a:rPr>
              <a:t>2-KOLOMS</a:t>
            </a:r>
            <a:endParaRPr/>
          </a:p>
        </p:txBody>
      </p:sp>
      <p:sp>
        <p:nvSpPr>
          <p:cNvPr id="30" name="Google Shape;30;p23"/>
          <p:cNvSpPr/>
          <p:nvPr/>
        </p:nvSpPr>
        <p:spPr>
          <a:xfrm rot="10800000" flipH="1">
            <a:off x="4673328" y="1468800"/>
            <a:ext cx="192087" cy="107951"/>
          </a:xfrm>
          <a:prstGeom prst="triangle">
            <a:avLst>
              <a:gd name="adj" fmla="val 50000"/>
            </a:avLst>
          </a:prstGeom>
          <a:solidFill>
            <a:srgbClr val="D72F26"/>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31" name="Google Shape;31;p23" descr="VU_NL_400px-15.png"/>
          <p:cNvPicPr preferRelativeResize="0"/>
          <p:nvPr/>
        </p:nvPicPr>
        <p:blipFill rotWithShape="1">
          <a:blip r:embed="rId2">
            <a:alphaModFix/>
          </a:blip>
          <a:srcRect/>
          <a:stretch/>
        </p:blipFill>
        <p:spPr>
          <a:xfrm>
            <a:off x="7956552" y="6237288"/>
            <a:ext cx="1033463" cy="4778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ussentitel slide">
  <p:cSld name="Tussentitel slide">
    <p:spTree>
      <p:nvGrpSpPr>
        <p:cNvPr id="1" name="Shape 32"/>
        <p:cNvGrpSpPr/>
        <p:nvPr/>
      </p:nvGrpSpPr>
      <p:grpSpPr>
        <a:xfrm>
          <a:off x="0" y="0"/>
          <a:ext cx="0" cy="0"/>
          <a:chOff x="0" y="0"/>
          <a:chExt cx="0" cy="0"/>
        </a:xfrm>
      </p:grpSpPr>
      <p:sp>
        <p:nvSpPr>
          <p:cNvPr id="33" name="Google Shape;33;p24"/>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rgbClr val="FF0000"/>
              </a:buClr>
              <a:buSzPts val="1920"/>
              <a:buFont typeface="Merriweather Sans"/>
              <a:buChar char="&gt;"/>
              <a:defRPr sz="2400" b="0" i="0" u="none" strike="noStrike" cap="none">
                <a:solidFill>
                  <a:schemeClr val="dk1"/>
                </a:solidFill>
                <a:latin typeface="Arial"/>
                <a:ea typeface="Arial"/>
                <a:cs typeface="Arial"/>
                <a:sym typeface="Arial"/>
              </a:defRPr>
            </a:lvl2pPr>
            <a:lvl3pPr marR="0" lvl="2"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24"/>
          <p:cNvSpPr/>
          <p:nvPr/>
        </p:nvSpPr>
        <p:spPr>
          <a:xfrm rot="-5400000">
            <a:off x="1517993" y="1419676"/>
            <a:ext cx="862913" cy="196849"/>
          </a:xfrm>
          <a:custGeom>
            <a:avLst/>
            <a:gdLst/>
            <a:ahLst/>
            <a:cxnLst/>
            <a:rect l="l" t="t" r="r" b="b"/>
            <a:pathLst>
              <a:path w="869950" h="196850" extrusionOk="0">
                <a:moveTo>
                  <a:pt x="0" y="0"/>
                </a:moveTo>
                <a:lnTo>
                  <a:pt x="495300" y="0"/>
                </a:lnTo>
                <a:lnTo>
                  <a:pt x="606425" y="107950"/>
                </a:lnTo>
                <a:lnTo>
                  <a:pt x="704850" y="3175"/>
                </a:lnTo>
                <a:lnTo>
                  <a:pt x="869950" y="3175"/>
                </a:lnTo>
                <a:lnTo>
                  <a:pt x="869950" y="196850"/>
                </a:lnTo>
                <a:lnTo>
                  <a:pt x="0" y="196850"/>
                </a:lnTo>
                <a:lnTo>
                  <a:pt x="0" y="0"/>
                </a:lnTo>
                <a:close/>
              </a:path>
            </a:pathLst>
          </a:cu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 name="Google Shape;35;p24"/>
          <p:cNvSpPr/>
          <p:nvPr/>
        </p:nvSpPr>
        <p:spPr>
          <a:xfrm>
            <a:off x="1854000" y="650875"/>
            <a:ext cx="193875" cy="435767"/>
          </a:xfrm>
          <a:prstGeom prst="rect">
            <a:avLst/>
          </a:pr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6;p24"/>
          <p:cNvSpPr/>
          <p:nvPr/>
        </p:nvSpPr>
        <p:spPr>
          <a:xfrm>
            <a:off x="1851025" y="1949557"/>
            <a:ext cx="196851" cy="147532"/>
          </a:xfrm>
          <a:prstGeom prst="rect">
            <a:avLst/>
          </a:pr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24"/>
          <p:cNvSpPr/>
          <p:nvPr/>
        </p:nvSpPr>
        <p:spPr>
          <a:xfrm>
            <a:off x="936400" y="1411200"/>
            <a:ext cx="196850" cy="98425"/>
          </a:xfrm>
          <a:custGeom>
            <a:avLst/>
            <a:gdLst/>
            <a:ahLst/>
            <a:cxnLst/>
            <a:rect l="l" t="t" r="r" b="b"/>
            <a:pathLst>
              <a:path w="196850" h="98425" extrusionOk="0">
                <a:moveTo>
                  <a:pt x="0" y="3175"/>
                </a:moveTo>
                <a:lnTo>
                  <a:pt x="95250" y="98425"/>
                </a:lnTo>
                <a:lnTo>
                  <a:pt x="196850" y="0"/>
                </a:lnTo>
                <a:lnTo>
                  <a:pt x="0" y="3175"/>
                </a:lnTo>
                <a:close/>
              </a:path>
            </a:pathLst>
          </a:custGeom>
          <a:solidFill>
            <a:srgbClr val="D72F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8" name="Google Shape;38;p24"/>
          <p:cNvGrpSpPr/>
          <p:nvPr/>
        </p:nvGrpSpPr>
        <p:grpSpPr>
          <a:xfrm>
            <a:off x="428400" y="406800"/>
            <a:ext cx="4490508" cy="2715590"/>
            <a:chOff x="428625" y="513011"/>
            <a:chExt cx="4490508" cy="2715590"/>
          </a:xfrm>
        </p:grpSpPr>
        <p:sp>
          <p:nvSpPr>
            <p:cNvPr id="39" name="Google Shape;39;p24"/>
            <p:cNvSpPr/>
            <p:nvPr/>
          </p:nvSpPr>
          <p:spPr>
            <a:xfrm>
              <a:off x="428625" y="1555751"/>
              <a:ext cx="869950" cy="196850"/>
            </a:xfrm>
            <a:custGeom>
              <a:avLst/>
              <a:gdLst/>
              <a:ahLst/>
              <a:cxnLst/>
              <a:rect l="l" t="t" r="r" b="b"/>
              <a:pathLst>
                <a:path w="869950" h="196850" extrusionOk="0">
                  <a:moveTo>
                    <a:pt x="0" y="0"/>
                  </a:moveTo>
                  <a:lnTo>
                    <a:pt x="495300" y="0"/>
                  </a:lnTo>
                  <a:lnTo>
                    <a:pt x="606425" y="107950"/>
                  </a:lnTo>
                  <a:lnTo>
                    <a:pt x="704850" y="3175"/>
                  </a:lnTo>
                  <a:lnTo>
                    <a:pt x="869950" y="3175"/>
                  </a:lnTo>
                  <a:lnTo>
                    <a:pt x="869950" y="196850"/>
                  </a:lnTo>
                  <a:lnTo>
                    <a:pt x="0" y="196850"/>
                  </a:lnTo>
                  <a:lnTo>
                    <a:pt x="0" y="0"/>
                  </a:lnTo>
                  <a:close/>
                </a:path>
              </a:pathLst>
            </a:custGeom>
            <a:solidFill>
              <a:srgbClr val="D72F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0" name="Google Shape;40;p24"/>
            <p:cNvSpPr/>
            <p:nvPr/>
          </p:nvSpPr>
          <p:spPr>
            <a:xfrm>
              <a:off x="1298575" y="1558926"/>
              <a:ext cx="3620558" cy="193676"/>
            </a:xfrm>
            <a:prstGeom prst="rect">
              <a:avLst/>
            </a:prstGeom>
            <a:solidFill>
              <a:srgbClr val="D72F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 name="Google Shape;41;p24"/>
            <p:cNvSpPr txBox="1"/>
            <p:nvPr/>
          </p:nvSpPr>
          <p:spPr>
            <a:xfrm>
              <a:off x="428625" y="513011"/>
              <a:ext cx="4490508" cy="1006228"/>
            </a:xfrm>
            <a:prstGeom prst="rect">
              <a:avLst/>
            </a:prstGeom>
            <a:solidFill>
              <a:srgbClr val="D72F26"/>
            </a:solidFill>
            <a:ln>
              <a:noFill/>
            </a:ln>
          </p:spPr>
          <p:txBody>
            <a:bodyPr spcFirstLastPara="1" wrap="square" lIns="180000" tIns="108000" rIns="72000" bIns="45700" anchor="ctr" anchorCtr="0">
              <a:noAutofit/>
            </a:bodyPr>
            <a:lstStyle/>
            <a:p>
              <a:pPr marL="0" marR="0" lvl="0" indent="0" algn="l" rtl="0">
                <a:lnSpc>
                  <a:spcPct val="97142"/>
                </a:lnSpc>
                <a:spcBef>
                  <a:spcPts val="0"/>
                </a:spcBef>
                <a:spcAft>
                  <a:spcPts val="0"/>
                </a:spcAft>
                <a:buClr>
                  <a:schemeClr val="lt1"/>
                </a:buClr>
                <a:buSzPts val="3500"/>
                <a:buFont typeface="Calibri"/>
                <a:buNone/>
              </a:pPr>
              <a:r>
                <a:rPr lang="en-US" sz="3500" u="none" strike="noStrike" cap="none">
                  <a:solidFill>
                    <a:schemeClr val="lt1"/>
                  </a:solidFill>
                  <a:latin typeface="Calibri"/>
                  <a:ea typeface="Calibri"/>
                  <a:cs typeface="Calibri"/>
                  <a:sym typeface="Calibri"/>
                </a:rPr>
                <a:t>TUSSENTITEL SLIDE</a:t>
              </a:r>
              <a:endParaRPr/>
            </a:p>
          </p:txBody>
        </p:sp>
        <p:sp>
          <p:nvSpPr>
            <p:cNvPr id="42" name="Google Shape;42;p24"/>
            <p:cNvSpPr txBox="1"/>
            <p:nvPr/>
          </p:nvSpPr>
          <p:spPr>
            <a:xfrm>
              <a:off x="428625" y="1752602"/>
              <a:ext cx="4490508" cy="1475999"/>
            </a:xfrm>
            <a:prstGeom prst="rect">
              <a:avLst/>
            </a:prstGeom>
            <a:solidFill>
              <a:srgbClr val="D72F26"/>
            </a:solidFill>
            <a:ln>
              <a:noFill/>
            </a:ln>
          </p:spPr>
          <p:txBody>
            <a:bodyPr spcFirstLastPara="1" wrap="square" lIns="180000" tIns="64800" rIns="72000" bIns="162000" anchor="t" anchorCtr="0">
              <a:spAutoFit/>
            </a:bodyPr>
            <a:lstStyle/>
            <a:p>
              <a:pPr marL="0" marR="0" lvl="0" indent="0" algn="l" rtl="0">
                <a:lnSpc>
                  <a:spcPct val="104166"/>
                </a:lnSpc>
                <a:spcBef>
                  <a:spcPts val="0"/>
                </a:spcBef>
                <a:spcAft>
                  <a:spcPts val="0"/>
                </a:spcAft>
                <a:buClr>
                  <a:srgbClr val="FFFFFF"/>
                </a:buClr>
                <a:buSzPts val="2400"/>
                <a:buFont typeface="Calibri"/>
                <a:buNone/>
              </a:pPr>
              <a:r>
                <a:rPr lang="en-US" sz="2400" cap="none">
                  <a:solidFill>
                    <a:srgbClr val="FFFFFF"/>
                  </a:solidFill>
                  <a:latin typeface="Calibri"/>
                  <a:ea typeface="Calibri"/>
                  <a:cs typeface="Calibri"/>
                  <a:sym typeface="Calibri"/>
                </a:rPr>
                <a:t>DUPLICEER DEZE SLIDE ALS JE DEZE LAY OUT VAKER WILT GEBRUIKEN. HET BEELD KAN GEWISSELD WORDEN. </a:t>
              </a:r>
              <a:endParaRPr/>
            </a:p>
          </p:txBody>
        </p:sp>
      </p:grpSp>
      <p:pic>
        <p:nvPicPr>
          <p:cNvPr id="43" name="Google Shape;43;p24"/>
          <p:cNvPicPr preferRelativeResize="0"/>
          <p:nvPr/>
        </p:nvPicPr>
        <p:blipFill rotWithShape="1">
          <a:blip r:embed="rId2">
            <a:alphaModFix/>
          </a:blip>
          <a:srcRect/>
          <a:stretch/>
        </p:blipFill>
        <p:spPr>
          <a:xfrm>
            <a:off x="6589528" y="5214940"/>
            <a:ext cx="2159187" cy="11906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body" idx="1"/>
          </p:nvPr>
        </p:nvSpPr>
        <p:spPr>
          <a:xfrm>
            <a:off x="457200" y="1442492"/>
            <a:ext cx="8229600" cy="468367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rgbClr val="FF0000"/>
              </a:buClr>
              <a:buSzPts val="1920"/>
              <a:buFont typeface="Merriweather Sans"/>
              <a:buChar char="&gt;"/>
              <a:defRPr sz="2400" b="0" i="0" u="none" strike="noStrike" cap="none">
                <a:solidFill>
                  <a:schemeClr val="dk1"/>
                </a:solidFill>
                <a:latin typeface="Arial"/>
                <a:ea typeface="Arial"/>
                <a:cs typeface="Arial"/>
                <a:sym typeface="Arial"/>
              </a:defRPr>
            </a:lvl2pPr>
            <a:lvl3pPr marL="1371600" marR="0" lvl="2" indent="-330200"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3pPr>
            <a:lvl4pPr marL="1828800" marR="0" lvl="3" indent="-330200"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rgbClr val="FF0000"/>
              </a:buClr>
              <a:buSzPts val="1600"/>
              <a:buFont typeface="Merriweather Sans"/>
              <a:buChar char="&gt;"/>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tumult.nl/wp-content/uploads/2016/10/Lesbrief-Wat-zijn-jouw-kwaliteit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ro.nl/onderzoeksprojecten-vinden/?projectid=405-18-643-competentieversterking-docenten-met-pestplotter-en-lesson-stud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l="5362" t="106" r="6347" b="1248"/>
          <a:stretch/>
        </p:blipFill>
        <p:spPr>
          <a:xfrm>
            <a:off x="0" y="0"/>
            <a:ext cx="9207173" cy="6858000"/>
          </a:xfrm>
          <a:prstGeom prst="rect">
            <a:avLst/>
          </a:prstGeom>
          <a:noFill/>
          <a:ln>
            <a:noFill/>
          </a:ln>
        </p:spPr>
      </p:pic>
      <p:sp>
        <p:nvSpPr>
          <p:cNvPr id="50" name="Google Shape;50;p1"/>
          <p:cNvSpPr/>
          <p:nvPr/>
        </p:nvSpPr>
        <p:spPr>
          <a:xfrm>
            <a:off x="2047876" y="650876"/>
            <a:ext cx="4391024" cy="1446213"/>
          </a:xfrm>
          <a:prstGeom prst="rect">
            <a:avLst/>
          </a:pr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1" name="Google Shape;51;p1"/>
          <p:cNvPicPr preferRelativeResize="0"/>
          <p:nvPr/>
        </p:nvPicPr>
        <p:blipFill rotWithShape="1">
          <a:blip r:embed="rId4">
            <a:alphaModFix/>
          </a:blip>
          <a:srcRect/>
          <a:stretch/>
        </p:blipFill>
        <p:spPr>
          <a:xfrm>
            <a:off x="292256" y="1071506"/>
            <a:ext cx="1282700" cy="520700"/>
          </a:xfrm>
          <a:prstGeom prst="rect">
            <a:avLst/>
          </a:prstGeom>
          <a:noFill/>
          <a:ln>
            <a:noFill/>
          </a:ln>
        </p:spPr>
      </p:pic>
      <p:sp>
        <p:nvSpPr>
          <p:cNvPr id="52" name="Google Shape;52;p1"/>
          <p:cNvSpPr/>
          <p:nvPr/>
        </p:nvSpPr>
        <p:spPr>
          <a:xfrm rot="-5400000">
            <a:off x="1517993" y="1419676"/>
            <a:ext cx="862913" cy="196849"/>
          </a:xfrm>
          <a:custGeom>
            <a:avLst/>
            <a:gdLst/>
            <a:ahLst/>
            <a:cxnLst/>
            <a:rect l="l" t="t" r="r" b="b"/>
            <a:pathLst>
              <a:path w="869950" h="196850" extrusionOk="0">
                <a:moveTo>
                  <a:pt x="0" y="0"/>
                </a:moveTo>
                <a:lnTo>
                  <a:pt x="495300" y="0"/>
                </a:lnTo>
                <a:lnTo>
                  <a:pt x="606425" y="107950"/>
                </a:lnTo>
                <a:lnTo>
                  <a:pt x="704850" y="3175"/>
                </a:lnTo>
                <a:lnTo>
                  <a:pt x="869950" y="3175"/>
                </a:lnTo>
                <a:lnTo>
                  <a:pt x="869950" y="196850"/>
                </a:lnTo>
                <a:lnTo>
                  <a:pt x="0" y="196850"/>
                </a:lnTo>
                <a:lnTo>
                  <a:pt x="0" y="0"/>
                </a:lnTo>
                <a:close/>
              </a:path>
            </a:pathLst>
          </a:cu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3" name="Google Shape;53;p1"/>
          <p:cNvSpPr/>
          <p:nvPr/>
        </p:nvSpPr>
        <p:spPr>
          <a:xfrm>
            <a:off x="2123727" y="836712"/>
            <a:ext cx="3905598" cy="1106673"/>
          </a:xfrm>
          <a:prstGeom prst="rect">
            <a:avLst/>
          </a:prstGeom>
          <a:noFill/>
          <a:ln>
            <a:noFill/>
          </a:ln>
        </p:spPr>
        <p:txBody>
          <a:bodyPr spcFirstLastPara="1" wrap="square" lIns="91425" tIns="45700" rIns="91425" bIns="45700" anchor="t" anchorCtr="0">
            <a:spAutoFit/>
          </a:bodyPr>
          <a:lstStyle/>
          <a:p>
            <a:pPr marL="0" marR="0" lvl="0" indent="0" algn="l" rtl="0">
              <a:lnSpc>
                <a:spcPct val="103125"/>
              </a:lnSpc>
              <a:spcBef>
                <a:spcPts val="0"/>
              </a:spcBef>
              <a:spcAft>
                <a:spcPts val="0"/>
              </a:spcAft>
              <a:buNone/>
            </a:pPr>
            <a:r>
              <a:rPr lang="en-US" sz="3200" b="0" i="0" u="none" strike="noStrike" cap="none" dirty="0" err="1">
                <a:solidFill>
                  <a:srgbClr val="D72F26"/>
                </a:solidFill>
                <a:latin typeface="Calibri"/>
                <a:ea typeface="Calibri"/>
                <a:cs typeface="Calibri"/>
                <a:sym typeface="Calibri"/>
              </a:rPr>
              <a:t>Durven</a:t>
            </a:r>
            <a:r>
              <a:rPr lang="en-US" sz="3200" b="0" i="0" u="none" strike="noStrike" cap="none" dirty="0">
                <a:solidFill>
                  <a:srgbClr val="D72F26"/>
                </a:solidFill>
                <a:latin typeface="Calibri"/>
                <a:ea typeface="Calibri"/>
                <a:cs typeface="Calibri"/>
                <a:sym typeface="Calibri"/>
              </a:rPr>
              <a:t> </a:t>
            </a:r>
            <a:r>
              <a:rPr lang="en-US" sz="3200" b="0" i="0" u="none" strike="noStrike" cap="none" dirty="0" err="1" smtClean="0">
                <a:solidFill>
                  <a:srgbClr val="D72F26"/>
                </a:solidFill>
                <a:latin typeface="Calibri"/>
                <a:ea typeface="Calibri"/>
                <a:cs typeface="Calibri"/>
                <a:sym typeface="Calibri"/>
              </a:rPr>
              <a:t>uitspreken</a:t>
            </a:r>
            <a:endParaRPr dirty="0"/>
          </a:p>
          <a:p>
            <a:pPr marL="0" marR="0" lvl="0" indent="0" algn="l" rtl="0">
              <a:lnSpc>
                <a:spcPct val="103125"/>
              </a:lnSpc>
              <a:spcBef>
                <a:spcPts val="0"/>
              </a:spcBef>
              <a:spcAft>
                <a:spcPts val="0"/>
              </a:spcAft>
              <a:buNone/>
            </a:pPr>
            <a:r>
              <a:rPr lang="en-US" sz="3200" b="0" i="0" u="none" strike="noStrike" cap="none" dirty="0" smtClean="0">
                <a:solidFill>
                  <a:srgbClr val="D72F26"/>
                </a:solidFill>
                <a:latin typeface="Calibri"/>
                <a:ea typeface="Calibri"/>
                <a:cs typeface="Calibri"/>
                <a:sym typeface="Calibri"/>
              </a:rPr>
              <a:t>(2 </a:t>
            </a:r>
            <a:r>
              <a:rPr lang="en-US" sz="3200" b="0" i="0" u="none" strike="noStrike" cap="none" dirty="0" err="1" smtClean="0">
                <a:solidFill>
                  <a:srgbClr val="D72F26"/>
                </a:solidFill>
                <a:latin typeface="Calibri"/>
                <a:ea typeface="Calibri"/>
                <a:cs typeface="Calibri"/>
                <a:sym typeface="Calibri"/>
              </a:rPr>
              <a:t>vwo</a:t>
            </a:r>
            <a:r>
              <a:rPr lang="en-US" sz="3200" b="0" i="0" u="none" strike="noStrike" cap="none" dirty="0" smtClean="0">
                <a:solidFill>
                  <a:srgbClr val="D72F26"/>
                </a:solidFill>
                <a:latin typeface="Calibri"/>
                <a:ea typeface="Calibri"/>
                <a:cs typeface="Calibri"/>
                <a:sym typeface="Calibri"/>
              </a:rPr>
              <a:t>)</a:t>
            </a:r>
            <a:endParaRPr sz="3200" b="0" i="0" u="none" strike="noStrike" cap="none" dirty="0">
              <a:solidFill>
                <a:srgbClr val="D72F26"/>
              </a:solidFill>
              <a:latin typeface="Calibri"/>
              <a:ea typeface="Calibri"/>
              <a:cs typeface="Calibri"/>
              <a:sym typeface="Calibri"/>
            </a:endParaRPr>
          </a:p>
        </p:txBody>
      </p:sp>
      <p:sp>
        <p:nvSpPr>
          <p:cNvPr id="54" name="Google Shape;54;p1"/>
          <p:cNvSpPr/>
          <p:nvPr/>
        </p:nvSpPr>
        <p:spPr>
          <a:xfrm>
            <a:off x="1854000" y="650875"/>
            <a:ext cx="193875" cy="435767"/>
          </a:xfrm>
          <a:prstGeom prst="rect">
            <a:avLst/>
          </a:pr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1"/>
          <p:cNvSpPr/>
          <p:nvPr/>
        </p:nvSpPr>
        <p:spPr>
          <a:xfrm>
            <a:off x="1851025" y="1949557"/>
            <a:ext cx="196851" cy="147532"/>
          </a:xfrm>
          <a:prstGeom prst="rect">
            <a:avLst/>
          </a:prstGeom>
          <a:solidFill>
            <a:schemeClr val="lt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6" name="Google Shape;56;p1"/>
          <p:cNvPicPr preferRelativeResize="0"/>
          <p:nvPr/>
        </p:nvPicPr>
        <p:blipFill rotWithShape="1">
          <a:blip r:embed="rId5">
            <a:alphaModFix/>
          </a:blip>
          <a:srcRect/>
          <a:stretch/>
        </p:blipFill>
        <p:spPr>
          <a:xfrm>
            <a:off x="3644900" y="2705100"/>
            <a:ext cx="1854200" cy="1435100"/>
          </a:xfrm>
          <a:prstGeom prst="rect">
            <a:avLst/>
          </a:prstGeom>
          <a:noFill/>
          <a:ln>
            <a:noFill/>
          </a:ln>
        </p:spPr>
      </p:pic>
      <p:pic>
        <p:nvPicPr>
          <p:cNvPr id="57" name="Google Shape;57;p1"/>
          <p:cNvPicPr preferRelativeResize="0"/>
          <p:nvPr/>
        </p:nvPicPr>
        <p:blipFill rotWithShape="1">
          <a:blip r:embed="rId5">
            <a:alphaModFix/>
          </a:blip>
          <a:srcRect/>
          <a:stretch/>
        </p:blipFill>
        <p:spPr>
          <a:xfrm>
            <a:off x="3644900" y="2705100"/>
            <a:ext cx="1854200" cy="1435100"/>
          </a:xfrm>
          <a:prstGeom prst="rect">
            <a:avLst/>
          </a:prstGeom>
          <a:noFill/>
          <a:ln>
            <a:noFill/>
          </a:ln>
        </p:spPr>
      </p:pic>
      <p:pic>
        <p:nvPicPr>
          <p:cNvPr id="58" name="Google Shape;58;p1"/>
          <p:cNvPicPr preferRelativeResize="0"/>
          <p:nvPr/>
        </p:nvPicPr>
        <p:blipFill rotWithShape="1">
          <a:blip r:embed="rId5">
            <a:alphaModFix/>
          </a:blip>
          <a:srcRect/>
          <a:stretch/>
        </p:blipFill>
        <p:spPr>
          <a:xfrm>
            <a:off x="3644900" y="2705100"/>
            <a:ext cx="1854200" cy="1435100"/>
          </a:xfrm>
          <a:prstGeom prst="rect">
            <a:avLst/>
          </a:prstGeom>
          <a:noFill/>
          <a:ln>
            <a:noFill/>
          </a:ln>
        </p:spPr>
      </p:pic>
      <p:pic>
        <p:nvPicPr>
          <p:cNvPr id="59" name="Google Shape;59;p1"/>
          <p:cNvPicPr preferRelativeResize="0"/>
          <p:nvPr/>
        </p:nvPicPr>
        <p:blipFill rotWithShape="1">
          <a:blip r:embed="rId5">
            <a:alphaModFix/>
          </a:blip>
          <a:srcRect/>
          <a:stretch/>
        </p:blipFill>
        <p:spPr>
          <a:xfrm>
            <a:off x="3644900" y="2705100"/>
            <a:ext cx="1854200" cy="1435100"/>
          </a:xfrm>
          <a:prstGeom prst="rect">
            <a:avLst/>
          </a:prstGeom>
          <a:noFill/>
          <a:ln>
            <a:noFill/>
          </a:ln>
        </p:spPr>
      </p:pic>
      <p:grpSp>
        <p:nvGrpSpPr>
          <p:cNvPr id="60" name="Google Shape;60;p1"/>
          <p:cNvGrpSpPr/>
          <p:nvPr/>
        </p:nvGrpSpPr>
        <p:grpSpPr>
          <a:xfrm>
            <a:off x="75851" y="651500"/>
            <a:ext cx="1903413" cy="1443984"/>
            <a:chOff x="0" y="410"/>
            <a:chExt cx="1199" cy="911"/>
          </a:xfrm>
        </p:grpSpPr>
        <p:sp>
          <p:nvSpPr>
            <p:cNvPr id="61" name="Google Shape;61;p1"/>
            <p:cNvSpPr/>
            <p:nvPr/>
          </p:nvSpPr>
          <p:spPr>
            <a:xfrm>
              <a:off x="0" y="411"/>
              <a:ext cx="1192" cy="9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 name="Google Shape;62;p1"/>
            <p:cNvSpPr/>
            <p:nvPr/>
          </p:nvSpPr>
          <p:spPr>
            <a:xfrm>
              <a:off x="0" y="410"/>
              <a:ext cx="1142" cy="911"/>
            </a:xfrm>
            <a:custGeom>
              <a:avLst/>
              <a:gdLst/>
              <a:ahLst/>
              <a:cxnLst/>
              <a:rect l="l" t="t" r="r" b="b"/>
              <a:pathLst>
                <a:path w="1893" h="1508" extrusionOk="0">
                  <a:moveTo>
                    <a:pt x="0" y="1508"/>
                  </a:moveTo>
                  <a:lnTo>
                    <a:pt x="0" y="1508"/>
                  </a:lnTo>
                  <a:lnTo>
                    <a:pt x="1893" y="1508"/>
                  </a:lnTo>
                  <a:lnTo>
                    <a:pt x="1893" y="0"/>
                  </a:lnTo>
                  <a:lnTo>
                    <a:pt x="0" y="0"/>
                  </a:lnTo>
                  <a:lnTo>
                    <a:pt x="0" y="1508"/>
                  </a:lnTo>
                  <a:close/>
                </a:path>
              </a:pathLst>
            </a:custGeom>
            <a:solidFill>
              <a:srgbClr val="EF7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 name="Google Shape;63;p1"/>
            <p:cNvSpPr/>
            <p:nvPr/>
          </p:nvSpPr>
          <p:spPr>
            <a:xfrm>
              <a:off x="1142" y="793"/>
              <a:ext cx="57" cy="117"/>
            </a:xfrm>
            <a:custGeom>
              <a:avLst/>
              <a:gdLst/>
              <a:ahLst/>
              <a:cxnLst/>
              <a:rect l="l" t="t" r="r" b="b"/>
              <a:pathLst>
                <a:path w="95" h="193" extrusionOk="0">
                  <a:moveTo>
                    <a:pt x="0" y="193"/>
                  </a:moveTo>
                  <a:lnTo>
                    <a:pt x="0" y="193"/>
                  </a:lnTo>
                  <a:lnTo>
                    <a:pt x="95" y="95"/>
                  </a:lnTo>
                  <a:lnTo>
                    <a:pt x="0" y="0"/>
                  </a:lnTo>
                  <a:lnTo>
                    <a:pt x="0" y="193"/>
                  </a:lnTo>
                  <a:close/>
                </a:path>
              </a:pathLst>
            </a:custGeom>
            <a:solidFill>
              <a:srgbClr val="D72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64" name="Google Shape;64;p1"/>
          <p:cNvGrpSpPr/>
          <p:nvPr/>
        </p:nvGrpSpPr>
        <p:grpSpPr>
          <a:xfrm>
            <a:off x="0" y="649287"/>
            <a:ext cx="1903413" cy="1446213"/>
            <a:chOff x="0" y="410"/>
            <a:chExt cx="1199" cy="911"/>
          </a:xfrm>
        </p:grpSpPr>
        <p:sp>
          <p:nvSpPr>
            <p:cNvPr id="65" name="Google Shape;65;p1"/>
            <p:cNvSpPr/>
            <p:nvPr/>
          </p:nvSpPr>
          <p:spPr>
            <a:xfrm>
              <a:off x="0" y="411"/>
              <a:ext cx="1192" cy="904"/>
            </a:xfrm>
            <a:prstGeom prst="rect">
              <a:avLst/>
            </a:prstGeom>
            <a:solidFill>
              <a:srgbClr val="D72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 name="Google Shape;66;p1"/>
            <p:cNvSpPr/>
            <p:nvPr/>
          </p:nvSpPr>
          <p:spPr>
            <a:xfrm>
              <a:off x="0" y="410"/>
              <a:ext cx="1142" cy="911"/>
            </a:xfrm>
            <a:custGeom>
              <a:avLst/>
              <a:gdLst/>
              <a:ahLst/>
              <a:cxnLst/>
              <a:rect l="l" t="t" r="r" b="b"/>
              <a:pathLst>
                <a:path w="1893" h="1508" extrusionOk="0">
                  <a:moveTo>
                    <a:pt x="0" y="1508"/>
                  </a:moveTo>
                  <a:lnTo>
                    <a:pt x="0" y="1508"/>
                  </a:lnTo>
                  <a:lnTo>
                    <a:pt x="1893" y="1508"/>
                  </a:lnTo>
                  <a:lnTo>
                    <a:pt x="1893" y="0"/>
                  </a:lnTo>
                  <a:lnTo>
                    <a:pt x="0" y="0"/>
                  </a:lnTo>
                  <a:lnTo>
                    <a:pt x="0" y="1508"/>
                  </a:lnTo>
                  <a:close/>
                </a:path>
              </a:pathLst>
            </a:custGeom>
            <a:solidFill>
              <a:srgbClr val="D72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 name="Google Shape;67;p1"/>
            <p:cNvSpPr/>
            <p:nvPr/>
          </p:nvSpPr>
          <p:spPr>
            <a:xfrm>
              <a:off x="1142" y="793"/>
              <a:ext cx="57" cy="117"/>
            </a:xfrm>
            <a:custGeom>
              <a:avLst/>
              <a:gdLst/>
              <a:ahLst/>
              <a:cxnLst/>
              <a:rect l="l" t="t" r="r" b="b"/>
              <a:pathLst>
                <a:path w="95" h="193" extrusionOk="0">
                  <a:moveTo>
                    <a:pt x="0" y="193"/>
                  </a:moveTo>
                  <a:lnTo>
                    <a:pt x="0" y="193"/>
                  </a:lnTo>
                  <a:lnTo>
                    <a:pt x="95" y="95"/>
                  </a:lnTo>
                  <a:lnTo>
                    <a:pt x="0" y="0"/>
                  </a:lnTo>
                  <a:lnTo>
                    <a:pt x="0" y="193"/>
                  </a:lnTo>
                  <a:close/>
                </a:path>
              </a:pathLst>
            </a:custGeom>
            <a:solidFill>
              <a:srgbClr val="D72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68" name="Google Shape;68;p1"/>
          <p:cNvPicPr preferRelativeResize="0"/>
          <p:nvPr/>
        </p:nvPicPr>
        <p:blipFill rotWithShape="1">
          <a:blip r:embed="rId6">
            <a:alphaModFix/>
          </a:blip>
          <a:srcRect/>
          <a:stretch/>
        </p:blipFill>
        <p:spPr>
          <a:xfrm>
            <a:off x="6589528" y="5214940"/>
            <a:ext cx="2159187" cy="1190623"/>
          </a:xfrm>
          <a:prstGeom prst="rect">
            <a:avLst/>
          </a:prstGeom>
          <a:noFill/>
          <a:ln>
            <a:noFill/>
          </a:ln>
        </p:spPr>
      </p:pic>
      <p:pic>
        <p:nvPicPr>
          <p:cNvPr id="69" name="Google Shape;69;p1"/>
          <p:cNvPicPr preferRelativeResize="0"/>
          <p:nvPr/>
        </p:nvPicPr>
        <p:blipFill rotWithShape="1">
          <a:blip r:embed="rId7">
            <a:alphaModFix/>
          </a:blip>
          <a:srcRect/>
          <a:stretch/>
        </p:blipFill>
        <p:spPr>
          <a:xfrm>
            <a:off x="228695" y="854030"/>
            <a:ext cx="1409822" cy="10287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MATERIALEN LES 1 – OPDRACHT 2 </a:t>
            </a:r>
            <a:endParaRPr sz="3200" cap="none">
              <a:solidFill>
                <a:schemeClr val="lt1"/>
              </a:solidFill>
              <a:latin typeface="Calibri"/>
              <a:ea typeface="Calibri"/>
              <a:cs typeface="Calibri"/>
              <a:sym typeface="Calibri"/>
            </a:endParaRPr>
          </a:p>
        </p:txBody>
      </p:sp>
      <p:sp>
        <p:nvSpPr>
          <p:cNvPr id="179" name="Google Shape;179;p10"/>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 name="Google Shape;180;p10"/>
          <p:cNvSpPr txBox="1"/>
          <p:nvPr/>
        </p:nvSpPr>
        <p:spPr>
          <a:xfrm>
            <a:off x="367258" y="1480530"/>
            <a:ext cx="763748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Kwaliteitenspel</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Maak</a:t>
            </a:r>
            <a:r>
              <a:rPr lang="en-US" sz="1800" dirty="0">
                <a:solidFill>
                  <a:schemeClr val="dk1"/>
                </a:solidFill>
                <a:latin typeface="Calibri"/>
                <a:ea typeface="Calibri"/>
                <a:cs typeface="Calibri"/>
                <a:sym typeface="Calibri"/>
              </a:rPr>
              <a:t> van </a:t>
            </a:r>
            <a:r>
              <a:rPr lang="en-US" sz="1800" dirty="0" err="1">
                <a:solidFill>
                  <a:schemeClr val="dk1"/>
                </a:solidFill>
                <a:latin typeface="Calibri"/>
                <a:ea typeface="Calibri"/>
                <a:cs typeface="Calibri"/>
                <a:sym typeface="Calibri"/>
              </a:rPr>
              <a:t>elke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kwaliteit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kaartje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ook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een</a:t>
            </a:r>
            <a:r>
              <a:rPr lang="en-US" sz="1800" dirty="0">
                <a:solidFill>
                  <a:schemeClr val="dk1"/>
                </a:solidFill>
                <a:latin typeface="Calibri"/>
                <a:ea typeface="Calibri"/>
                <a:cs typeface="Calibri"/>
                <a:sym typeface="Calibri"/>
              </a:rPr>
              <a:t> set </a:t>
            </a:r>
            <a:r>
              <a:rPr lang="en-US" sz="1800" dirty="0" err="1">
                <a:solidFill>
                  <a:schemeClr val="dk1"/>
                </a:solidFill>
                <a:latin typeface="Calibri"/>
                <a:ea typeface="Calibri"/>
                <a:cs typeface="Calibri"/>
                <a:sym typeface="Calibri"/>
              </a:rPr>
              <a:t>blanco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kaartjes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voor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positieve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eigenschap</a:t>
            </a:r>
            <a:r>
              <a:rPr lang="en-US" sz="1800" dirty="0">
                <a:solidFill>
                  <a:schemeClr val="dk1"/>
                </a:solidFill>
                <a:latin typeface="Calibri"/>
                <a:ea typeface="Calibri"/>
                <a:cs typeface="Calibri"/>
                <a:sym typeface="Calibri"/>
              </a:rPr>
              <a:t> die </a:t>
            </a:r>
            <a:r>
              <a:rPr lang="en-US" sz="1800" dirty="0" err="1">
                <a:solidFill>
                  <a:schemeClr val="dk1"/>
                </a:solidFill>
                <a:latin typeface="Calibri"/>
                <a:ea typeface="Calibri"/>
                <a:cs typeface="Calibri"/>
                <a:sym typeface="Calibri"/>
              </a:rPr>
              <a:t>niet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genoemd</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wordt</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hlink"/>
                </a:solidFill>
                <a:latin typeface="Calibri"/>
                <a:ea typeface="Calibri"/>
                <a:cs typeface="Calibri"/>
                <a:sym typeface="Calibri"/>
                <a:hlinkClick r:id="rId3"/>
              </a:rPr>
              <a:t>https://www.tumult.nl/wp-content/uploads/2016/10/Lesbrief-Wat-zijn-jouw-kwaliteiten.pdf</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1" name="Google Shape;181;p10"/>
          <p:cNvSpPr txBox="1"/>
          <p:nvPr/>
        </p:nvSpPr>
        <p:spPr>
          <a:xfrm>
            <a:off x="367257" y="3201186"/>
            <a:ext cx="8516611" cy="3647112"/>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Doorzetter</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Geduldig</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Zorgzaam</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Eerlijk</a:t>
            </a:r>
            <a:r>
              <a:rPr lang="en-US" dirty="0">
                <a:solidFill>
                  <a:schemeClr val="dk1"/>
                </a:solidFill>
                <a:latin typeface="+mj-lt"/>
                <a:ea typeface="Calibri"/>
                <a:cs typeface="Calibri"/>
                <a:sym typeface="Calibri"/>
              </a:rPr>
              <a:t> </a:t>
            </a:r>
            <a:endParaRPr dirty="0">
              <a:latin typeface="+mj-lt"/>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Flexibel</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Avontuurlijk</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Creafief</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Nieuwsgierig</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Grappig</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Zorgvuldig</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Sportief</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Rustig</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Positief</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Spontaan</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Dapper</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Optimistisch</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Netjes</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Serieus</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Muzikaal</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Sociaal</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Handig</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Bescheiden</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Zelfstandig</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Betrouwbaar</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Enthousiast</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Vriendelijk</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Teamspeler</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Harde</a:t>
            </a:r>
            <a:r>
              <a:rPr lang="en-US" dirty="0" smtClean="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werker</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a:solidFill>
                  <a:schemeClr val="dk1"/>
                </a:solidFill>
                <a:latin typeface="+mj-lt"/>
                <a:ea typeface="Calibri"/>
                <a:cs typeface="Calibri"/>
                <a:sym typeface="Calibri"/>
              </a:rPr>
              <a:t>Denker</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Leergierig</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Duidelijk</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Belangstellend</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smtClean="0">
                <a:solidFill>
                  <a:schemeClr val="dk1"/>
                </a:solidFill>
                <a:latin typeface="+mj-lt"/>
                <a:ea typeface="Calibri"/>
                <a:cs typeface="Calibri"/>
                <a:sym typeface="Calibri"/>
              </a:rPr>
              <a:t>Zelfverzekerd</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Kritisch</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Actief</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Relaxt</a:t>
            </a:r>
            <a:endParaRPr dirty="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r>
              <a:rPr lang="en-US" dirty="0" err="1" smtClean="0">
                <a:solidFill>
                  <a:schemeClr val="dk1"/>
                </a:solidFill>
                <a:latin typeface="+mj-lt"/>
                <a:ea typeface="Calibri"/>
                <a:cs typeface="Calibri"/>
                <a:sym typeface="Calibri"/>
              </a:rPr>
              <a:t>Doener</a:t>
            </a:r>
            <a:r>
              <a:rPr lang="en-US" dirty="0">
                <a:solidFill>
                  <a:schemeClr val="dk1"/>
                </a:solidFill>
                <a:latin typeface="+mj-lt"/>
                <a:ea typeface="Calibri"/>
                <a:cs typeface="Calibri"/>
                <a:sym typeface="Calibri"/>
              </a:rPr>
              <a:t>	</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Veelzijdig</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Georganiseerd</a:t>
            </a:r>
            <a:r>
              <a:rPr lang="en-US" dirty="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Behulpzaam</a:t>
            </a:r>
            <a:endParaRPr lang="en-US" dirty="0" smtClean="0">
              <a:solidFill>
                <a:schemeClr val="dk1"/>
              </a:solidFill>
              <a:latin typeface="+mj-lt"/>
              <a:ea typeface="Calibri"/>
              <a:cs typeface="Calibri"/>
              <a:sym typeface="Calibri"/>
            </a:endParaRPr>
          </a:p>
          <a:p>
            <a:pPr marL="0" marR="0" lvl="0" indent="0" algn="l" rtl="0">
              <a:lnSpc>
                <a:spcPct val="150000"/>
              </a:lnSpc>
              <a:spcBef>
                <a:spcPts val="0"/>
              </a:spcBef>
              <a:spcAft>
                <a:spcPts val="0"/>
              </a:spcAft>
              <a:buNone/>
            </a:pPr>
            <a:endParaRPr b="1" dirty="0">
              <a:solidFill>
                <a:schemeClr val="dk1"/>
              </a:solidFill>
              <a:latin typeface="+mj-lt"/>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ERVARINGEN LES 1</a:t>
            </a:r>
            <a:endParaRPr sz="3200" cap="none">
              <a:solidFill>
                <a:schemeClr val="lt1"/>
              </a:solidFill>
              <a:latin typeface="Calibri"/>
              <a:ea typeface="Calibri"/>
              <a:cs typeface="Calibri"/>
              <a:sym typeface="Calibri"/>
            </a:endParaRPr>
          </a:p>
        </p:txBody>
      </p:sp>
      <p:sp>
        <p:nvSpPr>
          <p:cNvPr id="188" name="Google Shape;188;p11"/>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9" name="Google Shape;189;p11"/>
          <p:cNvSpPr/>
          <p:nvPr/>
        </p:nvSpPr>
        <p:spPr>
          <a:xfrm>
            <a:off x="4721670" y="1582763"/>
            <a:ext cx="4314826" cy="2446852"/>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Ervaringen docenten</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Terugblik werd als saai ervaren</a:t>
            </a:r>
            <a:r>
              <a:rPr lang="en-US" sz="1800" b="1">
                <a:solidFill>
                  <a:schemeClr val="lt1"/>
                </a:solidFill>
                <a:latin typeface="Calibri"/>
                <a:ea typeface="Calibri"/>
                <a:cs typeface="Calibri"/>
                <a:sym typeface="Calibri"/>
              </a:rPr>
              <a:t/>
            </a:r>
            <a:br>
              <a:rPr lang="en-US" sz="1800" b="1">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Leerlingen deden goed mee, vonden de opdrachten leuk</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1"/>
          <p:cNvSpPr/>
          <p:nvPr/>
        </p:nvSpPr>
        <p:spPr>
          <a:xfrm>
            <a:off x="107504" y="1570938"/>
            <a:ext cx="4314826" cy="2446853"/>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Ervaringen leerlingen</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Interviewen werkte goed</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Geleerd wat anderen over je denken</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Samenwerken</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Eigenschappen bedenken was leuk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1"/>
          <p:cNvSpPr/>
          <p:nvPr/>
        </p:nvSpPr>
        <p:spPr>
          <a:xfrm>
            <a:off x="111571" y="4392097"/>
            <a:ext cx="8924925" cy="182835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Conclusies</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Leerlingen uiten zich en hebben elkaar leren kennen</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2"/>
          <p:cNvSpPr txBox="1">
            <a:spLocks noGrp="1"/>
          </p:cNvSpPr>
          <p:nvPr>
            <p:ph type="body" idx="1"/>
          </p:nvPr>
        </p:nvSpPr>
        <p:spPr>
          <a:xfrm>
            <a:off x="474135" y="1620000"/>
            <a:ext cx="8309867" cy="441916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198" name="Google Shape;198;p12"/>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OPZET LES 2</a:t>
            </a:r>
            <a:endParaRPr sz="3200" cap="none">
              <a:solidFill>
                <a:schemeClr val="lt1"/>
              </a:solidFill>
              <a:latin typeface="Calibri"/>
              <a:ea typeface="Calibri"/>
              <a:cs typeface="Calibri"/>
              <a:sym typeface="Calibri"/>
            </a:endParaRPr>
          </a:p>
        </p:txBody>
      </p:sp>
      <p:sp>
        <p:nvSpPr>
          <p:cNvPr id="199" name="Google Shape;199;p12"/>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200" name="Google Shape;200;p12" descr="Classroom Interactive Whiteboard at Rs 34000 /piece | Smart Board ..."/>
          <p:cNvPicPr preferRelativeResize="0"/>
          <p:nvPr/>
        </p:nvPicPr>
        <p:blipFill rotWithShape="1">
          <a:blip r:embed="rId3">
            <a:alphaModFix/>
          </a:blip>
          <a:srcRect/>
          <a:stretch/>
        </p:blipFill>
        <p:spPr>
          <a:xfrm>
            <a:off x="703265" y="4032069"/>
            <a:ext cx="2430459" cy="2430459"/>
          </a:xfrm>
          <a:prstGeom prst="rect">
            <a:avLst/>
          </a:prstGeom>
          <a:noFill/>
          <a:ln>
            <a:noFill/>
          </a:ln>
        </p:spPr>
      </p:pic>
      <p:sp>
        <p:nvSpPr>
          <p:cNvPr id="201" name="Google Shape;201;p12"/>
          <p:cNvSpPr txBox="1"/>
          <p:nvPr/>
        </p:nvSpPr>
        <p:spPr>
          <a:xfrm>
            <a:off x="1181100" y="5021023"/>
            <a:ext cx="113347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Bad Script"/>
                <a:ea typeface="Bad Script"/>
                <a:cs typeface="Bad Script"/>
                <a:sym typeface="Bad Script"/>
              </a:rPr>
              <a:t>Les 2 </a:t>
            </a:r>
            <a:endParaRPr sz="3000">
              <a:solidFill>
                <a:schemeClr val="dk1"/>
              </a:solidFill>
              <a:latin typeface="Bad Script"/>
              <a:ea typeface="Bad Script"/>
              <a:cs typeface="Bad Script"/>
              <a:sym typeface="Bad Script"/>
            </a:endParaRPr>
          </a:p>
        </p:txBody>
      </p:sp>
      <p:sp>
        <p:nvSpPr>
          <p:cNvPr id="202" name="Google Shape;202;p12"/>
          <p:cNvSpPr/>
          <p:nvPr/>
        </p:nvSpPr>
        <p:spPr>
          <a:xfrm>
            <a:off x="4721670" y="1562549"/>
            <a:ext cx="4314826" cy="4552501"/>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Globale lesbeschrijving: </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200">
                <a:solidFill>
                  <a:srgbClr val="EFEFEF"/>
                </a:solidFill>
                <a:latin typeface="Calibri"/>
                <a:ea typeface="Calibri"/>
                <a:cs typeface="Calibri"/>
                <a:sym typeface="Calibri"/>
              </a:rPr>
              <a:t>Leerlingen moeten een stelling over zichzelf bedenken, iets waar ze zich kwetsbaar over voelen, iets persoonlijks. Dit doen ze via hun telefoon, ze geven antwoord (anoniem) op de vraag in Socrative.</a:t>
            </a:r>
            <a:endParaRPr sz="1200">
              <a:solidFill>
                <a:srgbClr val="EFEFEF"/>
              </a:solidFill>
              <a:latin typeface="Calibri"/>
              <a:ea typeface="Calibri"/>
              <a:cs typeface="Calibri"/>
              <a:sym typeface="Calibri"/>
            </a:endParaRPr>
          </a:p>
          <a:p>
            <a:pPr marL="0" marR="0" lvl="0" indent="0" algn="l" rtl="0">
              <a:spcBef>
                <a:spcPts val="0"/>
              </a:spcBef>
              <a:spcAft>
                <a:spcPts val="0"/>
              </a:spcAft>
              <a:buNone/>
            </a:pPr>
            <a:r>
              <a:rPr lang="en-US" sz="1200">
                <a:solidFill>
                  <a:srgbClr val="EFEFEF"/>
                </a:solidFill>
                <a:latin typeface="Calibri"/>
                <a:ea typeface="Calibri"/>
                <a:cs typeface="Calibri"/>
                <a:sym typeface="Calibri"/>
              </a:rPr>
              <a:t> - docent  kiest paar stellingen uit, hiermee doen we “over de streep”.</a:t>
            </a:r>
            <a:endParaRPr sz="1200">
              <a:solidFill>
                <a:srgbClr val="EFEFEF"/>
              </a:solidFill>
              <a:latin typeface="Calibri"/>
              <a:ea typeface="Calibri"/>
              <a:cs typeface="Calibri"/>
              <a:sym typeface="Calibri"/>
            </a:endParaRPr>
          </a:p>
          <a:p>
            <a:pPr marL="0" marR="0" lvl="0" indent="0" algn="l" rtl="0">
              <a:spcBef>
                <a:spcPts val="0"/>
              </a:spcBef>
              <a:spcAft>
                <a:spcPts val="0"/>
              </a:spcAft>
              <a:buNone/>
            </a:pPr>
            <a:r>
              <a:rPr lang="en-US" sz="1200">
                <a:solidFill>
                  <a:srgbClr val="EFEFEF"/>
                </a:solidFill>
                <a:latin typeface="Calibri"/>
                <a:ea typeface="Calibri"/>
                <a:cs typeface="Calibri"/>
                <a:sym typeface="Calibri"/>
              </a:rPr>
              <a:t> Klas in een cirkel, moeten naar binnen stappen. Doen eerst een paar simpele, iedereen even inkomen. Daarna even filteren van de leerlingen, kiezen er een paar uit.</a:t>
            </a:r>
            <a:br>
              <a:rPr lang="en-US" sz="1200">
                <a:solidFill>
                  <a:srgbClr val="EFEFEF"/>
                </a:solidFill>
                <a:latin typeface="Calibri"/>
                <a:ea typeface="Calibri"/>
                <a:cs typeface="Calibri"/>
                <a:sym typeface="Calibri"/>
              </a:rPr>
            </a:br>
            <a:endParaRPr sz="1200">
              <a:solidFill>
                <a:srgbClr val="EFEFE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EFEFEF"/>
                </a:solidFill>
                <a:latin typeface="Calibri"/>
                <a:ea typeface="Calibri"/>
                <a:cs typeface="Calibri"/>
                <a:sym typeface="Calibri"/>
              </a:rPr>
              <a:t>- Met de stellingen (en uitkomsten) gaan de leerlingen in kleinere groepen uiteen (groepjes van 5/6). Dan gaan ze de uitkomsten/stellingen bediscussiëren. Dit doen we in drie ronden, de klas steeds in verschillende groepen.</a:t>
            </a:r>
            <a:endParaRPr sz="1200">
              <a:solidFill>
                <a:srgbClr val="EFEFEF"/>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a:solidFill>
                  <a:srgbClr val="EFEFEF"/>
                </a:solidFill>
                <a:latin typeface="Calibri"/>
                <a:ea typeface="Calibri"/>
                <a:cs typeface="Calibri"/>
                <a:sym typeface="Calibri"/>
              </a:rPr>
              <a:t>Meetbaar maken: </a:t>
            </a:r>
            <a:endParaRPr sz="1800">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V</a:t>
            </a:r>
            <a:r>
              <a:rPr lang="en-US" sz="1200">
                <a:solidFill>
                  <a:srgbClr val="EFEFEF"/>
                </a:solidFill>
                <a:latin typeface="Calibri"/>
                <a:ea typeface="Calibri"/>
                <a:cs typeface="Calibri"/>
                <a:sym typeface="Calibri"/>
              </a:rPr>
              <a:t>raag: ik durf persoonlijke dingen aan mijn klas/klasgenoten te vertellen, met de klas te delen. Doen dit via Kahoot, aan het begin van de les en aan het eind van de les =&gt; verschil tonen.</a:t>
            </a:r>
            <a:endParaRPr sz="1200">
              <a:solidFill>
                <a:srgbClr val="EFEFEF"/>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rgbClr val="EFEFEF"/>
                </a:solidFill>
                <a:latin typeface="Calibri"/>
                <a:ea typeface="Calibri"/>
                <a:cs typeface="Calibri"/>
                <a:sym typeface="Calibri"/>
              </a:rPr>
              <a:t>Kijken naar verschil tussen beginscore en eindscore. En vragen wat zij er van denken.</a:t>
            </a:r>
            <a:endParaRPr sz="1200">
              <a:solidFill>
                <a:srgbClr val="EFEFEF"/>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2"/>
          <p:cNvSpPr/>
          <p:nvPr/>
        </p:nvSpPr>
        <p:spPr>
          <a:xfrm>
            <a:off x="107504" y="1562550"/>
            <a:ext cx="4314826" cy="182835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Lesdoelen</a:t>
            </a:r>
            <a:endParaRPr sz="1800" b="1">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Leerlingen durven zichzelf kwetsbaar op te stellen en leerlingen  durven over hun kwetsbaarheden te spreken</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ACTIVITEITEN LES 2</a:t>
            </a:r>
            <a:endParaRPr sz="3200" cap="none">
              <a:solidFill>
                <a:schemeClr val="lt1"/>
              </a:solidFill>
              <a:latin typeface="Calibri"/>
              <a:ea typeface="Calibri"/>
              <a:cs typeface="Calibri"/>
              <a:sym typeface="Calibri"/>
            </a:endParaRPr>
          </a:p>
        </p:txBody>
      </p:sp>
      <p:sp>
        <p:nvSpPr>
          <p:cNvPr id="210" name="Google Shape;210;p13"/>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1" name="Google Shape;211;p13"/>
          <p:cNvSpPr/>
          <p:nvPr/>
        </p:nvSpPr>
        <p:spPr>
          <a:xfrm>
            <a:off x="107504" y="1513292"/>
            <a:ext cx="4102546" cy="131400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12" name="Google Shape;212;p13"/>
          <p:cNvSpPr/>
          <p:nvPr/>
        </p:nvSpPr>
        <p:spPr>
          <a:xfrm>
            <a:off x="4933950" y="1513292"/>
            <a:ext cx="4102546" cy="131400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13" name="Google Shape;213;p13"/>
          <p:cNvSpPr/>
          <p:nvPr/>
        </p:nvSpPr>
        <p:spPr>
          <a:xfrm>
            <a:off x="107504" y="3037244"/>
            <a:ext cx="4102546" cy="131400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14" name="Google Shape;214;p13"/>
          <p:cNvSpPr/>
          <p:nvPr/>
        </p:nvSpPr>
        <p:spPr>
          <a:xfrm>
            <a:off x="107504" y="4561196"/>
            <a:ext cx="4102546" cy="131400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15" name="Google Shape;215;p13"/>
          <p:cNvSpPr/>
          <p:nvPr/>
        </p:nvSpPr>
        <p:spPr>
          <a:xfrm>
            <a:off x="5010779" y="3095389"/>
            <a:ext cx="4102546" cy="131400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16" name="Google Shape;216;p13"/>
          <p:cNvSpPr/>
          <p:nvPr/>
        </p:nvSpPr>
        <p:spPr>
          <a:xfrm>
            <a:off x="4933950" y="4561196"/>
            <a:ext cx="4102546" cy="131400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17" name="Google Shape;217;p13"/>
          <p:cNvSpPr/>
          <p:nvPr/>
        </p:nvSpPr>
        <p:spPr>
          <a:xfrm>
            <a:off x="312740" y="1827404"/>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a:p>
        </p:txBody>
      </p:sp>
      <p:sp>
        <p:nvSpPr>
          <p:cNvPr id="218" name="Google Shape;218;p13"/>
          <p:cNvSpPr/>
          <p:nvPr/>
        </p:nvSpPr>
        <p:spPr>
          <a:xfrm>
            <a:off x="312740" y="3427556"/>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sz="1800" b="1">
              <a:solidFill>
                <a:schemeClr val="lt1"/>
              </a:solidFill>
              <a:latin typeface="Arial"/>
              <a:ea typeface="Arial"/>
              <a:cs typeface="Arial"/>
              <a:sym typeface="Arial"/>
            </a:endParaRPr>
          </a:p>
        </p:txBody>
      </p:sp>
      <p:sp>
        <p:nvSpPr>
          <p:cNvPr id="219" name="Google Shape;219;p13"/>
          <p:cNvSpPr/>
          <p:nvPr/>
        </p:nvSpPr>
        <p:spPr>
          <a:xfrm>
            <a:off x="312740" y="4875308"/>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a:p>
        </p:txBody>
      </p:sp>
      <p:sp>
        <p:nvSpPr>
          <p:cNvPr id="220" name="Google Shape;220;p13"/>
          <p:cNvSpPr/>
          <p:nvPr/>
        </p:nvSpPr>
        <p:spPr>
          <a:xfrm>
            <a:off x="5122865" y="1827404"/>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4</a:t>
            </a:r>
            <a:endParaRPr/>
          </a:p>
        </p:txBody>
      </p:sp>
      <p:sp>
        <p:nvSpPr>
          <p:cNvPr id="221" name="Google Shape;221;p13"/>
          <p:cNvSpPr/>
          <p:nvPr/>
        </p:nvSpPr>
        <p:spPr>
          <a:xfrm>
            <a:off x="5122865" y="3427556"/>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5</a:t>
            </a:r>
            <a:endParaRPr/>
          </a:p>
        </p:txBody>
      </p:sp>
      <p:sp>
        <p:nvSpPr>
          <p:cNvPr id="222" name="Google Shape;222;p13"/>
          <p:cNvSpPr/>
          <p:nvPr/>
        </p:nvSpPr>
        <p:spPr>
          <a:xfrm>
            <a:off x="5122865" y="4875308"/>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6</a:t>
            </a:r>
            <a:endParaRPr sz="1800" b="1">
              <a:solidFill>
                <a:schemeClr val="lt1"/>
              </a:solidFill>
              <a:latin typeface="Arial"/>
              <a:ea typeface="Arial"/>
              <a:cs typeface="Arial"/>
              <a:sym typeface="Arial"/>
            </a:endParaRPr>
          </a:p>
        </p:txBody>
      </p:sp>
      <p:sp>
        <p:nvSpPr>
          <p:cNvPr id="223" name="Google Shape;223;p13"/>
          <p:cNvSpPr txBox="1">
            <a:spLocks noGrp="1"/>
          </p:cNvSpPr>
          <p:nvPr>
            <p:ph type="body" idx="1"/>
          </p:nvPr>
        </p:nvSpPr>
        <p:spPr>
          <a:xfrm>
            <a:off x="192550" y="1560875"/>
            <a:ext cx="9237900" cy="441630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224" name="Google Shape;224;p13"/>
          <p:cNvSpPr txBox="1"/>
          <p:nvPr/>
        </p:nvSpPr>
        <p:spPr>
          <a:xfrm>
            <a:off x="617540" y="1513292"/>
            <a:ext cx="35925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Klassikaal – opening</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225" name="Google Shape;225;p13"/>
          <p:cNvSpPr txBox="1"/>
          <p:nvPr/>
        </p:nvSpPr>
        <p:spPr>
          <a:xfrm>
            <a:off x="714150" y="3037248"/>
            <a:ext cx="3592500" cy="1080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EFEFEF"/>
                </a:solidFill>
                <a:latin typeface="Calibri"/>
                <a:ea typeface="Calibri"/>
                <a:cs typeface="Calibri"/>
                <a:sym typeface="Calibri"/>
              </a:rPr>
              <a:t>Leerlingen moeten een stelling over zichzelf bedenken, iets waar ze zich kwetsbaar over voelen, iets persoonlijks. Dit doen ze via hun telefoon, ze geven antwoord (anoniem) op de vraag in Socrative.</a:t>
            </a:r>
            <a:endParaRPr>
              <a:solidFill>
                <a:srgbClr val="EFEFEF"/>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3"/>
          <p:cNvSpPr txBox="1"/>
          <p:nvPr/>
        </p:nvSpPr>
        <p:spPr>
          <a:xfrm>
            <a:off x="617540" y="4561196"/>
            <a:ext cx="35925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In grote circel: over de streep</a:t>
            </a:r>
            <a:endParaRPr sz="1800">
              <a:solidFill>
                <a:schemeClr val="lt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a:solidFill>
                  <a:srgbClr val="EFEFEF"/>
                </a:solidFill>
                <a:latin typeface="Calibri"/>
                <a:ea typeface="Calibri"/>
                <a:cs typeface="Calibri"/>
                <a:sym typeface="Calibri"/>
              </a:rPr>
              <a:t>Leerlingen moeten naar binnen stappen bij eens met stelling. Start met  simpele, minder persoonlijke stellingen . Daarna bepaalde stellingen (uit kahoot) leerlingen.</a:t>
            </a:r>
            <a:br>
              <a:rPr lang="en-US">
                <a:solidFill>
                  <a:srgbClr val="EFEFEF"/>
                </a:solidFill>
                <a:latin typeface="Calibri"/>
                <a:ea typeface="Calibri"/>
                <a:cs typeface="Calibri"/>
                <a:sym typeface="Calibri"/>
              </a:rPr>
            </a:br>
            <a:endParaRPr sz="2000">
              <a:solidFill>
                <a:schemeClr val="lt1"/>
              </a:solidFill>
              <a:latin typeface="Calibri"/>
              <a:ea typeface="Calibri"/>
              <a:cs typeface="Calibri"/>
              <a:sym typeface="Calibri"/>
            </a:endParaRPr>
          </a:p>
        </p:txBody>
      </p:sp>
      <p:sp>
        <p:nvSpPr>
          <p:cNvPr id="227" name="Google Shape;227;p13"/>
          <p:cNvSpPr txBox="1"/>
          <p:nvPr/>
        </p:nvSpPr>
        <p:spPr>
          <a:xfrm>
            <a:off x="5484727" y="1513292"/>
            <a:ext cx="36087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In groepjes – </a:t>
            </a:r>
            <a:r>
              <a:rPr lang="en-US" sz="1300">
                <a:solidFill>
                  <a:srgbClr val="EFEFEF"/>
                </a:solidFill>
                <a:latin typeface="Calibri"/>
                <a:ea typeface="Calibri"/>
                <a:cs typeface="Calibri"/>
                <a:sym typeface="Calibri"/>
              </a:rPr>
              <a:t>Met de stellingen (en uitkomsten) gaan de leerlingen in kleinere groepen uiteen (groepjes van 5/6). Dan gaan ze de uitkomsten/stellingen bediscussiëren. </a:t>
            </a:r>
            <a:endParaRPr sz="1300">
              <a:solidFill>
                <a:srgbClr val="EFEFEF"/>
              </a:solidFill>
              <a:latin typeface="Calibri"/>
              <a:ea typeface="Calibri"/>
              <a:cs typeface="Calibri"/>
              <a:sym typeface="Calibri"/>
            </a:endParaRPr>
          </a:p>
        </p:txBody>
      </p:sp>
      <p:sp>
        <p:nvSpPr>
          <p:cNvPr id="228" name="Google Shape;228;p13"/>
          <p:cNvSpPr txBox="1"/>
          <p:nvPr/>
        </p:nvSpPr>
        <p:spPr>
          <a:xfrm>
            <a:off x="5427675" y="3141396"/>
            <a:ext cx="3685800" cy="769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700">
                <a:solidFill>
                  <a:srgbClr val="EFEFEF"/>
                </a:solidFill>
                <a:latin typeface="Calibri"/>
                <a:ea typeface="Calibri"/>
                <a:cs typeface="Calibri"/>
                <a:sym typeface="Calibri"/>
              </a:rPr>
              <a:t>In groepjes: meerdere rondes </a:t>
            </a:r>
            <a:endParaRPr sz="1700">
              <a:solidFill>
                <a:srgbClr val="EFEFEF"/>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300">
                <a:solidFill>
                  <a:srgbClr val="EFEFEF"/>
                </a:solidFill>
                <a:latin typeface="Calibri"/>
                <a:ea typeface="Calibri"/>
                <a:cs typeface="Calibri"/>
                <a:sym typeface="Calibri"/>
              </a:rPr>
              <a:t>Dit doen we in drie ronden, de klas steeds in verschillende groepen.</a:t>
            </a:r>
            <a:endParaRPr sz="1300">
              <a:solidFill>
                <a:srgbClr val="EFEFEF"/>
              </a:solidFill>
              <a:latin typeface="Calibri"/>
              <a:ea typeface="Calibri"/>
              <a:cs typeface="Calibri"/>
              <a:sym typeface="Calibri"/>
            </a:endParaRPr>
          </a:p>
        </p:txBody>
      </p:sp>
      <p:sp>
        <p:nvSpPr>
          <p:cNvPr id="229" name="Google Shape;229;p13"/>
          <p:cNvSpPr txBox="1"/>
          <p:nvPr/>
        </p:nvSpPr>
        <p:spPr>
          <a:xfrm>
            <a:off x="5427664" y="4561196"/>
            <a:ext cx="37229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Klassikaal</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 evalueren</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MATERIALEN LES 2</a:t>
            </a:r>
            <a:endParaRPr sz="3200" cap="none">
              <a:solidFill>
                <a:schemeClr val="lt1"/>
              </a:solidFill>
              <a:latin typeface="Calibri"/>
              <a:ea typeface="Calibri"/>
              <a:cs typeface="Calibri"/>
              <a:sym typeface="Calibri"/>
            </a:endParaRPr>
          </a:p>
        </p:txBody>
      </p:sp>
      <p:sp>
        <p:nvSpPr>
          <p:cNvPr id="235" name="Google Shape;235;p14"/>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36" name="Google Shape;236;p14"/>
          <p:cNvSpPr/>
          <p:nvPr/>
        </p:nvSpPr>
        <p:spPr>
          <a:xfrm>
            <a:off x="227850" y="1534075"/>
            <a:ext cx="4239000" cy="2607900"/>
          </a:xfrm>
          <a:prstGeom prst="wedgeEllipseCallout">
            <a:avLst>
              <a:gd name="adj1" fmla="val -26996"/>
              <a:gd name="adj2" fmla="val 75000"/>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rPr>
              <a:t>opdracht 1: stelling</a:t>
            </a:r>
            <a:endParaRPr sz="800" b="1"/>
          </a:p>
          <a:p>
            <a:pPr marL="0" marR="0" lvl="0" indent="0" algn="l" rtl="0">
              <a:spcBef>
                <a:spcPts val="0"/>
              </a:spcBef>
              <a:spcAft>
                <a:spcPts val="0"/>
              </a:spcAft>
              <a:buNone/>
            </a:pPr>
            <a:r>
              <a:rPr lang="en-US" sz="1200">
                <a:solidFill>
                  <a:schemeClr val="lt1"/>
                </a:solidFill>
              </a:rPr>
              <a:t>Je bedenkt nu zelf een persoonlijke stelling</a:t>
            </a:r>
            <a:endParaRPr sz="1200">
              <a:solidFill>
                <a:schemeClr val="lt1"/>
              </a:solidFill>
            </a:endParaRPr>
          </a:p>
          <a:p>
            <a:pPr marL="0" marR="0" lvl="0" indent="0" algn="l" rtl="0">
              <a:spcBef>
                <a:spcPts val="0"/>
              </a:spcBef>
              <a:spcAft>
                <a:spcPts val="0"/>
              </a:spcAft>
              <a:buNone/>
            </a:pPr>
            <a:r>
              <a:rPr lang="en-US" sz="1200">
                <a:solidFill>
                  <a:schemeClr val="lt1"/>
                </a:solidFill>
              </a:rPr>
              <a:t>Individueel en in stilte!</a:t>
            </a:r>
            <a:endParaRPr sz="1200">
              <a:solidFill>
                <a:schemeClr val="lt1"/>
              </a:solidFill>
            </a:endParaRPr>
          </a:p>
          <a:p>
            <a:pPr marL="0" marR="0" lvl="0" indent="0" algn="l" rtl="0">
              <a:spcBef>
                <a:spcPts val="0"/>
              </a:spcBef>
              <a:spcAft>
                <a:spcPts val="0"/>
              </a:spcAft>
              <a:buNone/>
            </a:pPr>
            <a:r>
              <a:rPr lang="en-US" sz="1200">
                <a:solidFill>
                  <a:schemeClr val="lt1"/>
                </a:solidFill>
              </a:rPr>
              <a:t>Het gaat om iets dat écht over jou gaat.</a:t>
            </a:r>
            <a:endParaRPr sz="1200">
              <a:solidFill>
                <a:schemeClr val="lt1"/>
              </a:solidFill>
            </a:endParaRPr>
          </a:p>
          <a:p>
            <a:pPr marL="0" marR="0" lvl="0" indent="0" algn="l" rtl="0">
              <a:spcBef>
                <a:spcPts val="0"/>
              </a:spcBef>
              <a:spcAft>
                <a:spcPts val="0"/>
              </a:spcAft>
              <a:buNone/>
            </a:pPr>
            <a:r>
              <a:rPr lang="en-US" sz="1200">
                <a:solidFill>
                  <a:schemeClr val="lt1"/>
                </a:solidFill>
              </a:rPr>
              <a:t>Krijgt ca. 3 minuten de tijd</a:t>
            </a:r>
            <a:endParaRPr sz="1200">
              <a:solidFill>
                <a:schemeClr val="lt1"/>
              </a:solidFill>
            </a:endParaRPr>
          </a:p>
          <a:p>
            <a:pPr marL="0" marR="0" lvl="0" indent="0" algn="l" rtl="0">
              <a:spcBef>
                <a:spcPts val="0"/>
              </a:spcBef>
              <a:spcAft>
                <a:spcPts val="0"/>
              </a:spcAft>
              <a:buNone/>
            </a:pPr>
            <a:r>
              <a:rPr lang="en-US" sz="1200">
                <a:solidFill>
                  <a:schemeClr val="lt1"/>
                </a:solidFill>
              </a:rPr>
              <a:t>Voorbeelden</a:t>
            </a:r>
            <a:endParaRPr sz="1200">
              <a:solidFill>
                <a:schemeClr val="lt1"/>
              </a:solidFill>
            </a:endParaRPr>
          </a:p>
          <a:p>
            <a:pPr marL="0" marR="0" lvl="0" indent="0" algn="l" rtl="0">
              <a:spcBef>
                <a:spcPts val="0"/>
              </a:spcBef>
              <a:spcAft>
                <a:spcPts val="0"/>
              </a:spcAft>
              <a:buNone/>
            </a:pPr>
            <a:r>
              <a:rPr lang="en-US" sz="1200">
                <a:solidFill>
                  <a:schemeClr val="lt1"/>
                </a:solidFill>
              </a:rPr>
              <a:t>“Ik heb wel eens snoep gestolen uit een winkel”</a:t>
            </a:r>
            <a:endParaRPr sz="1200">
              <a:solidFill>
                <a:schemeClr val="lt1"/>
              </a:solidFill>
            </a:endParaRPr>
          </a:p>
          <a:p>
            <a:pPr marL="0" marR="0" lvl="0" indent="0" algn="l" rtl="0">
              <a:spcBef>
                <a:spcPts val="0"/>
              </a:spcBef>
              <a:spcAft>
                <a:spcPts val="0"/>
              </a:spcAft>
              <a:buNone/>
            </a:pPr>
            <a:r>
              <a:rPr lang="en-US" sz="1200">
                <a:solidFill>
                  <a:schemeClr val="lt1"/>
                </a:solidFill>
              </a:rPr>
              <a:t>“Ik ben een fanatiek sporter”</a:t>
            </a:r>
            <a:endParaRPr sz="1200">
              <a:solidFill>
                <a:schemeClr val="lt1"/>
              </a:solidFill>
            </a:endParaRPr>
          </a:p>
          <a:p>
            <a:pPr marL="0" marR="0" lvl="0" indent="0" algn="l" rtl="0">
              <a:spcBef>
                <a:spcPts val="0"/>
              </a:spcBef>
              <a:spcAft>
                <a:spcPts val="0"/>
              </a:spcAft>
              <a:buNone/>
            </a:pPr>
            <a:r>
              <a:rPr lang="en-US" sz="1200">
                <a:solidFill>
                  <a:schemeClr val="lt1"/>
                </a:solidFill>
              </a:rPr>
              <a:t>“Ik woon bij mijn oma”</a:t>
            </a:r>
            <a:endParaRPr sz="1200">
              <a:solidFill>
                <a:schemeClr val="lt1"/>
              </a:solidFill>
            </a:endParaRPr>
          </a:p>
          <a:p>
            <a:pPr marL="0" marR="0" lvl="0" indent="0" algn="ctr" rtl="0">
              <a:spcBef>
                <a:spcPts val="0"/>
              </a:spcBef>
              <a:spcAft>
                <a:spcPts val="0"/>
              </a:spcAft>
              <a:buNone/>
            </a:pPr>
            <a:endParaRPr sz="1800">
              <a:solidFill>
                <a:schemeClr val="lt1"/>
              </a:solidFill>
            </a:endParaRPr>
          </a:p>
        </p:txBody>
      </p:sp>
      <p:sp>
        <p:nvSpPr>
          <p:cNvPr id="237" name="Google Shape;237;p14"/>
          <p:cNvSpPr/>
          <p:nvPr/>
        </p:nvSpPr>
        <p:spPr>
          <a:xfrm>
            <a:off x="2510900" y="4479425"/>
            <a:ext cx="4104600" cy="2004900"/>
          </a:xfrm>
          <a:prstGeom prst="wedgeEllipseCallout">
            <a:avLst>
              <a:gd name="adj1" fmla="val -26996"/>
              <a:gd name="adj2" fmla="val 75000"/>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100"/>
              <a:buNone/>
            </a:pPr>
            <a:endParaRPr sz="1100">
              <a:solidFill>
                <a:srgbClr val="EFEFEF"/>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100">
                <a:solidFill>
                  <a:srgbClr val="EFEFEF"/>
                </a:solidFill>
                <a:latin typeface="Trebuchet MS"/>
                <a:ea typeface="Trebuchet MS"/>
                <a:cs typeface="Trebuchet MS"/>
                <a:sym typeface="Trebuchet MS"/>
              </a:rPr>
              <a:t>De discussie gaat over de </a:t>
            </a:r>
            <a:r>
              <a:rPr lang="en-US" sz="1100" i="1">
                <a:solidFill>
                  <a:srgbClr val="EFEFEF"/>
                </a:solidFill>
                <a:latin typeface="Trebuchet MS"/>
                <a:ea typeface="Trebuchet MS"/>
                <a:cs typeface="Trebuchet MS"/>
                <a:sym typeface="Trebuchet MS"/>
              </a:rPr>
              <a:t>gegeven</a:t>
            </a:r>
            <a:r>
              <a:rPr lang="en-US" sz="1100">
                <a:solidFill>
                  <a:srgbClr val="EFEFEF"/>
                </a:solidFill>
                <a:latin typeface="Trebuchet MS"/>
                <a:ea typeface="Trebuchet MS"/>
                <a:cs typeface="Trebuchet MS"/>
                <a:sym typeface="Trebuchet MS"/>
              </a:rPr>
              <a:t> antwoorden bij de stellingen van zojuist</a:t>
            </a:r>
            <a:endParaRPr sz="1100">
              <a:solidFill>
                <a:srgbClr val="EFEFEF"/>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300">
                <a:solidFill>
                  <a:srgbClr val="EFEFEF"/>
                </a:solidFill>
                <a:latin typeface="Trebuchet MS"/>
                <a:ea typeface="Trebuchet MS"/>
                <a:cs typeface="Trebuchet MS"/>
                <a:sym typeface="Trebuchet MS"/>
              </a:rPr>
              <a:t>Vraag naar </a:t>
            </a:r>
            <a:r>
              <a:rPr lang="en-US" sz="1300" b="1">
                <a:solidFill>
                  <a:srgbClr val="EFEFEF"/>
                </a:solidFill>
                <a:latin typeface="Trebuchet MS"/>
                <a:ea typeface="Trebuchet MS"/>
                <a:cs typeface="Trebuchet MS"/>
                <a:sym typeface="Trebuchet MS"/>
              </a:rPr>
              <a:t>waarom</a:t>
            </a:r>
            <a:r>
              <a:rPr lang="en-US" sz="1300">
                <a:solidFill>
                  <a:srgbClr val="EFEFEF"/>
                </a:solidFill>
                <a:latin typeface="Trebuchet MS"/>
                <a:ea typeface="Trebuchet MS"/>
                <a:cs typeface="Trebuchet MS"/>
                <a:sym typeface="Trebuchet MS"/>
              </a:rPr>
              <a:t> iemand iets doet? Hoe vaak?</a:t>
            </a:r>
            <a:endParaRPr sz="1300">
              <a:solidFill>
                <a:srgbClr val="EFEFEF"/>
              </a:solidFill>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100"/>
              <a:buFont typeface="Arial"/>
              <a:buNone/>
            </a:pPr>
            <a:r>
              <a:rPr lang="en-US" sz="1300">
                <a:solidFill>
                  <a:srgbClr val="EFEFEF"/>
                </a:solidFill>
                <a:latin typeface="Trebuchet MS"/>
                <a:ea typeface="Trebuchet MS"/>
                <a:cs typeface="Trebuchet MS"/>
                <a:sym typeface="Trebuchet MS"/>
              </a:rPr>
              <a:t>Waar?</a:t>
            </a:r>
            <a:endParaRPr sz="1300">
              <a:solidFill>
                <a:srgbClr val="EFEFEF"/>
              </a:solidFill>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100"/>
              <a:buFont typeface="Arial"/>
              <a:buNone/>
            </a:pPr>
            <a:r>
              <a:rPr lang="en-US" sz="1300">
                <a:solidFill>
                  <a:srgbClr val="EFEFEF"/>
                </a:solidFill>
                <a:latin typeface="Trebuchet MS"/>
                <a:ea typeface="Trebuchet MS"/>
                <a:cs typeface="Trebuchet MS"/>
                <a:sym typeface="Trebuchet MS"/>
              </a:rPr>
              <a:t>Wanneer?</a:t>
            </a:r>
            <a:endParaRPr sz="1300">
              <a:solidFill>
                <a:srgbClr val="EFEFEF"/>
              </a:solidFill>
              <a:latin typeface="Trebuchet MS"/>
              <a:ea typeface="Trebuchet MS"/>
              <a:cs typeface="Trebuchet MS"/>
              <a:sym typeface="Trebuchet MS"/>
            </a:endParaRPr>
          </a:p>
          <a:p>
            <a:pPr marL="457200" lvl="0" indent="0" algn="l" rtl="0">
              <a:lnSpc>
                <a:spcPct val="115000"/>
              </a:lnSpc>
              <a:spcBef>
                <a:spcPts val="0"/>
              </a:spcBef>
              <a:spcAft>
                <a:spcPts val="0"/>
              </a:spcAft>
              <a:buSzPts val="1100"/>
              <a:buNone/>
            </a:pPr>
            <a:r>
              <a:rPr lang="en-US" sz="1300">
                <a:solidFill>
                  <a:srgbClr val="EFEFEF"/>
                </a:solidFill>
                <a:latin typeface="Trebuchet MS"/>
                <a:ea typeface="Trebuchet MS"/>
                <a:cs typeface="Trebuchet MS"/>
                <a:sym typeface="Trebuchet MS"/>
              </a:rPr>
              <a:t>Met wie?</a:t>
            </a:r>
            <a:endParaRPr sz="1800">
              <a:solidFill>
                <a:schemeClr val="lt1"/>
              </a:solidFill>
            </a:endParaRPr>
          </a:p>
        </p:txBody>
      </p:sp>
      <p:sp>
        <p:nvSpPr>
          <p:cNvPr id="238" name="Google Shape;238;p14"/>
          <p:cNvSpPr/>
          <p:nvPr/>
        </p:nvSpPr>
        <p:spPr>
          <a:xfrm>
            <a:off x="4816874" y="1473626"/>
            <a:ext cx="4104600" cy="2197500"/>
          </a:xfrm>
          <a:prstGeom prst="wedgeEllipseCallout">
            <a:avLst>
              <a:gd name="adj1" fmla="val -26996"/>
              <a:gd name="adj2" fmla="val 75000"/>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b="1">
                <a:solidFill>
                  <a:schemeClr val="lt1"/>
                </a:solidFill>
              </a:rPr>
              <a:t>opdracht 2: over streep</a:t>
            </a:r>
            <a:endParaRPr sz="800" b="1">
              <a:solidFill>
                <a:schemeClr val="dk1"/>
              </a:solidFill>
            </a:endParaRPr>
          </a:p>
          <a:p>
            <a:pPr marL="0" marR="0" lvl="0" indent="0" algn="l" rtl="0">
              <a:spcBef>
                <a:spcPts val="0"/>
              </a:spcBef>
              <a:spcAft>
                <a:spcPts val="0"/>
              </a:spcAft>
              <a:buNone/>
            </a:pPr>
            <a:r>
              <a:rPr lang="en-US" sz="1500">
                <a:solidFill>
                  <a:schemeClr val="lt1"/>
                </a:solidFill>
              </a:rPr>
              <a:t>Ga in één grote kring staan in de achterin de gymzaal</a:t>
            </a:r>
            <a:endParaRPr sz="1500">
              <a:solidFill>
                <a:schemeClr val="lt1"/>
              </a:solidFill>
            </a:endParaRPr>
          </a:p>
          <a:p>
            <a:pPr marL="0" marR="0" lvl="0" indent="0" algn="l" rtl="0">
              <a:spcBef>
                <a:spcPts val="0"/>
              </a:spcBef>
              <a:spcAft>
                <a:spcPts val="0"/>
              </a:spcAft>
              <a:buNone/>
            </a:pPr>
            <a:r>
              <a:rPr lang="en-US" sz="1500">
                <a:solidFill>
                  <a:schemeClr val="lt1"/>
                </a:solidFill>
              </a:rPr>
              <a:t>Stap naar voren als je het eens bent met de genoemde stelling</a:t>
            </a:r>
            <a:endParaRPr sz="1500">
              <a:solidFill>
                <a:schemeClr val="lt1"/>
              </a:solidFill>
            </a:endParaRPr>
          </a:p>
          <a:p>
            <a:pPr marL="0" marR="0" lvl="0" indent="0" algn="l" rtl="0">
              <a:spcBef>
                <a:spcPts val="0"/>
              </a:spcBef>
              <a:spcAft>
                <a:spcPts val="0"/>
              </a:spcAft>
              <a:buClr>
                <a:srgbClr val="000000"/>
              </a:buClr>
              <a:buFont typeface="Arial"/>
              <a:buNone/>
            </a:pPr>
            <a:r>
              <a:rPr lang="en-US" sz="1500">
                <a:solidFill>
                  <a:schemeClr val="lt1"/>
                </a:solidFill>
              </a:rPr>
              <a:t>Niet eens? Blijf dan staan.</a:t>
            </a:r>
            <a:endParaRPr sz="15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ERVARINGEN LES 2</a:t>
            </a:r>
            <a:endParaRPr sz="3200" cap="none">
              <a:solidFill>
                <a:schemeClr val="lt1"/>
              </a:solidFill>
              <a:latin typeface="Calibri"/>
              <a:ea typeface="Calibri"/>
              <a:cs typeface="Calibri"/>
              <a:sym typeface="Calibri"/>
            </a:endParaRPr>
          </a:p>
        </p:txBody>
      </p:sp>
      <p:sp>
        <p:nvSpPr>
          <p:cNvPr id="245" name="Google Shape;245;p17"/>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46" name="Google Shape;246;p17"/>
          <p:cNvSpPr/>
          <p:nvPr/>
        </p:nvSpPr>
        <p:spPr>
          <a:xfrm>
            <a:off x="4721670" y="1570939"/>
            <a:ext cx="4314826" cy="2446852"/>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err="1">
                <a:solidFill>
                  <a:schemeClr val="lt1"/>
                </a:solidFill>
                <a:latin typeface="Calibri"/>
                <a:ea typeface="Calibri"/>
                <a:cs typeface="Calibri"/>
                <a:sym typeface="Calibri"/>
              </a:rPr>
              <a:t>Ervaringen</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docenten</a:t>
            </a:r>
            <a:r>
              <a:rPr lang="en-US" sz="1800" b="1" dirty="0">
                <a:solidFill>
                  <a:schemeClr val="lt1"/>
                </a:solidFill>
                <a:latin typeface="Calibri"/>
                <a:ea typeface="Calibri"/>
                <a:cs typeface="Calibri"/>
                <a:sym typeface="Calibri"/>
              </a:rPr>
              <a:t>:</a:t>
            </a: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smtClean="0">
                <a:solidFill>
                  <a:schemeClr val="lt1"/>
                </a:solidFill>
                <a:latin typeface="Calibri"/>
                <a:ea typeface="Calibri"/>
                <a:cs typeface="Calibri"/>
                <a:sym typeface="Calibri"/>
              </a:rPr>
              <a:t>-</a:t>
            </a:r>
            <a:r>
              <a:rPr lang="en-US" sz="1800" dirty="0" err="1" smtClean="0">
                <a:solidFill>
                  <a:schemeClr val="lt1"/>
                </a:solidFill>
                <a:latin typeface="Calibri"/>
                <a:ea typeface="Calibri"/>
                <a:cs typeface="Calibri"/>
                <a:sym typeface="Calibri"/>
              </a:rPr>
              <a:t>M</a:t>
            </a:r>
            <a:r>
              <a:rPr lang="en-US" sz="1800" dirty="0" err="1" smtClean="0">
                <a:solidFill>
                  <a:schemeClr val="lt1"/>
                </a:solidFill>
                <a:latin typeface="Calibri"/>
                <a:ea typeface="Calibri"/>
                <a:cs typeface="Calibri"/>
                <a:sym typeface="Calibri"/>
              </a:rPr>
              <a:t>ooie</a:t>
            </a:r>
            <a:r>
              <a:rPr lang="en-US" sz="1800" dirty="0" smtClean="0">
                <a:solidFill>
                  <a:schemeClr val="lt1"/>
                </a:solidFill>
                <a:latin typeface="Calibri"/>
                <a:ea typeface="Calibri"/>
                <a:cs typeface="Calibri"/>
                <a:sym typeface="Calibri"/>
              </a:rPr>
              <a:t> les, </a:t>
            </a:r>
            <a:r>
              <a:rPr lang="en-US" sz="1800" dirty="0" err="1" smtClean="0">
                <a:solidFill>
                  <a:schemeClr val="lt1"/>
                </a:solidFill>
                <a:latin typeface="Calibri"/>
                <a:ea typeface="Calibri"/>
                <a:cs typeface="Calibri"/>
                <a:sym typeface="Calibri"/>
              </a:rPr>
              <a:t>leerlingen</a:t>
            </a:r>
            <a:r>
              <a:rPr lang="en-US" sz="1800" dirty="0" smtClean="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deden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goed</a:t>
            </a:r>
            <a:r>
              <a:rPr lang="en-US" sz="1800" dirty="0">
                <a:solidFill>
                  <a:schemeClr val="lt1"/>
                </a:solidFill>
                <a:latin typeface="Calibri"/>
                <a:ea typeface="Calibri"/>
                <a:cs typeface="Calibri"/>
                <a:sym typeface="Calibri"/>
              </a:rPr>
              <a:t> </a:t>
            </a:r>
            <a:r>
              <a:rPr lang="en-US" sz="1800" dirty="0" err="1" smtClean="0">
                <a:solidFill>
                  <a:schemeClr val="lt1"/>
                </a:solidFill>
                <a:latin typeface="Calibri"/>
                <a:ea typeface="Calibri"/>
                <a:cs typeface="Calibri"/>
                <a:sym typeface="Calibri"/>
              </a:rPr>
              <a:t>mee</a:t>
            </a:r>
            <a:endParaRPr lang="en-US"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smtClean="0">
                <a:solidFill>
                  <a:schemeClr val="lt1"/>
                </a:solidFill>
                <a:latin typeface="Calibri"/>
                <a:ea typeface="Calibri"/>
                <a:cs typeface="Calibri"/>
                <a:sym typeface="Calibri"/>
              </a:rPr>
              <a:t>-Je </a:t>
            </a:r>
            <a:r>
              <a:rPr lang="en-US" sz="1800" dirty="0">
                <a:solidFill>
                  <a:schemeClr val="lt1"/>
                </a:solidFill>
                <a:latin typeface="Calibri"/>
                <a:ea typeface="Calibri"/>
                <a:cs typeface="Calibri"/>
                <a:sym typeface="Calibri"/>
              </a:rPr>
              <a:t>zag </a:t>
            </a:r>
            <a:r>
              <a:rPr lang="en-US" sz="1800" dirty="0" err="1">
                <a:solidFill>
                  <a:schemeClr val="lt1"/>
                </a:solidFill>
                <a:latin typeface="Calibri"/>
                <a:ea typeface="Calibri"/>
                <a:cs typeface="Calibri"/>
                <a:sym typeface="Calibri"/>
              </a:rPr>
              <a:t>ze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goed</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kijken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naar</a:t>
            </a:r>
            <a:r>
              <a:rPr lang="en-US" sz="1800" dirty="0">
                <a:solidFill>
                  <a:schemeClr val="lt1"/>
                </a:solidFill>
                <a:latin typeface="Calibri"/>
                <a:ea typeface="Calibri"/>
                <a:cs typeface="Calibri"/>
                <a:sym typeface="Calibri"/>
              </a:rPr>
              <a:t> de </a:t>
            </a:r>
            <a:r>
              <a:rPr lang="en-US" sz="1800" dirty="0" err="1">
                <a:solidFill>
                  <a:schemeClr val="lt1"/>
                </a:solidFill>
                <a:latin typeface="Calibri"/>
                <a:ea typeface="Calibri"/>
                <a:cs typeface="Calibri"/>
                <a:sym typeface="Calibri"/>
              </a:rPr>
              <a:t>reacties</a:t>
            </a:r>
            <a:r>
              <a:rPr lang="en-US" sz="1800" dirty="0">
                <a:solidFill>
                  <a:schemeClr val="lt1"/>
                </a:solidFill>
                <a:latin typeface="Calibri"/>
                <a:ea typeface="Calibri"/>
                <a:cs typeface="Calibri"/>
                <a:sym typeface="Calibri"/>
              </a:rPr>
              <a:t> van </a:t>
            </a:r>
            <a:r>
              <a:rPr lang="en-US" sz="1800" dirty="0" err="1">
                <a:solidFill>
                  <a:schemeClr val="lt1"/>
                </a:solidFill>
                <a:latin typeface="Calibri"/>
                <a:ea typeface="Calibri"/>
                <a:cs typeface="Calibri"/>
                <a:sym typeface="Calibri"/>
              </a:rPr>
              <a:t>anderen</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47" name="Google Shape;247;p17"/>
          <p:cNvSpPr/>
          <p:nvPr/>
        </p:nvSpPr>
        <p:spPr>
          <a:xfrm>
            <a:off x="107504" y="1570938"/>
            <a:ext cx="4314826" cy="2446853"/>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Ervaringen leerlingen</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457200" marR="0" lvl="0" indent="-342900" algn="l"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Leuke les</a:t>
            </a:r>
            <a:endParaRPr sz="1800">
              <a:solidFill>
                <a:schemeClr val="lt1"/>
              </a:solidFill>
              <a:latin typeface="Calibri"/>
              <a:ea typeface="Calibri"/>
              <a:cs typeface="Calibri"/>
              <a:sym typeface="Calibri"/>
            </a:endParaRPr>
          </a:p>
          <a:p>
            <a:pPr marL="457200" marR="0" lvl="0" indent="-342900" algn="l"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ik heb meer leerlingen leren kennen</a:t>
            </a:r>
            <a:endParaRPr sz="1800">
              <a:solidFill>
                <a:schemeClr val="lt1"/>
              </a:solidFill>
              <a:latin typeface="Calibri"/>
              <a:ea typeface="Calibri"/>
              <a:cs typeface="Calibri"/>
              <a:sym typeface="Calibri"/>
            </a:endParaRPr>
          </a:p>
          <a:p>
            <a:pPr marL="457200" marR="0" lvl="0" indent="-342900" algn="l"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discussie was te lang in groepjes</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7"/>
          <p:cNvSpPr/>
          <p:nvPr/>
        </p:nvSpPr>
        <p:spPr>
          <a:xfrm>
            <a:off x="111571" y="4392097"/>
            <a:ext cx="8924925" cy="1828350"/>
          </a:xfrm>
          <a:prstGeom prst="roundRect">
            <a:avLst>
              <a:gd name="adj" fmla="val 16667"/>
            </a:avLst>
          </a:prstGeom>
          <a:solidFill>
            <a:srgbClr val="259C9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Conclusies</a:t>
            </a:r>
            <a:endParaRPr sz="1800" b="1">
              <a:solidFill>
                <a:schemeClr val="lt1"/>
              </a:solidFill>
              <a:latin typeface="Calibri"/>
              <a:ea typeface="Calibri"/>
              <a:cs typeface="Calibri"/>
              <a:sym typeface="Calibri"/>
            </a:endParaRPr>
          </a:p>
          <a:p>
            <a:pPr marL="0" lvl="0" indent="0" algn="l" rtl="0">
              <a:spcBef>
                <a:spcPts val="0"/>
              </a:spcBef>
              <a:spcAft>
                <a:spcPts val="0"/>
              </a:spcAft>
              <a:buNone/>
            </a:pPr>
            <a:r>
              <a:rPr lang="en-US" sz="1800">
                <a:solidFill>
                  <a:schemeClr val="lt1"/>
                </a:solidFill>
                <a:latin typeface="Calibri"/>
                <a:ea typeface="Calibri"/>
                <a:cs typeface="Calibri"/>
                <a:sym typeface="Calibri"/>
              </a:rPr>
              <a:t>wellicht wel beter opdracht 1 in eerdere mentorles te doen en opdracht 2: ‘over de streep’ als aparte les</a:t>
            </a:r>
            <a:endParaRPr sz="1800">
              <a:solidFill>
                <a:schemeClr val="lt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goed om leerlingen beter elkaar te laten kennen</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body" idx="1"/>
          </p:nvPr>
        </p:nvSpPr>
        <p:spPr>
          <a:xfrm>
            <a:off x="474135" y="1620000"/>
            <a:ext cx="8309867" cy="441916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254" name="Google Shape;254;p18"/>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OPBRENGSTEN VAN DE LESSEN</a:t>
            </a:r>
            <a:endParaRPr sz="3200" cap="none">
              <a:solidFill>
                <a:schemeClr val="lt1"/>
              </a:solidFill>
              <a:latin typeface="Calibri"/>
              <a:ea typeface="Calibri"/>
              <a:cs typeface="Calibri"/>
              <a:sym typeface="Calibri"/>
            </a:endParaRPr>
          </a:p>
        </p:txBody>
      </p:sp>
      <p:sp>
        <p:nvSpPr>
          <p:cNvPr id="255" name="Google Shape;255;p18"/>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56" name="Google Shape;256;p18"/>
          <p:cNvSpPr/>
          <p:nvPr/>
        </p:nvSpPr>
        <p:spPr>
          <a:xfrm>
            <a:off x="107504" y="1620000"/>
            <a:ext cx="4183346" cy="4561725"/>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Calibri"/>
              <a:buChar char="●"/>
            </a:pPr>
            <a:r>
              <a:rPr lang="en-US" sz="2200">
                <a:solidFill>
                  <a:schemeClr val="lt1"/>
                </a:solidFill>
                <a:latin typeface="Calibri"/>
                <a:ea typeface="Calibri"/>
                <a:cs typeface="Calibri"/>
                <a:sym typeface="Calibri"/>
              </a:rPr>
              <a:t>meer openheid tussen leerlingen</a:t>
            </a:r>
            <a:endParaRPr sz="220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Calibri"/>
              <a:buChar char="●"/>
            </a:pPr>
            <a:r>
              <a:rPr lang="en-US" sz="2200">
                <a:solidFill>
                  <a:schemeClr val="lt1"/>
                </a:solidFill>
                <a:latin typeface="Calibri"/>
                <a:ea typeface="Calibri"/>
                <a:cs typeface="Calibri"/>
                <a:sym typeface="Calibri"/>
              </a:rPr>
              <a:t>leerlingen kennen elkaar echt beter</a:t>
            </a:r>
            <a:endParaRPr sz="220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Calibri"/>
              <a:buChar char="●"/>
            </a:pPr>
            <a:r>
              <a:rPr lang="en-US" sz="2200">
                <a:solidFill>
                  <a:schemeClr val="lt1"/>
                </a:solidFill>
                <a:latin typeface="Calibri"/>
                <a:ea typeface="Calibri"/>
                <a:cs typeface="Calibri"/>
                <a:sym typeface="Calibri"/>
              </a:rPr>
              <a:t>groep wordt als hechter gezien door verschillende docenten</a:t>
            </a:r>
            <a:endParaRPr sz="2200">
              <a:solidFill>
                <a:schemeClr val="lt1"/>
              </a:solidFill>
              <a:latin typeface="Calibri"/>
              <a:ea typeface="Calibri"/>
              <a:cs typeface="Calibri"/>
              <a:sym typeface="Calibri"/>
            </a:endParaRPr>
          </a:p>
        </p:txBody>
      </p:sp>
      <p:pic>
        <p:nvPicPr>
          <p:cNvPr id="257" name="Google Shape;257;p18"/>
          <p:cNvPicPr preferRelativeResize="0"/>
          <p:nvPr/>
        </p:nvPicPr>
        <p:blipFill rotWithShape="1">
          <a:blip r:embed="rId3">
            <a:alphaModFix/>
          </a:blip>
          <a:srcRect/>
          <a:stretch/>
        </p:blipFill>
        <p:spPr>
          <a:xfrm>
            <a:off x="5053715" y="2501986"/>
            <a:ext cx="3982781" cy="26551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body" idx="1"/>
          </p:nvPr>
        </p:nvSpPr>
        <p:spPr>
          <a:xfrm>
            <a:off x="4281974" y="2042714"/>
            <a:ext cx="4536504" cy="4150171"/>
          </a:xfrm>
          <a:prstGeom prst="rect">
            <a:avLst/>
          </a:prstGeom>
          <a:noFill/>
          <a:ln>
            <a:noFill/>
          </a:ln>
        </p:spPr>
        <p:txBody>
          <a:bodyPr spcFirstLastPara="1" wrap="square" lIns="0" tIns="0" rIns="91425" bIns="0" anchor="t" anchorCtr="0">
            <a:noAutofit/>
          </a:bodyPr>
          <a:lstStyle/>
          <a:p>
            <a:pPr marL="270000" lvl="0" indent="0" algn="l" rtl="0">
              <a:spcBef>
                <a:spcPts val="0"/>
              </a:spcBef>
              <a:spcAft>
                <a:spcPts val="0"/>
              </a:spcAft>
              <a:buClr>
                <a:schemeClr val="dk1"/>
              </a:buClr>
              <a:buSzPts val="2400"/>
              <a:buFont typeface="Calibri"/>
              <a:buNone/>
            </a:pPr>
            <a:r>
              <a:rPr lang="en-US" sz="2400">
                <a:latin typeface="Calibri"/>
                <a:ea typeface="Calibri"/>
                <a:cs typeface="Calibri"/>
                <a:sym typeface="Calibri"/>
              </a:rPr>
              <a:t> </a:t>
            </a:r>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a:p>
            <a:pPr marL="270000" lvl="0" indent="0" algn="l" rtl="0">
              <a:spcBef>
                <a:spcPts val="0"/>
              </a:spcBef>
              <a:spcAft>
                <a:spcPts val="0"/>
              </a:spcAft>
              <a:buClr>
                <a:schemeClr val="dk1"/>
              </a:buClr>
              <a:buSzPts val="1800"/>
              <a:buFont typeface="Calibri"/>
              <a:buNone/>
            </a:pPr>
            <a:endParaRPr sz="1800">
              <a:latin typeface="Calibri"/>
              <a:ea typeface="Calibri"/>
              <a:cs typeface="Calibri"/>
              <a:sym typeface="Calibri"/>
            </a:endParaRPr>
          </a:p>
        </p:txBody>
      </p:sp>
      <p:grpSp>
        <p:nvGrpSpPr>
          <p:cNvPr id="263" name="Google Shape;263;p19"/>
          <p:cNvGrpSpPr/>
          <p:nvPr/>
        </p:nvGrpSpPr>
        <p:grpSpPr>
          <a:xfrm>
            <a:off x="4281974" y="214527"/>
            <a:ext cx="4764311" cy="1257438"/>
            <a:chOff x="-51" y="685"/>
            <a:chExt cx="1173" cy="911"/>
          </a:xfrm>
        </p:grpSpPr>
        <p:sp>
          <p:nvSpPr>
            <p:cNvPr id="264" name="Google Shape;264;p19"/>
            <p:cNvSpPr/>
            <p:nvPr/>
          </p:nvSpPr>
          <p:spPr>
            <a:xfrm rot="5400000">
              <a:off x="-6" y="956"/>
              <a:ext cx="102" cy="48"/>
            </a:xfrm>
            <a:custGeom>
              <a:avLst/>
              <a:gdLst/>
              <a:ahLst/>
              <a:cxnLst/>
              <a:rect l="l" t="t" r="r" b="b"/>
              <a:pathLst>
                <a:path w="95" h="193" extrusionOk="0">
                  <a:moveTo>
                    <a:pt x="0" y="193"/>
                  </a:moveTo>
                  <a:lnTo>
                    <a:pt x="0" y="193"/>
                  </a:lnTo>
                  <a:lnTo>
                    <a:pt x="95" y="95"/>
                  </a:lnTo>
                  <a:lnTo>
                    <a:pt x="0" y="0"/>
                  </a:lnTo>
                  <a:lnTo>
                    <a:pt x="0" y="193"/>
                  </a:lnTo>
                  <a:close/>
                </a:path>
              </a:pathLst>
            </a:custGeom>
            <a:solidFill>
              <a:srgbClr val="D72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19"/>
            <p:cNvSpPr/>
            <p:nvPr/>
          </p:nvSpPr>
          <p:spPr>
            <a:xfrm>
              <a:off x="-51" y="685"/>
              <a:ext cx="1173" cy="911"/>
            </a:xfrm>
            <a:custGeom>
              <a:avLst/>
              <a:gdLst/>
              <a:ahLst/>
              <a:cxnLst/>
              <a:rect l="l" t="t" r="r" b="b"/>
              <a:pathLst>
                <a:path w="1893" h="1508" extrusionOk="0">
                  <a:moveTo>
                    <a:pt x="0" y="1508"/>
                  </a:moveTo>
                  <a:lnTo>
                    <a:pt x="0" y="1508"/>
                  </a:lnTo>
                  <a:lnTo>
                    <a:pt x="1893" y="1508"/>
                  </a:lnTo>
                  <a:lnTo>
                    <a:pt x="1893" y="0"/>
                  </a:lnTo>
                  <a:lnTo>
                    <a:pt x="0" y="0"/>
                  </a:lnTo>
                  <a:lnTo>
                    <a:pt x="0" y="1508"/>
                  </a:lnTo>
                  <a:close/>
                </a:path>
              </a:pathLst>
            </a:custGeom>
            <a:solidFill>
              <a:srgbClr val="D72F26"/>
            </a:solidFill>
            <a:ln>
              <a:noFill/>
            </a:ln>
            <a:effectLst>
              <a:outerShdw blurRad="50800" dist="38100" dir="5400000" algn="ctr" rotWithShape="0">
                <a:srgbClr val="A5A5A5">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66" name="Google Shape;266;p19"/>
          <p:cNvSpPr txBox="1"/>
          <p:nvPr/>
        </p:nvSpPr>
        <p:spPr>
          <a:xfrm>
            <a:off x="4295749" y="214526"/>
            <a:ext cx="4752528" cy="1254273"/>
          </a:xfrm>
          <a:prstGeom prst="rect">
            <a:avLst/>
          </a:prstGeom>
          <a:noFill/>
          <a:ln>
            <a:noFill/>
          </a:ln>
        </p:spPr>
        <p:txBody>
          <a:bodyPr spcFirstLastPara="1" wrap="square" lIns="0" tIns="0" rIns="0" bIns="0" anchor="ctr" anchorCtr="0">
            <a:noAutofit/>
          </a:bodyPr>
          <a:lstStyle/>
          <a:p>
            <a:pPr marL="270000" marR="0" lvl="0" indent="0" algn="l" rtl="0">
              <a:lnSpc>
                <a:spcPct val="106250"/>
              </a:lnSpc>
              <a:spcBef>
                <a:spcPts val="0"/>
              </a:spcBef>
              <a:spcAft>
                <a:spcPts val="0"/>
              </a:spcAft>
              <a:buNone/>
            </a:pPr>
            <a:r>
              <a:rPr lang="en-US" sz="3200" cap="none">
                <a:solidFill>
                  <a:schemeClr val="lt1"/>
                </a:solidFill>
                <a:latin typeface="Calibri"/>
                <a:ea typeface="Calibri"/>
                <a:cs typeface="Calibri"/>
                <a:sym typeface="Calibri"/>
              </a:rPr>
              <a:t>COLOFON</a:t>
            </a:r>
            <a:endParaRPr sz="3200" cap="none">
              <a:solidFill>
                <a:schemeClr val="lt1"/>
              </a:solidFill>
              <a:latin typeface="Calibri"/>
              <a:ea typeface="Calibri"/>
              <a:cs typeface="Calibri"/>
              <a:sym typeface="Calibri"/>
            </a:endParaRPr>
          </a:p>
        </p:txBody>
      </p:sp>
      <p:sp>
        <p:nvSpPr>
          <p:cNvPr id="267" name="Google Shape;267;p19"/>
          <p:cNvSpPr/>
          <p:nvPr/>
        </p:nvSpPr>
        <p:spPr>
          <a:xfrm rot="10800000" flipH="1">
            <a:off x="4673328" y="1468800"/>
            <a:ext cx="192087" cy="107951"/>
          </a:xfrm>
          <a:prstGeom prst="triangle">
            <a:avLst>
              <a:gd name="adj" fmla="val 50000"/>
            </a:avLst>
          </a:prstGeom>
          <a:solidFill>
            <a:srgbClr val="D72F26"/>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68" name="Google Shape;268;p19"/>
          <p:cNvSpPr txBox="1"/>
          <p:nvPr/>
        </p:nvSpPr>
        <p:spPr>
          <a:xfrm>
            <a:off x="4283968" y="1652411"/>
            <a:ext cx="4536504" cy="4622977"/>
          </a:xfrm>
          <a:prstGeom prst="rect">
            <a:avLst/>
          </a:prstGeom>
          <a:noFill/>
          <a:ln>
            <a:noFill/>
          </a:ln>
        </p:spPr>
        <p:txBody>
          <a:bodyPr spcFirstLastPara="1" wrap="square" lIns="0" tIns="0" rIns="91425" bIns="0" anchor="t" anchorCtr="0">
            <a:noAutofit/>
          </a:bodyPr>
          <a:lstStyle/>
          <a:p>
            <a:pPr marL="270000" marR="0" lvl="0" indent="0" algn="l" rtl="0">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Tot stand gekomen binnen het project “Competentieversterking met PestPlotter en Lesson Study: samenwerken aan sociale veiligheid in de klas” met behulp van een subsidie van </a:t>
            </a:r>
            <a:r>
              <a:rPr lang="en-US"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NRO</a:t>
            </a:r>
            <a:r>
              <a:rPr lang="en-US" sz="2200">
                <a:solidFill>
                  <a:schemeClr val="dk1"/>
                </a:solidFill>
                <a:latin typeface="Calibri"/>
                <a:ea typeface="Calibri"/>
                <a:cs typeface="Calibri"/>
                <a:sym typeface="Calibri"/>
              </a:rPr>
              <a:t>.</a:t>
            </a:r>
            <a:endParaRPr/>
          </a:p>
          <a:p>
            <a:pPr marL="270000" marR="0" lvl="0" indent="0" algn="l"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a:p>
            <a:pPr marL="270000" marR="0" lvl="0" indent="0" algn="l" rtl="0">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Vrije Universiteit Amsterdam, 2020</a:t>
            </a:r>
            <a:endParaRPr/>
          </a:p>
          <a:p>
            <a:pPr marL="270000" marR="0" lvl="0" indent="0" algn="l"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a:p>
            <a:pPr marL="270000" marR="0" lvl="0" indent="0" algn="l"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p:txBody>
      </p:sp>
      <p:pic>
        <p:nvPicPr>
          <p:cNvPr id="269" name="Google Shape;269;p19"/>
          <p:cNvPicPr preferRelativeResize="0">
            <a:picLocks noGrp="1"/>
          </p:cNvPicPr>
          <p:nvPr>
            <p:ph type="pic" idx="2"/>
          </p:nvPr>
        </p:nvPicPr>
        <p:blipFill rotWithShape="1">
          <a:blip r:embed="rId4">
            <a:alphaModFix/>
          </a:blip>
          <a:srcRect l="10271" r="10271"/>
          <a:stretch/>
        </p:blipFill>
        <p:spPr>
          <a:xfrm>
            <a:off x="0" y="0"/>
            <a:ext cx="4052888" cy="6858000"/>
          </a:xfrm>
          <a:prstGeom prst="rect">
            <a:avLst/>
          </a:prstGeom>
          <a:solidFill>
            <a:schemeClr val="lt1"/>
          </a:solid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body" idx="1"/>
          </p:nvPr>
        </p:nvSpPr>
        <p:spPr>
          <a:xfrm>
            <a:off x="474135" y="1620000"/>
            <a:ext cx="8309867" cy="441916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76" name="Google Shape;76;p2"/>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GESIGNALEERDE PROBLEMATIEK</a:t>
            </a:r>
            <a:endParaRPr sz="3200" cap="none">
              <a:solidFill>
                <a:schemeClr val="lt1"/>
              </a:solidFill>
              <a:latin typeface="Calibri"/>
              <a:ea typeface="Calibri"/>
              <a:cs typeface="Calibri"/>
              <a:sym typeface="Calibri"/>
            </a:endParaRPr>
          </a:p>
        </p:txBody>
      </p:sp>
      <p:sp>
        <p:nvSpPr>
          <p:cNvPr id="77" name="Google Shape;77;p2"/>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 name="Google Shape;78;p2"/>
          <p:cNvSpPr txBox="1"/>
          <p:nvPr/>
        </p:nvSpPr>
        <p:spPr>
          <a:xfrm>
            <a:off x="322909" y="1440000"/>
            <a:ext cx="8461093" cy="4968000"/>
          </a:xfrm>
          <a:prstGeom prst="rect">
            <a:avLst/>
          </a:prstGeom>
          <a:noFill/>
          <a:ln>
            <a:noFill/>
          </a:ln>
        </p:spPr>
        <p:txBody>
          <a:bodyPr spcFirstLastPara="1" wrap="square" lIns="0" tIns="0" rIns="0" bIns="0" anchor="t" anchorCtr="0">
            <a:noAutofit/>
          </a:bodyPr>
          <a:lstStyle/>
          <a:p>
            <a:pPr marL="270000" marR="0" lvl="0" indent="0" algn="l"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p:txBody>
      </p:sp>
      <p:pic>
        <p:nvPicPr>
          <p:cNvPr id="79" name="Google Shape;79;p2"/>
          <p:cNvPicPr preferRelativeResize="0"/>
          <p:nvPr/>
        </p:nvPicPr>
        <p:blipFill rotWithShape="1">
          <a:blip r:embed="rId3">
            <a:alphaModFix/>
          </a:blip>
          <a:srcRect/>
          <a:stretch/>
        </p:blipFill>
        <p:spPr>
          <a:xfrm>
            <a:off x="806806" y="1370087"/>
            <a:ext cx="1909698" cy="1279348"/>
          </a:xfrm>
          <a:prstGeom prst="rect">
            <a:avLst/>
          </a:prstGeom>
          <a:noFill/>
          <a:ln>
            <a:noFill/>
          </a:ln>
        </p:spPr>
      </p:pic>
      <p:sp>
        <p:nvSpPr>
          <p:cNvPr id="80" name="Google Shape;80;p2"/>
          <p:cNvSpPr txBox="1"/>
          <p:nvPr/>
        </p:nvSpPr>
        <p:spPr>
          <a:xfrm>
            <a:off x="2867730" y="1620000"/>
            <a:ext cx="54668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Op basis van het screeningsinstrument PestPlotter werd in deze klas geconstateerd:</a:t>
            </a:r>
            <a:endParaRPr/>
          </a:p>
        </p:txBody>
      </p:sp>
      <p:sp>
        <p:nvSpPr>
          <p:cNvPr id="81" name="Google Shape;81;p2"/>
          <p:cNvSpPr/>
          <p:nvPr/>
        </p:nvSpPr>
        <p:spPr>
          <a:xfrm>
            <a:off x="713583" y="2756687"/>
            <a:ext cx="7432178" cy="3691818"/>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2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200" dirty="0">
                <a:solidFill>
                  <a:schemeClr val="lt1"/>
                </a:solidFill>
                <a:latin typeface="Calibri"/>
                <a:ea typeface="Calibri"/>
                <a:cs typeface="Calibri"/>
                <a:sym typeface="Calibri"/>
              </a:rPr>
              <a:t>De </a:t>
            </a:r>
            <a:r>
              <a:rPr lang="en-US" sz="2200" dirty="0" err="1">
                <a:solidFill>
                  <a:schemeClr val="lt1"/>
                </a:solidFill>
                <a:latin typeface="Calibri"/>
                <a:ea typeface="Calibri"/>
                <a:cs typeface="Calibri"/>
                <a:sym typeface="Calibri"/>
              </a:rPr>
              <a:t>sfeer</a:t>
            </a:r>
            <a:r>
              <a:rPr lang="en-US" sz="2200" dirty="0">
                <a:solidFill>
                  <a:schemeClr val="lt1"/>
                </a:solidFill>
                <a:latin typeface="Calibri"/>
                <a:ea typeface="Calibri"/>
                <a:cs typeface="Calibri"/>
                <a:sym typeface="Calibri"/>
              </a:rPr>
              <a:t> in de </a:t>
            </a:r>
            <a:r>
              <a:rPr lang="en-US" sz="2200" dirty="0" err="1">
                <a:solidFill>
                  <a:schemeClr val="lt1"/>
                </a:solidFill>
                <a:latin typeface="Calibri"/>
                <a:ea typeface="Calibri"/>
                <a:cs typeface="Calibri"/>
                <a:sym typeface="Calibri"/>
              </a:rPr>
              <a:t>klas</a:t>
            </a:r>
            <a:r>
              <a:rPr lang="en-US" sz="2200" dirty="0">
                <a:solidFill>
                  <a:schemeClr val="lt1"/>
                </a:solidFill>
                <a:latin typeface="Calibri"/>
                <a:ea typeface="Calibri"/>
                <a:cs typeface="Calibri"/>
                <a:sym typeface="Calibri"/>
              </a:rPr>
              <a:t> is </a:t>
            </a:r>
            <a:r>
              <a:rPr lang="en-US" sz="2200" dirty="0" err="1">
                <a:solidFill>
                  <a:schemeClr val="lt1"/>
                </a:solidFill>
                <a:latin typeface="Calibri"/>
                <a:ea typeface="Calibri"/>
                <a:cs typeface="Calibri"/>
                <a:sym typeface="Calibri"/>
              </a:rPr>
              <a:t>onveilg</a:t>
            </a:r>
            <a:r>
              <a:rPr lang="en-US" sz="2200" dirty="0">
                <a:solidFill>
                  <a:schemeClr val="lt1"/>
                </a:solidFill>
                <a:latin typeface="Calibri"/>
                <a:ea typeface="Calibri"/>
                <a:cs typeface="Calibri"/>
                <a:sym typeface="Calibri"/>
              </a:rPr>
              <a:t>. Door </a:t>
            </a:r>
            <a:r>
              <a:rPr lang="en-US" sz="2200" dirty="0" err="1">
                <a:solidFill>
                  <a:schemeClr val="lt1"/>
                </a:solidFill>
                <a:latin typeface="Calibri"/>
                <a:ea typeface="Calibri"/>
                <a:cs typeface="Calibri"/>
                <a:sym typeface="Calibri"/>
              </a:rPr>
              <a:t>elkaar</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te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leren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kennen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ga</a:t>
            </a:r>
            <a:r>
              <a:rPr lang="en-US" sz="2200" dirty="0">
                <a:solidFill>
                  <a:schemeClr val="lt1"/>
                </a:solidFill>
                <a:latin typeface="Calibri"/>
                <a:ea typeface="Calibri"/>
                <a:cs typeface="Calibri"/>
                <a:sym typeface="Calibri"/>
              </a:rPr>
              <a:t> je </a:t>
            </a:r>
            <a:r>
              <a:rPr lang="en-US" sz="2200" dirty="0" err="1">
                <a:solidFill>
                  <a:schemeClr val="lt1"/>
                </a:solidFill>
                <a:latin typeface="Calibri"/>
                <a:ea typeface="Calibri"/>
                <a:cs typeface="Calibri"/>
                <a:sym typeface="Calibri"/>
              </a:rPr>
              <a:t>elkaar</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accepteren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durf</a:t>
            </a:r>
            <a:r>
              <a:rPr lang="en-US" sz="2200" dirty="0">
                <a:solidFill>
                  <a:schemeClr val="lt1"/>
                </a:solidFill>
                <a:latin typeface="Calibri"/>
                <a:ea typeface="Calibri"/>
                <a:cs typeface="Calibri"/>
                <a:sym typeface="Calibri"/>
              </a:rPr>
              <a:t> je </a:t>
            </a:r>
            <a:r>
              <a:rPr lang="en-US" sz="2200" dirty="0" err="1">
                <a:solidFill>
                  <a:schemeClr val="lt1"/>
                </a:solidFill>
                <a:latin typeface="Calibri"/>
                <a:ea typeface="Calibri"/>
                <a:cs typeface="Calibri"/>
                <a:sym typeface="Calibri"/>
              </a:rPr>
              <a:t>jezelf</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ook</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te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uiten.Er</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wordt</a:t>
            </a:r>
            <a:r>
              <a:rPr lang="en-US" sz="2200" dirty="0">
                <a:solidFill>
                  <a:schemeClr val="lt1"/>
                </a:solidFill>
                <a:latin typeface="Calibri"/>
                <a:ea typeface="Calibri"/>
                <a:cs typeface="Calibri"/>
                <a:sym typeface="Calibri"/>
              </a:rPr>
              <a:t> (</a:t>
            </a:r>
            <a:r>
              <a:rPr lang="en-US" sz="2200" dirty="0" smtClean="0">
                <a:solidFill>
                  <a:schemeClr val="lt1"/>
                </a:solidFill>
                <a:latin typeface="Calibri"/>
                <a:ea typeface="Calibri"/>
                <a:cs typeface="Calibri"/>
                <a:sym typeface="Calibri"/>
              </a:rPr>
              <a:t>cyber)</a:t>
            </a:r>
            <a:r>
              <a:rPr lang="en-US" sz="2200" dirty="0" err="1" smtClean="0">
                <a:solidFill>
                  <a:schemeClr val="lt1"/>
                </a:solidFill>
                <a:latin typeface="Calibri"/>
                <a:ea typeface="Calibri"/>
                <a:cs typeface="Calibri"/>
                <a:sym typeface="Calibri"/>
              </a:rPr>
              <a:t>gepest</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spullen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worden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afgepakt</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bepaalde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leerlingen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worden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buitengesloten</a:t>
            </a:r>
            <a:r>
              <a:rPr lang="en-US" sz="2200" dirty="0">
                <a:solidFill>
                  <a:schemeClr val="lt1"/>
                </a:solidFill>
                <a:latin typeface="Calibri"/>
                <a:ea typeface="Calibri"/>
                <a:cs typeface="Calibri"/>
                <a:sym typeface="Calibri"/>
              </a:rPr>
              <a:t>.</a:t>
            </a:r>
            <a:endParaRPr sz="2200"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body" idx="1"/>
          </p:nvPr>
        </p:nvSpPr>
        <p:spPr>
          <a:xfrm>
            <a:off x="474135" y="1620000"/>
            <a:ext cx="8309867" cy="441916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88" name="Google Shape;88;p3"/>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TWEE INTERVENTIELESSEN</a:t>
            </a:r>
            <a:endParaRPr sz="3200" cap="none">
              <a:solidFill>
                <a:schemeClr val="lt1"/>
              </a:solidFill>
              <a:latin typeface="Calibri"/>
              <a:ea typeface="Calibri"/>
              <a:cs typeface="Calibri"/>
              <a:sym typeface="Calibri"/>
            </a:endParaRPr>
          </a:p>
        </p:txBody>
      </p:sp>
      <p:sp>
        <p:nvSpPr>
          <p:cNvPr id="89" name="Google Shape;89;p3"/>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 name="Google Shape;90;p3"/>
          <p:cNvSpPr txBox="1"/>
          <p:nvPr/>
        </p:nvSpPr>
        <p:spPr>
          <a:xfrm>
            <a:off x="322909" y="1440000"/>
            <a:ext cx="8461093" cy="4968000"/>
          </a:xfrm>
          <a:prstGeom prst="rect">
            <a:avLst/>
          </a:prstGeom>
          <a:noFill/>
          <a:ln>
            <a:noFill/>
          </a:ln>
        </p:spPr>
        <p:txBody>
          <a:bodyPr spcFirstLastPara="1" wrap="square" lIns="0" tIns="0" rIns="0" bIns="0" anchor="t" anchorCtr="0">
            <a:noAutofit/>
          </a:bodyPr>
          <a:lstStyle/>
          <a:p>
            <a:pPr marL="270000" marR="0" lvl="1" indent="-148079" algn="l" rtl="0">
              <a:lnSpc>
                <a:spcPct val="150000"/>
              </a:lnSpc>
              <a:spcBef>
                <a:spcPts val="0"/>
              </a:spcBef>
              <a:spcAft>
                <a:spcPts val="0"/>
              </a:spcAft>
              <a:buClr>
                <a:srgbClr val="800000"/>
              </a:buClr>
              <a:buSzPts val="1920"/>
              <a:buFont typeface="Noto Sans Symbols"/>
              <a:buNone/>
            </a:pPr>
            <a:endParaRPr sz="2400" b="0" i="0" u="none" strike="noStrike" cap="none">
              <a:solidFill>
                <a:schemeClr val="dk1"/>
              </a:solidFill>
              <a:latin typeface="Calibri"/>
              <a:ea typeface="Calibri"/>
              <a:cs typeface="Calibri"/>
              <a:sym typeface="Calibri"/>
            </a:endParaRPr>
          </a:p>
          <a:p>
            <a:pPr marL="27000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91" name="Google Shape;91;p3"/>
          <p:cNvSpPr/>
          <p:nvPr/>
        </p:nvSpPr>
        <p:spPr>
          <a:xfrm>
            <a:off x="4853150" y="2009006"/>
            <a:ext cx="4183346" cy="3829988"/>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dirty="0">
                <a:solidFill>
                  <a:schemeClr val="lt1"/>
                </a:solidFill>
                <a:latin typeface="Calibri"/>
                <a:ea typeface="Calibri"/>
                <a:cs typeface="Calibri"/>
                <a:sym typeface="Calibri"/>
              </a:rPr>
              <a:t>Door </a:t>
            </a:r>
            <a:r>
              <a:rPr lang="en-US" sz="2200" dirty="0" err="1">
                <a:solidFill>
                  <a:schemeClr val="lt1"/>
                </a:solidFill>
                <a:latin typeface="Calibri"/>
                <a:ea typeface="Calibri"/>
                <a:cs typeface="Calibri"/>
                <a:sym typeface="Calibri"/>
              </a:rPr>
              <a:t>elkaar</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te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leren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kennen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te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accepteren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durven</a:t>
            </a:r>
            <a:r>
              <a:rPr lang="en-US" sz="2200" dirty="0">
                <a:solidFill>
                  <a:schemeClr val="lt1"/>
                </a:solidFill>
                <a:latin typeface="Calibri"/>
                <a:ea typeface="Calibri"/>
                <a:cs typeface="Calibri"/>
                <a:sym typeface="Calibri"/>
              </a:rPr>
              <a:t> de </a:t>
            </a:r>
            <a:r>
              <a:rPr lang="en-US" sz="2200" dirty="0" err="1">
                <a:solidFill>
                  <a:schemeClr val="lt1"/>
                </a:solidFill>
                <a:latin typeface="Calibri"/>
                <a:ea typeface="Calibri"/>
                <a:cs typeface="Calibri"/>
                <a:sym typeface="Calibri"/>
              </a:rPr>
              <a:t>leerlingen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zichzelf</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meer</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te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uiten</a:t>
            </a:r>
            <a:r>
              <a:rPr lang="en-US" sz="2200" dirty="0">
                <a:solidFill>
                  <a:schemeClr val="lt1"/>
                </a:solidFill>
                <a:latin typeface="Calibri"/>
                <a:ea typeface="Calibri"/>
                <a:cs typeface="Calibri"/>
                <a:sym typeface="Calibri"/>
              </a:rPr>
              <a:t>. </a:t>
            </a:r>
            <a:endParaRPr sz="2200" dirty="0">
              <a:solidFill>
                <a:schemeClr val="lt1"/>
              </a:solidFill>
              <a:latin typeface="Calibri"/>
              <a:ea typeface="Calibri"/>
              <a:cs typeface="Calibri"/>
              <a:sym typeface="Calibri"/>
            </a:endParaRPr>
          </a:p>
        </p:txBody>
      </p:sp>
      <p:pic>
        <p:nvPicPr>
          <p:cNvPr id="92" name="Google Shape;92;p3"/>
          <p:cNvPicPr preferRelativeResize="0"/>
          <p:nvPr/>
        </p:nvPicPr>
        <p:blipFill rotWithShape="1">
          <a:blip r:embed="rId3">
            <a:alphaModFix/>
          </a:blip>
          <a:srcRect/>
          <a:stretch/>
        </p:blipFill>
        <p:spPr>
          <a:xfrm>
            <a:off x="107504" y="2536120"/>
            <a:ext cx="3982781" cy="26551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474135" y="1620000"/>
            <a:ext cx="8309867" cy="441916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99" name="Google Shape;99;p4"/>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OPZET LES 1</a:t>
            </a:r>
            <a:endParaRPr sz="3200" cap="none">
              <a:solidFill>
                <a:schemeClr val="lt1"/>
              </a:solidFill>
              <a:latin typeface="Calibri"/>
              <a:ea typeface="Calibri"/>
              <a:cs typeface="Calibri"/>
              <a:sym typeface="Calibri"/>
            </a:endParaRPr>
          </a:p>
        </p:txBody>
      </p:sp>
      <p:sp>
        <p:nvSpPr>
          <p:cNvPr id="100" name="Google Shape;100;p4"/>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1" name="Google Shape;101;p4"/>
          <p:cNvSpPr/>
          <p:nvPr/>
        </p:nvSpPr>
        <p:spPr>
          <a:xfrm>
            <a:off x="107504" y="1562550"/>
            <a:ext cx="4314826" cy="182835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Lesdoelen</a:t>
            </a:r>
            <a:endParaRPr sz="180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Leerlingen stellen vragen aan elkaar </a:t>
            </a:r>
            <a:endParaRPr/>
          </a:p>
          <a:p>
            <a:pPr marL="342900" marR="0" lvl="0" indent="-342900" algn="l"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Leerlingen gaan meer over zichzelf vertellen</a:t>
            </a:r>
            <a:endParaRPr sz="1800">
              <a:solidFill>
                <a:schemeClr val="lt1"/>
              </a:solidFill>
              <a:latin typeface="Calibri"/>
              <a:ea typeface="Calibri"/>
              <a:cs typeface="Calibri"/>
              <a:sym typeface="Calibri"/>
            </a:endParaRPr>
          </a:p>
        </p:txBody>
      </p:sp>
      <p:sp>
        <p:nvSpPr>
          <p:cNvPr id="102" name="Google Shape;102;p4"/>
          <p:cNvSpPr/>
          <p:nvPr/>
        </p:nvSpPr>
        <p:spPr>
          <a:xfrm>
            <a:off x="4721670" y="1562549"/>
            <a:ext cx="4314826" cy="4552501"/>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4" descr="Classroom Interactive Whiteboard at Rs 34000 /piece | Smart Board ..."/>
          <p:cNvPicPr preferRelativeResize="0"/>
          <p:nvPr/>
        </p:nvPicPr>
        <p:blipFill rotWithShape="1">
          <a:blip r:embed="rId3">
            <a:alphaModFix/>
          </a:blip>
          <a:srcRect/>
          <a:stretch/>
        </p:blipFill>
        <p:spPr>
          <a:xfrm>
            <a:off x="703265" y="4032069"/>
            <a:ext cx="2430459" cy="2430459"/>
          </a:xfrm>
          <a:prstGeom prst="rect">
            <a:avLst/>
          </a:prstGeom>
          <a:noFill/>
          <a:ln>
            <a:noFill/>
          </a:ln>
        </p:spPr>
      </p:pic>
      <p:sp>
        <p:nvSpPr>
          <p:cNvPr id="104" name="Google Shape;104;p4"/>
          <p:cNvSpPr txBox="1"/>
          <p:nvPr/>
        </p:nvSpPr>
        <p:spPr>
          <a:xfrm>
            <a:off x="1181100" y="5021023"/>
            <a:ext cx="113347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Bad Script"/>
                <a:ea typeface="Bad Script"/>
                <a:cs typeface="Bad Script"/>
                <a:sym typeface="Bad Script"/>
              </a:rPr>
              <a:t>Les 1 </a:t>
            </a:r>
            <a:endParaRPr sz="3000">
              <a:solidFill>
                <a:schemeClr val="dk1"/>
              </a:solidFill>
              <a:latin typeface="Bad Script"/>
              <a:ea typeface="Bad Script"/>
              <a:cs typeface="Bad Script"/>
              <a:sym typeface="Bad Script"/>
            </a:endParaRPr>
          </a:p>
        </p:txBody>
      </p:sp>
      <p:sp>
        <p:nvSpPr>
          <p:cNvPr id="105" name="Google Shape;105;p4"/>
          <p:cNvSpPr txBox="1"/>
          <p:nvPr/>
        </p:nvSpPr>
        <p:spPr>
          <a:xfrm>
            <a:off x="4993795" y="1830978"/>
            <a:ext cx="407323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Globale lesopzet</a:t>
            </a:r>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Via een soort speeddate vorm gaan de leerlingen meer over elkaar leren en vervolgens daarop reflecteren in een positieve vorm. Vervolgens een spel om positieve kwaliteiten te  benoemen per leerling door een groepje leerlingen.</a:t>
            </a:r>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
            </a:r>
            <a:br>
              <a:rPr lang="en-US" sz="1800" b="1">
                <a:solidFill>
                  <a:schemeClr val="lt1"/>
                </a:solidFill>
                <a:latin typeface="Calibri"/>
                <a:ea typeface="Calibri"/>
                <a:cs typeface="Calibri"/>
                <a:sym typeface="Calibri"/>
              </a:rPr>
            </a:br>
            <a:endParaRPr sz="1800" b="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ACTIVITEITEN LES 1</a:t>
            </a:r>
            <a:endParaRPr sz="3200" cap="none">
              <a:solidFill>
                <a:schemeClr val="lt1"/>
              </a:solidFill>
              <a:latin typeface="Calibri"/>
              <a:ea typeface="Calibri"/>
              <a:cs typeface="Calibri"/>
              <a:sym typeface="Calibri"/>
            </a:endParaRPr>
          </a:p>
        </p:txBody>
      </p:sp>
      <p:sp>
        <p:nvSpPr>
          <p:cNvPr id="112" name="Google Shape;112;p5"/>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 name="Google Shape;113;p5"/>
          <p:cNvSpPr/>
          <p:nvPr/>
        </p:nvSpPr>
        <p:spPr>
          <a:xfrm>
            <a:off x="107504" y="1513292"/>
            <a:ext cx="4102546" cy="131400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14" name="Google Shape;114;p5"/>
          <p:cNvSpPr/>
          <p:nvPr/>
        </p:nvSpPr>
        <p:spPr>
          <a:xfrm>
            <a:off x="4933950" y="1513292"/>
            <a:ext cx="4102546" cy="131400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15" name="Google Shape;115;p5"/>
          <p:cNvSpPr/>
          <p:nvPr/>
        </p:nvSpPr>
        <p:spPr>
          <a:xfrm>
            <a:off x="107504" y="3037244"/>
            <a:ext cx="4102546" cy="131400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16" name="Google Shape;116;p5"/>
          <p:cNvSpPr/>
          <p:nvPr/>
        </p:nvSpPr>
        <p:spPr>
          <a:xfrm>
            <a:off x="107504" y="4561196"/>
            <a:ext cx="4102546" cy="131400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17" name="Google Shape;117;p5"/>
          <p:cNvSpPr/>
          <p:nvPr/>
        </p:nvSpPr>
        <p:spPr>
          <a:xfrm>
            <a:off x="4933950" y="3037244"/>
            <a:ext cx="4102546" cy="131400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18" name="Google Shape;118;p5"/>
          <p:cNvSpPr/>
          <p:nvPr/>
        </p:nvSpPr>
        <p:spPr>
          <a:xfrm>
            <a:off x="4933950" y="4561196"/>
            <a:ext cx="4102546" cy="1314000"/>
          </a:xfrm>
          <a:prstGeom prst="roundRect">
            <a:avLst>
              <a:gd name="adj" fmla="val 16667"/>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19" name="Google Shape;119;p5"/>
          <p:cNvSpPr/>
          <p:nvPr/>
        </p:nvSpPr>
        <p:spPr>
          <a:xfrm>
            <a:off x="312740" y="1827404"/>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a:p>
        </p:txBody>
      </p:sp>
      <p:sp>
        <p:nvSpPr>
          <p:cNvPr id="120" name="Google Shape;120;p5"/>
          <p:cNvSpPr/>
          <p:nvPr/>
        </p:nvSpPr>
        <p:spPr>
          <a:xfrm>
            <a:off x="312740" y="3427556"/>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sz="1800" b="1">
              <a:solidFill>
                <a:schemeClr val="lt1"/>
              </a:solidFill>
              <a:latin typeface="Arial"/>
              <a:ea typeface="Arial"/>
              <a:cs typeface="Arial"/>
              <a:sym typeface="Arial"/>
            </a:endParaRPr>
          </a:p>
        </p:txBody>
      </p:sp>
      <p:sp>
        <p:nvSpPr>
          <p:cNvPr id="121" name="Google Shape;121;p5"/>
          <p:cNvSpPr/>
          <p:nvPr/>
        </p:nvSpPr>
        <p:spPr>
          <a:xfrm>
            <a:off x="312740" y="4875308"/>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a:p>
        </p:txBody>
      </p:sp>
      <p:sp>
        <p:nvSpPr>
          <p:cNvPr id="122" name="Google Shape;122;p5"/>
          <p:cNvSpPr/>
          <p:nvPr/>
        </p:nvSpPr>
        <p:spPr>
          <a:xfrm>
            <a:off x="5122865" y="1827404"/>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4</a:t>
            </a:r>
            <a:endParaRPr/>
          </a:p>
        </p:txBody>
      </p:sp>
      <p:sp>
        <p:nvSpPr>
          <p:cNvPr id="123" name="Google Shape;123;p5"/>
          <p:cNvSpPr/>
          <p:nvPr/>
        </p:nvSpPr>
        <p:spPr>
          <a:xfrm>
            <a:off x="5122865" y="3427556"/>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5</a:t>
            </a:r>
            <a:endParaRPr/>
          </a:p>
        </p:txBody>
      </p:sp>
      <p:sp>
        <p:nvSpPr>
          <p:cNvPr id="124" name="Google Shape;124;p5"/>
          <p:cNvSpPr/>
          <p:nvPr/>
        </p:nvSpPr>
        <p:spPr>
          <a:xfrm>
            <a:off x="5122865" y="4875308"/>
            <a:ext cx="304800" cy="68577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6</a:t>
            </a:r>
            <a:endParaRPr sz="1800" b="1">
              <a:solidFill>
                <a:schemeClr val="lt1"/>
              </a:solidFill>
              <a:latin typeface="Arial"/>
              <a:ea typeface="Arial"/>
              <a:cs typeface="Arial"/>
              <a:sym typeface="Arial"/>
            </a:endParaRPr>
          </a:p>
        </p:txBody>
      </p:sp>
      <p:sp>
        <p:nvSpPr>
          <p:cNvPr id="125" name="Google Shape;125;p5"/>
          <p:cNvSpPr txBox="1">
            <a:spLocks noGrp="1"/>
          </p:cNvSpPr>
          <p:nvPr>
            <p:ph type="body" idx="1"/>
          </p:nvPr>
        </p:nvSpPr>
        <p:spPr>
          <a:xfrm>
            <a:off x="474135" y="1620000"/>
            <a:ext cx="8309867" cy="4419160"/>
          </a:xfrm>
          <a:prstGeom prst="rect">
            <a:avLst/>
          </a:prstGeom>
          <a:noFill/>
          <a:ln>
            <a:noFill/>
          </a:ln>
        </p:spPr>
        <p:txBody>
          <a:bodyPr spcFirstLastPara="1" wrap="square" lIns="0" tIns="0" rIns="0" bIns="0" anchor="t" anchorCtr="0">
            <a:noAutofit/>
          </a:bodyPr>
          <a:lstStyle/>
          <a:p>
            <a:pPr marL="270000" lvl="1" indent="-148079" algn="l" rtl="0">
              <a:lnSpc>
                <a:spcPct val="150000"/>
              </a:lnSpc>
              <a:spcBef>
                <a:spcPts val="0"/>
              </a:spcBef>
              <a:spcAft>
                <a:spcPts val="0"/>
              </a:spcAft>
              <a:buClr>
                <a:srgbClr val="800000"/>
              </a:buClr>
              <a:buSzPts val="1920"/>
              <a:buFont typeface="Noto Sans Symbols"/>
              <a:buNone/>
            </a:pPr>
            <a:endParaRPr sz="2400">
              <a:latin typeface="Calibri"/>
              <a:ea typeface="Calibri"/>
              <a:cs typeface="Calibri"/>
              <a:sym typeface="Calibri"/>
            </a:endParaRPr>
          </a:p>
          <a:p>
            <a:pPr marL="270000" lvl="0" indent="0" algn="l" rtl="0">
              <a:spcBef>
                <a:spcPts val="0"/>
              </a:spcBef>
              <a:spcAft>
                <a:spcPts val="0"/>
              </a:spcAft>
              <a:buClr>
                <a:schemeClr val="dk1"/>
              </a:buClr>
              <a:buSzPts val="2400"/>
              <a:buFont typeface="Calibri"/>
              <a:buNone/>
            </a:pPr>
            <a:endParaRPr sz="2400">
              <a:latin typeface="Calibri"/>
              <a:ea typeface="Calibri"/>
              <a:cs typeface="Calibri"/>
              <a:sym typeface="Calibri"/>
            </a:endParaRPr>
          </a:p>
        </p:txBody>
      </p:sp>
      <p:sp>
        <p:nvSpPr>
          <p:cNvPr id="126" name="Google Shape;126;p5"/>
          <p:cNvSpPr txBox="1"/>
          <p:nvPr/>
        </p:nvSpPr>
        <p:spPr>
          <a:xfrm>
            <a:off x="617540" y="1620000"/>
            <a:ext cx="345569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Klassikaal  </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Introductie terugkijken naar de gemaakte poster vorige lescyclus </a:t>
            </a:r>
            <a:endParaRPr/>
          </a:p>
        </p:txBody>
      </p:sp>
      <p:sp>
        <p:nvSpPr>
          <p:cNvPr id="127" name="Google Shape;127;p5"/>
          <p:cNvSpPr txBox="1"/>
          <p:nvPr/>
        </p:nvSpPr>
        <p:spPr>
          <a:xfrm>
            <a:off x="617540" y="3108960"/>
            <a:ext cx="3592510" cy="92333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Individueel</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Lezen de vragen en voegen eventueel nog vragen toe</a:t>
            </a:r>
            <a:endParaRPr/>
          </a:p>
        </p:txBody>
      </p:sp>
      <p:sp>
        <p:nvSpPr>
          <p:cNvPr id="128" name="Google Shape;128;p5"/>
          <p:cNvSpPr txBox="1"/>
          <p:nvPr/>
        </p:nvSpPr>
        <p:spPr>
          <a:xfrm>
            <a:off x="617540" y="4597914"/>
            <a:ext cx="3592500" cy="923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Binnen-buitenkring: </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Leerlingen bevragen elkaar in speeddate vorm </a:t>
            </a:r>
            <a:endParaRPr sz="1800">
              <a:solidFill>
                <a:schemeClr val="lt1"/>
              </a:solidFill>
              <a:latin typeface="Calibri"/>
              <a:ea typeface="Calibri"/>
              <a:cs typeface="Calibri"/>
              <a:sym typeface="Calibri"/>
            </a:endParaRPr>
          </a:p>
        </p:txBody>
      </p:sp>
      <p:sp>
        <p:nvSpPr>
          <p:cNvPr id="129" name="Google Shape;129;p5"/>
          <p:cNvSpPr txBox="1"/>
          <p:nvPr/>
        </p:nvSpPr>
        <p:spPr>
          <a:xfrm>
            <a:off x="5544589" y="1620000"/>
            <a:ext cx="3491907" cy="92333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600">
                <a:solidFill>
                  <a:schemeClr val="lt1"/>
                </a:solidFill>
                <a:latin typeface="Calibri"/>
                <a:ea typeface="Calibri"/>
                <a:cs typeface="Calibri"/>
                <a:sym typeface="Calibri"/>
              </a:rPr>
              <a:t>In groepjes </a:t>
            </a:r>
            <a:endParaRPr sz="1600">
              <a:solidFill>
                <a:schemeClr val="lt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Reflectie op wat ze te weten zijn gekomen van elkaar: wat is opvallend/positief</a:t>
            </a:r>
            <a:endParaRPr>
              <a:solidFill>
                <a:schemeClr val="dk1"/>
              </a:solidFill>
            </a:endParaRPr>
          </a:p>
        </p:txBody>
      </p:sp>
      <p:sp>
        <p:nvSpPr>
          <p:cNvPr id="130" name="Google Shape;130;p5"/>
          <p:cNvSpPr txBox="1"/>
          <p:nvPr/>
        </p:nvSpPr>
        <p:spPr>
          <a:xfrm>
            <a:off x="144812" y="6027003"/>
            <a:ext cx="717391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31" name="Google Shape;131;p5"/>
          <p:cNvSpPr txBox="1"/>
          <p:nvPr/>
        </p:nvSpPr>
        <p:spPr>
          <a:xfrm>
            <a:off x="5544589" y="3108960"/>
            <a:ext cx="3491907" cy="116955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Kwaliteitenspel </a:t>
            </a:r>
            <a:endParaRPr>
              <a:solidFill>
                <a:schemeClr val="dk1"/>
              </a:solidFill>
            </a:endParaRPr>
          </a:p>
          <a:p>
            <a:pPr marL="0" lvl="0" indent="0" algn="l" rtl="0">
              <a:spcBef>
                <a:spcPts val="0"/>
              </a:spcBef>
              <a:spcAft>
                <a:spcPts val="0"/>
              </a:spcAft>
              <a:buClr>
                <a:schemeClr val="dk1"/>
              </a:buClr>
              <a:buFont typeface="Arial"/>
              <a:buNone/>
            </a:pPr>
            <a:r>
              <a:rPr lang="en-US" sz="1800">
                <a:solidFill>
                  <a:schemeClr val="lt1"/>
                </a:solidFill>
                <a:latin typeface="Calibri"/>
                <a:ea typeface="Calibri"/>
                <a:cs typeface="Calibri"/>
                <a:sym typeface="Calibri"/>
              </a:rPr>
              <a:t>Het benoemen en bespreken van (postieve) kwaliteiten  per leerling</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600">
              <a:solidFill>
                <a:schemeClr val="lt1"/>
              </a:solidFill>
              <a:latin typeface="Calibri"/>
              <a:ea typeface="Calibri"/>
              <a:cs typeface="Calibri"/>
              <a:sym typeface="Calibri"/>
            </a:endParaRPr>
          </a:p>
        </p:txBody>
      </p:sp>
      <p:sp>
        <p:nvSpPr>
          <p:cNvPr id="132" name="Google Shape;132;p5"/>
          <p:cNvSpPr txBox="1"/>
          <p:nvPr/>
        </p:nvSpPr>
        <p:spPr>
          <a:xfrm>
            <a:off x="5427665" y="4630189"/>
            <a:ext cx="360883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smtClean="0">
                <a:solidFill>
                  <a:schemeClr val="lt1"/>
                </a:solidFill>
                <a:latin typeface="Calibri"/>
                <a:ea typeface="Calibri"/>
                <a:cs typeface="Calibri"/>
                <a:sym typeface="Calibri"/>
              </a:rPr>
              <a:t/>
            </a:r>
            <a:br>
              <a:rPr lang="en-US" sz="1800" dirty="0" smtClean="0">
                <a:solidFill>
                  <a:schemeClr val="lt1"/>
                </a:solidFill>
                <a:latin typeface="Calibri"/>
                <a:ea typeface="Calibri"/>
                <a:cs typeface="Calibri"/>
                <a:sym typeface="Calibri"/>
              </a:rPr>
            </a:br>
            <a:r>
              <a:rPr lang="en-US" sz="1800" dirty="0" err="1" smtClean="0">
                <a:solidFill>
                  <a:schemeClr val="lt1"/>
                </a:solidFill>
                <a:latin typeface="Calibri"/>
                <a:ea typeface="Calibri"/>
                <a:cs typeface="Calibri"/>
                <a:sym typeface="Calibri"/>
              </a:rPr>
              <a:t>Kwaliteiten</a:t>
            </a:r>
            <a:r>
              <a:rPr lang="en-US" sz="1800" dirty="0" smtClean="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bij</a:t>
            </a:r>
            <a:r>
              <a:rPr lang="en-US" sz="1800" dirty="0">
                <a:solidFill>
                  <a:schemeClr val="lt1"/>
                </a:solidFill>
                <a:latin typeface="Calibri"/>
                <a:ea typeface="Calibri"/>
                <a:cs typeface="Calibri"/>
                <a:sym typeface="Calibri"/>
              </a:rPr>
              <a:t> de </a:t>
            </a:r>
            <a:r>
              <a:rPr lang="en-US" sz="1800" dirty="0" err="1">
                <a:solidFill>
                  <a:schemeClr val="lt1"/>
                </a:solidFill>
                <a:latin typeface="Calibri"/>
                <a:ea typeface="Calibri"/>
                <a:cs typeface="Calibri"/>
                <a:sym typeface="Calibri"/>
              </a:rPr>
              <a:t>juiste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groepsgenoot</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uitdelen</a:t>
            </a:r>
            <a:endParaRPr sz="18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MATERIALEN LES 1 – OPDRACHT 1</a:t>
            </a:r>
            <a:endParaRPr sz="3200" cap="none">
              <a:solidFill>
                <a:schemeClr val="lt1"/>
              </a:solidFill>
              <a:latin typeface="Calibri"/>
              <a:ea typeface="Calibri"/>
              <a:cs typeface="Calibri"/>
              <a:sym typeface="Calibri"/>
            </a:endParaRPr>
          </a:p>
        </p:txBody>
      </p:sp>
      <p:sp>
        <p:nvSpPr>
          <p:cNvPr id="139" name="Google Shape;139;p6"/>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0" name="Google Shape;140;p6"/>
          <p:cNvSpPr/>
          <p:nvPr/>
        </p:nvSpPr>
        <p:spPr>
          <a:xfrm>
            <a:off x="431008" y="1583788"/>
            <a:ext cx="3867942" cy="1956852"/>
          </a:xfrm>
          <a:prstGeom prst="wedgeEllipseCallout">
            <a:avLst>
              <a:gd name="adj1" fmla="val -26996"/>
              <a:gd name="adj2" fmla="val 75000"/>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Vooraf groepsindeling in drie groepen van lln die elkaar NIET GOED kennen</a:t>
            </a:r>
            <a:endParaRPr sz="1800">
              <a:solidFill>
                <a:schemeClr val="lt1"/>
              </a:solidFill>
              <a:latin typeface="Arial"/>
              <a:ea typeface="Arial"/>
              <a:cs typeface="Arial"/>
              <a:sym typeface="Arial"/>
            </a:endParaRPr>
          </a:p>
        </p:txBody>
      </p:sp>
      <p:sp>
        <p:nvSpPr>
          <p:cNvPr id="141" name="Google Shape;141;p6"/>
          <p:cNvSpPr/>
          <p:nvPr/>
        </p:nvSpPr>
        <p:spPr>
          <a:xfrm>
            <a:off x="4937999" y="1583788"/>
            <a:ext cx="3867942" cy="1956852"/>
          </a:xfrm>
          <a:prstGeom prst="wedgeEllipseCallout">
            <a:avLst>
              <a:gd name="adj1" fmla="val -26996"/>
              <a:gd name="adj2" fmla="val 75000"/>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Speeddaten in twee cirkels (een binnenste en buitenste) – stoelen wijd uit elkaar zetten </a:t>
            </a:r>
            <a:endParaRPr sz="1800">
              <a:solidFill>
                <a:schemeClr val="lt1"/>
              </a:solidFill>
              <a:latin typeface="Arial"/>
              <a:ea typeface="Arial"/>
              <a:cs typeface="Arial"/>
              <a:sym typeface="Arial"/>
            </a:endParaRPr>
          </a:p>
        </p:txBody>
      </p:sp>
      <p:sp>
        <p:nvSpPr>
          <p:cNvPr id="142" name="Google Shape;142;p6"/>
          <p:cNvSpPr/>
          <p:nvPr/>
        </p:nvSpPr>
        <p:spPr>
          <a:xfrm>
            <a:off x="2234611" y="4190124"/>
            <a:ext cx="3867942" cy="1956852"/>
          </a:xfrm>
          <a:prstGeom prst="wedgeEllipseCallout">
            <a:avLst>
              <a:gd name="adj1" fmla="val -26996"/>
              <a:gd name="adj2" fmla="val 75000"/>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Buitenste cirkel stelt vragen aan de binnenste – 5x doordraaien (klok op bord op 1 min. zetten)</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MATERIALEN LES 1 </a:t>
            </a:r>
            <a:endParaRPr sz="3200" cap="none">
              <a:solidFill>
                <a:schemeClr val="lt1"/>
              </a:solidFill>
              <a:latin typeface="Calibri"/>
              <a:ea typeface="Calibri"/>
              <a:cs typeface="Calibri"/>
              <a:sym typeface="Calibri"/>
            </a:endParaRPr>
          </a:p>
        </p:txBody>
      </p:sp>
      <p:sp>
        <p:nvSpPr>
          <p:cNvPr id="149" name="Google Shape;149;p7"/>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0" name="Google Shape;150;p7"/>
          <p:cNvSpPr txBox="1"/>
          <p:nvPr/>
        </p:nvSpPr>
        <p:spPr>
          <a:xfrm>
            <a:off x="367258" y="1521502"/>
            <a:ext cx="76374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VRAGEN </a:t>
            </a:r>
            <a:r>
              <a:rPr lang="en-US" sz="1800" b="1">
                <a:solidFill>
                  <a:schemeClr val="dk1"/>
                </a:solidFill>
                <a:latin typeface="Calibri"/>
                <a:ea typeface="Calibri"/>
                <a:cs typeface="Calibri"/>
                <a:sym typeface="Calibri"/>
              </a:rPr>
              <a:t>speeddaten</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Geel voor allemaal, aangevuld met één van de andere kleuren</a:t>
            </a:r>
            <a:endParaRPr sz="1800">
              <a:solidFill>
                <a:schemeClr val="dk1"/>
              </a:solidFill>
              <a:latin typeface="Calibri"/>
              <a:ea typeface="Calibri"/>
              <a:cs typeface="Calibri"/>
              <a:sym typeface="Calibri"/>
            </a:endParaRPr>
          </a:p>
        </p:txBody>
      </p:sp>
      <p:sp>
        <p:nvSpPr>
          <p:cNvPr id="151" name="Google Shape;151;p7"/>
          <p:cNvSpPr txBox="1"/>
          <p:nvPr/>
        </p:nvSpPr>
        <p:spPr>
          <a:xfrm>
            <a:off x="367258" y="2556933"/>
            <a:ext cx="7637489" cy="1200329"/>
          </a:xfrm>
          <a:prstGeom prst="rect">
            <a:avLst/>
          </a:prstGeom>
          <a:solidFill>
            <a:srgbClr val="FFFF00"/>
          </a:solid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en-US" sz="1800" dirty="0" smtClean="0">
                <a:solidFill>
                  <a:schemeClr val="dk1"/>
                </a:solidFill>
                <a:latin typeface="Calibri"/>
                <a:ea typeface="Calibri"/>
                <a:cs typeface="Calibri"/>
                <a:sym typeface="Calibri"/>
              </a:rPr>
              <a:t>1. Wat </a:t>
            </a:r>
            <a:r>
              <a:rPr lang="en-US" sz="1800" dirty="0">
                <a:solidFill>
                  <a:schemeClr val="dk1"/>
                </a:solidFill>
                <a:latin typeface="Calibri"/>
                <a:ea typeface="Calibri"/>
                <a:cs typeface="Calibri"/>
                <a:sym typeface="Calibri"/>
              </a:rPr>
              <a:t>was de </a:t>
            </a:r>
            <a:r>
              <a:rPr lang="en-US" sz="1800" dirty="0" err="1">
                <a:solidFill>
                  <a:schemeClr val="dk1"/>
                </a:solidFill>
                <a:latin typeface="Calibri"/>
                <a:ea typeface="Calibri"/>
                <a:cs typeface="Calibri"/>
                <a:sym typeface="Calibri"/>
              </a:rPr>
              <a:t>leukste</a:t>
            </a:r>
            <a:r>
              <a:rPr lang="en-US" sz="1800" dirty="0">
                <a:solidFill>
                  <a:schemeClr val="dk1"/>
                </a:solidFill>
                <a:latin typeface="Calibri"/>
                <a:ea typeface="Calibri"/>
                <a:cs typeface="Calibri"/>
                <a:sym typeface="Calibri"/>
              </a:rPr>
              <a:t> dag van je </a:t>
            </a:r>
            <a:r>
              <a:rPr lang="en-US" sz="1800" dirty="0" err="1">
                <a:solidFill>
                  <a:schemeClr val="dk1"/>
                </a:solidFill>
                <a:latin typeface="Calibri"/>
                <a:ea typeface="Calibri"/>
                <a:cs typeface="Calibri"/>
                <a:sym typeface="Calibri"/>
              </a:rPr>
              <a:t>leven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waarom</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2. </a:t>
            </a:r>
            <a:r>
              <a:rPr lang="en-US" sz="1800" dirty="0" err="1">
                <a:solidFill>
                  <a:schemeClr val="dk1"/>
                </a:solidFill>
                <a:latin typeface="Calibri"/>
                <a:ea typeface="Calibri"/>
                <a:cs typeface="Calibri"/>
                <a:sym typeface="Calibri"/>
              </a:rPr>
              <a:t>Wie</a:t>
            </a:r>
            <a:r>
              <a:rPr lang="en-US" sz="1800" dirty="0">
                <a:solidFill>
                  <a:schemeClr val="dk1"/>
                </a:solidFill>
                <a:latin typeface="Calibri"/>
                <a:ea typeface="Calibri"/>
                <a:cs typeface="Calibri"/>
                <a:sym typeface="Calibri"/>
              </a:rPr>
              <a:t>/wat </a:t>
            </a:r>
            <a:r>
              <a:rPr lang="en-US" sz="1800" dirty="0" err="1">
                <a:solidFill>
                  <a:schemeClr val="dk1"/>
                </a:solidFill>
                <a:latin typeface="Calibri"/>
                <a:ea typeface="Calibri"/>
                <a:cs typeface="Calibri"/>
                <a:sym typeface="Calibri"/>
              </a:rPr>
              <a:t>zou</a:t>
            </a:r>
            <a:r>
              <a:rPr lang="en-US" sz="1800" dirty="0">
                <a:solidFill>
                  <a:schemeClr val="dk1"/>
                </a:solidFill>
                <a:latin typeface="Calibri"/>
                <a:ea typeface="Calibri"/>
                <a:cs typeface="Calibri"/>
                <a:sym typeface="Calibri"/>
              </a:rPr>
              <a:t> je </a:t>
            </a:r>
            <a:r>
              <a:rPr lang="en-US" sz="1800" dirty="0" err="1">
                <a:solidFill>
                  <a:schemeClr val="dk1"/>
                </a:solidFill>
                <a:latin typeface="Calibri"/>
                <a:ea typeface="Calibri"/>
                <a:cs typeface="Calibri"/>
                <a:sym typeface="Calibri"/>
              </a:rPr>
              <a:t>meenemen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naar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onbewoond</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eiland</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waarom</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3. Wat is </a:t>
            </a:r>
            <a:r>
              <a:rPr lang="en-US" sz="1800" dirty="0" err="1">
                <a:solidFill>
                  <a:schemeClr val="dk1"/>
                </a:solidFill>
                <a:latin typeface="Calibri"/>
                <a:ea typeface="Calibri"/>
                <a:cs typeface="Calibri"/>
                <a:sym typeface="Calibri"/>
              </a:rPr>
              <a:t>iets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weinig</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mensen</a:t>
            </a:r>
            <a:r>
              <a:rPr lang="en-US" sz="1800" dirty="0">
                <a:solidFill>
                  <a:schemeClr val="dk1"/>
                </a:solidFill>
                <a:latin typeface="Calibri"/>
                <a:ea typeface="Calibri"/>
                <a:cs typeface="Calibri"/>
                <a:sym typeface="Calibri"/>
              </a:rPr>
              <a:t> van je </a:t>
            </a:r>
            <a:r>
              <a:rPr lang="en-US" sz="1800" dirty="0" err="1">
                <a:solidFill>
                  <a:schemeClr val="dk1"/>
                </a:solidFill>
                <a:latin typeface="Calibri"/>
                <a:ea typeface="Calibri"/>
                <a:cs typeface="Calibri"/>
                <a:sym typeface="Calibri"/>
              </a:rPr>
              <a:t>weten</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4. Hoe </a:t>
            </a:r>
            <a:r>
              <a:rPr lang="en-US" sz="1800" dirty="0" err="1">
                <a:solidFill>
                  <a:schemeClr val="dk1"/>
                </a:solidFill>
                <a:latin typeface="Calibri"/>
                <a:ea typeface="Calibri"/>
                <a:cs typeface="Calibri"/>
                <a:sym typeface="Calibri"/>
              </a:rPr>
              <a:t>zie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jij</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jezelf</a:t>
            </a:r>
            <a:r>
              <a:rPr lang="en-US" sz="1800" dirty="0">
                <a:solidFill>
                  <a:schemeClr val="dk1"/>
                </a:solidFill>
                <a:latin typeface="Calibri"/>
                <a:ea typeface="Calibri"/>
                <a:cs typeface="Calibri"/>
                <a:sym typeface="Calibri"/>
              </a:rPr>
              <a:t> over </a:t>
            </a:r>
            <a:r>
              <a:rPr lang="en-US" sz="1800" dirty="0" err="1">
                <a:solidFill>
                  <a:schemeClr val="dk1"/>
                </a:solidFill>
                <a:latin typeface="Calibri"/>
                <a:ea typeface="Calibri"/>
                <a:cs typeface="Calibri"/>
                <a:sym typeface="Calibri"/>
              </a:rPr>
              <a:t>tien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jaar</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152" name="Google Shape;152;p7"/>
          <p:cNvSpPr txBox="1"/>
          <p:nvPr/>
        </p:nvSpPr>
        <p:spPr>
          <a:xfrm>
            <a:off x="367258" y="3945467"/>
            <a:ext cx="7264400" cy="1477328"/>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a:t>
            </a:r>
            <a:r>
              <a:rPr lang="en-US" sz="1800">
                <a:solidFill>
                  <a:schemeClr val="dk1"/>
                </a:solidFill>
                <a:latin typeface="Calibri"/>
                <a:ea typeface="Calibri"/>
                <a:cs typeface="Calibri"/>
                <a:sym typeface="Calibri"/>
              </a:rPr>
              <a:t>. Wat verwacht je van een vriendschap?</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6. Wat maakt jou heel verdrietig en waarom?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7. Wat was de laatste keer dat je slappe lach hebt gehad EN WAAROM?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8. Op welke prestatie (van jezelf) ben je het meest trots?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9. Tegen wie kijk jij op en waarom?</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MATERIALEN LES 1 </a:t>
            </a:r>
            <a:endParaRPr sz="3200" cap="none">
              <a:solidFill>
                <a:schemeClr val="lt1"/>
              </a:solidFill>
              <a:latin typeface="Calibri"/>
              <a:ea typeface="Calibri"/>
              <a:cs typeface="Calibri"/>
              <a:sym typeface="Calibri"/>
            </a:endParaRPr>
          </a:p>
        </p:txBody>
      </p:sp>
      <p:sp>
        <p:nvSpPr>
          <p:cNvPr id="159" name="Google Shape;159;p8"/>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0" name="Google Shape;160;p8"/>
          <p:cNvSpPr txBox="1"/>
          <p:nvPr/>
        </p:nvSpPr>
        <p:spPr>
          <a:xfrm>
            <a:off x="367258" y="1521502"/>
            <a:ext cx="763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VRAGEN  - vervolg speeddaten</a:t>
            </a:r>
            <a:endParaRPr sz="1800">
              <a:solidFill>
                <a:schemeClr val="dk1"/>
              </a:solidFill>
              <a:latin typeface="Calibri"/>
              <a:ea typeface="Calibri"/>
              <a:cs typeface="Calibri"/>
              <a:sym typeface="Calibri"/>
            </a:endParaRPr>
          </a:p>
        </p:txBody>
      </p:sp>
      <p:sp>
        <p:nvSpPr>
          <p:cNvPr id="161" name="Google Shape;161;p8"/>
          <p:cNvSpPr txBox="1"/>
          <p:nvPr/>
        </p:nvSpPr>
        <p:spPr>
          <a:xfrm>
            <a:off x="367258" y="2116667"/>
            <a:ext cx="8201009" cy="1477328"/>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10. Wanneer noem je iemand een vriend?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11. Wat zou je nooit op instagram zetten en waarom?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12. Wat is je beste eigenschap?</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13. Heb je wel eens iets gedaan waar je spijt van hebt? EN WAT DAN?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14. Als je terug zou kunnen reizen in de tijd, wat zou je willen veranderen?</a:t>
            </a:r>
            <a:endParaRPr sz="1800">
              <a:solidFill>
                <a:schemeClr val="dk1"/>
              </a:solidFill>
              <a:latin typeface="Calibri"/>
              <a:ea typeface="Calibri"/>
              <a:cs typeface="Calibri"/>
              <a:sym typeface="Calibri"/>
            </a:endParaRPr>
          </a:p>
        </p:txBody>
      </p:sp>
      <p:sp>
        <p:nvSpPr>
          <p:cNvPr id="162" name="Google Shape;162;p8"/>
          <p:cNvSpPr txBox="1"/>
          <p:nvPr/>
        </p:nvSpPr>
        <p:spPr>
          <a:xfrm>
            <a:off x="367258" y="3860800"/>
            <a:ext cx="8082475" cy="1477328"/>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15. Wat maakt jou heel blij en waarom?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16. Wanneer heb je voor het laatst gehuild en waarom?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17. Wat is bijzonder aan jou?</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18. Wat zou je heel graag willen doen/kunnen?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19. Met wie zou jij graag een beschuitje eten</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p:nvPr/>
        </p:nvSpPr>
        <p:spPr>
          <a:xfrm>
            <a:off x="107504" y="116632"/>
            <a:ext cx="8928992" cy="1080000"/>
          </a:xfrm>
          <a:prstGeom prst="rect">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288000" tIns="0" rIns="0" bIns="0" anchor="ctr" anchorCtr="0">
            <a:noAutofit/>
          </a:bodyPr>
          <a:lstStyle/>
          <a:p>
            <a:pPr marL="0" marR="0" lvl="0" indent="0" algn="l" rtl="0">
              <a:lnSpc>
                <a:spcPct val="100000"/>
              </a:lnSpc>
              <a:spcBef>
                <a:spcPts val="0"/>
              </a:spcBef>
              <a:spcAft>
                <a:spcPts val="0"/>
              </a:spcAft>
              <a:buNone/>
            </a:pPr>
            <a:r>
              <a:rPr lang="en-US" sz="3200" cap="none">
                <a:solidFill>
                  <a:schemeClr val="lt1"/>
                </a:solidFill>
                <a:latin typeface="Calibri"/>
                <a:ea typeface="Calibri"/>
                <a:cs typeface="Calibri"/>
                <a:sym typeface="Calibri"/>
              </a:rPr>
              <a:t>MATERIALEN LES 1 – OPDRACHT 2 </a:t>
            </a:r>
            <a:endParaRPr sz="3200" cap="none">
              <a:solidFill>
                <a:schemeClr val="lt1"/>
              </a:solidFill>
              <a:latin typeface="Calibri"/>
              <a:ea typeface="Calibri"/>
              <a:cs typeface="Calibri"/>
              <a:sym typeface="Calibri"/>
            </a:endParaRPr>
          </a:p>
        </p:txBody>
      </p:sp>
      <p:sp>
        <p:nvSpPr>
          <p:cNvPr id="169" name="Google Shape;169;p9"/>
          <p:cNvSpPr/>
          <p:nvPr/>
        </p:nvSpPr>
        <p:spPr>
          <a:xfrm rot="10800000" flipH="1">
            <a:off x="617540" y="1195389"/>
            <a:ext cx="192087" cy="107951"/>
          </a:xfrm>
          <a:prstGeom prst="triangle">
            <a:avLst>
              <a:gd name="adj" fmla="val 50000"/>
            </a:avLst>
          </a:prstGeom>
          <a:solidFill>
            <a:srgbClr val="D72F26">
              <a:alpha val="89803"/>
            </a:srgbClr>
          </a:solidFill>
          <a:ln>
            <a:noFill/>
          </a:ln>
          <a:effectLst>
            <a:outerShdw blurRad="50800" dist="38100" dir="5400000" algn="ctr" rotWithShape="0">
              <a:srgbClr val="A6A6A6">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0" name="Google Shape;170;p9"/>
          <p:cNvSpPr txBox="1"/>
          <p:nvPr/>
        </p:nvSpPr>
        <p:spPr>
          <a:xfrm>
            <a:off x="367258" y="1480530"/>
            <a:ext cx="763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Kwaliteitenspel</a:t>
            </a:r>
            <a:r>
              <a:rPr lang="en-US" sz="1800">
                <a:solidFill>
                  <a:schemeClr val="dk1"/>
                </a:solidFill>
                <a:latin typeface="Calibri"/>
                <a:ea typeface="Calibri"/>
                <a:cs typeface="Calibri"/>
                <a:sym typeface="Calibri"/>
              </a:rPr>
              <a:t> </a:t>
            </a:r>
            <a:endParaRPr/>
          </a:p>
        </p:txBody>
      </p:sp>
      <p:sp>
        <p:nvSpPr>
          <p:cNvPr id="171" name="Google Shape;171;p9"/>
          <p:cNvSpPr txBox="1"/>
          <p:nvPr/>
        </p:nvSpPr>
        <p:spPr>
          <a:xfrm>
            <a:off x="426524" y="1972691"/>
            <a:ext cx="8082475" cy="2585323"/>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Stap 1</a:t>
            </a:r>
            <a:br>
              <a:rPr lang="en-US" sz="1800" b="1">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De buitenste cirkel wordt Groep 1, de binnenste cirkel wordt Groep 2.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Groep 1 gaat bij elkaar staan, Groep 2 doet hetzelfde. De twee groepen nemen afstand van elkaar.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Kaart met kwaliteiten krijgt elke leerling. Groep 1 kiest vijf eigenschappen voor elke klasgenoot van Groep 2, plus 1 extra (goede) eigenschap per klasgenoot die niet op de kaart staat. Groep 2 doet hetzelfde voor elke klasgenoot van Groep 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Let op: anoniem (schrijf geen namen op de kaarten!)</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72" name="Google Shape;172;p9"/>
          <p:cNvSpPr txBox="1"/>
          <p:nvPr/>
        </p:nvSpPr>
        <p:spPr>
          <a:xfrm>
            <a:off x="426524" y="4691796"/>
            <a:ext cx="8082475" cy="923330"/>
          </a:xfrm>
          <a:prstGeom prst="rect">
            <a:avLst/>
          </a:prstGeom>
          <a:solidFill>
            <a:srgbClr val="FABF8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Stap 2</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Groep 1 geeft de stapel kwaliteitenkaarten aan Groep 2 en vice versa. Probeer nu te raden welke kaart bij wie in je groep hoort.</a:t>
            </a:r>
            <a:endParaRPr/>
          </a:p>
        </p:txBody>
      </p:sp>
    </p:spTree>
  </p:cSld>
  <p:clrMapOvr>
    <a:masterClrMapping/>
  </p:clrMapOvr>
</p:sld>
</file>

<file path=ppt/theme/theme1.xml><?xml version="1.0" encoding="utf-8"?>
<a:theme xmlns:a="http://schemas.openxmlformats.org/drawingml/2006/main" name="VU 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1459</Words>
  <Application>Microsoft Office PowerPoint</Application>
  <PresentationFormat>On-screen Show (4:3)</PresentationFormat>
  <Paragraphs>236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Merriweather Sans</vt:lpstr>
      <vt:lpstr>Bad Script</vt:lpstr>
      <vt:lpstr>Noto Sans Symbols</vt:lpstr>
      <vt:lpstr>Trebuchet MS</vt:lpstr>
      <vt:lpstr>VU 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Jongejan, W.</dc:creator>
  <cp:lastModifiedBy>Jongejan, W.</cp:lastModifiedBy>
  <cp:revision>5</cp:revision>
  <dcterms:created xsi:type="dcterms:W3CDTF">2020-03-27T13:44:26Z</dcterms:created>
  <dcterms:modified xsi:type="dcterms:W3CDTF">2020-08-31T08:08:27Z</dcterms:modified>
</cp:coreProperties>
</file>