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60" r:id="rId5"/>
    <p:sldMasterId id="2147483891" r:id="rId6"/>
  </p:sldMasterIdLst>
  <p:notesMasterIdLst>
    <p:notesMasterId r:id="rId42"/>
  </p:notesMasterIdLst>
  <p:sldIdLst>
    <p:sldId id="308" r:id="rId7"/>
    <p:sldId id="410" r:id="rId8"/>
    <p:sldId id="426" r:id="rId9"/>
    <p:sldId id="427" r:id="rId10"/>
    <p:sldId id="428" r:id="rId11"/>
    <p:sldId id="429" r:id="rId12"/>
    <p:sldId id="430" r:id="rId13"/>
    <p:sldId id="388" r:id="rId14"/>
    <p:sldId id="397" r:id="rId15"/>
    <p:sldId id="431" r:id="rId16"/>
    <p:sldId id="398" r:id="rId17"/>
    <p:sldId id="432" r:id="rId18"/>
    <p:sldId id="433" r:id="rId19"/>
    <p:sldId id="434" r:id="rId20"/>
    <p:sldId id="395" r:id="rId21"/>
    <p:sldId id="384" r:id="rId22"/>
    <p:sldId id="403" r:id="rId23"/>
    <p:sldId id="368" r:id="rId24"/>
    <p:sldId id="372" r:id="rId25"/>
    <p:sldId id="401" r:id="rId26"/>
    <p:sldId id="404" r:id="rId27"/>
    <p:sldId id="389" r:id="rId28"/>
    <p:sldId id="400" r:id="rId29"/>
    <p:sldId id="402" r:id="rId30"/>
    <p:sldId id="425" r:id="rId31"/>
    <p:sldId id="358" r:id="rId32"/>
    <p:sldId id="357" r:id="rId33"/>
    <p:sldId id="435" r:id="rId34"/>
    <p:sldId id="256" r:id="rId35"/>
    <p:sldId id="258" r:id="rId36"/>
    <p:sldId id="259" r:id="rId37"/>
    <p:sldId id="260" r:id="rId38"/>
    <p:sldId id="261" r:id="rId39"/>
    <p:sldId id="262" r:id="rId40"/>
    <p:sldId id="265" r:id="rId41"/>
  </p:sldIdLst>
  <p:sldSz cx="9144000" cy="6858000" type="screen4x3"/>
  <p:notesSz cx="6794500" cy="9931400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59C734-EB77-479C-8EFE-C39907183F29}">
          <p14:sldIdLst>
            <p14:sldId id="308"/>
            <p14:sldId id="410"/>
            <p14:sldId id="426"/>
            <p14:sldId id="427"/>
            <p14:sldId id="428"/>
            <p14:sldId id="429"/>
            <p14:sldId id="430"/>
            <p14:sldId id="388"/>
            <p14:sldId id="397"/>
            <p14:sldId id="431"/>
            <p14:sldId id="398"/>
            <p14:sldId id="432"/>
            <p14:sldId id="433"/>
            <p14:sldId id="434"/>
            <p14:sldId id="395"/>
            <p14:sldId id="384"/>
            <p14:sldId id="403"/>
            <p14:sldId id="368"/>
            <p14:sldId id="372"/>
            <p14:sldId id="401"/>
            <p14:sldId id="404"/>
            <p14:sldId id="389"/>
            <p14:sldId id="400"/>
            <p14:sldId id="402"/>
            <p14:sldId id="425"/>
            <p14:sldId id="358"/>
            <p14:sldId id="357"/>
            <p14:sldId id="435"/>
            <p14:sldId id="256"/>
            <p14:sldId id="258"/>
            <p14:sldId id="259"/>
            <p14:sldId id="260"/>
            <p14:sldId id="261"/>
            <p14:sldId id="262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73">
          <p15:clr>
            <a:srgbClr val="A4A3A4"/>
          </p15:clr>
        </p15:guide>
        <p15:guide id="2" pos="2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8D9F14-755C-E508-8C28-CC646899EC48}" name="Mulder, S.L. (Sanna-Liisa)" initials="SM" userId="S::s.l.mulder@vu.nl::bbe5ce36-852a-453c-82eb-2501a9989c45" providerId="AD"/>
  <p188:author id="{A65BD329-A32F-F5BB-E63C-D1F13CC979F7}" name="Reshad, M. (Morsal)" initials="R(" userId="S::m.reshad@vu.nl::10f41571-76c3-4466-9e3f-6d3fd6fe519c" providerId="AD"/>
  <p188:author id="{2AFE089F-0CA0-D5F1-B31B-B9663F7F6500}" name="Mosheuvel, M.Y.C. (Manon)" initials="" userId="S::m.y.c.mosheuvel@vu.nl::dede8bc0-49c0-452f-aef9-de629e24844c" providerId="AD"/>
  <p188:author id="{BCDA57CB-D65C-F195-329E-DBDCFE835540}" name="Saritas - Godfried, T. (Tuba)" initials="S(" userId="S::t.saritas@vu.nl::a0959d15-259b-459f-860f-70009b3b7c6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mers, V.A.M.J." initials="BV" lastIdx="1" clrIdx="0">
    <p:extLst>
      <p:ext uri="{19B8F6BF-5375-455C-9EA6-DF929625EA0E}">
        <p15:presenceInfo xmlns:p15="http://schemas.microsoft.com/office/powerpoint/2012/main" userId="Bremers, V.A.M.J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CF"/>
    <a:srgbClr val="EE3D8A"/>
    <a:srgbClr val="007A60"/>
    <a:srgbClr val="04A64B"/>
    <a:srgbClr val="A89900"/>
    <a:srgbClr val="A37C28"/>
    <a:srgbClr val="D95139"/>
    <a:srgbClr val="D03124"/>
    <a:srgbClr val="B1101A"/>
    <a:srgbClr val="993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D8AF77-A45A-B82A-BCF7-3DE4D8400B2F}" v="33" dt="2024-11-06T11:28:54.9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273"/>
        <p:guide pos="22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C370F-3A83-4152-AA20-AD0BFF928E9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DD16CE-877E-4193-9F47-F1A82BC28E7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>
              <a:latin typeface="Arial"/>
            </a:rPr>
            <a:t>1.   Finding</a:t>
          </a:r>
          <a:r>
            <a:rPr lang="en-US" b="1">
              <a:latin typeface="Arial"/>
            </a:rPr>
            <a:t> your way online</a:t>
          </a:r>
          <a:endParaRPr lang="en-US"/>
        </a:p>
      </dgm:t>
    </dgm:pt>
    <dgm:pt modelId="{B4324E1F-3A3E-4E35-AB1B-F14E6F24A5E2}" type="parTrans" cxnId="{BFC873C4-E46F-40D6-A19B-D3B3F4A4B69E}">
      <dgm:prSet/>
      <dgm:spPr/>
      <dgm:t>
        <a:bodyPr/>
        <a:lstStyle/>
        <a:p>
          <a:endParaRPr lang="en-US"/>
        </a:p>
      </dgm:t>
    </dgm:pt>
    <dgm:pt modelId="{B092FC58-47E4-444C-ABD1-22B1EABBC15E}" type="sibTrans" cxnId="{BFC873C4-E46F-40D6-A19B-D3B3F4A4B69E}">
      <dgm:prSet/>
      <dgm:spPr/>
      <dgm:t>
        <a:bodyPr/>
        <a:lstStyle/>
        <a:p>
          <a:endParaRPr lang="en-US"/>
        </a:p>
      </dgm:t>
    </dgm:pt>
    <dgm:pt modelId="{2EF85524-E22E-4B69-AC5D-492D4B917EF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>
              <a:latin typeface="Arial"/>
            </a:rPr>
            <a:t>2.   Important</a:t>
          </a:r>
          <a:r>
            <a:rPr lang="en-US" b="1" i="0" baseline="0"/>
            <a:t> topics</a:t>
          </a:r>
          <a:endParaRPr lang="en-US"/>
        </a:p>
      </dgm:t>
    </dgm:pt>
    <dgm:pt modelId="{91AA10CB-E33E-4453-8D6C-E65283199E51}" type="parTrans" cxnId="{476735E9-B6EE-4703-938E-11BEC8B966B8}">
      <dgm:prSet/>
      <dgm:spPr/>
      <dgm:t>
        <a:bodyPr/>
        <a:lstStyle/>
        <a:p>
          <a:endParaRPr lang="en-US"/>
        </a:p>
      </dgm:t>
    </dgm:pt>
    <dgm:pt modelId="{1D1FCA94-6301-4E37-A2B8-0C2549E8E2BA}" type="sibTrans" cxnId="{476735E9-B6EE-4703-938E-11BEC8B966B8}">
      <dgm:prSet/>
      <dgm:spPr/>
      <dgm:t>
        <a:bodyPr/>
        <a:lstStyle/>
        <a:p>
          <a:endParaRPr lang="en-US"/>
        </a:p>
      </dgm:t>
    </dgm:pt>
    <dgm:pt modelId="{9F6859F1-ABCE-4874-8747-78C69809EA9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>
              <a:latin typeface="Arial"/>
            </a:rPr>
            <a:t>3.   Contact information</a:t>
          </a:r>
          <a:endParaRPr lang="en-US"/>
        </a:p>
      </dgm:t>
    </dgm:pt>
    <dgm:pt modelId="{7AB4E38C-98E7-440D-86BC-D67943803CD6}" type="parTrans" cxnId="{A456B0BC-B131-4CFB-94A2-AF6FF29B6D80}">
      <dgm:prSet/>
      <dgm:spPr/>
      <dgm:t>
        <a:bodyPr/>
        <a:lstStyle/>
        <a:p>
          <a:endParaRPr lang="en-US"/>
        </a:p>
      </dgm:t>
    </dgm:pt>
    <dgm:pt modelId="{B3F0AE9B-BE52-4481-8252-4B85636F6AD2}" type="sibTrans" cxnId="{A456B0BC-B131-4CFB-94A2-AF6FF29B6D80}">
      <dgm:prSet/>
      <dgm:spPr/>
      <dgm:t>
        <a:bodyPr/>
        <a:lstStyle/>
        <a:p>
          <a:endParaRPr lang="en-US"/>
        </a:p>
      </dgm:t>
    </dgm:pt>
    <dgm:pt modelId="{D46917C7-451C-433F-81F7-7C3428335B27}" type="pres">
      <dgm:prSet presAssocID="{68DC370F-3A83-4152-AA20-AD0BFF928E9A}" presName="root" presStyleCnt="0">
        <dgm:presLayoutVars>
          <dgm:dir/>
          <dgm:resizeHandles val="exact"/>
        </dgm:presLayoutVars>
      </dgm:prSet>
      <dgm:spPr/>
    </dgm:pt>
    <dgm:pt modelId="{29083BC5-A5B9-400F-895F-638201BD1B2A}" type="pres">
      <dgm:prSet presAssocID="{87DD16CE-877E-4193-9F47-F1A82BC28E7C}" presName="compNode" presStyleCnt="0"/>
      <dgm:spPr/>
    </dgm:pt>
    <dgm:pt modelId="{7C2BEDDD-6C64-4BC9-BE81-8954BAF7C0D9}" type="pres">
      <dgm:prSet presAssocID="{87DD16CE-877E-4193-9F47-F1A82BC28E7C}" presName="bgRect" presStyleLbl="bgShp" presStyleIdx="0" presStyleCnt="3"/>
      <dgm:spPr/>
    </dgm:pt>
    <dgm:pt modelId="{4449C9EF-48E6-46D3-A051-E996A7CDF41D}" type="pres">
      <dgm:prSet presAssocID="{87DD16CE-877E-4193-9F47-F1A82BC28E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1C19864-D555-4691-9E61-C9BE3155A023}" type="pres">
      <dgm:prSet presAssocID="{87DD16CE-877E-4193-9F47-F1A82BC28E7C}" presName="spaceRect" presStyleCnt="0"/>
      <dgm:spPr/>
    </dgm:pt>
    <dgm:pt modelId="{CAA150E3-005B-4773-B17A-480B6FDA2A16}" type="pres">
      <dgm:prSet presAssocID="{87DD16CE-877E-4193-9F47-F1A82BC28E7C}" presName="parTx" presStyleLbl="revTx" presStyleIdx="0" presStyleCnt="3">
        <dgm:presLayoutVars>
          <dgm:chMax val="0"/>
          <dgm:chPref val="0"/>
        </dgm:presLayoutVars>
      </dgm:prSet>
      <dgm:spPr/>
    </dgm:pt>
    <dgm:pt modelId="{0F632428-AB74-4383-8DD2-E1DB6A7D613A}" type="pres">
      <dgm:prSet presAssocID="{B092FC58-47E4-444C-ABD1-22B1EABBC15E}" presName="sibTrans" presStyleCnt="0"/>
      <dgm:spPr/>
    </dgm:pt>
    <dgm:pt modelId="{BFB40CAD-6069-4A84-9164-1E229F096D2E}" type="pres">
      <dgm:prSet presAssocID="{2EF85524-E22E-4B69-AC5D-492D4B917EFD}" presName="compNode" presStyleCnt="0"/>
      <dgm:spPr/>
    </dgm:pt>
    <dgm:pt modelId="{8F6A876F-B936-4940-9F90-DFB26827C154}" type="pres">
      <dgm:prSet presAssocID="{2EF85524-E22E-4B69-AC5D-492D4B917EFD}" presName="bgRect" presStyleLbl="bgShp" presStyleIdx="1" presStyleCnt="3"/>
      <dgm:spPr/>
    </dgm:pt>
    <dgm:pt modelId="{6B64814F-C720-4E1C-A3A5-A6F664440207}" type="pres">
      <dgm:prSet presAssocID="{2EF85524-E22E-4B69-AC5D-492D4B917E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27D6C044-78BA-4F1F-9258-D087E5A117A9}" type="pres">
      <dgm:prSet presAssocID="{2EF85524-E22E-4B69-AC5D-492D4B917EFD}" presName="spaceRect" presStyleCnt="0"/>
      <dgm:spPr/>
    </dgm:pt>
    <dgm:pt modelId="{8B823452-33E1-457D-8635-8674BFD6221A}" type="pres">
      <dgm:prSet presAssocID="{2EF85524-E22E-4B69-AC5D-492D4B917EFD}" presName="parTx" presStyleLbl="revTx" presStyleIdx="1" presStyleCnt="3">
        <dgm:presLayoutVars>
          <dgm:chMax val="0"/>
          <dgm:chPref val="0"/>
        </dgm:presLayoutVars>
      </dgm:prSet>
      <dgm:spPr/>
    </dgm:pt>
    <dgm:pt modelId="{484D1E7A-DE57-41FD-A585-250859BB75FE}" type="pres">
      <dgm:prSet presAssocID="{1D1FCA94-6301-4E37-A2B8-0C2549E8E2BA}" presName="sibTrans" presStyleCnt="0"/>
      <dgm:spPr/>
    </dgm:pt>
    <dgm:pt modelId="{5F329B97-B16B-41D7-ADCC-27DDF84FD6A9}" type="pres">
      <dgm:prSet presAssocID="{9F6859F1-ABCE-4874-8747-78C69809EA9E}" presName="compNode" presStyleCnt="0"/>
      <dgm:spPr/>
    </dgm:pt>
    <dgm:pt modelId="{F19C777C-D90B-4A4D-BAF7-4465EE1634B5}" type="pres">
      <dgm:prSet presAssocID="{9F6859F1-ABCE-4874-8747-78C69809EA9E}" presName="bgRect" presStyleLbl="bgShp" presStyleIdx="2" presStyleCnt="3"/>
      <dgm:spPr/>
    </dgm:pt>
    <dgm:pt modelId="{3F7923D4-7664-4C8C-9058-F28B48DF1DAB}" type="pres">
      <dgm:prSet presAssocID="{9F6859F1-ABCE-4874-8747-78C69809EA9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tvanger"/>
        </a:ext>
      </dgm:extLst>
    </dgm:pt>
    <dgm:pt modelId="{58A33FB6-7DE8-48D5-A6D8-55E24489D947}" type="pres">
      <dgm:prSet presAssocID="{9F6859F1-ABCE-4874-8747-78C69809EA9E}" presName="spaceRect" presStyleCnt="0"/>
      <dgm:spPr/>
    </dgm:pt>
    <dgm:pt modelId="{16314A74-782C-45E7-AB99-68405BCA7CFD}" type="pres">
      <dgm:prSet presAssocID="{9F6859F1-ABCE-4874-8747-78C69809EA9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FF0301B-BCFC-44CB-9932-EE95F1CDD635}" type="presOf" srcId="{9F6859F1-ABCE-4874-8747-78C69809EA9E}" destId="{16314A74-782C-45E7-AB99-68405BCA7CFD}" srcOrd="0" destOrd="0" presId="urn:microsoft.com/office/officeart/2018/2/layout/IconVerticalSolidList"/>
    <dgm:cxn modelId="{C7D85796-ACE2-47F1-AF24-C681A066E5A3}" type="presOf" srcId="{2EF85524-E22E-4B69-AC5D-492D4B917EFD}" destId="{8B823452-33E1-457D-8635-8674BFD6221A}" srcOrd="0" destOrd="0" presId="urn:microsoft.com/office/officeart/2018/2/layout/IconVerticalSolidList"/>
    <dgm:cxn modelId="{0648AAA8-CEB9-425B-B24E-13916750AA54}" type="presOf" srcId="{68DC370F-3A83-4152-AA20-AD0BFF928E9A}" destId="{D46917C7-451C-433F-81F7-7C3428335B27}" srcOrd="0" destOrd="0" presId="urn:microsoft.com/office/officeart/2018/2/layout/IconVerticalSolidList"/>
    <dgm:cxn modelId="{A456B0BC-B131-4CFB-94A2-AF6FF29B6D80}" srcId="{68DC370F-3A83-4152-AA20-AD0BFF928E9A}" destId="{9F6859F1-ABCE-4874-8747-78C69809EA9E}" srcOrd="2" destOrd="0" parTransId="{7AB4E38C-98E7-440D-86BC-D67943803CD6}" sibTransId="{B3F0AE9B-BE52-4481-8252-4B85636F6AD2}"/>
    <dgm:cxn modelId="{BFC873C4-E46F-40D6-A19B-D3B3F4A4B69E}" srcId="{68DC370F-3A83-4152-AA20-AD0BFF928E9A}" destId="{87DD16CE-877E-4193-9F47-F1A82BC28E7C}" srcOrd="0" destOrd="0" parTransId="{B4324E1F-3A3E-4E35-AB1B-F14E6F24A5E2}" sibTransId="{B092FC58-47E4-444C-ABD1-22B1EABBC15E}"/>
    <dgm:cxn modelId="{476735E9-B6EE-4703-938E-11BEC8B966B8}" srcId="{68DC370F-3A83-4152-AA20-AD0BFF928E9A}" destId="{2EF85524-E22E-4B69-AC5D-492D4B917EFD}" srcOrd="1" destOrd="0" parTransId="{91AA10CB-E33E-4453-8D6C-E65283199E51}" sibTransId="{1D1FCA94-6301-4E37-A2B8-0C2549E8E2BA}"/>
    <dgm:cxn modelId="{27B917F3-5EF1-48AF-B2B9-4202197B8EC4}" type="presOf" srcId="{87DD16CE-877E-4193-9F47-F1A82BC28E7C}" destId="{CAA150E3-005B-4773-B17A-480B6FDA2A16}" srcOrd="0" destOrd="0" presId="urn:microsoft.com/office/officeart/2018/2/layout/IconVerticalSolidList"/>
    <dgm:cxn modelId="{A964D79A-DCA8-4E97-80D8-83543573AF07}" type="presParOf" srcId="{D46917C7-451C-433F-81F7-7C3428335B27}" destId="{29083BC5-A5B9-400F-895F-638201BD1B2A}" srcOrd="0" destOrd="0" presId="urn:microsoft.com/office/officeart/2018/2/layout/IconVerticalSolidList"/>
    <dgm:cxn modelId="{35A42C0B-CA3D-438F-823E-C2185BE42CDA}" type="presParOf" srcId="{29083BC5-A5B9-400F-895F-638201BD1B2A}" destId="{7C2BEDDD-6C64-4BC9-BE81-8954BAF7C0D9}" srcOrd="0" destOrd="0" presId="urn:microsoft.com/office/officeart/2018/2/layout/IconVerticalSolidList"/>
    <dgm:cxn modelId="{A10425BD-0A2E-4B5D-8DA6-2D6DDFA9F158}" type="presParOf" srcId="{29083BC5-A5B9-400F-895F-638201BD1B2A}" destId="{4449C9EF-48E6-46D3-A051-E996A7CDF41D}" srcOrd="1" destOrd="0" presId="urn:microsoft.com/office/officeart/2018/2/layout/IconVerticalSolidList"/>
    <dgm:cxn modelId="{D23EC325-1A18-4646-9364-8D017064EBB6}" type="presParOf" srcId="{29083BC5-A5B9-400F-895F-638201BD1B2A}" destId="{11C19864-D555-4691-9E61-C9BE3155A023}" srcOrd="2" destOrd="0" presId="urn:microsoft.com/office/officeart/2018/2/layout/IconVerticalSolidList"/>
    <dgm:cxn modelId="{586FC443-0D53-4A25-989C-BBA9B4B75F6D}" type="presParOf" srcId="{29083BC5-A5B9-400F-895F-638201BD1B2A}" destId="{CAA150E3-005B-4773-B17A-480B6FDA2A16}" srcOrd="3" destOrd="0" presId="urn:microsoft.com/office/officeart/2018/2/layout/IconVerticalSolidList"/>
    <dgm:cxn modelId="{25FF8883-BDDC-4DA3-B42E-799DE6766C0E}" type="presParOf" srcId="{D46917C7-451C-433F-81F7-7C3428335B27}" destId="{0F632428-AB74-4383-8DD2-E1DB6A7D613A}" srcOrd="1" destOrd="0" presId="urn:microsoft.com/office/officeart/2018/2/layout/IconVerticalSolidList"/>
    <dgm:cxn modelId="{F2E40CBE-6D39-4529-BDD5-A6244FEBC3DA}" type="presParOf" srcId="{D46917C7-451C-433F-81F7-7C3428335B27}" destId="{BFB40CAD-6069-4A84-9164-1E229F096D2E}" srcOrd="2" destOrd="0" presId="urn:microsoft.com/office/officeart/2018/2/layout/IconVerticalSolidList"/>
    <dgm:cxn modelId="{B03C0459-5961-4361-916C-E775142D221F}" type="presParOf" srcId="{BFB40CAD-6069-4A84-9164-1E229F096D2E}" destId="{8F6A876F-B936-4940-9F90-DFB26827C154}" srcOrd="0" destOrd="0" presId="urn:microsoft.com/office/officeart/2018/2/layout/IconVerticalSolidList"/>
    <dgm:cxn modelId="{3389DFA3-92EA-4124-A9BD-1FCD7A716021}" type="presParOf" srcId="{BFB40CAD-6069-4A84-9164-1E229F096D2E}" destId="{6B64814F-C720-4E1C-A3A5-A6F664440207}" srcOrd="1" destOrd="0" presId="urn:microsoft.com/office/officeart/2018/2/layout/IconVerticalSolidList"/>
    <dgm:cxn modelId="{1D07CD77-5855-44F4-A122-6CBB3E0831DB}" type="presParOf" srcId="{BFB40CAD-6069-4A84-9164-1E229F096D2E}" destId="{27D6C044-78BA-4F1F-9258-D087E5A117A9}" srcOrd="2" destOrd="0" presId="urn:microsoft.com/office/officeart/2018/2/layout/IconVerticalSolidList"/>
    <dgm:cxn modelId="{25468729-9620-45D9-810B-213E83BB3D65}" type="presParOf" srcId="{BFB40CAD-6069-4A84-9164-1E229F096D2E}" destId="{8B823452-33E1-457D-8635-8674BFD6221A}" srcOrd="3" destOrd="0" presId="urn:microsoft.com/office/officeart/2018/2/layout/IconVerticalSolidList"/>
    <dgm:cxn modelId="{A1B4D189-6AB2-4A48-BA71-D6B80CFF2F60}" type="presParOf" srcId="{D46917C7-451C-433F-81F7-7C3428335B27}" destId="{484D1E7A-DE57-41FD-A585-250859BB75FE}" srcOrd="3" destOrd="0" presId="urn:microsoft.com/office/officeart/2018/2/layout/IconVerticalSolidList"/>
    <dgm:cxn modelId="{8067FDC2-2EA1-4E56-88AB-34674E951B50}" type="presParOf" srcId="{D46917C7-451C-433F-81F7-7C3428335B27}" destId="{5F329B97-B16B-41D7-ADCC-27DDF84FD6A9}" srcOrd="4" destOrd="0" presId="urn:microsoft.com/office/officeart/2018/2/layout/IconVerticalSolidList"/>
    <dgm:cxn modelId="{98719678-0CC5-45EF-95DC-448DD8AD7F2C}" type="presParOf" srcId="{5F329B97-B16B-41D7-ADCC-27DDF84FD6A9}" destId="{F19C777C-D90B-4A4D-BAF7-4465EE1634B5}" srcOrd="0" destOrd="0" presId="urn:microsoft.com/office/officeart/2018/2/layout/IconVerticalSolidList"/>
    <dgm:cxn modelId="{44ECDE6E-1EBC-4B00-B0DB-26DFF0F95320}" type="presParOf" srcId="{5F329B97-B16B-41D7-ADCC-27DDF84FD6A9}" destId="{3F7923D4-7664-4C8C-9058-F28B48DF1DAB}" srcOrd="1" destOrd="0" presId="urn:microsoft.com/office/officeart/2018/2/layout/IconVerticalSolidList"/>
    <dgm:cxn modelId="{E678668F-37FE-4FCD-9D21-7AEB09D15B16}" type="presParOf" srcId="{5F329B97-B16B-41D7-ADCC-27DDF84FD6A9}" destId="{58A33FB6-7DE8-48D5-A6D8-55E24489D947}" srcOrd="2" destOrd="0" presId="urn:microsoft.com/office/officeart/2018/2/layout/IconVerticalSolidList"/>
    <dgm:cxn modelId="{CC4E5865-8F30-4A68-A35F-1E025AE2F629}" type="presParOf" srcId="{5F329B97-B16B-41D7-ADCC-27DDF84FD6A9}" destId="{16314A74-782C-45E7-AB99-68405BCA7C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BEDDD-6C64-4BC9-BE81-8954BAF7C0D9}">
      <dsp:nvSpPr>
        <dsp:cNvPr id="0" name=""/>
        <dsp:cNvSpPr/>
      </dsp:nvSpPr>
      <dsp:spPr>
        <a:xfrm>
          <a:off x="0" y="440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9C9EF-48E6-46D3-A051-E996A7CDF41D}">
      <dsp:nvSpPr>
        <dsp:cNvPr id="0" name=""/>
        <dsp:cNvSpPr/>
      </dsp:nvSpPr>
      <dsp:spPr>
        <a:xfrm>
          <a:off x="311661" y="232254"/>
          <a:ext cx="566657" cy="566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150E3-005B-4773-B17A-480B6FDA2A16}">
      <dsp:nvSpPr>
        <dsp:cNvPr id="0" name=""/>
        <dsp:cNvSpPr/>
      </dsp:nvSpPr>
      <dsp:spPr>
        <a:xfrm>
          <a:off x="1189980" y="440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1.   Finding</a:t>
          </a:r>
          <a:r>
            <a:rPr lang="en-US" sz="2500" b="1" kern="1200">
              <a:latin typeface="Arial"/>
            </a:rPr>
            <a:t> your way online</a:t>
          </a:r>
          <a:endParaRPr lang="en-US" sz="2500" kern="1200"/>
        </a:p>
      </dsp:txBody>
      <dsp:txXfrm>
        <a:off x="1189980" y="440"/>
        <a:ext cx="6488124" cy="1030286"/>
      </dsp:txXfrm>
    </dsp:sp>
    <dsp:sp modelId="{8F6A876F-B936-4940-9F90-DFB26827C154}">
      <dsp:nvSpPr>
        <dsp:cNvPr id="0" name=""/>
        <dsp:cNvSpPr/>
      </dsp:nvSpPr>
      <dsp:spPr>
        <a:xfrm>
          <a:off x="0" y="1288297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4814F-C720-4E1C-A3A5-A6F664440207}">
      <dsp:nvSpPr>
        <dsp:cNvPr id="0" name=""/>
        <dsp:cNvSpPr/>
      </dsp:nvSpPr>
      <dsp:spPr>
        <a:xfrm>
          <a:off x="311661" y="1520112"/>
          <a:ext cx="566657" cy="566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23452-33E1-457D-8635-8674BFD6221A}">
      <dsp:nvSpPr>
        <dsp:cNvPr id="0" name=""/>
        <dsp:cNvSpPr/>
      </dsp:nvSpPr>
      <dsp:spPr>
        <a:xfrm>
          <a:off x="1189980" y="1288297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2.   Important</a:t>
          </a:r>
          <a:r>
            <a:rPr lang="en-US" sz="2500" b="1" i="0" kern="1200" baseline="0"/>
            <a:t> topics</a:t>
          </a:r>
          <a:endParaRPr lang="en-US" sz="2500" kern="1200"/>
        </a:p>
      </dsp:txBody>
      <dsp:txXfrm>
        <a:off x="1189980" y="1288297"/>
        <a:ext cx="6488124" cy="1030286"/>
      </dsp:txXfrm>
    </dsp:sp>
    <dsp:sp modelId="{F19C777C-D90B-4A4D-BAF7-4465EE1634B5}">
      <dsp:nvSpPr>
        <dsp:cNvPr id="0" name=""/>
        <dsp:cNvSpPr/>
      </dsp:nvSpPr>
      <dsp:spPr>
        <a:xfrm>
          <a:off x="0" y="2576155"/>
          <a:ext cx="7678105" cy="103028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923D4-7664-4C8C-9058-F28B48DF1DAB}">
      <dsp:nvSpPr>
        <dsp:cNvPr id="0" name=""/>
        <dsp:cNvSpPr/>
      </dsp:nvSpPr>
      <dsp:spPr>
        <a:xfrm>
          <a:off x="311661" y="2807969"/>
          <a:ext cx="566657" cy="5666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14A74-782C-45E7-AB99-68405BCA7CFD}">
      <dsp:nvSpPr>
        <dsp:cNvPr id="0" name=""/>
        <dsp:cNvSpPr/>
      </dsp:nvSpPr>
      <dsp:spPr>
        <a:xfrm>
          <a:off x="1189980" y="2576155"/>
          <a:ext cx="6488124" cy="1030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39" tIns="109039" rIns="109039" bIns="109039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 baseline="0">
              <a:latin typeface="Arial"/>
            </a:rPr>
            <a:t>3.   Contact information</a:t>
          </a:r>
          <a:endParaRPr lang="en-US" sz="2500" kern="1200"/>
        </a:p>
      </dsp:txBody>
      <dsp:txXfrm>
        <a:off x="1189980" y="2576155"/>
        <a:ext cx="6488124" cy="1030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8644" y="0"/>
            <a:ext cx="2944283" cy="49657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60201E16-7309-405E-810B-5FCA9AFDD10F}" type="datetime1">
              <a:rPr lang="nl-NL"/>
              <a:pPr/>
              <a:t>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657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8644" y="9433107"/>
            <a:ext cx="2944283" cy="49657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4074B61-66BF-48FA-BB78-F79AE791C4D7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0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609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endParaRPr lang="en-GB" sz="1900">
              <a:latin typeface="Arial"/>
              <a:ea typeface="Calibri" panose="020F0502020204030204" pitchFamily="34" charset="0"/>
              <a:cs typeface="Arial"/>
            </a:endParaRPr>
          </a:p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460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>
              <a:latin typeface="Arial"/>
              <a:ea typeface="Calibri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1319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GB" sz="1900" b="1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5043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817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 b="1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353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endParaRPr lang="en-GB" sz="1900">
              <a:latin typeface="Arial"/>
              <a:ea typeface="Calibri" panose="020F0502020204030204" pitchFamily="34" charset="0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74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900" b="1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474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9674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sz="19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994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 b="1" u="sng">
              <a:solidFill>
                <a:srgbClr val="0563C1"/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23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>
              <a:latin typeface="Arial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4639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sz="190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8589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027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endParaRPr lang="en-US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7128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ＭＳ Ｐ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743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>
              <a:latin typeface="Arial"/>
              <a:ea typeface="Calibri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431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63638" y="1241425"/>
            <a:ext cx="4467225" cy="3351213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>
              <a:latin typeface="Arial"/>
              <a:ea typeface="Calibri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DBE6A-1E29-8C4E-B011-77BCFA8447CC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7472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900" b="0">
              <a:latin typeface="Arial"/>
              <a:ea typeface="Calibri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176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endParaRPr lang="en-GB" sz="1300" b="1">
              <a:latin typeface="Arial"/>
              <a:ea typeface="Calibri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16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en-US" sz="1300">
                <a:latin typeface="Arial" panose="020B0604020202020204" pitchFamily="34" charset="0"/>
                <a:ea typeface="Calibri" panose="020F0502020204030204" pitchFamily="34" charset="0"/>
                <a:cs typeface="Arial"/>
              </a:rPr>
            </a:b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8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34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862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2321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300"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defTabSz="483306">
              <a:defRPr/>
            </a:pPr>
            <a:endParaRPr lang="nl-NL" sz="13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78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900">
              <a:latin typeface="Arial"/>
              <a:ea typeface="Calibri"/>
              <a:cs typeface="Arial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21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endParaRPr lang="en-GB" sz="190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00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 userDrawn="1"/>
        </p:nvSpPr>
        <p:spPr bwMode="auto">
          <a:xfrm>
            <a:off x="868365" y="1458345"/>
            <a:ext cx="196850" cy="98425"/>
          </a:xfrm>
          <a:custGeom>
            <a:avLst/>
            <a:gdLst>
              <a:gd name="connsiteX0" fmla="*/ 0 w 196850"/>
              <a:gd name="connsiteY0" fmla="*/ 3175 h 98425"/>
              <a:gd name="connsiteX1" fmla="*/ 95250 w 196850"/>
              <a:gd name="connsiteY1" fmla="*/ 98425 h 98425"/>
              <a:gd name="connsiteX2" fmla="*/ 196850 w 196850"/>
              <a:gd name="connsiteY2" fmla="*/ 0 h 98425"/>
              <a:gd name="connsiteX3" fmla="*/ 0 w 196850"/>
              <a:gd name="connsiteY3" fmla="*/ 3175 h 9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850" h="98425">
                <a:moveTo>
                  <a:pt x="0" y="3175"/>
                </a:moveTo>
                <a:lnTo>
                  <a:pt x="95250" y="98425"/>
                </a:lnTo>
                <a:lnTo>
                  <a:pt x="196850" y="0"/>
                </a:lnTo>
                <a:lnTo>
                  <a:pt x="0" y="3175"/>
                </a:lnTo>
                <a:close/>
              </a:path>
            </a:pathLst>
          </a:custGeom>
          <a:solidFill>
            <a:srgbClr val="0089CF">
              <a:alpha val="9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6BCE98-DCBE-3248-A510-D30F23AB1D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9528" y="5896327"/>
            <a:ext cx="2159187" cy="642585"/>
          </a:xfrm>
          <a:prstGeom prst="rect">
            <a:avLst/>
          </a:prstGeom>
        </p:spPr>
      </p:pic>
      <p:sp>
        <p:nvSpPr>
          <p:cNvPr id="14" name="Tijdelijke aanduiding voor voettekst 4">
            <a:extLst>
              <a:ext uri="{FF2B5EF4-FFF2-40B4-BE49-F238E27FC236}">
                <a16:creationId xmlns:a16="http://schemas.microsoft.com/office/drawing/2014/main" id="{4AD07396-293E-C340-A28D-F2B73F431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E529B74A-4329-C849-8FA2-22D34562E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61833" y="358786"/>
            <a:ext cx="6227695" cy="1099560"/>
          </a:xfrm>
          <a:prstGeom prst="rect">
            <a:avLst/>
          </a:prstGeom>
          <a:solidFill>
            <a:srgbClr val="0089CF">
              <a:alpha val="89804"/>
            </a:srgbClr>
          </a:solidFill>
        </p:spPr>
        <p:txBody>
          <a:bodyPr wrap="square" lIns="252000" tIns="144000" rIns="144000" bIns="144000" anchor="ctr" anchorCtr="0">
            <a:normAutofit/>
          </a:bodyPr>
          <a:lstStyle>
            <a:lvl1pPr algn="l">
              <a:defRPr lang="nl-NL" sz="4400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70000" lvl="0" algn="l" eaLnBrk="0" hangingPunct="0">
              <a:lnSpc>
                <a:spcPct val="100000"/>
              </a:lnSpc>
              <a:spcBef>
                <a:spcPts val="0"/>
              </a:spcBef>
            </a:pPr>
            <a:r>
              <a:rPr lang="en-US"/>
              <a:t>Main title slide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062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9" descr="VU_NL_400px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2909" y="1440000"/>
            <a:ext cx="8461093" cy="4968000"/>
          </a:xfrm>
        </p:spPr>
        <p:txBody>
          <a:bodyPr>
            <a:noAutofit/>
          </a:bodyPr>
          <a:lstStyle>
            <a:lvl1pPr marL="270000" indent="0">
              <a:spcBef>
                <a:spcPts val="0"/>
              </a:spcBef>
              <a:buNone/>
              <a:defRPr sz="26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40000" indent="-270000">
              <a:spcBef>
                <a:spcPts val="0"/>
              </a:spcBef>
              <a:buClr>
                <a:srgbClr val="0089CF"/>
              </a:buClr>
              <a:buSzPct val="80000"/>
              <a:buFont typeface="Wingdings" charset="2"/>
              <a:buChar char="§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36575" indent="-266700">
              <a:spcBef>
                <a:spcPts val="0"/>
              </a:spcBef>
              <a:buClr>
                <a:srgbClr val="C00000"/>
              </a:buClr>
              <a:buSzPct val="80000"/>
              <a:buFont typeface="Lucida Grande"/>
              <a:buChar char="&gt;"/>
              <a:defRPr sz="2000">
                <a:latin typeface="Calibri" panose="020F0502020204030204" pitchFamily="34" charset="0"/>
              </a:defRPr>
            </a:lvl3pPr>
            <a:lvl4pPr marL="828000" indent="-262800">
              <a:spcBef>
                <a:spcPts val="0"/>
              </a:spcBef>
              <a:buClr>
                <a:srgbClr val="0089CF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4pPr>
            <a:lvl5pPr marL="1071563" indent="-261938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8" name="Driehoekje"/>
          <p:cNvSpPr/>
          <p:nvPr userDrawn="1"/>
        </p:nvSpPr>
        <p:spPr>
          <a:xfrm flipV="1">
            <a:off x="61754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B380C0B2-F599-8D4D-9AAB-5646EAFD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7541" y="6356350"/>
            <a:ext cx="54022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89C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50BA43BD-5468-C346-BF05-48877DFB4F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9C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7504" y="116632"/>
            <a:ext cx="8928992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>
              <a:defRPr lang="nl-NL" cap="all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 algn="l" eaLnBrk="0" hangingPunct="0">
              <a:lnSpc>
                <a:spcPts val="3200"/>
              </a:lnSpc>
            </a:pPr>
            <a:r>
              <a:rPr lang="en-US"/>
              <a:t>Text/image</a:t>
            </a:r>
            <a:br>
              <a:rPr lang="en-US"/>
            </a:br>
            <a:r>
              <a:rPr lang="en-US"/>
              <a:t>max 2 lines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3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U tekstdia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2" descr="VU_NL_400px-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jdelijke aanduiding voor tekst 19"/>
          <p:cNvSpPr>
            <a:spLocks noGrp="1"/>
          </p:cNvSpPr>
          <p:nvPr>
            <p:ph type="body" sz="quarter" idx="17" hasCustomPrompt="1"/>
          </p:nvPr>
        </p:nvSpPr>
        <p:spPr>
          <a:xfrm>
            <a:off x="4504266" y="1555531"/>
            <a:ext cx="4316205" cy="4681757"/>
          </a:xfrm>
          <a:prstGeom prst="rect">
            <a:avLst/>
          </a:prstGeom>
        </p:spPr>
        <p:txBody>
          <a:bodyPr lIns="0" tIns="0" bIns="0">
            <a:noAutofit/>
          </a:bodyPr>
          <a:lstStyle>
            <a:lvl1pPr marL="270000" indent="0">
              <a:spcBef>
                <a:spcPts val="0"/>
              </a:spcBef>
              <a:buFontTx/>
              <a:buNone/>
              <a:defRPr sz="2600">
                <a:latin typeface="Calibri"/>
                <a:cs typeface="Calibri"/>
              </a:defRPr>
            </a:lvl1pPr>
            <a:lvl2pPr marL="540000" indent="-270000">
              <a:spcBef>
                <a:spcPts val="0"/>
              </a:spcBef>
              <a:buClr>
                <a:srgbClr val="0089CF"/>
              </a:buClr>
              <a:buFont typeface="Wingdings" charset="2"/>
              <a:buChar char="§"/>
              <a:defRPr sz="2600">
                <a:latin typeface="Calibri"/>
                <a:cs typeface="Calibri"/>
              </a:defRPr>
            </a:lvl2pPr>
            <a:lvl3pPr marL="828000" indent="-263525">
              <a:buClr>
                <a:srgbClr val="0089CF"/>
              </a:buClr>
              <a:buFont typeface="Calibri" panose="020F0502020204030204" pitchFamily="34" charset="0"/>
              <a:buChar char="&gt;"/>
              <a:defRPr>
                <a:latin typeface="Calibri"/>
                <a:cs typeface="Calibri"/>
              </a:defRPr>
            </a:lvl3pPr>
            <a:lvl4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4pPr>
            <a:lvl5pPr marL="536575" indent="-263525">
              <a:buClr>
                <a:srgbClr val="C00000"/>
              </a:buCl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052888" cy="68580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  <p:sp>
        <p:nvSpPr>
          <p:cNvPr id="16" name="Driehoekje"/>
          <p:cNvSpPr/>
          <p:nvPr userDrawn="1"/>
        </p:nvSpPr>
        <p:spPr>
          <a:xfrm flipV="1">
            <a:off x="4738930" y="1195200"/>
            <a:ext cx="192087" cy="107951"/>
          </a:xfrm>
          <a:prstGeom prst="triangle">
            <a:avLst/>
          </a:prstGeom>
          <a:solidFill>
            <a:srgbClr val="0089CF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7" name="Tijdelijke aanduiding voor voettekst 4">
            <a:extLst>
              <a:ext uri="{FF2B5EF4-FFF2-40B4-BE49-F238E27FC236}">
                <a16:creationId xmlns:a16="http://schemas.microsoft.com/office/drawing/2014/main" id="{6EA3969D-2A94-7848-A322-C7DF4AA85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4266" y="6356350"/>
            <a:ext cx="54241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89CF"/>
                </a:solidFill>
                <a:latin typeface="Calibri"/>
              </a:defRPr>
            </a:lvl1pPr>
          </a:lstStyle>
          <a:p>
            <a:r>
              <a:rPr lang="nl-NL"/>
              <a:t>Change </a:t>
            </a:r>
            <a:r>
              <a:rPr lang="nl-NL" err="1"/>
              <a:t>footer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: menu &gt; </a:t>
            </a:r>
            <a:r>
              <a:rPr lang="nl-NL" err="1"/>
              <a:t>insert</a:t>
            </a:r>
            <a:r>
              <a:rPr lang="nl-NL"/>
              <a:t> &gt; header en </a:t>
            </a:r>
            <a:r>
              <a:rPr lang="nl-NL" err="1"/>
              <a:t>footer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E0F81E05-B179-7943-BDA0-20E8EC5FD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49911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9C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894" y="116632"/>
            <a:ext cx="4752850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>
              <a:defRPr lang="nl-NL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pPr lvl="0" algn="l" eaLnBrk="0" hangingPunct="0">
              <a:lnSpc>
                <a:spcPts val="3200"/>
              </a:lnSpc>
            </a:pPr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23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twee rege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03783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twee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9144000" cy="6858000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Click on </a:t>
            </a:r>
            <a:r>
              <a:rPr lang="nl-NL" noProof="0" err="1"/>
              <a:t>the</a:t>
            </a:r>
            <a:r>
              <a:rPr lang="nl-NL" noProof="0"/>
              <a:t> icon </a:t>
            </a:r>
            <a:r>
              <a:rPr lang="nl-NL" noProof="0" err="1"/>
              <a:t>to</a:t>
            </a:r>
            <a:r>
              <a:rPr lang="nl-NL" noProof="0"/>
              <a:t> change </a:t>
            </a:r>
            <a:r>
              <a:rPr lang="nl-NL" noProof="0" err="1"/>
              <a:t>the</a:t>
            </a:r>
            <a:r>
              <a:rPr lang="nl-NL" noProof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930995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5649915" y="5976939"/>
            <a:ext cx="3248025" cy="6127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301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94" y="452610"/>
            <a:ext cx="2739868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4281" y="1685926"/>
            <a:ext cx="2283320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8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125"/>
              </a:spcBef>
              <a:tabLst/>
              <a:defRPr sz="1350">
                <a:solidFill>
                  <a:schemeClr val="tx1"/>
                </a:solidFill>
              </a:defRPr>
            </a:lvl2pPr>
          </a:lstStyle>
          <a:p>
            <a:r>
              <a:rPr lang="nl-NL" err="1"/>
              <a:t>Title</a:t>
            </a:r>
            <a:endParaRPr lang="nl-NL"/>
          </a:p>
          <a:p>
            <a:pPr lvl="1"/>
            <a:r>
              <a:rPr lang="nl-NL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8004309" y="6102174"/>
            <a:ext cx="828835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85694" y="0"/>
            <a:ext cx="4921403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538316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269965" tIns="269965" rIns="269965" bIns="269965" rtlCol="0">
            <a:noAutofit/>
          </a:bodyPr>
          <a:lstStyle/>
          <a:p>
            <a:pPr algn="l"/>
            <a:endParaRPr lang="nl-NL" sz="180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260484" y="188640"/>
            <a:ext cx="126048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" err="1"/>
              <a:t>TextSlide</a:t>
            </a:r>
            <a:endParaRPr lang="nl-NL" sz="600"/>
          </a:p>
        </p:txBody>
      </p:sp>
    </p:spTree>
    <p:extLst>
      <p:ext uri="{BB962C8B-B14F-4D97-AF65-F5344CB8AC3E}">
        <p14:creationId xmlns:p14="http://schemas.microsoft.com/office/powerpoint/2010/main" val="3320460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235" userDrawn="1">
          <p15:clr>
            <a:srgbClr val="FBAE40"/>
          </p15:clr>
        </p15:guide>
        <p15:guide id="3" pos="24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089CF"/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089CF"/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5B9D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5B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11843" y="6356350"/>
            <a:ext cx="5307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CD13921-6C2D-A749-8DAB-0C3657B60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41928" y="6048727"/>
            <a:ext cx="2159187" cy="6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883FA0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Choose</a:t>
            </a:r>
            <a:r>
              <a:rPr lang="nl-NL"/>
              <a:t> </a:t>
            </a:r>
            <a:r>
              <a:rPr lang="nl-NL" err="1"/>
              <a:t>faculty</a:t>
            </a:r>
            <a:r>
              <a:rPr lang="nl-NL"/>
              <a:t> dia </a:t>
            </a:r>
            <a:r>
              <a:rPr lang="nl-NL" err="1"/>
              <a:t>from</a:t>
            </a:r>
            <a:r>
              <a:rPr lang="nl-NL"/>
              <a:t> slidemodel</a:t>
            </a:r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883FA0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92278F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92278F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6507"/>
            <a:ext cx="3253043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B94A85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B94A85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EE3D8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EE3D8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700268" y="6356350"/>
            <a:ext cx="5319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5" y="6039243"/>
            <a:ext cx="3253043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99333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99333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B1101A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D03124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D03124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D95139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D95139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8694" y="6356350"/>
            <a:ext cx="5331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5046" y="6039243"/>
            <a:ext cx="3253041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A37C28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A37C28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A8990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A8990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82906" y="6356350"/>
            <a:ext cx="5336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39243"/>
            <a:ext cx="3224079" cy="60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8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04A64B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04A64B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7A60">
              <a:alpha val="89804"/>
            </a:srgbClr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7A60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9757" y="6356350"/>
            <a:ext cx="53600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9527" y="6041955"/>
            <a:ext cx="3224079" cy="60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67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+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28400" y="460800"/>
            <a:ext cx="5490000" cy="1080000"/>
          </a:xfrm>
          <a:prstGeom prst="rect">
            <a:avLst/>
          </a:prstGeom>
          <a:solidFill>
            <a:srgbClr val="33ADAC">
              <a:alpha val="89804"/>
            </a:srgbClr>
          </a:solidFill>
          <a:ln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txBody>
          <a:bodyPr lIns="180000" tIns="108000" rIns="108000" bIns="0" anchor="ctr" anchorCtr="0">
            <a:noAutofit/>
          </a:bodyPr>
          <a:lstStyle>
            <a:lvl1pPr algn="l">
              <a:lnSpc>
                <a:spcPts val="3200"/>
              </a:lnSpc>
              <a:defRPr sz="3200" cap="all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nl-NL" err="1"/>
              <a:t>text</a:t>
            </a:r>
            <a:r>
              <a:rPr lang="nl-NL"/>
              <a:t> </a:t>
            </a:r>
            <a:r>
              <a:rPr lang="nl-NL" err="1"/>
              <a:t>can</a:t>
            </a:r>
            <a:r>
              <a:rPr lang="nl-NL"/>
              <a:t> </a:t>
            </a:r>
            <a:r>
              <a:rPr lang="nl-NL" err="1"/>
              <a:t>be</a:t>
            </a:r>
            <a:r>
              <a:rPr lang="nl-NL"/>
              <a:t> up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two</a:t>
            </a:r>
            <a:r>
              <a:rPr lang="nl-NL"/>
              <a:t> </a:t>
            </a:r>
            <a:r>
              <a:rPr lang="nl-NL" err="1"/>
              <a:t>lines</a:t>
            </a:r>
            <a:endParaRPr lang="nl-NL"/>
          </a:p>
        </p:txBody>
      </p:sp>
      <p:sp>
        <p:nvSpPr>
          <p:cNvPr id="7" name="KopieerDriehoekje"/>
          <p:cNvSpPr>
            <a:spLocks noChangeAspect="1"/>
          </p:cNvSpPr>
          <p:nvPr userDrawn="1"/>
        </p:nvSpPr>
        <p:spPr>
          <a:xfrm flipV="1">
            <a:off x="927100" y="1540800"/>
            <a:ext cx="216000" cy="108000"/>
          </a:xfrm>
          <a:prstGeom prst="triangle">
            <a:avLst/>
          </a:prstGeom>
          <a:solidFill>
            <a:srgbClr val="33ADAC">
              <a:alpha val="89804"/>
            </a:srgbClr>
          </a:solidFill>
          <a:ln w="3175">
            <a:noFill/>
          </a:ln>
          <a:effectLst>
            <a:outerShdw blurRad="50800" dist="38100" dir="2700000" algn="tl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sz="quarter" idx="10" hasCustomPrompt="1"/>
          </p:nvPr>
        </p:nvSpPr>
        <p:spPr>
          <a:xfrm>
            <a:off x="428400" y="1715520"/>
            <a:ext cx="5490000" cy="539801"/>
          </a:xfrm>
          <a:solidFill>
            <a:srgbClr val="00A0AF"/>
          </a:solidFill>
          <a:ln>
            <a:noFill/>
          </a:ln>
        </p:spPr>
        <p:txBody>
          <a:bodyPr wrap="square" lIns="180000" tIns="72000" rIns="108000" bIns="144000">
            <a:spAutoFit/>
          </a:bodyPr>
          <a:lstStyle>
            <a:lvl1pPr marL="0" marR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cap="none" baseline="0">
                <a:solidFill>
                  <a:schemeClr val="bg1"/>
                </a:solidFill>
                <a:latin typeface="Calibri"/>
              </a:defRPr>
            </a:lvl1pPr>
            <a:lvl2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2pPr>
            <a:lvl3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3pPr>
            <a:lvl4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4pPr>
            <a:lvl5pPr>
              <a:lnSpc>
                <a:spcPts val="2500"/>
              </a:lnSpc>
              <a:buNone/>
              <a:defRPr sz="24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marL="0" marR="0" lvl="0" indent="0" algn="l" defTabSz="457200" rtl="0" eaLnBrk="0" fontAlgn="base" latinLnBrk="0" hangingPunct="0">
              <a:lnSpc>
                <a:spcPts val="25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err="1"/>
              <a:t>Text</a:t>
            </a:r>
            <a:r>
              <a:rPr lang="nl-NL"/>
              <a:t> block </a:t>
            </a:r>
            <a:r>
              <a:rPr lang="nl-NL" err="1"/>
              <a:t>adapts</a:t>
            </a:r>
            <a:r>
              <a:rPr lang="nl-NL"/>
              <a:t>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the</a:t>
            </a:r>
            <a:r>
              <a:rPr lang="nl-NL"/>
              <a:t> </a:t>
            </a:r>
            <a:r>
              <a:rPr lang="nl-NL" err="1"/>
              <a:t>amount</a:t>
            </a:r>
            <a:r>
              <a:rPr lang="nl-NL"/>
              <a:t> of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19" name="KopieerBalk"/>
          <p:cNvSpPr/>
          <p:nvPr userDrawn="1"/>
        </p:nvSpPr>
        <p:spPr>
          <a:xfrm>
            <a:off x="908602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0" name="KopieerBalk"/>
          <p:cNvSpPr/>
          <p:nvPr userDrawn="1"/>
        </p:nvSpPr>
        <p:spPr>
          <a:xfrm flipH="1">
            <a:off x="1016423" y="1568448"/>
            <a:ext cx="144016" cy="147600"/>
          </a:xfrm>
          <a:prstGeom prst="rtTriangle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1" name="KopieerBalk"/>
          <p:cNvSpPr/>
          <p:nvPr userDrawn="1"/>
        </p:nvSpPr>
        <p:spPr>
          <a:xfrm flipH="1">
            <a:off x="1160437" y="1568448"/>
            <a:ext cx="47556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22" name="KopieerBalk"/>
          <p:cNvSpPr/>
          <p:nvPr userDrawn="1"/>
        </p:nvSpPr>
        <p:spPr>
          <a:xfrm flipH="1">
            <a:off x="429790" y="1568448"/>
            <a:ext cx="478800" cy="147600"/>
          </a:xfrm>
          <a:prstGeom prst="rect">
            <a:avLst/>
          </a:prstGeom>
          <a:solidFill>
            <a:srgbClr val="00A0A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l-NL">
              <a:solidFill>
                <a:srgbClr val="FFFFFF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71332" y="6356350"/>
            <a:ext cx="5348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latin typeface="Calibri"/>
              </a:defRPr>
            </a:lvl1pPr>
          </a:lstStyle>
          <a:p>
            <a:r>
              <a:rPr lang="nl-NL"/>
              <a:t>Change footer text: menu &gt; insert &gt; header en footer text</a:t>
            </a:r>
          </a:p>
        </p:txBody>
      </p:sp>
      <p:sp>
        <p:nvSpPr>
          <p:cNvPr id="1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241300" y="6356350"/>
            <a:ext cx="1047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Calibri"/>
              </a:defRPr>
            </a:lvl1pPr>
          </a:lstStyle>
          <a:p>
            <a:fld id="{16CC70A2-6B8C-4FE8-A4AE-E466C9B2130C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0E2435-E63D-1B47-8661-79333206D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0437" y="6036507"/>
            <a:ext cx="3282260" cy="6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60000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64" r:id="rId9"/>
    <p:sldLayoutId id="2147483660" r:id="rId10"/>
    <p:sldLayoutId id="2147483661" r:id="rId11"/>
    <p:sldLayoutId id="2147483663" r:id="rId12"/>
    <p:sldLayoutId id="2147483672" r:id="rId13"/>
    <p:sldLayoutId id="2147483892" r:id="rId14"/>
    <p:sldLayoutId id="2147483673" r:id="rId15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 Narrow Bold"/>
          <a:ea typeface="ＭＳ Ｐゴシック" charset="-128"/>
          <a:cs typeface="Arial Narrow Bol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 Bold" charset="0"/>
          <a:ea typeface="ＭＳ Ｐゴシック" charset="-128"/>
        </a:defRPr>
      </a:lvl9pPr>
    </p:titleStyle>
    <p:bodyStyle>
      <a:lvl1pPr marL="273050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2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271463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2pPr>
      <a:lvl3pPr marL="542925" indent="-271463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8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3pPr>
      <a:lvl4pPr marL="809625" indent="-266700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600" kern="1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+mn-cs"/>
        </a:defRPr>
      </a:lvl4pPr>
      <a:lvl5pPr marL="1071563" indent="-261938" algn="l" defTabSz="457200" rtl="0" eaLnBrk="1" fontAlgn="base" hangingPunct="1">
        <a:spcBef>
          <a:spcPts val="0"/>
        </a:spcBef>
        <a:spcAft>
          <a:spcPct val="0"/>
        </a:spcAft>
        <a:buClr>
          <a:srgbClr val="0089CF"/>
        </a:buClr>
        <a:buSzPct val="80000"/>
        <a:buFont typeface="Lucida Grande"/>
        <a:buChar char="&gt;"/>
        <a:defRPr sz="1400" kern="1200">
          <a:solidFill>
            <a:schemeClr val="tx1">
              <a:lumMod val="65000"/>
              <a:lumOff val="35000"/>
            </a:schemeClr>
          </a:solidFill>
          <a:latin typeface="Calibri" panose="020F0502020204030204" pitchFamily="34" charset="0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2"/>
            <a:ext cx="926186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8094" y="278044"/>
            <a:ext cx="2739868" cy="1128716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8094" y="5958000"/>
            <a:ext cx="588092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88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4278" y="5958001"/>
            <a:ext cx="5193671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88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Research Institute name</a:t>
            </a:r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11" y="1684373"/>
            <a:ext cx="7542797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50" indent="-277813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75" indent="-174625" algn="l" defTabSz="6858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6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 userDrawn="1">
          <p15:clr>
            <a:srgbClr val="F26B43"/>
          </p15:clr>
        </p15:guide>
        <p15:guide id="4" orient="horz" pos="778" userDrawn="1">
          <p15:clr>
            <a:srgbClr val="F26B43"/>
          </p15:clr>
        </p15:guide>
        <p15:guide id="10" pos="5548" userDrawn="1">
          <p15:clr>
            <a:srgbClr val="F26B43"/>
          </p15:clr>
        </p15:guide>
        <p15:guide id="11" orient="horz" pos="3752" userDrawn="1">
          <p15:clr>
            <a:srgbClr val="F26B43"/>
          </p15:clr>
        </p15:guide>
        <p15:guide id="12" orient="horz" pos="4036" userDrawn="1">
          <p15:clr>
            <a:srgbClr val="F26B43"/>
          </p15:clr>
        </p15:guide>
        <p15:guide id="13" pos="213" userDrawn="1">
          <p15:clr>
            <a:srgbClr val="F26B43"/>
          </p15:clr>
        </p15:guide>
        <p15:guide id="15" orient="horz" pos="106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yalis.nl/aov/onderwijs/vrije-universiteit-amsterdam-en?utm_source=Werknemer&amp;utm_medium=AOV&amp;utm_campaign=Vrije%20Universiteit%20Amsterdam&amp;utm_term=Zoeken&amp;sc_lang=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nverzekeringen.nl/en/vu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internationalstaffsupport@vu.nl" TargetMode="External"/><Relationship Id="rId4" Type="http://schemas.openxmlformats.org/officeDocument/2006/relationships/hyperlink" Target="https://vu-nl.libcal.com/calendar/is?cid=8081&amp;t=g&amp;d=0000-00-00&amp;cal=8081&amp;inc=0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sportcentrumvu.nl/en/vu-fit-at-work/" TargetMode="External"/><Relationship Id="rId13" Type="http://schemas.openxmlformats.org/officeDocument/2006/relationships/hyperlink" Target="https://vu.nl/en/employee/learning-and-development/e-learning" TargetMode="External"/><Relationship Id="rId18" Type="http://schemas.openxmlformats.org/officeDocument/2006/relationships/hyperlink" Target="https://vu.nl/en/employee/learning-and-development/about-the-learning-management-system-lms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1.wmf"/><Relationship Id="rId12" Type="http://schemas.openxmlformats.org/officeDocument/2006/relationships/image" Target="../media/image43.jpe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rialtofilm.nl/nl/specials/63/vu-medewerkers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jpeg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5" Type="http://schemas.openxmlformats.org/officeDocument/2006/relationships/image" Target="../media/image44.jpeg"/><Relationship Id="rId10" Type="http://schemas.openxmlformats.org/officeDocument/2006/relationships/hyperlink" Target="https://botanischetuinzuidas.nl/english/" TargetMode="External"/><Relationship Id="rId4" Type="http://schemas.openxmlformats.org/officeDocument/2006/relationships/image" Target="../media/image38.jpeg"/><Relationship Id="rId9" Type="http://schemas.openxmlformats.org/officeDocument/2006/relationships/hyperlink" Target="https://griffioen.vu.nl/en/vu-staff" TargetMode="External"/><Relationship Id="rId14" Type="http://schemas.openxmlformats.org/officeDocument/2006/relationships/hyperlink" Target="https://vu.nl/en/employee/alongside-work/network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ociale-veiligheid@vu.nl" TargetMode="External"/><Relationship Id="rId2" Type="http://schemas.openxmlformats.org/officeDocument/2006/relationships/hyperlink" Target="https://vu.nl/en/about-vu/more-about/safe-social-setting-on-campus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vu.nl/en/about-vu/more-about/ombudsman" TargetMode="External"/><Relationship Id="rId4" Type="http://schemas.openxmlformats.org/officeDocument/2006/relationships/hyperlink" Target="https://vu.nl/en/employee/help-support-and-advice/confidential-counsellors-staff-and-phd-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u.nl/en/dashboar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hyperlink" Target="https://griffioen.vu.nl/en/vu-staff" TargetMode="External"/><Relationship Id="rId4" Type="http://schemas.openxmlformats.org/officeDocument/2006/relationships/image" Target="../media/image51.jpeg"/><Relationship Id="rId9" Type="http://schemas.openxmlformats.org/officeDocument/2006/relationships/image" Target="../media/image5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58.jpeg"/><Relationship Id="rId5" Type="http://schemas.openxmlformats.org/officeDocument/2006/relationships/image" Target="../media/image50.png"/><Relationship Id="rId10" Type="http://schemas.openxmlformats.org/officeDocument/2006/relationships/hyperlink" Target="http://griffioen.vu.nl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5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hyperlink" Target="https://bar-boele.jimdosite.com/" TargetMode="External"/><Relationship Id="rId5" Type="http://schemas.openxmlformats.org/officeDocument/2006/relationships/image" Target="../media/image60.jpeg"/><Relationship Id="rId10" Type="http://schemas.openxmlformats.org/officeDocument/2006/relationships/image" Target="../media/image55.svg"/><Relationship Id="rId4" Type="http://schemas.openxmlformats.org/officeDocument/2006/relationships/image" Target="../media/image59.jpe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image" Target="../media/image62.jpeg"/><Relationship Id="rId5" Type="http://schemas.openxmlformats.org/officeDocument/2006/relationships/image" Target="../media/image50.png"/><Relationship Id="rId10" Type="http://schemas.openxmlformats.org/officeDocument/2006/relationships/hyperlink" Target="https://rialtofilm.nl/en/rialto-vu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5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11" Type="http://schemas.openxmlformats.org/officeDocument/2006/relationships/hyperlink" Target="https://www.artsciencegallery.nl/" TargetMode="External"/><Relationship Id="rId5" Type="http://schemas.openxmlformats.org/officeDocument/2006/relationships/image" Target="../media/image64.jpeg"/><Relationship Id="rId10" Type="http://schemas.openxmlformats.org/officeDocument/2006/relationships/image" Target="../media/image55.svg"/><Relationship Id="rId4" Type="http://schemas.openxmlformats.org/officeDocument/2006/relationships/image" Target="../media/image63.jpe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xfrm>
            <a:off x="1461052" y="241435"/>
            <a:ext cx="6221896" cy="109956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H</a:t>
            </a:r>
            <a:r>
              <a:rPr lang="nl-NL"/>
              <a:t>R Service Desk</a:t>
            </a:r>
            <a:br>
              <a:rPr lang="nl-NL"/>
            </a:br>
            <a:r>
              <a:rPr lang="nl-NL"/>
              <a:t>Practical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984639739"/>
      </p:ext>
    </p:extLst>
  </p:cSld>
  <p:clrMapOvr>
    <a:masterClrMapping/>
  </p:clrMapOvr>
  <p:transition advTm="1490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3" name="Afbeelding 2" descr="Afbeelding met tekst, Lettertype, Webpagina, Website&#10;&#10;Automatisch gegenereerde beschrijving">
            <a:extLst>
              <a:ext uri="{FF2B5EF4-FFF2-40B4-BE49-F238E27FC236}">
                <a16:creationId xmlns:a16="http://schemas.microsoft.com/office/drawing/2014/main" id="{A3365DF3-CE71-3685-6A66-EFA2ACD9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1751357"/>
            <a:ext cx="8979407" cy="340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"/>
    </mc:Choice>
    <mc:Fallback xmlns="">
      <p:transition spd="slow" advTm="649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holiday leave</a:t>
            </a:r>
          </a:p>
        </p:txBody>
      </p:sp>
      <p:pic>
        <p:nvPicPr>
          <p:cNvPr id="10" name="Afbeelding 9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48F99E6F-94C5-2902-5B43-0ADB76F7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46" y="1694217"/>
            <a:ext cx="8630506" cy="45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1"/>
    </mc:Choice>
    <mc:Fallback xmlns="">
      <p:transition spd="slow" advTm="104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holiday leave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39141FF4-4921-EF64-8BEA-4A726D2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1" y="1703739"/>
            <a:ext cx="8581016" cy="45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7"/>
    </mc:Choice>
    <mc:Fallback xmlns="">
      <p:transition spd="slow" advTm="3251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holiday leave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EF493EE2-AAAD-989F-F34E-F3D0AD11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7" y="1722789"/>
            <a:ext cx="8514464" cy="45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7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9"/>
    </mc:Choice>
    <mc:Fallback xmlns="">
      <p:transition spd="slow" advTm="1077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holiday leave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ED1D8953-1167-9F1D-6970-BE7DBD7E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1" y="1722789"/>
            <a:ext cx="8524875" cy="45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2"/>
    </mc:Choice>
    <mc:Fallback xmlns="">
      <p:transition spd="slow" advTm="234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1054100" lvl="1" indent="-51435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Commuting Statement</a:t>
            </a:r>
          </a:p>
          <a:p>
            <a:pPr marL="1054100" lvl="1" indent="-51435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Insurances</a:t>
            </a:r>
          </a:p>
          <a:p>
            <a:pPr marL="1413868" lvl="4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>
                <a:latin typeface="Calibri"/>
                <a:ea typeface="ＭＳ Ｐゴシック"/>
                <a:cs typeface="Calibri"/>
              </a:rPr>
              <a:t>Health</a:t>
            </a:r>
            <a:endParaRPr lang="en-US" sz="1800" cap="all">
              <a:latin typeface="Calibri"/>
              <a:ea typeface="ＭＳ Ｐゴシック"/>
              <a:cs typeface="Calibri"/>
            </a:endParaRPr>
          </a:p>
          <a:p>
            <a:pPr marL="1413868" lvl="4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>
                <a:latin typeface="Calibri"/>
                <a:ea typeface="ＭＳ Ｐゴシック"/>
                <a:cs typeface="Calibri"/>
              </a:rPr>
              <a:t>Disability</a:t>
            </a:r>
            <a:endParaRPr lang="en-US" sz="1800" cap="all">
              <a:latin typeface="Calibri"/>
              <a:ea typeface="ＭＳ Ｐゴシック"/>
              <a:cs typeface="Calibri"/>
            </a:endParaRPr>
          </a:p>
          <a:p>
            <a:pPr marL="1413868" lvl="4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800">
                <a:latin typeface="Calibri"/>
                <a:ea typeface="ＭＳ Ｐゴシック"/>
                <a:cs typeface="Calibri"/>
              </a:rPr>
              <a:t>Other</a:t>
            </a:r>
            <a:endParaRPr lang="en-US" sz="1800" cap="all">
              <a:latin typeface="Calibri"/>
              <a:ea typeface="ＭＳ Ｐゴシック"/>
              <a:cs typeface="Calibri"/>
            </a:endParaRP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Individual Choices Model (</a:t>
            </a:r>
            <a:r>
              <a:rPr lang="en-US" i="1" err="1">
                <a:latin typeface="Calibri"/>
                <a:ea typeface="ＭＳ Ｐゴシック"/>
                <a:cs typeface="Calibri"/>
              </a:rPr>
              <a:t>Keuzemodel</a:t>
            </a:r>
            <a:r>
              <a:rPr lang="en-US">
                <a:latin typeface="Calibri"/>
                <a:ea typeface="ＭＳ Ｐゴシック"/>
                <a:cs typeface="Calibri"/>
              </a:rPr>
              <a:t>)</a:t>
            </a: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Business Travel</a:t>
            </a:r>
          </a:p>
          <a:p>
            <a:pPr marL="996950" lvl="1" indent="-457200">
              <a:lnSpc>
                <a:spcPct val="150000"/>
              </a:lnSpc>
            </a:pPr>
            <a:r>
              <a:rPr lang="en-US">
                <a:latin typeface="Calibri"/>
                <a:ea typeface="ＭＳ Ｐゴシック"/>
                <a:cs typeface="Calibri"/>
              </a:rPr>
              <a:t>Health, Safety and Wellbeing </a:t>
            </a:r>
            <a:endParaRPr lang="en-US"/>
          </a:p>
          <a:p>
            <a:pPr marL="539750" lvl="1" indent="0">
              <a:lnSpc>
                <a:spcPct val="150000"/>
              </a:lnSpc>
              <a:buNone/>
            </a:pPr>
            <a:endParaRPr lang="en-US" cap="all"/>
          </a:p>
          <a:p>
            <a:pPr marL="269875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Important Topics HR services </a:t>
            </a:r>
          </a:p>
        </p:txBody>
      </p:sp>
    </p:spTree>
    <p:extLst>
      <p:ext uri="{BB962C8B-B14F-4D97-AF65-F5344CB8AC3E}">
        <p14:creationId xmlns:p14="http://schemas.microsoft.com/office/powerpoint/2010/main" val="40231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"/>
    </mc:Choice>
    <mc:Fallback xmlns="">
      <p:transition spd="slow" advTm="656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8046"/>
            <a:ext cx="8928992" cy="1078568"/>
          </a:xfrm>
        </p:spPr>
        <p:txBody>
          <a:bodyPr/>
          <a:lstStyle/>
          <a:p>
            <a:r>
              <a:rPr lang="en-US"/>
              <a:t>travel statement – commuting allowance</a:t>
            </a:r>
            <a:endParaRPr lang="nl-N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7064FF6-DADA-4476-9EB5-6C95A9DC5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477" y="1530432"/>
            <a:ext cx="7752527" cy="27839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/>
            <a:r>
              <a:rPr lang="en-US" sz="2400" b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No statement  =  No allowances</a:t>
            </a:r>
            <a:endParaRPr lang="en-US" sz="24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 b="1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2200">
                <a:latin typeface="Calibri"/>
                <a:ea typeface="ＭＳ Ｐゴシック"/>
                <a:cs typeface="Calibri"/>
              </a:rPr>
              <a:t>Fill in the commuting travel statement to receive the</a:t>
            </a:r>
            <a:br>
              <a:rPr lang="en-US" sz="2200">
                <a:latin typeface="Calibri"/>
                <a:ea typeface="ＭＳ Ｐゴシック"/>
                <a:cs typeface="Calibri"/>
              </a:rPr>
            </a:br>
            <a:r>
              <a:rPr lang="en-US" sz="2200">
                <a:latin typeface="Calibri"/>
                <a:ea typeface="ＭＳ Ｐゴシック"/>
                <a:cs typeface="Calibri"/>
              </a:rPr>
              <a:t>commuting and work-from-home allowances.</a:t>
            </a:r>
          </a:p>
          <a:p>
            <a:pPr marL="269875"/>
            <a:endParaRPr lang="en-US" sz="1500" b="1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>
                <a:latin typeface="Calibri"/>
                <a:ea typeface="ＭＳ Ｐゴシック"/>
                <a:cs typeface="Calibri"/>
              </a:rPr>
              <a:t>VU.nl/dashboard </a:t>
            </a:r>
            <a:r>
              <a:rPr lang="en-US" sz="1600">
                <a:latin typeface="Calibri"/>
                <a:ea typeface="ＭＳ Ｐゴシック"/>
                <a:cs typeface="Calibri"/>
              </a:rPr>
              <a:t>&gt; Search for: 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Commuting allowance (</a:t>
            </a:r>
            <a:r>
              <a:rPr lang="en-US" sz="1600" b="1" i="1" err="1">
                <a:latin typeface="Calibri"/>
                <a:ea typeface="ＭＳ Ｐゴシック"/>
                <a:cs typeface="Calibri"/>
              </a:rPr>
              <a:t>Reiskosten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)</a:t>
            </a:r>
            <a:endParaRPr lang="en-US" sz="16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700DF-622E-4E6C-B14D-AF4396249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" t="1311" r="19493" b="78951"/>
          <a:stretch/>
        </p:blipFill>
        <p:spPr>
          <a:xfrm>
            <a:off x="604434" y="3316637"/>
            <a:ext cx="5253441" cy="6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74"/>
    </mc:Choice>
    <mc:Fallback xmlns="">
      <p:transition spd="slow" advTm="8007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31201"/>
            <a:ext cx="8928992" cy="1078568"/>
          </a:xfrm>
        </p:spPr>
        <p:txBody>
          <a:bodyPr/>
          <a:lstStyle/>
          <a:p>
            <a:r>
              <a:rPr lang="en-US"/>
              <a:t>Health Insurance</a:t>
            </a:r>
            <a:endParaRPr lang="nl-NL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7064FF6-DADA-4476-9EB5-6C95A9DC5E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474" y="1463129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 lvl="1" indent="0">
              <a:buNone/>
            </a:pPr>
            <a:r>
              <a:rPr lang="en-GB" sz="2000" b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Basic health insurance is mandatory when working in the Netherlands</a:t>
            </a:r>
            <a:endParaRPr lang="en-GB" sz="2000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269875" lvl="1" indent="0">
              <a:buNone/>
            </a:pPr>
            <a:br>
              <a:rPr lang="en-GB" sz="800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</a:br>
            <a:endParaRPr lang="en-GB" sz="800">
              <a:solidFill>
                <a:srgbClr val="0089CF"/>
              </a:solidFill>
              <a:latin typeface="Calibri"/>
              <a:ea typeface="ＭＳ Ｐゴシック"/>
              <a:cs typeface="Calibri"/>
            </a:endParaRPr>
          </a:p>
          <a:p>
            <a:pPr marL="539750" lvl="1" indent="-269875"/>
            <a:r>
              <a:rPr lang="en-GB" sz="1800">
                <a:latin typeface="Calibri"/>
                <a:ea typeface="ＭＳ Ｐゴシック"/>
                <a:cs typeface="Calibri"/>
              </a:rPr>
              <a:t>Basic insurance is mandatory</a:t>
            </a:r>
            <a:br>
              <a:rPr lang="en-GB" sz="1800">
                <a:latin typeface="Calibri"/>
                <a:ea typeface="ＭＳ Ｐゴシック"/>
                <a:cs typeface="Calibri"/>
              </a:rPr>
            </a:br>
            <a:endParaRPr lang="en-GB" sz="1800">
              <a:latin typeface="Calibri"/>
              <a:ea typeface="ＭＳ Ｐゴシック"/>
              <a:cs typeface="Calibri"/>
            </a:endParaRPr>
          </a:p>
          <a:p>
            <a:pPr marL="539750" lvl="1" indent="-269875"/>
            <a:r>
              <a:rPr lang="en-GB" sz="1800">
                <a:latin typeface="Calibri"/>
                <a:ea typeface="ＭＳ Ｐゴシック"/>
                <a:cs typeface="Calibri"/>
              </a:rPr>
              <a:t>Supplementary packages are optional</a:t>
            </a:r>
            <a:endParaRPr lang="en-GB" sz="1800">
              <a:solidFill>
                <a:srgbClr val="595959"/>
              </a:solidFill>
            </a:endParaRPr>
          </a:p>
          <a:p>
            <a:pPr marL="827750" lvl="3" indent="-269875"/>
            <a:r>
              <a:rPr lang="en-GB" sz="1800">
                <a:latin typeface="Calibri"/>
                <a:ea typeface="ＭＳ Ｐゴシック"/>
                <a:cs typeface="Calibri"/>
              </a:rPr>
              <a:t>Three companies have a collaborative agreement with VU</a:t>
            </a:r>
          </a:p>
          <a:p>
            <a:pPr marL="827750" lvl="3" indent="-269875"/>
            <a:r>
              <a:rPr lang="en-GB" sz="180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Discount on supplementary insurance packages</a:t>
            </a:r>
          </a:p>
          <a:p>
            <a:pPr marL="1087188" lvl="4" indent="-285750">
              <a:buClr>
                <a:schemeClr val="tx2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800" err="1">
                <a:latin typeface="Calibri"/>
                <a:ea typeface="ＭＳ Ｐゴシック"/>
                <a:cs typeface="Calibri"/>
              </a:rPr>
              <a:t>Zilveren</a:t>
            </a:r>
            <a:r>
              <a:rPr lang="en-GB" sz="1800">
                <a:latin typeface="Calibri"/>
                <a:ea typeface="ＭＳ Ｐゴシック"/>
                <a:cs typeface="Calibri"/>
              </a:rPr>
              <a:t> </a:t>
            </a:r>
            <a:r>
              <a:rPr lang="en-GB" sz="1800" err="1">
                <a:latin typeface="Calibri"/>
                <a:ea typeface="ＭＳ Ｐゴシック"/>
                <a:cs typeface="Calibri"/>
              </a:rPr>
              <a:t>Kruis</a:t>
            </a:r>
            <a:r>
              <a:rPr lang="en-GB" sz="1800">
                <a:latin typeface="Calibri"/>
                <a:ea typeface="ＭＳ Ｐゴシック"/>
                <a:cs typeface="Calibri"/>
              </a:rPr>
              <a:t> </a:t>
            </a:r>
          </a:p>
          <a:p>
            <a:pPr marL="1087188" lvl="4" indent="-285750">
              <a:buClr>
                <a:schemeClr val="tx2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800">
                <a:latin typeface="Calibri"/>
                <a:ea typeface="ＭＳ Ｐゴシック"/>
                <a:cs typeface="Calibri"/>
              </a:rPr>
              <a:t>OHRA </a:t>
            </a:r>
          </a:p>
          <a:p>
            <a:pPr marL="1087188" lvl="4" indent="-285750">
              <a:buClr>
                <a:schemeClr val="tx2">
                  <a:lumMod val="40000"/>
                  <a:lumOff val="60000"/>
                </a:schemeClr>
              </a:buClr>
              <a:buFont typeface="Courier New" panose="02070309020205020404" pitchFamily="49" charset="0"/>
              <a:buChar char="o"/>
            </a:pPr>
            <a:r>
              <a:rPr lang="en-GB" sz="1800">
                <a:latin typeface="Calibri"/>
                <a:ea typeface="ＭＳ Ｐゴシック"/>
                <a:cs typeface="Calibri"/>
              </a:rPr>
              <a:t>Nationale </a:t>
            </a:r>
            <a:r>
              <a:rPr lang="en-GB" sz="1800" err="1">
                <a:latin typeface="Calibri"/>
                <a:ea typeface="ＭＳ Ｐゴシック"/>
                <a:cs typeface="Calibri"/>
              </a:rPr>
              <a:t>Nederlanden</a:t>
            </a:r>
            <a:endParaRPr lang="en-GB" sz="1800">
              <a:latin typeface="Calibri"/>
              <a:ea typeface="ＭＳ Ｐゴシック"/>
              <a:cs typeface="Calibri"/>
            </a:endParaRPr>
          </a:p>
          <a:p>
            <a:pPr marL="827405" lvl="3" indent="-262255">
              <a:buFont typeface="Wingdings"/>
              <a:buChar char="Ø"/>
            </a:pPr>
            <a:endParaRPr lang="en-GB" sz="1800">
              <a:solidFill>
                <a:srgbClr val="595959"/>
              </a:solidFill>
              <a:cs typeface="Calibri" panose="020F0502020204030204" pitchFamily="34" charset="0"/>
            </a:endParaRPr>
          </a:p>
          <a:p>
            <a:pPr marL="269875" lvl="1" indent="0">
              <a:buNone/>
            </a:pPr>
            <a:r>
              <a:rPr lang="en-US" sz="1800" b="1">
                <a:latin typeface="Calibri"/>
                <a:ea typeface="ＭＳ Ｐゴシック"/>
                <a:cs typeface="Calibri"/>
              </a:rPr>
              <a:t>VU.nl/dashboard </a:t>
            </a:r>
            <a:r>
              <a:rPr lang="en-US" sz="1800">
                <a:latin typeface="Calibri"/>
                <a:ea typeface="ＭＳ Ｐゴシック"/>
                <a:cs typeface="Calibri"/>
              </a:rPr>
              <a:t>&gt; Search for: </a:t>
            </a:r>
            <a:r>
              <a:rPr lang="en-US" sz="1800" b="1">
                <a:latin typeface="Calibri"/>
                <a:ea typeface="ＭＳ Ｐゴシック"/>
                <a:cs typeface="Calibri"/>
              </a:rPr>
              <a:t>Health Insurance (</a:t>
            </a:r>
            <a:r>
              <a:rPr lang="en-US" sz="1800" b="1" i="1" err="1">
                <a:latin typeface="Calibri"/>
                <a:ea typeface="ＭＳ Ｐゴシック"/>
                <a:cs typeface="Calibri"/>
              </a:rPr>
              <a:t>Zorgverzekering</a:t>
            </a:r>
            <a:r>
              <a:rPr lang="en-US" sz="1800" b="1">
                <a:latin typeface="Calibri"/>
                <a:ea typeface="ＭＳ Ｐゴシック"/>
                <a:cs typeface="Calibri"/>
              </a:rPr>
              <a:t>)</a:t>
            </a:r>
            <a:endParaRPr lang="en-US" sz="1800">
              <a:latin typeface="Calibri"/>
              <a:ea typeface="ＭＳ Ｐゴシック"/>
              <a:cs typeface="Calibri"/>
            </a:endParaRPr>
          </a:p>
          <a:p>
            <a:pPr marL="539750" lvl="1" indent="-269875"/>
            <a:endParaRPr lang="en-GB" sz="2400"/>
          </a:p>
          <a:p>
            <a:pPr marL="269875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841F6-A003-B357-FB3A-FB70E50D8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25" b="68454"/>
          <a:stretch/>
        </p:blipFill>
        <p:spPr>
          <a:xfrm>
            <a:off x="566973" y="4874863"/>
            <a:ext cx="5109928" cy="6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4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57"/>
    </mc:Choice>
    <mc:Fallback xmlns="">
      <p:transition spd="slow" advTm="265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239863" y="1353313"/>
            <a:ext cx="8702906" cy="5367314"/>
          </a:xfrm>
        </p:spPr>
        <p:txBody>
          <a:bodyPr vert="horz" lIns="0" tIns="0" rIns="91440" bIns="0" rtlCol="0" anchor="t">
            <a:noAutofit/>
          </a:bodyPr>
          <a:lstStyle/>
          <a:p>
            <a:pPr marL="269875"/>
            <a:endParaRPr lang="en-GB" sz="1400"/>
          </a:p>
          <a:p>
            <a:pPr marL="269875"/>
            <a:r>
              <a:rPr lang="en-US" sz="2400" b="1">
                <a:solidFill>
                  <a:srgbClr val="0089CF"/>
                </a:solidFill>
                <a:ea typeface="ＭＳ Ｐゴシック"/>
              </a:rPr>
              <a:t>Disability insurance</a:t>
            </a:r>
            <a:r>
              <a:rPr lang="en-US" sz="2400" b="1" i="0">
                <a:solidFill>
                  <a:srgbClr val="0089CF"/>
                </a:solidFill>
                <a:effectLst/>
                <a:ea typeface="ＭＳ Ｐゴシック"/>
              </a:rPr>
              <a:t> gives you the opportunity to protect </a:t>
            </a:r>
            <a:br>
              <a:rPr lang="en-US" sz="2400" b="1" i="0">
                <a:solidFill>
                  <a:srgbClr val="0089CF"/>
                </a:solidFill>
                <a:effectLst/>
                <a:ea typeface="ＭＳ Ｐゴシック"/>
              </a:rPr>
            </a:br>
            <a:r>
              <a:rPr lang="en-US" sz="2400" b="1" i="0">
                <a:solidFill>
                  <a:srgbClr val="0089CF"/>
                </a:solidFill>
                <a:effectLst/>
                <a:ea typeface="ＭＳ Ｐゴシック"/>
              </a:rPr>
              <a:t>your income level, in case of disability</a:t>
            </a:r>
            <a:r>
              <a:rPr lang="en-US" sz="2400" b="1">
                <a:solidFill>
                  <a:srgbClr val="0089CF"/>
                </a:solidFill>
                <a:ea typeface="ＭＳ Ｐゴシック"/>
              </a:rPr>
              <a:t> </a:t>
            </a:r>
            <a:endParaRPr lang="en-US" sz="2400" b="1" i="0">
              <a:solidFill>
                <a:srgbClr val="0089C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/>
            <a:endParaRPr lang="en-GB" sz="2200"/>
          </a:p>
          <a:p>
            <a:pPr marL="269875"/>
            <a:r>
              <a:rPr lang="en-GB" sz="2000">
                <a:ea typeface="ＭＳ Ｐゴシック"/>
              </a:rPr>
              <a:t>Three types of coverage: </a:t>
            </a:r>
            <a:endParaRPr lang="en-GB" sz="2000"/>
          </a:p>
          <a:p>
            <a:pPr marL="727075" indent="-457200">
              <a:buFont typeface="+mj-lt"/>
              <a:buAutoNum type="arabicPeriod"/>
            </a:pPr>
            <a:r>
              <a:rPr lang="en-GB" sz="2000">
                <a:ea typeface="ＭＳ Ｐゴシック"/>
              </a:rPr>
              <a:t>Partial disability</a:t>
            </a:r>
          </a:p>
          <a:p>
            <a:pPr marL="727075" indent="-457200">
              <a:buFont typeface="+mj-lt"/>
              <a:buAutoNum type="arabicPeriod"/>
            </a:pPr>
            <a:r>
              <a:rPr lang="en-GB" sz="2000">
                <a:ea typeface="ＭＳ Ｐゴシック"/>
              </a:rPr>
              <a:t>Complete disability</a:t>
            </a:r>
          </a:p>
          <a:p>
            <a:pPr marL="727075" indent="-457200">
              <a:buFont typeface="+mj-lt"/>
              <a:buAutoNum type="arabicPeriod"/>
            </a:pPr>
            <a:r>
              <a:rPr lang="en-US" sz="2000">
                <a:ea typeface="ＭＳ Ｐゴシック"/>
              </a:rPr>
              <a:t>Partial and complete disability</a:t>
            </a:r>
          </a:p>
          <a:p>
            <a:pPr marL="269875"/>
            <a:endParaRPr lang="en-US" sz="2800"/>
          </a:p>
          <a:p>
            <a:pPr marL="269875"/>
            <a:r>
              <a:rPr lang="en-US" sz="2000" b="0" i="0">
                <a:effectLst/>
                <a:ea typeface="ＭＳ Ｐゴシック"/>
              </a:rPr>
              <a:t>No health questionnaire required within 6 months after starting employment.</a:t>
            </a:r>
            <a:r>
              <a:rPr lang="en-US" sz="2000">
                <a:solidFill>
                  <a:srgbClr val="333333"/>
                </a:solidFill>
                <a:ea typeface="ＭＳ Ｐゴシック"/>
              </a:rPr>
              <a:t> </a:t>
            </a:r>
            <a:endParaRPr lang="en-US" sz="2000" b="0" i="0">
              <a:solidFill>
                <a:srgbClr val="333333"/>
              </a:solidFill>
              <a:effectLst/>
            </a:endParaRPr>
          </a:p>
          <a:p>
            <a:pPr marL="269875"/>
            <a:endParaRPr lang="en-US" sz="2200">
              <a:solidFill>
                <a:srgbClr val="333333"/>
              </a:solidFill>
            </a:endParaRPr>
          </a:p>
          <a:p>
            <a:pPr marL="269875"/>
            <a:r>
              <a:rPr lang="en-US" sz="1600" b="1">
                <a:ea typeface="ＭＳ Ｐゴシック"/>
              </a:rPr>
              <a:t>VU.nl/dashboard </a:t>
            </a:r>
            <a:r>
              <a:rPr lang="en-US" sz="1600">
                <a:ea typeface="ＭＳ Ｐゴシック"/>
              </a:rPr>
              <a:t>&gt; Search for: </a:t>
            </a:r>
            <a:r>
              <a:rPr lang="en-US" sz="1600" b="1">
                <a:ea typeface="ＭＳ Ｐゴシック"/>
              </a:rPr>
              <a:t>Disability Insurance (</a:t>
            </a:r>
            <a:r>
              <a:rPr lang="en-US" sz="1600" b="1" i="1" err="1">
                <a:ea typeface="ＭＳ Ｐゴシック"/>
              </a:rPr>
              <a:t>Arbeidsongeschiktheidsverzekering</a:t>
            </a:r>
            <a:r>
              <a:rPr lang="en-US" sz="1600" b="1">
                <a:ea typeface="ＭＳ Ｐゴシック"/>
              </a:rPr>
              <a:t>)</a:t>
            </a:r>
          </a:p>
          <a:p>
            <a:pPr marL="269875"/>
            <a:r>
              <a:rPr lang="en-US" sz="2000">
                <a:ea typeface="ＭＳ Ｐゴシック"/>
                <a:hlinkClick r:id="rId3"/>
              </a:rPr>
              <a:t>Loyalis.nl</a:t>
            </a:r>
            <a:endParaRPr lang="en-US" sz="2000">
              <a:ea typeface="ＭＳ Ｐゴシック"/>
            </a:endParaRPr>
          </a:p>
          <a:p>
            <a:pPr marL="269875"/>
            <a:endParaRPr lang="en-US" sz="2800"/>
          </a:p>
          <a:p>
            <a:pPr marL="269875"/>
            <a:endParaRPr lang="en-US" sz="2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9863" y="137373"/>
            <a:ext cx="8462027" cy="1078568"/>
          </a:xfrm>
        </p:spPr>
        <p:txBody>
          <a:bodyPr/>
          <a:lstStyle/>
          <a:p>
            <a:r>
              <a:rPr lang="en-US"/>
              <a:t>Disability Insurance</a:t>
            </a:r>
          </a:p>
        </p:txBody>
      </p:sp>
    </p:spTree>
    <p:extLst>
      <p:ext uri="{BB962C8B-B14F-4D97-AF65-F5344CB8AC3E}">
        <p14:creationId xmlns:p14="http://schemas.microsoft.com/office/powerpoint/2010/main" val="3786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2"/>
    </mc:Choice>
    <mc:Fallback xmlns="">
      <p:transition spd="slow" advTm="509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69875"/>
            <a:endParaRPr lang="en-US"/>
          </a:p>
          <a:p>
            <a:pPr marL="269875"/>
            <a:r>
              <a:rPr lang="en-US" sz="2400">
                <a:latin typeface="Calibri"/>
                <a:ea typeface="ＭＳ Ｐゴシック"/>
                <a:cs typeface="Calibri"/>
              </a:rPr>
              <a:t>VU Amsterdam offers various group insurance policies through </a:t>
            </a:r>
            <a:r>
              <a:rPr lang="en-US" sz="2400" b="1">
                <a:latin typeface="Calibri"/>
                <a:ea typeface="ＭＳ Ｐゴシック"/>
                <a:cs typeface="Calibri"/>
              </a:rPr>
              <a:t>Aon Insurance</a:t>
            </a:r>
            <a:r>
              <a:rPr lang="en-US" sz="2400">
                <a:latin typeface="Calibri"/>
                <a:ea typeface="ＭＳ Ｐゴシック"/>
                <a:cs typeface="Calibri"/>
              </a:rPr>
              <a:t>: </a:t>
            </a:r>
            <a:endParaRPr lang="en-US" sz="2400"/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8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Car insurance</a:t>
            </a:r>
            <a:endParaRPr lang="en-US" sz="2200"/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Travel insurance</a:t>
            </a:r>
            <a:endParaRPr lang="en-US" sz="22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Liability insurance</a:t>
            </a: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Calibri"/>
                <a:cs typeface="Calibri"/>
              </a:rPr>
              <a:t>Home contents insurance</a:t>
            </a:r>
            <a:endParaRPr lang="en-US" sz="2200">
              <a:latin typeface="Calibri"/>
              <a:ea typeface="ＭＳ Ｐゴシック"/>
              <a:cs typeface="Calibri"/>
            </a:endParaRP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200">
                <a:latin typeface="Calibri"/>
                <a:ea typeface="ＭＳ Ｐゴシック"/>
                <a:cs typeface="Calibri"/>
              </a:rPr>
              <a:t>Legal assistance insurance </a:t>
            </a:r>
            <a:endParaRPr lang="en-US" sz="2200"/>
          </a:p>
          <a:p>
            <a:pPr marL="727075" indent="-457200">
              <a:buFont typeface="Arial" panose="020B0604020202020204" pitchFamily="34" charset="0"/>
              <a:buChar char="•"/>
            </a:pPr>
            <a:endParaRPr lang="en-US" sz="2200"/>
          </a:p>
          <a:p>
            <a:pPr marL="269875"/>
            <a:r>
              <a:rPr lang="en-US" sz="2200">
                <a:latin typeface="Calibri"/>
                <a:ea typeface="ＭＳ Ｐゴシック"/>
                <a:cs typeface="Calibri"/>
              </a:rPr>
              <a:t>More information: </a:t>
            </a:r>
            <a:r>
              <a:rPr lang="en-US" sz="2200">
                <a:latin typeface="Calibri"/>
                <a:ea typeface="ＭＳ Ｐゴシック"/>
                <a:cs typeface="Calibri"/>
                <a:hlinkClick r:id="rId3"/>
              </a:rPr>
              <a:t>aonverzekeringen.nl/vua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group insurances</a:t>
            </a:r>
          </a:p>
        </p:txBody>
      </p:sp>
    </p:spTree>
    <p:extLst>
      <p:ext uri="{BB962C8B-B14F-4D97-AF65-F5344CB8AC3E}">
        <p14:creationId xmlns:p14="http://schemas.microsoft.com/office/powerpoint/2010/main" val="179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0"/>
    </mc:Choice>
    <mc:Fallback xmlns="">
      <p:transition spd="slow" advTm="222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D2CAA8-0EA8-DA03-4DCD-3D232909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</a:p>
        </p:txBody>
      </p:sp>
      <p:graphicFrame>
        <p:nvGraphicFramePr>
          <p:cNvPr id="6" name="Text Placeholder 1">
            <a:extLst>
              <a:ext uri="{FF2B5EF4-FFF2-40B4-BE49-F238E27FC236}">
                <a16:creationId xmlns:a16="http://schemas.microsoft.com/office/drawing/2014/main" id="{97A16FC0-78E3-39D2-599E-BE0A00FCB1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2164958"/>
              </p:ext>
            </p:extLst>
          </p:nvPr>
        </p:nvGraphicFramePr>
        <p:xfrm>
          <a:off x="568119" y="2027790"/>
          <a:ext cx="7678105" cy="360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5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6"/>
    </mc:Choice>
    <mc:Fallback xmlns="">
      <p:transition spd="slow" advTm="3111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                 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 choices model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1A6124-82C3-4A44-953A-CEA6C29345C2}"/>
              </a:ext>
            </a:extLst>
          </p:cNvPr>
          <p:cNvSpPr txBox="1"/>
          <p:nvPr/>
        </p:nvSpPr>
        <p:spPr>
          <a:xfrm>
            <a:off x="322909" y="1284591"/>
            <a:ext cx="8287845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>
                <a:solidFill>
                  <a:srgbClr val="0077B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600" b="1" i="0">
                <a:solidFill>
                  <a:srgbClr val="0077B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scheme allows you to exchange certain portions of your existing employment benefits in favour of another benefit, however you see fit. </a:t>
            </a:r>
          </a:p>
          <a:p>
            <a:br>
              <a:rPr lang="en-GB" b="1" i="0">
                <a:solidFill>
                  <a:srgbClr val="0077B3"/>
                </a:solidFill>
                <a:effectLst/>
                <a:latin typeface="Calibri"/>
                <a:ea typeface="ＭＳ Ｐゴシック"/>
                <a:cs typeface="Roboto"/>
              </a:rPr>
            </a:br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benefits will keep their original form and worth if you don’t want to apply the </a:t>
            </a:r>
            <a:r>
              <a:rPr lang="en-GB" sz="1400" i="1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Keuzemodel</a:t>
            </a:r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sz="1400" b="1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applying the </a:t>
            </a:r>
            <a:r>
              <a:rPr lang="en-GB" sz="1400" i="1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Keuzemodel</a:t>
            </a:r>
            <a:r>
              <a:rPr lang="en-GB" sz="1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make sure you have accrued sufficient funds. </a:t>
            </a:r>
          </a:p>
          <a:p>
            <a:endParaRPr lang="en-GB" b="1">
              <a:solidFill>
                <a:srgbClr val="333333"/>
              </a:solidFill>
              <a:latin typeface="Calibri"/>
              <a:cs typeface="Calibri"/>
            </a:endParaRPr>
          </a:p>
          <a:p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VU.nl/dashboard</a:t>
            </a:r>
            <a:r>
              <a:rPr lang="en-GB" sz="1600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 &gt; </a:t>
            </a:r>
            <a:r>
              <a:rPr lang="en-GB" sz="1600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Search</a:t>
            </a:r>
            <a:r>
              <a:rPr lang="en-GB" sz="1600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 </a:t>
            </a:r>
            <a:r>
              <a:rPr lang="en-GB" sz="1600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for: </a:t>
            </a:r>
            <a:r>
              <a:rPr lang="en-GB" sz="1600" b="1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Individual</a:t>
            </a:r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 choices model (</a:t>
            </a:r>
            <a:r>
              <a:rPr lang="en-GB" sz="1600" b="1" i="1" err="1">
                <a:solidFill>
                  <a:srgbClr val="333333"/>
                </a:solidFill>
                <a:latin typeface="Calibri"/>
                <a:ea typeface="ＭＳ Ｐゴシック"/>
                <a:cs typeface="Roboto"/>
              </a:rPr>
              <a:t>Keuzemodel</a:t>
            </a:r>
            <a:r>
              <a:rPr lang="en-GB" sz="1600" b="1" i="0">
                <a:solidFill>
                  <a:srgbClr val="333333"/>
                </a:solidFill>
                <a:effectLst/>
                <a:latin typeface="Calibri"/>
                <a:ea typeface="ＭＳ Ｐゴシック"/>
                <a:cs typeface="Roboto"/>
              </a:rPr>
              <a:t>) 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69BA84F-30F5-ECAB-00A4-FC35B7FC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8" y="3405307"/>
            <a:ext cx="6971913" cy="30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62"/>
    </mc:Choice>
    <mc:Fallback xmlns="">
      <p:transition spd="slow" advTm="6196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                                                      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International Business Travel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51A6124-82C3-4A44-953A-CEA6C29345C2}"/>
              </a:ext>
            </a:extLst>
          </p:cNvPr>
          <p:cNvSpPr txBox="1"/>
          <p:nvPr/>
        </p:nvSpPr>
        <p:spPr>
          <a:xfrm>
            <a:off x="533246" y="1440000"/>
            <a:ext cx="8287845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ea typeface="ＭＳ Ｐゴシック"/>
                <a:cs typeface="Calibri"/>
              </a:rPr>
              <a:t>International travel and accommodation expenses will only be reimbursed if a budget </a:t>
            </a:r>
            <a:br>
              <a:rPr lang="en-US" sz="1600">
                <a:latin typeface="Calibri"/>
                <a:ea typeface="ＭＳ Ｐゴシック"/>
                <a:cs typeface="Calibri"/>
              </a:rPr>
            </a:br>
            <a:r>
              <a:rPr lang="en-US" sz="1600">
                <a:latin typeface="Calibri"/>
                <a:ea typeface="ＭＳ Ｐゴシック"/>
                <a:cs typeface="Calibri"/>
              </a:rPr>
              <a:t>has been pre-approved by the manager</a:t>
            </a:r>
            <a:endParaRPr lang="en-US" sz="1600">
              <a:latin typeface="Calibri"/>
              <a:cs typeface="Calibri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latin typeface="Calibri"/>
                <a:ea typeface="ＭＳ Ｐゴシック"/>
                <a:cs typeface="Calibri"/>
              </a:rPr>
              <a:t>The r</a:t>
            </a:r>
            <a:r>
              <a:rPr lang="en-US" sz="1600" b="0" i="0">
                <a:effectLst/>
                <a:latin typeface="Calibri"/>
                <a:ea typeface="ＭＳ Ｐゴシック"/>
                <a:cs typeface="Calibri"/>
              </a:rPr>
              <a:t>equest needs to be approved in advance (</a:t>
            </a:r>
            <a:r>
              <a:rPr lang="en-US" sz="1600" b="1" i="0">
                <a:effectLst/>
                <a:latin typeface="Calibri"/>
                <a:ea typeface="ＭＳ Ｐゴシック"/>
                <a:cs typeface="Calibri"/>
              </a:rPr>
              <a:t>Concur</a:t>
            </a:r>
            <a:r>
              <a:rPr lang="en-US" sz="1600">
                <a:latin typeface="Calibri"/>
                <a:ea typeface="ＭＳ Ｐゴシック"/>
                <a:cs typeface="Calibri"/>
              </a:rPr>
              <a:t>)</a:t>
            </a:r>
            <a:endParaRPr lang="en-US" sz="1600" b="0" i="0">
              <a:effectLst/>
              <a:latin typeface="Calibri"/>
              <a:ea typeface="ＭＳ Ｐゴシック"/>
              <a:cs typeface="Calibri"/>
            </a:endParaRPr>
          </a:p>
          <a:p>
            <a:endParaRPr lang="en-GB" sz="1600" b="1">
              <a:latin typeface="Calibri"/>
              <a:ea typeface="ＭＳ Ｐゴシック"/>
              <a:cs typeface="Calibri"/>
            </a:endParaRPr>
          </a:p>
          <a:p>
            <a:pPr>
              <a:buFont typeface="Arial" panose="020B0604020202020204" pitchFamily="34" charset="0"/>
            </a:pPr>
            <a:r>
              <a:rPr lang="en-GB" sz="1600" b="1" i="0">
                <a:effectLst/>
                <a:latin typeface="Calibri"/>
                <a:ea typeface="ＭＳ Ｐゴシック"/>
                <a:cs typeface="Calibri"/>
              </a:rPr>
              <a:t>VU.nl/dashboard </a:t>
            </a:r>
            <a:r>
              <a:rPr lang="en-GB" sz="1600" i="0">
                <a:effectLst/>
                <a:latin typeface="Calibri"/>
                <a:ea typeface="ＭＳ Ｐゴシック"/>
                <a:cs typeface="Calibri"/>
              </a:rPr>
              <a:t>&gt; </a:t>
            </a:r>
            <a:r>
              <a:rPr lang="en-GB" sz="1600">
                <a:latin typeface="Calibri"/>
                <a:ea typeface="ＭＳ Ｐゴシック"/>
                <a:cs typeface="Calibri"/>
              </a:rPr>
              <a:t>Search</a:t>
            </a:r>
            <a:r>
              <a:rPr lang="en-GB" sz="1600" i="0">
                <a:effectLst/>
                <a:latin typeface="Calibri"/>
                <a:ea typeface="ＭＳ Ｐゴシック"/>
                <a:cs typeface="Calibri"/>
              </a:rPr>
              <a:t> </a:t>
            </a:r>
            <a:r>
              <a:rPr lang="en-GB" sz="1600">
                <a:latin typeface="Calibri"/>
                <a:ea typeface="ＭＳ Ｐゴシック"/>
                <a:cs typeface="Calibri"/>
              </a:rPr>
              <a:t>for: </a:t>
            </a:r>
            <a:r>
              <a:rPr lang="en-GB" sz="1600" b="1">
                <a:latin typeface="Calibri"/>
                <a:ea typeface="ＭＳ Ｐゴシック"/>
                <a:cs typeface="Calibri"/>
              </a:rPr>
              <a:t>Business</a:t>
            </a:r>
            <a:r>
              <a:rPr lang="en-GB" sz="1600" b="1" i="0">
                <a:effectLst/>
                <a:latin typeface="Calibri"/>
                <a:ea typeface="ＭＳ Ｐゴシック"/>
                <a:cs typeface="Calibri"/>
              </a:rPr>
              <a:t> Travel</a:t>
            </a:r>
            <a:endParaRPr lang="en-GB" sz="1600" b="1" i="0">
              <a:effectLst/>
              <a:latin typeface="Calibri"/>
              <a:cs typeface="Calibri"/>
            </a:endParaRPr>
          </a:p>
          <a:p>
            <a:pPr algn="l"/>
            <a:endParaRPr lang="en-GB" b="0" i="0">
              <a:solidFill>
                <a:srgbClr val="0077B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AD316-44EE-8394-0A13-40C122B9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12" y="2768821"/>
            <a:ext cx="5564487" cy="330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6"/>
    </mc:Choice>
    <mc:Fallback xmlns="">
      <p:transition spd="slow" advTm="2332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0020" y="1402370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ＭＳ Ｐゴシック"/>
                <a:cs typeface="Calibri"/>
              </a:rPr>
              <a:t>The aim of Health, Safety and the Environment (HSE) is to </a:t>
            </a:r>
            <a:br>
              <a:rPr lang="en-US" sz="2000">
                <a:latin typeface="Calibri"/>
                <a:ea typeface="ＭＳ Ｐゴシック"/>
                <a:cs typeface="Calibri"/>
              </a:rPr>
            </a:br>
            <a:r>
              <a:rPr lang="en-US" sz="2000">
                <a:latin typeface="Calibri"/>
                <a:ea typeface="ＭＳ Ｐゴシック"/>
                <a:cs typeface="Calibri"/>
              </a:rPr>
              <a:t>enhance and safeguard working conditions, health, and welfare </a:t>
            </a:r>
            <a:br>
              <a:rPr lang="en-US" sz="2000">
                <a:latin typeface="Calibri"/>
                <a:ea typeface="ＭＳ Ｐゴシック"/>
                <a:cs typeface="Calibri"/>
              </a:rPr>
            </a:br>
            <a:r>
              <a:rPr lang="en-US" sz="2000">
                <a:latin typeface="Calibri"/>
                <a:ea typeface="ＭＳ Ｐゴシック"/>
                <a:cs typeface="Calibri"/>
              </a:rPr>
              <a:t>of VU employees</a:t>
            </a:r>
          </a:p>
          <a:p>
            <a:pPr marL="727075" indent="-457200">
              <a:buFont typeface="Arial" panose="020B0604020202020204" pitchFamily="34" charset="0"/>
              <a:buChar char="•"/>
            </a:pPr>
            <a:r>
              <a:rPr lang="en-US" sz="2000">
                <a:latin typeface="Calibri"/>
                <a:ea typeface="ＭＳ Ｐゴシック"/>
                <a:cs typeface="Calibri"/>
              </a:rPr>
              <a:t>For example: workplace examination &amp; eye test for computer glasses</a:t>
            </a:r>
          </a:p>
          <a:p>
            <a:pPr marL="269875"/>
            <a:endParaRPr lang="en-US" sz="1600" b="1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>
                <a:latin typeface="Calibri"/>
                <a:ea typeface="ＭＳ Ｐゴシック"/>
                <a:cs typeface="Calibri"/>
              </a:rPr>
              <a:t>VU.nl/dashboard </a:t>
            </a:r>
            <a:r>
              <a:rPr lang="en-US" sz="1600">
                <a:latin typeface="Calibri"/>
                <a:ea typeface="ＭＳ Ｐゴシック"/>
                <a:cs typeface="Calibri"/>
              </a:rPr>
              <a:t>&gt; Search for: 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Health, Safety and Environment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Occupational Health, Safety and environment (HSE)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C196C-8E13-42C3-BF7F-E240D4A91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10" y="3279029"/>
            <a:ext cx="4894905" cy="29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9"/>
    </mc:Choice>
    <mc:Fallback xmlns="">
      <p:transition spd="slow" advTm="2294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30C92-40CD-5D4F-FBC3-DA0BDD51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Sustainable employability – Work on yourself </a:t>
            </a:r>
            <a:endParaRPr lang="nl-NL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772206-2BB3-1312-BA8F-052891A15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2" y="1392128"/>
            <a:ext cx="5541287" cy="48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0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5"/>
    </mc:Choice>
    <mc:Fallback xmlns="">
      <p:transition spd="slow" advTm="1150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230C92-40CD-5D4F-FBC3-DA0BDD512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International STAFF</a:t>
            </a:r>
            <a:endParaRPr lang="nl-NL"/>
          </a:p>
        </p:txBody>
      </p:sp>
      <p:sp>
        <p:nvSpPr>
          <p:cNvPr id="2" name="Tijdelijke aanduiding voor tekst 6">
            <a:extLst>
              <a:ext uri="{FF2B5EF4-FFF2-40B4-BE49-F238E27FC236}">
                <a16:creationId xmlns:a16="http://schemas.microsoft.com/office/drawing/2014/main" id="{E0712DBB-4A31-65C9-9DA3-DC5157FC5162}"/>
              </a:ext>
            </a:extLst>
          </p:cNvPr>
          <p:cNvSpPr txBox="1">
            <a:spLocks/>
          </p:cNvSpPr>
          <p:nvPr/>
        </p:nvSpPr>
        <p:spPr>
          <a:xfrm>
            <a:off x="472650" y="2345796"/>
            <a:ext cx="3988731" cy="39379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0" marR="0" indent="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kern="1200" baseline="0">
                <a:solidFill>
                  <a:schemeClr val="accent2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284400" indent="-298450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2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Partner/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Spouse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Career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Workshops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Network events 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Information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about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Dutch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childcare</a:t>
            </a:r>
            <a:endParaRPr lang="nl-NL" sz="19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Information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about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schools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Dutch </a:t>
            </a: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language</a:t>
            </a: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courses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International lunches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Tax workshops</a:t>
            </a: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Housing</a:t>
            </a:r>
            <a:endParaRPr lang="nl-NL" sz="19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nl-NL" sz="19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Visa</a:t>
            </a: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nl-NL" sz="200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AF1615-E245-2A1B-4E7F-5E853BCB1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19"/>
          <a:stretch/>
        </p:blipFill>
        <p:spPr>
          <a:xfrm>
            <a:off x="4225751" y="2367284"/>
            <a:ext cx="4662415" cy="2856137"/>
          </a:xfrm>
          <a:prstGeom prst="rect">
            <a:avLst/>
          </a:prstGeom>
          <a:noFill/>
        </p:spPr>
      </p:pic>
      <p:sp>
        <p:nvSpPr>
          <p:cNvPr id="4" name="Tekstvak 2">
            <a:extLst>
              <a:ext uri="{FF2B5EF4-FFF2-40B4-BE49-F238E27FC236}">
                <a16:creationId xmlns:a16="http://schemas.microsoft.com/office/drawing/2014/main" id="{F4475528-C5F9-C5FC-A098-D3BDC1263691}"/>
              </a:ext>
            </a:extLst>
          </p:cNvPr>
          <p:cNvSpPr txBox="1"/>
          <p:nvPr/>
        </p:nvSpPr>
        <p:spPr>
          <a:xfrm flipH="1">
            <a:off x="4542094" y="5399489"/>
            <a:ext cx="4236522" cy="1033786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269965" tIns="269965" rIns="269965" bIns="269965" rtlCol="0" anchor="t">
            <a:noAutofit/>
          </a:bodyPr>
          <a:lstStyle/>
          <a:p>
            <a:r>
              <a:rPr lang="nl-NL" sz="1600">
                <a:latin typeface="Calibri"/>
                <a:ea typeface="ＭＳ Ｐゴシック"/>
                <a:cs typeface="Calibri"/>
              </a:rPr>
              <a:t>Check </a:t>
            </a:r>
            <a:r>
              <a:rPr lang="nl-NL" sz="1600">
                <a:latin typeface="Calibri"/>
                <a:ea typeface="ＭＳ Ｐゴシック"/>
                <a:cs typeface="Calibri"/>
                <a:hlinkClick r:id="rId4"/>
              </a:rPr>
              <a:t>events </a:t>
            </a:r>
            <a:r>
              <a:rPr lang="nl-NL" sz="1600" err="1">
                <a:latin typeface="Calibri"/>
                <a:ea typeface="ＭＳ Ｐゴシック"/>
                <a:cs typeface="Calibri"/>
                <a:hlinkClick r:id="rId4"/>
              </a:rPr>
              <a:t>calendar</a:t>
            </a:r>
            <a:r>
              <a:rPr lang="nl-NL" sz="1600">
                <a:latin typeface="Calibri"/>
                <a:ea typeface="ＭＳ Ｐゴシック"/>
                <a:cs typeface="Calibri"/>
                <a:hlinkClick r:id="rId4"/>
              </a:rPr>
              <a:t> </a:t>
            </a:r>
            <a:r>
              <a:rPr lang="nl-NL" sz="1600" err="1">
                <a:latin typeface="Calibri"/>
                <a:ea typeface="ＭＳ Ｐゴシック"/>
                <a:cs typeface="Calibri"/>
                <a:hlinkClick r:id="rId4"/>
              </a:rPr>
              <a:t>for</a:t>
            </a:r>
            <a:r>
              <a:rPr lang="nl-NL" sz="1600">
                <a:latin typeface="Calibri"/>
                <a:ea typeface="ＭＳ Ｐゴシック"/>
                <a:cs typeface="Calibri"/>
                <a:hlinkClick r:id="rId4"/>
              </a:rPr>
              <a:t> </a:t>
            </a:r>
            <a:r>
              <a:rPr lang="nl-NL" sz="1600" err="1">
                <a:latin typeface="Calibri"/>
                <a:ea typeface="ＭＳ Ｐゴシック"/>
                <a:cs typeface="Calibri"/>
                <a:hlinkClick r:id="rId4"/>
              </a:rPr>
              <a:t>international</a:t>
            </a:r>
            <a:r>
              <a:rPr lang="nl-NL" sz="1600">
                <a:latin typeface="Calibri"/>
                <a:ea typeface="ＭＳ Ｐゴシック"/>
                <a:cs typeface="Calibri"/>
                <a:hlinkClick r:id="rId4"/>
              </a:rPr>
              <a:t> </a:t>
            </a:r>
            <a:r>
              <a:rPr lang="nl-NL" sz="1600" err="1">
                <a:latin typeface="Calibri"/>
                <a:ea typeface="ＭＳ Ｐゴシック"/>
                <a:cs typeface="Calibri"/>
                <a:hlinkClick r:id="rId4"/>
              </a:rPr>
              <a:t>staff</a:t>
            </a:r>
            <a:endParaRPr lang="nl-NL" sz="1600">
              <a:latin typeface="Calibri"/>
              <a:ea typeface="ＭＳ Ｐゴシック"/>
              <a:cs typeface="Calibri"/>
            </a:endParaRPr>
          </a:p>
          <a:p>
            <a:endParaRPr lang="nl-NL" sz="1600">
              <a:latin typeface="Calibri"/>
              <a:cs typeface="Calibri"/>
            </a:endParaRPr>
          </a:p>
          <a:p>
            <a:r>
              <a:rPr lang="nl-NL" sz="1600">
                <a:latin typeface="Calibri"/>
                <a:ea typeface="ＭＳ Ｐゴシック"/>
                <a:cs typeface="Calibri"/>
                <a:hlinkClick r:id="rId5"/>
              </a:rPr>
              <a:t>internationalstaffsupport@vu.nl</a:t>
            </a:r>
            <a:r>
              <a:rPr lang="nl-NL" sz="1600">
                <a:latin typeface="Calibri"/>
                <a:ea typeface="ＭＳ Ｐゴシック"/>
                <a:cs typeface="Calibri"/>
              </a:rPr>
              <a:t>  </a:t>
            </a:r>
            <a:endParaRPr lang="nl-NL" sz="1600">
              <a:latin typeface="Calibri"/>
              <a:cs typeface="Calibri"/>
            </a:endParaRPr>
          </a:p>
          <a:p>
            <a:pPr algn="l"/>
            <a:endParaRPr lang="nl-NL" sz="1500">
              <a:solidFill>
                <a:srgbClr val="005CA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56EC3-C260-98E5-DFC5-07EA9F8CB5D2}"/>
              </a:ext>
            </a:extLst>
          </p:cNvPr>
          <p:cNvSpPr txBox="1"/>
          <p:nvPr/>
        </p:nvSpPr>
        <p:spPr>
          <a:xfrm>
            <a:off x="397392" y="1643506"/>
            <a:ext cx="8292772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err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Giving</a:t>
            </a:r>
            <a:r>
              <a:rPr lang="nl-NL" sz="2400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 support </a:t>
            </a:r>
            <a:r>
              <a:rPr lang="nl-NL" sz="2400" err="1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for</a:t>
            </a:r>
            <a:r>
              <a:rPr lang="nl-NL" sz="2400">
                <a:solidFill>
                  <a:srgbClr val="0089CF"/>
                </a:solidFill>
                <a:latin typeface="Calibri"/>
                <a:ea typeface="ＭＳ Ｐゴシック"/>
                <a:cs typeface="Calibri"/>
              </a:rPr>
              <a:t> non-Dutch employees </a:t>
            </a:r>
            <a:endParaRPr lang="nl-NL" sz="2400">
              <a:solidFill>
                <a:srgbClr val="0089C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1600" b="1">
                <a:latin typeface="Calibri"/>
                <a:ea typeface="ＭＳ Ｐゴシック"/>
                <a:cs typeface="Calibri"/>
              </a:rPr>
              <a:t>VU.nl/dashboard </a:t>
            </a:r>
            <a:r>
              <a:rPr lang="nl-NL" sz="1600">
                <a:latin typeface="Calibri"/>
                <a:ea typeface="ＭＳ Ｐゴシック"/>
                <a:cs typeface="Calibri"/>
              </a:rPr>
              <a:t>&gt; Search </a:t>
            </a:r>
            <a:r>
              <a:rPr lang="nl-NL" sz="1600" err="1">
                <a:latin typeface="Calibri"/>
                <a:ea typeface="ＭＳ Ｐゴシック"/>
                <a:cs typeface="Calibri"/>
              </a:rPr>
              <a:t>for</a:t>
            </a:r>
            <a:r>
              <a:rPr lang="nl-NL" sz="1600">
                <a:latin typeface="Calibri"/>
                <a:ea typeface="ＭＳ Ｐゴシック"/>
                <a:cs typeface="Calibri"/>
              </a:rPr>
              <a:t>: </a:t>
            </a:r>
            <a:r>
              <a:rPr lang="nl-NL" sz="1600" b="1">
                <a:latin typeface="Calibri"/>
                <a:ea typeface="ＭＳ Ｐゴシック"/>
                <a:cs typeface="Calibri"/>
              </a:rPr>
              <a:t>New employees</a:t>
            </a:r>
          </a:p>
          <a:p>
            <a:endParaRPr lang="nl-NL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7"/>
    </mc:Choice>
    <mc:Fallback xmlns="">
      <p:transition spd="slow" advTm="2270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B0D285-F196-4267-AC98-B15D42A697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25</a:t>
            </a:fld>
            <a:r>
              <a:rPr lang="nl-NL"/>
              <a:t>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95920F3-6237-435B-B887-FC15C4E23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"/>
          <a:stretch/>
        </p:blipFill>
        <p:spPr>
          <a:xfrm>
            <a:off x="267754" y="1832642"/>
            <a:ext cx="2022311" cy="1861007"/>
          </a:xfrm>
          <a:prstGeom prst="rect">
            <a:avLst/>
          </a:prstGeom>
        </p:spPr>
      </p:pic>
      <p:pic>
        <p:nvPicPr>
          <p:cNvPr id="8" name="Tijdelijke aanduiding voor afbeelding 23" descr="Afbeelding met vrouw, persoon, binnen&#10;&#10;Automatisch gegenereerde beschrijving">
            <a:extLst>
              <a:ext uri="{FF2B5EF4-FFF2-40B4-BE49-F238E27FC236}">
                <a16:creationId xmlns:a16="http://schemas.microsoft.com/office/drawing/2014/main" id="{26FCAF5E-0D55-4A54-BC42-8248B5FF0A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199" y="3881695"/>
            <a:ext cx="2022311" cy="1329164"/>
          </a:xfrm>
          <a:prstGeom prst="rect">
            <a:avLst/>
          </a:prstGeom>
        </p:spPr>
      </p:pic>
      <p:pic>
        <p:nvPicPr>
          <p:cNvPr id="9" name="Afbeelding 8" descr="Afbeelding met persoon, binnen, muziek, strijkinstrument&#10;&#10;Automatisch gegenereerde beschrijving">
            <a:extLst>
              <a:ext uri="{FF2B5EF4-FFF2-40B4-BE49-F238E27FC236}">
                <a16:creationId xmlns:a16="http://schemas.microsoft.com/office/drawing/2014/main" id="{8658666E-04C3-425C-B30D-9E9DC4C207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54" y="3858578"/>
            <a:ext cx="2011380" cy="1340243"/>
          </a:xfrm>
          <a:prstGeom prst="rect">
            <a:avLst/>
          </a:prstGeom>
        </p:spPr>
      </p:pic>
      <p:pic>
        <p:nvPicPr>
          <p:cNvPr id="10" name="Tijdelijke aanduiding voor afbeelding 5">
            <a:extLst>
              <a:ext uri="{FF2B5EF4-FFF2-40B4-BE49-F238E27FC236}">
                <a16:creationId xmlns:a16="http://schemas.microsoft.com/office/drawing/2014/main" id="{69DB2FFB-5D6B-44D5-8F6E-02665B937D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21" r="12221"/>
          <a:stretch/>
        </p:blipFill>
        <p:spPr>
          <a:xfrm>
            <a:off x="6965742" y="3843304"/>
            <a:ext cx="1858222" cy="1861007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noFill/>
        </p:spPr>
      </p:pic>
      <p:sp>
        <p:nvSpPr>
          <p:cNvPr id="12" name="Tijdelijke aanduiding voor tekst 2">
            <a:extLst>
              <a:ext uri="{FF2B5EF4-FFF2-40B4-BE49-F238E27FC236}">
                <a16:creationId xmlns:a16="http://schemas.microsoft.com/office/drawing/2014/main" id="{7CBDC187-C4C8-4204-8D1F-1B13B03B363D}"/>
              </a:ext>
            </a:extLst>
          </p:cNvPr>
          <p:cNvSpPr txBox="1">
            <a:spLocks/>
          </p:cNvSpPr>
          <p:nvPr/>
        </p:nvSpPr>
        <p:spPr>
          <a:xfrm>
            <a:off x="452280" y="2699423"/>
            <a:ext cx="1831962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/>
              <a:t>VU-</a:t>
            </a:r>
            <a:r>
              <a:rPr lang="nl-NL" sz="1350" err="1"/>
              <a:t>zine</a:t>
            </a:r>
            <a:r>
              <a:rPr lang="nl-NL" sz="1350"/>
              <a:t> </a:t>
            </a:r>
            <a:br>
              <a:rPr lang="nl-NL" sz="1350"/>
            </a:br>
            <a:r>
              <a:rPr lang="nl-NL" sz="1200">
                <a:latin typeface="DINPro" pitchFamily="2" charset="0"/>
              </a:rPr>
              <a:t>keep up </a:t>
            </a:r>
            <a:r>
              <a:rPr lang="nl-NL" sz="1200" err="1">
                <a:latin typeface="DINPro" pitchFamily="2" charset="0"/>
              </a:rPr>
              <a:t>to</a:t>
            </a:r>
            <a:r>
              <a:rPr lang="nl-NL" sz="1200">
                <a:latin typeface="DINPro" pitchFamily="2" charset="0"/>
              </a:rPr>
              <a:t> date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391254DE-98F4-4505-9868-7B8A19E65C2F}"/>
              </a:ext>
            </a:extLst>
          </p:cNvPr>
          <p:cNvSpPr txBox="1">
            <a:spLocks/>
          </p:cNvSpPr>
          <p:nvPr/>
        </p:nvSpPr>
        <p:spPr>
          <a:xfrm>
            <a:off x="327199" y="4897885"/>
            <a:ext cx="2022311" cy="92555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hlinkClick r:id="rId8"/>
              </a:rPr>
              <a:t>VU in Motion</a:t>
            </a:r>
            <a:br>
              <a:rPr lang="nl-NL" sz="1350">
                <a:hlinkClick r:id="rId8"/>
              </a:rPr>
            </a:br>
            <a:r>
              <a:rPr lang="nl-NL" sz="1200">
                <a:latin typeface="DINPro" pitchFamily="2" charset="0"/>
                <a:hlinkClick r:id="rId8"/>
              </a:rPr>
              <a:t>free </a:t>
            </a:r>
            <a:r>
              <a:rPr lang="nl-NL" sz="1200" err="1">
                <a:latin typeface="DINPro" pitchFamily="2" charset="0"/>
                <a:hlinkClick r:id="rId8"/>
              </a:rPr>
              <a:t>for</a:t>
            </a:r>
            <a:r>
              <a:rPr lang="nl-NL" sz="1200">
                <a:latin typeface="DINPro" pitchFamily="2" charset="0"/>
                <a:hlinkClick r:id="rId8"/>
              </a:rPr>
              <a:t> employees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90F0DE3C-2236-48F6-B7F7-29C1A194EC4E}"/>
              </a:ext>
            </a:extLst>
          </p:cNvPr>
          <p:cNvSpPr txBox="1">
            <a:spLocks/>
          </p:cNvSpPr>
          <p:nvPr/>
        </p:nvSpPr>
        <p:spPr>
          <a:xfrm>
            <a:off x="4664442" y="4910884"/>
            <a:ext cx="2022311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hlinkClick r:id="rId9"/>
              </a:rPr>
              <a:t>Griffioen </a:t>
            </a:r>
            <a:br>
              <a:rPr lang="nl-NL" sz="1350">
                <a:hlinkClick r:id="rId9"/>
              </a:rPr>
            </a:br>
            <a:r>
              <a:rPr lang="nl-NL" sz="1200" err="1">
                <a:latin typeface="DINPro" pitchFamily="2" charset="0"/>
                <a:hlinkClick r:id="rId9"/>
              </a:rPr>
              <a:t>for</a:t>
            </a:r>
            <a:r>
              <a:rPr lang="nl-NL" sz="1200">
                <a:latin typeface="DINPro" pitchFamily="2" charset="0"/>
                <a:hlinkClick r:id="rId9"/>
              </a:rPr>
              <a:t> culture </a:t>
            </a:r>
            <a:r>
              <a:rPr lang="nl-NL" sz="1200" err="1">
                <a:latin typeface="DINPro" pitchFamily="2" charset="0"/>
                <a:hlinkClick r:id="rId9"/>
              </a:rPr>
              <a:t>and</a:t>
            </a:r>
            <a:r>
              <a:rPr lang="nl-NL" sz="1200">
                <a:latin typeface="DINPro" pitchFamily="2" charset="0"/>
                <a:hlinkClick r:id="rId9"/>
              </a:rPr>
              <a:t> more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0191C632-F749-45C2-B20B-3C8AECE9DC29}"/>
              </a:ext>
            </a:extLst>
          </p:cNvPr>
          <p:cNvSpPr txBox="1">
            <a:spLocks/>
          </p:cNvSpPr>
          <p:nvPr/>
        </p:nvSpPr>
        <p:spPr>
          <a:xfrm>
            <a:off x="6935901" y="4910835"/>
            <a:ext cx="1888062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 err="1">
                <a:hlinkClick r:id="rId10"/>
              </a:rPr>
              <a:t>Botanic</a:t>
            </a:r>
            <a:r>
              <a:rPr lang="nl-NL" sz="1350">
                <a:hlinkClick r:id="rId10"/>
              </a:rPr>
              <a:t> garden </a:t>
            </a:r>
            <a:r>
              <a:rPr lang="nl-NL" sz="1350" err="1">
                <a:hlinkClick r:id="rId10"/>
              </a:rPr>
              <a:t>Zuidas</a:t>
            </a:r>
            <a:endParaRPr lang="nl-NL" sz="1350">
              <a:latin typeface="DINPro-Light" pitchFamily="2" charset="0"/>
            </a:endParaRPr>
          </a:p>
        </p:txBody>
      </p:sp>
      <p:sp>
        <p:nvSpPr>
          <p:cNvPr id="16" name="CustomShape 17">
            <a:extLst>
              <a:ext uri="{FF2B5EF4-FFF2-40B4-BE49-F238E27FC236}">
                <a16:creationId xmlns:a16="http://schemas.microsoft.com/office/drawing/2014/main" id="{A9375261-0594-436F-9169-DABF4F4867D5}"/>
              </a:ext>
            </a:extLst>
          </p:cNvPr>
          <p:cNvSpPr/>
          <p:nvPr/>
        </p:nvSpPr>
        <p:spPr>
          <a:xfrm>
            <a:off x="2586326" y="1841879"/>
            <a:ext cx="2011380" cy="170872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nl-NL"/>
          </a:p>
        </p:txBody>
      </p:sp>
      <p:pic>
        <p:nvPicPr>
          <p:cNvPr id="17" name="Afbeelding 16" descr="Afbeelding met persoon, binnen, zitten, computer&#10;&#10;Automatisch gegenereerde beschrijving">
            <a:extLst>
              <a:ext uri="{FF2B5EF4-FFF2-40B4-BE49-F238E27FC236}">
                <a16:creationId xmlns:a16="http://schemas.microsoft.com/office/drawing/2014/main" id="{7ECEA5FE-CE84-4460-8821-9B80AE4D4E4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598" y="1835607"/>
            <a:ext cx="2011380" cy="1341709"/>
          </a:xfrm>
          <a:prstGeom prst="rect">
            <a:avLst/>
          </a:prstGeom>
        </p:spPr>
      </p:pic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0D68AD60-B95F-4462-9BB8-9CAAE936B455}"/>
              </a:ext>
            </a:extLst>
          </p:cNvPr>
          <p:cNvSpPr txBox="1">
            <a:spLocks/>
          </p:cNvSpPr>
          <p:nvPr/>
        </p:nvSpPr>
        <p:spPr>
          <a:xfrm>
            <a:off x="2580861" y="2676490"/>
            <a:ext cx="2022311" cy="94623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latin typeface="DINPro-Medium"/>
                <a:hlinkClick r:id="rId13"/>
              </a:rPr>
              <a:t>Free e-courses </a:t>
            </a:r>
            <a:r>
              <a:rPr lang="nl-NL" sz="1350">
                <a:latin typeface="DINPro"/>
                <a:hlinkClick r:id="rId13"/>
              </a:rPr>
              <a:t>to develop yourself</a:t>
            </a:r>
            <a:endParaRPr lang="nl-NL" sz="1350">
              <a:latin typeface="DINPro" pitchFamily="2" charset="0"/>
            </a:endParaRPr>
          </a:p>
        </p:txBody>
      </p:sp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927436C8-EAAA-4238-B249-7AC997717248}"/>
              </a:ext>
            </a:extLst>
          </p:cNvPr>
          <p:cNvSpPr txBox="1">
            <a:spLocks/>
          </p:cNvSpPr>
          <p:nvPr/>
        </p:nvSpPr>
        <p:spPr>
          <a:xfrm>
            <a:off x="7029459" y="2617112"/>
            <a:ext cx="2022311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hlinkClick r:id="rId14"/>
              </a:rPr>
              <a:t>Network </a:t>
            </a:r>
            <a:r>
              <a:rPr lang="nl-NL" sz="1350" err="1">
                <a:hlinkClick r:id="rId14"/>
              </a:rPr>
              <a:t>opportunities</a:t>
            </a:r>
            <a:endParaRPr lang="nl-NL" sz="1350">
              <a:latin typeface="DINPro-Light" pitchFamily="2" charset="0"/>
            </a:endParaRPr>
          </a:p>
        </p:txBody>
      </p:sp>
      <p:pic>
        <p:nvPicPr>
          <p:cNvPr id="1026" name="Picture 2" descr="Rialto VU - Rialto">
            <a:extLst>
              <a:ext uri="{FF2B5EF4-FFF2-40B4-BE49-F238E27FC236}">
                <a16:creationId xmlns:a16="http://schemas.microsoft.com/office/drawing/2014/main" id="{2D6263D5-D856-4E5D-A623-650F7C620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326" y="3877977"/>
            <a:ext cx="1858222" cy="123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jdelijke aanduiding voor tekst 2">
            <a:extLst>
              <a:ext uri="{FF2B5EF4-FFF2-40B4-BE49-F238E27FC236}">
                <a16:creationId xmlns:a16="http://schemas.microsoft.com/office/drawing/2014/main" id="{2E638EA2-DE54-4BD9-A9B6-F69C21CE7C29}"/>
              </a:ext>
            </a:extLst>
          </p:cNvPr>
          <p:cNvSpPr txBox="1">
            <a:spLocks/>
          </p:cNvSpPr>
          <p:nvPr/>
        </p:nvSpPr>
        <p:spPr>
          <a:xfrm>
            <a:off x="2580861" y="4910836"/>
            <a:ext cx="1863123" cy="94628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 err="1">
                <a:hlinkClick r:id="rId16"/>
              </a:rPr>
              <a:t>Rialto</a:t>
            </a:r>
            <a:r>
              <a:rPr lang="nl-NL" sz="1350">
                <a:hlinkClick r:id="rId16"/>
              </a:rPr>
              <a:t> </a:t>
            </a:r>
            <a:br>
              <a:rPr lang="nl-NL" sz="1350">
                <a:hlinkClick r:id="rId16"/>
              </a:rPr>
            </a:br>
            <a:r>
              <a:rPr lang="nl-NL" sz="1200">
                <a:hlinkClick r:id="rId16"/>
              </a:rPr>
              <a:t>movie </a:t>
            </a:r>
            <a:r>
              <a:rPr lang="nl-NL" sz="1200" err="1">
                <a:hlinkClick r:id="rId16"/>
              </a:rPr>
              <a:t>theatre</a:t>
            </a:r>
            <a:r>
              <a:rPr lang="nl-NL" sz="1200">
                <a:hlinkClick r:id="rId16"/>
              </a:rPr>
              <a:t> </a:t>
            </a:r>
            <a:endParaRPr lang="nl-NL" sz="1350">
              <a:latin typeface="DINPro" pitchFamily="2" charset="0"/>
            </a:endParaRPr>
          </a:p>
        </p:txBody>
      </p:sp>
      <p:pic>
        <p:nvPicPr>
          <p:cNvPr id="11" name="Picture 2" descr="How does the Learning Management System work?">
            <a:extLst>
              <a:ext uri="{FF2B5EF4-FFF2-40B4-BE49-F238E27FC236}">
                <a16:creationId xmlns:a16="http://schemas.microsoft.com/office/drawing/2014/main" id="{D4BE06BF-6D7A-6F0C-FADD-2A19E712F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988" y="1841880"/>
            <a:ext cx="2022311" cy="120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2FDC3D59-D956-AE04-BB43-28F672D7C85C}"/>
              </a:ext>
            </a:extLst>
          </p:cNvPr>
          <p:cNvSpPr txBox="1">
            <a:spLocks/>
          </p:cNvSpPr>
          <p:nvPr/>
        </p:nvSpPr>
        <p:spPr>
          <a:xfrm>
            <a:off x="4825729" y="2603141"/>
            <a:ext cx="2048688" cy="946334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34000" sy="34000" flip="x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269930" tIns="377900" rIns="269930" bIns="18895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rgbClr val="005CA9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50" indent="-277813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75" indent="-174625" algn="l" defTabSz="6858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6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350">
                <a:latin typeface="DINPro-Medium"/>
                <a:hlinkClick r:id="rId18"/>
              </a:rPr>
              <a:t>Learning &amp; Development - LMS</a:t>
            </a:r>
            <a:endParaRPr lang="nl-NL" sz="1350">
              <a:latin typeface="DINPro-Medium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D17780-52B8-971C-2865-E61379BAC9CB}"/>
              </a:ext>
            </a:extLst>
          </p:cNvPr>
          <p:cNvSpPr>
            <a:spLocks noGrp="1"/>
          </p:cNvSpPr>
          <p:nvPr/>
        </p:nvSpPr>
        <p:spPr>
          <a:xfrm>
            <a:off x="107504" y="116632"/>
            <a:ext cx="8928992" cy="1078568"/>
          </a:xfrm>
          <a:prstGeom prst="rect">
            <a:avLst/>
          </a:prstGeom>
          <a:solidFill>
            <a:srgbClr val="0089CF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nl-NL"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Calibri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r>
              <a:rPr lang="en-GB">
                <a:solidFill>
                  <a:schemeClr val="bg2"/>
                </a:solidFill>
                <a:ea typeface="ＭＳ Ｐゴシック"/>
              </a:rPr>
              <a:t>Alongside your work</a:t>
            </a:r>
            <a:endParaRPr lang="en-GB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0"/>
    </mc:Choice>
    <mc:Fallback xmlns="">
      <p:transition spd="slow" advTm="2146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 – HR Advisors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1570F7D-25E0-437E-9F45-9124B469A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5403" y="1629206"/>
            <a:ext cx="8461093" cy="4968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69875"/>
            <a:r>
              <a:rPr lang="en-US" sz="2200">
                <a:latin typeface="Calibri"/>
                <a:ea typeface="ＭＳ Ｐゴシック"/>
                <a:cs typeface="Calibri"/>
              </a:rPr>
              <a:t>All departments have their own dedicated HR Advisor </a:t>
            </a:r>
            <a:br>
              <a:rPr lang="en-US" sz="2200">
                <a:latin typeface="Calibri"/>
                <a:ea typeface="ＭＳ Ｐゴシック"/>
                <a:cs typeface="Calibri"/>
              </a:rPr>
            </a:br>
            <a:endParaRPr lang="en-US" sz="2200">
              <a:latin typeface="Calibri"/>
              <a:ea typeface="ＭＳ Ｐゴシック"/>
              <a:cs typeface="Calibri"/>
            </a:endParaRPr>
          </a:p>
          <a:p>
            <a:pPr marL="269875"/>
            <a:endParaRPr lang="en-US" sz="2200">
              <a:latin typeface="Calibri"/>
              <a:ea typeface="ＭＳ Ｐゴシック"/>
              <a:cs typeface="Calibri"/>
            </a:endParaRPr>
          </a:p>
          <a:p>
            <a:pPr marL="269875"/>
            <a:r>
              <a:rPr lang="en-US" sz="1600" b="1">
                <a:latin typeface="Calibri"/>
                <a:ea typeface="ＭＳ Ｐゴシック"/>
                <a:cs typeface="Calibri"/>
              </a:rPr>
              <a:t>VU.nl/dashboard </a:t>
            </a:r>
            <a:r>
              <a:rPr lang="en-US" sz="1600">
                <a:latin typeface="Calibri"/>
                <a:ea typeface="ＭＳ Ｐゴシック"/>
                <a:cs typeface="Calibri"/>
              </a:rPr>
              <a:t>&gt; Search for: </a:t>
            </a:r>
            <a:r>
              <a:rPr lang="en-US" sz="1600" b="1">
                <a:latin typeface="Calibri"/>
                <a:ea typeface="ＭＳ Ｐゴシック"/>
                <a:cs typeface="Calibri"/>
              </a:rPr>
              <a:t>HR Advisors</a:t>
            </a:r>
          </a:p>
          <a:p>
            <a:pPr marL="269875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61A68-0013-451A-A8B7-EE898B406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64" b="69099"/>
          <a:stretch/>
        </p:blipFill>
        <p:spPr>
          <a:xfrm>
            <a:off x="776397" y="3058522"/>
            <a:ext cx="5900628" cy="74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2"/>
    </mc:Choice>
    <mc:Fallback xmlns="">
      <p:transition spd="slow" advTm="3358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4800"/>
          </a:p>
          <a:p>
            <a:r>
              <a:rPr lang="en-US" sz="4800"/>
              <a:t>  	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 – HR Service desk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BEDBF-E4EB-4118-9801-C4EFDE5B2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4" y="2292261"/>
            <a:ext cx="8551071" cy="295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8"/>
    </mc:Choice>
    <mc:Fallback xmlns="">
      <p:transition spd="slow" advTm="2841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4050191-FF28-E48D-BB31-E95E489E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Social</a:t>
            </a:r>
            <a:r>
              <a:rPr lang="nl-NL"/>
              <a:t> </a:t>
            </a:r>
            <a:r>
              <a:rPr lang="nl-NL" err="1"/>
              <a:t>safety</a:t>
            </a:r>
            <a:endParaRPr lang="nl-NL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B68A03E-E575-8B6A-CEE7-F3B5D6B7F222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233773" y="1597179"/>
            <a:ext cx="8461375" cy="4801314"/>
          </a:xfrm>
          <a:prstGeom prst="rect">
            <a:avLst/>
          </a:prstGeom>
          <a:noFill/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 lIns="91440" tIns="45720" rIns="91440" bIns="4572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540" indent="-256540">
              <a:buFont typeface="Arial" panose="020B0604020202020204" pitchFamily="34" charset="0"/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2"/>
              </a:rPr>
              <a:t>Social Safety Counsellor: </a:t>
            </a:r>
            <a:r>
              <a:rPr lang="en-US">
                <a:latin typeface="Calibri"/>
                <a:ea typeface="Calibri"/>
                <a:cs typeface="Calibri"/>
              </a:rPr>
              <a:t>The Social Safety Coordinators investigate and give advice regarding situations that involve (social)safety. The Social Safety Coordinators can also take action to tackle unsafe situations.</a:t>
            </a:r>
            <a:endParaRPr lang="en-GB"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	Mail for an appointment to: </a:t>
            </a:r>
            <a:r>
              <a:rPr lang="en-GB">
                <a:latin typeface="Calibri"/>
                <a:ea typeface="Calibri"/>
                <a:cs typeface="Calibri"/>
                <a:hlinkClick r:id="rId3"/>
              </a:rPr>
              <a:t>sociale-veiligheid@vu.nl.</a:t>
            </a:r>
            <a:endParaRPr lang="en-GB">
              <a:latin typeface="Calibri"/>
              <a:ea typeface="Calibri"/>
              <a:cs typeface="Calibri"/>
            </a:endParaRPr>
          </a:p>
          <a:p>
            <a:endParaRPr lang="en-GB">
              <a:latin typeface="Calibri"/>
              <a:ea typeface="Calibri"/>
              <a:cs typeface="Calibri"/>
            </a:endParaRPr>
          </a:p>
          <a:p>
            <a:pPr marL="256540" indent="-256540"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4"/>
              </a:rPr>
              <a:t>Confidential counsellor: </a:t>
            </a:r>
            <a:r>
              <a:rPr lang="en-GB">
                <a:latin typeface="Calibri"/>
                <a:ea typeface="Calibri"/>
                <a:cs typeface="Calibri"/>
              </a:rPr>
              <a:t>For support, advise and somebody to talk to. </a:t>
            </a:r>
            <a:r>
              <a:rPr lang="en-US">
                <a:latin typeface="Calibri"/>
                <a:ea typeface="Calibri"/>
                <a:cs typeface="Calibri"/>
              </a:rPr>
              <a:t>The confidential counsellor will take you through the options, such as initiating a complaints procedure, and can support you in this process.</a:t>
            </a:r>
            <a:endParaRPr lang="en-GB"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	</a:t>
            </a:r>
          </a:p>
          <a:p>
            <a:pPr marL="256540" indent="-256540">
              <a:buChar char="•"/>
            </a:pPr>
            <a:r>
              <a:rPr lang="en-GB" b="1">
                <a:latin typeface="Calibri"/>
                <a:ea typeface="Calibri"/>
                <a:cs typeface="Calibri"/>
                <a:hlinkClick r:id="rId5"/>
              </a:rPr>
              <a:t>Ombudsman: </a:t>
            </a:r>
            <a:r>
              <a:rPr lang="en-US">
                <a:latin typeface="Calibri"/>
                <a:ea typeface="Calibri"/>
                <a:cs typeface="Calibri"/>
              </a:rPr>
              <a:t>The ombudsman can give you information about relevant aspects of the law and procedures, and explain your rights, responsibilities and options with a view to resolving the issue that you are facing.</a:t>
            </a:r>
          </a:p>
          <a:p>
            <a:pPr marL="256540" indent="-256540">
              <a:buChar char="•"/>
            </a:pPr>
            <a:endParaRPr lang="en-US">
              <a:latin typeface="Calibri"/>
              <a:ea typeface="Calibri"/>
              <a:cs typeface="Calibri"/>
            </a:endParaRPr>
          </a:p>
          <a:p>
            <a:pPr marL="256540" indent="-256540">
              <a:buFont typeface="Arial" panose="020B0604020202020204" pitchFamily="34" charset="0"/>
              <a:buChar char="•"/>
            </a:pPr>
            <a:r>
              <a:rPr lang="en-US" u="sng">
                <a:latin typeface="Calibri"/>
                <a:ea typeface="Calibri"/>
                <a:cs typeface="Calibri"/>
              </a:rPr>
              <a:t>Are you in immediate danger? Call the university's emergency number: </a:t>
            </a:r>
            <a:endParaRPr lang="en-GB" u="sng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    </a:t>
            </a:r>
            <a:r>
              <a:rPr lang="en-US" u="sng">
                <a:latin typeface="Calibri"/>
                <a:ea typeface="Calibri"/>
                <a:cs typeface="Calibri"/>
              </a:rPr>
              <a:t>020-5982222</a:t>
            </a:r>
            <a:endParaRPr lang="en-GB" u="sng">
              <a:latin typeface="Calibri"/>
              <a:ea typeface="Calibri"/>
              <a:cs typeface="Calibri"/>
            </a:endParaRPr>
          </a:p>
          <a:p>
            <a:endParaRPr lang="en-US" u="sng">
              <a:latin typeface="Calibri"/>
              <a:ea typeface="Calibri"/>
              <a:cs typeface="Arial"/>
            </a:endParaRPr>
          </a:p>
          <a:p>
            <a:r>
              <a:rPr lang="en-US" b="1">
                <a:latin typeface="Calibri"/>
                <a:ea typeface="Calibri"/>
                <a:cs typeface="Arial"/>
                <a:hlinkClick r:id="rId2"/>
              </a:rPr>
              <a:t>VU.nl &gt; Search for: Social Safety</a:t>
            </a:r>
          </a:p>
        </p:txBody>
      </p:sp>
    </p:spTree>
    <p:extLst>
      <p:ext uri="{BB962C8B-B14F-4D97-AF65-F5344CB8AC3E}">
        <p14:creationId xmlns:p14="http://schemas.microsoft.com/office/powerpoint/2010/main" val="35831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006718">
            <a:off x="-6317657" y="-3750675"/>
            <a:ext cx="18678059" cy="11070153"/>
            <a:chOff x="0" y="0"/>
            <a:chExt cx="49808157" cy="29520407"/>
          </a:xfrm>
        </p:grpSpPr>
        <p:sp>
          <p:nvSpPr>
            <p:cNvPr id="3" name="Freeform 3"/>
            <p:cNvSpPr/>
            <p:nvPr/>
          </p:nvSpPr>
          <p:spPr>
            <a:xfrm>
              <a:off x="953259" y="0"/>
              <a:ext cx="48854899" cy="27480881"/>
            </a:xfrm>
            <a:custGeom>
              <a:avLst/>
              <a:gdLst/>
              <a:ahLst/>
              <a:cxnLst/>
              <a:rect l="l" t="t" r="r" b="b"/>
              <a:pathLst>
                <a:path w="48854899" h="27480881">
                  <a:moveTo>
                    <a:pt x="0" y="0"/>
                  </a:moveTo>
                  <a:lnTo>
                    <a:pt x="48854898" y="0"/>
                  </a:lnTo>
                  <a:lnTo>
                    <a:pt x="48854898" y="27480881"/>
                  </a:lnTo>
                  <a:lnTo>
                    <a:pt x="0" y="27480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039527"/>
              <a:ext cx="48854899" cy="27480881"/>
            </a:xfrm>
            <a:custGeom>
              <a:avLst/>
              <a:gdLst/>
              <a:ahLst/>
              <a:cxnLst/>
              <a:rect l="l" t="t" r="r" b="b"/>
              <a:pathLst>
                <a:path w="48854899" h="27480881">
                  <a:moveTo>
                    <a:pt x="0" y="0"/>
                  </a:moveTo>
                  <a:lnTo>
                    <a:pt x="48854899" y="0"/>
                  </a:lnTo>
                  <a:lnTo>
                    <a:pt x="48854899" y="27480880"/>
                  </a:lnTo>
                  <a:lnTo>
                    <a:pt x="0" y="27480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14350" y="1784402"/>
            <a:ext cx="8129651" cy="2320338"/>
          </a:xfrm>
          <a:custGeom>
            <a:avLst/>
            <a:gdLst/>
            <a:ahLst/>
            <a:cxnLst/>
            <a:rect l="l" t="t" r="r" b="b"/>
            <a:pathLst>
              <a:path w="16259301" h="4640676">
                <a:moveTo>
                  <a:pt x="0" y="0"/>
                </a:moveTo>
                <a:lnTo>
                  <a:pt x="16259301" y="0"/>
                </a:lnTo>
                <a:lnTo>
                  <a:pt x="16259301" y="4640676"/>
                </a:lnTo>
                <a:lnTo>
                  <a:pt x="0" y="46406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31595" y="3635943"/>
            <a:ext cx="6295162" cy="535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48"/>
              </a:lnSpc>
            </a:pPr>
            <a:r>
              <a:rPr lang="en-US" sz="1600" b="1">
                <a:latin typeface="Calibri"/>
                <a:ea typeface="Sharp Grotesk Medium"/>
                <a:cs typeface="Calibri"/>
                <a:sym typeface="Sharp Grotesk Medium"/>
              </a:rPr>
              <a:t>Theatre and courses</a:t>
            </a:r>
            <a:endParaRPr lang="en-US" sz="1600" b="1">
              <a:latin typeface="Calibri"/>
              <a:ea typeface="Sharp Grotesk Medium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692214" y="4804016"/>
            <a:ext cx="2034543" cy="233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1987"/>
              </a:lnSpc>
            </a:pPr>
            <a:endParaRPr lang="en-US" sz="1200" b="1">
              <a:latin typeface="Calibri"/>
              <a:ea typeface="Sharp Grotesk Book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5490"/>
            <a:ext cx="8928992" cy="1078568"/>
          </a:xfrm>
        </p:spPr>
        <p:txBody>
          <a:bodyPr/>
          <a:lstStyle/>
          <a:p>
            <a:r>
              <a:rPr lang="nl-NL">
                <a:ea typeface="ＭＳ Ｐゴシック"/>
                <a:hlinkClick r:id="rId3"/>
              </a:rPr>
              <a:t>VU.NL/DASHBOARD</a:t>
            </a:r>
            <a:endParaRPr lang="nl-NL"/>
          </a:p>
        </p:txBody>
      </p:sp>
      <p:pic>
        <p:nvPicPr>
          <p:cNvPr id="9" name="Afbeelding 8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246E9F05-F822-93B7-5D9F-30C1EBE3F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5" y="1359412"/>
            <a:ext cx="7295500" cy="52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7"/>
    </mc:Choice>
    <mc:Fallback xmlns="">
      <p:transition spd="slow" advTm="1655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7066687">
            <a:off x="1527948" y="760477"/>
            <a:ext cx="9004906" cy="5337047"/>
            <a:chOff x="0" y="0"/>
            <a:chExt cx="24013082" cy="14232126"/>
          </a:xfrm>
        </p:grpSpPr>
        <p:sp>
          <p:nvSpPr>
            <p:cNvPr id="3" name="Freeform 3"/>
            <p:cNvSpPr/>
            <p:nvPr/>
          </p:nvSpPr>
          <p:spPr>
            <a:xfrm>
              <a:off x="459577" y="0"/>
              <a:ext cx="23553505" cy="13248847"/>
            </a:xfrm>
            <a:custGeom>
              <a:avLst/>
              <a:gdLst/>
              <a:ahLst/>
              <a:cxnLst/>
              <a:rect l="l" t="t" r="r" b="b"/>
              <a:pathLst>
                <a:path w="23553505" h="13248847">
                  <a:moveTo>
                    <a:pt x="0" y="0"/>
                  </a:moveTo>
                  <a:lnTo>
                    <a:pt x="23553505" y="0"/>
                  </a:lnTo>
                  <a:lnTo>
                    <a:pt x="23553505" y="13248847"/>
                  </a:lnTo>
                  <a:lnTo>
                    <a:pt x="0" y="1324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983279"/>
              <a:ext cx="23553505" cy="13248847"/>
            </a:xfrm>
            <a:custGeom>
              <a:avLst/>
              <a:gdLst/>
              <a:ahLst/>
              <a:cxnLst/>
              <a:rect l="l" t="t" r="r" b="b"/>
              <a:pathLst>
                <a:path w="23553505" h="13248847">
                  <a:moveTo>
                    <a:pt x="0" y="0"/>
                  </a:moveTo>
                  <a:lnTo>
                    <a:pt x="23553505" y="0"/>
                  </a:lnTo>
                  <a:lnTo>
                    <a:pt x="23553505" y="13248847"/>
                  </a:lnTo>
                  <a:lnTo>
                    <a:pt x="0" y="13248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30400" y="1371600"/>
            <a:ext cx="2599250" cy="1829029"/>
            <a:chOff x="0" y="0"/>
            <a:chExt cx="6931333" cy="48774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931333" cy="4877410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34606" y="176963"/>
              <a:ext cx="6462120" cy="4523484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5263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VU Griffioen Theatre</a:t>
            </a:r>
            <a:endParaRPr lang="en-US" sz="2000">
              <a:solidFill>
                <a:srgbClr val="000000"/>
              </a:solidFill>
              <a:latin typeface="Calibri"/>
              <a:ea typeface="Sharp Grotesk Medium"/>
              <a:cs typeface="Sharp Grotesk Medium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3"/>
              <a:ext cx="5896393" cy="66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65"/>
                </a:lnSpc>
              </a:pPr>
              <a:r>
                <a:rPr lang="en-US" sz="1450">
                  <a:solidFill>
                    <a:srgbClr val="000000"/>
                  </a:solidFill>
                  <a:latin typeface="Calibri"/>
                  <a:ea typeface="Sharp Grotesk Book"/>
                  <a:cs typeface="Sharp Grotesk Book"/>
                  <a:sym typeface="Sharp Grotesk Book"/>
                  <a:hlinkClick r:id="rId10"/>
                </a:rPr>
                <a:t>griffioen.vu.nl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786888" cy="1954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130 shows a year, 2 auditoriums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comedy, drama, concerts, dance performances, lectures, circus, and more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big names, new talent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algn="l">
              <a:lnSpc>
                <a:spcPts val="2212"/>
              </a:lnSpc>
            </a:pP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special selection for employees €5 + 3 guests 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algn="l">
              <a:lnSpc>
                <a:spcPts val="2212"/>
              </a:lnSpc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     + free drinks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572000" y="2975293"/>
            <a:ext cx="3217147" cy="2263828"/>
            <a:chOff x="0" y="0"/>
            <a:chExt cx="8579059" cy="603687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579059" cy="6036875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90377" y="219031"/>
              <a:ext cx="7998305" cy="5598813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2138" t="-19828" r="-8131" b="-3928"/>
                </a:stretch>
              </a:blipFill>
            </p:spPr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972317">
            <a:off x="-530975" y="-2768602"/>
            <a:ext cx="13971068" cy="8280403"/>
            <a:chOff x="0" y="0"/>
            <a:chExt cx="37256180" cy="22081074"/>
          </a:xfrm>
        </p:grpSpPr>
        <p:sp>
          <p:nvSpPr>
            <p:cNvPr id="3" name="Freeform 3"/>
            <p:cNvSpPr/>
            <p:nvPr/>
          </p:nvSpPr>
          <p:spPr>
            <a:xfrm>
              <a:off x="713031" y="0"/>
              <a:ext cx="36543149" cy="20555521"/>
            </a:xfrm>
            <a:custGeom>
              <a:avLst/>
              <a:gdLst/>
              <a:ahLst/>
              <a:cxnLst/>
              <a:rect l="l" t="t" r="r" b="b"/>
              <a:pathLst>
                <a:path w="36543149" h="20555521">
                  <a:moveTo>
                    <a:pt x="0" y="0"/>
                  </a:moveTo>
                  <a:lnTo>
                    <a:pt x="36543149" y="0"/>
                  </a:lnTo>
                  <a:lnTo>
                    <a:pt x="36543149" y="20555521"/>
                  </a:lnTo>
                  <a:lnTo>
                    <a:pt x="0" y="2055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525553"/>
              <a:ext cx="36543149" cy="20555521"/>
            </a:xfrm>
            <a:custGeom>
              <a:avLst/>
              <a:gdLst/>
              <a:ahLst/>
              <a:cxnLst/>
              <a:rect l="l" t="t" r="r" b="b"/>
              <a:pathLst>
                <a:path w="36543149" h="20555521">
                  <a:moveTo>
                    <a:pt x="0" y="0"/>
                  </a:moveTo>
                  <a:lnTo>
                    <a:pt x="36543149" y="0"/>
                  </a:lnTo>
                  <a:lnTo>
                    <a:pt x="36543149" y="20555521"/>
                  </a:lnTo>
                  <a:lnTo>
                    <a:pt x="0" y="2055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30400" y="1371600"/>
            <a:ext cx="2599250" cy="1829029"/>
            <a:chOff x="0" y="0"/>
            <a:chExt cx="6931333" cy="487741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931333" cy="4877410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34606" y="176963"/>
              <a:ext cx="6462120" cy="4523484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r="-28440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VU Griffioen Courses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3"/>
              <a:ext cx="5896393" cy="66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65"/>
                </a:lnSpc>
              </a:pPr>
              <a:r>
                <a:rPr lang="en-US" sz="1450">
                  <a:solidFill>
                    <a:srgbClr val="000000"/>
                  </a:solidFill>
                  <a:latin typeface="Calibri"/>
                  <a:ea typeface="Sharp Grotesk Book"/>
                  <a:cs typeface="Sharp Grotesk Book"/>
                  <a:sym typeface="Sharp Grotesk Book"/>
                  <a:hlinkClick r:id="rId10"/>
                </a:rPr>
                <a:t>griffioen.vu.nl</a:t>
              </a:r>
              <a:endPara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786888" cy="1672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70 types of courses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different levels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dance &amp; movement, body &amp; mind, image &amp; visual, music &amp; singing, theatre &amp; writing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algn="l">
              <a:lnSpc>
                <a:spcPts val="2212"/>
              </a:lnSpc>
            </a:pP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special selection €25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572000" y="2826218"/>
            <a:ext cx="3429000" cy="2412904"/>
            <a:chOff x="0" y="0"/>
            <a:chExt cx="9144000" cy="643441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144000" cy="6434410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309499" y="233454"/>
              <a:ext cx="8525002" cy="5967502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4480" r="-782"/>
                </a:stretch>
              </a:blipFill>
            </p:spPr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100000">
            <a:off x="746076" y="68540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80884" y="1371600"/>
            <a:ext cx="2763322" cy="1949807"/>
            <a:chOff x="0" y="0"/>
            <a:chExt cx="7368857" cy="51994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368857" cy="5199486"/>
              <a:chOff x="0" y="0"/>
              <a:chExt cx="1455577" cy="10270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5577" cy="1027059"/>
              </a:xfrm>
              <a:custGeom>
                <a:avLst/>
                <a:gdLst/>
                <a:ahLst/>
                <a:cxnLst/>
                <a:rect l="l" t="t" r="r" b="b"/>
                <a:pathLst>
                  <a:path w="1455577" h="1027059">
                    <a:moveTo>
                      <a:pt x="71443" y="0"/>
                    </a:moveTo>
                    <a:lnTo>
                      <a:pt x="1384134" y="0"/>
                    </a:lnTo>
                    <a:cubicBezTo>
                      <a:pt x="1423591" y="0"/>
                      <a:pt x="1455577" y="31986"/>
                      <a:pt x="1455577" y="71443"/>
                    </a:cubicBezTo>
                    <a:lnTo>
                      <a:pt x="1455577" y="955616"/>
                    </a:lnTo>
                    <a:cubicBezTo>
                      <a:pt x="1455577" y="995073"/>
                      <a:pt x="1423591" y="1027059"/>
                      <a:pt x="1384134" y="1027059"/>
                    </a:cubicBezTo>
                    <a:lnTo>
                      <a:pt x="71443" y="1027059"/>
                    </a:lnTo>
                    <a:cubicBezTo>
                      <a:pt x="31986" y="1027059"/>
                      <a:pt x="0" y="995073"/>
                      <a:pt x="0" y="955616"/>
                    </a:cubicBezTo>
                    <a:lnTo>
                      <a:pt x="0" y="71443"/>
                    </a:lnTo>
                    <a:cubicBezTo>
                      <a:pt x="0" y="31986"/>
                      <a:pt x="31986" y="0"/>
                      <a:pt x="71443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455577" cy="106515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77694" y="215028"/>
              <a:ext cx="6813470" cy="4769429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631" r="-2631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4572000" y="2777588"/>
            <a:ext cx="3498109" cy="2461534"/>
            <a:chOff x="0" y="0"/>
            <a:chExt cx="9328290" cy="65640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28290" cy="6564091"/>
              <a:chOff x="0" y="0"/>
              <a:chExt cx="1842625" cy="12966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42625" cy="13347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15737" y="238159"/>
              <a:ext cx="8696817" cy="6087772"/>
              <a:chOff x="0" y="0"/>
              <a:chExt cx="6350000" cy="444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631" r="-2631"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Bar Boele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442730" y="250652"/>
              <a:ext cx="5896393" cy="655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65"/>
                </a:lnSpc>
              </a:pPr>
              <a:r>
                <a:rPr lang="en-US" sz="1475">
                  <a:solidFill>
                    <a:srgbClr val="000000"/>
                  </a:solidFill>
                  <a:latin typeface="Sharp Grotesk Book"/>
                  <a:ea typeface="Sharp Grotesk Book"/>
                  <a:cs typeface="Sharp Grotesk Book"/>
                  <a:sym typeface="Sharp Grotesk Book"/>
                  <a:hlinkClick r:id="rId11"/>
                </a:rPr>
                <a:t>barboele.nl</a:t>
              </a:r>
              <a:endParaRPr lang="en-US" sz="1475">
                <a:solidFill>
                  <a:srgbClr val="000000"/>
                </a:solidFill>
                <a:latin typeface="Sharp Grotesk Book"/>
                <a:ea typeface="Sharp Grotesk Book"/>
                <a:cs typeface="Sharp Grotesk Book"/>
                <a:sym typeface="Sharp Grotesk Book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4350" y="2095253"/>
            <a:ext cx="3899650" cy="789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lvl="1" indent="-158750">
              <a:lnSpc>
                <a:spcPts val="2065"/>
              </a:lnSpc>
              <a:buFont typeface="Arial"/>
              <a:buChar char="•"/>
            </a:pPr>
            <a:r>
              <a:rPr lang="en-US" sz="1450" dirty="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open daily from 14:00 - 00:00 (hours may vary)</a:t>
            </a:r>
            <a:endParaRPr lang="en-US" sz="1450" dirty="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 dirty="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drinks and snacks</a:t>
            </a:r>
            <a:endParaRPr lang="en-US" sz="1450" dirty="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 err="1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vrijmibo</a:t>
            </a:r>
            <a:endParaRPr lang="en-US" sz="1450" err="1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033980">
            <a:off x="-413962" y="27276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498059" y="1371600"/>
            <a:ext cx="3131592" cy="2203625"/>
            <a:chOff x="0" y="0"/>
            <a:chExt cx="8350911" cy="587633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8350911" cy="5876333"/>
              <a:chOff x="0" y="0"/>
              <a:chExt cx="1842625" cy="12966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82655" y="213206"/>
              <a:ext cx="7785601" cy="5449921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2631" r="-2631"/>
                </a:stretch>
              </a:blipFill>
            </p:spPr>
          </p:sp>
        </p:grpSp>
      </p:grpSp>
      <p:sp>
        <p:nvSpPr>
          <p:cNvPr id="11" name="Freeform 11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Rialto VU Cinema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4350" y="4984129"/>
            <a:ext cx="3016771" cy="483593"/>
            <a:chOff x="0" y="0"/>
            <a:chExt cx="8044721" cy="12895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442730" y="250653"/>
              <a:ext cx="5896393" cy="66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65"/>
                </a:lnSpc>
              </a:pPr>
              <a:r>
                <a:rPr lang="en-US" sz="1450">
                  <a:solidFill>
                    <a:srgbClr val="000000"/>
                  </a:solidFill>
                  <a:latin typeface="Calibri"/>
                  <a:ea typeface="Sharp Grotesk Book"/>
                  <a:cs typeface="Sharp Grotesk Book"/>
                  <a:sym typeface="Sharp Grotesk Book"/>
                  <a:hlinkClick r:id="rId10"/>
                </a:rPr>
                <a:t>rialtofilm.nl</a:t>
              </a:r>
              <a:endPara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14350" y="2080965"/>
            <a:ext cx="3897246" cy="2799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quality films and documentaries from all over the world </a:t>
            </a:r>
            <a:endParaRPr lang="en-US" sz="1450">
              <a:latin typeface="Calibri"/>
              <a:cs typeface="Calibri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specials (fiction &amp; science, pride cinema, expat, cinema)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festivals (</a:t>
            </a:r>
            <a:r>
              <a:rPr lang="en-US" sz="1450" err="1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cinemasia</a:t>
            </a: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, IDFA)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algn="l">
              <a:lnSpc>
                <a:spcPts val="2212"/>
              </a:lnSpc>
            </a:pPr>
            <a:endParaRPr lang="en-US" sz="1475">
              <a:solidFill>
                <a:srgbClr val="000000"/>
              </a:solidFill>
              <a:latin typeface="Sharp Grotesk Book"/>
              <a:ea typeface="Sharp Grotesk Book"/>
              <a:cs typeface="Sharp Grotesk Book"/>
              <a:sym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4 screening rooms @ NU</a:t>
            </a:r>
            <a:endParaRPr lang="en-US" sz="140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21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open daily from 12 PM</a:t>
            </a:r>
            <a:endParaRPr lang="en-US" sz="140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>
              <a:lnSpc>
                <a:spcPts val="2212"/>
              </a:lnSpc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Calibri"/>
                <a:ea typeface="Sharp Grotesk Book"/>
                <a:cs typeface="Sharp Grotesk Book"/>
              </a:rPr>
              <a:t>Special rate </a:t>
            </a:r>
            <a:r>
              <a:rPr lang="en-US" sz="14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€5</a:t>
            </a:r>
            <a:r>
              <a:rPr lang="en-US" sz="1400">
                <a:solidFill>
                  <a:srgbClr val="000000"/>
                </a:solidFill>
                <a:latin typeface="Calibri"/>
                <a:ea typeface="Roboto"/>
                <a:cs typeface="Roboto"/>
              </a:rPr>
              <a:t> incl. A free drink at Bar Boele</a:t>
            </a:r>
          </a:p>
          <a:p>
            <a:pPr marL="159385" lvl="1">
              <a:lnSpc>
                <a:spcPts val="2212"/>
              </a:lnSpc>
            </a:pPr>
            <a:r>
              <a:rPr lang="en-US" sz="1400">
                <a:solidFill>
                  <a:srgbClr val="000000"/>
                </a:solidFill>
                <a:latin typeface="Calibri"/>
                <a:ea typeface="Roboto"/>
                <a:cs typeface="Roboto"/>
              </a:rPr>
              <a:t> (valid from </a:t>
            </a:r>
            <a:r>
              <a:rPr lang="en-US" sz="1400" err="1">
                <a:solidFill>
                  <a:srgbClr val="000000"/>
                </a:solidFill>
                <a:latin typeface="Calibri"/>
                <a:ea typeface="Roboto"/>
                <a:cs typeface="Roboto"/>
              </a:rPr>
              <a:t>Thurday</a:t>
            </a:r>
            <a:r>
              <a:rPr lang="en-US" sz="1400">
                <a:solidFill>
                  <a:srgbClr val="000000"/>
                </a:solidFill>
                <a:latin typeface="Calibri"/>
                <a:ea typeface="Roboto"/>
                <a:cs typeface="Roboto"/>
              </a:rPr>
              <a:t> 5pm until Sunday)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572000" y="3307355"/>
            <a:ext cx="2745251" cy="1931766"/>
            <a:chOff x="0" y="0"/>
            <a:chExt cx="7320669" cy="515137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320669" cy="5151376"/>
              <a:chOff x="0" y="0"/>
              <a:chExt cx="1842625" cy="129661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1842625" cy="132518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247784" y="186903"/>
              <a:ext cx="6825100" cy="4777570"/>
              <a:chOff x="0" y="0"/>
              <a:chExt cx="6350000" cy="4445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517" r="-24331"/>
                </a:stretch>
              </a:blipFill>
            </p:spPr>
          </p:sp>
        </p:grp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8033980">
            <a:off x="-413962" y="272761"/>
            <a:ext cx="11824041" cy="7007899"/>
            <a:chOff x="0" y="0"/>
            <a:chExt cx="31530776" cy="18687729"/>
          </a:xfrm>
        </p:grpSpPr>
        <p:sp>
          <p:nvSpPr>
            <p:cNvPr id="3" name="Freeform 3"/>
            <p:cNvSpPr/>
            <p:nvPr/>
          </p:nvSpPr>
          <p:spPr>
            <a:xfrm>
              <a:off x="603455" y="0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291111"/>
              <a:ext cx="30927321" cy="17396618"/>
            </a:xfrm>
            <a:custGeom>
              <a:avLst/>
              <a:gdLst/>
              <a:ahLst/>
              <a:cxnLst/>
              <a:rect l="l" t="t" r="r" b="b"/>
              <a:pathLst>
                <a:path w="30927321" h="17396618">
                  <a:moveTo>
                    <a:pt x="0" y="0"/>
                  </a:moveTo>
                  <a:lnTo>
                    <a:pt x="30927321" y="0"/>
                  </a:lnTo>
                  <a:lnTo>
                    <a:pt x="30927321" y="17396618"/>
                  </a:lnTo>
                  <a:lnTo>
                    <a:pt x="0" y="17396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180884" y="1371600"/>
            <a:ext cx="2763322" cy="1949807"/>
            <a:chOff x="0" y="0"/>
            <a:chExt cx="7368857" cy="519948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368857" cy="5199486"/>
              <a:chOff x="0" y="0"/>
              <a:chExt cx="1455577" cy="10270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455577" cy="1027059"/>
              </a:xfrm>
              <a:custGeom>
                <a:avLst/>
                <a:gdLst/>
                <a:ahLst/>
                <a:cxnLst/>
                <a:rect l="l" t="t" r="r" b="b"/>
                <a:pathLst>
                  <a:path w="1455577" h="1027059">
                    <a:moveTo>
                      <a:pt x="71443" y="0"/>
                    </a:moveTo>
                    <a:lnTo>
                      <a:pt x="1384134" y="0"/>
                    </a:lnTo>
                    <a:cubicBezTo>
                      <a:pt x="1423591" y="0"/>
                      <a:pt x="1455577" y="31986"/>
                      <a:pt x="1455577" y="71443"/>
                    </a:cubicBezTo>
                    <a:lnTo>
                      <a:pt x="1455577" y="955616"/>
                    </a:lnTo>
                    <a:cubicBezTo>
                      <a:pt x="1455577" y="995073"/>
                      <a:pt x="1423591" y="1027059"/>
                      <a:pt x="1384134" y="1027059"/>
                    </a:cubicBezTo>
                    <a:lnTo>
                      <a:pt x="71443" y="1027059"/>
                    </a:lnTo>
                    <a:cubicBezTo>
                      <a:pt x="31986" y="1027059"/>
                      <a:pt x="0" y="995073"/>
                      <a:pt x="0" y="955616"/>
                    </a:cubicBezTo>
                    <a:lnTo>
                      <a:pt x="0" y="71443"/>
                    </a:lnTo>
                    <a:cubicBezTo>
                      <a:pt x="0" y="31986"/>
                      <a:pt x="31986" y="0"/>
                      <a:pt x="71443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455577" cy="1065159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77694" y="215028"/>
              <a:ext cx="6813470" cy="4769429"/>
              <a:chOff x="0" y="0"/>
              <a:chExt cx="6350000" cy="4445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9842" t="-22073" r="-16879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4572000" y="2777588"/>
            <a:ext cx="3498109" cy="2461534"/>
            <a:chOff x="0" y="0"/>
            <a:chExt cx="9328290" cy="65640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328290" cy="6564091"/>
              <a:chOff x="0" y="0"/>
              <a:chExt cx="1842625" cy="129661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842625" cy="1296610"/>
              </a:xfrm>
              <a:custGeom>
                <a:avLst/>
                <a:gdLst/>
                <a:ahLst/>
                <a:cxnLst/>
                <a:rect l="l" t="t" r="r" b="b"/>
                <a:pathLst>
                  <a:path w="1842625" h="1296610">
                    <a:moveTo>
                      <a:pt x="56436" y="0"/>
                    </a:moveTo>
                    <a:lnTo>
                      <a:pt x="1786189" y="0"/>
                    </a:lnTo>
                    <a:cubicBezTo>
                      <a:pt x="1801157" y="0"/>
                      <a:pt x="1815512" y="5946"/>
                      <a:pt x="1826096" y="16530"/>
                    </a:cubicBezTo>
                    <a:cubicBezTo>
                      <a:pt x="1836679" y="27113"/>
                      <a:pt x="1842625" y="41468"/>
                      <a:pt x="1842625" y="56436"/>
                    </a:cubicBezTo>
                    <a:lnTo>
                      <a:pt x="1842625" y="1240175"/>
                    </a:lnTo>
                    <a:cubicBezTo>
                      <a:pt x="1842625" y="1255142"/>
                      <a:pt x="1836679" y="1269497"/>
                      <a:pt x="1826096" y="1280081"/>
                    </a:cubicBezTo>
                    <a:cubicBezTo>
                      <a:pt x="1815512" y="1290665"/>
                      <a:pt x="1801157" y="1296610"/>
                      <a:pt x="1786189" y="1296610"/>
                    </a:cubicBezTo>
                    <a:lnTo>
                      <a:pt x="56436" y="1296610"/>
                    </a:lnTo>
                    <a:cubicBezTo>
                      <a:pt x="41468" y="1296610"/>
                      <a:pt x="27113" y="1290665"/>
                      <a:pt x="16530" y="1280081"/>
                    </a:cubicBezTo>
                    <a:cubicBezTo>
                      <a:pt x="5946" y="1269497"/>
                      <a:pt x="0" y="1255142"/>
                      <a:pt x="0" y="1240175"/>
                    </a:cubicBezTo>
                    <a:lnTo>
                      <a:pt x="0" y="56436"/>
                    </a:lnTo>
                    <a:cubicBezTo>
                      <a:pt x="0" y="41468"/>
                      <a:pt x="5946" y="27113"/>
                      <a:pt x="16530" y="16530"/>
                    </a:cubicBezTo>
                    <a:cubicBezTo>
                      <a:pt x="27113" y="5946"/>
                      <a:pt x="41468" y="0"/>
                      <a:pt x="56436" y="0"/>
                    </a:cubicBezTo>
                    <a:close/>
                  </a:path>
                </a:pathLst>
              </a:custGeom>
              <a:solidFill>
                <a:srgbClr val="FAC40A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842625" cy="133471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>
                <a:defPPr>
                  <a:defRPr lang="en-US"/>
                </a:defPPr>
                <a:lvl1pPr marL="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603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206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6809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24128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280160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536192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792224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048256" algn="l" defTabSz="512064" rtl="0" eaLnBrk="1" latinLnBrk="0" hangingPunct="1">
                  <a:defRPr sz="100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330"/>
                  </a:lnSpc>
                </a:pPr>
                <a:endParaRPr sz="504"/>
              </a:p>
            </p:txBody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315737" y="238159"/>
              <a:ext cx="8696817" cy="6087772"/>
              <a:chOff x="0" y="0"/>
              <a:chExt cx="6350000" cy="4445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4445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4445000">
                    <a:moveTo>
                      <a:pt x="0" y="3429000"/>
                    </a:moveTo>
                    <a:lnTo>
                      <a:pt x="0" y="1016000"/>
                    </a:lnTo>
                    <a:cubicBezTo>
                      <a:pt x="0" y="454660"/>
                      <a:pt x="454660" y="0"/>
                      <a:pt x="1016000" y="0"/>
                    </a:cubicBezTo>
                    <a:lnTo>
                      <a:pt x="5334000" y="0"/>
                    </a:lnTo>
                    <a:cubicBezTo>
                      <a:pt x="5895340" y="0"/>
                      <a:pt x="6350000" y="454660"/>
                      <a:pt x="6350000" y="1016000"/>
                    </a:cubicBezTo>
                    <a:lnTo>
                      <a:pt x="6350000" y="3429000"/>
                    </a:lnTo>
                    <a:cubicBezTo>
                      <a:pt x="6350000" y="3990340"/>
                      <a:pt x="5895340" y="4445000"/>
                      <a:pt x="5334000" y="4445000"/>
                    </a:cubicBezTo>
                    <a:lnTo>
                      <a:pt x="1016000" y="4445000"/>
                    </a:lnTo>
                    <a:cubicBezTo>
                      <a:pt x="454660" y="4445000"/>
                      <a:pt x="0" y="3990340"/>
                      <a:pt x="0" y="342900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4270" r="-992"/>
                </a:stretch>
              </a:blipFill>
            </p:spPr>
          </p:sp>
        </p:grpSp>
      </p:grpSp>
      <p:sp>
        <p:nvSpPr>
          <p:cNvPr id="17" name="Freeform 17"/>
          <p:cNvSpPr/>
          <p:nvPr/>
        </p:nvSpPr>
        <p:spPr>
          <a:xfrm>
            <a:off x="6858000" y="5348288"/>
            <a:ext cx="2286000" cy="652463"/>
          </a:xfrm>
          <a:custGeom>
            <a:avLst/>
            <a:gdLst/>
            <a:ahLst/>
            <a:cxnLst/>
            <a:rect l="l" t="t" r="r" b="b"/>
            <a:pathLst>
              <a:path w="4572000" h="1304925">
                <a:moveTo>
                  <a:pt x="0" y="0"/>
                </a:moveTo>
                <a:lnTo>
                  <a:pt x="4572000" y="0"/>
                </a:lnTo>
                <a:lnTo>
                  <a:pt x="4572000" y="1304925"/>
                </a:lnTo>
                <a:lnTo>
                  <a:pt x="0" y="130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14350" y="1333500"/>
            <a:ext cx="4057650" cy="33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VU ART SCIENCE gallery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4350" y="4755529"/>
            <a:ext cx="3016771" cy="483593"/>
            <a:chOff x="0" y="0"/>
            <a:chExt cx="8044721" cy="12895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373250" cy="1289580"/>
            </a:xfrm>
            <a:custGeom>
              <a:avLst/>
              <a:gdLst/>
              <a:ahLst/>
              <a:cxnLst/>
              <a:rect l="l" t="t" r="r" b="b"/>
              <a:pathLst>
                <a:path w="5373250" h="1289580">
                  <a:moveTo>
                    <a:pt x="0" y="0"/>
                  </a:moveTo>
                  <a:lnTo>
                    <a:pt x="5373250" y="0"/>
                  </a:lnTo>
                  <a:lnTo>
                    <a:pt x="5373250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4041028" y="0"/>
              <a:ext cx="4003693" cy="1289580"/>
            </a:xfrm>
            <a:custGeom>
              <a:avLst/>
              <a:gdLst/>
              <a:ahLst/>
              <a:cxnLst/>
              <a:rect l="l" t="t" r="r" b="b"/>
              <a:pathLst>
                <a:path w="4003693" h="1289580">
                  <a:moveTo>
                    <a:pt x="0" y="0"/>
                  </a:moveTo>
                  <a:lnTo>
                    <a:pt x="4003693" y="0"/>
                  </a:lnTo>
                  <a:lnTo>
                    <a:pt x="4003693" y="1289580"/>
                  </a:lnTo>
                  <a:lnTo>
                    <a:pt x="0" y="1289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34207"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442730" y="250653"/>
              <a:ext cx="5896393" cy="6695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603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206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6809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4128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0160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36192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792224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48256" algn="l" defTabSz="512064" rtl="0" eaLnBrk="1" latinLnBrk="0" hangingPunct="1">
                <a:defRPr sz="100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065"/>
                </a:lnSpc>
              </a:pPr>
              <a:r>
                <a:rPr lang="en-US" sz="1450">
                  <a:solidFill>
                    <a:srgbClr val="000000"/>
                  </a:solidFill>
                  <a:latin typeface="Calibri"/>
                  <a:ea typeface="Sharp Grotesk Book"/>
                  <a:cs typeface="Sharp Grotesk Book"/>
                  <a:sym typeface="Sharp Grotesk Book"/>
                  <a:hlinkClick r:id="rId11"/>
                </a:rPr>
                <a:t>artsciencegallery.nl</a:t>
              </a:r>
              <a:endPara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4350" y="2095253"/>
            <a:ext cx="3786888" cy="1059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3 exhibitions every year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 err="1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tue</a:t>
            </a: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 - sat from  12 - 6 PM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free admission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  <a:p>
            <a:pPr marL="318135" lvl="1" indent="-158750" algn="l">
              <a:lnSpc>
                <a:spcPts val="2065"/>
              </a:lnSpc>
              <a:buFont typeface="Arial"/>
              <a:buChar char="•"/>
            </a:pPr>
            <a:r>
              <a:rPr lang="en-US" sz="1450">
                <a:solidFill>
                  <a:srgbClr val="000000"/>
                </a:solidFill>
                <a:latin typeface="Calibri"/>
                <a:ea typeface="Sharp Grotesk Book"/>
                <a:cs typeface="Sharp Grotesk Book"/>
                <a:sym typeface="Sharp Grotesk Book"/>
              </a:rPr>
              <a:t>art science dialogues</a:t>
            </a:r>
            <a:endParaRPr lang="en-US" sz="1450">
              <a:solidFill>
                <a:srgbClr val="000000"/>
              </a:solidFill>
              <a:latin typeface="Calibri"/>
              <a:ea typeface="Sharp Grotesk Book"/>
              <a:cs typeface="Sharp Grotesk Book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4C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620757">
            <a:off x="-6783183" y="-3881483"/>
            <a:ext cx="19869366" cy="11776219"/>
            <a:chOff x="0" y="0"/>
            <a:chExt cx="52984976" cy="31403251"/>
          </a:xfrm>
        </p:grpSpPr>
        <p:sp>
          <p:nvSpPr>
            <p:cNvPr id="3" name="Freeform 3"/>
            <p:cNvSpPr/>
            <p:nvPr/>
          </p:nvSpPr>
          <p:spPr>
            <a:xfrm>
              <a:off x="1014058" y="0"/>
              <a:ext cx="51970918" cy="29233641"/>
            </a:xfrm>
            <a:custGeom>
              <a:avLst/>
              <a:gdLst/>
              <a:ahLst/>
              <a:cxnLst/>
              <a:rect l="l" t="t" r="r" b="b"/>
              <a:pathLst>
                <a:path w="51970918" h="29233641">
                  <a:moveTo>
                    <a:pt x="0" y="0"/>
                  </a:moveTo>
                  <a:lnTo>
                    <a:pt x="51970918" y="0"/>
                  </a:lnTo>
                  <a:lnTo>
                    <a:pt x="51970918" y="29233641"/>
                  </a:lnTo>
                  <a:lnTo>
                    <a:pt x="0" y="29233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169610"/>
              <a:ext cx="51970918" cy="29233641"/>
            </a:xfrm>
            <a:custGeom>
              <a:avLst/>
              <a:gdLst/>
              <a:ahLst/>
              <a:cxnLst/>
              <a:rect l="l" t="t" r="r" b="b"/>
              <a:pathLst>
                <a:path w="51970918" h="29233641">
                  <a:moveTo>
                    <a:pt x="0" y="0"/>
                  </a:moveTo>
                  <a:lnTo>
                    <a:pt x="51970918" y="0"/>
                  </a:lnTo>
                  <a:lnTo>
                    <a:pt x="51970918" y="29233641"/>
                  </a:lnTo>
                  <a:lnTo>
                    <a:pt x="0" y="29233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33280" y="2928454"/>
            <a:ext cx="7277440" cy="2077103"/>
          </a:xfrm>
          <a:custGeom>
            <a:avLst/>
            <a:gdLst/>
            <a:ahLst/>
            <a:cxnLst/>
            <a:rect l="l" t="t" r="r" b="b"/>
            <a:pathLst>
              <a:path w="14554880" h="4154205">
                <a:moveTo>
                  <a:pt x="0" y="0"/>
                </a:moveTo>
                <a:lnTo>
                  <a:pt x="14554880" y="0"/>
                </a:lnTo>
                <a:lnTo>
                  <a:pt x="14554880" y="4154206"/>
                </a:lnTo>
                <a:lnTo>
                  <a:pt x="0" y="41542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5918" y="2217967"/>
            <a:ext cx="5012165" cy="97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603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4128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0160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36192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92224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algn="l" defTabSz="512064" rtl="0" eaLnBrk="1" latinLnBrk="0" hangingPunct="1">
              <a:defRPr sz="10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47"/>
              </a:lnSpc>
            </a:pPr>
            <a:r>
              <a:rPr lang="en-US" sz="28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Thank you very much</a:t>
            </a:r>
            <a:endParaRPr lang="en-US" sz="2800">
              <a:solidFill>
                <a:srgbClr val="000000"/>
              </a:solidFill>
              <a:latin typeface="Calibri"/>
              <a:ea typeface="Sharp Grotesk Medium"/>
              <a:cs typeface="Sharp Grotesk Medium"/>
            </a:endParaRPr>
          </a:p>
          <a:p>
            <a:pPr algn="ctr">
              <a:lnSpc>
                <a:spcPts val="3947"/>
              </a:lnSpc>
            </a:pPr>
            <a:r>
              <a:rPr lang="en-US" sz="2800">
                <a:solidFill>
                  <a:srgbClr val="000000"/>
                </a:solidFill>
                <a:latin typeface="Calibri"/>
                <a:ea typeface="Sharp Grotesk Medium"/>
                <a:cs typeface="Sharp Grotesk Medium"/>
                <a:sym typeface="Sharp Grotesk Medium"/>
              </a:rPr>
              <a:t>and see you soon at</a:t>
            </a:r>
            <a:endParaRPr lang="en-US" sz="2800">
              <a:solidFill>
                <a:srgbClr val="000000"/>
              </a:solidFill>
              <a:latin typeface="Calibri"/>
              <a:ea typeface="Sharp Grotesk Medium"/>
              <a:cs typeface="Sharp Grotesk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2296"/>
            <a:ext cx="8928992" cy="1078568"/>
          </a:xfrm>
        </p:spPr>
        <p:txBody>
          <a:bodyPr/>
          <a:lstStyle/>
          <a:p>
            <a:r>
              <a:rPr lang="nl-NL"/>
              <a:t>VU.NL/DASHBOARD - APPS</a:t>
            </a:r>
          </a:p>
        </p:txBody>
      </p:sp>
      <p:pic>
        <p:nvPicPr>
          <p:cNvPr id="3" name="Afbeelding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CA4B4F2D-8BC9-5FDC-8E47-1C9748A03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376553"/>
            <a:ext cx="7286625" cy="52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4"/>
    </mc:Choice>
    <mc:Fallback xmlns="">
      <p:transition spd="slow" advTm="738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82296"/>
            <a:ext cx="8928992" cy="1078568"/>
          </a:xfrm>
        </p:spPr>
        <p:txBody>
          <a:bodyPr/>
          <a:lstStyle/>
          <a:p>
            <a:r>
              <a:rPr lang="nl-NL"/>
              <a:t>VU.NL/DASHBOARD -  APPS</a:t>
            </a:r>
          </a:p>
        </p:txBody>
      </p:sp>
      <p:pic>
        <p:nvPicPr>
          <p:cNvPr id="3" name="Afbeelding 2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0B906A07-DBE6-32B8-6E12-B1D596DC6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76551"/>
            <a:ext cx="7324725" cy="52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9"/>
    </mc:Choice>
    <mc:Fallback xmlns="">
      <p:transition spd="slow" advTm="770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12" y="143373"/>
            <a:ext cx="8928992" cy="1078568"/>
          </a:xfrm>
        </p:spPr>
        <p:txBody>
          <a:bodyPr/>
          <a:lstStyle/>
          <a:p>
            <a:r>
              <a:rPr lang="nl-NL"/>
              <a:t>VU.NL/DASHBOARD - EMPLOYEE INFORMATION</a:t>
            </a:r>
          </a:p>
        </p:txBody>
      </p:sp>
      <p:pic>
        <p:nvPicPr>
          <p:cNvPr id="3" name="Afbeelding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1500575-F481-6338-0351-9387EA765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323975"/>
            <a:ext cx="7318268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1"/>
    </mc:Choice>
    <mc:Fallback xmlns="">
      <p:transition spd="slow" advTm="78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AB746B-F267-43FB-946C-9B1D76D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60" y="116884"/>
            <a:ext cx="8928992" cy="1078568"/>
          </a:xfrm>
        </p:spPr>
        <p:txBody>
          <a:bodyPr/>
          <a:lstStyle/>
          <a:p>
            <a:r>
              <a:rPr lang="nl-NL"/>
              <a:t>VU.NL/DASHBOARD - SEARCH BAR</a:t>
            </a:r>
          </a:p>
        </p:txBody>
      </p:sp>
      <p:pic>
        <p:nvPicPr>
          <p:cNvPr id="3" name="Afbeelding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3A64A517-B59E-8457-6D14-7F56789EC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57501"/>
            <a:ext cx="7324725" cy="52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0"/>
    </mc:Choice>
    <mc:Fallback xmlns="">
      <p:transition spd="slow" advTm="207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12" name="Afbeelding 11" descr="Afbeelding met tekst, schermopname, Lettertype, Webpagina&#10;&#10;Automatisch gegenereerde beschrijving">
            <a:extLst>
              <a:ext uri="{FF2B5EF4-FFF2-40B4-BE49-F238E27FC236}">
                <a16:creationId xmlns:a16="http://schemas.microsoft.com/office/drawing/2014/main" id="{A1134DA5-D2A5-70FC-DBF4-B27CF448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1366140"/>
            <a:ext cx="7219950" cy="52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97"/>
    </mc:Choice>
    <mc:Fallback xmlns="">
      <p:transition spd="slow" advTm="392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35" y="0"/>
            <a:ext cx="9101129" cy="1195200"/>
          </a:xfrm>
        </p:spPr>
        <p:txBody>
          <a:bodyPr>
            <a:normAutofit/>
          </a:bodyPr>
          <a:lstStyle/>
          <a:p>
            <a:r>
              <a:rPr lang="en-US"/>
              <a:t>Vu.nl: information page and take action now</a:t>
            </a:r>
          </a:p>
        </p:txBody>
      </p:sp>
      <p:pic>
        <p:nvPicPr>
          <p:cNvPr id="12" name="Afbeelding 11" descr="Afbeelding met tekst, software, Webpagina, Website&#10;&#10;Automatisch gegenereerde beschrijving">
            <a:extLst>
              <a:ext uri="{FF2B5EF4-FFF2-40B4-BE49-F238E27FC236}">
                <a16:creationId xmlns:a16="http://schemas.microsoft.com/office/drawing/2014/main" id="{402906CB-BFA4-FB1B-009B-F650469F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1722782"/>
            <a:ext cx="8986946" cy="34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1"/>
    </mc:Choice>
    <mc:Fallback xmlns="">
      <p:transition spd="slow" advTm="12131"/>
    </mc:Fallback>
  </mc:AlternateContent>
</p:sld>
</file>

<file path=ppt/theme/theme1.xml><?xml version="1.0" encoding="utf-8"?>
<a:theme xmlns:a="http://schemas.openxmlformats.org/drawingml/2006/main" name="PPT_EN_2019_corporate_facultaire_3x4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EN_2018_corp_faculteiten_3x4" id="{6812F472-4831-4C4A-A8DB-7AAD38B1ECCD}" vid="{9215B9E0-AC0A-3E48-8D87-B3B4D6FDB48A}"/>
    </a:ext>
  </a:extLst>
</a:theme>
</file>

<file path=ppt/theme/theme2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.potx" id="{B491838A-1F74-4D87-B398-7CDD8260CE70}" vid="{3D16D61C-C7BD-4AEA-844B-7B33D039B99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3488d45-9df9-4251-a80b-eb6f095bed73" xsi:nil="true"/>
    <_ip_UnifiedCompliancePolicyProperties xmlns="http://schemas.microsoft.com/sharepoint/v3" xsi:nil="true"/>
    <lcf76f155ced4ddcb4097134ff3c332f xmlns="f4d75b07-dfd3-40b1-97cb-805969efd459">
      <Terms xmlns="http://schemas.microsoft.com/office/infopath/2007/PartnerControls"/>
    </lcf76f155ced4ddcb4097134ff3c332f>
    <SharedWithUsers xmlns="33488d45-9df9-4251-a80b-eb6f095bed73">
      <UserInfo>
        <DisplayName>Koornstra, R.A. (Renee Andree)</DisplayName>
        <AccountId>90</AccountId>
        <AccountType/>
      </UserInfo>
      <UserInfo>
        <DisplayName>Sambrink Sanderink, E. (Epke)</DisplayName>
        <AccountId>57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2E90DAE43124F9EFCD0EA491EF278" ma:contentTypeVersion="17" ma:contentTypeDescription="Create a new document." ma:contentTypeScope="" ma:versionID="e3d875fd2b9bfbaf59fd738902e7d631">
  <xsd:schema xmlns:xsd="http://www.w3.org/2001/XMLSchema" xmlns:xs="http://www.w3.org/2001/XMLSchema" xmlns:p="http://schemas.microsoft.com/office/2006/metadata/properties" xmlns:ns1="http://schemas.microsoft.com/sharepoint/v3" xmlns:ns2="f4d75b07-dfd3-40b1-97cb-805969efd459" xmlns:ns3="33488d45-9df9-4251-a80b-eb6f095bed73" targetNamespace="http://schemas.microsoft.com/office/2006/metadata/properties" ma:root="true" ma:fieldsID="7ff7ea98b0276652312c8e7fdb76c783" ns1:_="" ns2:_="" ns3:_="">
    <xsd:import namespace="http://schemas.microsoft.com/sharepoint/v3"/>
    <xsd:import namespace="f4d75b07-dfd3-40b1-97cb-805969efd459"/>
    <xsd:import namespace="33488d45-9df9-4251-a80b-eb6f095be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75b07-dfd3-40b1-97cb-805969efd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95a2ead-fb08-4f89-b991-c2b7785951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88d45-9df9-4251-a80b-eb6f095bed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e7a2016-8567-444b-81ae-62236f906e30}" ma:internalName="TaxCatchAll" ma:showField="CatchAllData" ma:web="33488d45-9df9-4251-a80b-eb6f095bed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2E1D94-BEC6-43AC-B49B-30D9C0F645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2B36A8-D770-4A35-AC12-BAE4EE79FD0B}">
  <ds:schemaRefs>
    <ds:schemaRef ds:uri="33488d45-9df9-4251-a80b-eb6f095bed73"/>
    <ds:schemaRef ds:uri="f4d75b07-dfd3-40b1-97cb-805969efd45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04426C-B5F2-4A4E-A469-C65B8C2C23FA}">
  <ds:schemaRefs>
    <ds:schemaRef ds:uri="33488d45-9df9-4251-a80b-eb6f095bed73"/>
    <ds:schemaRef ds:uri="f4d75b07-dfd3-40b1-97cb-805969efd45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PPT_EN_2019_corporate_facultaire_3x4</Template>
  <Application>Microsoft Office PowerPoint</Application>
  <PresentationFormat>On-screen Show (4:3)</PresentationFormat>
  <Slides>35</Slides>
  <Notes>27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PPT_EN_2019_corporate_facultaire_3x4</vt:lpstr>
      <vt:lpstr>VU layout</vt:lpstr>
      <vt:lpstr>Office Theme</vt:lpstr>
      <vt:lpstr>HR Service Desk Practical information</vt:lpstr>
      <vt:lpstr>Agenda</vt:lpstr>
      <vt:lpstr>VU.NL/DASHBOARD</vt:lpstr>
      <vt:lpstr>VU.NL/DASHBOARD - APPS</vt:lpstr>
      <vt:lpstr>VU.NL/DASHBOARD -  APPS</vt:lpstr>
      <vt:lpstr>VU.NL/DASHBOARD - EMPLOYEE INFORMATION</vt:lpstr>
      <vt:lpstr>VU.NL/DASHBOARD - SEARCH BAR</vt:lpstr>
      <vt:lpstr>Vu.nl: information page and take action now</vt:lpstr>
      <vt:lpstr>Vu.nl: information page and take action now</vt:lpstr>
      <vt:lpstr>Vu.nl: information page and take action now</vt:lpstr>
      <vt:lpstr>Vu.nl: holiday leave</vt:lpstr>
      <vt:lpstr>Vu.nl: holiday leave</vt:lpstr>
      <vt:lpstr>Vu.nl: holiday leave</vt:lpstr>
      <vt:lpstr>Vu.nl: holiday leave</vt:lpstr>
      <vt:lpstr>2. Important Topics HR services </vt:lpstr>
      <vt:lpstr>travel statement – commuting allowance</vt:lpstr>
      <vt:lpstr>Health Insurance</vt:lpstr>
      <vt:lpstr>Disability Insurance</vt:lpstr>
      <vt:lpstr>Other group insurances</vt:lpstr>
      <vt:lpstr>Individual choices model</vt:lpstr>
      <vt:lpstr>International Business Travel</vt:lpstr>
      <vt:lpstr>Occupational Health, Safety and environment (HSE)</vt:lpstr>
      <vt:lpstr>Sustainable employability – Work on yourself </vt:lpstr>
      <vt:lpstr>International STAFF</vt:lpstr>
      <vt:lpstr>PowerPoint Presentation</vt:lpstr>
      <vt:lpstr>Contact information – HR Advisors</vt:lpstr>
      <vt:lpstr>Contact Information – HR Service desk</vt:lpstr>
      <vt:lpstr>Social safety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Asperen, M. van</dc:creator>
  <cp:revision>10</cp:revision>
  <cp:lastPrinted>2024-05-28T09:27:46Z</cp:lastPrinted>
  <dcterms:created xsi:type="dcterms:W3CDTF">2020-01-24T09:32:41Z</dcterms:created>
  <dcterms:modified xsi:type="dcterms:W3CDTF">2024-11-06T11:30:11Z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0x01010007A2E90DAE43124F9EFCD0EA491EF278</vt:lpwstr>
  </property>
  <property fmtid="{D5CDD505-2E9C-101B-9397-08002B2CF9AE}" pid="3" name="MediaServiceImageTags">
    <vt:lpwstr/>
  </property>
</Properties>
</file>