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4"/>
  </p:sldMasterIdLst>
  <p:notesMasterIdLst>
    <p:notesMasterId r:id="rId18"/>
  </p:notesMasterIdLst>
  <p:sldIdLst>
    <p:sldId id="754" r:id="rId5"/>
    <p:sldId id="260" r:id="rId6"/>
    <p:sldId id="261" r:id="rId7"/>
    <p:sldId id="263" r:id="rId8"/>
    <p:sldId id="264" r:id="rId9"/>
    <p:sldId id="266" r:id="rId10"/>
    <p:sldId id="740" r:id="rId11"/>
    <p:sldId id="760" r:id="rId12"/>
    <p:sldId id="267" r:id="rId13"/>
    <p:sldId id="761" r:id="rId14"/>
    <p:sldId id="762" r:id="rId15"/>
    <p:sldId id="271" r:id="rId16"/>
    <p:sldId id="757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1231CD-CEE4-4388-B9EC-C8D88597538A}" v="1" dt="2023-09-29T09:18:47.809"/>
    <p1510:client id="{6260294F-5C88-4C6E-A4CE-EF00E4448E7A}" v="5" dt="2023-09-28T11:54:30.206"/>
    <p1510:client id="{84F129B1-04DE-4342-8BC9-7C1E6F99F07F}" v="29" dt="2023-10-04T13:07:02.422"/>
    <p1510:client id="{D84A6C03-54A2-41E8-A0D4-D354247F2069}" v="65" dt="2023-09-28T14:40:28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121" autoAdjust="0"/>
  </p:normalViewPr>
  <p:slideViewPr>
    <p:cSldViewPr snapToGrid="0">
      <p:cViewPr varScale="1">
        <p:scale>
          <a:sx n="63" d="100"/>
          <a:sy n="63" d="100"/>
        </p:scale>
        <p:origin x="14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shad, M. (Morsal)" userId="S::m.reshad@vu.nl::10f41571-76c3-4466-9e3f-6d3fd6fe519c" providerId="AD" clId="Web-{6260294F-5C88-4C6E-A4CE-EF00E4448E7A}"/>
    <pc:docChg chg="modSld">
      <pc:chgData name="Reshad, M. (Morsal)" userId="S::m.reshad@vu.nl::10f41571-76c3-4466-9e3f-6d3fd6fe519c" providerId="AD" clId="Web-{6260294F-5C88-4C6E-A4CE-EF00E4448E7A}" dt="2023-09-28T11:54:30.206" v="4" actId="14100"/>
      <pc:docMkLst>
        <pc:docMk/>
      </pc:docMkLst>
      <pc:sldChg chg="modSp">
        <pc:chgData name="Reshad, M. (Morsal)" userId="S::m.reshad@vu.nl::10f41571-76c3-4466-9e3f-6d3fd6fe519c" providerId="AD" clId="Web-{6260294F-5C88-4C6E-A4CE-EF00E4448E7A}" dt="2023-09-28T11:54:30.206" v="4" actId="14100"/>
        <pc:sldMkLst>
          <pc:docMk/>
          <pc:sldMk cId="2221145739" sldId="260"/>
        </pc:sldMkLst>
        <pc:spChg chg="mod">
          <ac:chgData name="Reshad, M. (Morsal)" userId="S::m.reshad@vu.nl::10f41571-76c3-4466-9e3f-6d3fd6fe519c" providerId="AD" clId="Web-{6260294F-5C88-4C6E-A4CE-EF00E4448E7A}" dt="2023-09-28T11:54:30.206" v="4" actId="14100"/>
          <ac:spMkLst>
            <pc:docMk/>
            <pc:sldMk cId="2221145739" sldId="260"/>
            <ac:spMk id="16" creationId="{37F3D132-0CB1-04C2-E3AF-30D2B6193986}"/>
          </ac:spMkLst>
        </pc:spChg>
        <pc:picChg chg="mod">
          <ac:chgData name="Reshad, M. (Morsal)" userId="S::m.reshad@vu.nl::10f41571-76c3-4466-9e3f-6d3fd6fe519c" providerId="AD" clId="Web-{6260294F-5C88-4C6E-A4CE-EF00E4448E7A}" dt="2023-09-28T11:54:14.362" v="2" actId="1076"/>
          <ac:picMkLst>
            <pc:docMk/>
            <pc:sldMk cId="2221145739" sldId="260"/>
            <ac:picMk id="3" creationId="{0DD5DE0F-1D1B-384F-39CD-5C969EB51625}"/>
          </ac:picMkLst>
        </pc:picChg>
        <pc:picChg chg="mod">
          <ac:chgData name="Reshad, M. (Morsal)" userId="S::m.reshad@vu.nl::10f41571-76c3-4466-9e3f-6d3fd6fe519c" providerId="AD" clId="Web-{6260294F-5C88-4C6E-A4CE-EF00E4448E7A}" dt="2023-09-28T11:54:16.940" v="3" actId="1076"/>
          <ac:picMkLst>
            <pc:docMk/>
            <pc:sldMk cId="2221145739" sldId="260"/>
            <ac:picMk id="5" creationId="{C17C246B-1934-5EF2-405D-89D64F7F9CE1}"/>
          </ac:picMkLst>
        </pc:picChg>
      </pc:sldChg>
    </pc:docChg>
  </pc:docChgLst>
  <pc:docChgLst>
    <pc:chgData name="Reshad, M. (Morsal)" userId="S::m.reshad@vu.nl::10f41571-76c3-4466-9e3f-6d3fd6fe519c" providerId="AD" clId="Web-{84F129B1-04DE-4342-8BC9-7C1E6F99F07F}"/>
    <pc:docChg chg="modSld">
      <pc:chgData name="Reshad, M. (Morsal)" userId="S::m.reshad@vu.nl::10f41571-76c3-4466-9e3f-6d3fd6fe519c" providerId="AD" clId="Web-{84F129B1-04DE-4342-8BC9-7C1E6F99F07F}" dt="2023-10-04T13:07:02.422" v="28" actId="20577"/>
      <pc:docMkLst>
        <pc:docMk/>
      </pc:docMkLst>
      <pc:sldChg chg="modSp">
        <pc:chgData name="Reshad, M. (Morsal)" userId="S::m.reshad@vu.nl::10f41571-76c3-4466-9e3f-6d3fd6fe519c" providerId="AD" clId="Web-{84F129B1-04DE-4342-8BC9-7C1E6F99F07F}" dt="2023-10-04T13:07:02.422" v="28" actId="20577"/>
        <pc:sldMkLst>
          <pc:docMk/>
          <pc:sldMk cId="3251063046" sldId="267"/>
        </pc:sldMkLst>
        <pc:spChg chg="mod">
          <ac:chgData name="Reshad, M. (Morsal)" userId="S::m.reshad@vu.nl::10f41571-76c3-4466-9e3f-6d3fd6fe519c" providerId="AD" clId="Web-{84F129B1-04DE-4342-8BC9-7C1E6F99F07F}" dt="2023-10-04T13:07:02.422" v="28" actId="20577"/>
          <ac:spMkLst>
            <pc:docMk/>
            <pc:sldMk cId="3251063046" sldId="267"/>
            <ac:spMk id="2" creationId="{EE03A0AF-010B-7B87-0F5E-7D0617BA4E79}"/>
          </ac:spMkLst>
        </pc:spChg>
      </pc:sldChg>
    </pc:docChg>
  </pc:docChgLst>
  <pc:docChgLst>
    <pc:chgData name="Reshad, M. (Morsal)" userId="S::m.reshad@vu.nl::10f41571-76c3-4466-9e3f-6d3fd6fe519c" providerId="AD" clId="Web-{D84A6C03-54A2-41E8-A0D4-D354247F2069}"/>
    <pc:docChg chg="modSld sldOrd">
      <pc:chgData name="Reshad, M. (Morsal)" userId="S::m.reshad@vu.nl::10f41571-76c3-4466-9e3f-6d3fd6fe519c" providerId="AD" clId="Web-{D84A6C03-54A2-41E8-A0D4-D354247F2069}" dt="2023-09-28T14:40:28.703" v="48"/>
      <pc:docMkLst>
        <pc:docMk/>
      </pc:docMkLst>
      <pc:sldChg chg="modSp">
        <pc:chgData name="Reshad, M. (Morsal)" userId="S::m.reshad@vu.nl::10f41571-76c3-4466-9e3f-6d3fd6fe519c" providerId="AD" clId="Web-{D84A6C03-54A2-41E8-A0D4-D354247F2069}" dt="2023-09-28T14:40:17.953" v="47" actId="20577"/>
        <pc:sldMkLst>
          <pc:docMk/>
          <pc:sldMk cId="1688982216" sldId="263"/>
        </pc:sldMkLst>
        <pc:spChg chg="mod">
          <ac:chgData name="Reshad, M. (Morsal)" userId="S::m.reshad@vu.nl::10f41571-76c3-4466-9e3f-6d3fd6fe519c" providerId="AD" clId="Web-{D84A6C03-54A2-41E8-A0D4-D354247F2069}" dt="2023-09-28T14:40:17.953" v="47" actId="20577"/>
          <ac:spMkLst>
            <pc:docMk/>
            <pc:sldMk cId="1688982216" sldId="263"/>
            <ac:spMk id="3" creationId="{B37DB1AA-79AC-E74C-AC00-3643E2F86A60}"/>
          </ac:spMkLst>
        </pc:spChg>
      </pc:sldChg>
      <pc:sldChg chg="modSp">
        <pc:chgData name="Reshad, M. (Morsal)" userId="S::m.reshad@vu.nl::10f41571-76c3-4466-9e3f-6d3fd6fe519c" providerId="AD" clId="Web-{D84A6C03-54A2-41E8-A0D4-D354247F2069}" dt="2023-09-28T14:40:08.234" v="40" actId="20577"/>
        <pc:sldMkLst>
          <pc:docMk/>
          <pc:sldMk cId="1835350539" sldId="264"/>
        </pc:sldMkLst>
        <pc:spChg chg="mod">
          <ac:chgData name="Reshad, M. (Morsal)" userId="S::m.reshad@vu.nl::10f41571-76c3-4466-9e3f-6d3fd6fe519c" providerId="AD" clId="Web-{D84A6C03-54A2-41E8-A0D4-D354247F2069}" dt="2023-09-28T14:40:08.234" v="40" actId="20577"/>
          <ac:spMkLst>
            <pc:docMk/>
            <pc:sldMk cId="1835350539" sldId="264"/>
            <ac:spMk id="3" creationId="{B37DB1AA-79AC-E74C-AC00-3643E2F86A60}"/>
          </ac:spMkLst>
        </pc:spChg>
        <pc:spChg chg="mod">
          <ac:chgData name="Reshad, M. (Morsal)" userId="S::m.reshad@vu.nl::10f41571-76c3-4466-9e3f-6d3fd6fe519c" providerId="AD" clId="Web-{D84A6C03-54A2-41E8-A0D4-D354247F2069}" dt="2023-09-28T14:35:59.927" v="4" actId="20577"/>
          <ac:spMkLst>
            <pc:docMk/>
            <pc:sldMk cId="1835350539" sldId="264"/>
            <ac:spMk id="11" creationId="{59C73453-73EB-A5C6-27E4-4736E393EEB3}"/>
          </ac:spMkLst>
        </pc:spChg>
      </pc:sldChg>
      <pc:sldChg chg="modSp">
        <pc:chgData name="Reshad, M. (Morsal)" userId="S::m.reshad@vu.nl::10f41571-76c3-4466-9e3f-6d3fd6fe519c" providerId="AD" clId="Web-{D84A6C03-54A2-41E8-A0D4-D354247F2069}" dt="2023-09-28T14:36:30.116" v="8" actId="1076"/>
        <pc:sldMkLst>
          <pc:docMk/>
          <pc:sldMk cId="3252545816" sldId="266"/>
        </pc:sldMkLst>
        <pc:spChg chg="mod">
          <ac:chgData name="Reshad, M. (Morsal)" userId="S::m.reshad@vu.nl::10f41571-76c3-4466-9e3f-6d3fd6fe519c" providerId="AD" clId="Web-{D84A6C03-54A2-41E8-A0D4-D354247F2069}" dt="2023-09-28T14:36:30.116" v="8" actId="1076"/>
          <ac:spMkLst>
            <pc:docMk/>
            <pc:sldMk cId="3252545816" sldId="266"/>
            <ac:spMk id="3" creationId="{B37DB1AA-79AC-E74C-AC00-3643E2F86A60}"/>
          </ac:spMkLst>
        </pc:spChg>
      </pc:sldChg>
      <pc:sldChg chg="modSp">
        <pc:chgData name="Reshad, M. (Morsal)" userId="S::m.reshad@vu.nl::10f41571-76c3-4466-9e3f-6d3fd6fe519c" providerId="AD" clId="Web-{D84A6C03-54A2-41E8-A0D4-D354247F2069}" dt="2023-09-28T14:38:26.214" v="20" actId="20577"/>
        <pc:sldMkLst>
          <pc:docMk/>
          <pc:sldMk cId="3251063046" sldId="267"/>
        </pc:sldMkLst>
        <pc:spChg chg="mod">
          <ac:chgData name="Reshad, M. (Morsal)" userId="S::m.reshad@vu.nl::10f41571-76c3-4466-9e3f-6d3fd6fe519c" providerId="AD" clId="Web-{D84A6C03-54A2-41E8-A0D4-D354247F2069}" dt="2023-09-28T14:38:26.214" v="20" actId="20577"/>
          <ac:spMkLst>
            <pc:docMk/>
            <pc:sldMk cId="3251063046" sldId="267"/>
            <ac:spMk id="2" creationId="{EE03A0AF-010B-7B87-0F5E-7D0617BA4E79}"/>
          </ac:spMkLst>
        </pc:spChg>
      </pc:sldChg>
      <pc:sldChg chg="modSp">
        <pc:chgData name="Reshad, M. (Morsal)" userId="S::m.reshad@vu.nl::10f41571-76c3-4466-9e3f-6d3fd6fe519c" providerId="AD" clId="Web-{D84A6C03-54A2-41E8-A0D4-D354247F2069}" dt="2023-09-28T14:35:41.411" v="2" actId="20577"/>
        <pc:sldMkLst>
          <pc:docMk/>
          <pc:sldMk cId="2600501397" sldId="276"/>
        </pc:sldMkLst>
        <pc:spChg chg="mod">
          <ac:chgData name="Reshad, M. (Morsal)" userId="S::m.reshad@vu.nl::10f41571-76c3-4466-9e3f-6d3fd6fe519c" providerId="AD" clId="Web-{D84A6C03-54A2-41E8-A0D4-D354247F2069}" dt="2023-09-28T14:35:41.411" v="2" actId="20577"/>
          <ac:spMkLst>
            <pc:docMk/>
            <pc:sldMk cId="2600501397" sldId="276"/>
            <ac:spMk id="2" creationId="{407BB0B4-F9D3-CC00-4273-1C3D297F6035}"/>
          </ac:spMkLst>
        </pc:spChg>
      </pc:sldChg>
      <pc:sldChg chg="modSp">
        <pc:chgData name="Reshad, M. (Morsal)" userId="S::m.reshad@vu.nl::10f41571-76c3-4466-9e3f-6d3fd6fe519c" providerId="AD" clId="Web-{D84A6C03-54A2-41E8-A0D4-D354247F2069}" dt="2023-09-28T14:37:17.914" v="13" actId="20577"/>
        <pc:sldMkLst>
          <pc:docMk/>
          <pc:sldMk cId="1788565374" sldId="740"/>
        </pc:sldMkLst>
        <pc:spChg chg="mod">
          <ac:chgData name="Reshad, M. (Morsal)" userId="S::m.reshad@vu.nl::10f41571-76c3-4466-9e3f-6d3fd6fe519c" providerId="AD" clId="Web-{D84A6C03-54A2-41E8-A0D4-D354247F2069}" dt="2023-09-28T14:37:17.914" v="13" actId="20577"/>
          <ac:spMkLst>
            <pc:docMk/>
            <pc:sldMk cId="1788565374" sldId="740"/>
            <ac:spMk id="3" creationId="{B37DB1AA-79AC-E74C-AC00-3643E2F86A60}"/>
          </ac:spMkLst>
        </pc:spChg>
      </pc:sldChg>
      <pc:sldChg chg="modSp">
        <pc:chgData name="Reshad, M. (Morsal)" userId="S::m.reshad@vu.nl::10f41571-76c3-4466-9e3f-6d3fd6fe519c" providerId="AD" clId="Web-{D84A6C03-54A2-41E8-A0D4-D354247F2069}" dt="2023-09-28T14:38:40.668" v="23" actId="20577"/>
        <pc:sldMkLst>
          <pc:docMk/>
          <pc:sldMk cId="977198214" sldId="748"/>
        </pc:sldMkLst>
        <pc:spChg chg="mod">
          <ac:chgData name="Reshad, M. (Morsal)" userId="S::m.reshad@vu.nl::10f41571-76c3-4466-9e3f-6d3fd6fe519c" providerId="AD" clId="Web-{D84A6C03-54A2-41E8-A0D4-D354247F2069}" dt="2023-09-28T14:38:40.668" v="23" actId="20577"/>
          <ac:spMkLst>
            <pc:docMk/>
            <pc:sldMk cId="977198214" sldId="748"/>
            <ac:spMk id="2" creationId="{407BB0B4-F9D3-CC00-4273-1C3D297F6035}"/>
          </ac:spMkLst>
        </pc:spChg>
      </pc:sldChg>
      <pc:sldChg chg="ord">
        <pc:chgData name="Reshad, M. (Morsal)" userId="S::m.reshad@vu.nl::10f41571-76c3-4466-9e3f-6d3fd6fe519c" providerId="AD" clId="Web-{D84A6C03-54A2-41E8-A0D4-D354247F2069}" dt="2023-09-28T14:40:28.703" v="48"/>
        <pc:sldMkLst>
          <pc:docMk/>
          <pc:sldMk cId="2124867931" sldId="754"/>
        </pc:sldMkLst>
      </pc:sldChg>
      <pc:sldChg chg="modSp">
        <pc:chgData name="Reshad, M. (Morsal)" userId="S::m.reshad@vu.nl::10f41571-76c3-4466-9e3f-6d3fd6fe519c" providerId="AD" clId="Web-{D84A6C03-54A2-41E8-A0D4-D354247F2069}" dt="2023-09-28T14:39:53.749" v="38" actId="20577"/>
        <pc:sldMkLst>
          <pc:docMk/>
          <pc:sldMk cId="964994179" sldId="757"/>
        </pc:sldMkLst>
        <pc:spChg chg="mod">
          <ac:chgData name="Reshad, M. (Morsal)" userId="S::m.reshad@vu.nl::10f41571-76c3-4466-9e3f-6d3fd6fe519c" providerId="AD" clId="Web-{D84A6C03-54A2-41E8-A0D4-D354247F2069}" dt="2023-09-28T14:39:53.749" v="38" actId="20577"/>
          <ac:spMkLst>
            <pc:docMk/>
            <pc:sldMk cId="964994179" sldId="757"/>
            <ac:spMk id="3" creationId="{8E6DF904-799A-958A-0AD6-B4FF4A9E1999}"/>
          </ac:spMkLst>
        </pc:spChg>
      </pc:sldChg>
      <pc:sldChg chg="modSp">
        <pc:chgData name="Reshad, M. (Morsal)" userId="S::m.reshad@vu.nl::10f41571-76c3-4466-9e3f-6d3fd6fe519c" providerId="AD" clId="Web-{D84A6C03-54A2-41E8-A0D4-D354247F2069}" dt="2023-09-28T14:39:07.747" v="29" actId="1076"/>
        <pc:sldMkLst>
          <pc:docMk/>
          <pc:sldMk cId="2689072672" sldId="761"/>
        </pc:sldMkLst>
        <pc:spChg chg="mod">
          <ac:chgData name="Reshad, M. (Morsal)" userId="S::m.reshad@vu.nl::10f41571-76c3-4466-9e3f-6d3fd6fe519c" providerId="AD" clId="Web-{D84A6C03-54A2-41E8-A0D4-D354247F2069}" dt="2023-09-28T14:38:54.496" v="24" actId="14100"/>
          <ac:spMkLst>
            <pc:docMk/>
            <pc:sldMk cId="2689072672" sldId="761"/>
            <ac:spMk id="6" creationId="{0D6F096D-8C3F-9313-ECE9-0B4AEFED8A11}"/>
          </ac:spMkLst>
        </pc:spChg>
        <pc:spChg chg="mod">
          <ac:chgData name="Reshad, M. (Morsal)" userId="S::m.reshad@vu.nl::10f41571-76c3-4466-9e3f-6d3fd6fe519c" providerId="AD" clId="Web-{D84A6C03-54A2-41E8-A0D4-D354247F2069}" dt="2023-09-28T14:39:07.747" v="29" actId="1076"/>
          <ac:spMkLst>
            <pc:docMk/>
            <pc:sldMk cId="2689072672" sldId="761"/>
            <ac:spMk id="16" creationId="{67728324-414E-F513-8C5E-A90B3C88CBDB}"/>
          </ac:spMkLst>
        </pc:spChg>
        <pc:picChg chg="mod">
          <ac:chgData name="Reshad, M. (Morsal)" userId="S::m.reshad@vu.nl::10f41571-76c3-4466-9e3f-6d3fd6fe519c" providerId="AD" clId="Web-{D84A6C03-54A2-41E8-A0D4-D354247F2069}" dt="2023-09-28T14:38:57.184" v="25" actId="1076"/>
          <ac:picMkLst>
            <pc:docMk/>
            <pc:sldMk cId="2689072672" sldId="761"/>
            <ac:picMk id="8" creationId="{87F9FACC-B4E8-3D89-35B7-F18053BA43A1}"/>
          </ac:picMkLst>
        </pc:picChg>
        <pc:picChg chg="mod">
          <ac:chgData name="Reshad, M. (Morsal)" userId="S::m.reshad@vu.nl::10f41571-76c3-4466-9e3f-6d3fd6fe519c" providerId="AD" clId="Web-{D84A6C03-54A2-41E8-A0D4-D354247F2069}" dt="2023-09-28T14:38:58.903" v="26" actId="1076"/>
          <ac:picMkLst>
            <pc:docMk/>
            <pc:sldMk cId="2689072672" sldId="761"/>
            <ac:picMk id="10" creationId="{C399BB7A-F55E-95D8-C554-0AE5CD450492}"/>
          </ac:picMkLst>
        </pc:picChg>
        <pc:picChg chg="mod">
          <ac:chgData name="Reshad, M. (Morsal)" userId="S::m.reshad@vu.nl::10f41571-76c3-4466-9e3f-6d3fd6fe519c" providerId="AD" clId="Web-{D84A6C03-54A2-41E8-A0D4-D354247F2069}" dt="2023-09-28T14:39:01.512" v="27" actId="1076"/>
          <ac:picMkLst>
            <pc:docMk/>
            <pc:sldMk cId="2689072672" sldId="761"/>
            <ac:picMk id="14" creationId="{878F674E-B9DF-F2DD-2876-4FF1F66D4DB8}"/>
          </ac:picMkLst>
        </pc:picChg>
      </pc:sldChg>
      <pc:sldChg chg="modSp">
        <pc:chgData name="Reshad, M. (Morsal)" userId="S::m.reshad@vu.nl::10f41571-76c3-4466-9e3f-6d3fd6fe519c" providerId="AD" clId="Web-{D84A6C03-54A2-41E8-A0D4-D354247F2069}" dt="2023-09-28T14:39:39.311" v="36" actId="20577"/>
        <pc:sldMkLst>
          <pc:docMk/>
          <pc:sldMk cId="390165538" sldId="762"/>
        </pc:sldMkLst>
        <pc:spChg chg="mod">
          <ac:chgData name="Reshad, M. (Morsal)" userId="S::m.reshad@vu.nl::10f41571-76c3-4466-9e3f-6d3fd6fe519c" providerId="AD" clId="Web-{D84A6C03-54A2-41E8-A0D4-D354247F2069}" dt="2023-09-28T14:39:39.311" v="36" actId="20577"/>
          <ac:spMkLst>
            <pc:docMk/>
            <pc:sldMk cId="390165538" sldId="762"/>
            <ac:spMk id="3" creationId="{B37DB1AA-79AC-E74C-AC00-3643E2F86A60}"/>
          </ac:spMkLst>
        </pc:spChg>
      </pc:sldChg>
    </pc:docChg>
  </pc:docChgLst>
  <pc:docChgLst>
    <pc:chgData clId="Web-{241231CD-CEE4-4388-B9EC-C8D88597538A}"/>
    <pc:docChg chg="sldOrd">
      <pc:chgData name="" userId="" providerId="" clId="Web-{241231CD-CEE4-4388-B9EC-C8D88597538A}" dt="2023-09-29T09:18:47.809" v="0"/>
      <pc:docMkLst>
        <pc:docMk/>
      </pc:docMkLst>
      <pc:sldChg chg="ord">
        <pc:chgData name="" userId="" providerId="" clId="Web-{241231CD-CEE4-4388-B9EC-C8D88597538A}" dt="2023-09-29T09:18:47.809" v="0"/>
        <pc:sldMkLst>
          <pc:docMk/>
          <pc:sldMk cId="2124867931" sldId="7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62F8F-9ED5-40E3-80BB-F9CC157EBEF7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253B1-BFB8-44A5-AC8D-8549EAFD21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05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888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585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679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90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253B1-BFB8-44A5-AC8D-8549EAFD213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653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640"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98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64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150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465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09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909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  <a:p>
            <a:endParaRPr lang="nl-NL" b="0" dirty="0"/>
          </a:p>
          <a:p>
            <a:endParaRPr lang="nl-NL" b="1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104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51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12192000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9322" y="5047679"/>
            <a:ext cx="3463474" cy="135947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Caption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09466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466" userDrawn="1">
          <p15:clr>
            <a:srgbClr val="FBAE40"/>
          </p15:clr>
        </p15:guide>
        <p15:guide id="3" pos="2750" userDrawn="1">
          <p15:clr>
            <a:srgbClr val="FBAE40"/>
          </p15:clr>
        </p15:guide>
        <p15:guide id="4" pos="4933" userDrawn="1">
          <p15:clr>
            <a:srgbClr val="FBAE40"/>
          </p15:clr>
        </p15:guide>
        <p15:guide id="5" pos="521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3653157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0429" y="1685925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784" y="5958000"/>
            <a:ext cx="61117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810C2A13-CF92-47CC-8BB1-C1C4211AF7A8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60126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 userDrawn="1">
          <p15:clr>
            <a:srgbClr val="FBAE40"/>
          </p15:clr>
        </p15:guide>
        <p15:guide id="2" orient="horz" pos="2540" userDrawn="1">
          <p15:clr>
            <a:srgbClr val="FBAE40"/>
          </p15:clr>
        </p15:guide>
        <p15:guide id="4" pos="2989" userDrawn="1">
          <p15:clr>
            <a:srgbClr val="FBAE40"/>
          </p15:clr>
        </p15:guide>
        <p15:guide id="5" pos="3268" userDrawn="1">
          <p15:clr>
            <a:srgbClr val="FBAE40"/>
          </p15:clr>
        </p15:guide>
        <p15:guide id="6" pos="5195" userDrawn="1">
          <p15:clr>
            <a:srgbClr val="FBAE40"/>
          </p15:clr>
        </p15:guide>
        <p15:guide id="7" pos="5475" userDrawn="1">
          <p15:clr>
            <a:srgbClr val="FBAE40"/>
          </p15:clr>
        </p15:guide>
        <p15:guide id="9" pos="1062" userDrawn="1">
          <p15:clr>
            <a:srgbClr val="FBAE40"/>
          </p15:clr>
        </p15:guide>
        <p15:guide id="11" pos="3082" userDrawn="1">
          <p15:clr>
            <a:srgbClr val="FBAE40"/>
          </p15:clr>
        </p15:guide>
        <p15:guide id="12" pos="3176" userDrawn="1">
          <p15:clr>
            <a:srgbClr val="FBAE40"/>
          </p15:clr>
        </p15:guide>
        <p15:guide id="13" pos="3939" userDrawn="1">
          <p15:clr>
            <a:srgbClr val="FBAE40"/>
          </p15:clr>
        </p15:guide>
        <p15:guide id="14" orient="horz" pos="2160" userDrawn="1">
          <p15:clr>
            <a:srgbClr val="FBAE40"/>
          </p15:clr>
        </p15:guide>
        <p15:guide id="15" orient="horz" pos="2352" userDrawn="1">
          <p15:clr>
            <a:srgbClr val="FBAE40"/>
          </p15:clr>
        </p15:guide>
        <p15:guide id="16" orient="horz" pos="24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2609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5707" y="1685926"/>
            <a:ext cx="3044427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0926" y="0"/>
            <a:ext cx="6561870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717754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80" userDrawn="1">
          <p15:clr>
            <a:srgbClr val="FBAE40"/>
          </p15:clr>
        </p15:guide>
        <p15:guide id="3" pos="32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8860968-3F8E-6549-A0BF-73A91B9371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4914" y="0"/>
            <a:ext cx="7155853" cy="5956300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 anchor="b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40" y="452609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8843" y="1685926"/>
            <a:ext cx="3053952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8012FC1-0E7E-9841-882C-A325E0E2022A}"/>
              </a:ext>
            </a:extLst>
          </p:cNvPr>
          <p:cNvSpPr txBox="1"/>
          <p:nvPr userDrawn="1"/>
        </p:nvSpPr>
        <p:spPr>
          <a:xfrm>
            <a:off x="3323881" y="648625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>
              <a:solidFill>
                <a:srgbClr val="005CA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8EB5B-88DF-44E8-9ACB-CE99AE035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05514-3463-4886-8499-F5003FAC2D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35AB9CDD-1E28-436D-9C2F-A4BE95A9C2D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212134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89" userDrawn="1">
          <p15:clr>
            <a:srgbClr val="FBAE40"/>
          </p15:clr>
        </p15:guide>
        <p15:guide id="4" pos="547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12192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792" y="1685926"/>
            <a:ext cx="11292003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996" y="2136776"/>
            <a:ext cx="5196004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1753" y="1685925"/>
            <a:ext cx="5421043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1718854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1" userDrawn="1">
          <p15:clr>
            <a:srgbClr val="FBAE40"/>
          </p15:clr>
        </p15:guide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0" userDrawn="1">
          <p15:clr>
            <a:srgbClr val="FBAE40"/>
          </p15:clr>
        </p15:guide>
        <p15:guide id="14" pos="2309" userDrawn="1">
          <p15:clr>
            <a:srgbClr val="FBAE40"/>
          </p15:clr>
        </p15:guide>
        <p15:guide id="15" pos="215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0" y="1"/>
            <a:ext cx="1234914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792" y="451167"/>
            <a:ext cx="3653157" cy="782467"/>
          </a:xfrm>
          <a:prstGeom prst="rect">
            <a:avLst/>
          </a:prstGeom>
          <a:solidFill>
            <a:srgbClr val="0077B3"/>
          </a:solidFill>
        </p:spPr>
        <p:txBody>
          <a:bodyPr vert="horz" wrap="square" lIns="251999" tIns="216000" rIns="216000" bIns="216000" rtlCol="0" anchor="ctr"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791" y="5958000"/>
            <a:ext cx="784123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5704" y="5958000"/>
            <a:ext cx="6924894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147" y="1684373"/>
            <a:ext cx="10057063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900" r:id="rId2"/>
    <p:sldLayoutId id="2147483890" r:id="rId3"/>
    <p:sldLayoutId id="2147483885" r:id="rId4"/>
    <p:sldLayoutId id="2147483888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50" indent="-277813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75" indent="-174625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6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 userDrawn="1">
          <p15:clr>
            <a:srgbClr val="F26B43"/>
          </p15:clr>
        </p15:guide>
        <p15:guide id="4" orient="horz" pos="778" userDrawn="1">
          <p15:clr>
            <a:srgbClr val="F26B43"/>
          </p15:clr>
        </p15:guide>
        <p15:guide id="10" pos="7397" userDrawn="1">
          <p15:clr>
            <a:srgbClr val="F26B43"/>
          </p15:clr>
        </p15:guide>
        <p15:guide id="11" orient="horz" pos="3752" userDrawn="1">
          <p15:clr>
            <a:srgbClr val="F26B43"/>
          </p15:clr>
        </p15:guide>
        <p15:guide id="12" orient="horz" pos="4036" userDrawn="1">
          <p15:clr>
            <a:srgbClr val="F26B43"/>
          </p15:clr>
        </p15:guide>
        <p15:guide id="13" pos="284" userDrawn="1">
          <p15:clr>
            <a:srgbClr val="F26B43"/>
          </p15:clr>
        </p15:guide>
        <p15:guide id="15" orient="horz" pos="10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sustainability@vu.n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u.nl/enterpris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u.nl/nl/medewerker/bestuur-en-strategie/verbetertrajec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u.nl/en/about-vu/more-about/strateg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D9C39FCF-4F8C-4D53-8F00-45512C7E3A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0791" y="5957671"/>
            <a:ext cx="784123" cy="899883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840C1E0B-154D-844F-9C3C-CB8827A7EAB0}" type="slidenum">
              <a:rPr lang="nl-NL" smtClean="0"/>
              <a:pPr algn="l">
                <a:spcAft>
                  <a:spcPts val="600"/>
                </a:spcAft>
              </a:pPr>
              <a:t>1</a:t>
            </a:fld>
            <a:r>
              <a:rPr lang="nl-NL"/>
              <a:t> </a:t>
            </a:r>
          </a:p>
        </p:txBody>
      </p:sp>
      <p:pic>
        <p:nvPicPr>
          <p:cNvPr id="3" name="Tijdelijke aanduiding voor afbeelding 5">
            <a:extLst>
              <a:ext uri="{FF2B5EF4-FFF2-40B4-BE49-F238E27FC236}">
                <a16:creationId xmlns:a16="http://schemas.microsoft.com/office/drawing/2014/main" id="{AF0937D5-235E-D191-3B00-BC6A8870AE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70" r="18342" b="-2"/>
          <a:stretch/>
        </p:blipFill>
        <p:spPr>
          <a:xfrm>
            <a:off x="1234914" y="-2689"/>
            <a:ext cx="7941359" cy="6609258"/>
          </a:xfrm>
          <a:noFill/>
        </p:spPr>
      </p:pic>
      <p:sp>
        <p:nvSpPr>
          <p:cNvPr id="1047" name="Title 1">
            <a:extLst>
              <a:ext uri="{FF2B5EF4-FFF2-40B4-BE49-F238E27FC236}">
                <a16:creationId xmlns:a16="http://schemas.microsoft.com/office/drawing/2014/main" id="{A74A4E8A-AEBE-45E7-7F87-3662DAFE4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97" y="452996"/>
            <a:ext cx="6746617" cy="782365"/>
          </a:xfrm>
        </p:spPr>
        <p:txBody>
          <a:bodyPr vert="horz" wrap="none" lIns="251966" tIns="215972" rIns="215972" bIns="215972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700">
                <a:latin typeface="DINPro"/>
              </a:rPr>
              <a:t>Welcome to Vrije Universiteit Amsterdam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12486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5">
            <a:extLst>
              <a:ext uri="{FF2B5EF4-FFF2-40B4-BE49-F238E27FC236}">
                <a16:creationId xmlns:a16="http://schemas.microsoft.com/office/drawing/2014/main" id="{F5811FD0-4227-41E5-9A83-9D30C2148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8" b="7818"/>
          <a:stretch/>
        </p:blipFill>
        <p:spPr>
          <a:xfrm>
            <a:off x="-794" y="447"/>
            <a:ext cx="12192000" cy="6857107"/>
          </a:xfrm>
          <a:prstGeom prst="rect">
            <a:avLst/>
          </a:prstGeom>
          <a:solidFill>
            <a:srgbClr val="0077B3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F096D-8C3F-9313-ECE9-0B4AEFED8A11}"/>
              </a:ext>
            </a:extLst>
          </p:cNvPr>
          <p:cNvSpPr txBox="1"/>
          <p:nvPr/>
        </p:nvSpPr>
        <p:spPr>
          <a:xfrm>
            <a:off x="4329138" y="2371129"/>
            <a:ext cx="7432555" cy="3806336"/>
          </a:xfrm>
          <a:prstGeom prst="rect">
            <a:avLst/>
          </a:prstGeom>
          <a:solidFill>
            <a:schemeClr val="bg2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rot="0" spcFirstLastPara="0" vertOverflow="overflow" horzOverflow="overflow" vert="horz" wrap="square" lIns="360000" tIns="360000" rIns="360000" bIns="360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GB" sz="2700">
                <a:solidFill>
                  <a:srgbClr val="008053"/>
                </a:solidFill>
                <a:latin typeface="DINPro"/>
                <a:cs typeface="Segoe UI"/>
              </a:rPr>
              <a:t>Sustainable</a:t>
            </a:r>
            <a:endParaRPr lang="en-US" sz="2700">
              <a:solidFill>
                <a:srgbClr val="008053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1500">
                <a:solidFill>
                  <a:srgbClr val="333333"/>
                </a:solidFill>
                <a:latin typeface="DINPro"/>
                <a:cs typeface="Segoe UI"/>
              </a:rPr>
              <a:t>As the VU community, we contribute to the transition towards a sustainable campus, university, and society – every day. </a:t>
            </a:r>
            <a:endParaRPr lang="en-US" sz="1500">
              <a:solidFill>
                <a:srgbClr val="000000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GB" sz="1500">
                <a:solidFill>
                  <a:srgbClr val="000000"/>
                </a:solidFill>
                <a:latin typeface="DINPro"/>
                <a:cs typeface="Segoe UI"/>
              </a:rPr>
              <a:t>We do this by implementing our sustainability ambition in operations, education, research, and </a:t>
            </a:r>
            <a:r>
              <a:rPr lang="en-GB" sz="1500" err="1">
                <a:solidFill>
                  <a:srgbClr val="000000"/>
                </a:solidFill>
                <a:latin typeface="DINPro"/>
                <a:cs typeface="Segoe UI"/>
              </a:rPr>
              <a:t>valorization</a:t>
            </a:r>
            <a:r>
              <a:rPr lang="en-GB" sz="1500">
                <a:solidFill>
                  <a:srgbClr val="000000"/>
                </a:solidFill>
                <a:latin typeface="DINPro"/>
                <a:cs typeface="Segoe UI"/>
              </a:rPr>
              <a:t>. </a:t>
            </a:r>
            <a:endParaRPr lang="en-GB" sz="1300">
              <a:solidFill>
                <a:srgbClr val="000000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GB" sz="1300">
                <a:solidFill>
                  <a:srgbClr val="000000"/>
                </a:solidFill>
                <a:latin typeface="DINPro"/>
                <a:cs typeface="Segoe UI"/>
              </a:rPr>
              <a:t>Questions? Ideas? Get in touch with Sustainability Office VU!  </a:t>
            </a:r>
            <a:r>
              <a:rPr lang="en-GB" sz="1300" u="sng">
                <a:solidFill>
                  <a:srgbClr val="0563C1"/>
                </a:solidFill>
                <a:latin typeface="DINPro"/>
                <a:cs typeface="Segoe UI"/>
                <a:hlinkClick r:id="rId4"/>
              </a:rPr>
              <a:t>sustainability@vu.nl</a:t>
            </a:r>
            <a:endParaRPr lang="en-GB" sz="1300">
              <a:solidFill>
                <a:srgbClr val="000000"/>
              </a:solidFill>
              <a:latin typeface="DINPro"/>
              <a:cs typeface="Segoe UI"/>
            </a:endParaRPr>
          </a:p>
          <a:p>
            <a:pPr algn="l">
              <a:lnSpc>
                <a:spcPct val="90000"/>
              </a:lnSpc>
              <a:spcAft>
                <a:spcPts val="1500"/>
              </a:spcAft>
            </a:pPr>
            <a:endParaRPr lang="en-GB" sz="1300" u="sng">
              <a:solidFill>
                <a:srgbClr val="0563C1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endParaRPr lang="en-GB" sz="1300" u="sng">
              <a:solidFill>
                <a:srgbClr val="0563C1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endParaRPr lang="en-GB" sz="1300" u="sng">
              <a:solidFill>
                <a:srgbClr val="0563C1"/>
              </a:solidFill>
              <a:latin typeface="DINPro"/>
              <a:cs typeface="Segoe UI"/>
            </a:endParaRPr>
          </a:p>
        </p:txBody>
      </p:sp>
      <p:pic>
        <p:nvPicPr>
          <p:cNvPr id="8" name="Afbeelding 1" descr="Qr code&#10;&#10;Description automatically generated">
            <a:extLst>
              <a:ext uri="{FF2B5EF4-FFF2-40B4-BE49-F238E27FC236}">
                <a16:creationId xmlns:a16="http://schemas.microsoft.com/office/drawing/2014/main" id="{87F9FACC-B4E8-3D89-35B7-F18053BA4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6" y="5084960"/>
            <a:ext cx="920583" cy="920583"/>
          </a:xfrm>
          <a:prstGeom prst="rect">
            <a:avLst/>
          </a:prstGeom>
        </p:spPr>
      </p:pic>
      <p:pic>
        <p:nvPicPr>
          <p:cNvPr id="10" name="Picture 4" descr="Amsterdam Sustainability Institute - Security &amp; Sustainability">
            <a:extLst>
              <a:ext uri="{FF2B5EF4-FFF2-40B4-BE49-F238E27FC236}">
                <a16:creationId xmlns:a16="http://schemas.microsoft.com/office/drawing/2014/main" id="{C399BB7A-F55E-95D8-C554-0AE5CD45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99" y="5374659"/>
            <a:ext cx="1992154" cy="3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ome — Green Office VU">
            <a:extLst>
              <a:ext uri="{FF2B5EF4-FFF2-40B4-BE49-F238E27FC236}">
                <a16:creationId xmlns:a16="http://schemas.microsoft.com/office/drawing/2014/main" id="{878F674E-B9DF-F2DD-2876-4FF1F66D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86" y="5082658"/>
            <a:ext cx="939138" cy="9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728324-414E-F513-8C5E-A90B3C88CBDB}"/>
              </a:ext>
            </a:extLst>
          </p:cNvPr>
          <p:cNvSpPr txBox="1"/>
          <p:nvPr/>
        </p:nvSpPr>
        <p:spPr>
          <a:xfrm>
            <a:off x="9792421" y="5083135"/>
            <a:ext cx="1792942" cy="896308"/>
          </a:xfrm>
          <a:prstGeom prst="rect">
            <a:avLst/>
          </a:prstGeom>
          <a:solidFill>
            <a:schemeClr val="bg2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rot="0" spcFirstLastPara="0" vertOverflow="overflow" horzOverflow="overflow" vert="horz" wrap="square" lIns="360000" tIns="360000" rIns="360000" bIns="360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rgbClr val="0077B3"/>
                </a:solidFill>
                <a:ea typeface="+mn-lt"/>
                <a:cs typeface="+mn-lt"/>
              </a:rPr>
              <a:t> vu.nl/sustainable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64028F-E534-CB82-43EF-C66C96D8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1" y="703255"/>
            <a:ext cx="3231524" cy="810167"/>
          </a:xfrm>
        </p:spPr>
        <p:txBody>
          <a:bodyPr/>
          <a:lstStyle/>
          <a:p>
            <a:pPr algn="ctr"/>
            <a:r>
              <a:rPr lang="en-GB" sz="2700"/>
              <a:t>Entrepreneurial</a:t>
            </a:r>
            <a:endParaRPr lang="en-US" sz="27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3633" y="2158723"/>
            <a:ext cx="4157362" cy="469927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i="0" dirty="0">
                <a:solidFill>
                  <a:schemeClr val="bg1"/>
                </a:solidFill>
                <a:effectLst/>
                <a:latin typeface="DINPro"/>
              </a:rPr>
              <a:t>Collaborate, Innovate &amp; Accelerate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  <a:latin typeface="DINPro"/>
            </a:endParaRPr>
          </a:p>
          <a:p>
            <a:pPr>
              <a:lnSpc>
                <a:spcPct val="100000"/>
              </a:lnSpc>
            </a:pPr>
            <a:r>
              <a:rPr lang="en-US" sz="1600" b="0" i="0" dirty="0">
                <a:solidFill>
                  <a:schemeClr val="tx1"/>
                </a:solidFill>
                <a:effectLst/>
                <a:latin typeface="DINPro"/>
              </a:rPr>
              <a:t>VU Amsterdam encourages and facilitates an enterprising attitude among our students and staff to create added value for our society. </a:t>
            </a:r>
          </a:p>
          <a:p>
            <a:pPr>
              <a:lnSpc>
                <a:spcPct val="100000"/>
              </a:lnSpc>
            </a:pPr>
            <a:endParaRPr lang="en-US" sz="1600" b="0" i="0" dirty="0">
              <a:solidFill>
                <a:schemeClr val="tx1"/>
              </a:solidFill>
              <a:effectLst/>
              <a:latin typeface="DINPro"/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  <a:latin typeface="DINPro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  <a:latin typeface="DINPro"/>
              </a:rPr>
              <a:t>VU </a:t>
            </a:r>
            <a:r>
              <a:rPr lang="nl-NL" sz="1400" dirty="0" err="1">
                <a:solidFill>
                  <a:schemeClr val="tx1"/>
                </a:solidFill>
                <a:latin typeface="DINPro"/>
              </a:rPr>
              <a:t>Starthub</a:t>
            </a:r>
            <a:r>
              <a:rPr lang="nl-NL" sz="1400" dirty="0">
                <a:solidFill>
                  <a:schemeClr val="tx1"/>
                </a:solidFill>
                <a:latin typeface="DINPro"/>
              </a:rPr>
              <a:t> Community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400" err="1">
                <a:solidFill>
                  <a:schemeClr val="tx1"/>
                </a:solidFill>
                <a:latin typeface="DINPro"/>
              </a:rPr>
              <a:t>Demonstrator</a:t>
            </a:r>
            <a:r>
              <a:rPr lang="nl-NL" sz="1400">
                <a:solidFill>
                  <a:schemeClr val="tx1"/>
                </a:solidFill>
                <a:latin typeface="DINPro"/>
              </a:rPr>
              <a:t> Lab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  <a:latin typeface="DINPro"/>
              </a:rPr>
              <a:t>Startup ACE Incubator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400" dirty="0" err="1">
                <a:solidFill>
                  <a:schemeClr val="tx1"/>
                </a:solidFill>
                <a:latin typeface="DINPro"/>
              </a:rPr>
              <a:t>Innovation</a:t>
            </a:r>
            <a:r>
              <a:rPr lang="nl-NL" sz="1400" dirty="0">
                <a:solidFill>
                  <a:schemeClr val="tx1"/>
                </a:solidFill>
                <a:latin typeface="DINPro"/>
              </a:rPr>
              <a:t> Exchange Amsterdam (IXA-GO)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sz="1600" b="1" dirty="0">
              <a:solidFill>
                <a:schemeClr val="tx1"/>
              </a:solidFill>
              <a:latin typeface="DINPro"/>
            </a:endParaRPr>
          </a:p>
          <a:p>
            <a:pPr lvl="1"/>
            <a:endParaRPr lang="nl-NL" sz="800" b="1" dirty="0">
              <a:solidFill>
                <a:srgbClr val="0077B3"/>
              </a:solidFill>
              <a:latin typeface="DINPro"/>
            </a:endParaRPr>
          </a:p>
          <a:p>
            <a:pPr lvl="1"/>
            <a:endParaRPr lang="nl-NL" sz="1300" b="1" dirty="0">
              <a:solidFill>
                <a:srgbClr val="0077B3"/>
              </a:solidFill>
              <a:latin typeface="DINPro"/>
            </a:endParaRPr>
          </a:p>
          <a:p>
            <a:pPr lvl="1"/>
            <a:endParaRPr lang="nl-NL" sz="400" b="1" dirty="0">
              <a:solidFill>
                <a:srgbClr val="0077B3"/>
              </a:solidFill>
              <a:latin typeface="DINPro"/>
            </a:endParaRPr>
          </a:p>
          <a:p>
            <a:pPr lvl="1"/>
            <a:r>
              <a:rPr lang="nl-NL" sz="1100" b="1" dirty="0">
                <a:solidFill>
                  <a:srgbClr val="0077B3"/>
                </a:solidFill>
                <a:latin typeface="DINPro"/>
                <a:hlinkClick r:id="rId3"/>
              </a:rPr>
              <a:t>vu.nl/enterprising</a:t>
            </a:r>
            <a:endParaRPr lang="en-GB" sz="1100" b="1" dirty="0">
              <a:solidFill>
                <a:srgbClr val="0077B3"/>
              </a:solidFill>
              <a:latin typeface="DINPro"/>
            </a:endParaRPr>
          </a:p>
        </p:txBody>
      </p:sp>
      <p:pic>
        <p:nvPicPr>
          <p:cNvPr id="6" name="Tijdelijke aanduiding voor afbeelding 5" descr="Afbeelding met tekst, gebouw, buiten, mensen&#10;&#10;Automatisch gegenereerde beschrijving">
            <a:extLst>
              <a:ext uri="{FF2B5EF4-FFF2-40B4-BE49-F238E27FC236}">
                <a16:creationId xmlns:a16="http://schemas.microsoft.com/office/drawing/2014/main" id="{4C273569-17E5-4EB5-A67D-2316DB9CDB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8658" r="8658"/>
          <a:stretch>
            <a:fillRect/>
          </a:stretch>
        </p:blipFill>
        <p:spPr>
          <a:xfrm>
            <a:off x="5961136" y="0"/>
            <a:ext cx="5954653" cy="5699759"/>
          </a:xfrm>
        </p:spPr>
      </p:pic>
    </p:spTree>
    <p:extLst>
      <p:ext uri="{BB962C8B-B14F-4D97-AF65-F5344CB8AC3E}">
        <p14:creationId xmlns:p14="http://schemas.microsoft.com/office/powerpoint/2010/main" val="39016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480" r="5480"/>
          <a:stretch/>
        </p:blipFill>
        <p:spPr>
          <a:xfrm>
            <a:off x="-794" y="447"/>
            <a:ext cx="12192000" cy="6857107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4184" y="396239"/>
            <a:ext cx="4250696" cy="3462707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 tIns="269965"/>
          <a:lstStyle/>
          <a:p>
            <a:pPr>
              <a:spcAft>
                <a:spcPts val="1500"/>
              </a:spcAft>
            </a:pPr>
            <a:r>
              <a:rPr lang="en-GB" sz="2700">
                <a:solidFill>
                  <a:srgbClr val="008053"/>
                </a:solidFill>
              </a:rPr>
              <a:t>VU Amsterdam Campus </a:t>
            </a:r>
          </a:p>
          <a:p>
            <a:pPr lvl="1">
              <a:spcBef>
                <a:spcPts val="0"/>
              </a:spcBef>
            </a:pPr>
            <a:r>
              <a:rPr lang="nl-NL" sz="1600">
                <a:latin typeface="DINPro" pitchFamily="50" charset="0"/>
              </a:rPr>
              <a:t>The VU Amsterdam campus </a:t>
            </a:r>
            <a:r>
              <a:rPr lang="nl-NL" sz="1600" err="1">
                <a:latin typeface="DINPro" pitchFamily="50" charset="0"/>
              </a:rPr>
              <a:t>now</a:t>
            </a:r>
            <a:r>
              <a:rPr lang="nl-NL" sz="1600">
                <a:latin typeface="DINPro" pitchFamily="50" charset="0"/>
              </a:rPr>
              <a:t> </a:t>
            </a:r>
            <a:r>
              <a:rPr lang="nl-NL" sz="1600" err="1">
                <a:latin typeface="DINPro" pitchFamily="50" charset="0"/>
              </a:rPr>
              <a:t>consists</a:t>
            </a:r>
            <a:r>
              <a:rPr lang="nl-NL" sz="1600">
                <a:latin typeface="DINPro" pitchFamily="50" charset="0"/>
              </a:rPr>
              <a:t> of 14 buildings. </a:t>
            </a:r>
            <a:r>
              <a:rPr lang="nl-NL" sz="1600" err="1">
                <a:latin typeface="DINPro" pitchFamily="50" charset="0"/>
              </a:rPr>
              <a:t>Our</a:t>
            </a:r>
            <a:r>
              <a:rPr lang="nl-NL" sz="1600">
                <a:latin typeface="DINPro" pitchFamily="50" charset="0"/>
              </a:rPr>
              <a:t> campus is a close-</a:t>
            </a:r>
            <a:r>
              <a:rPr lang="nl-NL" sz="1600" err="1">
                <a:latin typeface="DINPro" pitchFamily="50" charset="0"/>
              </a:rPr>
              <a:t>knit</a:t>
            </a:r>
            <a:r>
              <a:rPr lang="nl-NL" sz="1600">
                <a:latin typeface="DINPro" pitchFamily="50" charset="0"/>
              </a:rPr>
              <a:t> community.</a:t>
            </a:r>
          </a:p>
          <a:p>
            <a:pPr lvl="1">
              <a:spcBef>
                <a:spcPts val="0"/>
              </a:spcBef>
            </a:pPr>
            <a:endParaRPr lang="nl-NL" sz="1600">
              <a:latin typeface="DINPro" pitchFamily="50" charset="0"/>
            </a:endParaRPr>
          </a:p>
          <a:p>
            <a:pPr lvl="1">
              <a:spcBef>
                <a:spcPts val="0"/>
              </a:spcBef>
            </a:pPr>
            <a:r>
              <a:rPr lang="nl-NL" sz="1600">
                <a:latin typeface="DINPro" pitchFamily="50" charset="0"/>
              </a:rPr>
              <a:t>We </a:t>
            </a:r>
            <a:r>
              <a:rPr lang="nl-NL" sz="1600" err="1">
                <a:latin typeface="DINPro" pitchFamily="50" charset="0"/>
              </a:rPr>
              <a:t>think</a:t>
            </a:r>
            <a:r>
              <a:rPr lang="nl-NL" sz="1600">
                <a:latin typeface="DINPro" pitchFamily="50" charset="0"/>
              </a:rPr>
              <a:t> </a:t>
            </a:r>
            <a:r>
              <a:rPr lang="nl-NL" sz="1600" err="1">
                <a:latin typeface="DINPro" pitchFamily="50" charset="0"/>
              </a:rPr>
              <a:t>it’s</a:t>
            </a:r>
            <a:r>
              <a:rPr lang="nl-NL" sz="1600">
                <a:latin typeface="DINPro" pitchFamily="50" charset="0"/>
              </a:rPr>
              <a:t> important </a:t>
            </a:r>
            <a:r>
              <a:rPr lang="nl-NL" sz="1600" err="1">
                <a:latin typeface="DINPro" pitchFamily="50" charset="0"/>
              </a:rPr>
              <a:t>that</a:t>
            </a:r>
            <a:r>
              <a:rPr lang="nl-NL" sz="1600">
                <a:latin typeface="DINPro" pitchFamily="50" charset="0"/>
              </a:rPr>
              <a:t> </a:t>
            </a:r>
            <a:r>
              <a:rPr lang="nl-NL" sz="1600" err="1">
                <a:latin typeface="DINPro" pitchFamily="50" charset="0"/>
              </a:rPr>
              <a:t>you</a:t>
            </a:r>
            <a:r>
              <a:rPr lang="nl-NL" sz="1600">
                <a:latin typeface="DINPro" pitchFamily="50" charset="0"/>
              </a:rPr>
              <a:t> feel at home!</a:t>
            </a:r>
            <a:endParaRPr lang="nl-NL" sz="1600" b="0" i="0">
              <a:effectLst/>
              <a:latin typeface="DINPro" pitchFamily="50" charset="0"/>
            </a:endParaRPr>
          </a:p>
          <a:p>
            <a:pPr lvl="1">
              <a:spcBef>
                <a:spcPts val="0"/>
              </a:spcBef>
            </a:pPr>
            <a:endParaRPr lang="en-GB" b="1">
              <a:solidFill>
                <a:schemeClr val="bg1"/>
              </a:solidFill>
              <a:latin typeface="DINPro" pitchFamily="50" charset="0"/>
            </a:endParaRPr>
          </a:p>
          <a:p>
            <a:pPr lvl="1">
              <a:spcBef>
                <a:spcPts val="0"/>
              </a:spcBef>
            </a:pPr>
            <a:r>
              <a:rPr lang="en-GB" sz="1300" b="1">
                <a:solidFill>
                  <a:schemeClr val="bg1"/>
                </a:solidFill>
                <a:latin typeface="DINPro" pitchFamily="50" charset="0"/>
              </a:rPr>
              <a:t>vu.nl/campus (+ virtual tour)</a:t>
            </a:r>
          </a:p>
        </p:txBody>
      </p:sp>
    </p:spTree>
    <p:extLst>
      <p:ext uri="{BB962C8B-B14F-4D97-AF65-F5344CB8AC3E}">
        <p14:creationId xmlns:p14="http://schemas.microsoft.com/office/powerpoint/2010/main" val="4076816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6DF904-799A-958A-0AD6-B4FF4A9E19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160" y="3073400"/>
            <a:ext cx="5005973" cy="2166620"/>
          </a:xfrm>
        </p:spPr>
        <p:txBody>
          <a:bodyPr vert="horz" lIns="0" tIns="0" rIns="0" bIns="0" rtlCol="0" anchor="t">
            <a:normAutofit/>
          </a:bodyPr>
          <a:lstStyle/>
          <a:p>
            <a:pPr algn="ctr">
              <a:spcAft>
                <a:spcPts val="600"/>
              </a:spcAft>
            </a:pPr>
            <a:endParaRPr lang="nl-NL" sz="2600" dirty="0"/>
          </a:p>
          <a:p>
            <a:pPr algn="ctr">
              <a:spcAft>
                <a:spcPts val="600"/>
              </a:spcAft>
            </a:pPr>
            <a:r>
              <a:rPr lang="nl-NL" sz="2700" b="1" dirty="0">
                <a:latin typeface="DINPro-Medium"/>
                <a:hlinkClick r:id="rId3"/>
              </a:rPr>
              <a:t>VUture</a:t>
            </a:r>
            <a:endParaRPr lang="nl-NL" sz="2700" b="1" dirty="0">
              <a:latin typeface="DINPro-Medium"/>
            </a:endParaRPr>
          </a:p>
          <a:p>
            <a:pPr>
              <a:spcAft>
                <a:spcPts val="600"/>
              </a:spcAft>
            </a:pPr>
            <a:endParaRPr lang="nl-NL" sz="800" dirty="0"/>
          </a:p>
          <a:p>
            <a:pPr>
              <a:spcAft>
                <a:spcPts val="600"/>
              </a:spcAft>
            </a:pPr>
            <a:endParaRPr lang="nl-NL" sz="800" dirty="0"/>
          </a:p>
          <a:p>
            <a:pPr algn="ctr">
              <a:spcAft>
                <a:spcPts val="600"/>
              </a:spcAft>
            </a:pPr>
            <a:r>
              <a:rPr lang="en-US" sz="1600" b="0" i="0" dirty="0">
                <a:effectLst/>
                <a:latin typeface="DINPro-Medium"/>
              </a:rPr>
              <a:t>Improvement program launched in September 2022 to create a future-proof VU Amsterdam.</a:t>
            </a:r>
            <a:r>
              <a:rPr lang="en-US" sz="1600" dirty="0">
                <a:latin typeface="DINPro-Medium"/>
              </a:rPr>
              <a:t> </a:t>
            </a:r>
            <a:endParaRPr lang="en-US" sz="1600" b="0" i="0" dirty="0">
              <a:effectLst/>
              <a:latin typeface="DINPro-Medium"/>
            </a:endParaRPr>
          </a:p>
          <a:p>
            <a:pPr>
              <a:spcAft>
                <a:spcPts val="600"/>
              </a:spcAft>
            </a:pPr>
            <a:endParaRPr lang="en-US" sz="1700" b="0" i="0" dirty="0">
              <a:effectLst/>
              <a:latin typeface="DINPro-Medium"/>
            </a:endParaRPr>
          </a:p>
          <a:p>
            <a:pPr>
              <a:spcAft>
                <a:spcPts val="600"/>
              </a:spcAft>
            </a:pPr>
            <a:endParaRPr lang="en-US" sz="1700" dirty="0">
              <a:latin typeface="DINPro-Medium"/>
            </a:endParaRPr>
          </a:p>
          <a:p>
            <a:pPr>
              <a:spcAft>
                <a:spcPts val="600"/>
              </a:spcAft>
            </a:pPr>
            <a:endParaRPr lang="nl-NL" sz="1700" dirty="0">
              <a:latin typeface="DINPro-Medium"/>
            </a:endParaRPr>
          </a:p>
        </p:txBody>
      </p:sp>
      <p:pic>
        <p:nvPicPr>
          <p:cNvPr id="8" name="Tijdelijke aanduiding voor afbeelding 7" descr="Afbeelding met gebouw, buitenshuis, stad, vakantieoord&#10;&#10;Automatisch gegenereerde beschrijving">
            <a:extLst>
              <a:ext uri="{FF2B5EF4-FFF2-40B4-BE49-F238E27FC236}">
                <a16:creationId xmlns:a16="http://schemas.microsoft.com/office/drawing/2014/main" id="{BDB708E9-EAA9-40C7-9249-67FB94CC1D3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16988" b="-2"/>
          <a:stretch/>
        </p:blipFill>
        <p:spPr>
          <a:xfrm>
            <a:off x="5887130" y="1705552"/>
            <a:ext cx="5383414" cy="4691379"/>
          </a:xfrm>
          <a:noFill/>
        </p:spPr>
      </p:pic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5D09F811-98FA-FABB-17BF-3FB4B0A110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0791" y="5958000"/>
            <a:ext cx="784123" cy="900000"/>
          </a:xfrm>
        </p:spPr>
        <p:txBody>
          <a:bodyPr/>
          <a:lstStyle/>
          <a:p>
            <a:pPr algn="l">
              <a:spcAft>
                <a:spcPts val="600"/>
              </a:spcAft>
            </a:pPr>
            <a:fld id="{840C1E0B-154D-844F-9C3C-CB8827A7EAB0}" type="slidenum">
              <a:rPr lang="nl-NL" smtClean="0"/>
              <a:pPr algn="l">
                <a:spcAft>
                  <a:spcPts val="600"/>
                </a:spcAft>
              </a:pPr>
              <a:t>13</a:t>
            </a:fld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499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F3D132-0CB1-04C2-E3AF-30D2B619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1" y="432170"/>
            <a:ext cx="3313640" cy="824017"/>
          </a:xfrm>
        </p:spPr>
        <p:txBody>
          <a:bodyPr/>
          <a:lstStyle/>
          <a:p>
            <a:pPr algn="ctr"/>
            <a:r>
              <a:rPr lang="en-US" sz="2700"/>
              <a:t>Executive Board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DC80A1-4E43-4A37-28CB-7EBC707059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706" y="1704966"/>
            <a:ext cx="3166724" cy="425100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br>
              <a:rPr lang="en-US" dirty="0"/>
            </a:b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DINPro"/>
              </a:rPr>
              <a:t>Margrethe Jonkman</a:t>
            </a:r>
            <a:br>
              <a:rPr lang="en-US" dirty="0"/>
            </a:br>
            <a:r>
              <a:rPr lang="en-US" sz="1800" dirty="0">
                <a:solidFill>
                  <a:srgbClr val="0077B3"/>
                </a:solidFill>
                <a:latin typeface="DINPro-Medium"/>
              </a:rPr>
              <a:t>Chair</a:t>
            </a:r>
          </a:p>
          <a:p>
            <a:pPr>
              <a:spcAft>
                <a:spcPts val="600"/>
              </a:spcAft>
            </a:pP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DINPro"/>
              </a:rPr>
              <a:t>Jeroen Geurts</a:t>
            </a:r>
            <a:br>
              <a:rPr lang="en-US" dirty="0"/>
            </a:br>
            <a:r>
              <a:rPr lang="en-US" sz="1800" dirty="0">
                <a:solidFill>
                  <a:srgbClr val="0077B3"/>
                </a:solidFill>
                <a:latin typeface="DINPro-Medium"/>
              </a:rPr>
              <a:t>Rector Magnificus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DINPro"/>
              </a:rPr>
              <a:t>Marcel Nollen</a:t>
            </a:r>
            <a:br>
              <a:rPr lang="en-US" dirty="0"/>
            </a:br>
            <a:r>
              <a:rPr lang="en-US" sz="1800" dirty="0">
                <a:solidFill>
                  <a:srgbClr val="0077B3"/>
                </a:solidFill>
                <a:latin typeface="DINPro-Medium"/>
              </a:rPr>
              <a:t>Member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87D9100-6013-D84C-9123-A0198041AEBD}"/>
              </a:ext>
            </a:extLst>
          </p:cNvPr>
          <p:cNvSpPr txBox="1"/>
          <p:nvPr/>
        </p:nvSpPr>
        <p:spPr>
          <a:xfrm>
            <a:off x="9568781" y="3595233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en-GB" sz="2400">
              <a:solidFill>
                <a:srgbClr val="005CA9"/>
              </a:solidFill>
            </a:endParaRP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C17C246B-1934-5EF2-405D-89D64F7F9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0" t="112" r="7543"/>
          <a:stretch/>
        </p:blipFill>
        <p:spPr>
          <a:xfrm>
            <a:off x="5013516" y="2721467"/>
            <a:ext cx="3005608" cy="2218001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0DD5DE0F-1D1B-384F-39CD-5C969EB51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1" t="132" r="14280"/>
          <a:stretch/>
        </p:blipFill>
        <p:spPr>
          <a:xfrm>
            <a:off x="7858037" y="760638"/>
            <a:ext cx="2487169" cy="2649007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C5D8FE9A-529E-632B-F480-BA5E056D7D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39" r="37685" b="11340"/>
          <a:stretch/>
        </p:blipFill>
        <p:spPr>
          <a:xfrm>
            <a:off x="7858038" y="3409645"/>
            <a:ext cx="2487169" cy="30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4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8FF767-4697-87FF-4894-C2DE1D711817}"/>
              </a:ext>
            </a:extLst>
          </p:cNvPr>
          <p:cNvGrpSpPr/>
          <p:nvPr/>
        </p:nvGrpSpPr>
        <p:grpSpPr>
          <a:xfrm>
            <a:off x="1231739" y="447"/>
            <a:ext cx="10960261" cy="6336786"/>
            <a:chOff x="1231900" y="0"/>
            <a:chExt cx="10961688" cy="6337611"/>
          </a:xfrm>
        </p:grpSpPr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52BBCC65-24D8-7040-8D3C-F6FDB4813AFA}"/>
                </a:ext>
              </a:extLst>
            </p:cNvPr>
            <p:cNvSpPr/>
            <p:nvPr/>
          </p:nvSpPr>
          <p:spPr>
            <a:xfrm>
              <a:off x="1231900" y="0"/>
              <a:ext cx="10961688" cy="5958000"/>
            </a:xfrm>
            <a:prstGeom prst="rect">
              <a:avLst/>
            </a:prstGeom>
            <a:solidFill>
              <a:srgbClr val="DFF2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/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F189D629-A4F2-B848-BBF4-4895A30C513B}"/>
                </a:ext>
              </a:extLst>
            </p:cNvPr>
            <p:cNvSpPr txBox="1"/>
            <p:nvPr/>
          </p:nvSpPr>
          <p:spPr>
            <a:xfrm>
              <a:off x="3262187" y="1913630"/>
              <a:ext cx="1768124" cy="982509"/>
            </a:xfrm>
            <a:prstGeom prst="rect">
              <a:avLst/>
            </a:prstGeom>
            <a:solidFill>
              <a:schemeClr val="bg2"/>
            </a:solidFill>
            <a:effectLst>
              <a:outerShdw blurRad="762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wrap="none" lIns="215972" tIns="143981" rIns="215972" bIns="179977" rtlCol="0" anchor="ctr">
              <a:noAutofit/>
            </a:bodyPr>
            <a:lstStyle/>
            <a:p>
              <a:r>
                <a:rPr lang="nl-NL" sz="1800">
                  <a:latin typeface="DINPro-Medium" pitchFamily="2" charset="0"/>
                </a:rPr>
                <a:t>Participatory </a:t>
              </a:r>
            </a:p>
            <a:p>
              <a:r>
                <a:rPr lang="nl-NL" sz="1800">
                  <a:latin typeface="DINPro-Medium" pitchFamily="2" charset="0"/>
                </a:rPr>
                <a:t>bodies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1C0BA19-2C3C-8A46-AEE8-3906FF798958}"/>
                </a:ext>
              </a:extLst>
            </p:cNvPr>
            <p:cNvSpPr txBox="1"/>
            <p:nvPr/>
          </p:nvSpPr>
          <p:spPr>
            <a:xfrm>
              <a:off x="5259241" y="564112"/>
              <a:ext cx="3005538" cy="781024"/>
            </a:xfrm>
            <a:prstGeom prst="rect">
              <a:avLst/>
            </a:prstGeom>
            <a:solidFill>
              <a:schemeClr val="bg2"/>
            </a:solidFill>
            <a:effectLst>
              <a:outerShdw blurRad="762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wrap="none" lIns="215972" tIns="143981" rIns="215972" bIns="179977" rtlCol="0" anchor="ctr">
              <a:noAutofit/>
            </a:bodyPr>
            <a:lstStyle/>
            <a:p>
              <a:pPr algn="ctr"/>
              <a:r>
                <a:rPr lang="nl-NL" sz="1800" err="1">
                  <a:latin typeface="DINPro-Medium" pitchFamily="2" charset="0"/>
                </a:rPr>
                <a:t>Supervisory</a:t>
              </a:r>
              <a:r>
                <a:rPr lang="nl-NL" sz="1800">
                  <a:latin typeface="DINPro-Medium" pitchFamily="2" charset="0"/>
                </a:rPr>
                <a:t> board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430A2C53-59CD-AC49-BCB7-EEFDFE1424B7}"/>
                </a:ext>
              </a:extLst>
            </p:cNvPr>
            <p:cNvSpPr txBox="1"/>
            <p:nvPr/>
          </p:nvSpPr>
          <p:spPr>
            <a:xfrm>
              <a:off x="5259241" y="1546134"/>
              <a:ext cx="3005538" cy="781024"/>
            </a:xfrm>
            <a:prstGeom prst="rect">
              <a:avLst/>
            </a:prstGeom>
            <a:solidFill>
              <a:schemeClr val="bg2"/>
            </a:solidFill>
            <a:effectLst>
              <a:outerShdw blurRad="762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wrap="square" lIns="215972" tIns="143981" rIns="215972" bIns="179977" rtlCol="0" anchor="ctr">
              <a:noAutofit/>
            </a:bodyPr>
            <a:lstStyle/>
            <a:p>
              <a:pPr algn="ctr"/>
              <a:r>
                <a:rPr lang="nl-NL" sz="1800">
                  <a:latin typeface="DINPro-Medium" pitchFamily="2" charset="0"/>
                </a:rPr>
                <a:t>Executive board</a:t>
              </a:r>
            </a:p>
          </p:txBody>
        </p:sp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78E661BC-9BC4-CB42-87EF-9958DF73D346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6762010" y="1345136"/>
              <a:ext cx="0" cy="4132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8A6A5EEB-50F0-C84E-8EE9-7156F9A2707A}"/>
                </a:ext>
              </a:extLst>
            </p:cNvPr>
            <p:cNvSpPr/>
            <p:nvPr/>
          </p:nvSpPr>
          <p:spPr>
            <a:xfrm flipV="1">
              <a:off x="3262187" y="464375"/>
              <a:ext cx="5971503" cy="3826826"/>
            </a:xfrm>
            <a:prstGeom prst="rect">
              <a:avLst/>
            </a:prstGeom>
            <a:solidFill>
              <a:srgbClr val="DFF2F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4F3580A4-75ED-F940-A7F5-7DB111942836}"/>
                </a:ext>
              </a:extLst>
            </p:cNvPr>
            <p:cNvSpPr txBox="1"/>
            <p:nvPr/>
          </p:nvSpPr>
          <p:spPr>
            <a:xfrm>
              <a:off x="8493709" y="1929294"/>
              <a:ext cx="1321076" cy="982509"/>
            </a:xfrm>
            <a:prstGeom prst="rect">
              <a:avLst/>
            </a:prstGeom>
            <a:solidFill>
              <a:schemeClr val="bg2"/>
            </a:solidFill>
            <a:effectLst>
              <a:outerShdw blurRad="762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wrap="none" lIns="215972" tIns="143981" rIns="215972" bIns="179977" rtlCol="0" anchor="ctr">
              <a:noAutofit/>
            </a:bodyPr>
            <a:lstStyle/>
            <a:p>
              <a:r>
                <a:rPr lang="nl-NL" sz="1800">
                  <a:latin typeface="DINPro-Medium" pitchFamily="2" charset="0"/>
                </a:rPr>
                <a:t>Services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2E37E3D6-5D55-9B48-8140-61B7DFE6689C}"/>
                </a:ext>
              </a:extLst>
            </p:cNvPr>
            <p:cNvSpPr txBox="1"/>
            <p:nvPr/>
          </p:nvSpPr>
          <p:spPr>
            <a:xfrm>
              <a:off x="6309587" y="3510177"/>
              <a:ext cx="1955192" cy="781024"/>
            </a:xfrm>
            <a:prstGeom prst="rect">
              <a:avLst/>
            </a:prstGeom>
            <a:solidFill>
              <a:schemeClr val="bg2"/>
            </a:solidFill>
            <a:effectLst>
              <a:outerShdw blurRad="762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wrap="none" lIns="215972" tIns="143981" rIns="215972" bIns="179977" rtlCol="0" anchor="ctr">
              <a:noAutofit/>
            </a:bodyPr>
            <a:lstStyle/>
            <a:p>
              <a:pPr algn="ctr"/>
              <a:r>
                <a:rPr lang="nl-NL" sz="1800">
                  <a:latin typeface="DINPro-Medium" pitchFamily="2" charset="0"/>
                </a:rPr>
                <a:t>IDR Institutes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7D4C67BA-37BD-FE4B-ADF6-57D4D7F1F3FE}"/>
                </a:ext>
              </a:extLst>
            </p:cNvPr>
            <p:cNvSpPr txBox="1"/>
            <p:nvPr/>
          </p:nvSpPr>
          <p:spPr>
            <a:xfrm>
              <a:off x="5259241" y="2528156"/>
              <a:ext cx="3022532" cy="781024"/>
            </a:xfrm>
            <a:prstGeom prst="rect">
              <a:avLst/>
            </a:prstGeom>
            <a:solidFill>
              <a:schemeClr val="bg2"/>
            </a:solidFill>
            <a:effectLst>
              <a:outerShdw blurRad="762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wrap="square" lIns="215972" tIns="143981" rIns="215972" bIns="179977" rtlCol="0" anchor="ctr">
              <a:noAutofit/>
            </a:bodyPr>
            <a:lstStyle/>
            <a:p>
              <a:pPr algn="ctr"/>
              <a:r>
                <a:rPr lang="nl-NL" sz="1800">
                  <a:latin typeface="DINPro-Medium" pitchFamily="2" charset="0"/>
                </a:rPr>
                <a:t>Faculties   </a:t>
              </a:r>
            </a:p>
          </p:txBody>
        </p:sp>
        <p:cxnSp>
          <p:nvCxnSpPr>
            <p:cNvPr id="46" name="Rechte verbindingslijn met pijl 45">
              <a:extLst>
                <a:ext uri="{FF2B5EF4-FFF2-40B4-BE49-F238E27FC236}">
                  <a16:creationId xmlns:a16="http://schemas.microsoft.com/office/drawing/2014/main" id="{C066C40C-6450-4543-B627-89256C598277}"/>
                </a:ext>
              </a:extLst>
            </p:cNvPr>
            <p:cNvCxnSpPr>
              <a:cxnSpLocks/>
            </p:cNvCxnSpPr>
            <p:nvPr/>
          </p:nvCxnSpPr>
          <p:spPr>
            <a:xfrm>
              <a:off x="5030311" y="2723184"/>
              <a:ext cx="48455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chte verbindingslijn met pijl 52">
              <a:extLst>
                <a:ext uri="{FF2B5EF4-FFF2-40B4-BE49-F238E27FC236}">
                  <a16:creationId xmlns:a16="http://schemas.microsoft.com/office/drawing/2014/main" id="{43C3201F-B5C5-AC4C-B655-C651B770E1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9590" y="2768549"/>
              <a:ext cx="48411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chte verbindingslijn met pijl 67">
              <a:extLst>
                <a:ext uri="{FF2B5EF4-FFF2-40B4-BE49-F238E27FC236}">
                  <a16:creationId xmlns:a16="http://schemas.microsoft.com/office/drawing/2014/main" id="{3CC75AF3-8B3C-144A-95F1-D7A5280274BE}"/>
                </a:ext>
              </a:extLst>
            </p:cNvPr>
            <p:cNvCxnSpPr>
              <a:cxnSpLocks/>
            </p:cNvCxnSpPr>
            <p:nvPr/>
          </p:nvCxnSpPr>
          <p:spPr>
            <a:xfrm>
              <a:off x="6762010" y="3308571"/>
              <a:ext cx="0" cy="4132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met pijl 42">
              <a:extLst>
                <a:ext uri="{FF2B5EF4-FFF2-40B4-BE49-F238E27FC236}">
                  <a16:creationId xmlns:a16="http://schemas.microsoft.com/office/drawing/2014/main" id="{94142B05-1C31-C44A-8D8D-29B143B0E644}"/>
                </a:ext>
              </a:extLst>
            </p:cNvPr>
            <p:cNvCxnSpPr>
              <a:cxnSpLocks/>
            </p:cNvCxnSpPr>
            <p:nvPr/>
          </p:nvCxnSpPr>
          <p:spPr>
            <a:xfrm>
              <a:off x="5030311" y="2126836"/>
              <a:ext cx="484558" cy="0"/>
            </a:xfrm>
            <a:prstGeom prst="straightConnector1">
              <a:avLst/>
            </a:prstGeom>
            <a:ln w="19050">
              <a:solidFill>
                <a:schemeClr val="tx1">
                  <a:alpha val="4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chte verbindingslijn met pijl 46">
              <a:extLst>
                <a:ext uri="{FF2B5EF4-FFF2-40B4-BE49-F238E27FC236}">
                  <a16:creationId xmlns:a16="http://schemas.microsoft.com/office/drawing/2014/main" id="{8B29D933-8672-894D-9257-A0A2D9348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9590" y="2122505"/>
              <a:ext cx="484119" cy="0"/>
            </a:xfrm>
            <a:prstGeom prst="straightConnector1">
              <a:avLst/>
            </a:prstGeom>
            <a:ln w="19050">
              <a:solidFill>
                <a:schemeClr val="tx1">
                  <a:alpha val="4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met pijl 66">
              <a:extLst>
                <a:ext uri="{FF2B5EF4-FFF2-40B4-BE49-F238E27FC236}">
                  <a16:creationId xmlns:a16="http://schemas.microsoft.com/office/drawing/2014/main" id="{8A7D8499-D0E0-5843-9316-22FE0E8590EA}"/>
                </a:ext>
              </a:extLst>
            </p:cNvPr>
            <p:cNvCxnSpPr>
              <a:cxnSpLocks/>
            </p:cNvCxnSpPr>
            <p:nvPr/>
          </p:nvCxnSpPr>
          <p:spPr>
            <a:xfrm>
              <a:off x="6762010" y="2326854"/>
              <a:ext cx="0" cy="413223"/>
            </a:xfrm>
            <a:prstGeom prst="straightConnector1">
              <a:avLst/>
            </a:prstGeom>
            <a:ln w="19050">
              <a:solidFill>
                <a:schemeClr val="tx1">
                  <a:alpha val="4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ijdelijke aanduiding voor tekst 2">
              <a:extLst>
                <a:ext uri="{FF2B5EF4-FFF2-40B4-BE49-F238E27FC236}">
                  <a16:creationId xmlns:a16="http://schemas.microsoft.com/office/drawing/2014/main" id="{E711B513-95BB-5848-A213-974BA0305921}"/>
                </a:ext>
              </a:extLst>
            </p:cNvPr>
            <p:cNvSpPr txBox="1">
              <a:spLocks/>
            </p:cNvSpPr>
            <p:nvPr/>
          </p:nvSpPr>
          <p:spPr>
            <a:xfrm>
              <a:off x="1356569" y="4274100"/>
              <a:ext cx="526119" cy="2063511"/>
            </a:xfrm>
            <a:prstGeom prst="rect">
              <a:avLst/>
            </a:prstGeom>
          </p:spPr>
          <p:txBody>
            <a:bodyPr lIns="91428" tIns="45714" rIns="91428" bIns="45714" anchor="t">
              <a:normAutofit/>
            </a:bodyPr>
            <a:lstStyle>
              <a:lvl1pPr marL="0" indent="0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DINPro-Medium" pitchFamily="2" charset="0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/>
                <a:defRPr sz="1800" b="0" i="0" kern="1200">
                  <a:solidFill>
                    <a:schemeClr val="tx1"/>
                  </a:solidFill>
                  <a:latin typeface="DINPro" pitchFamily="2" charset="0"/>
                  <a:ea typeface="+mn-ea"/>
                  <a:cs typeface="+mn-cs"/>
                </a:defRPr>
              </a:lvl2pPr>
              <a:lvl3pPr marL="450850" indent="-277813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tabLst/>
                <a:defRPr sz="1800" b="0" i="0" kern="1200" baseline="0">
                  <a:solidFill>
                    <a:schemeClr val="tx1"/>
                  </a:solidFill>
                  <a:latin typeface="DINPro" pitchFamily="2" charset="0"/>
                  <a:ea typeface="+mn-ea"/>
                  <a:cs typeface="Calibri Light" panose="020F0302020204030204" pitchFamily="34" charset="0"/>
                </a:defRPr>
              </a:lvl3pPr>
              <a:lvl4pPr marL="625475" indent="-174625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tabLst/>
                <a:defRPr lang="en-US" sz="1800" b="0" i="0" kern="1200" dirty="0">
                  <a:solidFill>
                    <a:schemeClr val="tx1"/>
                  </a:solidFill>
                  <a:latin typeface="DINPro" pitchFamily="2" charset="0"/>
                  <a:ea typeface="+mn-ea"/>
                  <a:cs typeface="+mn-cs"/>
                </a:defRPr>
              </a:lvl4pPr>
              <a:lvl5pPr marL="809625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r"/>
              <a:r>
                <a:rPr lang="nl-NL" sz="2400" b="1">
                  <a:latin typeface="DINPro-Bold" pitchFamily="2" charset="0"/>
                </a:rPr>
                <a:t>9</a:t>
              </a:r>
              <a:endParaRPr lang="nl-NL" sz="2400"/>
            </a:p>
            <a:p>
              <a:pPr lvl="1" algn="r"/>
              <a:r>
                <a:rPr lang="nl-NL" sz="2400" b="1">
                  <a:latin typeface="DINPro-Bold"/>
                </a:rPr>
                <a:t>9</a:t>
              </a:r>
              <a:br>
                <a:rPr lang="nl-NL" sz="2400" b="1">
                  <a:latin typeface="DINPro-Bold" pitchFamily="2" charset="0"/>
                </a:rPr>
              </a:br>
              <a:r>
                <a:rPr lang="nl-NL" sz="2400" b="1">
                  <a:latin typeface="DINPro-Bold"/>
                </a:rPr>
                <a:t>16</a:t>
              </a:r>
              <a:endParaRPr lang="nl-NL" sz="2400">
                <a:latin typeface="DINPro-Bold"/>
              </a:endParaRPr>
            </a:p>
          </p:txBody>
        </p:sp>
        <p:sp>
          <p:nvSpPr>
            <p:cNvPr id="24" name="Tijdelijke aanduiding voor tekst 2">
              <a:extLst>
                <a:ext uri="{FF2B5EF4-FFF2-40B4-BE49-F238E27FC236}">
                  <a16:creationId xmlns:a16="http://schemas.microsoft.com/office/drawing/2014/main" id="{1C14694E-9645-3D48-AB9E-765C155A3B16}"/>
                </a:ext>
              </a:extLst>
            </p:cNvPr>
            <p:cNvSpPr txBox="1">
              <a:spLocks/>
            </p:cNvSpPr>
            <p:nvPr/>
          </p:nvSpPr>
          <p:spPr>
            <a:xfrm>
              <a:off x="1843159" y="4280180"/>
              <a:ext cx="8331972" cy="205743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DINPro-Medium" pitchFamily="2" charset="0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/>
                <a:defRPr sz="1800" b="0" i="0" kern="1200">
                  <a:solidFill>
                    <a:schemeClr val="tx1"/>
                  </a:solidFill>
                  <a:latin typeface="DINPro" pitchFamily="2" charset="0"/>
                  <a:ea typeface="+mn-ea"/>
                  <a:cs typeface="+mn-cs"/>
                </a:defRPr>
              </a:lvl2pPr>
              <a:lvl3pPr marL="450850" indent="-277813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tabLst/>
                <a:defRPr sz="1800" b="0" i="0" kern="1200" baseline="0">
                  <a:solidFill>
                    <a:schemeClr val="tx1"/>
                  </a:solidFill>
                  <a:latin typeface="DINPro" pitchFamily="2" charset="0"/>
                  <a:ea typeface="+mn-ea"/>
                  <a:cs typeface="Calibri Light" panose="020F0302020204030204" pitchFamily="34" charset="0"/>
                </a:defRPr>
              </a:lvl3pPr>
              <a:lvl4pPr marL="625475" indent="-174625" algn="l" defTabSz="6858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tabLst/>
                <a:defRPr lang="en-US" sz="1800" b="0" i="0" kern="1200" dirty="0">
                  <a:solidFill>
                    <a:schemeClr val="tx1"/>
                  </a:solidFill>
                  <a:latin typeface="DINPro" pitchFamily="2" charset="0"/>
                  <a:ea typeface="+mn-ea"/>
                  <a:cs typeface="+mn-cs"/>
                </a:defRPr>
              </a:lvl4pPr>
              <a:lvl5pPr marL="809625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nl-NL" sz="2400"/>
                <a:t>Faculties</a:t>
              </a:r>
            </a:p>
            <a:p>
              <a:pPr lvl="1"/>
              <a:r>
                <a:rPr lang="nl-NL" sz="2400"/>
                <a:t>Services</a:t>
              </a:r>
            </a:p>
            <a:p>
              <a:pPr lvl="1"/>
              <a:r>
                <a:rPr lang="nl-NL" sz="2400"/>
                <a:t>Interdisciplinary research institutes </a:t>
              </a:r>
              <a:r>
                <a:rPr lang="nl-NL" sz="1600"/>
                <a:t>(e.g. APH, Amsterdam Public Health)</a:t>
              </a:r>
            </a:p>
            <a:p>
              <a:pPr lvl="1"/>
              <a:endParaRPr lang="nl-NL" sz="2400"/>
            </a:p>
            <a:p>
              <a:pPr lvl="1"/>
              <a:endParaRPr lang="nl-NL" sz="24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B48F2E1-35BC-8840-B73B-319696A6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3" y="434055"/>
            <a:ext cx="2818979" cy="810167"/>
          </a:xfrm>
        </p:spPr>
        <p:txBody>
          <a:bodyPr/>
          <a:lstStyle/>
          <a:p>
            <a:pPr algn="ctr"/>
            <a:r>
              <a:rPr lang="nl-NL" sz="2700"/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3521482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64028F-E534-CB82-43EF-C66C96D8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0" y="432224"/>
            <a:ext cx="2546410" cy="823910"/>
          </a:xfrm>
        </p:spPr>
        <p:txBody>
          <a:bodyPr/>
          <a:lstStyle/>
          <a:p>
            <a:pPr algn="ctr"/>
            <a:r>
              <a:rPr lang="en-GB" sz="2700"/>
              <a:t>History</a:t>
            </a:r>
            <a:r>
              <a:rPr lang="en-GB" sz="2800"/>
              <a:t> 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4044" y="1549645"/>
            <a:ext cx="3680321" cy="5202415"/>
          </a:xfrm>
        </p:spPr>
        <p:txBody>
          <a:bodyPr vert="horz" lIns="0" tIns="0" rIns="0" bIns="0" rtlCol="0" anchor="t">
            <a:no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0077B3"/>
                </a:solidFill>
                <a:latin typeface="DINPro-Medium"/>
              </a:rPr>
              <a:t>Vrije Universiteit Amsterdam</a:t>
            </a:r>
            <a:endParaRPr lang="nl-NL" sz="2000" dirty="0">
              <a:solidFill>
                <a:srgbClr val="0077B3"/>
              </a:solidFill>
              <a:latin typeface="DINPro-Medium"/>
            </a:endParaRPr>
          </a:p>
          <a:p>
            <a:pPr marL="170815" indent="-170815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b="0" i="0" dirty="0" err="1">
                <a:solidFill>
                  <a:schemeClr val="tx1"/>
                </a:solidFill>
                <a:effectLst/>
                <a:latin typeface="DINPro"/>
              </a:rPr>
              <a:t>Established</a:t>
            </a:r>
            <a:r>
              <a:rPr lang="nl-NL" sz="1300" b="0" i="0" dirty="0">
                <a:solidFill>
                  <a:schemeClr val="tx1"/>
                </a:solidFill>
                <a:effectLst/>
                <a:latin typeface="DINPro"/>
              </a:rPr>
              <a:t> </a:t>
            </a:r>
            <a:r>
              <a:rPr lang="nl-NL" sz="1300" b="0" i="0" dirty="0" err="1">
                <a:solidFill>
                  <a:schemeClr val="tx1"/>
                </a:solidFill>
                <a:effectLst/>
                <a:latin typeface="DINPro"/>
              </a:rPr>
              <a:t>by</a:t>
            </a:r>
            <a:r>
              <a:rPr lang="nl-NL" sz="1300" b="0" i="0" dirty="0">
                <a:solidFill>
                  <a:schemeClr val="tx1"/>
                </a:solidFill>
                <a:effectLst/>
                <a:latin typeface="DINPro"/>
              </a:rPr>
              <a:t> Abraham Kuy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per in 1880</a:t>
            </a:r>
          </a:p>
          <a:p>
            <a:pPr marL="170815" indent="-170815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tx1"/>
                </a:solidFill>
                <a:latin typeface="DINPro"/>
              </a:rPr>
              <a:t>1</a:t>
            </a:r>
            <a:r>
              <a:rPr lang="nl-NL" sz="1300" baseline="30000" dirty="0">
                <a:solidFill>
                  <a:schemeClr val="tx1"/>
                </a:solidFill>
                <a:latin typeface="DINPro"/>
              </a:rPr>
              <a:t>st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location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main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 building: Keizersgracht</a:t>
            </a:r>
          </a:p>
          <a:p>
            <a:pPr marL="170815" indent="-170815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tx1"/>
                </a:solidFill>
                <a:latin typeface="DINPro"/>
              </a:rPr>
              <a:t>1973 official opening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main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 building De Boelelaan</a:t>
            </a:r>
          </a:p>
          <a:p>
            <a:pPr algn="l">
              <a:lnSpc>
                <a:spcPct val="130000"/>
              </a:lnSpc>
            </a:pPr>
            <a:endParaRPr lang="nl-NL" sz="1300" b="0" i="0">
              <a:solidFill>
                <a:schemeClr val="tx1"/>
              </a:solidFill>
              <a:effectLst/>
              <a:latin typeface="DINPro" pitchFamily="2" charset="0"/>
            </a:endParaRPr>
          </a:p>
          <a:p>
            <a:pPr>
              <a:lnSpc>
                <a:spcPct val="130000"/>
              </a:lnSpc>
            </a:pPr>
            <a:r>
              <a:rPr lang="nl-NL" sz="1300" u="sng" dirty="0">
                <a:solidFill>
                  <a:schemeClr val="tx1"/>
                </a:solidFill>
                <a:latin typeface="DINPro"/>
              </a:rPr>
              <a:t>Vrije</a:t>
            </a:r>
            <a:r>
              <a:rPr lang="nl-NL" sz="1300" b="1" i="1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Universiteit stands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for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: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freedom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from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church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, state,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 commercial </a:t>
            </a:r>
            <a:r>
              <a:rPr lang="nl-NL" sz="1300" dirty="0" err="1">
                <a:solidFill>
                  <a:schemeClr val="tx1"/>
                </a:solidFill>
                <a:latin typeface="DINPro"/>
              </a:rPr>
              <a:t>interests</a:t>
            </a:r>
            <a:r>
              <a:rPr lang="nl-NL" sz="1300" dirty="0">
                <a:solidFill>
                  <a:schemeClr val="tx1"/>
                </a:solidFill>
                <a:latin typeface="DINPro"/>
              </a:rPr>
              <a:t>.</a:t>
            </a:r>
          </a:p>
          <a:p>
            <a:pPr algn="l">
              <a:lnSpc>
                <a:spcPct val="130000"/>
              </a:lnSpc>
            </a:pPr>
            <a:endParaRPr lang="nl-NL" sz="1300" b="0" i="0">
              <a:solidFill>
                <a:schemeClr val="tx1"/>
              </a:solidFill>
              <a:effectLst/>
              <a:latin typeface="DINPro" pitchFamily="2" charset="0"/>
            </a:endParaRPr>
          </a:p>
          <a:p>
            <a:pPr>
              <a:lnSpc>
                <a:spcPct val="130000"/>
              </a:lnSpc>
            </a:pPr>
            <a:r>
              <a:rPr lang="nl-NL" sz="1300" i="1" dirty="0">
                <a:solidFill>
                  <a:srgbClr val="0077B3"/>
                </a:solidFill>
                <a:latin typeface="DINPro-Medium"/>
              </a:rPr>
              <a:t>The </a:t>
            </a:r>
            <a:r>
              <a:rPr lang="nl-NL" sz="1300" i="1" dirty="0" err="1">
                <a:solidFill>
                  <a:srgbClr val="0077B3"/>
                </a:solidFill>
                <a:latin typeface="DINPro-Medium"/>
              </a:rPr>
              <a:t>motives</a:t>
            </a:r>
            <a:r>
              <a:rPr lang="nl-NL" sz="1300" i="1" dirty="0">
                <a:solidFill>
                  <a:srgbClr val="0077B3"/>
                </a:solidFill>
                <a:latin typeface="DINPro-Medium"/>
              </a:rPr>
              <a:t> of </a:t>
            </a:r>
            <a:r>
              <a:rPr lang="nl-NL" sz="1300" i="1" dirty="0" err="1">
                <a:solidFill>
                  <a:srgbClr val="0077B3"/>
                </a:solidFill>
                <a:latin typeface="DINPro-Medium"/>
              </a:rPr>
              <a:t>the</a:t>
            </a:r>
            <a:r>
              <a:rPr lang="nl-NL" sz="1300" i="1" dirty="0">
                <a:solidFill>
                  <a:srgbClr val="0077B3"/>
                </a:solidFill>
                <a:latin typeface="DINPro-Medium"/>
              </a:rPr>
              <a:t> time are </a:t>
            </a:r>
            <a:r>
              <a:rPr lang="nl-NL" sz="1300" i="1" dirty="0" err="1">
                <a:solidFill>
                  <a:srgbClr val="0077B3"/>
                </a:solidFill>
                <a:latin typeface="DINPro-Medium"/>
              </a:rPr>
              <a:t>still</a:t>
            </a:r>
            <a:r>
              <a:rPr lang="nl-NL" sz="1300" i="1" dirty="0">
                <a:solidFill>
                  <a:srgbClr val="0077B3"/>
                </a:solidFill>
                <a:latin typeface="DINPro-Medium"/>
              </a:rPr>
              <a:t> </a:t>
            </a:r>
            <a:r>
              <a:rPr lang="nl-NL" sz="1300" i="1" dirty="0" err="1">
                <a:solidFill>
                  <a:srgbClr val="0077B3"/>
                </a:solidFill>
                <a:latin typeface="DINPro-Medium"/>
              </a:rPr>
              <a:t>leading</a:t>
            </a:r>
            <a:r>
              <a:rPr lang="nl-NL" sz="1300" i="1" dirty="0">
                <a:solidFill>
                  <a:srgbClr val="0077B3"/>
                </a:solidFill>
                <a:latin typeface="DINPro-Medium"/>
              </a:rPr>
              <a:t> </a:t>
            </a:r>
            <a:r>
              <a:rPr lang="nl-NL" sz="1300" i="1" dirty="0" err="1">
                <a:solidFill>
                  <a:srgbClr val="0077B3"/>
                </a:solidFill>
                <a:latin typeface="DINPro-Medium"/>
              </a:rPr>
              <a:t>today</a:t>
            </a:r>
            <a:r>
              <a:rPr lang="nl-NL" sz="1300" i="1" dirty="0">
                <a:solidFill>
                  <a:srgbClr val="0077B3"/>
                </a:solidFill>
                <a:latin typeface="DINPro-Medium"/>
              </a:rPr>
              <a:t>.</a:t>
            </a: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 dirty="0" err="1">
                <a:solidFill>
                  <a:schemeClr val="tx1"/>
                </a:solidFill>
                <a:latin typeface="DINPro"/>
              </a:rPr>
              <a:t>Freedom</a:t>
            </a:r>
            <a:r>
              <a:rPr lang="nl-NL" sz="1300" i="1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dirty="0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300" i="1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dirty="0" err="1">
                <a:solidFill>
                  <a:schemeClr val="tx1"/>
                </a:solidFill>
                <a:latin typeface="DINPro"/>
              </a:rPr>
              <a:t>responsibility</a:t>
            </a: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 err="1">
                <a:solidFill>
                  <a:schemeClr val="tx1"/>
                </a:solidFill>
                <a:latin typeface="DINPro"/>
              </a:rPr>
              <a:t>Pluralism</a:t>
            </a:r>
            <a:endParaRPr lang="nl-NL" sz="1300" i="1" dirty="0" err="1">
              <a:solidFill>
                <a:schemeClr val="tx1"/>
              </a:solidFill>
              <a:latin typeface="DINPro"/>
            </a:endParaRP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 dirty="0">
                <a:solidFill>
                  <a:schemeClr val="tx1"/>
                </a:solidFill>
                <a:latin typeface="DINPro"/>
              </a:rPr>
              <a:t>Room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for</a:t>
            </a:r>
            <a:r>
              <a:rPr lang="nl-NL" sz="1300" i="1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diversity</a:t>
            </a:r>
            <a:r>
              <a:rPr lang="nl-NL" sz="1300" i="1" dirty="0">
                <a:solidFill>
                  <a:schemeClr val="tx1"/>
                </a:solidFill>
                <a:latin typeface="DINPro"/>
              </a:rPr>
              <a:t> of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beliefs</a:t>
            </a:r>
            <a:endParaRPr lang="nl-NL" sz="1300" i="1" dirty="0" err="1">
              <a:solidFill>
                <a:schemeClr val="tx1"/>
              </a:solidFill>
              <a:latin typeface="DINPro"/>
            </a:endParaRP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 dirty="0" err="1">
                <a:solidFill>
                  <a:schemeClr val="tx1"/>
                </a:solidFill>
                <a:latin typeface="DINPro"/>
              </a:rPr>
              <a:t>Intellectual</a:t>
            </a:r>
            <a:r>
              <a:rPr lang="nl-NL" sz="1300" i="1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dirty="0" err="1">
                <a:solidFill>
                  <a:schemeClr val="tx1"/>
                </a:solidFill>
                <a:latin typeface="DINPro"/>
              </a:rPr>
              <a:t>education</a:t>
            </a:r>
            <a:r>
              <a:rPr lang="nl-NL" sz="1300" i="1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dirty="0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300" i="1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dirty="0" err="1">
                <a:solidFill>
                  <a:schemeClr val="tx1"/>
                </a:solidFill>
                <a:latin typeface="DINPro"/>
              </a:rPr>
              <a:t>citizenship</a:t>
            </a: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r>
              <a:rPr lang="nl-NL" sz="1100" b="1" dirty="0">
                <a:solidFill>
                  <a:srgbClr val="0077B3"/>
                </a:solidFill>
                <a:latin typeface="DINPro"/>
              </a:rPr>
              <a:t>www.geheugenvandevu.nl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64D98E69-88BE-EC41-81CE-1AB7E03E05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9" r="4189"/>
          <a:stretch/>
        </p:blipFill>
        <p:spPr>
          <a:xfrm>
            <a:off x="5912078" y="447"/>
            <a:ext cx="6279923" cy="5699621"/>
          </a:xfrm>
          <a:noFill/>
        </p:spPr>
      </p:pic>
    </p:spTree>
    <p:extLst>
      <p:ext uri="{BB962C8B-B14F-4D97-AF65-F5344CB8AC3E}">
        <p14:creationId xmlns:p14="http://schemas.microsoft.com/office/powerpoint/2010/main" val="168898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 group of people walking on a bridge&#10;&#10;Description automatically generated with low confidence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82" r="11114" b="-1"/>
          <a:stretch/>
        </p:blipFill>
        <p:spPr>
          <a:xfrm>
            <a:off x="1234914" y="456"/>
            <a:ext cx="7155853" cy="5955515"/>
          </a:xfr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9C73453-73EB-A5C6-27E4-4736E393E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39" y="432223"/>
            <a:ext cx="7129538" cy="823910"/>
          </a:xfrm>
        </p:spPr>
        <p:txBody>
          <a:bodyPr/>
          <a:lstStyle/>
          <a:p>
            <a:pPr algn="ctr"/>
            <a:r>
              <a:rPr lang="en-GB" sz="2700" kern="0" dirty="0">
                <a:latin typeface="DINPro-Medium"/>
              </a:rPr>
              <a:t>Official name: Vrije Universiteit Amsterdam</a:t>
            </a:r>
            <a:endParaRPr lang="en-US" sz="2700" kern="0" dirty="0">
              <a:latin typeface="DINPro-Medium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6850" y="2179063"/>
            <a:ext cx="3238078" cy="422854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1600" kern="0" dirty="0">
                <a:solidFill>
                  <a:schemeClr val="tx1"/>
                </a:solidFill>
                <a:latin typeface="DINPro"/>
              </a:rPr>
              <a:t>We have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used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one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name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nationally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internationally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since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2015:</a:t>
            </a: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r>
              <a:rPr lang="nl-NL" sz="1600" kern="0" dirty="0">
                <a:solidFill>
                  <a:srgbClr val="0077B3"/>
                </a:solidFill>
                <a:latin typeface="DINPro-Medium"/>
              </a:rPr>
              <a:t>Vrije Universiteit Amsterdam</a:t>
            </a: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r>
              <a:rPr lang="nl-NL" sz="1600" kern="0" dirty="0">
                <a:solidFill>
                  <a:schemeClr val="tx1"/>
                </a:solidFill>
                <a:latin typeface="DINPro"/>
              </a:rPr>
              <a:t>As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an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abbreviation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of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the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name, 'VU Amsterdam' or 'VU'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can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be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used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. </a:t>
            </a:r>
            <a:endParaRPr lang="nl-NL" sz="1600" kern="0" dirty="0">
              <a:solidFill>
                <a:schemeClr val="tx1"/>
              </a:solidFill>
              <a:effectLst/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5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ACEC85-D21C-4058-B3BC-1CBE04BD7618}"/>
              </a:ext>
            </a:extLst>
          </p:cNvPr>
          <p:cNvSpPr/>
          <p:nvPr/>
        </p:nvSpPr>
        <p:spPr>
          <a:xfrm>
            <a:off x="8530242" y="447"/>
            <a:ext cx="3661759" cy="6857107"/>
          </a:xfrm>
          <a:prstGeom prst="rect">
            <a:avLst/>
          </a:prstGeom>
          <a:solidFill>
            <a:srgbClr val="DFF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L" sz="180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77" t="8865" r="4368" b="6781"/>
          <a:stretch/>
        </p:blipFill>
        <p:spPr>
          <a:xfrm>
            <a:off x="0" y="447"/>
            <a:ext cx="8530241" cy="6857107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093" y="1505612"/>
            <a:ext cx="5489605" cy="4408798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 tIns="269965"/>
          <a:lstStyle/>
          <a:p>
            <a:pPr>
              <a:spcAft>
                <a:spcPts val="1500"/>
              </a:spcAft>
            </a:pPr>
            <a:r>
              <a:rPr lang="en-GB" sz="2600">
                <a:solidFill>
                  <a:srgbClr val="0077B3"/>
                </a:solidFill>
                <a:latin typeface="DINPro-Medium"/>
              </a:rPr>
              <a:t>Core values of VU Amsterdam</a:t>
            </a:r>
          </a:p>
          <a:p>
            <a:pPr lvl="1">
              <a:spcBef>
                <a:spcPts val="0"/>
              </a:spcBef>
            </a:pPr>
            <a:r>
              <a:rPr lang="en-GB" sz="1500">
                <a:latin typeface="DINPro"/>
              </a:rPr>
              <a:t>VU Amsterdam's basic philosophy guides the work and actions of staff and students. </a:t>
            </a:r>
            <a:br>
              <a:rPr lang="en-GB" sz="1500"/>
            </a:br>
            <a:endParaRPr lang="en-GB" sz="1500"/>
          </a:p>
          <a:p>
            <a:pPr marL="285115" lvl="1" indent="-28511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b="1">
                <a:latin typeface="DINPro"/>
              </a:rPr>
              <a:t>Responsible</a:t>
            </a:r>
            <a:br>
              <a:rPr lang="en-GB" sz="1500"/>
            </a:br>
            <a:r>
              <a:rPr lang="en-GB" sz="1500">
                <a:solidFill>
                  <a:srgbClr val="333333"/>
                </a:solidFill>
                <a:latin typeface="DINPro"/>
              </a:rPr>
              <a:t>We are committed to being of service to people and society.</a:t>
            </a:r>
            <a:br>
              <a:rPr lang="en-GB" sz="1500"/>
            </a:br>
            <a:endParaRPr lang="en-GB" sz="1500"/>
          </a:p>
          <a:p>
            <a:pPr marL="285115" lvl="1" indent="-28511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b="1">
                <a:latin typeface="DINPro"/>
              </a:rPr>
              <a:t>Open</a:t>
            </a:r>
            <a:br>
              <a:rPr lang="en-GB" sz="1500"/>
            </a:br>
            <a:r>
              <a:rPr lang="en-GB" sz="1500">
                <a:latin typeface="DINPro"/>
              </a:rPr>
              <a:t>We are accessible and receptive to diversity in disciplines, cultures, ideas, nationalities and beliefs.</a:t>
            </a:r>
            <a:br>
              <a:rPr lang="en-GB" sz="1500"/>
            </a:br>
            <a:endParaRPr lang="en-GB" sz="1500"/>
          </a:p>
          <a:p>
            <a:pPr marL="285115" lvl="1" indent="-28511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b="1">
                <a:latin typeface="DINPro"/>
              </a:rPr>
              <a:t>Personal</a:t>
            </a:r>
            <a:br>
              <a:rPr lang="en-GB" sz="1500"/>
            </a:br>
            <a:r>
              <a:rPr lang="en-GB" sz="1500">
                <a:latin typeface="DINPro"/>
              </a:rPr>
              <a:t>We pay attention to and respect each individual.</a:t>
            </a:r>
          </a:p>
        </p:txBody>
      </p:sp>
    </p:spTree>
    <p:extLst>
      <p:ext uri="{BB962C8B-B14F-4D97-AF65-F5344CB8AC3E}">
        <p14:creationId xmlns:p14="http://schemas.microsoft.com/office/powerpoint/2010/main" val="325254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996" y="2136944"/>
            <a:ext cx="5196004" cy="3819028"/>
          </a:xfrm>
        </p:spPr>
        <p:txBody>
          <a:bodyPr vert="horz" lIns="0" tIns="269965" rIns="0" bIns="0" rtlCol="0" anchor="t">
            <a:noAutofit/>
          </a:bodyPr>
          <a:lstStyle/>
          <a:p>
            <a:pPr>
              <a:spcAft>
                <a:spcPts val="1500"/>
              </a:spcAft>
            </a:pPr>
            <a:r>
              <a:rPr lang="en-GB" sz="2300" b="1" dirty="0">
                <a:latin typeface="DINPro-Medium"/>
              </a:rPr>
              <a:t>Art of Engagement</a:t>
            </a:r>
          </a:p>
          <a:p>
            <a:pPr lvl="1"/>
            <a:r>
              <a:rPr lang="en-US" sz="1600" dirty="0">
                <a:latin typeface="DINPro"/>
              </a:rPr>
              <a:t>Working together for a better world is easier </a:t>
            </a:r>
            <a:r>
              <a:rPr lang="nl-NL" sz="1600" dirty="0">
                <a:latin typeface="DINPro"/>
              </a:rPr>
              <a:t>in a </a:t>
            </a:r>
            <a:r>
              <a:rPr lang="nl-NL" sz="1600" dirty="0" err="1">
                <a:latin typeface="DINPro"/>
              </a:rPr>
              <a:t>work</a:t>
            </a:r>
            <a:r>
              <a:rPr lang="nl-NL" sz="1600" dirty="0">
                <a:latin typeface="DINPro"/>
              </a:rPr>
              <a:t> environment </a:t>
            </a:r>
            <a:r>
              <a:rPr lang="nl-NL" sz="1600" dirty="0" err="1">
                <a:latin typeface="DINPro"/>
              </a:rPr>
              <a:t>that</a:t>
            </a:r>
            <a:r>
              <a:rPr lang="nl-NL" sz="1600" dirty="0">
                <a:latin typeface="DINPro"/>
              </a:rPr>
              <a:t> </a:t>
            </a:r>
            <a:r>
              <a:rPr lang="nl-NL" sz="1600" dirty="0" err="1">
                <a:latin typeface="DINPro"/>
              </a:rPr>
              <a:t>inspires</a:t>
            </a:r>
            <a:r>
              <a:rPr lang="nl-NL" sz="1600" dirty="0">
                <a:latin typeface="DINPro"/>
              </a:rPr>
              <a:t>, </a:t>
            </a:r>
            <a:r>
              <a:rPr lang="nl-NL" sz="1600" dirty="0" err="1">
                <a:latin typeface="DINPro"/>
              </a:rPr>
              <a:t>develops</a:t>
            </a:r>
            <a:r>
              <a:rPr lang="nl-NL" sz="1600" dirty="0">
                <a:latin typeface="DINPro"/>
              </a:rPr>
              <a:t> </a:t>
            </a:r>
            <a:r>
              <a:rPr lang="nl-NL" sz="1600" dirty="0" err="1">
                <a:latin typeface="DINPro"/>
              </a:rPr>
              <a:t>and</a:t>
            </a:r>
            <a:r>
              <a:rPr lang="nl-NL" sz="1600" dirty="0">
                <a:latin typeface="DINPro"/>
              </a:rPr>
              <a:t> </a:t>
            </a:r>
            <a:r>
              <a:rPr lang="nl-NL" sz="1600" dirty="0" err="1">
                <a:latin typeface="DINPro"/>
              </a:rPr>
              <a:t>engages</a:t>
            </a:r>
            <a:r>
              <a:rPr lang="nl-NL" sz="1600" dirty="0">
                <a:latin typeface="DINPro"/>
              </a:rPr>
              <a:t>. </a:t>
            </a:r>
            <a:endParaRPr lang="nl-NL" sz="1600" dirty="0"/>
          </a:p>
          <a:p>
            <a:pPr lvl="1"/>
            <a:endParaRPr lang="nl-NL" sz="1600"/>
          </a:p>
          <a:p>
            <a:pPr lvl="1"/>
            <a:r>
              <a:rPr lang="nl-NL" sz="1600" dirty="0" err="1">
                <a:latin typeface="DINPro"/>
              </a:rPr>
              <a:t>To</a:t>
            </a:r>
            <a:r>
              <a:rPr lang="nl-NL" sz="1600" dirty="0">
                <a:latin typeface="DINPro"/>
              </a:rPr>
              <a:t> </a:t>
            </a:r>
            <a:r>
              <a:rPr lang="nl-NL" sz="1600" dirty="0" err="1">
                <a:latin typeface="DINPro"/>
              </a:rPr>
              <a:t>achieve</a:t>
            </a:r>
            <a:r>
              <a:rPr lang="nl-NL" sz="1600" dirty="0">
                <a:latin typeface="DINPro"/>
              </a:rPr>
              <a:t> </a:t>
            </a:r>
            <a:r>
              <a:rPr lang="nl-NL" sz="1600" dirty="0" err="1">
                <a:latin typeface="DINPro"/>
              </a:rPr>
              <a:t>this</a:t>
            </a:r>
            <a:r>
              <a:rPr lang="nl-NL" sz="1600" dirty="0">
                <a:latin typeface="DINPro"/>
              </a:rPr>
              <a:t>, we </a:t>
            </a:r>
            <a:r>
              <a:rPr lang="nl-NL" sz="1600" dirty="0" err="1">
                <a:latin typeface="DINPro"/>
              </a:rPr>
              <a:t>formulated</a:t>
            </a:r>
            <a:r>
              <a:rPr lang="nl-NL" sz="1600" dirty="0">
                <a:latin typeface="DINPro"/>
              </a:rPr>
              <a:t> 4 </a:t>
            </a:r>
            <a:r>
              <a:rPr lang="nl-NL" sz="1600" dirty="0" err="1">
                <a:latin typeface="DINPro"/>
              </a:rPr>
              <a:t>principles</a:t>
            </a:r>
            <a:r>
              <a:rPr lang="nl-NL" sz="1600" dirty="0">
                <a:latin typeface="DINPro"/>
              </a:rPr>
              <a:t>:</a:t>
            </a:r>
          </a:p>
          <a:p>
            <a:pPr lvl="1"/>
            <a:endParaRPr lang="nl-NL" sz="1600"/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 err="1">
                <a:latin typeface="DINPro"/>
              </a:rPr>
              <a:t>Contribute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to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the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greater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good</a:t>
            </a:r>
            <a:r>
              <a:rPr lang="nl-NL" sz="1500" dirty="0">
                <a:latin typeface="DINPro"/>
              </a:rPr>
              <a:t>;</a:t>
            </a:r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 dirty="0">
                <a:latin typeface="DINPro"/>
              </a:rPr>
              <a:t>Be brave </a:t>
            </a:r>
            <a:r>
              <a:rPr lang="nl-NL" sz="1500" err="1">
                <a:latin typeface="DINPro"/>
              </a:rPr>
              <a:t>and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decisive</a:t>
            </a:r>
            <a:r>
              <a:rPr lang="nl-NL" sz="1500" dirty="0">
                <a:latin typeface="DINPro"/>
              </a:rPr>
              <a:t>;</a:t>
            </a:r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 dirty="0">
                <a:latin typeface="DINPro"/>
              </a:rPr>
              <a:t>Be </a:t>
            </a:r>
            <a:r>
              <a:rPr lang="nl-NL" sz="1500" err="1">
                <a:latin typeface="DINPro"/>
              </a:rPr>
              <a:t>transparent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and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clear</a:t>
            </a:r>
            <a:r>
              <a:rPr lang="nl-NL" sz="1500" dirty="0">
                <a:latin typeface="DINPro"/>
              </a:rPr>
              <a:t>;</a:t>
            </a:r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 dirty="0">
                <a:latin typeface="DINPro"/>
              </a:rPr>
              <a:t>Listen </a:t>
            </a:r>
            <a:r>
              <a:rPr lang="nl-NL" sz="1500" err="1">
                <a:latin typeface="DINPro"/>
              </a:rPr>
              <a:t>and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give</a:t>
            </a:r>
            <a:r>
              <a:rPr lang="nl-NL" sz="1500" dirty="0">
                <a:latin typeface="DINPro"/>
              </a:rPr>
              <a:t> room </a:t>
            </a:r>
            <a:r>
              <a:rPr lang="nl-NL" sz="1500" err="1">
                <a:latin typeface="DINPro"/>
              </a:rPr>
              <a:t>for</a:t>
            </a:r>
            <a:r>
              <a:rPr lang="nl-NL" sz="1500" dirty="0">
                <a:latin typeface="DINPro"/>
              </a:rPr>
              <a:t> </a:t>
            </a:r>
            <a:r>
              <a:rPr lang="nl-NL" sz="1500" err="1">
                <a:latin typeface="DINPro"/>
              </a:rPr>
              <a:t>growth</a:t>
            </a:r>
            <a:r>
              <a:rPr lang="nl-NL" sz="1500" dirty="0">
                <a:latin typeface="DINPro"/>
              </a:rPr>
              <a:t>.</a:t>
            </a:r>
          </a:p>
          <a:p>
            <a:pPr lvl="1"/>
            <a:endParaRPr lang="nl-NL" sz="1200" b="1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59" r="8459" b="-2"/>
          <a:stretch/>
        </p:blipFill>
        <p:spPr>
          <a:xfrm>
            <a:off x="6321753" y="1686152"/>
            <a:ext cx="5421043" cy="4718986"/>
          </a:xfr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BC962C-9BB5-4D37-B280-8B80CF9E4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690" y="202219"/>
            <a:ext cx="3791446" cy="17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64028F-E534-CB82-43EF-C66C96D8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0" y="409989"/>
            <a:ext cx="4368055" cy="761056"/>
          </a:xfrm>
        </p:spPr>
        <p:txBody>
          <a:bodyPr/>
          <a:lstStyle/>
          <a:p>
            <a:r>
              <a:rPr lang="en-GB" sz="2800"/>
              <a:t>VU Strategy 2020-2025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2970" y="1828800"/>
            <a:ext cx="3787422" cy="4769465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endParaRPr lang="nl-NL" sz="1900" dirty="0">
              <a:solidFill>
                <a:schemeClr val="tx1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r>
              <a:rPr lang="nl-NL" sz="1700" dirty="0" err="1">
                <a:solidFill>
                  <a:schemeClr val="tx1"/>
                </a:solidFill>
                <a:latin typeface="DINPro"/>
              </a:rPr>
              <a:t>Our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strategy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focuses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on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three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VU-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wide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priorities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:</a:t>
            </a:r>
          </a:p>
          <a:p>
            <a:pPr>
              <a:lnSpc>
                <a:spcPct val="130000"/>
              </a:lnSpc>
            </a:pPr>
            <a:endParaRPr lang="nl-NL" sz="1700" dirty="0">
              <a:solidFill>
                <a:schemeClr val="tx1"/>
              </a:solidFill>
              <a:latin typeface="DINPro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rgbClr val="0077B3"/>
                </a:solidFill>
                <a:latin typeface="DINPro"/>
              </a:rPr>
              <a:t>Diverse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700" dirty="0" err="1">
                <a:solidFill>
                  <a:srgbClr val="0077B3"/>
                </a:solidFill>
                <a:latin typeface="DINPro"/>
              </a:rPr>
              <a:t>Sustainable</a:t>
            </a:r>
            <a:endParaRPr lang="nl-NL" sz="1700" dirty="0">
              <a:solidFill>
                <a:srgbClr val="0077B3"/>
              </a:solidFill>
              <a:latin typeface="DINPro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700" dirty="0" err="1">
                <a:solidFill>
                  <a:srgbClr val="0077B3"/>
                </a:solidFill>
                <a:latin typeface="DINPro"/>
              </a:rPr>
              <a:t>Enterprising</a:t>
            </a:r>
            <a:endParaRPr lang="nl-NL" sz="1700" dirty="0">
              <a:solidFill>
                <a:srgbClr val="0077B3"/>
              </a:solidFill>
              <a:latin typeface="DINPro"/>
            </a:endParaRPr>
          </a:p>
          <a:p>
            <a:pPr>
              <a:lnSpc>
                <a:spcPct val="130000"/>
              </a:lnSpc>
            </a:pPr>
            <a:endParaRPr lang="nl-NL" sz="1700" dirty="0">
              <a:solidFill>
                <a:srgbClr val="0077B3"/>
              </a:solidFill>
              <a:latin typeface="DINPro"/>
            </a:endParaRPr>
          </a:p>
          <a:p>
            <a:pPr>
              <a:lnSpc>
                <a:spcPct val="130000"/>
              </a:lnSpc>
            </a:pPr>
            <a:r>
              <a:rPr lang="nl-NL" sz="1700" dirty="0">
                <a:solidFill>
                  <a:schemeClr val="tx1"/>
                </a:solidFill>
                <a:latin typeface="DINPro"/>
              </a:rPr>
              <a:t>These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priorities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govern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the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essence of </a:t>
            </a:r>
            <a:r>
              <a:rPr lang="nl-NL" sz="1700" dirty="0" err="1">
                <a:solidFill>
                  <a:schemeClr val="tx1"/>
                </a:solidFill>
                <a:latin typeface="DINPro"/>
              </a:rPr>
              <a:t>our</a:t>
            </a:r>
            <a:r>
              <a:rPr lang="nl-NL" sz="1700" dirty="0">
                <a:solidFill>
                  <a:schemeClr val="tx1"/>
                </a:solidFill>
                <a:latin typeface="DINPro"/>
              </a:rPr>
              <a:t> actions.</a:t>
            </a:r>
            <a:endParaRPr lang="nl-NL" sz="1700" dirty="0">
              <a:solidFill>
                <a:schemeClr val="tx1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endParaRPr lang="nl-NL" sz="1600" dirty="0">
              <a:solidFill>
                <a:srgbClr val="0077B3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endParaRPr lang="nl-NL" sz="8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4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4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4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10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16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6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600" b="1" dirty="0">
              <a:solidFill>
                <a:srgbClr val="0077B3"/>
              </a:solidFill>
            </a:endParaRPr>
          </a:p>
          <a:p>
            <a:pPr>
              <a:lnSpc>
                <a:spcPct val="130000"/>
              </a:lnSpc>
            </a:pPr>
            <a:endParaRPr lang="nl-NL" sz="600" b="1" dirty="0">
              <a:solidFill>
                <a:srgbClr val="0077B3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endParaRPr lang="nl-NL" sz="600" b="1" dirty="0">
              <a:solidFill>
                <a:srgbClr val="0077B3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endParaRPr lang="nl-NL" sz="600" b="1" dirty="0">
              <a:solidFill>
                <a:srgbClr val="0077B3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endParaRPr lang="nl-NL" sz="600" b="1" dirty="0">
              <a:solidFill>
                <a:srgbClr val="0077B3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endParaRPr lang="nl-NL" sz="600" b="1" dirty="0">
              <a:solidFill>
                <a:srgbClr val="0077B3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endParaRPr lang="nl-NL" sz="1200" b="1" dirty="0">
              <a:solidFill>
                <a:srgbClr val="0077B3"/>
              </a:solidFill>
              <a:latin typeface="DINPro-Medium"/>
            </a:endParaRPr>
          </a:p>
          <a:p>
            <a:pPr>
              <a:lnSpc>
                <a:spcPct val="130000"/>
              </a:lnSpc>
            </a:pPr>
            <a:r>
              <a:rPr lang="nl-NL" sz="1200" b="1" dirty="0">
                <a:solidFill>
                  <a:srgbClr val="0077B3"/>
                </a:solidFill>
                <a:latin typeface="DINPro-Medium"/>
                <a:hlinkClick r:id="rId3"/>
              </a:rPr>
              <a:t>vu.nl/</a:t>
            </a:r>
            <a:r>
              <a:rPr lang="nl-NL" sz="1200" b="1" dirty="0" err="1">
                <a:solidFill>
                  <a:srgbClr val="0077B3"/>
                </a:solidFill>
                <a:latin typeface="DINPro-Medium"/>
                <a:hlinkClick r:id="rId3"/>
              </a:rPr>
              <a:t>strategy</a:t>
            </a:r>
            <a:endParaRPr lang="en-GB" sz="1200" b="1" dirty="0">
              <a:solidFill>
                <a:srgbClr val="0077B3"/>
              </a:solidFill>
              <a:latin typeface="DINPro-Medium"/>
            </a:endParaRP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77B3"/>
              </a:solidFill>
            </a:endParaRP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67B4545B-9AA8-F4CC-C3EE-6CBE0447FA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r="4766"/>
          <a:stretch>
            <a:fillRect/>
          </a:stretch>
        </p:blipFill>
        <p:spPr>
          <a:xfrm>
            <a:off x="6007409" y="0"/>
            <a:ext cx="5776730" cy="5232384"/>
          </a:xfrm>
        </p:spPr>
      </p:pic>
    </p:spTree>
    <p:extLst>
      <p:ext uri="{BB962C8B-B14F-4D97-AF65-F5344CB8AC3E}">
        <p14:creationId xmlns:p14="http://schemas.microsoft.com/office/powerpoint/2010/main" val="182951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6F2A30-F41E-71FD-099F-0734B434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73" y="587363"/>
            <a:ext cx="2658167" cy="782467"/>
          </a:xfrm>
          <a:solidFill>
            <a:srgbClr val="0077B3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sz="2700"/>
              <a:t>Diverse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3" r="13273"/>
          <a:stretch/>
        </p:blipFill>
        <p:spPr>
          <a:xfrm>
            <a:off x="6096000" y="-1"/>
            <a:ext cx="5645207" cy="5124233"/>
          </a:xfrm>
          <a:noFill/>
        </p:spPr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EE03A0AF-010B-7B87-0F5E-7D0617BA4E79}"/>
              </a:ext>
            </a:extLst>
          </p:cNvPr>
          <p:cNvSpPr txBox="1">
            <a:spLocks/>
          </p:cNvSpPr>
          <p:nvPr/>
        </p:nvSpPr>
        <p:spPr>
          <a:xfrm>
            <a:off x="1607838" y="1609584"/>
            <a:ext cx="4053015" cy="51176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0" i="0" dirty="0">
              <a:solidFill>
                <a:srgbClr val="333333"/>
              </a:solidFill>
              <a:effectLst/>
              <a:latin typeface="DINPr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333333"/>
              </a:solidFill>
              <a:latin typeface="DINPro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333333"/>
                </a:solidFill>
                <a:latin typeface="DINPro"/>
              </a:rPr>
              <a:t>VU Amsterdam aims to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DINPro"/>
              </a:rPr>
              <a:t>provide an environment that promotes </a:t>
            </a:r>
            <a:r>
              <a:rPr lang="en-US" sz="1600" i="1" dirty="0">
                <a:solidFill>
                  <a:srgbClr val="333333"/>
                </a:solidFill>
                <a:effectLst/>
                <a:latin typeface="DINPro"/>
              </a:rPr>
              <a:t>diversity and inclusion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DINPro"/>
              </a:rPr>
              <a:t>, where people feel comfortable and encouraged to share their unique perspectives.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333333"/>
              </a:solidFill>
              <a:latin typeface="DINPr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333333"/>
              </a:solidFill>
              <a:latin typeface="DINPro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DINPro"/>
              </a:rPr>
              <a:t>Diversity Office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DINPro"/>
              </a:rPr>
              <a:t>Networks</a:t>
            </a:r>
          </a:p>
          <a:p>
            <a:pPr marL="736600" lvl="2" indent="-285750"/>
            <a:r>
              <a:rPr lang="en-US" sz="1400" b="0" i="0" dirty="0">
                <a:effectLst/>
                <a:latin typeface="DINPro"/>
              </a:rPr>
              <a:t>VU Pride</a:t>
            </a:r>
          </a:p>
          <a:p>
            <a:pPr marL="736600" lvl="2" indent="-285750"/>
            <a:r>
              <a:rPr lang="en-US" sz="1400" dirty="0">
                <a:latin typeface="DINPro"/>
              </a:rPr>
              <a:t>Wo/men Network @VU</a:t>
            </a:r>
          </a:p>
          <a:p>
            <a:pPr marL="736600" lvl="2" indent="-285750"/>
            <a:r>
              <a:rPr lang="en-US" sz="1400" dirty="0">
                <a:solidFill>
                  <a:srgbClr val="000000"/>
                </a:solidFill>
                <a:latin typeface="DINPro"/>
                <a:cs typeface="Calibri Light"/>
              </a:rPr>
              <a:t>Young.VU</a:t>
            </a:r>
          </a:p>
          <a:p>
            <a:pPr marL="736600" lvl="2" indent="-285750"/>
            <a:r>
              <a:rPr lang="en-US" sz="1400" dirty="0">
                <a:solidFill>
                  <a:srgbClr val="000000"/>
                </a:solidFill>
                <a:latin typeface="DINPro"/>
                <a:cs typeface="Calibri Light"/>
              </a:rPr>
              <a:t>International Academic staff network</a:t>
            </a:r>
          </a:p>
          <a:p>
            <a:pPr lvl="2" indent="0">
              <a:buNone/>
            </a:pPr>
            <a:endParaRPr lang="en-US" sz="1400" dirty="0">
              <a:solidFill>
                <a:srgbClr val="000000"/>
              </a:solidFill>
              <a:latin typeface="DINPro"/>
            </a:endParaRPr>
          </a:p>
          <a:p>
            <a:pPr lvl="2" indent="0">
              <a:buNone/>
            </a:pPr>
            <a:endParaRPr lang="en-US" sz="1400" dirty="0">
              <a:solidFill>
                <a:srgbClr val="000000"/>
              </a:solidFill>
              <a:latin typeface="DINPro"/>
            </a:endParaRPr>
          </a:p>
          <a:p>
            <a:pPr lvl="2" indent="0">
              <a:buNone/>
            </a:pPr>
            <a:endParaRPr lang="en-US" sz="1500" dirty="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0">
              <a:buNone/>
            </a:pPr>
            <a:endParaRPr lang="en-US" sz="1500" dirty="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0">
              <a:buNone/>
            </a:pPr>
            <a:endParaRPr lang="en-US" sz="1500" dirty="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0">
              <a:buNone/>
            </a:pPr>
            <a:endParaRPr lang="en-US" sz="1500" dirty="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-277495"/>
            <a:endParaRPr lang="en-US" sz="1500" dirty="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1"/>
            <a:r>
              <a:rPr lang="nl-NL" sz="1100" b="1" dirty="0">
                <a:solidFill>
                  <a:schemeClr val="bg1">
                    <a:lumMod val="75000"/>
                  </a:schemeClr>
                </a:solidFill>
                <a:latin typeface="DINPro"/>
              </a:rPr>
              <a:t>vu.nl/</a:t>
            </a:r>
            <a:r>
              <a:rPr lang="nl-NL" sz="1100" b="1" dirty="0" err="1">
                <a:solidFill>
                  <a:schemeClr val="bg1">
                    <a:lumMod val="75000"/>
                  </a:schemeClr>
                </a:solidFill>
                <a:latin typeface="DINPro"/>
              </a:rPr>
              <a:t>diversity</a:t>
            </a:r>
            <a:endParaRPr lang="nl-NL" dirty="0" err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3046"/>
      </p:ext>
    </p:extLst>
  </p:cSld>
  <p:clrMapOvr>
    <a:masterClrMapping/>
  </p:clrMapOvr>
</p:sld>
</file>

<file path=ppt/theme/theme1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.potx" id="{B491838A-1F74-4D87-B398-7CDD8260CE70}" vid="{3D16D61C-C7BD-4AEA-844B-7B33D039B99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2E90DAE43124F9EFCD0EA491EF278" ma:contentTypeVersion="16" ma:contentTypeDescription="Create a new document." ma:contentTypeScope="" ma:versionID="ed6a3791be4289fc172f5e9eafd395c8">
  <xsd:schema xmlns:xsd="http://www.w3.org/2001/XMLSchema" xmlns:xs="http://www.w3.org/2001/XMLSchema" xmlns:p="http://schemas.microsoft.com/office/2006/metadata/properties" xmlns:ns1="http://schemas.microsoft.com/sharepoint/v3" xmlns:ns2="f4d75b07-dfd3-40b1-97cb-805969efd459" xmlns:ns3="33488d45-9df9-4251-a80b-eb6f095bed73" targetNamespace="http://schemas.microsoft.com/office/2006/metadata/properties" ma:root="true" ma:fieldsID="1d6f0020609a52e53c4272c86f7d596e" ns1:_="" ns2:_="" ns3:_="">
    <xsd:import namespace="http://schemas.microsoft.com/sharepoint/v3"/>
    <xsd:import namespace="f4d75b07-dfd3-40b1-97cb-805969efd459"/>
    <xsd:import namespace="33488d45-9df9-4251-a80b-eb6f095be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75b07-dfd3-40b1-97cb-805969efd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a2ead-fb08-4f89-b991-c2b7785951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88d45-9df9-4251-a80b-eb6f095bed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7a2016-8567-444b-81ae-62236f906e30}" ma:internalName="TaxCatchAll" ma:showField="CatchAllData" ma:web="33488d45-9df9-4251-a80b-eb6f095bed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3488d45-9df9-4251-a80b-eb6f095bed73" xsi:nil="true"/>
    <_ip_UnifiedCompliancePolicyProperties xmlns="http://schemas.microsoft.com/sharepoint/v3" xsi:nil="true"/>
    <lcf76f155ced4ddcb4097134ff3c332f xmlns="f4d75b07-dfd3-40b1-97cb-805969efd459">
      <Terms xmlns="http://schemas.microsoft.com/office/infopath/2007/PartnerControls"/>
    </lcf76f155ced4ddcb4097134ff3c332f>
    <SharedWithUsers xmlns="33488d45-9df9-4251-a80b-eb6f095bed73">
      <UserInfo>
        <DisplayName>Koornstra, R.A. (Renee Andree)</DisplayName>
        <AccountId>90</AccountId>
        <AccountType/>
      </UserInfo>
      <UserInfo>
        <DisplayName>Sambrink Sanderink, E. (Epke)</DisplayName>
        <AccountId>57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7510B61-1B32-4B29-97DE-8BFB2B2E5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d75b07-dfd3-40b1-97cb-805969efd459"/>
    <ds:schemaRef ds:uri="33488d45-9df9-4251-a80b-eb6f095bed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8CC89F-60A6-4EB7-AA05-263263C1D0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62C8D4-390A-41D3-93EE-F0ABD29FA9DD}">
  <ds:schemaRefs>
    <ds:schemaRef ds:uri="33488d45-9df9-4251-a80b-eb6f095bed73"/>
    <ds:schemaRef ds:uri="f4d75b07-dfd3-40b1-97cb-805969efd45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533</Words>
  <Application>Microsoft Office PowerPoint</Application>
  <PresentationFormat>Breedbeeld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Arial</vt:lpstr>
      <vt:lpstr>Calibri</vt:lpstr>
      <vt:lpstr>DINPro</vt:lpstr>
      <vt:lpstr>DINPro-Bold</vt:lpstr>
      <vt:lpstr>DINPro-Medium</vt:lpstr>
      <vt:lpstr>Roboto</vt:lpstr>
      <vt:lpstr>VU layout</vt:lpstr>
      <vt:lpstr>Welcome to Vrije Universiteit Amsterdam</vt:lpstr>
      <vt:lpstr>Executive Board</vt:lpstr>
      <vt:lpstr>Organisation</vt:lpstr>
      <vt:lpstr>History </vt:lpstr>
      <vt:lpstr>Official name: Vrije Universiteit Amsterdam</vt:lpstr>
      <vt:lpstr>PowerPoint-presentatie</vt:lpstr>
      <vt:lpstr>PowerPoint-presentatie</vt:lpstr>
      <vt:lpstr>VU Strategy 2020-2025</vt:lpstr>
      <vt:lpstr>Diverse</vt:lpstr>
      <vt:lpstr>PowerPoint-presentatie</vt:lpstr>
      <vt:lpstr>Entrepreneurial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Reshad, M. (Morsal)</dc:creator>
  <cp:lastModifiedBy>Saritas - Godfried, T. (Tuba)</cp:lastModifiedBy>
  <cp:revision>122</cp:revision>
  <dcterms:created xsi:type="dcterms:W3CDTF">2023-01-30T10:49:04Z</dcterms:created>
  <dcterms:modified xsi:type="dcterms:W3CDTF">2023-10-06T15:17:22Z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0x01010007A2E90DAE43124F9EFCD0EA491EF278</vt:lpwstr>
  </property>
  <property fmtid="{D5CDD505-2E9C-101B-9397-08002B2CF9AE}" pid="3" name="MediaServiceImageTags">
    <vt:lpwstr/>
  </property>
</Properties>
</file>