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978" r:id="rId2"/>
    <p:sldId id="781" r:id="rId3"/>
    <p:sldId id="979" r:id="rId4"/>
    <p:sldId id="309" r:id="rId5"/>
    <p:sldId id="925" r:id="rId6"/>
    <p:sldId id="819" r:id="rId7"/>
    <p:sldId id="822" r:id="rId8"/>
    <p:sldId id="989" r:id="rId9"/>
    <p:sldId id="774" r:id="rId10"/>
    <p:sldId id="850" r:id="rId11"/>
    <p:sldId id="868" r:id="rId12"/>
    <p:sldId id="990" r:id="rId13"/>
    <p:sldId id="980" r:id="rId14"/>
    <p:sldId id="963" r:id="rId15"/>
    <p:sldId id="986" r:id="rId16"/>
    <p:sldId id="967" r:id="rId17"/>
    <p:sldId id="964" r:id="rId18"/>
    <p:sldId id="982" r:id="rId19"/>
    <p:sldId id="844" r:id="rId20"/>
    <p:sldId id="973" r:id="rId21"/>
    <p:sldId id="975" r:id="rId22"/>
    <p:sldId id="962" r:id="rId23"/>
    <p:sldId id="968" r:id="rId24"/>
    <p:sldId id="983" r:id="rId25"/>
    <p:sldId id="840" r:id="rId26"/>
    <p:sldId id="977" r:id="rId27"/>
    <p:sldId id="972" r:id="rId28"/>
    <p:sldId id="961" r:id="rId29"/>
    <p:sldId id="825" r:id="rId30"/>
  </p:sldIdLst>
  <p:sldSz cx="12188825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y, Andrea" initials="GA" lastIdx="6" clrIdx="0">
    <p:extLst>
      <p:ext uri="{19B8F6BF-5375-455C-9EA6-DF929625EA0E}">
        <p15:presenceInfo xmlns:p15="http://schemas.microsoft.com/office/powerpoint/2012/main" userId="S-1-5-21-1454524209-1263739897-10498456-3369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1E8"/>
    <a:srgbClr val="F6E2D2"/>
    <a:srgbClr val="3EC7F4"/>
    <a:srgbClr val="FF0000"/>
    <a:srgbClr val="FFFFFF"/>
    <a:srgbClr val="0774C2"/>
    <a:srgbClr val="932599"/>
    <a:srgbClr val="8FEDEB"/>
    <a:srgbClr val="1D96C1"/>
    <a:srgbClr val="15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 autoAdjust="0"/>
    <p:restoredTop sz="97364" autoAdjust="0"/>
  </p:normalViewPr>
  <p:slideViewPr>
    <p:cSldViewPr snapToGrid="0" snapToObjects="1">
      <p:cViewPr varScale="1">
        <p:scale>
          <a:sx n="107" d="100"/>
          <a:sy n="107" d="100"/>
        </p:scale>
        <p:origin x="37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198"/>
    </p:cViewPr>
  </p:sorterViewPr>
  <p:notesViewPr>
    <p:cSldViewPr snapToGrid="0" snapToObjects="1" showGuides="1">
      <p:cViewPr varScale="1">
        <p:scale>
          <a:sx n="140" d="100"/>
          <a:sy n="140" d="100"/>
        </p:scale>
        <p:origin x="-4528" y="-120"/>
      </p:cViewPr>
      <p:guideLst>
        <p:guide orient="horz" pos="2880"/>
        <p:guide pos="2160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F07A7-F3F1-41E6-B4CE-370A583D9317}" type="datetime9">
              <a:rPr lang="en-US" altLang="zh-CN" smtClean="0">
                <a:latin typeface="Arial" panose="020B0604020202020204" pitchFamily="34" charset="0"/>
              </a:rPr>
              <a:t>5/19/2021 12:21:02 PM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804E7-8FD6-B940-92E8-B861F73EDC79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3607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905087D-51E4-47D1-AA95-8C775C44DB7E}" type="datetime9">
              <a:rPr lang="en-US" altLang="zh-CN" smtClean="0"/>
              <a:t>5/19/2021 12:21:01 PM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3499" y="4343400"/>
            <a:ext cx="6712857" cy="44105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62785"/>
            <a:ext cx="2971800" cy="2796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62785"/>
            <a:ext cx="2971800" cy="2796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11B7F05-7B39-E647-A9E3-9675871196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5396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A096B56-4852-4BE0-BCF5-26E486CEC9E3}" type="datetime9">
              <a:rPr lang="en-US" smtClean="0"/>
              <a:t>5/19/2021 12:21:01 PM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B7F05-7B39-E647-A9E3-9675871196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9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A2A89-9E94-47E4-89B3-0C61437A1D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7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7982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893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3507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AB335CC-AFE2-4352-8C75-F4BA0F52ECA4}" type="datetime9">
              <a:rPr lang="en-US" smtClean="0"/>
              <a:t>5/19/2021 12:21:02 PM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1B7F05-7B39-E647-A9E3-96758711969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59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801" y="2947134"/>
            <a:ext cx="8455769" cy="984333"/>
          </a:xfrm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801" y="3999202"/>
            <a:ext cx="8455769" cy="64076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801" y="4779106"/>
            <a:ext cx="3303002" cy="3651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8F46E6-B30F-4BB4-8F82-08AD4C6EA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00" y="5851211"/>
            <a:ext cx="1060449" cy="8223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37FA42-C06C-4BE0-AE35-B6EF2728CBF5}"/>
              </a:ext>
            </a:extLst>
          </p:cNvPr>
          <p:cNvSpPr/>
          <p:nvPr userDrawn="1"/>
        </p:nvSpPr>
        <p:spPr>
          <a:xfrm>
            <a:off x="8483628" y="0"/>
            <a:ext cx="3705197" cy="482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FCFEBA5-E832-4F45-9A7E-E488F4C2670A}"/>
              </a:ext>
            </a:extLst>
          </p:cNvPr>
          <p:cNvSpPr/>
          <p:nvPr userDrawn="1"/>
        </p:nvSpPr>
        <p:spPr>
          <a:xfrm>
            <a:off x="0" y="316"/>
            <a:ext cx="9074878" cy="482776"/>
          </a:xfrm>
          <a:custGeom>
            <a:avLst/>
            <a:gdLst>
              <a:gd name="connsiteX0" fmla="*/ 0 w 6709251"/>
              <a:gd name="connsiteY0" fmla="*/ 0 h 182880"/>
              <a:gd name="connsiteX1" fmla="*/ 6709251 w 6709251"/>
              <a:gd name="connsiteY1" fmla="*/ 0 h 182880"/>
              <a:gd name="connsiteX2" fmla="*/ 6709251 w 6709251"/>
              <a:gd name="connsiteY2" fmla="*/ 182880 h 182880"/>
              <a:gd name="connsiteX3" fmla="*/ 0 w 6709251"/>
              <a:gd name="connsiteY3" fmla="*/ 182880 h 182880"/>
              <a:gd name="connsiteX4" fmla="*/ 0 w 6709251"/>
              <a:gd name="connsiteY4" fmla="*/ 0 h 182880"/>
              <a:gd name="connsiteX0" fmla="*/ 0 w 7073510"/>
              <a:gd name="connsiteY0" fmla="*/ 0 h 182880"/>
              <a:gd name="connsiteX1" fmla="*/ 7073510 w 7073510"/>
              <a:gd name="connsiteY1" fmla="*/ 0 h 182880"/>
              <a:gd name="connsiteX2" fmla="*/ 6709251 w 7073510"/>
              <a:gd name="connsiteY2" fmla="*/ 182880 h 182880"/>
              <a:gd name="connsiteX3" fmla="*/ 0 w 7073510"/>
              <a:gd name="connsiteY3" fmla="*/ 182880 h 182880"/>
              <a:gd name="connsiteX4" fmla="*/ 0 w 7073510"/>
              <a:gd name="connsiteY4" fmla="*/ 0 h 182880"/>
              <a:gd name="connsiteX0" fmla="*/ 0 w 8678702"/>
              <a:gd name="connsiteY0" fmla="*/ 0 h 182880"/>
              <a:gd name="connsiteX1" fmla="*/ 8678702 w 8678702"/>
              <a:gd name="connsiteY1" fmla="*/ 0 h 182880"/>
              <a:gd name="connsiteX2" fmla="*/ 8314443 w 8678702"/>
              <a:gd name="connsiteY2" fmla="*/ 182880 h 182880"/>
              <a:gd name="connsiteX3" fmla="*/ 1605192 w 8678702"/>
              <a:gd name="connsiteY3" fmla="*/ 182880 h 182880"/>
              <a:gd name="connsiteX4" fmla="*/ 0 w 8678702"/>
              <a:gd name="connsiteY4" fmla="*/ 0 h 182880"/>
              <a:gd name="connsiteX0" fmla="*/ 0 w 8678702"/>
              <a:gd name="connsiteY0" fmla="*/ 0 h 186220"/>
              <a:gd name="connsiteX1" fmla="*/ 8678702 w 8678702"/>
              <a:gd name="connsiteY1" fmla="*/ 0 h 186220"/>
              <a:gd name="connsiteX2" fmla="*/ 8314443 w 8678702"/>
              <a:gd name="connsiteY2" fmla="*/ 182880 h 186220"/>
              <a:gd name="connsiteX3" fmla="*/ 6661 w 8678702"/>
              <a:gd name="connsiteY3" fmla="*/ 186220 h 186220"/>
              <a:gd name="connsiteX4" fmla="*/ 0 w 8678702"/>
              <a:gd name="connsiteY4" fmla="*/ 0 h 186220"/>
              <a:gd name="connsiteX0" fmla="*/ 133211 w 8672041"/>
              <a:gd name="connsiteY0" fmla="*/ 50097 h 186220"/>
              <a:gd name="connsiteX1" fmla="*/ 8672041 w 8672041"/>
              <a:gd name="connsiteY1" fmla="*/ 0 h 186220"/>
              <a:gd name="connsiteX2" fmla="*/ 8307782 w 8672041"/>
              <a:gd name="connsiteY2" fmla="*/ 182880 h 186220"/>
              <a:gd name="connsiteX3" fmla="*/ 0 w 8672041"/>
              <a:gd name="connsiteY3" fmla="*/ 186220 h 186220"/>
              <a:gd name="connsiteX4" fmla="*/ 133211 w 8672041"/>
              <a:gd name="connsiteY4" fmla="*/ 50097 h 186220"/>
              <a:gd name="connsiteX0" fmla="*/ 3330 w 8672041"/>
              <a:gd name="connsiteY0" fmla="*/ 3340 h 186220"/>
              <a:gd name="connsiteX1" fmla="*/ 8672041 w 8672041"/>
              <a:gd name="connsiteY1" fmla="*/ 0 h 186220"/>
              <a:gd name="connsiteX2" fmla="*/ 8307782 w 8672041"/>
              <a:gd name="connsiteY2" fmla="*/ 182880 h 186220"/>
              <a:gd name="connsiteX3" fmla="*/ 0 w 8672041"/>
              <a:gd name="connsiteY3" fmla="*/ 186220 h 186220"/>
              <a:gd name="connsiteX4" fmla="*/ 3330 w 8672041"/>
              <a:gd name="connsiteY4" fmla="*/ 3340 h 186220"/>
              <a:gd name="connsiteX0" fmla="*/ 3330 w 8672041"/>
              <a:gd name="connsiteY0" fmla="*/ 3340 h 186220"/>
              <a:gd name="connsiteX1" fmla="*/ 8672041 w 8672041"/>
              <a:gd name="connsiteY1" fmla="*/ 0 h 186220"/>
              <a:gd name="connsiteX2" fmla="*/ 8307782 w 8672041"/>
              <a:gd name="connsiteY2" fmla="*/ 182880 h 186220"/>
              <a:gd name="connsiteX3" fmla="*/ 0 w 8672041"/>
              <a:gd name="connsiteY3" fmla="*/ 186220 h 186220"/>
              <a:gd name="connsiteX4" fmla="*/ 3330 w 8672041"/>
              <a:gd name="connsiteY4" fmla="*/ 3340 h 186220"/>
              <a:gd name="connsiteX0" fmla="*/ 0 w 8674979"/>
              <a:gd name="connsiteY0" fmla="*/ 3340 h 186220"/>
              <a:gd name="connsiteX1" fmla="*/ 8674979 w 8674979"/>
              <a:gd name="connsiteY1" fmla="*/ 0 h 186220"/>
              <a:gd name="connsiteX2" fmla="*/ 8310720 w 8674979"/>
              <a:gd name="connsiteY2" fmla="*/ 182880 h 186220"/>
              <a:gd name="connsiteX3" fmla="*/ 2938 w 8674979"/>
              <a:gd name="connsiteY3" fmla="*/ 186220 h 186220"/>
              <a:gd name="connsiteX4" fmla="*/ 0 w 8674979"/>
              <a:gd name="connsiteY4" fmla="*/ 3340 h 186220"/>
              <a:gd name="connsiteX0" fmla="*/ 0 w 8674979"/>
              <a:gd name="connsiteY0" fmla="*/ 0 h 189166"/>
              <a:gd name="connsiteX1" fmla="*/ 8674979 w 8674979"/>
              <a:gd name="connsiteY1" fmla="*/ 2946 h 189166"/>
              <a:gd name="connsiteX2" fmla="*/ 8310720 w 8674979"/>
              <a:gd name="connsiteY2" fmla="*/ 185826 h 189166"/>
              <a:gd name="connsiteX3" fmla="*/ 2938 w 8674979"/>
              <a:gd name="connsiteY3" fmla="*/ 189166 h 189166"/>
              <a:gd name="connsiteX4" fmla="*/ 0 w 8674979"/>
              <a:gd name="connsiteY4" fmla="*/ 0 h 189166"/>
              <a:gd name="connsiteX0" fmla="*/ 0 w 8674979"/>
              <a:gd name="connsiteY0" fmla="*/ 444 h 189610"/>
              <a:gd name="connsiteX1" fmla="*/ 8674979 w 8674979"/>
              <a:gd name="connsiteY1" fmla="*/ 0 h 189610"/>
              <a:gd name="connsiteX2" fmla="*/ 8310720 w 8674979"/>
              <a:gd name="connsiteY2" fmla="*/ 186270 h 189610"/>
              <a:gd name="connsiteX3" fmla="*/ 2938 w 8674979"/>
              <a:gd name="connsiteY3" fmla="*/ 189610 h 189610"/>
              <a:gd name="connsiteX4" fmla="*/ 0 w 8674979"/>
              <a:gd name="connsiteY4" fmla="*/ 444 h 189610"/>
              <a:gd name="connsiteX0" fmla="*/ 0 w 8674979"/>
              <a:gd name="connsiteY0" fmla="*/ 444 h 189660"/>
              <a:gd name="connsiteX1" fmla="*/ 8674979 w 8674979"/>
              <a:gd name="connsiteY1" fmla="*/ 0 h 189660"/>
              <a:gd name="connsiteX2" fmla="*/ 8310720 w 8674979"/>
              <a:gd name="connsiteY2" fmla="*/ 189660 h 189660"/>
              <a:gd name="connsiteX3" fmla="*/ 2938 w 8674979"/>
              <a:gd name="connsiteY3" fmla="*/ 189610 h 189660"/>
              <a:gd name="connsiteX4" fmla="*/ 0 w 8674979"/>
              <a:gd name="connsiteY4" fmla="*/ 444 h 189660"/>
              <a:gd name="connsiteX0" fmla="*/ 0 w 10119577"/>
              <a:gd name="connsiteY0" fmla="*/ 0 h 189216"/>
              <a:gd name="connsiteX1" fmla="*/ 10119577 w 10119577"/>
              <a:gd name="connsiteY1" fmla="*/ 686 h 189216"/>
              <a:gd name="connsiteX2" fmla="*/ 8310720 w 10119577"/>
              <a:gd name="connsiteY2" fmla="*/ 189216 h 189216"/>
              <a:gd name="connsiteX3" fmla="*/ 2938 w 10119577"/>
              <a:gd name="connsiteY3" fmla="*/ 189166 h 189216"/>
              <a:gd name="connsiteX4" fmla="*/ 0 w 10119577"/>
              <a:gd name="connsiteY4" fmla="*/ 0 h 189216"/>
              <a:gd name="connsiteX0" fmla="*/ 0 w 10119577"/>
              <a:gd name="connsiteY0" fmla="*/ 173 h 189389"/>
              <a:gd name="connsiteX1" fmla="*/ 10119577 w 10119577"/>
              <a:gd name="connsiteY1" fmla="*/ 0 h 189389"/>
              <a:gd name="connsiteX2" fmla="*/ 8310720 w 10119577"/>
              <a:gd name="connsiteY2" fmla="*/ 189389 h 189389"/>
              <a:gd name="connsiteX3" fmla="*/ 2938 w 10119577"/>
              <a:gd name="connsiteY3" fmla="*/ 189339 h 189389"/>
              <a:gd name="connsiteX4" fmla="*/ 0 w 10119577"/>
              <a:gd name="connsiteY4" fmla="*/ 173 h 189389"/>
              <a:gd name="connsiteX0" fmla="*/ 10004 w 10129581"/>
              <a:gd name="connsiteY0" fmla="*/ 173 h 189389"/>
              <a:gd name="connsiteX1" fmla="*/ 10129581 w 10129581"/>
              <a:gd name="connsiteY1" fmla="*/ 0 h 189389"/>
              <a:gd name="connsiteX2" fmla="*/ 8320724 w 10129581"/>
              <a:gd name="connsiteY2" fmla="*/ 189389 h 189389"/>
              <a:gd name="connsiteX3" fmla="*/ 57 w 10129581"/>
              <a:gd name="connsiteY3" fmla="*/ 189339 h 189389"/>
              <a:gd name="connsiteX4" fmla="*/ 10004 w 10129581"/>
              <a:gd name="connsiteY4" fmla="*/ 173 h 189389"/>
              <a:gd name="connsiteX0" fmla="*/ 9947 w 10129524"/>
              <a:gd name="connsiteY0" fmla="*/ 173 h 189389"/>
              <a:gd name="connsiteX1" fmla="*/ 10129524 w 10129524"/>
              <a:gd name="connsiteY1" fmla="*/ 0 h 189389"/>
              <a:gd name="connsiteX2" fmla="*/ 8320667 w 10129524"/>
              <a:gd name="connsiteY2" fmla="*/ 189389 h 189389"/>
              <a:gd name="connsiteX3" fmla="*/ 0 w 10129524"/>
              <a:gd name="connsiteY3" fmla="*/ 189339 h 189389"/>
              <a:gd name="connsiteX4" fmla="*/ 9947 w 10129524"/>
              <a:gd name="connsiteY4" fmla="*/ 173 h 189389"/>
              <a:gd name="connsiteX0" fmla="*/ 9947 w 10129524"/>
              <a:gd name="connsiteY0" fmla="*/ 173 h 189389"/>
              <a:gd name="connsiteX1" fmla="*/ 10129524 w 10129524"/>
              <a:gd name="connsiteY1" fmla="*/ 0 h 189389"/>
              <a:gd name="connsiteX2" fmla="*/ 8320667 w 10129524"/>
              <a:gd name="connsiteY2" fmla="*/ 189389 h 189389"/>
              <a:gd name="connsiteX3" fmla="*/ 0 w 10129524"/>
              <a:gd name="connsiteY3" fmla="*/ 189339 h 189389"/>
              <a:gd name="connsiteX4" fmla="*/ 9947 w 10129524"/>
              <a:gd name="connsiteY4" fmla="*/ 173 h 189389"/>
              <a:gd name="connsiteX0" fmla="*/ 0 w 10119577"/>
              <a:gd name="connsiteY0" fmla="*/ 173 h 189389"/>
              <a:gd name="connsiteX1" fmla="*/ 10119577 w 10119577"/>
              <a:gd name="connsiteY1" fmla="*/ 0 h 189389"/>
              <a:gd name="connsiteX2" fmla="*/ 8310720 w 10119577"/>
              <a:gd name="connsiteY2" fmla="*/ 189389 h 189389"/>
              <a:gd name="connsiteX3" fmla="*/ 15823 w 10119577"/>
              <a:gd name="connsiteY3" fmla="*/ 189339 h 189389"/>
              <a:gd name="connsiteX4" fmla="*/ 0 w 10119577"/>
              <a:gd name="connsiteY4" fmla="*/ 173 h 189389"/>
              <a:gd name="connsiteX0" fmla="*/ 0 w 10119577"/>
              <a:gd name="connsiteY0" fmla="*/ 173 h 189389"/>
              <a:gd name="connsiteX1" fmla="*/ 10119577 w 10119577"/>
              <a:gd name="connsiteY1" fmla="*/ 0 h 189389"/>
              <a:gd name="connsiteX2" fmla="*/ 8310720 w 10119577"/>
              <a:gd name="connsiteY2" fmla="*/ 189389 h 189389"/>
              <a:gd name="connsiteX3" fmla="*/ 2938 w 10119577"/>
              <a:gd name="connsiteY3" fmla="*/ 189339 h 189389"/>
              <a:gd name="connsiteX4" fmla="*/ 0 w 10119577"/>
              <a:gd name="connsiteY4" fmla="*/ 173 h 189389"/>
              <a:gd name="connsiteX0" fmla="*/ 0 w 21540281"/>
              <a:gd name="connsiteY0" fmla="*/ 9120 h 189389"/>
              <a:gd name="connsiteX1" fmla="*/ 21540281 w 21540281"/>
              <a:gd name="connsiteY1" fmla="*/ 0 h 189389"/>
              <a:gd name="connsiteX2" fmla="*/ 19731424 w 21540281"/>
              <a:gd name="connsiteY2" fmla="*/ 189389 h 189389"/>
              <a:gd name="connsiteX3" fmla="*/ 11423642 w 21540281"/>
              <a:gd name="connsiteY3" fmla="*/ 189339 h 189389"/>
              <a:gd name="connsiteX4" fmla="*/ 0 w 21540281"/>
              <a:gd name="connsiteY4" fmla="*/ 9120 h 189389"/>
              <a:gd name="connsiteX0" fmla="*/ 0 w 21540281"/>
              <a:gd name="connsiteY0" fmla="*/ 9120 h 192321"/>
              <a:gd name="connsiteX1" fmla="*/ 21540281 w 21540281"/>
              <a:gd name="connsiteY1" fmla="*/ 0 h 192321"/>
              <a:gd name="connsiteX2" fmla="*/ 19731424 w 21540281"/>
              <a:gd name="connsiteY2" fmla="*/ 189389 h 192321"/>
              <a:gd name="connsiteX3" fmla="*/ 2942 w 21540281"/>
              <a:gd name="connsiteY3" fmla="*/ 192321 h 192321"/>
              <a:gd name="connsiteX4" fmla="*/ 0 w 21540281"/>
              <a:gd name="connsiteY4" fmla="*/ 9120 h 192321"/>
              <a:gd name="connsiteX0" fmla="*/ 0 w 21540281"/>
              <a:gd name="connsiteY0" fmla="*/ 6138 h 192321"/>
              <a:gd name="connsiteX1" fmla="*/ 21540281 w 21540281"/>
              <a:gd name="connsiteY1" fmla="*/ 0 h 192321"/>
              <a:gd name="connsiteX2" fmla="*/ 19731424 w 21540281"/>
              <a:gd name="connsiteY2" fmla="*/ 189389 h 192321"/>
              <a:gd name="connsiteX3" fmla="*/ 2942 w 21540281"/>
              <a:gd name="connsiteY3" fmla="*/ 192321 h 192321"/>
              <a:gd name="connsiteX4" fmla="*/ 0 w 21540281"/>
              <a:gd name="connsiteY4" fmla="*/ 6138 h 192321"/>
              <a:gd name="connsiteX0" fmla="*/ 2579162 w 24119443"/>
              <a:gd name="connsiteY0" fmla="*/ 6138 h 192321"/>
              <a:gd name="connsiteX1" fmla="*/ 24119443 w 24119443"/>
              <a:gd name="connsiteY1" fmla="*/ 0 h 192321"/>
              <a:gd name="connsiteX2" fmla="*/ 22310586 w 24119443"/>
              <a:gd name="connsiteY2" fmla="*/ 189389 h 192321"/>
              <a:gd name="connsiteX3" fmla="*/ 2582104 w 24119443"/>
              <a:gd name="connsiteY3" fmla="*/ 192321 h 192321"/>
              <a:gd name="connsiteX4" fmla="*/ 2579162 w 24119443"/>
              <a:gd name="connsiteY4" fmla="*/ 6138 h 192321"/>
              <a:gd name="connsiteX0" fmla="*/ 1459081 w 22999362"/>
              <a:gd name="connsiteY0" fmla="*/ 6138 h 192321"/>
              <a:gd name="connsiteX1" fmla="*/ 22999362 w 22999362"/>
              <a:gd name="connsiteY1" fmla="*/ 0 h 192321"/>
              <a:gd name="connsiteX2" fmla="*/ 21190505 w 22999362"/>
              <a:gd name="connsiteY2" fmla="*/ 189389 h 192321"/>
              <a:gd name="connsiteX3" fmla="*/ 1462023 w 22999362"/>
              <a:gd name="connsiteY3" fmla="*/ 192321 h 192321"/>
              <a:gd name="connsiteX4" fmla="*/ 1459081 w 22999362"/>
              <a:gd name="connsiteY4" fmla="*/ 6138 h 192321"/>
              <a:gd name="connsiteX0" fmla="*/ 2579108 w 24119389"/>
              <a:gd name="connsiteY0" fmla="*/ 6138 h 192321"/>
              <a:gd name="connsiteX1" fmla="*/ 24119389 w 24119389"/>
              <a:gd name="connsiteY1" fmla="*/ 0 h 192321"/>
              <a:gd name="connsiteX2" fmla="*/ 22310532 w 24119389"/>
              <a:gd name="connsiteY2" fmla="*/ 189389 h 192321"/>
              <a:gd name="connsiteX3" fmla="*/ 2582050 w 24119389"/>
              <a:gd name="connsiteY3" fmla="*/ 192321 h 192321"/>
              <a:gd name="connsiteX4" fmla="*/ 2579108 w 24119389"/>
              <a:gd name="connsiteY4" fmla="*/ 6138 h 192321"/>
              <a:gd name="connsiteX0" fmla="*/ 1594923 w 23135204"/>
              <a:gd name="connsiteY0" fmla="*/ 6138 h 192321"/>
              <a:gd name="connsiteX1" fmla="*/ 23135204 w 23135204"/>
              <a:gd name="connsiteY1" fmla="*/ 0 h 192321"/>
              <a:gd name="connsiteX2" fmla="*/ 21326347 w 23135204"/>
              <a:gd name="connsiteY2" fmla="*/ 189389 h 192321"/>
              <a:gd name="connsiteX3" fmla="*/ 1597865 w 23135204"/>
              <a:gd name="connsiteY3" fmla="*/ 192321 h 192321"/>
              <a:gd name="connsiteX4" fmla="*/ 1594923 w 23135204"/>
              <a:gd name="connsiteY4" fmla="*/ 6138 h 192321"/>
              <a:gd name="connsiteX0" fmla="*/ 1 w 21540282"/>
              <a:gd name="connsiteY0" fmla="*/ 6138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3 w 21540282"/>
              <a:gd name="connsiteY3" fmla="*/ 192321 h 192321"/>
              <a:gd name="connsiteX4" fmla="*/ 1 w 21540282"/>
              <a:gd name="connsiteY4" fmla="*/ 6138 h 192321"/>
              <a:gd name="connsiteX0" fmla="*/ 0 w 21540282"/>
              <a:gd name="connsiteY0" fmla="*/ 3156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3 w 21540282"/>
              <a:gd name="connsiteY3" fmla="*/ 192321 h 192321"/>
              <a:gd name="connsiteX4" fmla="*/ 0 w 21540282"/>
              <a:gd name="connsiteY4" fmla="*/ 3156 h 192321"/>
              <a:gd name="connsiteX0" fmla="*/ 0 w 21540282"/>
              <a:gd name="connsiteY0" fmla="*/ 347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3 w 21540282"/>
              <a:gd name="connsiteY3" fmla="*/ 192321 h 192321"/>
              <a:gd name="connsiteX4" fmla="*/ 0 w 21540282"/>
              <a:gd name="connsiteY4" fmla="*/ 347 h 192321"/>
              <a:gd name="connsiteX0" fmla="*/ 0 w 21540282"/>
              <a:gd name="connsiteY0" fmla="*/ 347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2 w 21540282"/>
              <a:gd name="connsiteY3" fmla="*/ 192321 h 192321"/>
              <a:gd name="connsiteX4" fmla="*/ 0 w 21540282"/>
              <a:gd name="connsiteY4" fmla="*/ 347 h 192321"/>
              <a:gd name="connsiteX0" fmla="*/ 0 w 21540282"/>
              <a:gd name="connsiteY0" fmla="*/ 347 h 189512"/>
              <a:gd name="connsiteX1" fmla="*/ 21540282 w 21540282"/>
              <a:gd name="connsiteY1" fmla="*/ 0 h 189512"/>
              <a:gd name="connsiteX2" fmla="*/ 19731425 w 21540282"/>
              <a:gd name="connsiteY2" fmla="*/ 189389 h 189512"/>
              <a:gd name="connsiteX3" fmla="*/ 2942 w 21540282"/>
              <a:gd name="connsiteY3" fmla="*/ 189512 h 189512"/>
              <a:gd name="connsiteX4" fmla="*/ 0 w 21540282"/>
              <a:gd name="connsiteY4" fmla="*/ 347 h 189512"/>
              <a:gd name="connsiteX0" fmla="*/ 0 w 20903501"/>
              <a:gd name="connsiteY0" fmla="*/ 347 h 189512"/>
              <a:gd name="connsiteX1" fmla="*/ 20903501 w 20903501"/>
              <a:gd name="connsiteY1" fmla="*/ 0 h 189512"/>
              <a:gd name="connsiteX2" fmla="*/ 19731425 w 20903501"/>
              <a:gd name="connsiteY2" fmla="*/ 189389 h 189512"/>
              <a:gd name="connsiteX3" fmla="*/ 2942 w 20903501"/>
              <a:gd name="connsiteY3" fmla="*/ 189512 h 189512"/>
              <a:gd name="connsiteX4" fmla="*/ 0 w 20903501"/>
              <a:gd name="connsiteY4" fmla="*/ 347 h 18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3501" h="189512">
                <a:moveTo>
                  <a:pt x="0" y="347"/>
                </a:moveTo>
                <a:lnTo>
                  <a:pt x="20903501" y="0"/>
                </a:lnTo>
                <a:lnTo>
                  <a:pt x="19731425" y="189389"/>
                </a:lnTo>
                <a:lnTo>
                  <a:pt x="2942" y="189512"/>
                </a:lnTo>
                <a:cubicBezTo>
                  <a:pt x="1961" y="125521"/>
                  <a:pt x="981" y="64338"/>
                  <a:pt x="0" y="3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5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801" y="323849"/>
            <a:ext cx="11667744" cy="8595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8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963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01" y="323850"/>
            <a:ext cx="4010039" cy="1162050"/>
          </a:xfrm>
        </p:spPr>
        <p:txBody>
          <a:bodyPr anchor="t" anchorCtr="0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801" y="1530351"/>
            <a:ext cx="4010039" cy="446722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D9C4343-C115-504A-8D4F-0B17318D4A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496545" y="323850"/>
            <a:ext cx="7482730" cy="567372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3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338" imgH="337" progId="TCLayout.ActiveDocument.1">
                  <p:embed/>
                </p:oleObj>
              </mc:Choice>
              <mc:Fallback>
                <p:oleObj name="think-cell Slide" r:id="rId4" imgW="338" imgH="33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5176" y="1179576"/>
            <a:ext cx="11667744" cy="4713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65176" y="228598"/>
            <a:ext cx="11667744" cy="8595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36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837162" y="6073142"/>
            <a:ext cx="1096830" cy="7155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9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D9D9EF-93A8-4AD0-9293-A912F1609535}"/>
              </a:ext>
            </a:extLst>
          </p:cNvPr>
          <p:cNvSpPr/>
          <p:nvPr userDrawn="1"/>
        </p:nvSpPr>
        <p:spPr>
          <a:xfrm>
            <a:off x="8483628" y="1411869"/>
            <a:ext cx="3705197" cy="482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9E79D0B-0FBC-4730-8F48-331668759A21}"/>
              </a:ext>
            </a:extLst>
          </p:cNvPr>
          <p:cNvSpPr/>
          <p:nvPr userDrawn="1"/>
        </p:nvSpPr>
        <p:spPr>
          <a:xfrm>
            <a:off x="0" y="1412185"/>
            <a:ext cx="9074878" cy="482776"/>
          </a:xfrm>
          <a:custGeom>
            <a:avLst/>
            <a:gdLst>
              <a:gd name="connsiteX0" fmla="*/ 0 w 6709251"/>
              <a:gd name="connsiteY0" fmla="*/ 0 h 182880"/>
              <a:gd name="connsiteX1" fmla="*/ 6709251 w 6709251"/>
              <a:gd name="connsiteY1" fmla="*/ 0 h 182880"/>
              <a:gd name="connsiteX2" fmla="*/ 6709251 w 6709251"/>
              <a:gd name="connsiteY2" fmla="*/ 182880 h 182880"/>
              <a:gd name="connsiteX3" fmla="*/ 0 w 6709251"/>
              <a:gd name="connsiteY3" fmla="*/ 182880 h 182880"/>
              <a:gd name="connsiteX4" fmla="*/ 0 w 6709251"/>
              <a:gd name="connsiteY4" fmla="*/ 0 h 182880"/>
              <a:gd name="connsiteX0" fmla="*/ 0 w 7073510"/>
              <a:gd name="connsiteY0" fmla="*/ 0 h 182880"/>
              <a:gd name="connsiteX1" fmla="*/ 7073510 w 7073510"/>
              <a:gd name="connsiteY1" fmla="*/ 0 h 182880"/>
              <a:gd name="connsiteX2" fmla="*/ 6709251 w 7073510"/>
              <a:gd name="connsiteY2" fmla="*/ 182880 h 182880"/>
              <a:gd name="connsiteX3" fmla="*/ 0 w 7073510"/>
              <a:gd name="connsiteY3" fmla="*/ 182880 h 182880"/>
              <a:gd name="connsiteX4" fmla="*/ 0 w 7073510"/>
              <a:gd name="connsiteY4" fmla="*/ 0 h 182880"/>
              <a:gd name="connsiteX0" fmla="*/ 0 w 8678702"/>
              <a:gd name="connsiteY0" fmla="*/ 0 h 182880"/>
              <a:gd name="connsiteX1" fmla="*/ 8678702 w 8678702"/>
              <a:gd name="connsiteY1" fmla="*/ 0 h 182880"/>
              <a:gd name="connsiteX2" fmla="*/ 8314443 w 8678702"/>
              <a:gd name="connsiteY2" fmla="*/ 182880 h 182880"/>
              <a:gd name="connsiteX3" fmla="*/ 1605192 w 8678702"/>
              <a:gd name="connsiteY3" fmla="*/ 182880 h 182880"/>
              <a:gd name="connsiteX4" fmla="*/ 0 w 8678702"/>
              <a:gd name="connsiteY4" fmla="*/ 0 h 182880"/>
              <a:gd name="connsiteX0" fmla="*/ 0 w 8678702"/>
              <a:gd name="connsiteY0" fmla="*/ 0 h 186220"/>
              <a:gd name="connsiteX1" fmla="*/ 8678702 w 8678702"/>
              <a:gd name="connsiteY1" fmla="*/ 0 h 186220"/>
              <a:gd name="connsiteX2" fmla="*/ 8314443 w 8678702"/>
              <a:gd name="connsiteY2" fmla="*/ 182880 h 186220"/>
              <a:gd name="connsiteX3" fmla="*/ 6661 w 8678702"/>
              <a:gd name="connsiteY3" fmla="*/ 186220 h 186220"/>
              <a:gd name="connsiteX4" fmla="*/ 0 w 8678702"/>
              <a:gd name="connsiteY4" fmla="*/ 0 h 186220"/>
              <a:gd name="connsiteX0" fmla="*/ 133211 w 8672041"/>
              <a:gd name="connsiteY0" fmla="*/ 50097 h 186220"/>
              <a:gd name="connsiteX1" fmla="*/ 8672041 w 8672041"/>
              <a:gd name="connsiteY1" fmla="*/ 0 h 186220"/>
              <a:gd name="connsiteX2" fmla="*/ 8307782 w 8672041"/>
              <a:gd name="connsiteY2" fmla="*/ 182880 h 186220"/>
              <a:gd name="connsiteX3" fmla="*/ 0 w 8672041"/>
              <a:gd name="connsiteY3" fmla="*/ 186220 h 186220"/>
              <a:gd name="connsiteX4" fmla="*/ 133211 w 8672041"/>
              <a:gd name="connsiteY4" fmla="*/ 50097 h 186220"/>
              <a:gd name="connsiteX0" fmla="*/ 3330 w 8672041"/>
              <a:gd name="connsiteY0" fmla="*/ 3340 h 186220"/>
              <a:gd name="connsiteX1" fmla="*/ 8672041 w 8672041"/>
              <a:gd name="connsiteY1" fmla="*/ 0 h 186220"/>
              <a:gd name="connsiteX2" fmla="*/ 8307782 w 8672041"/>
              <a:gd name="connsiteY2" fmla="*/ 182880 h 186220"/>
              <a:gd name="connsiteX3" fmla="*/ 0 w 8672041"/>
              <a:gd name="connsiteY3" fmla="*/ 186220 h 186220"/>
              <a:gd name="connsiteX4" fmla="*/ 3330 w 8672041"/>
              <a:gd name="connsiteY4" fmla="*/ 3340 h 186220"/>
              <a:gd name="connsiteX0" fmla="*/ 3330 w 8672041"/>
              <a:gd name="connsiteY0" fmla="*/ 3340 h 186220"/>
              <a:gd name="connsiteX1" fmla="*/ 8672041 w 8672041"/>
              <a:gd name="connsiteY1" fmla="*/ 0 h 186220"/>
              <a:gd name="connsiteX2" fmla="*/ 8307782 w 8672041"/>
              <a:gd name="connsiteY2" fmla="*/ 182880 h 186220"/>
              <a:gd name="connsiteX3" fmla="*/ 0 w 8672041"/>
              <a:gd name="connsiteY3" fmla="*/ 186220 h 186220"/>
              <a:gd name="connsiteX4" fmla="*/ 3330 w 8672041"/>
              <a:gd name="connsiteY4" fmla="*/ 3340 h 186220"/>
              <a:gd name="connsiteX0" fmla="*/ 0 w 8674979"/>
              <a:gd name="connsiteY0" fmla="*/ 3340 h 186220"/>
              <a:gd name="connsiteX1" fmla="*/ 8674979 w 8674979"/>
              <a:gd name="connsiteY1" fmla="*/ 0 h 186220"/>
              <a:gd name="connsiteX2" fmla="*/ 8310720 w 8674979"/>
              <a:gd name="connsiteY2" fmla="*/ 182880 h 186220"/>
              <a:gd name="connsiteX3" fmla="*/ 2938 w 8674979"/>
              <a:gd name="connsiteY3" fmla="*/ 186220 h 186220"/>
              <a:gd name="connsiteX4" fmla="*/ 0 w 8674979"/>
              <a:gd name="connsiteY4" fmla="*/ 3340 h 186220"/>
              <a:gd name="connsiteX0" fmla="*/ 0 w 8674979"/>
              <a:gd name="connsiteY0" fmla="*/ 0 h 189166"/>
              <a:gd name="connsiteX1" fmla="*/ 8674979 w 8674979"/>
              <a:gd name="connsiteY1" fmla="*/ 2946 h 189166"/>
              <a:gd name="connsiteX2" fmla="*/ 8310720 w 8674979"/>
              <a:gd name="connsiteY2" fmla="*/ 185826 h 189166"/>
              <a:gd name="connsiteX3" fmla="*/ 2938 w 8674979"/>
              <a:gd name="connsiteY3" fmla="*/ 189166 h 189166"/>
              <a:gd name="connsiteX4" fmla="*/ 0 w 8674979"/>
              <a:gd name="connsiteY4" fmla="*/ 0 h 189166"/>
              <a:gd name="connsiteX0" fmla="*/ 0 w 8674979"/>
              <a:gd name="connsiteY0" fmla="*/ 444 h 189610"/>
              <a:gd name="connsiteX1" fmla="*/ 8674979 w 8674979"/>
              <a:gd name="connsiteY1" fmla="*/ 0 h 189610"/>
              <a:gd name="connsiteX2" fmla="*/ 8310720 w 8674979"/>
              <a:gd name="connsiteY2" fmla="*/ 186270 h 189610"/>
              <a:gd name="connsiteX3" fmla="*/ 2938 w 8674979"/>
              <a:gd name="connsiteY3" fmla="*/ 189610 h 189610"/>
              <a:gd name="connsiteX4" fmla="*/ 0 w 8674979"/>
              <a:gd name="connsiteY4" fmla="*/ 444 h 189610"/>
              <a:gd name="connsiteX0" fmla="*/ 0 w 8674979"/>
              <a:gd name="connsiteY0" fmla="*/ 444 h 189660"/>
              <a:gd name="connsiteX1" fmla="*/ 8674979 w 8674979"/>
              <a:gd name="connsiteY1" fmla="*/ 0 h 189660"/>
              <a:gd name="connsiteX2" fmla="*/ 8310720 w 8674979"/>
              <a:gd name="connsiteY2" fmla="*/ 189660 h 189660"/>
              <a:gd name="connsiteX3" fmla="*/ 2938 w 8674979"/>
              <a:gd name="connsiteY3" fmla="*/ 189610 h 189660"/>
              <a:gd name="connsiteX4" fmla="*/ 0 w 8674979"/>
              <a:gd name="connsiteY4" fmla="*/ 444 h 189660"/>
              <a:gd name="connsiteX0" fmla="*/ 0 w 10119577"/>
              <a:gd name="connsiteY0" fmla="*/ 0 h 189216"/>
              <a:gd name="connsiteX1" fmla="*/ 10119577 w 10119577"/>
              <a:gd name="connsiteY1" fmla="*/ 686 h 189216"/>
              <a:gd name="connsiteX2" fmla="*/ 8310720 w 10119577"/>
              <a:gd name="connsiteY2" fmla="*/ 189216 h 189216"/>
              <a:gd name="connsiteX3" fmla="*/ 2938 w 10119577"/>
              <a:gd name="connsiteY3" fmla="*/ 189166 h 189216"/>
              <a:gd name="connsiteX4" fmla="*/ 0 w 10119577"/>
              <a:gd name="connsiteY4" fmla="*/ 0 h 189216"/>
              <a:gd name="connsiteX0" fmla="*/ 0 w 10119577"/>
              <a:gd name="connsiteY0" fmla="*/ 173 h 189389"/>
              <a:gd name="connsiteX1" fmla="*/ 10119577 w 10119577"/>
              <a:gd name="connsiteY1" fmla="*/ 0 h 189389"/>
              <a:gd name="connsiteX2" fmla="*/ 8310720 w 10119577"/>
              <a:gd name="connsiteY2" fmla="*/ 189389 h 189389"/>
              <a:gd name="connsiteX3" fmla="*/ 2938 w 10119577"/>
              <a:gd name="connsiteY3" fmla="*/ 189339 h 189389"/>
              <a:gd name="connsiteX4" fmla="*/ 0 w 10119577"/>
              <a:gd name="connsiteY4" fmla="*/ 173 h 189389"/>
              <a:gd name="connsiteX0" fmla="*/ 10004 w 10129581"/>
              <a:gd name="connsiteY0" fmla="*/ 173 h 189389"/>
              <a:gd name="connsiteX1" fmla="*/ 10129581 w 10129581"/>
              <a:gd name="connsiteY1" fmla="*/ 0 h 189389"/>
              <a:gd name="connsiteX2" fmla="*/ 8320724 w 10129581"/>
              <a:gd name="connsiteY2" fmla="*/ 189389 h 189389"/>
              <a:gd name="connsiteX3" fmla="*/ 57 w 10129581"/>
              <a:gd name="connsiteY3" fmla="*/ 189339 h 189389"/>
              <a:gd name="connsiteX4" fmla="*/ 10004 w 10129581"/>
              <a:gd name="connsiteY4" fmla="*/ 173 h 189389"/>
              <a:gd name="connsiteX0" fmla="*/ 9947 w 10129524"/>
              <a:gd name="connsiteY0" fmla="*/ 173 h 189389"/>
              <a:gd name="connsiteX1" fmla="*/ 10129524 w 10129524"/>
              <a:gd name="connsiteY1" fmla="*/ 0 h 189389"/>
              <a:gd name="connsiteX2" fmla="*/ 8320667 w 10129524"/>
              <a:gd name="connsiteY2" fmla="*/ 189389 h 189389"/>
              <a:gd name="connsiteX3" fmla="*/ 0 w 10129524"/>
              <a:gd name="connsiteY3" fmla="*/ 189339 h 189389"/>
              <a:gd name="connsiteX4" fmla="*/ 9947 w 10129524"/>
              <a:gd name="connsiteY4" fmla="*/ 173 h 189389"/>
              <a:gd name="connsiteX0" fmla="*/ 9947 w 10129524"/>
              <a:gd name="connsiteY0" fmla="*/ 173 h 189389"/>
              <a:gd name="connsiteX1" fmla="*/ 10129524 w 10129524"/>
              <a:gd name="connsiteY1" fmla="*/ 0 h 189389"/>
              <a:gd name="connsiteX2" fmla="*/ 8320667 w 10129524"/>
              <a:gd name="connsiteY2" fmla="*/ 189389 h 189389"/>
              <a:gd name="connsiteX3" fmla="*/ 0 w 10129524"/>
              <a:gd name="connsiteY3" fmla="*/ 189339 h 189389"/>
              <a:gd name="connsiteX4" fmla="*/ 9947 w 10129524"/>
              <a:gd name="connsiteY4" fmla="*/ 173 h 189389"/>
              <a:gd name="connsiteX0" fmla="*/ 0 w 10119577"/>
              <a:gd name="connsiteY0" fmla="*/ 173 h 189389"/>
              <a:gd name="connsiteX1" fmla="*/ 10119577 w 10119577"/>
              <a:gd name="connsiteY1" fmla="*/ 0 h 189389"/>
              <a:gd name="connsiteX2" fmla="*/ 8310720 w 10119577"/>
              <a:gd name="connsiteY2" fmla="*/ 189389 h 189389"/>
              <a:gd name="connsiteX3" fmla="*/ 15823 w 10119577"/>
              <a:gd name="connsiteY3" fmla="*/ 189339 h 189389"/>
              <a:gd name="connsiteX4" fmla="*/ 0 w 10119577"/>
              <a:gd name="connsiteY4" fmla="*/ 173 h 189389"/>
              <a:gd name="connsiteX0" fmla="*/ 0 w 10119577"/>
              <a:gd name="connsiteY0" fmla="*/ 173 h 189389"/>
              <a:gd name="connsiteX1" fmla="*/ 10119577 w 10119577"/>
              <a:gd name="connsiteY1" fmla="*/ 0 h 189389"/>
              <a:gd name="connsiteX2" fmla="*/ 8310720 w 10119577"/>
              <a:gd name="connsiteY2" fmla="*/ 189389 h 189389"/>
              <a:gd name="connsiteX3" fmla="*/ 2938 w 10119577"/>
              <a:gd name="connsiteY3" fmla="*/ 189339 h 189389"/>
              <a:gd name="connsiteX4" fmla="*/ 0 w 10119577"/>
              <a:gd name="connsiteY4" fmla="*/ 173 h 189389"/>
              <a:gd name="connsiteX0" fmla="*/ 0 w 21540281"/>
              <a:gd name="connsiteY0" fmla="*/ 9120 h 189389"/>
              <a:gd name="connsiteX1" fmla="*/ 21540281 w 21540281"/>
              <a:gd name="connsiteY1" fmla="*/ 0 h 189389"/>
              <a:gd name="connsiteX2" fmla="*/ 19731424 w 21540281"/>
              <a:gd name="connsiteY2" fmla="*/ 189389 h 189389"/>
              <a:gd name="connsiteX3" fmla="*/ 11423642 w 21540281"/>
              <a:gd name="connsiteY3" fmla="*/ 189339 h 189389"/>
              <a:gd name="connsiteX4" fmla="*/ 0 w 21540281"/>
              <a:gd name="connsiteY4" fmla="*/ 9120 h 189389"/>
              <a:gd name="connsiteX0" fmla="*/ 0 w 21540281"/>
              <a:gd name="connsiteY0" fmla="*/ 9120 h 192321"/>
              <a:gd name="connsiteX1" fmla="*/ 21540281 w 21540281"/>
              <a:gd name="connsiteY1" fmla="*/ 0 h 192321"/>
              <a:gd name="connsiteX2" fmla="*/ 19731424 w 21540281"/>
              <a:gd name="connsiteY2" fmla="*/ 189389 h 192321"/>
              <a:gd name="connsiteX3" fmla="*/ 2942 w 21540281"/>
              <a:gd name="connsiteY3" fmla="*/ 192321 h 192321"/>
              <a:gd name="connsiteX4" fmla="*/ 0 w 21540281"/>
              <a:gd name="connsiteY4" fmla="*/ 9120 h 192321"/>
              <a:gd name="connsiteX0" fmla="*/ 0 w 21540281"/>
              <a:gd name="connsiteY0" fmla="*/ 6138 h 192321"/>
              <a:gd name="connsiteX1" fmla="*/ 21540281 w 21540281"/>
              <a:gd name="connsiteY1" fmla="*/ 0 h 192321"/>
              <a:gd name="connsiteX2" fmla="*/ 19731424 w 21540281"/>
              <a:gd name="connsiteY2" fmla="*/ 189389 h 192321"/>
              <a:gd name="connsiteX3" fmla="*/ 2942 w 21540281"/>
              <a:gd name="connsiteY3" fmla="*/ 192321 h 192321"/>
              <a:gd name="connsiteX4" fmla="*/ 0 w 21540281"/>
              <a:gd name="connsiteY4" fmla="*/ 6138 h 192321"/>
              <a:gd name="connsiteX0" fmla="*/ 2579162 w 24119443"/>
              <a:gd name="connsiteY0" fmla="*/ 6138 h 192321"/>
              <a:gd name="connsiteX1" fmla="*/ 24119443 w 24119443"/>
              <a:gd name="connsiteY1" fmla="*/ 0 h 192321"/>
              <a:gd name="connsiteX2" fmla="*/ 22310586 w 24119443"/>
              <a:gd name="connsiteY2" fmla="*/ 189389 h 192321"/>
              <a:gd name="connsiteX3" fmla="*/ 2582104 w 24119443"/>
              <a:gd name="connsiteY3" fmla="*/ 192321 h 192321"/>
              <a:gd name="connsiteX4" fmla="*/ 2579162 w 24119443"/>
              <a:gd name="connsiteY4" fmla="*/ 6138 h 192321"/>
              <a:gd name="connsiteX0" fmla="*/ 1459081 w 22999362"/>
              <a:gd name="connsiteY0" fmla="*/ 6138 h 192321"/>
              <a:gd name="connsiteX1" fmla="*/ 22999362 w 22999362"/>
              <a:gd name="connsiteY1" fmla="*/ 0 h 192321"/>
              <a:gd name="connsiteX2" fmla="*/ 21190505 w 22999362"/>
              <a:gd name="connsiteY2" fmla="*/ 189389 h 192321"/>
              <a:gd name="connsiteX3" fmla="*/ 1462023 w 22999362"/>
              <a:gd name="connsiteY3" fmla="*/ 192321 h 192321"/>
              <a:gd name="connsiteX4" fmla="*/ 1459081 w 22999362"/>
              <a:gd name="connsiteY4" fmla="*/ 6138 h 192321"/>
              <a:gd name="connsiteX0" fmla="*/ 2579108 w 24119389"/>
              <a:gd name="connsiteY0" fmla="*/ 6138 h 192321"/>
              <a:gd name="connsiteX1" fmla="*/ 24119389 w 24119389"/>
              <a:gd name="connsiteY1" fmla="*/ 0 h 192321"/>
              <a:gd name="connsiteX2" fmla="*/ 22310532 w 24119389"/>
              <a:gd name="connsiteY2" fmla="*/ 189389 h 192321"/>
              <a:gd name="connsiteX3" fmla="*/ 2582050 w 24119389"/>
              <a:gd name="connsiteY3" fmla="*/ 192321 h 192321"/>
              <a:gd name="connsiteX4" fmla="*/ 2579108 w 24119389"/>
              <a:gd name="connsiteY4" fmla="*/ 6138 h 192321"/>
              <a:gd name="connsiteX0" fmla="*/ 1594923 w 23135204"/>
              <a:gd name="connsiteY0" fmla="*/ 6138 h 192321"/>
              <a:gd name="connsiteX1" fmla="*/ 23135204 w 23135204"/>
              <a:gd name="connsiteY1" fmla="*/ 0 h 192321"/>
              <a:gd name="connsiteX2" fmla="*/ 21326347 w 23135204"/>
              <a:gd name="connsiteY2" fmla="*/ 189389 h 192321"/>
              <a:gd name="connsiteX3" fmla="*/ 1597865 w 23135204"/>
              <a:gd name="connsiteY3" fmla="*/ 192321 h 192321"/>
              <a:gd name="connsiteX4" fmla="*/ 1594923 w 23135204"/>
              <a:gd name="connsiteY4" fmla="*/ 6138 h 192321"/>
              <a:gd name="connsiteX0" fmla="*/ 1 w 21540282"/>
              <a:gd name="connsiteY0" fmla="*/ 6138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3 w 21540282"/>
              <a:gd name="connsiteY3" fmla="*/ 192321 h 192321"/>
              <a:gd name="connsiteX4" fmla="*/ 1 w 21540282"/>
              <a:gd name="connsiteY4" fmla="*/ 6138 h 192321"/>
              <a:gd name="connsiteX0" fmla="*/ 0 w 21540282"/>
              <a:gd name="connsiteY0" fmla="*/ 3156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3 w 21540282"/>
              <a:gd name="connsiteY3" fmla="*/ 192321 h 192321"/>
              <a:gd name="connsiteX4" fmla="*/ 0 w 21540282"/>
              <a:gd name="connsiteY4" fmla="*/ 3156 h 192321"/>
              <a:gd name="connsiteX0" fmla="*/ 0 w 21540282"/>
              <a:gd name="connsiteY0" fmla="*/ 347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3 w 21540282"/>
              <a:gd name="connsiteY3" fmla="*/ 192321 h 192321"/>
              <a:gd name="connsiteX4" fmla="*/ 0 w 21540282"/>
              <a:gd name="connsiteY4" fmla="*/ 347 h 192321"/>
              <a:gd name="connsiteX0" fmla="*/ 0 w 21540282"/>
              <a:gd name="connsiteY0" fmla="*/ 347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2 w 21540282"/>
              <a:gd name="connsiteY3" fmla="*/ 192321 h 192321"/>
              <a:gd name="connsiteX4" fmla="*/ 0 w 21540282"/>
              <a:gd name="connsiteY4" fmla="*/ 347 h 192321"/>
              <a:gd name="connsiteX0" fmla="*/ 0 w 21540282"/>
              <a:gd name="connsiteY0" fmla="*/ 347 h 189512"/>
              <a:gd name="connsiteX1" fmla="*/ 21540282 w 21540282"/>
              <a:gd name="connsiteY1" fmla="*/ 0 h 189512"/>
              <a:gd name="connsiteX2" fmla="*/ 19731425 w 21540282"/>
              <a:gd name="connsiteY2" fmla="*/ 189389 h 189512"/>
              <a:gd name="connsiteX3" fmla="*/ 2942 w 21540282"/>
              <a:gd name="connsiteY3" fmla="*/ 189512 h 189512"/>
              <a:gd name="connsiteX4" fmla="*/ 0 w 21540282"/>
              <a:gd name="connsiteY4" fmla="*/ 347 h 189512"/>
              <a:gd name="connsiteX0" fmla="*/ 0 w 20903501"/>
              <a:gd name="connsiteY0" fmla="*/ 347 h 189512"/>
              <a:gd name="connsiteX1" fmla="*/ 20903501 w 20903501"/>
              <a:gd name="connsiteY1" fmla="*/ 0 h 189512"/>
              <a:gd name="connsiteX2" fmla="*/ 19731425 w 20903501"/>
              <a:gd name="connsiteY2" fmla="*/ 189389 h 189512"/>
              <a:gd name="connsiteX3" fmla="*/ 2942 w 20903501"/>
              <a:gd name="connsiteY3" fmla="*/ 189512 h 189512"/>
              <a:gd name="connsiteX4" fmla="*/ 0 w 20903501"/>
              <a:gd name="connsiteY4" fmla="*/ 347 h 18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3501" h="189512">
                <a:moveTo>
                  <a:pt x="0" y="347"/>
                </a:moveTo>
                <a:lnTo>
                  <a:pt x="20903501" y="0"/>
                </a:lnTo>
                <a:lnTo>
                  <a:pt x="19731425" y="189389"/>
                </a:lnTo>
                <a:lnTo>
                  <a:pt x="2942" y="189512"/>
                </a:lnTo>
                <a:cubicBezTo>
                  <a:pt x="1961" y="125521"/>
                  <a:pt x="981" y="64338"/>
                  <a:pt x="0" y="3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801" y="3748407"/>
            <a:ext cx="8455769" cy="984333"/>
          </a:xfrm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801" y="4800475"/>
            <a:ext cx="8455769" cy="64076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801" y="5580379"/>
            <a:ext cx="3303002" cy="3651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8F46E6-B30F-4BB4-8F82-08AD4C6EA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00" y="5851211"/>
            <a:ext cx="1060449" cy="822309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1B375D4-5229-42D1-ACCC-C091DAB25E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1114" y="1927755"/>
            <a:ext cx="3017520" cy="1706562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err="1"/>
              <a:t>Insertphotohere</a:t>
            </a:r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AA1076D-6C42-4BB3-BA4D-45B182AC9A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49692" y="1927755"/>
            <a:ext cx="3017520" cy="1706562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err="1"/>
              <a:t>Insertphotohere</a:t>
            </a:r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94262E97-B7F8-4095-A959-B2C6D66AE0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0498" y="1927755"/>
            <a:ext cx="3017520" cy="1706562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err="1"/>
              <a:t>Insertphotohere</a:t>
            </a:r>
            <a:endParaRPr lang="en-US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C14C4D13-49AC-4208-BEFF-0899F4B2E2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71305" y="1927755"/>
            <a:ext cx="3017520" cy="1706562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err="1"/>
              <a:t>Insertphotohere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6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801" y="2817076"/>
            <a:ext cx="8455769" cy="984333"/>
          </a:xfrm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801" y="3869144"/>
            <a:ext cx="8455769" cy="64076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85F325-7987-4A1E-820A-9A64A1B13356}"/>
              </a:ext>
            </a:extLst>
          </p:cNvPr>
          <p:cNvSpPr/>
          <p:nvPr userDrawn="1"/>
        </p:nvSpPr>
        <p:spPr>
          <a:xfrm>
            <a:off x="8483628" y="2209310"/>
            <a:ext cx="3705197" cy="4821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52936BF-BEFE-420D-886B-904153FF49AA}"/>
              </a:ext>
            </a:extLst>
          </p:cNvPr>
          <p:cNvSpPr/>
          <p:nvPr userDrawn="1"/>
        </p:nvSpPr>
        <p:spPr>
          <a:xfrm>
            <a:off x="0" y="2209626"/>
            <a:ext cx="9074878" cy="482776"/>
          </a:xfrm>
          <a:custGeom>
            <a:avLst/>
            <a:gdLst>
              <a:gd name="connsiteX0" fmla="*/ 0 w 6709251"/>
              <a:gd name="connsiteY0" fmla="*/ 0 h 182880"/>
              <a:gd name="connsiteX1" fmla="*/ 6709251 w 6709251"/>
              <a:gd name="connsiteY1" fmla="*/ 0 h 182880"/>
              <a:gd name="connsiteX2" fmla="*/ 6709251 w 6709251"/>
              <a:gd name="connsiteY2" fmla="*/ 182880 h 182880"/>
              <a:gd name="connsiteX3" fmla="*/ 0 w 6709251"/>
              <a:gd name="connsiteY3" fmla="*/ 182880 h 182880"/>
              <a:gd name="connsiteX4" fmla="*/ 0 w 6709251"/>
              <a:gd name="connsiteY4" fmla="*/ 0 h 182880"/>
              <a:gd name="connsiteX0" fmla="*/ 0 w 7073510"/>
              <a:gd name="connsiteY0" fmla="*/ 0 h 182880"/>
              <a:gd name="connsiteX1" fmla="*/ 7073510 w 7073510"/>
              <a:gd name="connsiteY1" fmla="*/ 0 h 182880"/>
              <a:gd name="connsiteX2" fmla="*/ 6709251 w 7073510"/>
              <a:gd name="connsiteY2" fmla="*/ 182880 h 182880"/>
              <a:gd name="connsiteX3" fmla="*/ 0 w 7073510"/>
              <a:gd name="connsiteY3" fmla="*/ 182880 h 182880"/>
              <a:gd name="connsiteX4" fmla="*/ 0 w 7073510"/>
              <a:gd name="connsiteY4" fmla="*/ 0 h 182880"/>
              <a:gd name="connsiteX0" fmla="*/ 0 w 8678702"/>
              <a:gd name="connsiteY0" fmla="*/ 0 h 182880"/>
              <a:gd name="connsiteX1" fmla="*/ 8678702 w 8678702"/>
              <a:gd name="connsiteY1" fmla="*/ 0 h 182880"/>
              <a:gd name="connsiteX2" fmla="*/ 8314443 w 8678702"/>
              <a:gd name="connsiteY2" fmla="*/ 182880 h 182880"/>
              <a:gd name="connsiteX3" fmla="*/ 1605192 w 8678702"/>
              <a:gd name="connsiteY3" fmla="*/ 182880 h 182880"/>
              <a:gd name="connsiteX4" fmla="*/ 0 w 8678702"/>
              <a:gd name="connsiteY4" fmla="*/ 0 h 182880"/>
              <a:gd name="connsiteX0" fmla="*/ 0 w 8678702"/>
              <a:gd name="connsiteY0" fmla="*/ 0 h 186220"/>
              <a:gd name="connsiteX1" fmla="*/ 8678702 w 8678702"/>
              <a:gd name="connsiteY1" fmla="*/ 0 h 186220"/>
              <a:gd name="connsiteX2" fmla="*/ 8314443 w 8678702"/>
              <a:gd name="connsiteY2" fmla="*/ 182880 h 186220"/>
              <a:gd name="connsiteX3" fmla="*/ 6661 w 8678702"/>
              <a:gd name="connsiteY3" fmla="*/ 186220 h 186220"/>
              <a:gd name="connsiteX4" fmla="*/ 0 w 8678702"/>
              <a:gd name="connsiteY4" fmla="*/ 0 h 186220"/>
              <a:gd name="connsiteX0" fmla="*/ 133211 w 8672041"/>
              <a:gd name="connsiteY0" fmla="*/ 50097 h 186220"/>
              <a:gd name="connsiteX1" fmla="*/ 8672041 w 8672041"/>
              <a:gd name="connsiteY1" fmla="*/ 0 h 186220"/>
              <a:gd name="connsiteX2" fmla="*/ 8307782 w 8672041"/>
              <a:gd name="connsiteY2" fmla="*/ 182880 h 186220"/>
              <a:gd name="connsiteX3" fmla="*/ 0 w 8672041"/>
              <a:gd name="connsiteY3" fmla="*/ 186220 h 186220"/>
              <a:gd name="connsiteX4" fmla="*/ 133211 w 8672041"/>
              <a:gd name="connsiteY4" fmla="*/ 50097 h 186220"/>
              <a:gd name="connsiteX0" fmla="*/ 3330 w 8672041"/>
              <a:gd name="connsiteY0" fmla="*/ 3340 h 186220"/>
              <a:gd name="connsiteX1" fmla="*/ 8672041 w 8672041"/>
              <a:gd name="connsiteY1" fmla="*/ 0 h 186220"/>
              <a:gd name="connsiteX2" fmla="*/ 8307782 w 8672041"/>
              <a:gd name="connsiteY2" fmla="*/ 182880 h 186220"/>
              <a:gd name="connsiteX3" fmla="*/ 0 w 8672041"/>
              <a:gd name="connsiteY3" fmla="*/ 186220 h 186220"/>
              <a:gd name="connsiteX4" fmla="*/ 3330 w 8672041"/>
              <a:gd name="connsiteY4" fmla="*/ 3340 h 186220"/>
              <a:gd name="connsiteX0" fmla="*/ 3330 w 8672041"/>
              <a:gd name="connsiteY0" fmla="*/ 3340 h 186220"/>
              <a:gd name="connsiteX1" fmla="*/ 8672041 w 8672041"/>
              <a:gd name="connsiteY1" fmla="*/ 0 h 186220"/>
              <a:gd name="connsiteX2" fmla="*/ 8307782 w 8672041"/>
              <a:gd name="connsiteY2" fmla="*/ 182880 h 186220"/>
              <a:gd name="connsiteX3" fmla="*/ 0 w 8672041"/>
              <a:gd name="connsiteY3" fmla="*/ 186220 h 186220"/>
              <a:gd name="connsiteX4" fmla="*/ 3330 w 8672041"/>
              <a:gd name="connsiteY4" fmla="*/ 3340 h 186220"/>
              <a:gd name="connsiteX0" fmla="*/ 0 w 8674979"/>
              <a:gd name="connsiteY0" fmla="*/ 3340 h 186220"/>
              <a:gd name="connsiteX1" fmla="*/ 8674979 w 8674979"/>
              <a:gd name="connsiteY1" fmla="*/ 0 h 186220"/>
              <a:gd name="connsiteX2" fmla="*/ 8310720 w 8674979"/>
              <a:gd name="connsiteY2" fmla="*/ 182880 h 186220"/>
              <a:gd name="connsiteX3" fmla="*/ 2938 w 8674979"/>
              <a:gd name="connsiteY3" fmla="*/ 186220 h 186220"/>
              <a:gd name="connsiteX4" fmla="*/ 0 w 8674979"/>
              <a:gd name="connsiteY4" fmla="*/ 3340 h 186220"/>
              <a:gd name="connsiteX0" fmla="*/ 0 w 8674979"/>
              <a:gd name="connsiteY0" fmla="*/ 0 h 189166"/>
              <a:gd name="connsiteX1" fmla="*/ 8674979 w 8674979"/>
              <a:gd name="connsiteY1" fmla="*/ 2946 h 189166"/>
              <a:gd name="connsiteX2" fmla="*/ 8310720 w 8674979"/>
              <a:gd name="connsiteY2" fmla="*/ 185826 h 189166"/>
              <a:gd name="connsiteX3" fmla="*/ 2938 w 8674979"/>
              <a:gd name="connsiteY3" fmla="*/ 189166 h 189166"/>
              <a:gd name="connsiteX4" fmla="*/ 0 w 8674979"/>
              <a:gd name="connsiteY4" fmla="*/ 0 h 189166"/>
              <a:gd name="connsiteX0" fmla="*/ 0 w 8674979"/>
              <a:gd name="connsiteY0" fmla="*/ 444 h 189610"/>
              <a:gd name="connsiteX1" fmla="*/ 8674979 w 8674979"/>
              <a:gd name="connsiteY1" fmla="*/ 0 h 189610"/>
              <a:gd name="connsiteX2" fmla="*/ 8310720 w 8674979"/>
              <a:gd name="connsiteY2" fmla="*/ 186270 h 189610"/>
              <a:gd name="connsiteX3" fmla="*/ 2938 w 8674979"/>
              <a:gd name="connsiteY3" fmla="*/ 189610 h 189610"/>
              <a:gd name="connsiteX4" fmla="*/ 0 w 8674979"/>
              <a:gd name="connsiteY4" fmla="*/ 444 h 189610"/>
              <a:gd name="connsiteX0" fmla="*/ 0 w 8674979"/>
              <a:gd name="connsiteY0" fmla="*/ 444 h 189660"/>
              <a:gd name="connsiteX1" fmla="*/ 8674979 w 8674979"/>
              <a:gd name="connsiteY1" fmla="*/ 0 h 189660"/>
              <a:gd name="connsiteX2" fmla="*/ 8310720 w 8674979"/>
              <a:gd name="connsiteY2" fmla="*/ 189660 h 189660"/>
              <a:gd name="connsiteX3" fmla="*/ 2938 w 8674979"/>
              <a:gd name="connsiteY3" fmla="*/ 189610 h 189660"/>
              <a:gd name="connsiteX4" fmla="*/ 0 w 8674979"/>
              <a:gd name="connsiteY4" fmla="*/ 444 h 189660"/>
              <a:gd name="connsiteX0" fmla="*/ 0 w 10119577"/>
              <a:gd name="connsiteY0" fmla="*/ 0 h 189216"/>
              <a:gd name="connsiteX1" fmla="*/ 10119577 w 10119577"/>
              <a:gd name="connsiteY1" fmla="*/ 686 h 189216"/>
              <a:gd name="connsiteX2" fmla="*/ 8310720 w 10119577"/>
              <a:gd name="connsiteY2" fmla="*/ 189216 h 189216"/>
              <a:gd name="connsiteX3" fmla="*/ 2938 w 10119577"/>
              <a:gd name="connsiteY3" fmla="*/ 189166 h 189216"/>
              <a:gd name="connsiteX4" fmla="*/ 0 w 10119577"/>
              <a:gd name="connsiteY4" fmla="*/ 0 h 189216"/>
              <a:gd name="connsiteX0" fmla="*/ 0 w 10119577"/>
              <a:gd name="connsiteY0" fmla="*/ 173 h 189389"/>
              <a:gd name="connsiteX1" fmla="*/ 10119577 w 10119577"/>
              <a:gd name="connsiteY1" fmla="*/ 0 h 189389"/>
              <a:gd name="connsiteX2" fmla="*/ 8310720 w 10119577"/>
              <a:gd name="connsiteY2" fmla="*/ 189389 h 189389"/>
              <a:gd name="connsiteX3" fmla="*/ 2938 w 10119577"/>
              <a:gd name="connsiteY3" fmla="*/ 189339 h 189389"/>
              <a:gd name="connsiteX4" fmla="*/ 0 w 10119577"/>
              <a:gd name="connsiteY4" fmla="*/ 173 h 189389"/>
              <a:gd name="connsiteX0" fmla="*/ 10004 w 10129581"/>
              <a:gd name="connsiteY0" fmla="*/ 173 h 189389"/>
              <a:gd name="connsiteX1" fmla="*/ 10129581 w 10129581"/>
              <a:gd name="connsiteY1" fmla="*/ 0 h 189389"/>
              <a:gd name="connsiteX2" fmla="*/ 8320724 w 10129581"/>
              <a:gd name="connsiteY2" fmla="*/ 189389 h 189389"/>
              <a:gd name="connsiteX3" fmla="*/ 57 w 10129581"/>
              <a:gd name="connsiteY3" fmla="*/ 189339 h 189389"/>
              <a:gd name="connsiteX4" fmla="*/ 10004 w 10129581"/>
              <a:gd name="connsiteY4" fmla="*/ 173 h 189389"/>
              <a:gd name="connsiteX0" fmla="*/ 9947 w 10129524"/>
              <a:gd name="connsiteY0" fmla="*/ 173 h 189389"/>
              <a:gd name="connsiteX1" fmla="*/ 10129524 w 10129524"/>
              <a:gd name="connsiteY1" fmla="*/ 0 h 189389"/>
              <a:gd name="connsiteX2" fmla="*/ 8320667 w 10129524"/>
              <a:gd name="connsiteY2" fmla="*/ 189389 h 189389"/>
              <a:gd name="connsiteX3" fmla="*/ 0 w 10129524"/>
              <a:gd name="connsiteY3" fmla="*/ 189339 h 189389"/>
              <a:gd name="connsiteX4" fmla="*/ 9947 w 10129524"/>
              <a:gd name="connsiteY4" fmla="*/ 173 h 189389"/>
              <a:gd name="connsiteX0" fmla="*/ 9947 w 10129524"/>
              <a:gd name="connsiteY0" fmla="*/ 173 h 189389"/>
              <a:gd name="connsiteX1" fmla="*/ 10129524 w 10129524"/>
              <a:gd name="connsiteY1" fmla="*/ 0 h 189389"/>
              <a:gd name="connsiteX2" fmla="*/ 8320667 w 10129524"/>
              <a:gd name="connsiteY2" fmla="*/ 189389 h 189389"/>
              <a:gd name="connsiteX3" fmla="*/ 0 w 10129524"/>
              <a:gd name="connsiteY3" fmla="*/ 189339 h 189389"/>
              <a:gd name="connsiteX4" fmla="*/ 9947 w 10129524"/>
              <a:gd name="connsiteY4" fmla="*/ 173 h 189389"/>
              <a:gd name="connsiteX0" fmla="*/ 0 w 10119577"/>
              <a:gd name="connsiteY0" fmla="*/ 173 h 189389"/>
              <a:gd name="connsiteX1" fmla="*/ 10119577 w 10119577"/>
              <a:gd name="connsiteY1" fmla="*/ 0 h 189389"/>
              <a:gd name="connsiteX2" fmla="*/ 8310720 w 10119577"/>
              <a:gd name="connsiteY2" fmla="*/ 189389 h 189389"/>
              <a:gd name="connsiteX3" fmla="*/ 15823 w 10119577"/>
              <a:gd name="connsiteY3" fmla="*/ 189339 h 189389"/>
              <a:gd name="connsiteX4" fmla="*/ 0 w 10119577"/>
              <a:gd name="connsiteY4" fmla="*/ 173 h 189389"/>
              <a:gd name="connsiteX0" fmla="*/ 0 w 10119577"/>
              <a:gd name="connsiteY0" fmla="*/ 173 h 189389"/>
              <a:gd name="connsiteX1" fmla="*/ 10119577 w 10119577"/>
              <a:gd name="connsiteY1" fmla="*/ 0 h 189389"/>
              <a:gd name="connsiteX2" fmla="*/ 8310720 w 10119577"/>
              <a:gd name="connsiteY2" fmla="*/ 189389 h 189389"/>
              <a:gd name="connsiteX3" fmla="*/ 2938 w 10119577"/>
              <a:gd name="connsiteY3" fmla="*/ 189339 h 189389"/>
              <a:gd name="connsiteX4" fmla="*/ 0 w 10119577"/>
              <a:gd name="connsiteY4" fmla="*/ 173 h 189389"/>
              <a:gd name="connsiteX0" fmla="*/ 0 w 21540281"/>
              <a:gd name="connsiteY0" fmla="*/ 9120 h 189389"/>
              <a:gd name="connsiteX1" fmla="*/ 21540281 w 21540281"/>
              <a:gd name="connsiteY1" fmla="*/ 0 h 189389"/>
              <a:gd name="connsiteX2" fmla="*/ 19731424 w 21540281"/>
              <a:gd name="connsiteY2" fmla="*/ 189389 h 189389"/>
              <a:gd name="connsiteX3" fmla="*/ 11423642 w 21540281"/>
              <a:gd name="connsiteY3" fmla="*/ 189339 h 189389"/>
              <a:gd name="connsiteX4" fmla="*/ 0 w 21540281"/>
              <a:gd name="connsiteY4" fmla="*/ 9120 h 189389"/>
              <a:gd name="connsiteX0" fmla="*/ 0 w 21540281"/>
              <a:gd name="connsiteY0" fmla="*/ 9120 h 192321"/>
              <a:gd name="connsiteX1" fmla="*/ 21540281 w 21540281"/>
              <a:gd name="connsiteY1" fmla="*/ 0 h 192321"/>
              <a:gd name="connsiteX2" fmla="*/ 19731424 w 21540281"/>
              <a:gd name="connsiteY2" fmla="*/ 189389 h 192321"/>
              <a:gd name="connsiteX3" fmla="*/ 2942 w 21540281"/>
              <a:gd name="connsiteY3" fmla="*/ 192321 h 192321"/>
              <a:gd name="connsiteX4" fmla="*/ 0 w 21540281"/>
              <a:gd name="connsiteY4" fmla="*/ 9120 h 192321"/>
              <a:gd name="connsiteX0" fmla="*/ 0 w 21540281"/>
              <a:gd name="connsiteY0" fmla="*/ 6138 h 192321"/>
              <a:gd name="connsiteX1" fmla="*/ 21540281 w 21540281"/>
              <a:gd name="connsiteY1" fmla="*/ 0 h 192321"/>
              <a:gd name="connsiteX2" fmla="*/ 19731424 w 21540281"/>
              <a:gd name="connsiteY2" fmla="*/ 189389 h 192321"/>
              <a:gd name="connsiteX3" fmla="*/ 2942 w 21540281"/>
              <a:gd name="connsiteY3" fmla="*/ 192321 h 192321"/>
              <a:gd name="connsiteX4" fmla="*/ 0 w 21540281"/>
              <a:gd name="connsiteY4" fmla="*/ 6138 h 192321"/>
              <a:gd name="connsiteX0" fmla="*/ 2579162 w 24119443"/>
              <a:gd name="connsiteY0" fmla="*/ 6138 h 192321"/>
              <a:gd name="connsiteX1" fmla="*/ 24119443 w 24119443"/>
              <a:gd name="connsiteY1" fmla="*/ 0 h 192321"/>
              <a:gd name="connsiteX2" fmla="*/ 22310586 w 24119443"/>
              <a:gd name="connsiteY2" fmla="*/ 189389 h 192321"/>
              <a:gd name="connsiteX3" fmla="*/ 2582104 w 24119443"/>
              <a:gd name="connsiteY3" fmla="*/ 192321 h 192321"/>
              <a:gd name="connsiteX4" fmla="*/ 2579162 w 24119443"/>
              <a:gd name="connsiteY4" fmla="*/ 6138 h 192321"/>
              <a:gd name="connsiteX0" fmla="*/ 1459081 w 22999362"/>
              <a:gd name="connsiteY0" fmla="*/ 6138 h 192321"/>
              <a:gd name="connsiteX1" fmla="*/ 22999362 w 22999362"/>
              <a:gd name="connsiteY1" fmla="*/ 0 h 192321"/>
              <a:gd name="connsiteX2" fmla="*/ 21190505 w 22999362"/>
              <a:gd name="connsiteY2" fmla="*/ 189389 h 192321"/>
              <a:gd name="connsiteX3" fmla="*/ 1462023 w 22999362"/>
              <a:gd name="connsiteY3" fmla="*/ 192321 h 192321"/>
              <a:gd name="connsiteX4" fmla="*/ 1459081 w 22999362"/>
              <a:gd name="connsiteY4" fmla="*/ 6138 h 192321"/>
              <a:gd name="connsiteX0" fmla="*/ 2579108 w 24119389"/>
              <a:gd name="connsiteY0" fmla="*/ 6138 h 192321"/>
              <a:gd name="connsiteX1" fmla="*/ 24119389 w 24119389"/>
              <a:gd name="connsiteY1" fmla="*/ 0 h 192321"/>
              <a:gd name="connsiteX2" fmla="*/ 22310532 w 24119389"/>
              <a:gd name="connsiteY2" fmla="*/ 189389 h 192321"/>
              <a:gd name="connsiteX3" fmla="*/ 2582050 w 24119389"/>
              <a:gd name="connsiteY3" fmla="*/ 192321 h 192321"/>
              <a:gd name="connsiteX4" fmla="*/ 2579108 w 24119389"/>
              <a:gd name="connsiteY4" fmla="*/ 6138 h 192321"/>
              <a:gd name="connsiteX0" fmla="*/ 1594923 w 23135204"/>
              <a:gd name="connsiteY0" fmla="*/ 6138 h 192321"/>
              <a:gd name="connsiteX1" fmla="*/ 23135204 w 23135204"/>
              <a:gd name="connsiteY1" fmla="*/ 0 h 192321"/>
              <a:gd name="connsiteX2" fmla="*/ 21326347 w 23135204"/>
              <a:gd name="connsiteY2" fmla="*/ 189389 h 192321"/>
              <a:gd name="connsiteX3" fmla="*/ 1597865 w 23135204"/>
              <a:gd name="connsiteY3" fmla="*/ 192321 h 192321"/>
              <a:gd name="connsiteX4" fmla="*/ 1594923 w 23135204"/>
              <a:gd name="connsiteY4" fmla="*/ 6138 h 192321"/>
              <a:gd name="connsiteX0" fmla="*/ 1 w 21540282"/>
              <a:gd name="connsiteY0" fmla="*/ 6138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3 w 21540282"/>
              <a:gd name="connsiteY3" fmla="*/ 192321 h 192321"/>
              <a:gd name="connsiteX4" fmla="*/ 1 w 21540282"/>
              <a:gd name="connsiteY4" fmla="*/ 6138 h 192321"/>
              <a:gd name="connsiteX0" fmla="*/ 0 w 21540282"/>
              <a:gd name="connsiteY0" fmla="*/ 3156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3 w 21540282"/>
              <a:gd name="connsiteY3" fmla="*/ 192321 h 192321"/>
              <a:gd name="connsiteX4" fmla="*/ 0 w 21540282"/>
              <a:gd name="connsiteY4" fmla="*/ 3156 h 192321"/>
              <a:gd name="connsiteX0" fmla="*/ 0 w 21540282"/>
              <a:gd name="connsiteY0" fmla="*/ 347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3 w 21540282"/>
              <a:gd name="connsiteY3" fmla="*/ 192321 h 192321"/>
              <a:gd name="connsiteX4" fmla="*/ 0 w 21540282"/>
              <a:gd name="connsiteY4" fmla="*/ 347 h 192321"/>
              <a:gd name="connsiteX0" fmla="*/ 0 w 21540282"/>
              <a:gd name="connsiteY0" fmla="*/ 347 h 192321"/>
              <a:gd name="connsiteX1" fmla="*/ 21540282 w 21540282"/>
              <a:gd name="connsiteY1" fmla="*/ 0 h 192321"/>
              <a:gd name="connsiteX2" fmla="*/ 19731425 w 21540282"/>
              <a:gd name="connsiteY2" fmla="*/ 189389 h 192321"/>
              <a:gd name="connsiteX3" fmla="*/ 2942 w 21540282"/>
              <a:gd name="connsiteY3" fmla="*/ 192321 h 192321"/>
              <a:gd name="connsiteX4" fmla="*/ 0 w 21540282"/>
              <a:gd name="connsiteY4" fmla="*/ 347 h 192321"/>
              <a:gd name="connsiteX0" fmla="*/ 0 w 21540282"/>
              <a:gd name="connsiteY0" fmla="*/ 347 h 189512"/>
              <a:gd name="connsiteX1" fmla="*/ 21540282 w 21540282"/>
              <a:gd name="connsiteY1" fmla="*/ 0 h 189512"/>
              <a:gd name="connsiteX2" fmla="*/ 19731425 w 21540282"/>
              <a:gd name="connsiteY2" fmla="*/ 189389 h 189512"/>
              <a:gd name="connsiteX3" fmla="*/ 2942 w 21540282"/>
              <a:gd name="connsiteY3" fmla="*/ 189512 h 189512"/>
              <a:gd name="connsiteX4" fmla="*/ 0 w 21540282"/>
              <a:gd name="connsiteY4" fmla="*/ 347 h 189512"/>
              <a:gd name="connsiteX0" fmla="*/ 0 w 20903501"/>
              <a:gd name="connsiteY0" fmla="*/ 347 h 189512"/>
              <a:gd name="connsiteX1" fmla="*/ 20903501 w 20903501"/>
              <a:gd name="connsiteY1" fmla="*/ 0 h 189512"/>
              <a:gd name="connsiteX2" fmla="*/ 19731425 w 20903501"/>
              <a:gd name="connsiteY2" fmla="*/ 189389 h 189512"/>
              <a:gd name="connsiteX3" fmla="*/ 2942 w 20903501"/>
              <a:gd name="connsiteY3" fmla="*/ 189512 h 189512"/>
              <a:gd name="connsiteX4" fmla="*/ 0 w 20903501"/>
              <a:gd name="connsiteY4" fmla="*/ 347 h 18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3501" h="189512">
                <a:moveTo>
                  <a:pt x="0" y="347"/>
                </a:moveTo>
                <a:lnTo>
                  <a:pt x="20903501" y="0"/>
                </a:lnTo>
                <a:lnTo>
                  <a:pt x="19731425" y="189389"/>
                </a:lnTo>
                <a:lnTo>
                  <a:pt x="2942" y="189512"/>
                </a:lnTo>
                <a:cubicBezTo>
                  <a:pt x="1961" y="125521"/>
                  <a:pt x="981" y="64338"/>
                  <a:pt x="0" y="3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5EA5B-0213-49CD-B934-926AAD4620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00" y="5851211"/>
            <a:ext cx="1060449" cy="82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1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2801" y="1274826"/>
            <a:ext cx="11667744" cy="47132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312801" y="323848"/>
            <a:ext cx="11667744" cy="8595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5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01" y="323850"/>
            <a:ext cx="11667744" cy="8595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12801" y="1274826"/>
            <a:ext cx="5699986" cy="4713224"/>
          </a:xfrm>
        </p:spPr>
        <p:txBody>
          <a:bodyPr/>
          <a:lstStyle>
            <a:lvl8pPr>
              <a:defRPr baseline="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279289" y="1274826"/>
            <a:ext cx="5699986" cy="4713224"/>
          </a:xfrm>
        </p:spPr>
        <p:txBody>
          <a:bodyPr/>
          <a:lstStyle>
            <a:lvl8pPr>
              <a:defRPr baseline="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8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801" y="1274826"/>
            <a:ext cx="5696712" cy="8001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D9C4343-C115-504A-8D4F-0B17318D4A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12801" y="323850"/>
            <a:ext cx="11667744" cy="859536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12801" y="2217798"/>
            <a:ext cx="5696712" cy="377025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6283833" y="1274826"/>
            <a:ext cx="5696712" cy="8001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283833" y="2217798"/>
            <a:ext cx="5696712" cy="377025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8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_Right Two 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01" y="323850"/>
            <a:ext cx="11667744" cy="859536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312801" y="1272033"/>
            <a:ext cx="5696712" cy="4716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283833" y="1272029"/>
            <a:ext cx="5696712" cy="22522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6283833" y="3740212"/>
            <a:ext cx="5696712" cy="22522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0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_Left Two 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01" y="323851"/>
            <a:ext cx="11667744" cy="859536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D9C4343-C115-504A-8D4F-0B17318D4A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283833" y="1272033"/>
            <a:ext cx="5696712" cy="471602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312801" y="1272033"/>
            <a:ext cx="5695950" cy="22522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312801" y="3740212"/>
            <a:ext cx="5696712" cy="22522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01" y="323851"/>
            <a:ext cx="11667744" cy="859536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Electrocoat Product Choice – PPG 6th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D9C4343-C115-504A-8D4F-0B17318D4A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312801" y="1272029"/>
            <a:ext cx="5696712" cy="22522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312801" y="3740212"/>
            <a:ext cx="5696712" cy="22522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6283833" y="1272029"/>
            <a:ext cx="5696712" cy="22522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8"/>
          </p:nvPr>
        </p:nvSpPr>
        <p:spPr>
          <a:xfrm>
            <a:off x="6283833" y="3740212"/>
            <a:ext cx="5696712" cy="22522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4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CBEA2B-A291-4167-B2DE-9146FE85BB85}"/>
              </a:ext>
            </a:extLst>
          </p:cNvPr>
          <p:cNvSpPr/>
          <p:nvPr userDrawn="1"/>
        </p:nvSpPr>
        <p:spPr>
          <a:xfrm>
            <a:off x="7778802" y="2798"/>
            <a:ext cx="4410023" cy="17090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21844A-F25B-4472-93BC-27B6A759B912}"/>
              </a:ext>
            </a:extLst>
          </p:cNvPr>
          <p:cNvGrpSpPr/>
          <p:nvPr userDrawn="1"/>
        </p:nvGrpSpPr>
        <p:grpSpPr>
          <a:xfrm>
            <a:off x="1" y="-3332"/>
            <a:ext cx="8108232" cy="177031"/>
            <a:chOff x="1" y="-3332"/>
            <a:chExt cx="8108232" cy="1770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53A891-A973-4010-B5F1-6FF12647AFD6}"/>
                </a:ext>
              </a:extLst>
            </p:cNvPr>
            <p:cNvSpPr/>
            <p:nvPr userDrawn="1"/>
          </p:nvSpPr>
          <p:spPr>
            <a:xfrm>
              <a:off x="1" y="-3332"/>
              <a:ext cx="7931202" cy="177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B4E7855C-0722-44AC-88AA-65FD0DCCFF34}"/>
                </a:ext>
              </a:extLst>
            </p:cNvPr>
            <p:cNvSpPr/>
            <p:nvPr userDrawn="1"/>
          </p:nvSpPr>
          <p:spPr>
            <a:xfrm flipV="1">
              <a:off x="7931202" y="-3332"/>
              <a:ext cx="177031" cy="17703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801" y="323849"/>
            <a:ext cx="11671300" cy="8595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801" y="1274825"/>
            <a:ext cx="11671300" cy="4709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3612" y="6496406"/>
            <a:ext cx="9458086" cy="1722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Electrocoat Product Choice – PPG 6th Generation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7975" y="6496406"/>
            <a:ext cx="455637" cy="1722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C4343-C115-504A-8D4F-0B17318D4A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746" y="6171889"/>
            <a:ext cx="646903" cy="50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8" r:id="rId2"/>
    <p:sldLayoutId id="2147483669" r:id="rId3"/>
    <p:sldLayoutId id="2147483667" r:id="rId4"/>
    <p:sldLayoutId id="2147483652" r:id="rId5"/>
    <p:sldLayoutId id="2147483653" r:id="rId6"/>
    <p:sldLayoutId id="2147483659" r:id="rId7"/>
    <p:sldLayoutId id="2147483660" r:id="rId8"/>
    <p:sldLayoutId id="2147483662" r:id="rId9"/>
    <p:sldLayoutId id="2147483654" r:id="rId10"/>
    <p:sldLayoutId id="2147483655" r:id="rId11"/>
    <p:sldLayoutId id="2147483656" r:id="rId12"/>
    <p:sldLayoutId id="2147483687" r:id="rId13"/>
    <p:sldLayoutId id="2147483688" r:id="rId14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u="none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3363" indent="-233363" algn="l" defTabSz="457200" rtl="0" eaLnBrk="1" latinLnBrk="0" hangingPunct="1">
        <a:spcBef>
          <a:spcPts val="528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39725" indent="-169863" algn="l" defTabSz="457200" rtl="0" eaLnBrk="1" latinLnBrk="0" hangingPunct="1">
        <a:spcBef>
          <a:spcPts val="528"/>
        </a:spcBef>
        <a:spcAft>
          <a:spcPts val="0"/>
        </a:spcAft>
        <a:buClr>
          <a:schemeClr val="accent1"/>
        </a:buClr>
        <a:buFont typeface="Arial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09588" indent="-169863" algn="l" defTabSz="457200" rtl="0" eaLnBrk="1" latinLnBrk="0" hangingPunct="1">
        <a:spcBef>
          <a:spcPts val="528"/>
        </a:spcBef>
        <a:spcAft>
          <a:spcPts val="0"/>
        </a:spcAft>
        <a:buClr>
          <a:schemeClr val="accent1"/>
        </a:buClr>
        <a:buFont typeface="Arial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90563" indent="-180975" algn="l" defTabSz="457200" rtl="0" eaLnBrk="1" latinLnBrk="0" hangingPunct="1">
        <a:spcBef>
          <a:spcPts val="528"/>
        </a:spcBef>
        <a:spcAft>
          <a:spcPts val="0"/>
        </a:spcAft>
        <a:buClr>
          <a:schemeClr val="accent1"/>
        </a:buClr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7250" indent="-166688" algn="l" defTabSz="457200" rtl="0" eaLnBrk="1" latinLnBrk="0" hangingPunct="1">
        <a:spcBef>
          <a:spcPts val="528"/>
        </a:spcBef>
        <a:spcAft>
          <a:spcPts val="0"/>
        </a:spcAft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00100" indent="-114300" algn="l" defTabSz="457200" rtl="0" eaLnBrk="1" latinLnBrk="0" hangingPunct="1">
        <a:spcBef>
          <a:spcPts val="528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15988" indent="-115888" algn="l" defTabSz="457200" rtl="0" eaLnBrk="1" latinLnBrk="0" hangingPunct="1">
        <a:spcBef>
          <a:spcPts val="528"/>
        </a:spcBef>
        <a:spcAft>
          <a:spcPts val="0"/>
        </a:spcAft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030288" indent="-1143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198563" indent="-106363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EE03407-6DF0-4431-8A6B-6BA8CCC63EB1}"/>
              </a:ext>
            </a:extLst>
          </p:cNvPr>
          <p:cNvSpPr/>
          <p:nvPr/>
        </p:nvSpPr>
        <p:spPr bwMode="white">
          <a:xfrm>
            <a:off x="10494335" y="-1"/>
            <a:ext cx="1694490" cy="1291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E72904-74F0-4D08-9706-76AA4F4AC2C8}"/>
              </a:ext>
            </a:extLst>
          </p:cNvPr>
          <p:cNvGrpSpPr/>
          <p:nvPr/>
        </p:nvGrpSpPr>
        <p:grpSpPr>
          <a:xfrm>
            <a:off x="298953" y="0"/>
            <a:ext cx="10974399" cy="6858001"/>
            <a:chOff x="0" y="0"/>
            <a:chExt cx="10974399" cy="6858001"/>
          </a:xfrm>
          <a:solidFill>
            <a:schemeClr val="accent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DA2894-B130-42A0-B149-236C7BD97426}"/>
                </a:ext>
              </a:extLst>
            </p:cNvPr>
            <p:cNvSpPr/>
            <p:nvPr/>
          </p:nvSpPr>
          <p:spPr>
            <a:xfrm>
              <a:off x="0" y="0"/>
              <a:ext cx="7136046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D885247-D9B3-4112-8D50-8B318D8A945E}"/>
                </a:ext>
              </a:extLst>
            </p:cNvPr>
            <p:cNvSpPr/>
            <p:nvPr/>
          </p:nvSpPr>
          <p:spPr>
            <a:xfrm rot="5400000">
              <a:off x="5626222" y="1509824"/>
              <a:ext cx="6858001" cy="3838353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5157A8-1600-4D74-A6B3-849075EE1115}"/>
              </a:ext>
            </a:extLst>
          </p:cNvPr>
          <p:cNvGrpSpPr/>
          <p:nvPr/>
        </p:nvGrpSpPr>
        <p:grpSpPr>
          <a:xfrm>
            <a:off x="0" y="0"/>
            <a:ext cx="10974399" cy="6858001"/>
            <a:chOff x="0" y="0"/>
            <a:chExt cx="10974399" cy="6858001"/>
          </a:xfrm>
          <a:solidFill>
            <a:schemeClr val="accent1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01EFB7-4404-4817-B893-C62EE25E5FCD}"/>
                </a:ext>
              </a:extLst>
            </p:cNvPr>
            <p:cNvSpPr/>
            <p:nvPr/>
          </p:nvSpPr>
          <p:spPr>
            <a:xfrm>
              <a:off x="0" y="0"/>
              <a:ext cx="7136046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5D979DEB-0C02-426B-B2DF-A7E25F7B0637}"/>
                </a:ext>
              </a:extLst>
            </p:cNvPr>
            <p:cNvSpPr/>
            <p:nvPr/>
          </p:nvSpPr>
          <p:spPr>
            <a:xfrm rot="5400000">
              <a:off x="5626222" y="1509824"/>
              <a:ext cx="6858001" cy="3838353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3ED80877-0F23-4801-A241-EAB18A2AE78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00321" y="4378347"/>
            <a:ext cx="8455769" cy="9811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dirty="0">
                <a:solidFill>
                  <a:schemeClr val="bg1"/>
                </a:solidFill>
              </a:rPr>
              <a:t>PPG POWERCRON</a:t>
            </a:r>
            <a:r>
              <a:rPr lang="en-US" b="0" baseline="30000" dirty="0">
                <a:solidFill>
                  <a:schemeClr val="bg1"/>
                </a:solidFill>
              </a:rPr>
              <a:t>®</a:t>
            </a:r>
            <a:r>
              <a:rPr lang="en-US" b="0" dirty="0">
                <a:solidFill>
                  <a:schemeClr val="bg1"/>
                </a:solidFill>
              </a:rPr>
              <a:t> 6th-generation 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family of cationic epoxy electrocoats</a:t>
            </a: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 bwMode="gray">
          <a:xfrm>
            <a:off x="800321" y="5368042"/>
            <a:ext cx="4967433" cy="523038"/>
          </a:xfrm>
        </p:spPr>
        <p:txBody>
          <a:bodyPr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988E79-1F28-48D2-B303-69A732E9BA7D}"/>
              </a:ext>
            </a:extLst>
          </p:cNvPr>
          <p:cNvSpPr/>
          <p:nvPr/>
        </p:nvSpPr>
        <p:spPr bwMode="white">
          <a:xfrm>
            <a:off x="10494335" y="5528930"/>
            <a:ext cx="1694490" cy="1329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04EA06-2944-41CC-9FF9-3E34681D4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063" y="5063418"/>
            <a:ext cx="2776132" cy="10200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F72211-79E5-466A-B4F1-0C9682866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25938"/>
            <a:ext cx="12188825" cy="36714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153B4E4-9096-4880-89DD-3D79E982A50A}"/>
              </a:ext>
            </a:extLst>
          </p:cNvPr>
          <p:cNvGrpSpPr/>
          <p:nvPr/>
        </p:nvGrpSpPr>
        <p:grpSpPr bwMode="gray">
          <a:xfrm>
            <a:off x="-159490" y="488615"/>
            <a:ext cx="12503889" cy="170121"/>
            <a:chOff x="-159489" y="446567"/>
            <a:chExt cx="10590026" cy="28202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0BFE86E9-B608-462D-9B8B-AD20891EC435}"/>
                </a:ext>
              </a:extLst>
            </p:cNvPr>
            <p:cNvSpPr/>
            <p:nvPr/>
          </p:nvSpPr>
          <p:spPr bwMode="gray">
            <a:xfrm>
              <a:off x="-159489" y="446567"/>
              <a:ext cx="2785730" cy="282028"/>
            </a:xfrm>
            <a:prstGeom prst="parallelogram">
              <a:avLst>
                <a:gd name="adj" fmla="val 55160"/>
              </a:avLst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A61184EF-67A3-48F6-AA2A-1B1505EEDFEE}"/>
                </a:ext>
              </a:extLst>
            </p:cNvPr>
            <p:cNvSpPr/>
            <p:nvPr/>
          </p:nvSpPr>
          <p:spPr bwMode="gray">
            <a:xfrm>
              <a:off x="2445487" y="446567"/>
              <a:ext cx="2785730" cy="282028"/>
            </a:xfrm>
            <a:prstGeom prst="parallelogram">
              <a:avLst>
                <a:gd name="adj" fmla="val 55160"/>
              </a:avLst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03B1EA47-ABA7-495B-A76C-831FC22234E2}"/>
                </a:ext>
              </a:extLst>
            </p:cNvPr>
            <p:cNvSpPr/>
            <p:nvPr/>
          </p:nvSpPr>
          <p:spPr bwMode="gray">
            <a:xfrm>
              <a:off x="5029199" y="446567"/>
              <a:ext cx="2785730" cy="282028"/>
            </a:xfrm>
            <a:prstGeom prst="parallelogram">
              <a:avLst>
                <a:gd name="adj" fmla="val 55160"/>
              </a:avLst>
            </a:prstGeom>
            <a:solidFill>
              <a:srgbClr val="8F1A95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968A88E4-0954-4014-AA7B-F82207E1D150}"/>
                </a:ext>
              </a:extLst>
            </p:cNvPr>
            <p:cNvSpPr/>
            <p:nvPr/>
          </p:nvSpPr>
          <p:spPr bwMode="gray">
            <a:xfrm>
              <a:off x="7644807" y="446567"/>
              <a:ext cx="2785730" cy="282028"/>
            </a:xfrm>
            <a:prstGeom prst="parallelogram">
              <a:avLst>
                <a:gd name="adj" fmla="val 55160"/>
              </a:avLst>
            </a:prstGeom>
            <a:solidFill>
              <a:schemeClr val="accent6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7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E02FD2D-76E2-4D27-895A-19512D4D43E6}"/>
              </a:ext>
            </a:extLst>
          </p:cNvPr>
          <p:cNvSpPr/>
          <p:nvPr/>
        </p:nvSpPr>
        <p:spPr>
          <a:xfrm>
            <a:off x="-1" y="3738136"/>
            <a:ext cx="12188825" cy="7215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720DF9-AE15-48D2-9EF7-1D201A73255C}"/>
              </a:ext>
            </a:extLst>
          </p:cNvPr>
          <p:cNvSpPr/>
          <p:nvPr/>
        </p:nvSpPr>
        <p:spPr>
          <a:xfrm>
            <a:off x="-1" y="4448338"/>
            <a:ext cx="12188825" cy="2408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607A5-8A77-4338-B64C-1B313987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7975" y="6495609"/>
            <a:ext cx="455637" cy="172176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976A78-5F3F-4483-B5A6-695CC8C5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40" y="3866579"/>
            <a:ext cx="11173811" cy="481564"/>
          </a:xfrm>
        </p:spPr>
        <p:txBody>
          <a:bodyPr anchor="ctr">
            <a:normAutofit fontScale="90000"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PPG Powercron 6th-generation family of cationic epoxy electrocoats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5BFFF19-192E-4BDD-85B9-D803FD02FFF6}"/>
              </a:ext>
            </a:extLst>
          </p:cNvPr>
          <p:cNvSpPr/>
          <p:nvPr/>
        </p:nvSpPr>
        <p:spPr>
          <a:xfrm>
            <a:off x="1161050" y="4650972"/>
            <a:ext cx="621127" cy="6211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C405AC-1870-4CB5-89EE-EC7B47780836}"/>
              </a:ext>
            </a:extLst>
          </p:cNvPr>
          <p:cNvSpPr/>
          <p:nvPr/>
        </p:nvSpPr>
        <p:spPr>
          <a:xfrm>
            <a:off x="3463256" y="4650972"/>
            <a:ext cx="621127" cy="6211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CAE8895-520D-4782-BAB3-14119A8FBCC2}"/>
              </a:ext>
            </a:extLst>
          </p:cNvPr>
          <p:cNvSpPr/>
          <p:nvPr/>
        </p:nvSpPr>
        <p:spPr>
          <a:xfrm>
            <a:off x="5776585" y="4650972"/>
            <a:ext cx="621127" cy="6211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FDAFD44-80B5-41C9-BC7C-D6745F591C2B}"/>
              </a:ext>
            </a:extLst>
          </p:cNvPr>
          <p:cNvSpPr/>
          <p:nvPr/>
        </p:nvSpPr>
        <p:spPr>
          <a:xfrm>
            <a:off x="8089915" y="4650972"/>
            <a:ext cx="621127" cy="6211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DFBB5BD-9EA6-47CC-9E5C-8224EBAA3620}"/>
              </a:ext>
            </a:extLst>
          </p:cNvPr>
          <p:cNvSpPr/>
          <p:nvPr/>
        </p:nvSpPr>
        <p:spPr>
          <a:xfrm>
            <a:off x="10403244" y="4650972"/>
            <a:ext cx="621127" cy="6211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A632BB-E4EC-4B05-BB6B-5AABFCC280EC}"/>
              </a:ext>
            </a:extLst>
          </p:cNvPr>
          <p:cNvSpPr txBox="1"/>
          <p:nvPr/>
        </p:nvSpPr>
        <p:spPr>
          <a:xfrm>
            <a:off x="538173" y="5289729"/>
            <a:ext cx="1860527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ts val="600"/>
              </a:spcBef>
              <a:defRPr sz="1400" b="0" i="0" u="none" strike="noStrike" baseline="0">
                <a:latin typeface="+mj-lt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dirty="0">
                <a:latin typeface="Arial Narrow" panose="020B0606020202030204" pitchFamily="34" charset="0"/>
              </a:rPr>
              <a:t>Single- or two-component feed packages with metal-based catalysts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26481D-7A8A-4BC3-86A8-88BC3DCCCE59}"/>
              </a:ext>
            </a:extLst>
          </p:cNvPr>
          <p:cNvSpPr txBox="1"/>
          <p:nvPr/>
        </p:nvSpPr>
        <p:spPr>
          <a:xfrm>
            <a:off x="2845200" y="5289730"/>
            <a:ext cx="1860527" cy="137805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ts val="600"/>
              </a:spcBef>
              <a:defRPr sz="1400" b="0" i="0" u="none" strike="noStrike" baseline="0">
                <a:latin typeface="+mj-lt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dirty="0">
                <a:latin typeface="Arial Narrow" panose="020B0606020202030204" pitchFamily="34" charset="0"/>
              </a:rPr>
              <a:t>Range of products offering standard and high-edge protection of complex parts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Arial Narrow" panose="020B0606020202030204" pitchFamily="34" charset="0"/>
              </a:rPr>
              <a:t>Multiple 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dirty="0">
                <a:latin typeface="Arial Narrow" panose="020B0606020202030204" pitchFamily="34" charset="0"/>
              </a:rPr>
              <a:t>throwpower options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D8CBF2-2C95-42FB-8470-39017A3B3705}"/>
              </a:ext>
            </a:extLst>
          </p:cNvPr>
          <p:cNvSpPr txBox="1"/>
          <p:nvPr/>
        </p:nvSpPr>
        <p:spPr>
          <a:xfrm>
            <a:off x="5160175" y="5289730"/>
            <a:ext cx="1860527" cy="120587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ts val="600"/>
              </a:spcBef>
              <a:defRPr sz="1400" b="0" i="0" u="none" strike="noStrike" baseline="0">
                <a:latin typeface="+mj-lt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dirty="0">
                <a:latin typeface="Arial Narrow" panose="020B0606020202030204" pitchFamily="34" charset="0"/>
              </a:rPr>
              <a:t>VOC options as low as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dirty="0">
                <a:latin typeface="Arial Narrow" panose="020B0606020202030204" pitchFamily="34" charset="0"/>
              </a:rPr>
              <a:t>&lt; 0.3 lbs./gal. (36 g/L) 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dirty="0">
                <a:latin typeface="Arial Narrow" panose="020B0606020202030204" pitchFamily="34" charset="0"/>
              </a:rPr>
              <a:t>as supplied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Arial Narrow" panose="020B0606020202030204" pitchFamily="34" charset="0"/>
              </a:rPr>
              <a:t>Low-cure products that may lower energy use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EF4563-0F87-4AB7-B7FE-28350B425DEE}"/>
              </a:ext>
            </a:extLst>
          </p:cNvPr>
          <p:cNvSpPr txBox="1"/>
          <p:nvPr/>
        </p:nvSpPr>
        <p:spPr>
          <a:xfrm>
            <a:off x="7475150" y="5289730"/>
            <a:ext cx="1860527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ts val="600"/>
              </a:spcBef>
              <a:defRPr sz="1400" b="0" i="0" u="none" strike="noStrike" baseline="0">
                <a:latin typeface="+mj-lt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dirty="0">
                <a:latin typeface="Arial Narrow" panose="020B0606020202030204" pitchFamily="34" charset="0"/>
              </a:rPr>
              <a:t>Black, gray and color options available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dirty="0">
                <a:latin typeface="Arial Narrow" panose="020B0606020202030204" pitchFamily="34" charset="0"/>
              </a:rPr>
              <a:t>(not controlled)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4AB5C9-4B50-484A-B1B6-B534AC84B2BD}"/>
              </a:ext>
            </a:extLst>
          </p:cNvPr>
          <p:cNvSpPr txBox="1"/>
          <p:nvPr/>
        </p:nvSpPr>
        <p:spPr>
          <a:xfrm>
            <a:off x="9790125" y="5289729"/>
            <a:ext cx="1860527" cy="8677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ts val="600"/>
              </a:spcBef>
              <a:defRPr sz="1400" b="0" i="0" u="none" strike="noStrike" baseline="0">
                <a:latin typeface="+mj-lt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dirty="0">
                <a:latin typeface="Arial Narrow" panose="020B0606020202030204" pitchFamily="34" charset="0"/>
              </a:rPr>
              <a:t>Major OEM approvals simplify specification process and broaden potential customer base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877A9-AD09-4AA2-B2B9-F2C627FFB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1" y="155815"/>
            <a:ext cx="12188826" cy="3593723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C0BA66EC-131A-4770-8B31-CE57474A054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431463" y="4683125"/>
            <a:ext cx="5746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5E246E5D-1FE0-4DB1-83FE-2CF7DC774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4638" y="4683125"/>
            <a:ext cx="571500" cy="569913"/>
          </a:xfrm>
          <a:prstGeom prst="ellipse">
            <a:avLst/>
          </a:prstGeom>
          <a:solidFill>
            <a:srgbClr val="0050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0AFE32-E76F-47A1-808E-E759B403CE21}"/>
              </a:ext>
            </a:extLst>
          </p:cNvPr>
          <p:cNvSpPr txBox="1"/>
          <p:nvPr/>
        </p:nvSpPr>
        <p:spPr>
          <a:xfrm>
            <a:off x="10434638" y="4675840"/>
            <a:ext cx="53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✔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87004CE3-CC89-4CA5-8EAE-3FC7BF218B6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187450" y="4683125"/>
            <a:ext cx="56356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41538F41-8080-43EB-842D-2718B71C2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4683125"/>
            <a:ext cx="569913" cy="569913"/>
          </a:xfrm>
          <a:prstGeom prst="ellipse">
            <a:avLst/>
          </a:prstGeom>
          <a:solidFill>
            <a:srgbClr val="0078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2C18E992-6B1D-4325-AE87-6A318429565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487738" y="4683125"/>
            <a:ext cx="57308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16">
            <a:extLst>
              <a:ext uri="{FF2B5EF4-FFF2-40B4-BE49-F238E27FC236}">
                <a16:creationId xmlns:a16="http://schemas.microsoft.com/office/drawing/2014/main" id="{DEB32483-FC96-47FA-AF99-34F4CDC1D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3" y="4683125"/>
            <a:ext cx="569912" cy="5699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AutoShape 19">
            <a:extLst>
              <a:ext uri="{FF2B5EF4-FFF2-40B4-BE49-F238E27FC236}">
                <a16:creationId xmlns:a16="http://schemas.microsoft.com/office/drawing/2014/main" id="{CD2EDFB4-40D8-49C4-9154-10EF7684F12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805488" y="4683125"/>
            <a:ext cx="563562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19403B19-D809-4BFE-B1F6-355BA8473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4683125"/>
            <a:ext cx="566737" cy="5699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AutoShape 24">
            <a:extLst>
              <a:ext uri="{FF2B5EF4-FFF2-40B4-BE49-F238E27FC236}">
                <a16:creationId xmlns:a16="http://schemas.microsoft.com/office/drawing/2014/main" id="{9ADC5ABA-EAD5-4601-BDBE-4EE2129366E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113713" y="4683125"/>
            <a:ext cx="57308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26">
            <a:extLst>
              <a:ext uri="{FF2B5EF4-FFF2-40B4-BE49-F238E27FC236}">
                <a16:creationId xmlns:a16="http://schemas.microsoft.com/office/drawing/2014/main" id="{9036140E-D1F4-436F-BF98-9F1C4C615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713" y="4683125"/>
            <a:ext cx="569912" cy="5699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C89BBE-2A0C-4E6F-9A22-E530126D9450}"/>
              </a:ext>
            </a:extLst>
          </p:cNvPr>
          <p:cNvSpPr txBox="1"/>
          <p:nvPr/>
        </p:nvSpPr>
        <p:spPr>
          <a:xfrm>
            <a:off x="1209918" y="4746922"/>
            <a:ext cx="492444" cy="491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1K</a:t>
            </a:r>
            <a:b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2K</a:t>
            </a:r>
          </a:p>
        </p:txBody>
      </p:sp>
      <p:sp>
        <p:nvSpPr>
          <p:cNvPr id="56" name="Graphic 54">
            <a:extLst>
              <a:ext uri="{FF2B5EF4-FFF2-40B4-BE49-F238E27FC236}">
                <a16:creationId xmlns:a16="http://schemas.microsoft.com/office/drawing/2014/main" id="{788F7984-BE21-4504-A88F-21B82F24FA16}"/>
              </a:ext>
            </a:extLst>
          </p:cNvPr>
          <p:cNvSpPr/>
          <p:nvPr/>
        </p:nvSpPr>
        <p:spPr>
          <a:xfrm>
            <a:off x="5908768" y="4795281"/>
            <a:ext cx="347620" cy="320455"/>
          </a:xfrm>
          <a:custGeom>
            <a:avLst/>
            <a:gdLst>
              <a:gd name="connsiteX0" fmla="*/ 616275 w 2462220"/>
              <a:gd name="connsiteY0" fmla="*/ 2269808 h 2269807"/>
              <a:gd name="connsiteX1" fmla="*/ 285758 w 2462220"/>
              <a:gd name="connsiteY1" fmla="*/ 2130743 h 2269807"/>
              <a:gd name="connsiteX2" fmla="*/ 400058 w 2462220"/>
              <a:gd name="connsiteY2" fmla="*/ 1580198 h 2269807"/>
              <a:gd name="connsiteX3" fmla="*/ 584843 w 2462220"/>
              <a:gd name="connsiteY3" fmla="*/ 1308735 h 2269807"/>
              <a:gd name="connsiteX4" fmla="*/ 825825 w 2462220"/>
              <a:gd name="connsiteY4" fmla="*/ 1107757 h 2269807"/>
              <a:gd name="connsiteX5" fmla="*/ 1160153 w 2462220"/>
              <a:gd name="connsiteY5" fmla="*/ 942022 h 2269807"/>
              <a:gd name="connsiteX6" fmla="*/ 1376370 w 2462220"/>
              <a:gd name="connsiteY6" fmla="*/ 865822 h 2269807"/>
              <a:gd name="connsiteX7" fmla="*/ 1682123 w 2462220"/>
              <a:gd name="connsiteY7" fmla="*/ 741997 h 2269807"/>
              <a:gd name="connsiteX8" fmla="*/ 2046930 w 2462220"/>
              <a:gd name="connsiteY8" fmla="*/ 531495 h 2269807"/>
              <a:gd name="connsiteX9" fmla="*/ 1664978 w 2462220"/>
              <a:gd name="connsiteY9" fmla="*/ 694372 h 2269807"/>
              <a:gd name="connsiteX10" fmla="*/ 1356368 w 2462220"/>
              <a:gd name="connsiteY10" fmla="*/ 782003 h 2269807"/>
              <a:gd name="connsiteX11" fmla="*/ 1131578 w 2462220"/>
              <a:gd name="connsiteY11" fmla="*/ 843915 h 2269807"/>
              <a:gd name="connsiteX12" fmla="*/ 280995 w 2462220"/>
              <a:gd name="connsiteY12" fmla="*/ 1517332 h 2269807"/>
              <a:gd name="connsiteX13" fmla="*/ 161933 w 2462220"/>
              <a:gd name="connsiteY13" fmla="*/ 1896428 h 2269807"/>
              <a:gd name="connsiteX14" fmla="*/ 10485 w 2462220"/>
              <a:gd name="connsiteY14" fmla="*/ 1701165 h 2269807"/>
              <a:gd name="connsiteX15" fmla="*/ 556268 w 2462220"/>
              <a:gd name="connsiteY15" fmla="*/ 640080 h 2269807"/>
              <a:gd name="connsiteX16" fmla="*/ 2043120 w 2462220"/>
              <a:gd name="connsiteY16" fmla="*/ 299085 h 2269807"/>
              <a:gd name="connsiteX17" fmla="*/ 2462220 w 2462220"/>
              <a:gd name="connsiteY17" fmla="*/ 0 h 2269807"/>
              <a:gd name="connsiteX18" fmla="*/ 616275 w 2462220"/>
              <a:gd name="connsiteY18" fmla="*/ 2269808 h 226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62220" h="2269807">
                <a:moveTo>
                  <a:pt x="616275" y="2269808"/>
                </a:moveTo>
                <a:cubicBezTo>
                  <a:pt x="431490" y="2257425"/>
                  <a:pt x="335288" y="2197418"/>
                  <a:pt x="285758" y="2130743"/>
                </a:cubicBezTo>
                <a:cubicBezTo>
                  <a:pt x="295283" y="1967865"/>
                  <a:pt x="322905" y="1764982"/>
                  <a:pt x="400058" y="1580198"/>
                </a:cubicBezTo>
                <a:cubicBezTo>
                  <a:pt x="444825" y="1474470"/>
                  <a:pt x="507690" y="1379220"/>
                  <a:pt x="584843" y="1308735"/>
                </a:cubicBezTo>
                <a:cubicBezTo>
                  <a:pt x="669615" y="1224915"/>
                  <a:pt x="746768" y="1160145"/>
                  <a:pt x="825825" y="1107757"/>
                </a:cubicBezTo>
                <a:cubicBezTo>
                  <a:pt x="981083" y="1003935"/>
                  <a:pt x="1117290" y="958215"/>
                  <a:pt x="1160153" y="942022"/>
                </a:cubicBezTo>
                <a:cubicBezTo>
                  <a:pt x="1203968" y="926782"/>
                  <a:pt x="1282073" y="898207"/>
                  <a:pt x="1376370" y="865822"/>
                </a:cubicBezTo>
                <a:cubicBezTo>
                  <a:pt x="1470668" y="836295"/>
                  <a:pt x="1584968" y="794385"/>
                  <a:pt x="1682123" y="741997"/>
                </a:cubicBezTo>
                <a:cubicBezTo>
                  <a:pt x="1882148" y="642938"/>
                  <a:pt x="2046930" y="531495"/>
                  <a:pt x="2046930" y="531495"/>
                </a:cubicBezTo>
                <a:cubicBezTo>
                  <a:pt x="2046930" y="531495"/>
                  <a:pt x="1870718" y="620078"/>
                  <a:pt x="1664978" y="694372"/>
                </a:cubicBezTo>
                <a:cubicBezTo>
                  <a:pt x="1561155" y="734378"/>
                  <a:pt x="1455428" y="761047"/>
                  <a:pt x="1356368" y="782003"/>
                </a:cubicBezTo>
                <a:cubicBezTo>
                  <a:pt x="1259213" y="804863"/>
                  <a:pt x="1176345" y="827722"/>
                  <a:pt x="1131578" y="843915"/>
                </a:cubicBezTo>
                <a:cubicBezTo>
                  <a:pt x="1046805" y="876300"/>
                  <a:pt x="540075" y="1022985"/>
                  <a:pt x="280995" y="1517332"/>
                </a:cubicBezTo>
                <a:cubicBezTo>
                  <a:pt x="222893" y="1643063"/>
                  <a:pt x="185745" y="1773555"/>
                  <a:pt x="161933" y="1896428"/>
                </a:cubicBezTo>
                <a:cubicBezTo>
                  <a:pt x="103830" y="1866900"/>
                  <a:pt x="30488" y="1808798"/>
                  <a:pt x="10485" y="1701165"/>
                </a:cubicBezTo>
                <a:cubicBezTo>
                  <a:pt x="-23805" y="1514475"/>
                  <a:pt x="-4755" y="952500"/>
                  <a:pt x="556268" y="640080"/>
                </a:cubicBezTo>
                <a:cubicBezTo>
                  <a:pt x="1117290" y="327660"/>
                  <a:pt x="1743083" y="390525"/>
                  <a:pt x="2043120" y="299085"/>
                </a:cubicBezTo>
                <a:cubicBezTo>
                  <a:pt x="2342206" y="207645"/>
                  <a:pt x="2462220" y="0"/>
                  <a:pt x="2462220" y="0"/>
                </a:cubicBezTo>
                <a:cubicBezTo>
                  <a:pt x="2462220" y="0"/>
                  <a:pt x="2210760" y="2115503"/>
                  <a:pt x="616275" y="2269808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Graphic 60">
            <a:extLst>
              <a:ext uri="{FF2B5EF4-FFF2-40B4-BE49-F238E27FC236}">
                <a16:creationId xmlns:a16="http://schemas.microsoft.com/office/drawing/2014/main" id="{8B890921-DF45-4C78-87DC-5E6A381CFBEE}"/>
              </a:ext>
            </a:extLst>
          </p:cNvPr>
          <p:cNvSpPr/>
          <p:nvPr/>
        </p:nvSpPr>
        <p:spPr>
          <a:xfrm>
            <a:off x="8212440" y="4786316"/>
            <a:ext cx="378298" cy="375183"/>
          </a:xfrm>
          <a:custGeom>
            <a:avLst/>
            <a:gdLst>
              <a:gd name="connsiteX0" fmla="*/ 335851 w 670178"/>
              <a:gd name="connsiteY0" fmla="*/ 664661 h 664660"/>
              <a:gd name="connsiteX1" fmla="*/ 670178 w 670178"/>
              <a:gd name="connsiteY1" fmla="*/ 330333 h 664660"/>
              <a:gd name="connsiteX2" fmla="*/ 668273 w 670178"/>
              <a:gd name="connsiteY2" fmla="*/ 289376 h 664660"/>
              <a:gd name="connsiteX3" fmla="*/ 235838 w 670178"/>
              <a:gd name="connsiteY3" fmla="*/ 2673 h 664660"/>
              <a:gd name="connsiteX4" fmla="*/ 212978 w 670178"/>
              <a:gd name="connsiteY4" fmla="*/ 10293 h 664660"/>
              <a:gd name="connsiteX5" fmla="*/ 208216 w 670178"/>
              <a:gd name="connsiteY5" fmla="*/ 27438 h 664660"/>
              <a:gd name="connsiteX6" fmla="*/ 216788 w 670178"/>
              <a:gd name="connsiteY6" fmla="*/ 36963 h 664660"/>
              <a:gd name="connsiteX7" fmla="*/ 288226 w 670178"/>
              <a:gd name="connsiteY7" fmla="*/ 108401 h 664660"/>
              <a:gd name="connsiteX8" fmla="*/ 203453 w 670178"/>
              <a:gd name="connsiteY8" fmla="*/ 188411 h 664660"/>
              <a:gd name="connsiteX9" fmla="*/ 180593 w 670178"/>
              <a:gd name="connsiteY9" fmla="*/ 187458 h 664660"/>
              <a:gd name="connsiteX10" fmla="*/ 571 w 670178"/>
              <a:gd name="connsiteY10" fmla="*/ 316998 h 664660"/>
              <a:gd name="connsiteX11" fmla="*/ 335851 w 670178"/>
              <a:gd name="connsiteY11" fmla="*/ 664661 h 664660"/>
              <a:gd name="connsiteX12" fmla="*/ 511111 w 670178"/>
              <a:gd name="connsiteY12" fmla="*/ 244608 h 664660"/>
              <a:gd name="connsiteX13" fmla="*/ 444436 w 670178"/>
              <a:gd name="connsiteY13" fmla="*/ 177933 h 664660"/>
              <a:gd name="connsiteX14" fmla="*/ 511111 w 670178"/>
              <a:gd name="connsiteY14" fmla="*/ 112211 h 664660"/>
              <a:gd name="connsiteX15" fmla="*/ 576833 w 670178"/>
              <a:gd name="connsiteY15" fmla="*/ 177933 h 664660"/>
              <a:gd name="connsiteX16" fmla="*/ 511111 w 670178"/>
              <a:gd name="connsiteY16" fmla="*/ 244608 h 664660"/>
              <a:gd name="connsiteX17" fmla="*/ 538733 w 670178"/>
              <a:gd name="connsiteY17" fmla="*/ 441776 h 664660"/>
              <a:gd name="connsiteX18" fmla="*/ 458723 w 670178"/>
              <a:gd name="connsiteY18" fmla="*/ 362718 h 664660"/>
              <a:gd name="connsiteX19" fmla="*/ 538733 w 670178"/>
              <a:gd name="connsiteY19" fmla="*/ 282708 h 664660"/>
              <a:gd name="connsiteX20" fmla="*/ 618743 w 670178"/>
              <a:gd name="connsiteY20" fmla="*/ 362718 h 664660"/>
              <a:gd name="connsiteX21" fmla="*/ 538733 w 670178"/>
              <a:gd name="connsiteY21" fmla="*/ 441776 h 664660"/>
              <a:gd name="connsiteX22" fmla="*/ 164401 w 670178"/>
              <a:gd name="connsiteY22" fmla="*/ 468446 h 664660"/>
              <a:gd name="connsiteX23" fmla="*/ 73913 w 670178"/>
              <a:gd name="connsiteY23" fmla="*/ 377958 h 664660"/>
              <a:gd name="connsiteX24" fmla="*/ 164401 w 670178"/>
              <a:gd name="connsiteY24" fmla="*/ 287471 h 664660"/>
              <a:gd name="connsiteX25" fmla="*/ 254888 w 670178"/>
              <a:gd name="connsiteY25" fmla="*/ 377958 h 664660"/>
              <a:gd name="connsiteX26" fmla="*/ 164401 w 670178"/>
              <a:gd name="connsiteY26" fmla="*/ 468446 h 664660"/>
              <a:gd name="connsiteX27" fmla="*/ 369188 w 670178"/>
              <a:gd name="connsiteY27" fmla="*/ 603701 h 664660"/>
              <a:gd name="connsiteX28" fmla="*/ 278701 w 670178"/>
              <a:gd name="connsiteY28" fmla="*/ 513213 h 664660"/>
              <a:gd name="connsiteX29" fmla="*/ 369188 w 670178"/>
              <a:gd name="connsiteY29" fmla="*/ 422726 h 664660"/>
              <a:gd name="connsiteX30" fmla="*/ 459676 w 670178"/>
              <a:gd name="connsiteY30" fmla="*/ 513213 h 664660"/>
              <a:gd name="connsiteX31" fmla="*/ 369188 w 670178"/>
              <a:gd name="connsiteY31" fmla="*/ 603701 h 66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0178" h="664660">
                <a:moveTo>
                  <a:pt x="335851" y="664661"/>
                </a:moveTo>
                <a:cubicBezTo>
                  <a:pt x="520636" y="664661"/>
                  <a:pt x="670178" y="515118"/>
                  <a:pt x="670178" y="330333"/>
                </a:cubicBezTo>
                <a:cubicBezTo>
                  <a:pt x="670178" y="316046"/>
                  <a:pt x="669226" y="301758"/>
                  <a:pt x="668273" y="289376"/>
                </a:cubicBezTo>
                <a:cubicBezTo>
                  <a:pt x="647318" y="56013"/>
                  <a:pt x="440626" y="-15424"/>
                  <a:pt x="235838" y="2673"/>
                </a:cubicBezTo>
                <a:cubicBezTo>
                  <a:pt x="225361" y="3626"/>
                  <a:pt x="217741" y="6483"/>
                  <a:pt x="212978" y="10293"/>
                </a:cubicBezTo>
                <a:cubicBezTo>
                  <a:pt x="208216" y="15056"/>
                  <a:pt x="205358" y="20771"/>
                  <a:pt x="208216" y="27438"/>
                </a:cubicBezTo>
                <a:cubicBezTo>
                  <a:pt x="209168" y="31248"/>
                  <a:pt x="212026" y="34106"/>
                  <a:pt x="216788" y="36963"/>
                </a:cubicBezTo>
                <a:cubicBezTo>
                  <a:pt x="257746" y="61728"/>
                  <a:pt x="279653" y="86493"/>
                  <a:pt x="288226" y="108401"/>
                </a:cubicBezTo>
                <a:cubicBezTo>
                  <a:pt x="312038" y="164598"/>
                  <a:pt x="251078" y="191268"/>
                  <a:pt x="203453" y="188411"/>
                </a:cubicBezTo>
                <a:cubicBezTo>
                  <a:pt x="195833" y="188411"/>
                  <a:pt x="188213" y="187458"/>
                  <a:pt x="180593" y="187458"/>
                </a:cubicBezTo>
                <a:cubicBezTo>
                  <a:pt x="94868" y="187458"/>
                  <a:pt x="8191" y="218891"/>
                  <a:pt x="571" y="316998"/>
                </a:cubicBezTo>
                <a:cubicBezTo>
                  <a:pt x="-10859" y="505593"/>
                  <a:pt x="151066" y="664661"/>
                  <a:pt x="335851" y="664661"/>
                </a:cubicBezTo>
                <a:close/>
                <a:moveTo>
                  <a:pt x="511111" y="244608"/>
                </a:moveTo>
                <a:cubicBezTo>
                  <a:pt x="474916" y="244608"/>
                  <a:pt x="444436" y="215081"/>
                  <a:pt x="444436" y="177933"/>
                </a:cubicBezTo>
                <a:cubicBezTo>
                  <a:pt x="444436" y="140786"/>
                  <a:pt x="473963" y="112211"/>
                  <a:pt x="511111" y="112211"/>
                </a:cubicBezTo>
                <a:cubicBezTo>
                  <a:pt x="547306" y="112211"/>
                  <a:pt x="576833" y="141738"/>
                  <a:pt x="576833" y="177933"/>
                </a:cubicBezTo>
                <a:cubicBezTo>
                  <a:pt x="577786" y="215081"/>
                  <a:pt x="548258" y="244608"/>
                  <a:pt x="511111" y="244608"/>
                </a:cubicBezTo>
                <a:close/>
                <a:moveTo>
                  <a:pt x="538733" y="441776"/>
                </a:moveTo>
                <a:cubicBezTo>
                  <a:pt x="494918" y="441776"/>
                  <a:pt x="458723" y="406533"/>
                  <a:pt x="458723" y="362718"/>
                </a:cubicBezTo>
                <a:cubicBezTo>
                  <a:pt x="458723" y="318903"/>
                  <a:pt x="493966" y="282708"/>
                  <a:pt x="538733" y="282708"/>
                </a:cubicBezTo>
                <a:cubicBezTo>
                  <a:pt x="582548" y="282708"/>
                  <a:pt x="618743" y="318903"/>
                  <a:pt x="618743" y="362718"/>
                </a:cubicBezTo>
                <a:cubicBezTo>
                  <a:pt x="618743" y="406533"/>
                  <a:pt x="582548" y="441776"/>
                  <a:pt x="538733" y="441776"/>
                </a:cubicBezTo>
                <a:close/>
                <a:moveTo>
                  <a:pt x="164401" y="468446"/>
                </a:moveTo>
                <a:cubicBezTo>
                  <a:pt x="114871" y="468446"/>
                  <a:pt x="73913" y="427488"/>
                  <a:pt x="73913" y="377958"/>
                </a:cubicBezTo>
                <a:cubicBezTo>
                  <a:pt x="73913" y="328428"/>
                  <a:pt x="114871" y="287471"/>
                  <a:pt x="164401" y="287471"/>
                </a:cubicBezTo>
                <a:cubicBezTo>
                  <a:pt x="213931" y="287471"/>
                  <a:pt x="254888" y="328428"/>
                  <a:pt x="254888" y="377958"/>
                </a:cubicBezTo>
                <a:cubicBezTo>
                  <a:pt x="254888" y="428441"/>
                  <a:pt x="213931" y="468446"/>
                  <a:pt x="164401" y="468446"/>
                </a:cubicBezTo>
                <a:close/>
                <a:moveTo>
                  <a:pt x="369188" y="603701"/>
                </a:moveTo>
                <a:cubicBezTo>
                  <a:pt x="319658" y="603701"/>
                  <a:pt x="278701" y="562743"/>
                  <a:pt x="278701" y="513213"/>
                </a:cubicBezTo>
                <a:cubicBezTo>
                  <a:pt x="278701" y="463683"/>
                  <a:pt x="319658" y="422726"/>
                  <a:pt x="369188" y="422726"/>
                </a:cubicBezTo>
                <a:cubicBezTo>
                  <a:pt x="418718" y="422726"/>
                  <a:pt x="459676" y="463683"/>
                  <a:pt x="459676" y="513213"/>
                </a:cubicBezTo>
                <a:cubicBezTo>
                  <a:pt x="459676" y="562743"/>
                  <a:pt x="419671" y="603701"/>
                  <a:pt x="369188" y="6037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Graphic 63">
            <a:extLst>
              <a:ext uri="{FF2B5EF4-FFF2-40B4-BE49-F238E27FC236}">
                <a16:creationId xmlns:a16="http://schemas.microsoft.com/office/drawing/2014/main" id="{EFEA3002-B244-41BE-832C-AFE78FF767CD}"/>
              </a:ext>
            </a:extLst>
          </p:cNvPr>
          <p:cNvSpPr/>
          <p:nvPr/>
        </p:nvSpPr>
        <p:spPr>
          <a:xfrm>
            <a:off x="3594163" y="4804919"/>
            <a:ext cx="375745" cy="329299"/>
          </a:xfrm>
          <a:custGeom>
            <a:avLst/>
            <a:gdLst>
              <a:gd name="connsiteX0" fmla="*/ 1209675 w 1541144"/>
              <a:gd name="connsiteY0" fmla="*/ 504825 h 1350644"/>
              <a:gd name="connsiteX1" fmla="*/ 1047750 w 1541144"/>
              <a:gd name="connsiteY1" fmla="*/ 342900 h 1350644"/>
              <a:gd name="connsiteX2" fmla="*/ 1209675 w 1541144"/>
              <a:gd name="connsiteY2" fmla="*/ 180975 h 1350644"/>
              <a:gd name="connsiteX3" fmla="*/ 1371600 w 1541144"/>
              <a:gd name="connsiteY3" fmla="*/ 342900 h 1350644"/>
              <a:gd name="connsiteX4" fmla="*/ 1209675 w 1541144"/>
              <a:gd name="connsiteY4" fmla="*/ 504825 h 1350644"/>
              <a:gd name="connsiteX5" fmla="*/ 1209675 w 1541144"/>
              <a:gd name="connsiteY5" fmla="*/ 971550 h 1350644"/>
              <a:gd name="connsiteX6" fmla="*/ 1047750 w 1541144"/>
              <a:gd name="connsiteY6" fmla="*/ 809625 h 1350644"/>
              <a:gd name="connsiteX7" fmla="*/ 1209675 w 1541144"/>
              <a:gd name="connsiteY7" fmla="*/ 647700 h 1350644"/>
              <a:gd name="connsiteX8" fmla="*/ 1371600 w 1541144"/>
              <a:gd name="connsiteY8" fmla="*/ 809625 h 1350644"/>
              <a:gd name="connsiteX9" fmla="*/ 1209675 w 1541144"/>
              <a:gd name="connsiteY9" fmla="*/ 971550 h 1350644"/>
              <a:gd name="connsiteX10" fmla="*/ 770573 w 1541144"/>
              <a:gd name="connsiteY10" fmla="*/ 504825 h 1350644"/>
              <a:gd name="connsiteX11" fmla="*/ 608648 w 1541144"/>
              <a:gd name="connsiteY11" fmla="*/ 342900 h 1350644"/>
              <a:gd name="connsiteX12" fmla="*/ 770573 w 1541144"/>
              <a:gd name="connsiteY12" fmla="*/ 180975 h 1350644"/>
              <a:gd name="connsiteX13" fmla="*/ 932498 w 1541144"/>
              <a:gd name="connsiteY13" fmla="*/ 342900 h 1350644"/>
              <a:gd name="connsiteX14" fmla="*/ 770573 w 1541144"/>
              <a:gd name="connsiteY14" fmla="*/ 504825 h 1350644"/>
              <a:gd name="connsiteX15" fmla="*/ 770573 w 1541144"/>
              <a:gd name="connsiteY15" fmla="*/ 971550 h 1350644"/>
              <a:gd name="connsiteX16" fmla="*/ 608648 w 1541144"/>
              <a:gd name="connsiteY16" fmla="*/ 809625 h 1350644"/>
              <a:gd name="connsiteX17" fmla="*/ 770573 w 1541144"/>
              <a:gd name="connsiteY17" fmla="*/ 647700 h 1350644"/>
              <a:gd name="connsiteX18" fmla="*/ 932498 w 1541144"/>
              <a:gd name="connsiteY18" fmla="*/ 809625 h 1350644"/>
              <a:gd name="connsiteX19" fmla="*/ 770573 w 1541144"/>
              <a:gd name="connsiteY19" fmla="*/ 971550 h 1350644"/>
              <a:gd name="connsiteX20" fmla="*/ 332423 w 1541144"/>
              <a:gd name="connsiteY20" fmla="*/ 504825 h 1350644"/>
              <a:gd name="connsiteX21" fmla="*/ 170497 w 1541144"/>
              <a:gd name="connsiteY21" fmla="*/ 342900 h 1350644"/>
              <a:gd name="connsiteX22" fmla="*/ 332423 w 1541144"/>
              <a:gd name="connsiteY22" fmla="*/ 180975 h 1350644"/>
              <a:gd name="connsiteX23" fmla="*/ 494348 w 1541144"/>
              <a:gd name="connsiteY23" fmla="*/ 342900 h 1350644"/>
              <a:gd name="connsiteX24" fmla="*/ 332423 w 1541144"/>
              <a:gd name="connsiteY24" fmla="*/ 504825 h 1350644"/>
              <a:gd name="connsiteX25" fmla="*/ 332423 w 1541144"/>
              <a:gd name="connsiteY25" fmla="*/ 971550 h 1350644"/>
              <a:gd name="connsiteX26" fmla="*/ 170497 w 1541144"/>
              <a:gd name="connsiteY26" fmla="*/ 809625 h 1350644"/>
              <a:gd name="connsiteX27" fmla="*/ 332423 w 1541144"/>
              <a:gd name="connsiteY27" fmla="*/ 647700 h 1350644"/>
              <a:gd name="connsiteX28" fmla="*/ 494348 w 1541144"/>
              <a:gd name="connsiteY28" fmla="*/ 809625 h 1350644"/>
              <a:gd name="connsiteX29" fmla="*/ 332423 w 1541144"/>
              <a:gd name="connsiteY29" fmla="*/ 971550 h 1350644"/>
              <a:gd name="connsiteX30" fmla="*/ 0 w 1541144"/>
              <a:gd name="connsiteY30" fmla="*/ 0 h 1350644"/>
              <a:gd name="connsiteX31" fmla="*/ 0 w 1541144"/>
              <a:gd name="connsiteY31" fmla="*/ 1350645 h 1350644"/>
              <a:gd name="connsiteX32" fmla="*/ 170497 w 1541144"/>
              <a:gd name="connsiteY32" fmla="*/ 1350645 h 1350644"/>
              <a:gd name="connsiteX33" fmla="*/ 770573 w 1541144"/>
              <a:gd name="connsiteY33" fmla="*/ 1120140 h 1350644"/>
              <a:gd name="connsiteX34" fmla="*/ 1370648 w 1541144"/>
              <a:gd name="connsiteY34" fmla="*/ 1350645 h 1350644"/>
              <a:gd name="connsiteX35" fmla="*/ 1541145 w 1541144"/>
              <a:gd name="connsiteY35" fmla="*/ 1350645 h 1350644"/>
              <a:gd name="connsiteX36" fmla="*/ 1541145 w 1541144"/>
              <a:gd name="connsiteY36" fmla="*/ 0 h 1350644"/>
              <a:gd name="connsiteX37" fmla="*/ 0 w 1541144"/>
              <a:gd name="connsiteY37" fmla="*/ 0 h 135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41144" h="1350644">
                <a:moveTo>
                  <a:pt x="1209675" y="504825"/>
                </a:moveTo>
                <a:cubicBezTo>
                  <a:pt x="1120140" y="504825"/>
                  <a:pt x="1047750" y="432435"/>
                  <a:pt x="1047750" y="342900"/>
                </a:cubicBezTo>
                <a:cubicBezTo>
                  <a:pt x="1047750" y="253365"/>
                  <a:pt x="1120140" y="180975"/>
                  <a:pt x="1209675" y="180975"/>
                </a:cubicBezTo>
                <a:cubicBezTo>
                  <a:pt x="1299210" y="180975"/>
                  <a:pt x="1371600" y="253365"/>
                  <a:pt x="1371600" y="342900"/>
                </a:cubicBezTo>
                <a:cubicBezTo>
                  <a:pt x="1371600" y="432435"/>
                  <a:pt x="1299210" y="504825"/>
                  <a:pt x="1209675" y="504825"/>
                </a:cubicBezTo>
                <a:moveTo>
                  <a:pt x="1209675" y="971550"/>
                </a:moveTo>
                <a:cubicBezTo>
                  <a:pt x="1120140" y="971550"/>
                  <a:pt x="1047750" y="899160"/>
                  <a:pt x="1047750" y="809625"/>
                </a:cubicBezTo>
                <a:cubicBezTo>
                  <a:pt x="1047750" y="720090"/>
                  <a:pt x="1120140" y="647700"/>
                  <a:pt x="1209675" y="647700"/>
                </a:cubicBezTo>
                <a:cubicBezTo>
                  <a:pt x="1299210" y="647700"/>
                  <a:pt x="1371600" y="720090"/>
                  <a:pt x="1371600" y="809625"/>
                </a:cubicBezTo>
                <a:cubicBezTo>
                  <a:pt x="1371600" y="899160"/>
                  <a:pt x="1299210" y="971550"/>
                  <a:pt x="1209675" y="971550"/>
                </a:cubicBezTo>
                <a:moveTo>
                  <a:pt x="770573" y="504825"/>
                </a:moveTo>
                <a:cubicBezTo>
                  <a:pt x="681038" y="504825"/>
                  <a:pt x="608648" y="432435"/>
                  <a:pt x="608648" y="342900"/>
                </a:cubicBezTo>
                <a:cubicBezTo>
                  <a:pt x="608648" y="253365"/>
                  <a:pt x="681038" y="180975"/>
                  <a:pt x="770573" y="180975"/>
                </a:cubicBezTo>
                <a:cubicBezTo>
                  <a:pt x="860108" y="180975"/>
                  <a:pt x="932498" y="253365"/>
                  <a:pt x="932498" y="342900"/>
                </a:cubicBezTo>
                <a:cubicBezTo>
                  <a:pt x="933450" y="432435"/>
                  <a:pt x="860108" y="504825"/>
                  <a:pt x="770573" y="504825"/>
                </a:cubicBezTo>
                <a:moveTo>
                  <a:pt x="770573" y="971550"/>
                </a:moveTo>
                <a:cubicBezTo>
                  <a:pt x="681038" y="971550"/>
                  <a:pt x="608648" y="899160"/>
                  <a:pt x="608648" y="809625"/>
                </a:cubicBezTo>
                <a:cubicBezTo>
                  <a:pt x="608648" y="720090"/>
                  <a:pt x="681038" y="647700"/>
                  <a:pt x="770573" y="647700"/>
                </a:cubicBezTo>
                <a:cubicBezTo>
                  <a:pt x="860108" y="647700"/>
                  <a:pt x="932498" y="720090"/>
                  <a:pt x="932498" y="809625"/>
                </a:cubicBezTo>
                <a:cubicBezTo>
                  <a:pt x="933450" y="899160"/>
                  <a:pt x="860108" y="971550"/>
                  <a:pt x="770573" y="971550"/>
                </a:cubicBezTo>
                <a:moveTo>
                  <a:pt x="332423" y="504825"/>
                </a:moveTo>
                <a:cubicBezTo>
                  <a:pt x="242888" y="504825"/>
                  <a:pt x="170497" y="432435"/>
                  <a:pt x="170497" y="342900"/>
                </a:cubicBezTo>
                <a:cubicBezTo>
                  <a:pt x="170497" y="253365"/>
                  <a:pt x="242888" y="180975"/>
                  <a:pt x="332423" y="180975"/>
                </a:cubicBezTo>
                <a:cubicBezTo>
                  <a:pt x="421958" y="180975"/>
                  <a:pt x="494348" y="253365"/>
                  <a:pt x="494348" y="342900"/>
                </a:cubicBezTo>
                <a:cubicBezTo>
                  <a:pt x="495300" y="432435"/>
                  <a:pt x="421958" y="504825"/>
                  <a:pt x="332423" y="504825"/>
                </a:cubicBezTo>
                <a:moveTo>
                  <a:pt x="332423" y="971550"/>
                </a:moveTo>
                <a:cubicBezTo>
                  <a:pt x="242888" y="971550"/>
                  <a:pt x="170497" y="899160"/>
                  <a:pt x="170497" y="809625"/>
                </a:cubicBezTo>
                <a:cubicBezTo>
                  <a:pt x="170497" y="720090"/>
                  <a:pt x="242888" y="647700"/>
                  <a:pt x="332423" y="647700"/>
                </a:cubicBezTo>
                <a:cubicBezTo>
                  <a:pt x="421958" y="647700"/>
                  <a:pt x="494348" y="720090"/>
                  <a:pt x="494348" y="809625"/>
                </a:cubicBezTo>
                <a:cubicBezTo>
                  <a:pt x="495300" y="899160"/>
                  <a:pt x="421958" y="971550"/>
                  <a:pt x="332423" y="971550"/>
                </a:cubicBezTo>
                <a:moveTo>
                  <a:pt x="0" y="0"/>
                </a:moveTo>
                <a:lnTo>
                  <a:pt x="0" y="1350645"/>
                </a:lnTo>
                <a:lnTo>
                  <a:pt x="170497" y="1350645"/>
                </a:lnTo>
                <a:lnTo>
                  <a:pt x="770573" y="1120140"/>
                </a:lnTo>
                <a:lnTo>
                  <a:pt x="1370648" y="1350645"/>
                </a:lnTo>
                <a:lnTo>
                  <a:pt x="1541145" y="1350645"/>
                </a:lnTo>
                <a:lnTo>
                  <a:pt x="15411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0BD21A-73C8-4A0D-8F86-388B1AE23E48}"/>
              </a:ext>
            </a:extLst>
          </p:cNvPr>
          <p:cNvSpPr/>
          <p:nvPr/>
        </p:nvSpPr>
        <p:spPr bwMode="white">
          <a:xfrm>
            <a:off x="11046122" y="5790585"/>
            <a:ext cx="1142702" cy="106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70D781D-C737-4404-B516-94E888E28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929475"/>
              </p:ext>
            </p:extLst>
          </p:nvPr>
        </p:nvGraphicFramePr>
        <p:xfrm>
          <a:off x="207907" y="984366"/>
          <a:ext cx="11773014" cy="52457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69749">
                  <a:extLst>
                    <a:ext uri="{9D8B030D-6E8A-4147-A177-3AD203B41FA5}">
                      <a16:colId xmlns:a16="http://schemas.microsoft.com/office/drawing/2014/main" val="1167376389"/>
                    </a:ext>
                  </a:extLst>
                </a:gridCol>
                <a:gridCol w="2000653">
                  <a:extLst>
                    <a:ext uri="{9D8B030D-6E8A-4147-A177-3AD203B41FA5}">
                      <a16:colId xmlns:a16="http://schemas.microsoft.com/office/drawing/2014/main" val="1252849790"/>
                    </a:ext>
                  </a:extLst>
                </a:gridCol>
                <a:gridCol w="2000653">
                  <a:extLst>
                    <a:ext uri="{9D8B030D-6E8A-4147-A177-3AD203B41FA5}">
                      <a16:colId xmlns:a16="http://schemas.microsoft.com/office/drawing/2014/main" val="424289163"/>
                    </a:ext>
                  </a:extLst>
                </a:gridCol>
                <a:gridCol w="2000653">
                  <a:extLst>
                    <a:ext uri="{9D8B030D-6E8A-4147-A177-3AD203B41FA5}">
                      <a16:colId xmlns:a16="http://schemas.microsoft.com/office/drawing/2014/main" val="4120752542"/>
                    </a:ext>
                  </a:extLst>
                </a:gridCol>
                <a:gridCol w="2000653">
                  <a:extLst>
                    <a:ext uri="{9D8B030D-6E8A-4147-A177-3AD203B41FA5}">
                      <a16:colId xmlns:a16="http://schemas.microsoft.com/office/drawing/2014/main" val="657836018"/>
                    </a:ext>
                  </a:extLst>
                </a:gridCol>
                <a:gridCol w="2000653">
                  <a:extLst>
                    <a:ext uri="{9D8B030D-6E8A-4147-A177-3AD203B41FA5}">
                      <a16:colId xmlns:a16="http://schemas.microsoft.com/office/drawing/2014/main" val="3007558526"/>
                    </a:ext>
                  </a:extLst>
                </a:gridCol>
              </a:tblGrid>
              <a:tr h="2993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baseline="0" dirty="0">
                          <a:solidFill>
                            <a:srgbClr val="FFFFFF"/>
                          </a:solidFill>
                          <a:latin typeface="+mj-lt"/>
                        </a:rPr>
                        <a:t>Core Products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i="0" u="none" strike="noStrike" baseline="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91416" marR="91416" marT="45708" marB="4570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i="0" u="none" strike="noStrike" kern="1200" baseline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baseline="0" dirty="0">
                          <a:solidFill>
                            <a:srgbClr val="FFFFFF"/>
                          </a:solidFill>
                          <a:latin typeface="+mj-lt"/>
                        </a:rPr>
                        <a:t>Specialty Products</a:t>
                      </a: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baseline="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8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221675"/>
                  </a:ext>
                </a:extLst>
              </a:tr>
              <a:tr h="9114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i="0" u="none" strike="noStrike" baseline="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i="0" u="none" strike="noStrike" baseline="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i="0" u="none" strike="noStrike" kern="1200" baseline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baseline="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baseline="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635775"/>
                  </a:ext>
                </a:extLst>
              </a:tr>
              <a:tr h="2993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baseline="0" dirty="0">
                          <a:solidFill>
                            <a:srgbClr val="FFFFFF"/>
                          </a:solidFill>
                          <a:latin typeface="+mj-lt"/>
                        </a:rPr>
                        <a:t>FrameCoat II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baseline="0" dirty="0">
                          <a:solidFill>
                            <a:srgbClr val="FFFFFF"/>
                          </a:solidFill>
                          <a:latin typeface="+mj-lt"/>
                        </a:rPr>
                        <a:t>Powercron 6100HE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Powercron 6000CX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Powercron XP/SL</a:t>
                      </a:r>
                      <a:endParaRPr lang="en-US" sz="1400" b="1" i="0" u="none" strike="noStrike" baseline="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Powercron </a:t>
                      </a:r>
                      <a:r>
                        <a:rPr lang="en-US" sz="1400" b="1" i="0" u="none" strike="noStrike" kern="1200" baseline="0" dirty="0">
                          <a:solidFill>
                            <a:srgbClr val="FFFFFF"/>
                          </a:solidFill>
                          <a:latin typeface="+mj-lt"/>
                          <a:ea typeface="+mn-ea"/>
                          <a:cs typeface="+mn-cs"/>
                        </a:rPr>
                        <a:t>CD</a:t>
                      </a:r>
                      <a:endParaRPr lang="en-US" sz="1400" b="1" i="0" u="none" strike="noStrike" baseline="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407148"/>
                  </a:ext>
                </a:extLst>
              </a:tr>
              <a:tr h="4290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Markets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 algn="l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j-lt"/>
                        </a:rPr>
                        <a:t>Automotive parts and accessories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Automotive parts and accessories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General industrial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Heavy duty equipment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Transportation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Automotive parts and accessories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General industrial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Heavy duty equipment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Appliance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Transportation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General industrial (fasteners)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General industrial (power/electrical)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082193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Special Benefits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Specially formulated for frames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High-edge coverage of complex/sharp parts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Improved surface profile versus competing electrocoats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High-edge coverage of complex/sharp parts</a:t>
                      </a:r>
                    </a:p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NSF-approved and torque-modified formulations available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 algn="l" defTabSz="457200" rtl="0" eaLnBrk="1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Standard coverage of densely racked parts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High-edge coverage of threads and edges</a:t>
                      </a:r>
                    </a:p>
                    <a:p>
                      <a:pPr marL="173038" marR="0" lvl="0" indent="-173038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Additives for lessening touch marks</a:t>
                      </a:r>
                    </a:p>
                    <a:p>
                      <a:pPr marL="173038" marR="0" lvl="0" indent="-173038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Torque-modified </a:t>
                      </a:r>
                      <a:b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versions available 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Conductive epoxy platform for 2-coat electrocoat</a:t>
                      </a:r>
                    </a:p>
                    <a:p>
                      <a:pPr marL="173038" marR="0" lvl="0" indent="-173038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Formulated for extreme environments</a:t>
                      </a:r>
                    </a:p>
                  </a:txBody>
                  <a:tcPr marL="91416" marR="91416" marT="91440" marB="9144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152700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E2AB54C7-9714-425F-A9F7-61F28A9BE4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2447" y="1293115"/>
            <a:ext cx="1998921" cy="9020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E822A1-256A-40B5-9D4F-5E77FBCE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product family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4A6C4-8AB3-4D78-9512-893CFE5E71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24" y="1293113"/>
            <a:ext cx="2012985" cy="9020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C93703-E12C-40F6-B697-404C1FC0E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7209" y="1293114"/>
            <a:ext cx="1995238" cy="9020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197307-5D4F-4C91-857B-3701872488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173" y="1293115"/>
            <a:ext cx="1985023" cy="9020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4C9911-B909-4BF9-85E2-397F1E311A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484" y="1293113"/>
            <a:ext cx="1998061" cy="9020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79C1F-30E3-49BD-BA01-5001995B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0BD21A-73C8-4A0D-8F86-388B1AE23E48}"/>
              </a:ext>
            </a:extLst>
          </p:cNvPr>
          <p:cNvSpPr/>
          <p:nvPr/>
        </p:nvSpPr>
        <p:spPr bwMode="white">
          <a:xfrm>
            <a:off x="11046122" y="5790585"/>
            <a:ext cx="1142702" cy="106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E822A1-256A-40B5-9D4F-5E77FBCE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products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70D781D-C737-4404-B516-94E888E28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557444"/>
              </p:ext>
            </p:extLst>
          </p:nvPr>
        </p:nvGraphicFramePr>
        <p:xfrm>
          <a:off x="207907" y="1268042"/>
          <a:ext cx="11772638" cy="49509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86269">
                  <a:extLst>
                    <a:ext uri="{9D8B030D-6E8A-4147-A177-3AD203B41FA5}">
                      <a16:colId xmlns:a16="http://schemas.microsoft.com/office/drawing/2014/main" val="1167376389"/>
                    </a:ext>
                  </a:extLst>
                </a:gridCol>
                <a:gridCol w="2762123">
                  <a:extLst>
                    <a:ext uri="{9D8B030D-6E8A-4147-A177-3AD203B41FA5}">
                      <a16:colId xmlns:a16="http://schemas.microsoft.com/office/drawing/2014/main" val="1252849790"/>
                    </a:ext>
                  </a:extLst>
                </a:gridCol>
                <a:gridCol w="2762123">
                  <a:extLst>
                    <a:ext uri="{9D8B030D-6E8A-4147-A177-3AD203B41FA5}">
                      <a16:colId xmlns:a16="http://schemas.microsoft.com/office/drawing/2014/main" val="424289163"/>
                    </a:ext>
                  </a:extLst>
                </a:gridCol>
                <a:gridCol w="2762123">
                  <a:extLst>
                    <a:ext uri="{9D8B030D-6E8A-4147-A177-3AD203B41FA5}">
                      <a16:colId xmlns:a16="http://schemas.microsoft.com/office/drawing/2014/main" val="4120752542"/>
                    </a:ext>
                  </a:extLst>
                </a:gridCol>
              </a:tblGrid>
              <a:tr h="2993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Product Characteristics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baseline="0" dirty="0">
                          <a:solidFill>
                            <a:srgbClr val="FFFFFF"/>
                          </a:solidFill>
                          <a:latin typeface="+mj-lt"/>
                        </a:rPr>
                        <a:t>FrameCoat II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baseline="0" dirty="0">
                          <a:solidFill>
                            <a:srgbClr val="FFFFFF"/>
                          </a:solidFill>
                          <a:latin typeface="+mj-lt"/>
                        </a:rPr>
                        <a:t>Powercron 6100HE</a:t>
                      </a: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kern="1200" baseline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Powercron 6000CX</a:t>
                      </a:r>
                    </a:p>
                  </a:txBody>
                  <a:tcPr marL="91416" marR="91416" marT="45708" marB="4570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407148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Feed package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2K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2K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1K or 2K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182761"/>
                  </a:ext>
                </a:extLst>
              </a:tr>
              <a:tr h="28268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Cure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j-lt"/>
                        </a:rPr>
                        <a:t>350˚ F (177˚ C) for 20 min.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350˚ F (177˚ C) for 20 min.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350˚ F (177˚ C) for 20 min.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391754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VOCs as Supplied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VOCs &lt; 0.3 lbs./gal. (36 g/L)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VOCs &lt; 0.3 lbs./gal. (36 g/L)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VOCs &lt; 0.2 lbs./gal. (24 g/L)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34461"/>
                  </a:ext>
                </a:extLst>
              </a:tr>
              <a:tr h="28010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Color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Black or gray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Multiple colors (not controlled)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1K: black </a:t>
                      </a:r>
                      <a:br>
                        <a:rPr lang="en-US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2K: multiple colors (not controlled)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190895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spc="-40" baseline="0" dirty="0">
                          <a:solidFill>
                            <a:schemeClr val="tx1"/>
                          </a:solidFill>
                          <a:latin typeface="+mj-lt"/>
                        </a:rPr>
                        <a:t>Gloss at 60˚ (ASTM D523)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50 – 80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– 80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 – 85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94833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Dry Film Thickness (ASTM D7091)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0.5 – 1.5 mils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 – 1.5 mils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0.4 – 1.5 mils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85022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Performance Properties*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endParaRPr lang="en-US" sz="1100" dirty="0">
                        <a:latin typeface="+mj-lt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193490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Pencil Hardness (ASTM D3363)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latin typeface="+mj-lt"/>
                        </a:rPr>
                        <a:t>2H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2H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2H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357504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Direct Impact (ASTM D2794)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100 in.-lbs.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in.-lbs.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in.-lbs.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933402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Reverse Impact (ASTM D2794)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 in.-lbs.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 in.-lbs.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 in.-lbs.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393552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Humidity Resistance (ASTM D1735)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1,000 hours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1,000 hours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1,000 hours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513580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Gravelometer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 (OEM performance standard)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6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828559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spc="-20" baseline="0" dirty="0">
                          <a:solidFill>
                            <a:schemeClr val="tx1"/>
                          </a:solidFill>
                          <a:latin typeface="+mj-lt"/>
                        </a:rPr>
                        <a:t>Rust Spot (OEM performance standard)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&lt;5 average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&lt;5 average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– 60 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462918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Crosshatch Adhesion (ASTM D3359)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4B – 5B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4B – 5B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4B – 5B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13768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Water Immersion (ASTM D870)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250 hours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 hours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 hours minimum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14463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Throwpower (OEM performance standard)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12 – 15 inches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– 15 inches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– 15 inches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659062"/>
                  </a:ext>
                </a:extLst>
              </a:tr>
              <a:tr h="26439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Corrosion Performance (1,000 Hrs. ASTM B117)</a:t>
                      </a:r>
                    </a:p>
                  </a:txBody>
                  <a:tcPr marL="91416" marR="91416" marT="45708" marB="45708"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j-lt"/>
                        </a:rPr>
                        <a:t>1 – 2 mm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– 2 mm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– 2 mm</a:t>
                      </a:r>
                    </a:p>
                  </a:txBody>
                  <a:tcPr marL="91416" marR="91416" marT="45708" marB="45708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4476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3F4A6C4-8AB3-4D78-9512-893CFE5E71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38" b="17544"/>
          <a:stretch/>
        </p:blipFill>
        <p:spPr>
          <a:xfrm>
            <a:off x="3703320" y="548851"/>
            <a:ext cx="2761488" cy="7168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C93703-E12C-40F6-B697-404C1FC0E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 b="22330"/>
          <a:stretch/>
        </p:blipFill>
        <p:spPr>
          <a:xfrm>
            <a:off x="6455664" y="548851"/>
            <a:ext cx="2767237" cy="7168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AB54C7-9714-425F-A9F7-61F28A9BE4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82"/>
          <a:stretch/>
        </p:blipFill>
        <p:spPr>
          <a:xfrm>
            <a:off x="9222901" y="548851"/>
            <a:ext cx="2757643" cy="7168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EE53AA-D685-48A4-A95B-8BAE8457DB30}"/>
              </a:ext>
            </a:extLst>
          </p:cNvPr>
          <p:cNvSpPr txBox="1"/>
          <p:nvPr/>
        </p:nvSpPr>
        <p:spPr>
          <a:xfrm>
            <a:off x="568681" y="6474501"/>
            <a:ext cx="10238257" cy="236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ts val="600"/>
              </a:spcBef>
              <a:defRPr sz="1400" b="0" i="0" u="none" strike="noStrike" baseline="0">
                <a:latin typeface="+mj-lt"/>
              </a:defRPr>
            </a:lvl1pPr>
          </a:lstStyle>
          <a:p>
            <a:pPr marL="117440" indent="-117440"/>
            <a:r>
              <a:rPr lang="en-US" sz="1100" dirty="0">
                <a:solidFill>
                  <a:schemeClr val="tx2"/>
                </a:solidFill>
                <a:latin typeface="Arial Narrow" panose="020B0606020202030204" pitchFamily="34" charset="0"/>
              </a:rPr>
              <a:t>*	Testing performed on cold-rolled steel lab panels with zinc-phosphate pretreatment, 0.8 mils average film thickness, 20-minute cure at 320˚ F (160˚ C).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0BC385-7CFC-4C97-A656-A4C2DC4B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ar engine&#10;&#10;Description automatically generated with medium confidence">
            <a:extLst>
              <a:ext uri="{FF2B5EF4-FFF2-40B4-BE49-F238E27FC236}">
                <a16:creationId xmlns:a16="http://schemas.microsoft.com/office/drawing/2014/main" id="{E155D1C5-6F16-4EEA-BD86-25DECCA54A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4"/>
            <a:ext cx="9782644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7412E97-A0B4-4AEA-8811-B8A754A37EB1}"/>
              </a:ext>
            </a:extLst>
          </p:cNvPr>
          <p:cNvGrpSpPr/>
          <p:nvPr/>
        </p:nvGrpSpPr>
        <p:grpSpPr>
          <a:xfrm rot="10800000">
            <a:off x="6171427" y="892"/>
            <a:ext cx="6017398" cy="6856216"/>
            <a:chOff x="556911" y="-1"/>
            <a:chExt cx="6018965" cy="6858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941BC7-5186-449D-9B50-31282A7369AC}"/>
                </a:ext>
              </a:extLst>
            </p:cNvPr>
            <p:cNvGrpSpPr/>
            <p:nvPr userDrawn="1"/>
          </p:nvGrpSpPr>
          <p:grpSpPr>
            <a:xfrm>
              <a:off x="556911" y="0"/>
              <a:ext cx="6018965" cy="6858001"/>
              <a:chOff x="1576085" y="-1"/>
              <a:chExt cx="6018965" cy="6858001"/>
            </a:xfrm>
            <a:solidFill>
              <a:schemeClr val="accent2"/>
            </a:solidFill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2004C48-23CC-47F9-9C20-FA23BF57BF81}"/>
                  </a:ext>
                </a:extLst>
              </p:cNvPr>
              <p:cNvSpPr/>
              <p:nvPr/>
            </p:nvSpPr>
            <p:spPr>
              <a:xfrm flipV="1">
                <a:off x="4099375" y="-1"/>
                <a:ext cx="3495675" cy="6858000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1C41C8-E07D-45C2-9C60-EA8AFD2E7967}"/>
                  </a:ext>
                </a:extLst>
              </p:cNvPr>
              <p:cNvSpPr/>
              <p:nvPr/>
            </p:nvSpPr>
            <p:spPr>
              <a:xfrm>
                <a:off x="1576085" y="1"/>
                <a:ext cx="2523290" cy="68579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AF79BB-0087-48C6-BE2C-243F30B5CBE8}"/>
                </a:ext>
              </a:extLst>
            </p:cNvPr>
            <p:cNvGrpSpPr/>
            <p:nvPr userDrawn="1"/>
          </p:nvGrpSpPr>
          <p:grpSpPr>
            <a:xfrm>
              <a:off x="556912" y="-1"/>
              <a:ext cx="5902481" cy="6858002"/>
              <a:chOff x="1888969" y="-1"/>
              <a:chExt cx="5902481" cy="6858002"/>
            </a:xfrm>
          </p:grpSpPr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CD254B43-F436-4DBC-9D26-AC18AD8CBD57}"/>
                  </a:ext>
                </a:extLst>
              </p:cNvPr>
              <p:cNvSpPr/>
              <p:nvPr/>
            </p:nvSpPr>
            <p:spPr>
              <a:xfrm flipV="1">
                <a:off x="4295775" y="-1"/>
                <a:ext cx="3495675" cy="68580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B01E4-82C7-4958-800E-25661AD4102D}"/>
                  </a:ext>
                </a:extLst>
              </p:cNvPr>
              <p:cNvSpPr/>
              <p:nvPr/>
            </p:nvSpPr>
            <p:spPr>
              <a:xfrm>
                <a:off x="1888969" y="1"/>
                <a:ext cx="2406807" cy="685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7F827DB-EA9A-44EB-AAC8-D65FE7F26457}"/>
              </a:ext>
            </a:extLst>
          </p:cNvPr>
          <p:cNvSpPr txBox="1">
            <a:spLocks/>
          </p:cNvSpPr>
          <p:nvPr/>
        </p:nvSpPr>
        <p:spPr>
          <a:xfrm>
            <a:off x="8143258" y="3416972"/>
            <a:ext cx="3443649" cy="158718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algn="r">
              <a:lnSpc>
                <a:spcPct val="85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Corrosion performance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9FBEC2-5816-45B8-9AB3-76A9315070B1}"/>
              </a:ext>
            </a:extLst>
          </p:cNvPr>
          <p:cNvGrpSpPr/>
          <p:nvPr/>
        </p:nvGrpSpPr>
        <p:grpSpPr>
          <a:xfrm>
            <a:off x="10368519" y="5408272"/>
            <a:ext cx="1288869" cy="1019107"/>
            <a:chOff x="9440863" y="5832475"/>
            <a:chExt cx="1092200" cy="863600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1EC5870E-DF57-4EB0-8839-F03CEB589F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74E3155-68E0-4A90-B1D3-50AB5E4CD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672A428-C409-4775-A94A-A62596390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21C70BD-7F61-413C-8632-23DF61BD6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2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6B988EA-3849-433D-98B0-8C1BC05677A2}"/>
              </a:ext>
            </a:extLst>
          </p:cNvPr>
          <p:cNvGrpSpPr/>
          <p:nvPr/>
        </p:nvGrpSpPr>
        <p:grpSpPr>
          <a:xfrm rot="10800000">
            <a:off x="3955774" y="168962"/>
            <a:ext cx="8233050" cy="6689035"/>
            <a:chOff x="1888969" y="-1"/>
            <a:chExt cx="5902481" cy="685800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B3C4A0F2-2AFD-4212-A46C-17D35D17ACB2}"/>
                </a:ext>
              </a:extLst>
            </p:cNvPr>
            <p:cNvSpPr/>
            <p:nvPr/>
          </p:nvSpPr>
          <p:spPr>
            <a:xfrm flipV="1">
              <a:off x="4295775" y="-1"/>
              <a:ext cx="3495675" cy="6858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latin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7D8145-26D4-4094-BE23-05DFEF89926B}"/>
                </a:ext>
              </a:extLst>
            </p:cNvPr>
            <p:cNvSpPr/>
            <p:nvPr/>
          </p:nvSpPr>
          <p:spPr>
            <a:xfrm>
              <a:off x="1888969" y="1"/>
              <a:ext cx="2406807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8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7975" y="6496406"/>
            <a:ext cx="455637" cy="172221"/>
          </a:xfrm>
        </p:spPr>
        <p:txBody>
          <a:bodyPr/>
          <a:lstStyle/>
          <a:p>
            <a:fld id="{2A1C4846-859F-1A46-888F-2D4A595E310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3910B-3878-4083-BD28-41EB0C4A9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01" y="323849"/>
            <a:ext cx="11667744" cy="859536"/>
          </a:xfrm>
        </p:spPr>
        <p:txBody>
          <a:bodyPr/>
          <a:lstStyle/>
          <a:p>
            <a:r>
              <a:rPr lang="en-US" dirty="0"/>
              <a:t>Corrosion performance*</a:t>
            </a:r>
            <a:br>
              <a:rPr lang="en-US" dirty="0"/>
            </a:b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5787" y="341314"/>
            <a:ext cx="8496300" cy="9794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kern="0" dirty="0">
              <a:latin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03412" y="1066801"/>
            <a:ext cx="8229600" cy="533401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–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kern="0" dirty="0">
              <a:latin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889138" y="1828800"/>
            <a:ext cx="4129074" cy="446404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–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400" kern="0" dirty="0">
              <a:latin typeface="Arial" panose="020B0604020202020204" pitchFamily="34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F6FF1FBE-C58F-441D-BF69-276E6F140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77356"/>
              </p:ext>
            </p:extLst>
          </p:nvPr>
        </p:nvGraphicFramePr>
        <p:xfrm>
          <a:off x="420070" y="1183385"/>
          <a:ext cx="7745523" cy="1344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3102">
                  <a:extLst>
                    <a:ext uri="{9D8B030D-6E8A-4147-A177-3AD203B41FA5}">
                      <a16:colId xmlns:a16="http://schemas.microsoft.com/office/drawing/2014/main" val="1919743747"/>
                    </a:ext>
                  </a:extLst>
                </a:gridCol>
                <a:gridCol w="1755251">
                  <a:extLst>
                    <a:ext uri="{9D8B030D-6E8A-4147-A177-3AD203B41FA5}">
                      <a16:colId xmlns:a16="http://schemas.microsoft.com/office/drawing/2014/main" val="2380850490"/>
                    </a:ext>
                  </a:extLst>
                </a:gridCol>
                <a:gridCol w="2201501">
                  <a:extLst>
                    <a:ext uri="{9D8B030D-6E8A-4147-A177-3AD203B41FA5}">
                      <a16:colId xmlns:a16="http://schemas.microsoft.com/office/drawing/2014/main" val="143449486"/>
                    </a:ext>
                  </a:extLst>
                </a:gridCol>
                <a:gridCol w="1705669">
                  <a:extLst>
                    <a:ext uri="{9D8B030D-6E8A-4147-A177-3AD203B41FA5}">
                      <a16:colId xmlns:a16="http://schemas.microsoft.com/office/drawing/2014/main" val="349093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Salt Spray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(1,000 hours) 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OEM Scab Testing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(28 cycles)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SAE J2334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(40 cycles)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713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Powercron 6100HE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1.2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4.3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3.4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40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Competitor A 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1.2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5.1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4.2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5571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3B32660-03E5-4848-A30C-F8F44A2539DC}"/>
              </a:ext>
            </a:extLst>
          </p:cNvPr>
          <p:cNvSpPr txBox="1"/>
          <p:nvPr/>
        </p:nvSpPr>
        <p:spPr>
          <a:xfrm>
            <a:off x="593806" y="6283092"/>
            <a:ext cx="7056882" cy="435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3" indent="-119063">
              <a:lnSpc>
                <a:spcPct val="90000"/>
              </a:lnSpc>
              <a:spcBef>
                <a:spcPts val="300"/>
              </a:spcBef>
            </a:pPr>
            <a:r>
              <a:rPr lang="en-US" sz="1050" dirty="0">
                <a:solidFill>
                  <a:schemeClr val="tx2"/>
                </a:solidFill>
                <a:latin typeface="Arial Narrow" panose="020B0606020202030204" pitchFamily="34" charset="0"/>
              </a:rPr>
              <a:t>* 	Tests performed on cold-rolled steel lab panels with zinc phosphate pretreatment, 0.9 mils average film thickness, unless otherwise noted.</a:t>
            </a:r>
          </a:p>
          <a:p>
            <a:pPr marL="119063" indent="-119063">
              <a:lnSpc>
                <a:spcPct val="90000"/>
              </a:lnSpc>
              <a:spcBef>
                <a:spcPts val="300"/>
              </a:spcBef>
            </a:pPr>
            <a:r>
              <a:rPr lang="en-US" sz="1050" dirty="0">
                <a:solidFill>
                  <a:schemeClr val="tx2"/>
                </a:solidFill>
                <a:latin typeface="Arial Narrow" panose="020B0606020202030204" pitchFamily="34" charset="0"/>
              </a:rPr>
              <a:t>**	Test performed on galvanized steel lab panels with zinc phosphate pretreatment, 1.3 mils average film thickness.</a:t>
            </a:r>
          </a:p>
        </p:txBody>
      </p:sp>
      <p:graphicFrame>
        <p:nvGraphicFramePr>
          <p:cNvPr id="15" name="Table 18">
            <a:extLst>
              <a:ext uri="{FF2B5EF4-FFF2-40B4-BE49-F238E27FC236}">
                <a16:creationId xmlns:a16="http://schemas.microsoft.com/office/drawing/2014/main" id="{C795AAB7-6E75-44F9-8D69-C09181572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868680"/>
              </p:ext>
            </p:extLst>
          </p:nvPr>
        </p:nvGraphicFramePr>
        <p:xfrm>
          <a:off x="420070" y="2929889"/>
          <a:ext cx="7745523" cy="1344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3102">
                  <a:extLst>
                    <a:ext uri="{9D8B030D-6E8A-4147-A177-3AD203B41FA5}">
                      <a16:colId xmlns:a16="http://schemas.microsoft.com/office/drawing/2014/main" val="1919743747"/>
                    </a:ext>
                  </a:extLst>
                </a:gridCol>
                <a:gridCol w="1755251">
                  <a:extLst>
                    <a:ext uri="{9D8B030D-6E8A-4147-A177-3AD203B41FA5}">
                      <a16:colId xmlns:a16="http://schemas.microsoft.com/office/drawing/2014/main" val="2380850490"/>
                    </a:ext>
                  </a:extLst>
                </a:gridCol>
                <a:gridCol w="2201501">
                  <a:extLst>
                    <a:ext uri="{9D8B030D-6E8A-4147-A177-3AD203B41FA5}">
                      <a16:colId xmlns:a16="http://schemas.microsoft.com/office/drawing/2014/main" val="143449486"/>
                    </a:ext>
                  </a:extLst>
                </a:gridCol>
                <a:gridCol w="1705669">
                  <a:extLst>
                    <a:ext uri="{9D8B030D-6E8A-4147-A177-3AD203B41FA5}">
                      <a16:colId xmlns:a16="http://schemas.microsoft.com/office/drawing/2014/main" val="349093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Salt Spray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(500 hours) 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OEM CCT Testing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(30 cycles)</a:t>
                      </a:r>
                      <a:r>
                        <a:rPr lang="en-US" sz="1400" b="1" baseline="30000" dirty="0">
                          <a:solidFill>
                            <a:schemeClr val="bg1"/>
                          </a:solidFill>
                        </a:rPr>
                        <a:t>**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>
                          <a:solidFill>
                            <a:schemeClr val="accent2"/>
                          </a:solidFill>
                        </a:rPr>
                        <a:t>►</a:t>
                      </a:r>
                      <a:endParaRPr lang="en-US" sz="1600" b="1" baseline="30000" dirty="0">
                        <a:solidFill>
                          <a:schemeClr val="accent2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SAE J2334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(30 cycles)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713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FrameCoat II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0.52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0.87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2.90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40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Competitor B 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0.70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1.31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3.34 mm</a:t>
                      </a:r>
                    </a:p>
                  </a:txBody>
                  <a:tcPr marT="91440" marB="9144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557100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F54AB6E-4CE7-4BBD-8CF0-4E1B41967648}"/>
              </a:ext>
            </a:extLst>
          </p:cNvPr>
          <p:cNvGrpSpPr/>
          <p:nvPr/>
        </p:nvGrpSpPr>
        <p:grpSpPr>
          <a:xfrm>
            <a:off x="8813148" y="1183387"/>
            <a:ext cx="2468651" cy="4591222"/>
            <a:chOff x="8081628" y="1183386"/>
            <a:chExt cx="2713542" cy="504667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5E80B5-65ED-4EC9-A5CC-EEBC0D87A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68"/>
            <a:stretch/>
          </p:blipFill>
          <p:spPr>
            <a:xfrm rot="16200000">
              <a:off x="8404166" y="3516015"/>
              <a:ext cx="2068463" cy="271353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F3B3E1-9AAF-4249-95E2-1BC5D022C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"/>
            <a:stretch/>
          </p:blipFill>
          <p:spPr>
            <a:xfrm rot="16200000">
              <a:off x="8404170" y="860845"/>
              <a:ext cx="2068460" cy="271354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8E278-2A7C-49B7-A98C-3A37CE31CDCC}"/>
                </a:ext>
              </a:extLst>
            </p:cNvPr>
            <p:cNvSpPr txBox="1"/>
            <p:nvPr/>
          </p:nvSpPr>
          <p:spPr>
            <a:xfrm>
              <a:off x="8081628" y="3236580"/>
              <a:ext cx="2713538" cy="338309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FrameCoat II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8788F1-CA91-4187-B58F-716A3A4AB753}"/>
                </a:ext>
              </a:extLst>
            </p:cNvPr>
            <p:cNvSpPr txBox="1"/>
            <p:nvPr/>
          </p:nvSpPr>
          <p:spPr>
            <a:xfrm>
              <a:off x="8081628" y="5891750"/>
              <a:ext cx="2713538" cy="338309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Competitor B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5BAC634-D8FF-42A7-84B7-7EF794DB3CEB}"/>
              </a:ext>
            </a:extLst>
          </p:cNvPr>
          <p:cNvSpPr txBox="1"/>
          <p:nvPr/>
        </p:nvSpPr>
        <p:spPr>
          <a:xfrm>
            <a:off x="8813149" y="531270"/>
            <a:ext cx="246864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accent1"/>
                </a:solidFill>
              </a:rPr>
              <a:t>OEM CCT Testing </a:t>
            </a:r>
            <a:br>
              <a:rPr lang="en-US" sz="1800" b="1" dirty="0">
                <a:solidFill>
                  <a:schemeClr val="accent1"/>
                </a:solidFill>
              </a:rPr>
            </a:br>
            <a:r>
              <a:rPr lang="en-US" sz="1400" b="1" dirty="0">
                <a:solidFill>
                  <a:schemeClr val="accent1"/>
                </a:solidFill>
              </a:rPr>
              <a:t>(30 cycles)</a:t>
            </a:r>
            <a:r>
              <a:rPr lang="en-US" sz="1400" b="1" baseline="30000" dirty="0">
                <a:solidFill>
                  <a:schemeClr val="accent1"/>
                </a:solidFill>
              </a:rPr>
              <a:t>**</a:t>
            </a:r>
            <a:endParaRPr lang="en-US" sz="1800" b="1" baseline="30000" dirty="0">
              <a:solidFill>
                <a:schemeClr val="accent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5B2C-49AD-4C7D-B7E2-4DC825B9D415}"/>
              </a:ext>
            </a:extLst>
          </p:cNvPr>
          <p:cNvGrpSpPr/>
          <p:nvPr/>
        </p:nvGrpSpPr>
        <p:grpSpPr>
          <a:xfrm>
            <a:off x="11251096" y="6140876"/>
            <a:ext cx="698088" cy="551977"/>
            <a:chOff x="9440863" y="5832475"/>
            <a:chExt cx="1092200" cy="863600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11777AAF-21BD-447E-843A-F56DB545B31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34B60A12-FF93-449E-A10F-C1F51309E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A08A28CB-00C2-4FC5-A235-C75A89312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FDB4A951-0B3E-4FEA-9029-4063F79633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3241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784235-6B2E-4286-9DC4-F56381131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4"/>
            <a:ext cx="109728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7412E97-A0B4-4AEA-8811-B8A754A37EB1}"/>
              </a:ext>
            </a:extLst>
          </p:cNvPr>
          <p:cNvGrpSpPr/>
          <p:nvPr/>
        </p:nvGrpSpPr>
        <p:grpSpPr>
          <a:xfrm rot="10800000">
            <a:off x="6171427" y="892"/>
            <a:ext cx="6017398" cy="6856216"/>
            <a:chOff x="556911" y="-1"/>
            <a:chExt cx="6018965" cy="6858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941BC7-5186-449D-9B50-31282A7369AC}"/>
                </a:ext>
              </a:extLst>
            </p:cNvPr>
            <p:cNvGrpSpPr/>
            <p:nvPr userDrawn="1"/>
          </p:nvGrpSpPr>
          <p:grpSpPr>
            <a:xfrm>
              <a:off x="556911" y="0"/>
              <a:ext cx="6018965" cy="6858001"/>
              <a:chOff x="1576085" y="-1"/>
              <a:chExt cx="6018965" cy="6858001"/>
            </a:xfrm>
            <a:solidFill>
              <a:schemeClr val="accent2"/>
            </a:solidFill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2004C48-23CC-47F9-9C20-FA23BF57BF81}"/>
                  </a:ext>
                </a:extLst>
              </p:cNvPr>
              <p:cNvSpPr/>
              <p:nvPr/>
            </p:nvSpPr>
            <p:spPr>
              <a:xfrm flipV="1">
                <a:off x="4099375" y="-1"/>
                <a:ext cx="3495675" cy="6858000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1C41C8-E07D-45C2-9C60-EA8AFD2E7967}"/>
                  </a:ext>
                </a:extLst>
              </p:cNvPr>
              <p:cNvSpPr/>
              <p:nvPr/>
            </p:nvSpPr>
            <p:spPr>
              <a:xfrm>
                <a:off x="1576085" y="1"/>
                <a:ext cx="2523290" cy="68579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AF79BB-0087-48C6-BE2C-243F30B5CBE8}"/>
                </a:ext>
              </a:extLst>
            </p:cNvPr>
            <p:cNvGrpSpPr/>
            <p:nvPr userDrawn="1"/>
          </p:nvGrpSpPr>
          <p:grpSpPr>
            <a:xfrm>
              <a:off x="556912" y="-1"/>
              <a:ext cx="5902481" cy="6858002"/>
              <a:chOff x="1888969" y="-1"/>
              <a:chExt cx="5902481" cy="6858002"/>
            </a:xfrm>
          </p:grpSpPr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CD254B43-F436-4DBC-9D26-AC18AD8CBD57}"/>
                  </a:ext>
                </a:extLst>
              </p:cNvPr>
              <p:cNvSpPr/>
              <p:nvPr/>
            </p:nvSpPr>
            <p:spPr>
              <a:xfrm flipV="1">
                <a:off x="4295775" y="-1"/>
                <a:ext cx="3495675" cy="68580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B01E4-82C7-4958-800E-25661AD4102D}"/>
                  </a:ext>
                </a:extLst>
              </p:cNvPr>
              <p:cNvSpPr/>
              <p:nvPr/>
            </p:nvSpPr>
            <p:spPr>
              <a:xfrm>
                <a:off x="1888969" y="1"/>
                <a:ext cx="2406807" cy="685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7F827DB-EA9A-44EB-AAC8-D65FE7F26457}"/>
              </a:ext>
            </a:extLst>
          </p:cNvPr>
          <p:cNvSpPr txBox="1">
            <a:spLocks/>
          </p:cNvSpPr>
          <p:nvPr/>
        </p:nvSpPr>
        <p:spPr>
          <a:xfrm>
            <a:off x="8143258" y="3416972"/>
            <a:ext cx="3443649" cy="158718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algn="r">
              <a:lnSpc>
                <a:spcPct val="85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Throwpower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9FBEC2-5816-45B8-9AB3-76A9315070B1}"/>
              </a:ext>
            </a:extLst>
          </p:cNvPr>
          <p:cNvGrpSpPr/>
          <p:nvPr/>
        </p:nvGrpSpPr>
        <p:grpSpPr>
          <a:xfrm>
            <a:off x="10368519" y="5408272"/>
            <a:ext cx="1288869" cy="1019107"/>
            <a:chOff x="9440863" y="5832475"/>
            <a:chExt cx="1092200" cy="863600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1EC5870E-DF57-4EB0-8839-F03CEB589F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74E3155-68E0-4A90-B1D3-50AB5E4CD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672A428-C409-4775-A94A-A62596390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21C70BD-7F61-413C-8632-23DF61BD6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9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906DE49-288D-4138-9159-06C10CF4DFE9}"/>
              </a:ext>
            </a:extLst>
          </p:cNvPr>
          <p:cNvGrpSpPr/>
          <p:nvPr/>
        </p:nvGrpSpPr>
        <p:grpSpPr>
          <a:xfrm rot="10800000">
            <a:off x="3955774" y="168962"/>
            <a:ext cx="8233050" cy="6689035"/>
            <a:chOff x="1888969" y="-1"/>
            <a:chExt cx="5902481" cy="685800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F9C4B381-76A3-472D-B2AF-536450D5CB17}"/>
                </a:ext>
              </a:extLst>
            </p:cNvPr>
            <p:cNvSpPr/>
            <p:nvPr/>
          </p:nvSpPr>
          <p:spPr>
            <a:xfrm flipV="1">
              <a:off x="4295775" y="-1"/>
              <a:ext cx="3495675" cy="6858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latin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F5C3F2-DAC0-4CAC-ADC5-0F50F1A69441}"/>
                </a:ext>
              </a:extLst>
            </p:cNvPr>
            <p:cNvSpPr/>
            <p:nvPr/>
          </p:nvSpPr>
          <p:spPr>
            <a:xfrm>
              <a:off x="1888969" y="1"/>
              <a:ext cx="2406807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8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7C9C6B-D4F0-40AE-9E69-09C66FC08F3A}"/>
              </a:ext>
            </a:extLst>
          </p:cNvPr>
          <p:cNvGrpSpPr/>
          <p:nvPr/>
        </p:nvGrpSpPr>
        <p:grpSpPr>
          <a:xfrm>
            <a:off x="11251096" y="6140876"/>
            <a:ext cx="698088" cy="551977"/>
            <a:chOff x="9440863" y="5832475"/>
            <a:chExt cx="1092200" cy="863600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020F5D15-F8B7-4A8C-ADE6-6E275DFB2E7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83D6B00-CC0D-416F-AF5F-A855D35B7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2D115A59-0D7A-447C-AB22-CF2789CF0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F3EE16C-8E16-46A7-8F9B-C9E8FD4757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7975" y="6496406"/>
            <a:ext cx="455637" cy="172221"/>
          </a:xfrm>
        </p:spPr>
        <p:txBody>
          <a:bodyPr/>
          <a:lstStyle/>
          <a:p>
            <a:fld id="{2A1C4846-859F-1A46-888F-2D4A595E310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AF007-9085-4D4A-B349-F3EF821B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38" y="323850"/>
            <a:ext cx="11668125" cy="1392064"/>
          </a:xfrm>
        </p:spPr>
        <p:txBody>
          <a:bodyPr>
            <a:normAutofit/>
          </a:bodyPr>
          <a:lstStyle/>
          <a:p>
            <a:r>
              <a:rPr lang="en-US" dirty="0"/>
              <a:t>Throwpower performance</a:t>
            </a:r>
          </a:p>
        </p:txBody>
      </p:sp>
      <p:pic>
        <p:nvPicPr>
          <p:cNvPr id="9" name="Picture 8" descr="A picture containing text, wall, indoor, electronics&#10;&#10;Description automatically generated">
            <a:extLst>
              <a:ext uri="{FF2B5EF4-FFF2-40B4-BE49-F238E27FC236}">
                <a16:creationId xmlns:a16="http://schemas.microsoft.com/office/drawing/2014/main" id="{337B3480-162B-44BD-8C6F-0C108146E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" t="1484" r="2223" b="697"/>
          <a:stretch/>
        </p:blipFill>
        <p:spPr>
          <a:xfrm>
            <a:off x="5870448" y="1030675"/>
            <a:ext cx="3235624" cy="49125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524A1B-2A2B-44BA-B8DD-A8C43A64E0AC}"/>
              </a:ext>
            </a:extLst>
          </p:cNvPr>
          <p:cNvSpPr txBox="1"/>
          <p:nvPr/>
        </p:nvSpPr>
        <p:spPr>
          <a:xfrm>
            <a:off x="1504276" y="1374203"/>
            <a:ext cx="3366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Shim Test Method</a:t>
            </a:r>
          </a:p>
        </p:txBody>
      </p:sp>
      <p:graphicFrame>
        <p:nvGraphicFramePr>
          <p:cNvPr id="30" name="Table 18">
            <a:extLst>
              <a:ext uri="{FF2B5EF4-FFF2-40B4-BE49-F238E27FC236}">
                <a16:creationId xmlns:a16="http://schemas.microsoft.com/office/drawing/2014/main" id="{99B4CEF0-3D10-474E-AA66-A79AC20FF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578572"/>
              </p:ext>
            </p:extLst>
          </p:nvPr>
        </p:nvGraphicFramePr>
        <p:xfrm>
          <a:off x="8182868" y="2073172"/>
          <a:ext cx="3068228" cy="11521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25698">
                  <a:extLst>
                    <a:ext uri="{9D8B030D-6E8A-4147-A177-3AD203B41FA5}">
                      <a16:colId xmlns:a16="http://schemas.microsoft.com/office/drawing/2014/main" val="1919743747"/>
                    </a:ext>
                  </a:extLst>
                </a:gridCol>
                <a:gridCol w="1442530">
                  <a:extLst>
                    <a:ext uri="{9D8B030D-6E8A-4147-A177-3AD203B41FA5}">
                      <a16:colId xmlns:a16="http://schemas.microsoft.com/office/drawing/2014/main" val="23808504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Throw</a:t>
                      </a: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713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FrameCoat II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65%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40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Competitor B 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57%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557100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DA847E85-2184-44F0-B658-0206F847B3E3}"/>
              </a:ext>
            </a:extLst>
          </p:cNvPr>
          <p:cNvGrpSpPr/>
          <p:nvPr/>
        </p:nvGrpSpPr>
        <p:grpSpPr>
          <a:xfrm>
            <a:off x="1458556" y="1915046"/>
            <a:ext cx="3847782" cy="3902825"/>
            <a:chOff x="1044258" y="2594344"/>
            <a:chExt cx="3847782" cy="39028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197791" y="2594344"/>
              <a:ext cx="3059084" cy="3902825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D0079B8-188E-468C-B707-2E1D640C4617}"/>
                </a:ext>
              </a:extLst>
            </p:cNvPr>
            <p:cNvGrpSpPr/>
            <p:nvPr/>
          </p:nvGrpSpPr>
          <p:grpSpPr>
            <a:xfrm>
              <a:off x="3054096" y="3065088"/>
              <a:ext cx="1837944" cy="764389"/>
              <a:chOff x="3054096" y="3065088"/>
              <a:chExt cx="1837944" cy="76438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DFB84D-7875-4B5B-BA28-2E9C73820584}"/>
                  </a:ext>
                </a:extLst>
              </p:cNvPr>
              <p:cNvSpPr txBox="1"/>
              <p:nvPr/>
            </p:nvSpPr>
            <p:spPr>
              <a:xfrm>
                <a:off x="3054096" y="3065088"/>
                <a:ext cx="1837944" cy="51090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1600" dirty="0">
                    <a:solidFill>
                      <a:schemeClr val="bg1"/>
                    </a:solidFill>
                  </a:rPr>
                  <a:t>Through bolt for panel connection</a:t>
                </a:r>
              </a:p>
            </p:txBody>
          </p: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EEF87D1D-7F3F-4D10-A53B-8DC7F2FA6395}"/>
                  </a:ext>
                </a:extLst>
              </p:cNvPr>
              <p:cNvSpPr/>
              <p:nvPr/>
            </p:nvSpPr>
            <p:spPr>
              <a:xfrm rot="10800000">
                <a:off x="3163824" y="3575997"/>
                <a:ext cx="210312" cy="253480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02EF785-ADB7-4FBA-884E-175D9377BE57}"/>
                </a:ext>
              </a:extLst>
            </p:cNvPr>
            <p:cNvGrpSpPr/>
            <p:nvPr/>
          </p:nvGrpSpPr>
          <p:grpSpPr>
            <a:xfrm>
              <a:off x="1044258" y="3142746"/>
              <a:ext cx="1376350" cy="301621"/>
              <a:chOff x="3008376" y="3065088"/>
              <a:chExt cx="1376350" cy="30162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5DE7DF-F767-4FD5-9C1C-A3C4AD6AECDF}"/>
                  </a:ext>
                </a:extLst>
              </p:cNvPr>
              <p:cNvSpPr txBox="1"/>
              <p:nvPr/>
            </p:nvSpPr>
            <p:spPr>
              <a:xfrm>
                <a:off x="3008376" y="3065088"/>
                <a:ext cx="1122870" cy="30162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1600" dirty="0">
                    <a:solidFill>
                      <a:schemeClr val="bg1"/>
                    </a:solidFill>
                  </a:rPr>
                  <a:t>¼” spacer</a:t>
                </a:r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0394B505-EB30-47E8-A90E-EA9C35B556D1}"/>
                  </a:ext>
                </a:extLst>
              </p:cNvPr>
              <p:cNvSpPr/>
              <p:nvPr/>
            </p:nvSpPr>
            <p:spPr>
              <a:xfrm rot="5400000">
                <a:off x="4152830" y="3089093"/>
                <a:ext cx="210312" cy="253480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3953217-6321-4623-A402-CC38D424D470}"/>
              </a:ext>
            </a:extLst>
          </p:cNvPr>
          <p:cNvSpPr txBox="1"/>
          <p:nvPr/>
        </p:nvSpPr>
        <p:spPr>
          <a:xfrm>
            <a:off x="5870446" y="5871319"/>
            <a:ext cx="3235625" cy="339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89B2D7-DF1D-4BD7-B629-D5088549345B}"/>
              </a:ext>
            </a:extLst>
          </p:cNvPr>
          <p:cNvSpPr txBox="1"/>
          <p:nvPr/>
        </p:nvSpPr>
        <p:spPr>
          <a:xfrm>
            <a:off x="6025896" y="5873491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Outer panel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F3F9C8-7607-4B0F-930E-899AF6322775}"/>
              </a:ext>
            </a:extLst>
          </p:cNvPr>
          <p:cNvSpPr txBox="1"/>
          <p:nvPr/>
        </p:nvSpPr>
        <p:spPr>
          <a:xfrm>
            <a:off x="7726680" y="587349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Inner panel</a:t>
            </a:r>
          </a:p>
        </p:txBody>
      </p:sp>
    </p:spTree>
    <p:extLst>
      <p:ext uri="{BB962C8B-B14F-4D97-AF65-F5344CB8AC3E}">
        <p14:creationId xmlns:p14="http://schemas.microsoft.com/office/powerpoint/2010/main" val="95680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562E2D2-8AFE-4125-BC72-B061BA8DBC72}"/>
              </a:ext>
            </a:extLst>
          </p:cNvPr>
          <p:cNvGrpSpPr/>
          <p:nvPr/>
        </p:nvGrpSpPr>
        <p:grpSpPr>
          <a:xfrm rot="10800000">
            <a:off x="3955774" y="168962"/>
            <a:ext cx="8233050" cy="6689035"/>
            <a:chOff x="1888969" y="-1"/>
            <a:chExt cx="5902481" cy="685800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9" name="Right Triangle 38">
              <a:extLst>
                <a:ext uri="{FF2B5EF4-FFF2-40B4-BE49-F238E27FC236}">
                  <a16:creationId xmlns:a16="http://schemas.microsoft.com/office/drawing/2014/main" id="{7A62D1BB-C956-4981-B314-69D7C4983150}"/>
                </a:ext>
              </a:extLst>
            </p:cNvPr>
            <p:cNvSpPr/>
            <p:nvPr/>
          </p:nvSpPr>
          <p:spPr>
            <a:xfrm flipV="1">
              <a:off x="4295775" y="-1"/>
              <a:ext cx="3495675" cy="6858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latin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0CC1F18-8DFE-4469-AEF1-8B8E0AEFCA42}"/>
                </a:ext>
              </a:extLst>
            </p:cNvPr>
            <p:cNvSpPr/>
            <p:nvPr/>
          </p:nvSpPr>
          <p:spPr>
            <a:xfrm>
              <a:off x="1888969" y="1"/>
              <a:ext cx="2406807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8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305C19A-D3EF-4248-9A6F-50097C15E288}"/>
              </a:ext>
            </a:extLst>
          </p:cNvPr>
          <p:cNvSpPr/>
          <p:nvPr/>
        </p:nvSpPr>
        <p:spPr>
          <a:xfrm>
            <a:off x="1093304" y="2591156"/>
            <a:ext cx="6897757" cy="2675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4846-859F-1A46-888F-2D4A595E310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A0CE22-56D1-46C7-8273-0B8150161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Throwpower performance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3230" y="425868"/>
            <a:ext cx="2940529" cy="3504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230" y="4091687"/>
            <a:ext cx="2940529" cy="247275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8A1A24D-CC51-4BA6-9E4F-24D4F97973E2}"/>
              </a:ext>
            </a:extLst>
          </p:cNvPr>
          <p:cNvGrpSpPr/>
          <p:nvPr/>
        </p:nvGrpSpPr>
        <p:grpSpPr>
          <a:xfrm>
            <a:off x="641533" y="1650959"/>
            <a:ext cx="7350783" cy="3931402"/>
            <a:chOff x="231050" y="1933281"/>
            <a:chExt cx="8017158" cy="3728478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3AF6056-678F-44BE-B4A1-21382F330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49246" y="2818113"/>
              <a:ext cx="7598962" cy="26010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EC5458-6723-4418-8790-155C0DC439DD}"/>
                </a:ext>
              </a:extLst>
            </p:cNvPr>
            <p:cNvSpPr txBox="1"/>
            <p:nvPr/>
          </p:nvSpPr>
          <p:spPr>
            <a:xfrm>
              <a:off x="231050" y="2695857"/>
              <a:ext cx="418198" cy="2605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400" b="1" dirty="0"/>
                <a:t>25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C457D9-8F69-4450-B4EF-155E5FD33669}"/>
                </a:ext>
              </a:extLst>
            </p:cNvPr>
            <p:cNvSpPr txBox="1"/>
            <p:nvPr/>
          </p:nvSpPr>
          <p:spPr>
            <a:xfrm>
              <a:off x="231050" y="3202993"/>
              <a:ext cx="418198" cy="2605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400" b="1" dirty="0"/>
                <a:t>20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0671F2-719B-43DC-8264-B340AD3E20ED}"/>
                </a:ext>
              </a:extLst>
            </p:cNvPr>
            <p:cNvSpPr txBox="1"/>
            <p:nvPr/>
          </p:nvSpPr>
          <p:spPr>
            <a:xfrm>
              <a:off x="231050" y="3706806"/>
              <a:ext cx="418198" cy="2605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400" b="1" dirty="0"/>
                <a:t>15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DE762D-12B6-44CF-9BAE-A0200AADFFF1}"/>
                </a:ext>
              </a:extLst>
            </p:cNvPr>
            <p:cNvSpPr txBox="1"/>
            <p:nvPr/>
          </p:nvSpPr>
          <p:spPr>
            <a:xfrm>
              <a:off x="231050" y="4211193"/>
              <a:ext cx="418198" cy="2605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400" b="1" dirty="0"/>
                <a:t>10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59BA31-64A0-4022-965F-2C0E2B2DDED1}"/>
                </a:ext>
              </a:extLst>
            </p:cNvPr>
            <p:cNvSpPr txBox="1"/>
            <p:nvPr/>
          </p:nvSpPr>
          <p:spPr>
            <a:xfrm>
              <a:off x="339444" y="4721835"/>
              <a:ext cx="309802" cy="2605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400" b="1" dirty="0"/>
                <a:t>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70A7CD-6EFA-4739-B023-27C17FEECC29}"/>
                </a:ext>
              </a:extLst>
            </p:cNvPr>
            <p:cNvSpPr txBox="1"/>
            <p:nvPr/>
          </p:nvSpPr>
          <p:spPr>
            <a:xfrm>
              <a:off x="258519" y="5230722"/>
              <a:ext cx="390727" cy="2605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b="1" dirty="0"/>
                <a:t>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AECA8A-D8B7-45C0-B159-A1274A27B8A0}"/>
                </a:ext>
              </a:extLst>
            </p:cNvPr>
            <p:cNvSpPr txBox="1"/>
            <p:nvPr/>
          </p:nvSpPr>
          <p:spPr>
            <a:xfrm>
              <a:off x="1064826" y="5401192"/>
              <a:ext cx="390727" cy="2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FD7D57-9C13-45B4-8703-34BD0A6252D7}"/>
                </a:ext>
              </a:extLst>
            </p:cNvPr>
            <p:cNvSpPr txBox="1"/>
            <p:nvPr/>
          </p:nvSpPr>
          <p:spPr>
            <a:xfrm>
              <a:off x="2161689" y="5401192"/>
              <a:ext cx="390727" cy="2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A917969-E598-40DC-9877-82661F851DE0}"/>
                </a:ext>
              </a:extLst>
            </p:cNvPr>
            <p:cNvSpPr txBox="1"/>
            <p:nvPr/>
          </p:nvSpPr>
          <p:spPr>
            <a:xfrm>
              <a:off x="3222589" y="5401192"/>
              <a:ext cx="390727" cy="2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5745E9-F78B-494A-9C1E-9D7ACE45CB0C}"/>
                </a:ext>
              </a:extLst>
            </p:cNvPr>
            <p:cNvSpPr txBox="1"/>
            <p:nvPr/>
          </p:nvSpPr>
          <p:spPr>
            <a:xfrm>
              <a:off x="4301469" y="5401192"/>
              <a:ext cx="390727" cy="2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0B76C4-4A44-46B0-B92C-829C5B7A9CFC}"/>
                </a:ext>
              </a:extLst>
            </p:cNvPr>
            <p:cNvSpPr txBox="1"/>
            <p:nvPr/>
          </p:nvSpPr>
          <p:spPr>
            <a:xfrm>
              <a:off x="5380350" y="5401192"/>
              <a:ext cx="390727" cy="2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8EF5CF-D356-49C3-BC1E-544A5B3D2BB8}"/>
                </a:ext>
              </a:extLst>
            </p:cNvPr>
            <p:cNvSpPr txBox="1"/>
            <p:nvPr/>
          </p:nvSpPr>
          <p:spPr>
            <a:xfrm>
              <a:off x="6484802" y="5401192"/>
              <a:ext cx="390727" cy="2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F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6C1C30-3341-41E9-B81C-8A795CBE4C4C}"/>
                </a:ext>
              </a:extLst>
            </p:cNvPr>
            <p:cNvSpPr txBox="1"/>
            <p:nvPr/>
          </p:nvSpPr>
          <p:spPr>
            <a:xfrm>
              <a:off x="7576802" y="5401192"/>
              <a:ext cx="390727" cy="260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CC092B4-62D8-42C3-B622-B45924BAFC4B}"/>
                </a:ext>
              </a:extLst>
            </p:cNvPr>
            <p:cNvSpPr/>
            <p:nvPr/>
          </p:nvSpPr>
          <p:spPr>
            <a:xfrm>
              <a:off x="5957450" y="2908682"/>
              <a:ext cx="2002588" cy="1051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954893-DE0D-43E7-8858-0844E3A08339}"/>
                </a:ext>
              </a:extLst>
            </p:cNvPr>
            <p:cNvSpPr txBox="1"/>
            <p:nvPr/>
          </p:nvSpPr>
          <p:spPr>
            <a:xfrm>
              <a:off x="1769315" y="1933281"/>
              <a:ext cx="525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Box </a:t>
              </a:r>
              <a:r>
                <a:rPr lang="en-US" sz="2000" b="1" dirty="0" err="1">
                  <a:solidFill>
                    <a:schemeClr val="accent1"/>
                  </a:solidFill>
                </a:rPr>
                <a:t>Throwpower</a:t>
              </a:r>
              <a:r>
                <a:rPr lang="en-US" sz="2000" b="1" dirty="0">
                  <a:solidFill>
                    <a:schemeClr val="accent1"/>
                  </a:solidFill>
                </a:rPr>
                <a:t> Method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2E42B1-8A37-45BC-AD17-7362744BC697}"/>
                </a:ext>
              </a:extLst>
            </p:cNvPr>
            <p:cNvSpPr txBox="1"/>
            <p:nvPr/>
          </p:nvSpPr>
          <p:spPr>
            <a:xfrm flipH="1">
              <a:off x="1662956" y="2251464"/>
              <a:ext cx="5468716" cy="312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Faces A-G DFT • Comparison at A=20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µ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F62ACE-E97B-4E7F-908C-1DA53B6D4F67}"/>
                </a:ext>
              </a:extLst>
            </p:cNvPr>
            <p:cNvSpPr txBox="1"/>
            <p:nvPr/>
          </p:nvSpPr>
          <p:spPr>
            <a:xfrm>
              <a:off x="6555205" y="2942225"/>
              <a:ext cx="1349552" cy="291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Competitor 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B6606-0292-4246-BC59-F357A847B76A}"/>
                </a:ext>
              </a:extLst>
            </p:cNvPr>
            <p:cNvSpPr txBox="1"/>
            <p:nvPr/>
          </p:nvSpPr>
          <p:spPr>
            <a:xfrm>
              <a:off x="6555205" y="3197423"/>
              <a:ext cx="1349552" cy="291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Competitor 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974B22-3749-44EB-AFC9-C17C4AF5C6DA}"/>
                </a:ext>
              </a:extLst>
            </p:cNvPr>
            <p:cNvSpPr txBox="1"/>
            <p:nvPr/>
          </p:nvSpPr>
          <p:spPr>
            <a:xfrm>
              <a:off x="6555205" y="3504874"/>
              <a:ext cx="1349552" cy="455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/>
                <a:t>Powercron</a:t>
              </a:r>
              <a:br>
                <a:rPr lang="en-US" sz="1400" dirty="0"/>
              </a:br>
              <a:r>
                <a:rPr lang="en-US" sz="1400" dirty="0"/>
                <a:t>6100HE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4C1789A-0315-4506-9D77-E56E590209CC}"/>
                </a:ext>
              </a:extLst>
            </p:cNvPr>
            <p:cNvGrpSpPr/>
            <p:nvPr/>
          </p:nvGrpSpPr>
          <p:grpSpPr>
            <a:xfrm>
              <a:off x="6203237" y="3105054"/>
              <a:ext cx="319122" cy="531731"/>
              <a:chOff x="6192558" y="3110514"/>
              <a:chExt cx="504006" cy="531731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6B0929C-8D5C-450B-9977-53CCA9ACC3DE}"/>
                  </a:ext>
                </a:extLst>
              </p:cNvPr>
              <p:cNvCxnSpPr/>
              <p:nvPr/>
            </p:nvCxnSpPr>
            <p:spPr>
              <a:xfrm flipH="1">
                <a:off x="6192563" y="3110514"/>
                <a:ext cx="504001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03C54CD-A2DD-4D4D-80F8-767D7962A501}"/>
                  </a:ext>
                </a:extLst>
              </p:cNvPr>
              <p:cNvCxnSpPr/>
              <p:nvPr/>
            </p:nvCxnSpPr>
            <p:spPr>
              <a:xfrm flipH="1">
                <a:off x="6192558" y="3370920"/>
                <a:ext cx="504001" cy="0"/>
              </a:xfrm>
              <a:prstGeom prst="line">
                <a:avLst/>
              </a:prstGeom>
              <a:ln w="57150">
                <a:solidFill>
                  <a:srgbClr val="0774C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2175AF3-64F6-42C0-84B0-FDCD998FB758}"/>
                  </a:ext>
                </a:extLst>
              </p:cNvPr>
              <p:cNvCxnSpPr/>
              <p:nvPr/>
            </p:nvCxnSpPr>
            <p:spPr>
              <a:xfrm flipH="1">
                <a:off x="6192558" y="3642245"/>
                <a:ext cx="504001" cy="0"/>
              </a:xfrm>
              <a:prstGeom prst="line">
                <a:avLst/>
              </a:prstGeom>
              <a:ln w="5715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706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etalware, gear, engine&#10;&#10;Description automatically generated">
            <a:extLst>
              <a:ext uri="{FF2B5EF4-FFF2-40B4-BE49-F238E27FC236}">
                <a16:creationId xmlns:a16="http://schemas.microsoft.com/office/drawing/2014/main" id="{AA650B0C-D737-4C8F-A857-1FEBD8B65F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95"/>
            <a:ext cx="9782645" cy="68546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7412E97-A0B4-4AEA-8811-B8A754A37EB1}"/>
              </a:ext>
            </a:extLst>
          </p:cNvPr>
          <p:cNvGrpSpPr/>
          <p:nvPr/>
        </p:nvGrpSpPr>
        <p:grpSpPr>
          <a:xfrm rot="10800000">
            <a:off x="6171427" y="892"/>
            <a:ext cx="6017398" cy="6856216"/>
            <a:chOff x="556911" y="-1"/>
            <a:chExt cx="6018965" cy="6858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941BC7-5186-449D-9B50-31282A7369AC}"/>
                </a:ext>
              </a:extLst>
            </p:cNvPr>
            <p:cNvGrpSpPr/>
            <p:nvPr userDrawn="1"/>
          </p:nvGrpSpPr>
          <p:grpSpPr>
            <a:xfrm>
              <a:off x="556911" y="0"/>
              <a:ext cx="6018965" cy="6858001"/>
              <a:chOff x="1576085" y="-1"/>
              <a:chExt cx="6018965" cy="6858001"/>
            </a:xfrm>
            <a:solidFill>
              <a:schemeClr val="accent2"/>
            </a:solidFill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2004C48-23CC-47F9-9C20-FA23BF57BF81}"/>
                  </a:ext>
                </a:extLst>
              </p:cNvPr>
              <p:cNvSpPr/>
              <p:nvPr/>
            </p:nvSpPr>
            <p:spPr>
              <a:xfrm flipV="1">
                <a:off x="4099375" y="-1"/>
                <a:ext cx="3495675" cy="6858000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1C41C8-E07D-45C2-9C60-EA8AFD2E7967}"/>
                  </a:ext>
                </a:extLst>
              </p:cNvPr>
              <p:cNvSpPr/>
              <p:nvPr/>
            </p:nvSpPr>
            <p:spPr>
              <a:xfrm>
                <a:off x="1576085" y="1"/>
                <a:ext cx="2523290" cy="68579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AF79BB-0087-48C6-BE2C-243F30B5CBE8}"/>
                </a:ext>
              </a:extLst>
            </p:cNvPr>
            <p:cNvGrpSpPr/>
            <p:nvPr userDrawn="1"/>
          </p:nvGrpSpPr>
          <p:grpSpPr>
            <a:xfrm>
              <a:off x="556912" y="-1"/>
              <a:ext cx="5902481" cy="6858002"/>
              <a:chOff x="1888969" y="-1"/>
              <a:chExt cx="5902481" cy="6858002"/>
            </a:xfrm>
          </p:grpSpPr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CD254B43-F436-4DBC-9D26-AC18AD8CBD57}"/>
                  </a:ext>
                </a:extLst>
              </p:cNvPr>
              <p:cNvSpPr/>
              <p:nvPr/>
            </p:nvSpPr>
            <p:spPr>
              <a:xfrm flipV="1">
                <a:off x="4295775" y="-1"/>
                <a:ext cx="3495675" cy="68580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B01E4-82C7-4958-800E-25661AD4102D}"/>
                  </a:ext>
                </a:extLst>
              </p:cNvPr>
              <p:cNvSpPr/>
              <p:nvPr/>
            </p:nvSpPr>
            <p:spPr>
              <a:xfrm>
                <a:off x="1888969" y="1"/>
                <a:ext cx="2406807" cy="685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7F827DB-EA9A-44EB-AAC8-D65FE7F26457}"/>
              </a:ext>
            </a:extLst>
          </p:cNvPr>
          <p:cNvSpPr txBox="1">
            <a:spLocks/>
          </p:cNvSpPr>
          <p:nvPr/>
        </p:nvSpPr>
        <p:spPr>
          <a:xfrm>
            <a:off x="8143258" y="3416972"/>
            <a:ext cx="3443649" cy="158718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algn="r">
              <a:lnSpc>
                <a:spcPct val="85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 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9FBEC2-5816-45B8-9AB3-76A9315070B1}"/>
              </a:ext>
            </a:extLst>
          </p:cNvPr>
          <p:cNvGrpSpPr/>
          <p:nvPr/>
        </p:nvGrpSpPr>
        <p:grpSpPr>
          <a:xfrm>
            <a:off x="10368519" y="5408272"/>
            <a:ext cx="1288869" cy="1019107"/>
            <a:chOff x="9440863" y="5832475"/>
            <a:chExt cx="1092200" cy="863600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1EC5870E-DF57-4EB0-8839-F03CEB589F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74E3155-68E0-4A90-B1D3-50AB5E4CD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672A428-C409-4775-A94A-A62596390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21C70BD-7F61-413C-8632-23DF61BD6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D1E4F-0B08-4EF1-8230-056B3280FBC7}"/>
              </a:ext>
            </a:extLst>
          </p:cNvPr>
          <p:cNvGrpSpPr/>
          <p:nvPr userDrawn="1"/>
        </p:nvGrpSpPr>
        <p:grpSpPr>
          <a:xfrm rot="10800000">
            <a:off x="3955774" y="168962"/>
            <a:ext cx="8233050" cy="6689035"/>
            <a:chOff x="1888969" y="-1"/>
            <a:chExt cx="5902481" cy="685800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0C076213-FAF7-45B4-810F-A54B95C0C22F}"/>
                </a:ext>
              </a:extLst>
            </p:cNvPr>
            <p:cNvSpPr/>
            <p:nvPr/>
          </p:nvSpPr>
          <p:spPr>
            <a:xfrm flipV="1">
              <a:off x="4295775" y="-1"/>
              <a:ext cx="3495675" cy="6858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B6AF88E-A487-4CDC-94AE-D914C87AF2F1}"/>
                </a:ext>
              </a:extLst>
            </p:cNvPr>
            <p:cNvSpPr/>
            <p:nvPr/>
          </p:nvSpPr>
          <p:spPr>
            <a:xfrm>
              <a:off x="1888969" y="1"/>
              <a:ext cx="2406807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8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D81CBEC-D34D-4491-8C06-0C80860068EC}"/>
              </a:ext>
            </a:extLst>
          </p:cNvPr>
          <p:cNvSpPr/>
          <p:nvPr/>
        </p:nvSpPr>
        <p:spPr>
          <a:xfrm>
            <a:off x="0" y="1933527"/>
            <a:ext cx="12188825" cy="3051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4846-859F-1A46-888F-2D4A595E310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636B7-3AAB-4F8E-8665-ECF19747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corrosion performance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9" r="-2079"/>
          <a:stretch/>
        </p:blipFill>
        <p:spPr bwMode="auto">
          <a:xfrm>
            <a:off x="1067264" y="1695492"/>
            <a:ext cx="4476776" cy="357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1371" y="1695492"/>
            <a:ext cx="4352422" cy="357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5590" y="1116207"/>
            <a:ext cx="744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Punched Hole: 1,000 Hours in Salt Spray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3350" y="5377451"/>
            <a:ext cx="4279850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Powercron 6000CX</a:t>
            </a:r>
          </a:p>
          <a:p>
            <a:pPr algn="ctr">
              <a:lnSpc>
                <a:spcPct val="90000"/>
              </a:lnSpc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Standard-edge electrocoat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71371" y="5364070"/>
            <a:ext cx="4352422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Powercron 6100HE / FrameCoat II</a:t>
            </a:r>
          </a:p>
          <a:p>
            <a:pPr algn="ctr">
              <a:lnSpc>
                <a:spcPct val="90000"/>
              </a:lnSpc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High-edge electrocoat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75B39F-EC9C-4BAA-8B07-CE521A964E4D}"/>
              </a:ext>
            </a:extLst>
          </p:cNvPr>
          <p:cNvGrpSpPr/>
          <p:nvPr/>
        </p:nvGrpSpPr>
        <p:grpSpPr>
          <a:xfrm>
            <a:off x="11251096" y="6140876"/>
            <a:ext cx="698088" cy="551977"/>
            <a:chOff x="9440863" y="5832475"/>
            <a:chExt cx="1092200" cy="863600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ED18B409-8C18-4F13-A136-B552116F04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ABBD4B52-008B-4441-AFF4-20F2E5781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E23B5F3E-DA4D-4449-8DBA-F84DCCE33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8D43DFF-0F5C-49AF-A343-32CDB67774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0267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A8E295-F0DF-4DD0-AE1A-DBB7D1B8B83D}"/>
              </a:ext>
            </a:extLst>
          </p:cNvPr>
          <p:cNvSpPr/>
          <p:nvPr/>
        </p:nvSpPr>
        <p:spPr>
          <a:xfrm>
            <a:off x="1" y="1510964"/>
            <a:ext cx="12188824" cy="3716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ash"/>
          </a:ln>
        </p:spPr>
        <p:txBody>
          <a:bodyPr wrap="square" lIns="182880" tIns="182880" rIns="182880" bIns="182880">
            <a:noAutofit/>
          </a:bodyPr>
          <a:lstStyle/>
          <a:p>
            <a:pPr algn="ctr" eaLnBrk="0" hangingPunct="0">
              <a:lnSpc>
                <a:spcPct val="85000"/>
              </a:lnSpc>
              <a:spcBef>
                <a:spcPts val="1200"/>
              </a:spcBef>
              <a:buClr>
                <a:schemeClr val="accent5"/>
              </a:buClr>
            </a:pPr>
            <a:endParaRPr lang="en-US" sz="2200" ker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4846-859F-1A46-888F-2D4A595E310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031" y="934303"/>
            <a:ext cx="4971513" cy="441705"/>
          </a:xfrm>
        </p:spPr>
        <p:txBody>
          <a:bodyPr/>
          <a:lstStyle/>
          <a:p>
            <a:r>
              <a:rPr lang="en-US" dirty="0"/>
              <a:t>Electrocoat organization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A4A2FB-E828-4E28-B41D-7922A4B080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09031" y="1798026"/>
            <a:ext cx="4197350" cy="152876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b="1" dirty="0">
                <a:solidFill>
                  <a:schemeClr val="accent1"/>
                </a:solidFill>
              </a:rPr>
              <a:t>Thor Lingenfelter 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sz="1800" dirty="0"/>
              <a:t>Substrate Protection Technical Manager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sz="1800" dirty="0"/>
              <a:t>Springdale, PA / Euclid, OH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sz="1800" dirty="0"/>
              <a:t>25 years in Electrocoat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DD1B6F3-946E-469A-AAA7-7A0C1AAE725B}"/>
              </a:ext>
            </a:extLst>
          </p:cNvPr>
          <p:cNvSpPr txBox="1">
            <a:spLocks/>
          </p:cNvSpPr>
          <p:nvPr/>
        </p:nvSpPr>
        <p:spPr>
          <a:xfrm>
            <a:off x="7008781" y="3469869"/>
            <a:ext cx="4197600" cy="188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3363" indent="-233363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339725" indent="-169863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09588" indent="-169863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690563" indent="-180975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857250" indent="-166688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800100" indent="-114300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5988" indent="-115888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0288" indent="-1143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98563" indent="-106363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 Gray</a:t>
            </a:r>
            <a:endParaRPr lang="en-US" sz="1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Substrate Protection Industrial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Coatings Team Leader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Springdale, PA / Euclid, OH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14 years in Electrocoat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7F3D55-A3BE-45C3-AC6D-ADC9FE76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574" y="1376009"/>
            <a:ext cx="2827716" cy="4099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4B3B4-E3ED-4F47-8DA4-ECE808BBA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04" b="12398"/>
          <a:stretch/>
        </p:blipFill>
        <p:spPr>
          <a:xfrm>
            <a:off x="653323" y="1376008"/>
            <a:ext cx="2827716" cy="409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F06562C7-72D7-42F4-87BA-E05C1625AA29}"/>
              </a:ext>
            </a:extLst>
          </p:cNvPr>
          <p:cNvGrpSpPr/>
          <p:nvPr/>
        </p:nvGrpSpPr>
        <p:grpSpPr>
          <a:xfrm rot="10800000">
            <a:off x="3955774" y="168962"/>
            <a:ext cx="8233050" cy="6689035"/>
            <a:chOff x="1888969" y="-1"/>
            <a:chExt cx="5902481" cy="685800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2" name="Right Triangle 41">
              <a:extLst>
                <a:ext uri="{FF2B5EF4-FFF2-40B4-BE49-F238E27FC236}">
                  <a16:creationId xmlns:a16="http://schemas.microsoft.com/office/drawing/2014/main" id="{D0B80BE4-8E43-4E44-ACC5-E66E5173F908}"/>
                </a:ext>
              </a:extLst>
            </p:cNvPr>
            <p:cNvSpPr/>
            <p:nvPr/>
          </p:nvSpPr>
          <p:spPr>
            <a:xfrm flipV="1">
              <a:off x="4295775" y="-1"/>
              <a:ext cx="3495675" cy="6858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latin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AC8B63-3E9A-4575-9DF6-EEC11E0330EA}"/>
                </a:ext>
              </a:extLst>
            </p:cNvPr>
            <p:cNvSpPr/>
            <p:nvPr/>
          </p:nvSpPr>
          <p:spPr>
            <a:xfrm>
              <a:off x="1888969" y="1"/>
              <a:ext cx="2406807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8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0EA6C7-E247-4856-84B2-64DABBC2ECAB}"/>
              </a:ext>
            </a:extLst>
          </p:cNvPr>
          <p:cNvGrpSpPr/>
          <p:nvPr/>
        </p:nvGrpSpPr>
        <p:grpSpPr>
          <a:xfrm>
            <a:off x="11251096" y="6140876"/>
            <a:ext cx="698088" cy="551977"/>
            <a:chOff x="9440863" y="5832475"/>
            <a:chExt cx="1092200" cy="863600"/>
          </a:xfrm>
        </p:grpSpPr>
        <p:sp>
          <p:nvSpPr>
            <p:cNvPr id="45" name="AutoShape 3">
              <a:extLst>
                <a:ext uri="{FF2B5EF4-FFF2-40B4-BE49-F238E27FC236}">
                  <a16:creationId xmlns:a16="http://schemas.microsoft.com/office/drawing/2014/main" id="{E16FC9B1-8F25-4828-B296-7A14F3C5F4C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57027370-82EC-46FF-A161-576CC27EC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937E0E71-38C9-4D2B-8FFA-ED0BD627B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2D858EB7-AD50-40F8-BF07-7DF06BEBCF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2751DFC-93C3-4DC6-8813-3D64F6B76C2A}"/>
              </a:ext>
            </a:extLst>
          </p:cNvPr>
          <p:cNvSpPr/>
          <p:nvPr/>
        </p:nvSpPr>
        <p:spPr>
          <a:xfrm>
            <a:off x="0" y="1933527"/>
            <a:ext cx="12188825" cy="3051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4846-859F-1A46-888F-2D4A595E310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22D0C-E312-42A8-BF52-011AF27F4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corrosion performance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494776-BD0C-47CE-AE03-8FAF8BCBC340}"/>
              </a:ext>
            </a:extLst>
          </p:cNvPr>
          <p:cNvGrpSpPr/>
          <p:nvPr/>
        </p:nvGrpSpPr>
        <p:grpSpPr>
          <a:xfrm>
            <a:off x="6295205" y="1725112"/>
            <a:ext cx="5127893" cy="3460516"/>
            <a:chOff x="6529390" y="2083965"/>
            <a:chExt cx="4237928" cy="2859931"/>
          </a:xfrm>
        </p:grpSpPr>
        <p:pic>
          <p:nvPicPr>
            <p:cNvPr id="33" name="Content Placeholder 7">
              <a:extLst>
                <a:ext uri="{FF2B5EF4-FFF2-40B4-BE49-F238E27FC236}">
                  <a16:creationId xmlns:a16="http://schemas.microsoft.com/office/drawing/2014/main" id="{4B92E3C0-3620-4AAD-8E66-02F0FB94C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6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1956" t="14419" r="11956" b="19987"/>
            <a:stretch/>
          </p:blipFill>
          <p:spPr>
            <a:xfrm>
              <a:off x="6529390" y="2083965"/>
              <a:ext cx="2415359" cy="175363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BB81559-0C83-44FA-B63E-F384DADEFED2}"/>
                </a:ext>
              </a:extLst>
            </p:cNvPr>
            <p:cNvSpPr/>
            <p:nvPr/>
          </p:nvSpPr>
          <p:spPr>
            <a:xfrm>
              <a:off x="7272892" y="2556000"/>
              <a:ext cx="3494426" cy="2387896"/>
            </a:xfrm>
            <a:custGeom>
              <a:avLst/>
              <a:gdLst>
                <a:gd name="connsiteX0" fmla="*/ 0 w 2649600"/>
                <a:gd name="connsiteY0" fmla="*/ 417600 h 3024000"/>
                <a:gd name="connsiteX1" fmla="*/ 280800 w 2649600"/>
                <a:gd name="connsiteY1" fmla="*/ 3024000 h 3024000"/>
                <a:gd name="connsiteX2" fmla="*/ 2649600 w 2649600"/>
                <a:gd name="connsiteY2" fmla="*/ 792000 h 3024000"/>
                <a:gd name="connsiteX3" fmla="*/ 518400 w 2649600"/>
                <a:gd name="connsiteY3" fmla="*/ 0 h 3024000"/>
                <a:gd name="connsiteX4" fmla="*/ 14400 w 2649600"/>
                <a:gd name="connsiteY4" fmla="*/ 338400 h 3024000"/>
                <a:gd name="connsiteX0" fmla="*/ 0 w 2649600"/>
                <a:gd name="connsiteY0" fmla="*/ 417600 h 2387896"/>
                <a:gd name="connsiteX1" fmla="*/ 1135566 w 2649600"/>
                <a:gd name="connsiteY1" fmla="*/ 2387896 h 2387896"/>
                <a:gd name="connsiteX2" fmla="*/ 2649600 w 2649600"/>
                <a:gd name="connsiteY2" fmla="*/ 792000 h 2387896"/>
                <a:gd name="connsiteX3" fmla="*/ 518400 w 2649600"/>
                <a:gd name="connsiteY3" fmla="*/ 0 h 2387896"/>
                <a:gd name="connsiteX4" fmla="*/ 14400 w 2649600"/>
                <a:gd name="connsiteY4" fmla="*/ 338400 h 2387896"/>
                <a:gd name="connsiteX0" fmla="*/ 0 w 3494426"/>
                <a:gd name="connsiteY0" fmla="*/ 417600 h 2387896"/>
                <a:gd name="connsiteX1" fmla="*/ 1135566 w 3494426"/>
                <a:gd name="connsiteY1" fmla="*/ 2387896 h 2387896"/>
                <a:gd name="connsiteX2" fmla="*/ 3494426 w 3494426"/>
                <a:gd name="connsiteY2" fmla="*/ 155895 h 2387896"/>
                <a:gd name="connsiteX3" fmla="*/ 518400 w 3494426"/>
                <a:gd name="connsiteY3" fmla="*/ 0 h 2387896"/>
                <a:gd name="connsiteX4" fmla="*/ 14400 w 3494426"/>
                <a:gd name="connsiteY4" fmla="*/ 338400 h 238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4426" h="2387896">
                  <a:moveTo>
                    <a:pt x="0" y="417600"/>
                  </a:moveTo>
                  <a:lnTo>
                    <a:pt x="1135566" y="2387896"/>
                  </a:lnTo>
                  <a:lnTo>
                    <a:pt x="3494426" y="155895"/>
                  </a:lnTo>
                  <a:lnTo>
                    <a:pt x="518400" y="0"/>
                  </a:lnTo>
                  <a:lnTo>
                    <a:pt x="14400" y="338400"/>
                  </a:lnTo>
                </a:path>
              </a:pathLst>
            </a:custGeom>
            <a:solidFill>
              <a:srgbClr val="3EC7F4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Content Placeholder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378" t="30962" r="41501" b="41584"/>
            <a:stretch/>
          </p:blipFill>
          <p:spPr>
            <a:xfrm>
              <a:off x="7272892" y="2526220"/>
              <a:ext cx="733984" cy="733984"/>
            </a:xfrm>
            <a:prstGeom prst="ellipse">
              <a:avLst/>
            </a:prstGeom>
            <a:ln w="19050">
              <a:solidFill>
                <a:schemeClr val="accent2"/>
              </a:solidFill>
            </a:ln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B4AA3D-D805-4126-BCA9-7E6567425AF8}"/>
                </a:ext>
              </a:extLst>
            </p:cNvPr>
            <p:cNvGrpSpPr/>
            <p:nvPr/>
          </p:nvGrpSpPr>
          <p:grpSpPr>
            <a:xfrm>
              <a:off x="8404236" y="2706537"/>
              <a:ext cx="2363008" cy="2233559"/>
              <a:chOff x="6571372" y="3473011"/>
              <a:chExt cx="2363008" cy="2233559"/>
            </a:xfrm>
          </p:grpSpPr>
          <p:pic>
            <p:nvPicPr>
              <p:cNvPr id="21" name="Content Placeholder 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500"/>
                        </a14:imgEffect>
                        <a14:imgEffect>
                          <a14:brightnessContrast bright="35000" contras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71372" y="3473011"/>
                <a:ext cx="2363008" cy="223355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  <a:effectLst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655980" y="5010717"/>
                <a:ext cx="760144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</a:rPr>
                  <a:t>20 </a:t>
                </a:r>
                <a:r>
                  <a:rPr lang="en-US" sz="1600" dirty="0">
                    <a:latin typeface="Symbol" panose="05050102010706020507" pitchFamily="18" charset="2"/>
                  </a:rPr>
                  <a:t>m</a:t>
                </a:r>
                <a:r>
                  <a:rPr lang="en-US" sz="1600" dirty="0">
                    <a:latin typeface="Arial" panose="020B0604020202020204" pitchFamily="34" charset="0"/>
                  </a:rPr>
                  <a:t>m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FB254-80D1-4581-B4EC-05CAAF98C81C}"/>
              </a:ext>
            </a:extLst>
          </p:cNvPr>
          <p:cNvGrpSpPr/>
          <p:nvPr/>
        </p:nvGrpSpPr>
        <p:grpSpPr>
          <a:xfrm>
            <a:off x="806930" y="1744315"/>
            <a:ext cx="5143516" cy="3455918"/>
            <a:chOff x="1421507" y="2083964"/>
            <a:chExt cx="4250840" cy="2856132"/>
          </a:xfrm>
        </p:grpSpPr>
        <p:pic>
          <p:nvPicPr>
            <p:cNvPr id="34" name="Content Placeholder 4">
              <a:extLst>
                <a:ext uri="{FF2B5EF4-FFF2-40B4-BE49-F238E27FC236}">
                  <a16:creationId xmlns:a16="http://schemas.microsoft.com/office/drawing/2014/main" id="{5F7E830E-A286-4405-9DEB-76ED3DD4B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6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1507" y="2083965"/>
              <a:ext cx="2409844" cy="175363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1233B7-9D25-440D-AF32-CFA5BA4847C8}"/>
                </a:ext>
              </a:extLst>
            </p:cNvPr>
            <p:cNvSpPr/>
            <p:nvPr/>
          </p:nvSpPr>
          <p:spPr>
            <a:xfrm>
              <a:off x="2138165" y="2556000"/>
              <a:ext cx="3534182" cy="2377956"/>
            </a:xfrm>
            <a:custGeom>
              <a:avLst/>
              <a:gdLst>
                <a:gd name="connsiteX0" fmla="*/ 0 w 2649600"/>
                <a:gd name="connsiteY0" fmla="*/ 417600 h 3024000"/>
                <a:gd name="connsiteX1" fmla="*/ 280800 w 2649600"/>
                <a:gd name="connsiteY1" fmla="*/ 3024000 h 3024000"/>
                <a:gd name="connsiteX2" fmla="*/ 2649600 w 2649600"/>
                <a:gd name="connsiteY2" fmla="*/ 792000 h 3024000"/>
                <a:gd name="connsiteX3" fmla="*/ 518400 w 2649600"/>
                <a:gd name="connsiteY3" fmla="*/ 0 h 3024000"/>
                <a:gd name="connsiteX4" fmla="*/ 14400 w 2649600"/>
                <a:gd name="connsiteY4" fmla="*/ 338400 h 3024000"/>
                <a:gd name="connsiteX0" fmla="*/ 0 w 2649600"/>
                <a:gd name="connsiteY0" fmla="*/ 417600 h 2377956"/>
                <a:gd name="connsiteX1" fmla="*/ 1175322 w 2649600"/>
                <a:gd name="connsiteY1" fmla="*/ 2377956 h 2377956"/>
                <a:gd name="connsiteX2" fmla="*/ 2649600 w 2649600"/>
                <a:gd name="connsiteY2" fmla="*/ 792000 h 2377956"/>
                <a:gd name="connsiteX3" fmla="*/ 518400 w 2649600"/>
                <a:gd name="connsiteY3" fmla="*/ 0 h 2377956"/>
                <a:gd name="connsiteX4" fmla="*/ 14400 w 2649600"/>
                <a:gd name="connsiteY4" fmla="*/ 338400 h 2377956"/>
                <a:gd name="connsiteX0" fmla="*/ 0 w 3534182"/>
                <a:gd name="connsiteY0" fmla="*/ 417600 h 2377956"/>
                <a:gd name="connsiteX1" fmla="*/ 1175322 w 3534182"/>
                <a:gd name="connsiteY1" fmla="*/ 2377956 h 2377956"/>
                <a:gd name="connsiteX2" fmla="*/ 3534182 w 3534182"/>
                <a:gd name="connsiteY2" fmla="*/ 155895 h 2377956"/>
                <a:gd name="connsiteX3" fmla="*/ 518400 w 3534182"/>
                <a:gd name="connsiteY3" fmla="*/ 0 h 2377956"/>
                <a:gd name="connsiteX4" fmla="*/ 14400 w 3534182"/>
                <a:gd name="connsiteY4" fmla="*/ 338400 h 237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4182" h="2377956">
                  <a:moveTo>
                    <a:pt x="0" y="417600"/>
                  </a:moveTo>
                  <a:lnTo>
                    <a:pt x="1175322" y="2377956"/>
                  </a:lnTo>
                  <a:lnTo>
                    <a:pt x="3534182" y="155895"/>
                  </a:lnTo>
                  <a:lnTo>
                    <a:pt x="518400" y="0"/>
                  </a:lnTo>
                  <a:lnTo>
                    <a:pt x="14400" y="338400"/>
                  </a:lnTo>
                </a:path>
              </a:pathLst>
            </a:custGeom>
            <a:solidFill>
              <a:srgbClr val="3EC7F4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Content Placeholder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7367" y="2526220"/>
              <a:ext cx="733984" cy="733982"/>
            </a:xfrm>
            <a:prstGeom prst="ellipse">
              <a:avLst/>
            </a:prstGeom>
            <a:ln w="19050">
              <a:solidFill>
                <a:schemeClr val="accent2"/>
              </a:solidFill>
            </a:ln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9C0723C-BCA7-4154-B66F-F86DA634CDD5}"/>
                </a:ext>
              </a:extLst>
            </p:cNvPr>
            <p:cNvGrpSpPr/>
            <p:nvPr/>
          </p:nvGrpSpPr>
          <p:grpSpPr>
            <a:xfrm>
              <a:off x="3300136" y="2723235"/>
              <a:ext cx="2361371" cy="2216861"/>
              <a:chOff x="1965133" y="3479082"/>
              <a:chExt cx="2361371" cy="2216861"/>
            </a:xfrm>
          </p:grpSpPr>
          <p:pic>
            <p:nvPicPr>
              <p:cNvPr id="24" name="Content Placeholder 4"/>
              <p:cNvPicPr>
                <a:picLocks noChangeAspect="1"/>
              </p:cNvPicPr>
              <p:nvPr/>
            </p:nvPicPr>
            <p:blipFill rotWithShape="1">
              <a:blip r:embed="rId10" cstate="print">
                <a:lum bright="13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500"/>
                        </a14:imgEffect>
                        <a14:imgEffect>
                          <a14:brightnessContrast bright="15000" contrast="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 r="-3"/>
              <a:stretch/>
            </p:blipFill>
            <p:spPr>
              <a:xfrm>
                <a:off x="1965133" y="3479082"/>
                <a:ext cx="2361371" cy="221686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  <a:effectLst/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019836" y="5010717"/>
                <a:ext cx="646331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</a:rPr>
                  <a:t>3 </a:t>
                </a:r>
                <a:r>
                  <a:rPr lang="en-US" sz="1600" dirty="0">
                    <a:latin typeface="Symbol" panose="05050102010706020507" pitchFamily="18" charset="2"/>
                  </a:rPr>
                  <a:t>m</a:t>
                </a:r>
                <a:r>
                  <a:rPr lang="en-US" sz="1600" dirty="0">
                    <a:latin typeface="Arial" panose="020B0604020202020204" pitchFamily="34" charset="0"/>
                  </a:rPr>
                  <a:t>m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E8B551A-006B-404C-A61A-F3343792A692}"/>
              </a:ext>
            </a:extLst>
          </p:cNvPr>
          <p:cNvSpPr txBox="1"/>
          <p:nvPr/>
        </p:nvSpPr>
        <p:spPr>
          <a:xfrm>
            <a:off x="1163350" y="5377451"/>
            <a:ext cx="4279850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Powercron 6000CX</a:t>
            </a:r>
          </a:p>
          <a:p>
            <a:pPr algn="ctr">
              <a:lnSpc>
                <a:spcPct val="90000"/>
              </a:lnSpc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Standard-edge electrocoat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788065-895B-49D3-8BD7-F9581D30B506}"/>
              </a:ext>
            </a:extLst>
          </p:cNvPr>
          <p:cNvSpPr txBox="1"/>
          <p:nvPr/>
        </p:nvSpPr>
        <p:spPr>
          <a:xfrm>
            <a:off x="6571371" y="5364070"/>
            <a:ext cx="4352422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Powercron 6100HE / FrameCoat II</a:t>
            </a:r>
          </a:p>
          <a:p>
            <a:pPr algn="ctr">
              <a:lnSpc>
                <a:spcPct val="90000"/>
              </a:lnSpc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High-edge electrocoat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DD4249-61C0-4286-A77C-CA01E64FA474}"/>
              </a:ext>
            </a:extLst>
          </p:cNvPr>
          <p:cNvSpPr txBox="1"/>
          <p:nvPr/>
        </p:nvSpPr>
        <p:spPr>
          <a:xfrm>
            <a:off x="2375590" y="1126144"/>
            <a:ext cx="744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Cross-Section of Coated Edges</a:t>
            </a:r>
          </a:p>
        </p:txBody>
      </p:sp>
    </p:spTree>
    <p:extLst>
      <p:ext uri="{BB962C8B-B14F-4D97-AF65-F5344CB8AC3E}">
        <p14:creationId xmlns:p14="http://schemas.microsoft.com/office/powerpoint/2010/main" val="7119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4863570-A55F-4015-AD70-189DDA82AE2A}"/>
              </a:ext>
            </a:extLst>
          </p:cNvPr>
          <p:cNvGrpSpPr/>
          <p:nvPr/>
        </p:nvGrpSpPr>
        <p:grpSpPr>
          <a:xfrm rot="10800000">
            <a:off x="3955774" y="168962"/>
            <a:ext cx="8233050" cy="6689035"/>
            <a:chOff x="1888969" y="-1"/>
            <a:chExt cx="5902481" cy="685800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FBE94E26-E76F-4A4F-84A5-AFB5882AEA31}"/>
                </a:ext>
              </a:extLst>
            </p:cNvPr>
            <p:cNvSpPr/>
            <p:nvPr/>
          </p:nvSpPr>
          <p:spPr>
            <a:xfrm flipV="1">
              <a:off x="4295775" y="-1"/>
              <a:ext cx="3495675" cy="6858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latin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B0CBEC-B08A-49E8-9C18-10614443ABF9}"/>
                </a:ext>
              </a:extLst>
            </p:cNvPr>
            <p:cNvSpPr/>
            <p:nvPr/>
          </p:nvSpPr>
          <p:spPr>
            <a:xfrm>
              <a:off x="1888969" y="1"/>
              <a:ext cx="2406807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8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44B5CE-7A47-4A6E-BEF6-131A4E87E64C}"/>
              </a:ext>
            </a:extLst>
          </p:cNvPr>
          <p:cNvGrpSpPr/>
          <p:nvPr/>
        </p:nvGrpSpPr>
        <p:grpSpPr>
          <a:xfrm>
            <a:off x="11251096" y="6140876"/>
            <a:ext cx="698088" cy="551977"/>
            <a:chOff x="9440863" y="5832475"/>
            <a:chExt cx="1092200" cy="863600"/>
          </a:xfrm>
        </p:grpSpPr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4C21169F-6D2C-4E56-8245-17227842FF7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72AC9A7A-4AE7-4286-B357-D637326B3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9B5914FE-9966-4080-9A2B-2AC61459F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97F09F98-4E58-463A-BD09-D3AED7AF7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F4BF7CE-8672-42EA-BE45-FDB000478900}"/>
              </a:ext>
            </a:extLst>
          </p:cNvPr>
          <p:cNvSpPr/>
          <p:nvPr/>
        </p:nvSpPr>
        <p:spPr>
          <a:xfrm>
            <a:off x="0" y="1933527"/>
            <a:ext cx="12188825" cy="3051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4846-859F-1A46-888F-2D4A595E310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DDF74-C784-4A54-8719-DB231E61D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corrosion performance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155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805" t="13701" r="10072" b="7770"/>
          <a:stretch/>
        </p:blipFill>
        <p:spPr>
          <a:xfrm>
            <a:off x="1260824" y="1797492"/>
            <a:ext cx="2603430" cy="31339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0231" y="1797492"/>
            <a:ext cx="2581186" cy="31339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60824" y="4931468"/>
            <a:ext cx="2601129" cy="276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20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m DFT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695" y="1795843"/>
            <a:ext cx="2598828" cy="31375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8A5493-800C-4858-A7FF-BED1DEE9C26B}"/>
              </a:ext>
            </a:extLst>
          </p:cNvPr>
          <p:cNvSpPr txBox="1"/>
          <p:nvPr/>
        </p:nvSpPr>
        <p:spPr>
          <a:xfrm>
            <a:off x="2375590" y="1116205"/>
            <a:ext cx="7448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Cast-Iron Options / Success in Corrosion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392A8B-D694-41C6-962C-266D64975A9C}"/>
              </a:ext>
            </a:extLst>
          </p:cNvPr>
          <p:cNvSpPr txBox="1"/>
          <p:nvPr/>
        </p:nvSpPr>
        <p:spPr>
          <a:xfrm>
            <a:off x="1260824" y="5377451"/>
            <a:ext cx="5984710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Powercron 6000CX</a:t>
            </a:r>
          </a:p>
          <a:p>
            <a:pPr algn="ctr">
              <a:lnSpc>
                <a:spcPct val="90000"/>
              </a:lnSpc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Standard-edge electrocoat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80A641-9336-4946-A88F-2133879C5471}"/>
              </a:ext>
            </a:extLst>
          </p:cNvPr>
          <p:cNvSpPr txBox="1"/>
          <p:nvPr/>
        </p:nvSpPr>
        <p:spPr>
          <a:xfrm>
            <a:off x="8044566" y="5364070"/>
            <a:ext cx="2789086" cy="8402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Powercron 6100HE / FrameCoat II</a:t>
            </a:r>
          </a:p>
          <a:p>
            <a:pPr algn="ctr">
              <a:lnSpc>
                <a:spcPct val="90000"/>
              </a:lnSpc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High-edge electrocoat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B58970-F16E-417D-9A24-5DCB89E524EB}"/>
              </a:ext>
            </a:extLst>
          </p:cNvPr>
          <p:cNvCxnSpPr/>
          <p:nvPr/>
        </p:nvCxnSpPr>
        <p:spPr>
          <a:xfrm>
            <a:off x="1260824" y="5364070"/>
            <a:ext cx="603059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473FFB-B6DE-4749-83DB-5EFD01C4119E}"/>
              </a:ext>
            </a:extLst>
          </p:cNvPr>
          <p:cNvSpPr txBox="1"/>
          <p:nvPr/>
        </p:nvSpPr>
        <p:spPr>
          <a:xfrm>
            <a:off x="4700260" y="4931468"/>
            <a:ext cx="2598828" cy="276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40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m DFT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B1F632-8E34-4825-BE77-7590CE729E30}"/>
              </a:ext>
            </a:extLst>
          </p:cNvPr>
          <p:cNvSpPr txBox="1"/>
          <p:nvPr/>
        </p:nvSpPr>
        <p:spPr>
          <a:xfrm>
            <a:off x="8138545" y="4931468"/>
            <a:ext cx="2598828" cy="276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20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m DFT</a:t>
            </a:r>
          </a:p>
        </p:txBody>
      </p:sp>
    </p:spTree>
    <p:extLst>
      <p:ext uri="{BB962C8B-B14F-4D97-AF65-F5344CB8AC3E}">
        <p14:creationId xmlns:p14="http://schemas.microsoft.com/office/powerpoint/2010/main" val="337106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20BB8FA-CAB1-4B13-B959-BC459AD22540}"/>
              </a:ext>
            </a:extLst>
          </p:cNvPr>
          <p:cNvGrpSpPr/>
          <p:nvPr/>
        </p:nvGrpSpPr>
        <p:grpSpPr>
          <a:xfrm rot="10800000">
            <a:off x="2044677" y="168957"/>
            <a:ext cx="10144147" cy="6689036"/>
            <a:chOff x="1662456" y="-1"/>
            <a:chExt cx="6128994" cy="685800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EA306909-795C-4716-9224-822E842C82AE}"/>
                </a:ext>
              </a:extLst>
            </p:cNvPr>
            <p:cNvSpPr/>
            <p:nvPr/>
          </p:nvSpPr>
          <p:spPr>
            <a:xfrm flipV="1">
              <a:off x="4295775" y="-1"/>
              <a:ext cx="3495675" cy="6858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C0271E-ED67-4EBD-A989-C3B0A5393636}"/>
                </a:ext>
              </a:extLst>
            </p:cNvPr>
            <p:cNvSpPr/>
            <p:nvPr/>
          </p:nvSpPr>
          <p:spPr>
            <a:xfrm>
              <a:off x="1662456" y="2"/>
              <a:ext cx="2633321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8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F2334A-F141-4583-A96A-9BC8142BD554}"/>
              </a:ext>
            </a:extLst>
          </p:cNvPr>
          <p:cNvGrpSpPr/>
          <p:nvPr/>
        </p:nvGrpSpPr>
        <p:grpSpPr>
          <a:xfrm>
            <a:off x="11251096" y="6140876"/>
            <a:ext cx="698088" cy="551977"/>
            <a:chOff x="9440863" y="5832475"/>
            <a:chExt cx="1092200" cy="863600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1F783B93-F0ED-4B84-B8F0-B25D6523B6A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1F84F505-8AD4-4D76-B8AD-95F04E2BA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18FB640-9C90-4FCB-9740-928E8AA46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0199AAF-409C-4F58-ADA4-CD3D7D794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7975" y="6496406"/>
            <a:ext cx="455637" cy="172221"/>
          </a:xfrm>
        </p:spPr>
        <p:txBody>
          <a:bodyPr/>
          <a:lstStyle/>
          <a:p>
            <a:fld id="{2A1C4846-859F-1A46-888F-2D4A595E310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4C418-0FC8-4758-B200-5415264F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01" y="323849"/>
            <a:ext cx="11667744" cy="859536"/>
          </a:xfrm>
        </p:spPr>
        <p:txBody>
          <a:bodyPr/>
          <a:lstStyle/>
          <a:p>
            <a:r>
              <a:rPr lang="en-US" dirty="0"/>
              <a:t>Edge corrosion 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5787" y="341314"/>
            <a:ext cx="8496300" cy="9794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kern="0" dirty="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78" y="1828649"/>
            <a:ext cx="5401631" cy="3738272"/>
          </a:xfrm>
          <a:prstGeom prst="rect">
            <a:avLst/>
          </a:prstGeom>
          <a:ln>
            <a:noFill/>
          </a:ln>
        </p:spPr>
      </p:pic>
      <p:graphicFrame>
        <p:nvGraphicFramePr>
          <p:cNvPr id="9" name="Table 18">
            <a:extLst>
              <a:ext uri="{FF2B5EF4-FFF2-40B4-BE49-F238E27FC236}">
                <a16:creationId xmlns:a16="http://schemas.microsoft.com/office/drawing/2014/main" id="{FD0D6A85-CF8A-46E7-BAC2-61B7597DB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484350"/>
              </p:ext>
            </p:extLst>
          </p:nvPr>
        </p:nvGraphicFramePr>
        <p:xfrm>
          <a:off x="600583" y="1820373"/>
          <a:ext cx="5150993" cy="17556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39082">
                  <a:extLst>
                    <a:ext uri="{9D8B030D-6E8A-4147-A177-3AD203B41FA5}">
                      <a16:colId xmlns:a16="http://schemas.microsoft.com/office/drawing/2014/main" val="1919743747"/>
                    </a:ext>
                  </a:extLst>
                </a:gridCol>
                <a:gridCol w="1773936">
                  <a:extLst>
                    <a:ext uri="{9D8B030D-6E8A-4147-A177-3AD203B41FA5}">
                      <a16:colId xmlns:a16="http://schemas.microsoft.com/office/drawing/2014/main" val="2380850490"/>
                    </a:ext>
                  </a:extLst>
                </a:gridCol>
                <a:gridCol w="1437975">
                  <a:extLst>
                    <a:ext uri="{9D8B030D-6E8A-4147-A177-3AD203B41FA5}">
                      <a16:colId xmlns:a16="http://schemas.microsoft.com/office/drawing/2014/main" val="1434494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Knife Blade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Edge Corrosion </a:t>
                      </a: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Laser Cut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Edge Panels</a:t>
                      </a: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713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Powercron 6100HE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6-10 rust spots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 0.5%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edge corrosion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40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Competitor A 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50-60 rust spots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&gt; 50.0%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edge corrosion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5571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DABDB11-A8D9-4744-B260-D5D1A559ACC8}"/>
              </a:ext>
            </a:extLst>
          </p:cNvPr>
          <p:cNvSpPr txBox="1"/>
          <p:nvPr/>
        </p:nvSpPr>
        <p:spPr>
          <a:xfrm>
            <a:off x="6126478" y="1156022"/>
            <a:ext cx="540163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/>
              <a:t>Salt Spray Testing</a:t>
            </a:r>
            <a:br>
              <a:rPr lang="en-US" dirty="0"/>
            </a:br>
            <a:r>
              <a:rPr lang="en-US" sz="1800" b="0" dirty="0"/>
              <a:t>(720 hours, cold-rolled steel)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5637C1-C952-4DF4-81AE-F6C9A69A79EA}"/>
              </a:ext>
            </a:extLst>
          </p:cNvPr>
          <p:cNvSpPr txBox="1"/>
          <p:nvPr/>
        </p:nvSpPr>
        <p:spPr>
          <a:xfrm>
            <a:off x="6126477" y="5618942"/>
            <a:ext cx="5401631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Powercron 6100HE  vs. Competitor A</a:t>
            </a:r>
          </a:p>
        </p:txBody>
      </p:sp>
    </p:spTree>
    <p:extLst>
      <p:ext uri="{BB962C8B-B14F-4D97-AF65-F5344CB8AC3E}">
        <p14:creationId xmlns:p14="http://schemas.microsoft.com/office/powerpoint/2010/main" val="1462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3880BB3-DD48-44A7-9081-F365BBFA0378}"/>
              </a:ext>
            </a:extLst>
          </p:cNvPr>
          <p:cNvGrpSpPr/>
          <p:nvPr/>
        </p:nvGrpSpPr>
        <p:grpSpPr>
          <a:xfrm rot="10800000">
            <a:off x="2044677" y="168957"/>
            <a:ext cx="10144147" cy="6689036"/>
            <a:chOff x="1662456" y="-1"/>
            <a:chExt cx="6128994" cy="685800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0554565A-6C04-476D-8C34-2166734E9DF2}"/>
                </a:ext>
              </a:extLst>
            </p:cNvPr>
            <p:cNvSpPr/>
            <p:nvPr/>
          </p:nvSpPr>
          <p:spPr>
            <a:xfrm flipV="1">
              <a:off x="4295775" y="-1"/>
              <a:ext cx="3495675" cy="6858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715D82-E2F6-4C18-A46B-A36051F12C9F}"/>
                </a:ext>
              </a:extLst>
            </p:cNvPr>
            <p:cNvSpPr/>
            <p:nvPr/>
          </p:nvSpPr>
          <p:spPr>
            <a:xfrm>
              <a:off x="1662456" y="2"/>
              <a:ext cx="2633321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8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BAB779-ADAC-4A5E-9F63-274BD1B4EDED}"/>
              </a:ext>
            </a:extLst>
          </p:cNvPr>
          <p:cNvGrpSpPr/>
          <p:nvPr/>
        </p:nvGrpSpPr>
        <p:grpSpPr>
          <a:xfrm>
            <a:off x="11251096" y="6140876"/>
            <a:ext cx="698088" cy="551977"/>
            <a:chOff x="9440863" y="5832475"/>
            <a:chExt cx="1092200" cy="863600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8DB4185F-DD9A-43B3-82A1-4C587CCA807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C6EC71C-F879-4FA9-9620-BEBC6FD1D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E089C68-5BD5-4E73-8F89-9C17B8B31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0E249AA-7AA0-4E1F-8303-A739C5E744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27160" y="2229686"/>
            <a:ext cx="3410262" cy="2591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4284" y="2224371"/>
            <a:ext cx="3410262" cy="26022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4846-859F-1A46-888F-2D4A595E310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C55879-4C80-484D-BF88-D0FB8F63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01" y="323849"/>
            <a:ext cx="5202399" cy="859536"/>
          </a:xfrm>
        </p:spPr>
        <p:txBody>
          <a:bodyPr>
            <a:normAutofit/>
          </a:bodyPr>
          <a:lstStyle/>
          <a:p>
            <a:r>
              <a:rPr lang="en-US" dirty="0"/>
              <a:t>Edge corrosion performance</a:t>
            </a:r>
            <a:br>
              <a:rPr lang="en-US" dirty="0"/>
            </a:b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5787" y="341314"/>
            <a:ext cx="8496300" cy="9794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kern="0" dirty="0">
              <a:latin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55787" y="1752600"/>
            <a:ext cx="8388350" cy="144780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–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</a:pPr>
            <a:endParaRPr lang="en-US" sz="2400" kern="0" dirty="0">
              <a:latin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03412" y="1066801"/>
            <a:ext cx="8229600" cy="533401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–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kern="0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0035" y="5318290"/>
            <a:ext cx="18565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FrameCoat 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15851" y="5318290"/>
            <a:ext cx="18565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Competitor 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967058-068B-40AE-8086-3DF649E21EB1}"/>
              </a:ext>
            </a:extLst>
          </p:cNvPr>
          <p:cNvSpPr txBox="1"/>
          <p:nvPr/>
        </p:nvSpPr>
        <p:spPr>
          <a:xfrm>
            <a:off x="6126478" y="1156022"/>
            <a:ext cx="540163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/>
              <a:t>Salt Spray Testing</a:t>
            </a:r>
            <a:br>
              <a:rPr lang="en-US" dirty="0"/>
            </a:br>
            <a:r>
              <a:rPr lang="en-US" sz="1800" b="0" dirty="0"/>
              <a:t>(1 week, 1.0 mil dry film thickness)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159E7B62-4A60-4BC2-BAB6-1215654FA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462465"/>
              </p:ext>
            </p:extLst>
          </p:nvPr>
        </p:nvGraphicFramePr>
        <p:xfrm>
          <a:off x="600583" y="1828649"/>
          <a:ext cx="5150993" cy="1371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37242">
                  <a:extLst>
                    <a:ext uri="{9D8B030D-6E8A-4147-A177-3AD203B41FA5}">
                      <a16:colId xmlns:a16="http://schemas.microsoft.com/office/drawing/2014/main" val="1919743747"/>
                    </a:ext>
                  </a:extLst>
                </a:gridCol>
                <a:gridCol w="2813751">
                  <a:extLst>
                    <a:ext uri="{9D8B030D-6E8A-4147-A177-3AD203B41FA5}">
                      <a16:colId xmlns:a16="http://schemas.microsoft.com/office/drawing/2014/main" val="23808504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Knife Blade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Edge Corrosion </a:t>
                      </a:r>
                    </a:p>
                  </a:txBody>
                  <a:tcPr marT="91440" marB="9144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713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FrameCoat II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5-7 rust spots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40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1" dirty="0"/>
                        <a:t>Competitor A 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dirty="0"/>
                        <a:t>55-75 rust spots</a:t>
                      </a:r>
                    </a:p>
                  </a:txBody>
                  <a:tcPr marT="91440" marB="9144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557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0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9B94F0E0-6BF8-4C84-85B0-5A570F75C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4235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7412E97-A0B4-4AEA-8811-B8A754A37EB1}"/>
              </a:ext>
            </a:extLst>
          </p:cNvPr>
          <p:cNvGrpSpPr/>
          <p:nvPr/>
        </p:nvGrpSpPr>
        <p:grpSpPr>
          <a:xfrm rot="10800000">
            <a:off x="6171427" y="892"/>
            <a:ext cx="6017398" cy="6856216"/>
            <a:chOff x="556911" y="-1"/>
            <a:chExt cx="6018965" cy="6858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941BC7-5186-449D-9B50-31282A7369AC}"/>
                </a:ext>
              </a:extLst>
            </p:cNvPr>
            <p:cNvGrpSpPr/>
            <p:nvPr userDrawn="1"/>
          </p:nvGrpSpPr>
          <p:grpSpPr>
            <a:xfrm>
              <a:off x="556911" y="0"/>
              <a:ext cx="6018965" cy="6858001"/>
              <a:chOff x="1576085" y="-1"/>
              <a:chExt cx="6018965" cy="6858001"/>
            </a:xfrm>
            <a:solidFill>
              <a:schemeClr val="accent2"/>
            </a:solidFill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2004C48-23CC-47F9-9C20-FA23BF57BF81}"/>
                  </a:ext>
                </a:extLst>
              </p:cNvPr>
              <p:cNvSpPr/>
              <p:nvPr/>
            </p:nvSpPr>
            <p:spPr>
              <a:xfrm flipV="1">
                <a:off x="4099375" y="-1"/>
                <a:ext cx="3495675" cy="6858000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1C41C8-E07D-45C2-9C60-EA8AFD2E7967}"/>
                  </a:ext>
                </a:extLst>
              </p:cNvPr>
              <p:cNvSpPr/>
              <p:nvPr/>
            </p:nvSpPr>
            <p:spPr>
              <a:xfrm>
                <a:off x="1576085" y="1"/>
                <a:ext cx="2523290" cy="68579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AF79BB-0087-48C6-BE2C-243F30B5CBE8}"/>
                </a:ext>
              </a:extLst>
            </p:cNvPr>
            <p:cNvGrpSpPr/>
            <p:nvPr userDrawn="1"/>
          </p:nvGrpSpPr>
          <p:grpSpPr>
            <a:xfrm>
              <a:off x="556912" y="-1"/>
              <a:ext cx="5902481" cy="6858002"/>
              <a:chOff x="1888969" y="-1"/>
              <a:chExt cx="5902481" cy="6858002"/>
            </a:xfrm>
          </p:grpSpPr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CD254B43-F436-4DBC-9D26-AC18AD8CBD57}"/>
                  </a:ext>
                </a:extLst>
              </p:cNvPr>
              <p:cNvSpPr/>
              <p:nvPr/>
            </p:nvSpPr>
            <p:spPr>
              <a:xfrm flipV="1">
                <a:off x="4295775" y="-1"/>
                <a:ext cx="3495675" cy="68580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B01E4-82C7-4958-800E-25661AD4102D}"/>
                  </a:ext>
                </a:extLst>
              </p:cNvPr>
              <p:cNvSpPr/>
              <p:nvPr/>
            </p:nvSpPr>
            <p:spPr>
              <a:xfrm>
                <a:off x="1888969" y="1"/>
                <a:ext cx="2406807" cy="685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7F827DB-EA9A-44EB-AAC8-D65FE7F26457}"/>
              </a:ext>
            </a:extLst>
          </p:cNvPr>
          <p:cNvSpPr txBox="1">
            <a:spLocks/>
          </p:cNvSpPr>
          <p:nvPr/>
        </p:nvSpPr>
        <p:spPr>
          <a:xfrm>
            <a:off x="8143258" y="3024000"/>
            <a:ext cx="3443649" cy="1980159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algn="r">
              <a:lnSpc>
                <a:spcPct val="85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considerations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9FBEC2-5816-45B8-9AB3-76A9315070B1}"/>
              </a:ext>
            </a:extLst>
          </p:cNvPr>
          <p:cNvGrpSpPr/>
          <p:nvPr/>
        </p:nvGrpSpPr>
        <p:grpSpPr>
          <a:xfrm>
            <a:off x="10368519" y="5408272"/>
            <a:ext cx="1288869" cy="1019107"/>
            <a:chOff x="9440863" y="5832475"/>
            <a:chExt cx="1092200" cy="863600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1EC5870E-DF57-4EB0-8839-F03CEB589F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74E3155-68E0-4A90-B1D3-50AB5E4CD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672A428-C409-4775-A94A-A62596390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21C70BD-7F61-413C-8632-23DF61BD6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5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32F2A-FAE2-4A68-8D94-7257C04F7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1450"/>
            <a:ext cx="12188825" cy="368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07975" y="6496406"/>
            <a:ext cx="455637" cy="172221"/>
          </a:xfrm>
        </p:spPr>
        <p:txBody>
          <a:bodyPr/>
          <a:lstStyle/>
          <a:p>
            <a:fld id="{2A1C4846-859F-1A46-888F-2D4A595E310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D6C68E-80E5-417F-BE82-CA560278E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58" y="4424981"/>
            <a:ext cx="10793107" cy="1242574"/>
          </a:xfrm>
        </p:spPr>
        <p:txBody>
          <a:bodyPr numCol="2" spcCol="27432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 dirty="0"/>
              <a:t>Wide solids range; can adjust outside typical range based on specific customer needs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 dirty="0"/>
              <a:t>Minimal over-the-side additions needed </a:t>
            </a:r>
            <a:br>
              <a:rPr lang="en-US" sz="1800" dirty="0"/>
            </a:br>
            <a:r>
              <a:rPr lang="en-US" sz="1800" dirty="0"/>
              <a:t>(solvents, etc.)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 dirty="0"/>
              <a:t>Historically lower prevalence of bio-activity and appearance issues with preventative maintenance compared to other electrocoat generations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 dirty="0"/>
              <a:t>Two decades of proven excellence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4D2488-4B86-46FE-BDC6-78C91E6E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409498"/>
            <a:ext cx="12188824" cy="714375"/>
          </a:xfrm>
          <a:solidFill>
            <a:schemeClr val="accent1"/>
          </a:solidFill>
        </p:spPr>
        <p:txBody>
          <a:bodyPr lIns="731520" anchor="ctr"/>
          <a:lstStyle/>
          <a:p>
            <a:r>
              <a:rPr lang="en-US" dirty="0">
                <a:solidFill>
                  <a:schemeClr val="bg1"/>
                </a:solidFill>
              </a:rPr>
              <a:t>Powercron 6th-generation family operating versatility*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5787" y="341314"/>
            <a:ext cx="8496300" cy="9794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kern="0" dirty="0">
              <a:latin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55787" y="1143000"/>
            <a:ext cx="8647663" cy="4830135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–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</a:pPr>
            <a:endParaRPr lang="en-US" sz="2400" kern="0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FA0BD-CD1A-443A-AA0A-FA77B4F52945}"/>
              </a:ext>
            </a:extLst>
          </p:cNvPr>
          <p:cNvSpPr txBox="1"/>
          <p:nvPr/>
        </p:nvSpPr>
        <p:spPr>
          <a:xfrm>
            <a:off x="621658" y="6438726"/>
            <a:ext cx="60945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* Normal operating ranges are always recommended for best performance.</a:t>
            </a:r>
          </a:p>
        </p:txBody>
      </p:sp>
    </p:spTree>
    <p:extLst>
      <p:ext uri="{BB962C8B-B14F-4D97-AF65-F5344CB8AC3E}">
        <p14:creationId xmlns:p14="http://schemas.microsoft.com/office/powerpoint/2010/main" val="11391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ABA49167-FC31-4096-90C2-0AC8BEBA9532}"/>
              </a:ext>
            </a:extLst>
          </p:cNvPr>
          <p:cNvSpPr/>
          <p:nvPr/>
        </p:nvSpPr>
        <p:spPr>
          <a:xfrm>
            <a:off x="-1" y="4306185"/>
            <a:ext cx="4827182" cy="1553101"/>
          </a:xfrm>
          <a:prstGeom prst="homePlate">
            <a:avLst>
              <a:gd name="adj" fmla="val 3253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7A07C3-A9FA-4083-8F86-3D2C87D8B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8992"/>
            <a:ext cx="12180137" cy="30091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07975" y="6496406"/>
            <a:ext cx="455637" cy="172221"/>
          </a:xfrm>
        </p:spPr>
        <p:txBody>
          <a:bodyPr/>
          <a:lstStyle/>
          <a:p>
            <a:fld id="{2A1C4846-859F-1A46-888F-2D4A595E310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D99FB-1E2A-49B9-ABF5-AF54E812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23" y="4687560"/>
            <a:ext cx="3341784" cy="747082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</a:rPr>
              <a:t>Successful top feeds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completed over: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330FF-8A35-4EB2-ACCD-40FEEF74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52749"/>
            <a:ext cx="12188823" cy="714375"/>
          </a:xfrm>
          <a:solidFill>
            <a:schemeClr val="accent1"/>
          </a:solidFill>
        </p:spPr>
        <p:txBody>
          <a:bodyPr vert="horz" lIns="731520" tIns="0" rIns="0" bIns="0" rtlCol="0" anchor="ctr" anchorCtr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Conversions from competitors to </a:t>
            </a:r>
            <a:r>
              <a:rPr lang="en-US" i="1" dirty="0">
                <a:solidFill>
                  <a:schemeClr val="bg1"/>
                </a:solidFill>
              </a:rPr>
              <a:t>Powercron</a:t>
            </a:r>
            <a:r>
              <a:rPr lang="en-US" dirty="0">
                <a:solidFill>
                  <a:schemeClr val="bg1"/>
                </a:solidFill>
              </a:rPr>
              <a:t> family products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5787" y="341314"/>
            <a:ext cx="8496300" cy="9794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kern="0" dirty="0">
              <a:latin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85E834-1AAB-4B40-8022-411C2378F8EA}"/>
              </a:ext>
            </a:extLst>
          </p:cNvPr>
          <p:cNvSpPr txBox="1">
            <a:spLocks/>
          </p:cNvSpPr>
          <p:nvPr/>
        </p:nvSpPr>
        <p:spPr>
          <a:xfrm>
            <a:off x="5063630" y="4471465"/>
            <a:ext cx="2379161" cy="14417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63" indent="-233363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39725" indent="-169863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09588" indent="-169863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90563" indent="-180975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57250" indent="-166688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00100" indent="-114300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5988" indent="-115888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0288" indent="-1143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98563" indent="-106363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lvl="1" indent="0">
              <a:buNone/>
            </a:pPr>
            <a:r>
              <a:rPr lang="en-US" sz="2000" b="1" dirty="0">
                <a:solidFill>
                  <a:schemeClr val="accent1"/>
                </a:solidFill>
              </a:rPr>
              <a:t>Competitor A </a:t>
            </a:r>
          </a:p>
          <a:p>
            <a:pPr marL="169862" lvl="1" indent="0">
              <a:lnSpc>
                <a:spcPct val="90000"/>
              </a:lnSpc>
              <a:buNone/>
            </a:pPr>
            <a:r>
              <a:rPr lang="en-US" sz="1600" dirty="0"/>
              <a:t>No conversion issues </a:t>
            </a:r>
            <a:br>
              <a:rPr lang="en-US" sz="1600" dirty="0"/>
            </a:br>
            <a:r>
              <a:rPr lang="en-US" sz="1600" dirty="0"/>
              <a:t>documented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2B7276-98AF-41D8-9DC7-1C02D8D29649}"/>
              </a:ext>
            </a:extLst>
          </p:cNvPr>
          <p:cNvSpPr txBox="1">
            <a:spLocks/>
          </p:cNvSpPr>
          <p:nvPr/>
        </p:nvSpPr>
        <p:spPr>
          <a:xfrm>
            <a:off x="8181147" y="4471465"/>
            <a:ext cx="3314699" cy="1387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3363" indent="-233363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39725" indent="-169863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09588" indent="-169863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90563" indent="-180975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57250" indent="-166688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00100" indent="-114300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5988" indent="-115888" algn="l" defTabSz="457200" rtl="0" eaLnBrk="1" latinLnBrk="0" hangingPunct="1">
              <a:spcBef>
                <a:spcPts val="528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30288" indent="-1143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98563" indent="-106363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lvl="1" indent="0">
              <a:buNone/>
            </a:pPr>
            <a:r>
              <a:rPr lang="en-US" sz="2000" b="1" dirty="0">
                <a:solidFill>
                  <a:schemeClr val="accent1"/>
                </a:solidFill>
              </a:rPr>
              <a:t>Competitor B </a:t>
            </a:r>
          </a:p>
          <a:p>
            <a:pPr marL="169862" lvl="1" indent="0">
              <a:lnSpc>
                <a:spcPct val="90000"/>
              </a:lnSpc>
              <a:buNone/>
            </a:pPr>
            <a:r>
              <a:rPr lang="en-US" sz="1600" dirty="0"/>
              <a:t>May need solvent addition for smooth film during conversion process; some improved filterability as conversion continues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0883C5-0BDE-4981-9D2D-AC8BF0E8A906}"/>
              </a:ext>
            </a:extLst>
          </p:cNvPr>
          <p:cNvCxnSpPr>
            <a:cxnSpLocks/>
          </p:cNvCxnSpPr>
          <p:nvPr/>
        </p:nvCxnSpPr>
        <p:spPr>
          <a:xfrm>
            <a:off x="7764118" y="4471465"/>
            <a:ext cx="0" cy="124999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5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AE8BC-5967-47BA-BDE0-E0DB41C7E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2866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4846-859F-1A46-888F-2D4A595E310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374074-3F93-4827-85F4-240CE0F6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275" y="323849"/>
            <a:ext cx="11667744" cy="859536"/>
          </a:xfrm>
        </p:spPr>
        <p:txBody>
          <a:bodyPr/>
          <a:lstStyle/>
          <a:p>
            <a:r>
              <a:rPr lang="en-US" dirty="0"/>
              <a:t>Electrocoat organization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60749-F400-4864-A3AE-043FF6BE5149}"/>
              </a:ext>
            </a:extLst>
          </p:cNvPr>
          <p:cNvSpPr txBox="1"/>
          <p:nvPr/>
        </p:nvSpPr>
        <p:spPr>
          <a:xfrm>
            <a:off x="6866358" y="1183385"/>
            <a:ext cx="3795865" cy="712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Derek Kovacs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dirty="0"/>
              <a:t>APA Team Leader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18D52A-1E7F-4929-A2F7-DACDCCBDBBF2}"/>
              </a:ext>
            </a:extLst>
          </p:cNvPr>
          <p:cNvSpPr txBox="1"/>
          <p:nvPr/>
        </p:nvSpPr>
        <p:spPr>
          <a:xfrm>
            <a:off x="6866358" y="2156272"/>
            <a:ext cx="3527317" cy="712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Dave Junker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dirty="0"/>
              <a:t>Analytical / Tank Sampling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211D47-998F-40A0-B7F1-7E5909420570}"/>
              </a:ext>
            </a:extLst>
          </p:cNvPr>
          <p:cNvSpPr txBox="1"/>
          <p:nvPr/>
        </p:nvSpPr>
        <p:spPr>
          <a:xfrm>
            <a:off x="6866358" y="3129159"/>
            <a:ext cx="3527317" cy="712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Kim </a:t>
            </a:r>
            <a:r>
              <a:rPr lang="en-US" sz="2400" b="1" dirty="0" err="1">
                <a:solidFill>
                  <a:schemeClr val="accent1"/>
                </a:solidFill>
              </a:rPr>
              <a:t>Decheck</a:t>
            </a:r>
            <a:endParaRPr lang="en-US" sz="24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dirty="0"/>
              <a:t>Performance Testing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7896C1-DCA5-42C7-B1E0-5A060FA533CB}"/>
              </a:ext>
            </a:extLst>
          </p:cNvPr>
          <p:cNvSpPr txBox="1"/>
          <p:nvPr/>
        </p:nvSpPr>
        <p:spPr>
          <a:xfrm>
            <a:off x="6866358" y="5074932"/>
            <a:ext cx="3527317" cy="712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Gary </a:t>
            </a:r>
            <a:r>
              <a:rPr lang="en-US" sz="2400" b="1" dirty="0" err="1">
                <a:solidFill>
                  <a:schemeClr val="accent1"/>
                </a:solidFill>
              </a:rPr>
              <a:t>Orosz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dirty="0"/>
              <a:t>Engineering / Equipment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CA69A1-6FF0-4610-A0C1-06F53B1AF3A8}"/>
              </a:ext>
            </a:extLst>
          </p:cNvPr>
          <p:cNvSpPr txBox="1"/>
          <p:nvPr/>
        </p:nvSpPr>
        <p:spPr>
          <a:xfrm>
            <a:off x="6866358" y="4102046"/>
            <a:ext cx="3604137" cy="712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Lisa </a:t>
            </a:r>
            <a:r>
              <a:rPr lang="en-US" sz="2400" b="1" dirty="0" err="1">
                <a:solidFill>
                  <a:schemeClr val="accent1"/>
                </a:solidFill>
              </a:rPr>
              <a:t>Ventrano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dirty="0"/>
              <a:t>Product Management Americas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8BF293-06F4-4AC3-9F02-A230C035AC8D}"/>
              </a:ext>
            </a:extLst>
          </p:cNvPr>
          <p:cNvCxnSpPr/>
          <p:nvPr/>
        </p:nvCxnSpPr>
        <p:spPr>
          <a:xfrm>
            <a:off x="6730409" y="1239839"/>
            <a:ext cx="0" cy="613517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8AEFED-3D04-4CCB-B2D4-6201F6C493B4}"/>
              </a:ext>
            </a:extLst>
          </p:cNvPr>
          <p:cNvCxnSpPr/>
          <p:nvPr/>
        </p:nvCxnSpPr>
        <p:spPr>
          <a:xfrm>
            <a:off x="6730409" y="2223359"/>
            <a:ext cx="0" cy="613517"/>
          </a:xfrm>
          <a:prstGeom prst="line">
            <a:avLst/>
          </a:prstGeom>
          <a:ln w="381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F41B1B-1B9A-4ED3-843F-1D7A1F792681}"/>
              </a:ext>
            </a:extLst>
          </p:cNvPr>
          <p:cNvCxnSpPr/>
          <p:nvPr/>
        </p:nvCxnSpPr>
        <p:spPr>
          <a:xfrm>
            <a:off x="6730409" y="3196246"/>
            <a:ext cx="0" cy="613517"/>
          </a:xfrm>
          <a:prstGeom prst="line">
            <a:avLst/>
          </a:prstGeom>
          <a:ln w="38100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591EC9-8ADA-48FA-A236-180CC4380D41}"/>
              </a:ext>
            </a:extLst>
          </p:cNvPr>
          <p:cNvCxnSpPr/>
          <p:nvPr/>
        </p:nvCxnSpPr>
        <p:spPr>
          <a:xfrm>
            <a:off x="6741042" y="4123312"/>
            <a:ext cx="0" cy="613517"/>
          </a:xfrm>
          <a:prstGeom prst="line">
            <a:avLst/>
          </a:prstGeom>
          <a:ln w="381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2CF80D-C474-4A74-9D30-5D1EEF26360F}"/>
              </a:ext>
            </a:extLst>
          </p:cNvPr>
          <p:cNvCxnSpPr/>
          <p:nvPr/>
        </p:nvCxnSpPr>
        <p:spPr>
          <a:xfrm>
            <a:off x="6741042" y="5152652"/>
            <a:ext cx="0" cy="613517"/>
          </a:xfrm>
          <a:prstGeom prst="line">
            <a:avLst/>
          </a:prstGeom>
          <a:ln w="381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64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D4577F-B778-4E2D-9BAA-5332CE79FE7A}"/>
              </a:ext>
            </a:extLst>
          </p:cNvPr>
          <p:cNvSpPr/>
          <p:nvPr/>
        </p:nvSpPr>
        <p:spPr>
          <a:xfrm>
            <a:off x="0" y="1189498"/>
            <a:ext cx="12188825" cy="3051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4423" y="2334243"/>
            <a:ext cx="3577473" cy="64948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Thank You 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362634" y="4813462"/>
            <a:ext cx="503343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Andrea Gray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dirty="0"/>
              <a:t>Substrate Protection</a:t>
            </a:r>
            <a:br>
              <a:rPr lang="en-US" dirty="0"/>
            </a:br>
            <a:r>
              <a:rPr lang="en-US" dirty="0"/>
              <a:t>Industrial Coatings Team Leader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dirty="0">
                <a:solidFill>
                  <a:schemeClr val="accent1"/>
                </a:solidFill>
              </a:rPr>
              <a:t>agray@ppg.com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54481" y="4813462"/>
            <a:ext cx="45720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2400" b="1" dirty="0">
                <a:solidFill>
                  <a:schemeClr val="accent1"/>
                </a:solidFill>
              </a:rPr>
              <a:t>Thor Lingenfelter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dirty="0"/>
              <a:t>Substrate Protection </a:t>
            </a:r>
            <a:br>
              <a:rPr lang="en-US" dirty="0"/>
            </a:br>
            <a:r>
              <a:rPr lang="en-US" dirty="0"/>
              <a:t>Technical Manager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dirty="0">
                <a:solidFill>
                  <a:schemeClr val="accent1"/>
                </a:solidFill>
              </a:rPr>
              <a:t>lingenfelter@ppg.com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996D6-A4A6-4F1A-92E5-CECA4F51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750" y="972710"/>
            <a:ext cx="2570533" cy="3726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932F6-69FF-48E8-BCEE-773E5C1A1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04" b="12398"/>
          <a:stretch/>
        </p:blipFill>
        <p:spPr>
          <a:xfrm>
            <a:off x="1078626" y="972708"/>
            <a:ext cx="2570533" cy="372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07" y="1260343"/>
            <a:ext cx="5486411" cy="43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2BCA0-6777-4032-96ED-DE54438432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9737684" cy="68571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7412E97-A0B4-4AEA-8811-B8A754A37EB1}"/>
              </a:ext>
            </a:extLst>
          </p:cNvPr>
          <p:cNvGrpSpPr/>
          <p:nvPr/>
        </p:nvGrpSpPr>
        <p:grpSpPr>
          <a:xfrm rot="10800000">
            <a:off x="6171426" y="892"/>
            <a:ext cx="6017399" cy="6857108"/>
            <a:chOff x="556911" y="-1"/>
            <a:chExt cx="6018966" cy="6858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941BC7-5186-449D-9B50-31282A7369AC}"/>
                </a:ext>
              </a:extLst>
            </p:cNvPr>
            <p:cNvGrpSpPr/>
            <p:nvPr userDrawn="1"/>
          </p:nvGrpSpPr>
          <p:grpSpPr>
            <a:xfrm>
              <a:off x="556911" y="-1"/>
              <a:ext cx="6018966" cy="6858002"/>
              <a:chOff x="1576085" y="-2"/>
              <a:chExt cx="6018966" cy="6858002"/>
            </a:xfrm>
            <a:solidFill>
              <a:schemeClr val="accent2"/>
            </a:solidFill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2004C48-23CC-47F9-9C20-FA23BF57BF81}"/>
                  </a:ext>
                </a:extLst>
              </p:cNvPr>
              <p:cNvSpPr/>
              <p:nvPr/>
            </p:nvSpPr>
            <p:spPr>
              <a:xfrm flipV="1">
                <a:off x="4099376" y="-2"/>
                <a:ext cx="3495675" cy="6858001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1C41C8-E07D-45C2-9C60-EA8AFD2E7967}"/>
                  </a:ext>
                </a:extLst>
              </p:cNvPr>
              <p:cNvSpPr/>
              <p:nvPr/>
            </p:nvSpPr>
            <p:spPr>
              <a:xfrm>
                <a:off x="1576085" y="1"/>
                <a:ext cx="2523290" cy="68579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AF79BB-0087-48C6-BE2C-243F30B5CBE8}"/>
                </a:ext>
              </a:extLst>
            </p:cNvPr>
            <p:cNvGrpSpPr/>
            <p:nvPr userDrawn="1"/>
          </p:nvGrpSpPr>
          <p:grpSpPr>
            <a:xfrm>
              <a:off x="556912" y="-1"/>
              <a:ext cx="5902481" cy="6858002"/>
              <a:chOff x="1888969" y="-1"/>
              <a:chExt cx="5902481" cy="6858002"/>
            </a:xfrm>
          </p:grpSpPr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CD254B43-F436-4DBC-9D26-AC18AD8CBD57}"/>
                  </a:ext>
                </a:extLst>
              </p:cNvPr>
              <p:cNvSpPr/>
              <p:nvPr/>
            </p:nvSpPr>
            <p:spPr>
              <a:xfrm flipV="1">
                <a:off x="4295775" y="-1"/>
                <a:ext cx="3495675" cy="68580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B01E4-82C7-4958-800E-25661AD4102D}"/>
                  </a:ext>
                </a:extLst>
              </p:cNvPr>
              <p:cNvSpPr/>
              <p:nvPr/>
            </p:nvSpPr>
            <p:spPr>
              <a:xfrm>
                <a:off x="1888969" y="-1"/>
                <a:ext cx="2406807" cy="685800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7F827DB-EA9A-44EB-AAC8-D65FE7F26457}"/>
              </a:ext>
            </a:extLst>
          </p:cNvPr>
          <p:cNvSpPr txBox="1">
            <a:spLocks/>
          </p:cNvSpPr>
          <p:nvPr/>
        </p:nvSpPr>
        <p:spPr>
          <a:xfrm>
            <a:off x="8143258" y="3416972"/>
            <a:ext cx="3443649" cy="158718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algn="r">
              <a:lnSpc>
                <a:spcPct val="85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Electrocoat basics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9FBEC2-5816-45B8-9AB3-76A9315070B1}"/>
              </a:ext>
            </a:extLst>
          </p:cNvPr>
          <p:cNvGrpSpPr/>
          <p:nvPr/>
        </p:nvGrpSpPr>
        <p:grpSpPr>
          <a:xfrm>
            <a:off x="10368519" y="5408272"/>
            <a:ext cx="1288869" cy="1019107"/>
            <a:chOff x="9440863" y="5832475"/>
            <a:chExt cx="1092200" cy="863600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1EC5870E-DF57-4EB0-8839-F03CEB589F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74E3155-68E0-4A90-B1D3-50AB5E4CD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672A428-C409-4775-A94A-A62596390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21C70BD-7F61-413C-8632-23DF61BD6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1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ed boat propeller and outboard motor - boat engine stock pictures, royalty-free photos &amp; images">
            <a:extLst>
              <a:ext uri="{FF2B5EF4-FFF2-40B4-BE49-F238E27FC236}">
                <a16:creationId xmlns:a16="http://schemas.microsoft.com/office/drawing/2014/main" id="{7443519B-DC05-43B4-A5F7-8C1F88B9C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 b="8807"/>
          <a:stretch/>
        </p:blipFill>
        <p:spPr bwMode="auto">
          <a:xfrm>
            <a:off x="3326721" y="4672364"/>
            <a:ext cx="2495203" cy="1297501"/>
          </a:xfrm>
          <a:prstGeom prst="rect">
            <a:avLst/>
          </a:prstGeom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7C1E4-0140-49BE-BB4D-2523732A28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1963" y="2813688"/>
            <a:ext cx="2509961" cy="13136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BE30CD3-423A-4A03-BE2F-59CB8FA51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27" y="4672365"/>
            <a:ext cx="2521904" cy="12975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D6598C9-6B9B-4116-8CDC-BA43A670B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926" y="2813689"/>
            <a:ext cx="2527744" cy="13169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483D2E-500A-45C4-91B8-FDCD0F2979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7045" y="2813689"/>
            <a:ext cx="2541933" cy="13169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21C9C209-9B74-4E7A-98CD-23AF52C55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7695" y="4672366"/>
            <a:ext cx="2529885" cy="1297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E5880B7-76E7-46E6-BA57-439F659DF6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68" y="2813690"/>
            <a:ext cx="2513162" cy="13169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77FE563-2AEA-4282-BF13-2581D86944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7045" y="984245"/>
            <a:ext cx="2542657" cy="12944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7621332-43E1-43B1-A532-EB3C1DA09B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7556" y="984246"/>
            <a:ext cx="2531116" cy="12944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A1145F-86AC-4A5A-BE57-7B068F6063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563" y="984246"/>
            <a:ext cx="2515501" cy="12944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D05747-BB8D-46A8-8E84-FF1255AE8C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83668" y="984247"/>
            <a:ext cx="2513164" cy="12944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123BAC3-49AF-440E-86BB-08076BD207BE}"/>
              </a:ext>
            </a:extLst>
          </p:cNvPr>
          <p:cNvSpPr/>
          <p:nvPr/>
        </p:nvSpPr>
        <p:spPr>
          <a:xfrm>
            <a:off x="10837242" y="5950317"/>
            <a:ext cx="1351583" cy="90679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3E82737-FCE9-4A88-9A33-A0F7B96BFB01}"/>
              </a:ext>
            </a:extLst>
          </p:cNvPr>
          <p:cNvSpPr/>
          <p:nvPr/>
        </p:nvSpPr>
        <p:spPr>
          <a:xfrm>
            <a:off x="-20286" y="893"/>
            <a:ext cx="12211394" cy="715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6EEDB-6CA1-48C6-A5B5-624DAEF2CBF3}"/>
              </a:ext>
            </a:extLst>
          </p:cNvPr>
          <p:cNvSpPr txBox="1"/>
          <p:nvPr/>
        </p:nvSpPr>
        <p:spPr>
          <a:xfrm>
            <a:off x="6247696" y="5974490"/>
            <a:ext cx="2529884" cy="311801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Military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438CE3-7533-4A99-83AE-B18291B8F6C9}"/>
              </a:ext>
            </a:extLst>
          </p:cNvPr>
          <p:cNvSpPr txBox="1"/>
          <p:nvPr/>
        </p:nvSpPr>
        <p:spPr>
          <a:xfrm>
            <a:off x="374927" y="5973227"/>
            <a:ext cx="2526116" cy="311802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Compressors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8D79C3-FA54-45BA-96F1-CD008691AF3D}"/>
              </a:ext>
            </a:extLst>
          </p:cNvPr>
          <p:cNvSpPr txBox="1"/>
          <p:nvPr/>
        </p:nvSpPr>
        <p:spPr>
          <a:xfrm>
            <a:off x="3326721" y="5973871"/>
            <a:ext cx="2517839" cy="31180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Marine engines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56" y="219734"/>
            <a:ext cx="11668261" cy="85861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Where is electrocoat used?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83292-D888-4B10-9B34-12BA11EC196C}"/>
              </a:ext>
            </a:extLst>
          </p:cNvPr>
          <p:cNvSpPr txBox="1"/>
          <p:nvPr/>
        </p:nvSpPr>
        <p:spPr>
          <a:xfrm>
            <a:off x="383667" y="2278732"/>
            <a:ext cx="2513163" cy="30985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Agriculture and Construction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051115-EB98-4A3C-852A-52949026A4FE}"/>
              </a:ext>
            </a:extLst>
          </p:cNvPr>
          <p:cNvSpPr txBox="1"/>
          <p:nvPr/>
        </p:nvSpPr>
        <p:spPr>
          <a:xfrm>
            <a:off x="3317226" y="2278732"/>
            <a:ext cx="2517839" cy="309855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Automotive parts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1C0BB6-1E70-4727-9ECD-9F2CC291E72C}"/>
              </a:ext>
            </a:extLst>
          </p:cNvPr>
          <p:cNvSpPr txBox="1"/>
          <p:nvPr/>
        </p:nvSpPr>
        <p:spPr>
          <a:xfrm>
            <a:off x="6239665" y="2278732"/>
            <a:ext cx="2529006" cy="309855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Trucks and buses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0166A0-78F3-4046-AFA4-14D98E643852}"/>
              </a:ext>
            </a:extLst>
          </p:cNvPr>
          <p:cNvSpPr txBox="1"/>
          <p:nvPr/>
        </p:nvSpPr>
        <p:spPr>
          <a:xfrm>
            <a:off x="9217769" y="2278732"/>
            <a:ext cx="2541933" cy="309855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Suspension components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EAC045-335D-4637-930B-46B02ECAAB61}"/>
              </a:ext>
            </a:extLst>
          </p:cNvPr>
          <p:cNvSpPr txBox="1"/>
          <p:nvPr/>
        </p:nvSpPr>
        <p:spPr>
          <a:xfrm>
            <a:off x="3311963" y="4128278"/>
            <a:ext cx="2513163" cy="311801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Castings and pipes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897466-FDEC-4D16-9E4D-2532F41FC171}"/>
              </a:ext>
            </a:extLst>
          </p:cNvPr>
          <p:cNvSpPr txBox="1"/>
          <p:nvPr/>
        </p:nvSpPr>
        <p:spPr>
          <a:xfrm>
            <a:off x="6237555" y="4127346"/>
            <a:ext cx="2532544" cy="311801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Transformers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F51E48-4B63-46C1-8B85-F4187E255156}"/>
              </a:ext>
            </a:extLst>
          </p:cNvPr>
          <p:cNvSpPr txBox="1"/>
          <p:nvPr/>
        </p:nvSpPr>
        <p:spPr>
          <a:xfrm>
            <a:off x="9217045" y="4130599"/>
            <a:ext cx="2541933" cy="3118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Switchgear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1461BF-5B36-4965-9358-2E073C545BE3}"/>
              </a:ext>
            </a:extLst>
          </p:cNvPr>
          <p:cNvSpPr txBox="1"/>
          <p:nvPr/>
        </p:nvSpPr>
        <p:spPr>
          <a:xfrm>
            <a:off x="383667" y="4129109"/>
            <a:ext cx="2513163" cy="311801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Fasteners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6D8995-E00F-4E6C-AED8-B6F56A1D01D4}"/>
              </a:ext>
            </a:extLst>
          </p:cNvPr>
          <p:cNvSpPr txBox="1"/>
          <p:nvPr/>
        </p:nvSpPr>
        <p:spPr>
          <a:xfrm>
            <a:off x="9222514" y="5973825"/>
            <a:ext cx="2511199" cy="311801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bg1"/>
            </a:solidFill>
          </a:ln>
        </p:spPr>
        <p:txBody>
          <a:bodyPr wrap="none" t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chemeClr val="bg1"/>
                </a:solidFill>
              </a:rPr>
              <a:t>HVAC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0819155-208C-4DE1-82EE-A1DDF608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1A19-2F48-4BDC-8705-38BB439F1A1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80AA21C-209E-4F87-A1D6-E33B5F303AC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5985" y="4685589"/>
            <a:ext cx="2507728" cy="128427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03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56F80A1-4769-458B-8440-726EF81B36A4}"/>
              </a:ext>
            </a:extLst>
          </p:cNvPr>
          <p:cNvGrpSpPr/>
          <p:nvPr/>
        </p:nvGrpSpPr>
        <p:grpSpPr>
          <a:xfrm>
            <a:off x="578982" y="1695150"/>
            <a:ext cx="2604324" cy="4476751"/>
            <a:chOff x="1779587" y="1428750"/>
            <a:chExt cx="2085976" cy="4476751"/>
          </a:xfrm>
        </p:grpSpPr>
        <p:sp>
          <p:nvSpPr>
            <p:cNvPr id="6" name="TextBox 5"/>
            <p:cNvSpPr txBox="1"/>
            <p:nvPr/>
          </p:nvSpPr>
          <p:spPr>
            <a:xfrm>
              <a:off x="1779588" y="1428750"/>
              <a:ext cx="2085975" cy="83820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274320" bIns="91440" rtlCol="0" anchor="ctr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Economical 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and Efficient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79587" y="2293876"/>
              <a:ext cx="2085974" cy="36116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p:spPr>
          <p:txBody>
            <a:bodyPr wrap="square" lIns="182880" tIns="91440" rIns="182880" bIns="182880">
              <a:no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High transfer efficiency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Precise film build control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100% coverage of </a:t>
              </a:r>
              <a:b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complex parts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Coats recessed areas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Automated system: </a:t>
              </a:r>
              <a:b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low maintenance and minimal labor 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Dense racking of parts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Non-uniform line loading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9DF7B1-096D-42D8-A13B-35212F995895}"/>
              </a:ext>
            </a:extLst>
          </p:cNvPr>
          <p:cNvGrpSpPr/>
          <p:nvPr/>
        </p:nvGrpSpPr>
        <p:grpSpPr>
          <a:xfrm>
            <a:off x="3297568" y="1695150"/>
            <a:ext cx="2604324" cy="4476751"/>
            <a:chOff x="3984625" y="1428750"/>
            <a:chExt cx="2085976" cy="4476751"/>
          </a:xfrm>
        </p:grpSpPr>
        <p:sp>
          <p:nvSpPr>
            <p:cNvPr id="7" name="TextBox 6"/>
            <p:cNvSpPr txBox="1"/>
            <p:nvPr/>
          </p:nvSpPr>
          <p:spPr>
            <a:xfrm>
              <a:off x="3984626" y="1428750"/>
              <a:ext cx="2085975" cy="83820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274320" bIns="91440" rtlCol="0" anchor="ctr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Environmentally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Conscientious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84625" y="2293876"/>
              <a:ext cx="2085974" cy="36116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p:spPr>
          <p:txBody>
            <a:bodyPr wrap="square" lIns="182880" tIns="91440" rIns="182880" bIns="182880">
              <a:no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Low VOC options available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Specifically formulated without HAPs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Minimal waste </a:t>
              </a:r>
              <a:b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discharge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Water-based formulations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Workers have minimal contact with materials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D45B8E-24A7-4806-9DAB-FFDA8332E8C1}"/>
              </a:ext>
            </a:extLst>
          </p:cNvPr>
          <p:cNvGrpSpPr/>
          <p:nvPr/>
        </p:nvGrpSpPr>
        <p:grpSpPr>
          <a:xfrm>
            <a:off x="6016154" y="1695150"/>
            <a:ext cx="2604324" cy="4476751"/>
            <a:chOff x="6165850" y="1428750"/>
            <a:chExt cx="2085976" cy="4476751"/>
          </a:xfrm>
        </p:grpSpPr>
        <p:sp>
          <p:nvSpPr>
            <p:cNvPr id="8" name="TextBox 7"/>
            <p:cNvSpPr txBox="1"/>
            <p:nvPr/>
          </p:nvSpPr>
          <p:spPr>
            <a:xfrm>
              <a:off x="6165851" y="1428750"/>
              <a:ext cx="2085975" cy="83820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274320" bIns="91440" rtlCol="0" anchor="ctr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Excellent 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Performance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65850" y="2293876"/>
              <a:ext cx="2085974" cy="36116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p:spPr>
          <p:txBody>
            <a:bodyPr wrap="square" lIns="182880" tIns="91440" rIns="182880" bIns="182880">
              <a:no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Controlled uniform film thickness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Improved aesthetics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No runs, drips or sags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100% coverage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One- or two-coat applications for optimal performance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Epoxy-based for corrosion, acrylic-based  for durability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FF7433-8AB1-41FB-9B91-00F5B267C2BB}"/>
              </a:ext>
            </a:extLst>
          </p:cNvPr>
          <p:cNvGrpSpPr/>
          <p:nvPr/>
        </p:nvGrpSpPr>
        <p:grpSpPr>
          <a:xfrm>
            <a:off x="8734739" y="1695150"/>
            <a:ext cx="2604324" cy="4476751"/>
            <a:chOff x="8375650" y="1428750"/>
            <a:chExt cx="2085976" cy="4476751"/>
          </a:xfrm>
        </p:grpSpPr>
        <p:sp>
          <p:nvSpPr>
            <p:cNvPr id="9" name="TextBox 8"/>
            <p:cNvSpPr txBox="1"/>
            <p:nvPr/>
          </p:nvSpPr>
          <p:spPr>
            <a:xfrm>
              <a:off x="8375651" y="1428750"/>
              <a:ext cx="2085975" cy="83820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274320" bIns="91440" rtlCol="0" anchor="ctr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Some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Disadvantages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5650" y="2293876"/>
              <a:ext cx="2085974" cy="36116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p:spPr>
          <p:txBody>
            <a:bodyPr wrap="square" lIns="182880" tIns="91440" rIns="182880" bIns="182880">
              <a:no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Capital expenditure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Color flexibility </a:t>
              </a:r>
              <a:b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(multiple colors)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Substrate must be conductive</a:t>
              </a:r>
            </a:p>
            <a:p>
              <a:pPr algn="ctr" eaLnBrk="0" hangingPunct="0">
                <a:lnSpc>
                  <a:spcPct val="85000"/>
                </a:lnSpc>
                <a:spcBef>
                  <a:spcPts val="1200"/>
                </a:spcBef>
                <a:buClr>
                  <a:srgbClr val="326E9C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Bake required (thermoset)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DEA73EC1-3F9A-4081-B13A-C0F1D0539A65}"/>
              </a:ext>
            </a:extLst>
          </p:cNvPr>
          <p:cNvSpPr/>
          <p:nvPr/>
        </p:nvSpPr>
        <p:spPr>
          <a:xfrm>
            <a:off x="1497600" y="1109187"/>
            <a:ext cx="734400" cy="73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836B41-5B15-4618-A68D-99027EF71125}"/>
              </a:ext>
            </a:extLst>
          </p:cNvPr>
          <p:cNvSpPr/>
          <p:nvPr/>
        </p:nvSpPr>
        <p:spPr>
          <a:xfrm>
            <a:off x="4248000" y="1109187"/>
            <a:ext cx="734400" cy="73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905074-4732-4EA6-A884-3622097F93FE}"/>
              </a:ext>
            </a:extLst>
          </p:cNvPr>
          <p:cNvSpPr/>
          <p:nvPr/>
        </p:nvSpPr>
        <p:spPr>
          <a:xfrm>
            <a:off x="6955200" y="1109187"/>
            <a:ext cx="734400" cy="73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EFF7B3-C5E7-4B38-8C30-825C282F8124}"/>
              </a:ext>
            </a:extLst>
          </p:cNvPr>
          <p:cNvSpPr/>
          <p:nvPr/>
        </p:nvSpPr>
        <p:spPr>
          <a:xfrm>
            <a:off x="9669600" y="1109187"/>
            <a:ext cx="734400" cy="73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07975" y="6496406"/>
            <a:ext cx="455637" cy="172221"/>
          </a:xfrm>
        </p:spPr>
        <p:txBody>
          <a:bodyPr/>
          <a:lstStyle/>
          <a:p>
            <a:fld id="{33840032-8C06-BE41-B969-4FB1385A8A0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01" y="323849"/>
            <a:ext cx="11667744" cy="859536"/>
          </a:xfrm>
        </p:spPr>
        <p:txBody>
          <a:bodyPr/>
          <a:lstStyle/>
          <a:p>
            <a:r>
              <a:rPr lang="en-US" dirty="0"/>
              <a:t>Why use electrocoat?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589E4E-0487-4067-8A52-0BC611302B07}"/>
              </a:ext>
            </a:extLst>
          </p:cNvPr>
          <p:cNvGrpSpPr/>
          <p:nvPr/>
        </p:nvGrpSpPr>
        <p:grpSpPr>
          <a:xfrm>
            <a:off x="1534862" y="1134292"/>
            <a:ext cx="659876" cy="659876"/>
            <a:chOff x="3054285" y="810705"/>
            <a:chExt cx="659876" cy="6598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110BC0E-4ACF-4319-8641-D944FA31F6B3}"/>
                </a:ext>
              </a:extLst>
            </p:cNvPr>
            <p:cNvSpPr/>
            <p:nvPr/>
          </p:nvSpPr>
          <p:spPr>
            <a:xfrm>
              <a:off x="3054285" y="810705"/>
              <a:ext cx="659876" cy="6598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ross 4">
              <a:extLst>
                <a:ext uri="{FF2B5EF4-FFF2-40B4-BE49-F238E27FC236}">
                  <a16:creationId xmlns:a16="http://schemas.microsoft.com/office/drawing/2014/main" id="{006C3EC5-0829-4354-B367-6797F9D7B2B0}"/>
                </a:ext>
              </a:extLst>
            </p:cNvPr>
            <p:cNvSpPr/>
            <p:nvPr/>
          </p:nvSpPr>
          <p:spPr>
            <a:xfrm>
              <a:off x="3177769" y="934189"/>
              <a:ext cx="412909" cy="412909"/>
            </a:xfrm>
            <a:prstGeom prst="plus">
              <a:avLst>
                <a:gd name="adj" fmla="val 3820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C05FB9-2A90-4593-9F37-CB9282B99C75}"/>
              </a:ext>
            </a:extLst>
          </p:cNvPr>
          <p:cNvGrpSpPr/>
          <p:nvPr/>
        </p:nvGrpSpPr>
        <p:grpSpPr>
          <a:xfrm>
            <a:off x="4285262" y="1134292"/>
            <a:ext cx="659876" cy="659876"/>
            <a:chOff x="3054285" y="810705"/>
            <a:chExt cx="659876" cy="65987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9E27FD4-860B-4801-9AA4-AC58E61A4EBE}"/>
                </a:ext>
              </a:extLst>
            </p:cNvPr>
            <p:cNvSpPr/>
            <p:nvPr/>
          </p:nvSpPr>
          <p:spPr>
            <a:xfrm>
              <a:off x="3054285" y="810705"/>
              <a:ext cx="659876" cy="6598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ross 29">
              <a:extLst>
                <a:ext uri="{FF2B5EF4-FFF2-40B4-BE49-F238E27FC236}">
                  <a16:creationId xmlns:a16="http://schemas.microsoft.com/office/drawing/2014/main" id="{3E25DADD-A1EC-4730-97AD-40516FDE33FC}"/>
                </a:ext>
              </a:extLst>
            </p:cNvPr>
            <p:cNvSpPr/>
            <p:nvPr/>
          </p:nvSpPr>
          <p:spPr>
            <a:xfrm>
              <a:off x="3177769" y="934189"/>
              <a:ext cx="412909" cy="412909"/>
            </a:xfrm>
            <a:prstGeom prst="plus">
              <a:avLst>
                <a:gd name="adj" fmla="val 3820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260C26-C433-4BEF-926C-03C90AB8F7C7}"/>
              </a:ext>
            </a:extLst>
          </p:cNvPr>
          <p:cNvGrpSpPr/>
          <p:nvPr/>
        </p:nvGrpSpPr>
        <p:grpSpPr>
          <a:xfrm>
            <a:off x="6998400" y="1134292"/>
            <a:ext cx="659876" cy="659876"/>
            <a:chOff x="3054285" y="810705"/>
            <a:chExt cx="659876" cy="65987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1C99F9D-726D-4A2A-8355-ED9CC2533803}"/>
                </a:ext>
              </a:extLst>
            </p:cNvPr>
            <p:cNvSpPr/>
            <p:nvPr/>
          </p:nvSpPr>
          <p:spPr>
            <a:xfrm>
              <a:off x="3054285" y="810705"/>
              <a:ext cx="659876" cy="6598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F6799449-A0A3-42D9-B26D-13D84197B683}"/>
                </a:ext>
              </a:extLst>
            </p:cNvPr>
            <p:cNvSpPr/>
            <p:nvPr/>
          </p:nvSpPr>
          <p:spPr>
            <a:xfrm>
              <a:off x="3177769" y="934189"/>
              <a:ext cx="412909" cy="412909"/>
            </a:xfrm>
            <a:prstGeom prst="plus">
              <a:avLst>
                <a:gd name="adj" fmla="val 3820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CCAB56BB-B3DC-414D-85E3-8742C6427A16}"/>
              </a:ext>
            </a:extLst>
          </p:cNvPr>
          <p:cNvSpPr/>
          <p:nvPr/>
        </p:nvSpPr>
        <p:spPr>
          <a:xfrm>
            <a:off x="9702884" y="1134292"/>
            <a:ext cx="659876" cy="659876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DD95D55-32FE-4FAA-9B49-DF5E4DD9380D}"/>
              </a:ext>
            </a:extLst>
          </p:cNvPr>
          <p:cNvSpPr/>
          <p:nvPr/>
        </p:nvSpPr>
        <p:spPr>
          <a:xfrm>
            <a:off x="9832156" y="1433404"/>
            <a:ext cx="395926" cy="962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8044971" y="4001065"/>
            <a:ext cx="3346486" cy="44727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ctr">
              <a:lnSpc>
                <a:spcPct val="85000"/>
              </a:lnSpc>
            </a:pP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Acrylic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044970" y="4448335"/>
            <a:ext cx="3346486" cy="16192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  <a:prstDash val="sysDash"/>
          </a:ln>
        </p:spPr>
        <p:txBody>
          <a:bodyPr wrap="square" lIns="365760" tIns="91440" rIns="182880" bIns="182880">
            <a:no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buClr>
                <a:srgbClr val="C4591D"/>
              </a:buClr>
            </a:pPr>
            <a:r>
              <a:rPr lang="en-US" sz="1600" kern="0" dirty="0">
                <a:solidFill>
                  <a:srgbClr val="000000"/>
                </a:solidFill>
              </a:rPr>
              <a:t>Color and gloss control for </a:t>
            </a:r>
            <a:br>
              <a:rPr lang="en-US" sz="1600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interior products</a:t>
            </a:r>
          </a:p>
          <a:p>
            <a:pPr algn="ctr" eaLnBrk="0" hangingPunct="0">
              <a:lnSpc>
                <a:spcPct val="85000"/>
              </a:lnSpc>
              <a:spcBef>
                <a:spcPts val="600"/>
              </a:spcBef>
              <a:buClr>
                <a:srgbClr val="C4591D"/>
              </a:buClr>
            </a:pPr>
            <a:r>
              <a:rPr lang="en-US" sz="1600" kern="0" dirty="0">
                <a:solidFill>
                  <a:srgbClr val="000000"/>
                </a:solidFill>
              </a:rPr>
              <a:t>Metal office furniture, </a:t>
            </a:r>
            <a:br>
              <a:rPr lang="en-US" sz="1600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air diffusers, range hoods, </a:t>
            </a:r>
            <a:br>
              <a:rPr lang="en-US" sz="1600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toolboxes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064001" y="1755140"/>
            <a:ext cx="3346486" cy="44727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ctr">
              <a:lnSpc>
                <a:spcPct val="85000"/>
              </a:lnSpc>
            </a:pP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Epoxy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8064000" y="2202410"/>
            <a:ext cx="3346486" cy="156570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  <a:prstDash val="sysDash"/>
          </a:ln>
        </p:spPr>
        <p:txBody>
          <a:bodyPr wrap="square" lIns="365760" tIns="91440" rIns="182880" bIns="182880">
            <a:no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buClr>
                <a:srgbClr val="C4591D"/>
              </a:buClr>
            </a:pPr>
            <a:r>
              <a:rPr lang="en-US" sz="1600" kern="0">
                <a:solidFill>
                  <a:srgbClr val="000000"/>
                </a:solidFill>
              </a:rPr>
              <a:t>Low-bake applications</a:t>
            </a:r>
          </a:p>
          <a:p>
            <a:pPr algn="ctr" eaLnBrk="0" hangingPunct="0">
              <a:lnSpc>
                <a:spcPct val="85000"/>
              </a:lnSpc>
              <a:spcBef>
                <a:spcPts val="600"/>
              </a:spcBef>
              <a:buClr>
                <a:srgbClr val="C4591D"/>
              </a:buClr>
            </a:pPr>
            <a:r>
              <a:rPr lang="en-US" sz="1600" kern="0">
                <a:solidFill>
                  <a:srgbClr val="000000"/>
                </a:solidFill>
              </a:rPr>
              <a:t>Heavy-duty castings, compressors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2229" y="4060513"/>
            <a:ext cx="3487372" cy="44727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548640" rtlCol="0" anchor="ctr"/>
          <a:lstStyle/>
          <a:p>
            <a:pPr algn="ctr">
              <a:lnSpc>
                <a:spcPct val="85000"/>
              </a:lnSpc>
            </a:pP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Acrylic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2228" y="4507783"/>
            <a:ext cx="3487372" cy="16192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  <a:prstDash val="sysDash"/>
          </a:ln>
        </p:spPr>
        <p:txBody>
          <a:bodyPr wrap="square" lIns="182880" tIns="91440" rIns="548640" bIns="182880">
            <a:no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buClr>
                <a:srgbClr val="C4591D"/>
              </a:buClr>
            </a:pPr>
            <a:r>
              <a:rPr lang="en-US" sz="1600" kern="0" dirty="0">
                <a:solidFill>
                  <a:srgbClr val="000000"/>
                </a:solidFill>
              </a:rPr>
              <a:t>High performance, </a:t>
            </a:r>
            <a:br>
              <a:rPr lang="en-US" sz="1600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one-coat applications</a:t>
            </a:r>
          </a:p>
          <a:p>
            <a:pPr algn="ctr" eaLnBrk="0" hangingPunct="0">
              <a:lnSpc>
                <a:spcPct val="85000"/>
              </a:lnSpc>
              <a:spcBef>
                <a:spcPts val="600"/>
              </a:spcBef>
              <a:buClr>
                <a:srgbClr val="C4591D"/>
              </a:buClr>
            </a:pPr>
            <a:r>
              <a:rPr lang="en-US" sz="1600" kern="0" dirty="0">
                <a:solidFill>
                  <a:srgbClr val="000000"/>
                </a:solidFill>
              </a:rPr>
              <a:t>UV durability and </a:t>
            </a:r>
            <a:br>
              <a:rPr lang="en-US" sz="1600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detergent resistance </a:t>
            </a:r>
          </a:p>
          <a:p>
            <a:pPr algn="ctr" eaLnBrk="0" hangingPunct="0">
              <a:lnSpc>
                <a:spcPct val="85000"/>
              </a:lnSpc>
              <a:spcBef>
                <a:spcPts val="600"/>
              </a:spcBef>
              <a:buClr>
                <a:srgbClr val="C4591D"/>
              </a:buClr>
            </a:pPr>
            <a:r>
              <a:rPr lang="en-US" sz="1600" kern="0" dirty="0">
                <a:solidFill>
                  <a:srgbClr val="000000"/>
                </a:solidFill>
              </a:rPr>
              <a:t>Color control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1259" y="1814588"/>
            <a:ext cx="3487372" cy="44727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548640" rtlCol="0" anchor="ctr"/>
          <a:lstStyle/>
          <a:p>
            <a:pPr algn="ctr">
              <a:lnSpc>
                <a:spcPct val="85000"/>
              </a:lnSpc>
            </a:pP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Epoxy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8F90E7D-339C-412A-8DEB-8C5FFDCF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Electrocoat technologies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1258" y="2261858"/>
            <a:ext cx="3487372" cy="156570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  <a:prstDash val="sysDash"/>
          </a:ln>
        </p:spPr>
        <p:txBody>
          <a:bodyPr wrap="square" lIns="182880" tIns="91440" rIns="548640" bIns="182880">
            <a:noAutofit/>
          </a:bodyPr>
          <a:lstStyle/>
          <a:p>
            <a:pPr algn="ctr" eaLnBrk="0" hangingPunct="0">
              <a:lnSpc>
                <a:spcPct val="85000"/>
              </a:lnSpc>
              <a:spcBef>
                <a:spcPts val="600"/>
              </a:spcBef>
              <a:buClr>
                <a:srgbClr val="C4591D"/>
              </a:buClr>
            </a:pPr>
            <a:r>
              <a:rPr lang="en-US" sz="1600" kern="0" dirty="0">
                <a:solidFill>
                  <a:srgbClr val="000000"/>
                </a:solidFill>
              </a:rPr>
              <a:t>Benchmark for corrosion and chemical resistance </a:t>
            </a:r>
          </a:p>
          <a:p>
            <a:pPr algn="ctr" eaLnBrk="0" hangingPunct="0">
              <a:lnSpc>
                <a:spcPct val="85000"/>
              </a:lnSpc>
              <a:spcBef>
                <a:spcPts val="600"/>
              </a:spcBef>
              <a:buClr>
                <a:srgbClr val="C4591D"/>
              </a:buClr>
            </a:pPr>
            <a:r>
              <a:rPr lang="en-US" sz="1600" kern="0" dirty="0">
                <a:solidFill>
                  <a:srgbClr val="000000"/>
                </a:solidFill>
              </a:rPr>
              <a:t>Automotive parts, car bodies, heavy duty trucks, fasteners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DB69F0-95C9-4D5C-A047-DB8AEDA0BE07}"/>
              </a:ext>
            </a:extLst>
          </p:cNvPr>
          <p:cNvSpPr txBox="1"/>
          <p:nvPr/>
        </p:nvSpPr>
        <p:spPr>
          <a:xfrm>
            <a:off x="984294" y="6127074"/>
            <a:ext cx="609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 Narrow" pitchFamily="34" charset="0"/>
              </a:rPr>
              <a:t>Electrocoat Product Choice – PPG 6</a:t>
            </a:r>
            <a:r>
              <a:rPr lang="en-US" sz="1800" baseline="30000" dirty="0">
                <a:solidFill>
                  <a:srgbClr val="FFFFFF"/>
                </a:solidFill>
                <a:latin typeface="Arial Narrow" pitchFamily="34" charset="0"/>
              </a:rPr>
              <a:t>th</a:t>
            </a:r>
            <a:r>
              <a:rPr lang="en-US" sz="1800" dirty="0">
                <a:solidFill>
                  <a:srgbClr val="FFFFFF"/>
                </a:solidFill>
                <a:latin typeface="Arial Narrow" pitchFamily="34" charset="0"/>
              </a:rPr>
              <a:t> Generation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5564DE-6D37-408B-BDCE-8E5C637B9624}"/>
              </a:ext>
            </a:extLst>
          </p:cNvPr>
          <p:cNvSpPr txBox="1"/>
          <p:nvPr/>
        </p:nvSpPr>
        <p:spPr>
          <a:xfrm>
            <a:off x="621258" y="1087438"/>
            <a:ext cx="3389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Cathodic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BD0C24F-0B76-4B98-B60E-BC792BF7E213}"/>
              </a:ext>
            </a:extLst>
          </p:cNvPr>
          <p:cNvSpPr txBox="1"/>
          <p:nvPr/>
        </p:nvSpPr>
        <p:spPr>
          <a:xfrm>
            <a:off x="8128800" y="1087438"/>
            <a:ext cx="3281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Anodic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320A2D-6039-4597-95B1-2E084E27A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78" b="11747"/>
          <a:stretch/>
        </p:blipFill>
        <p:spPr>
          <a:xfrm>
            <a:off x="2473686" y="1183385"/>
            <a:ext cx="7202126" cy="55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1" y="4927365"/>
            <a:ext cx="12188824" cy="1097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ash"/>
          </a:ln>
        </p:spPr>
        <p:txBody>
          <a:bodyPr wrap="square" lIns="182880" tIns="182880" rIns="182880" bIns="182880">
            <a:noAutofit/>
          </a:bodyPr>
          <a:lstStyle/>
          <a:p>
            <a:pPr algn="ctr" eaLnBrk="0" hangingPunct="0">
              <a:lnSpc>
                <a:spcPct val="85000"/>
              </a:lnSpc>
              <a:spcBef>
                <a:spcPts val="1200"/>
              </a:spcBef>
              <a:buClr>
                <a:schemeClr val="accent5"/>
              </a:buClr>
            </a:pPr>
            <a:endParaRPr lang="en-US" sz="2200" ker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3119997"/>
            <a:ext cx="12188824" cy="1097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ash"/>
          </a:ln>
        </p:spPr>
        <p:txBody>
          <a:bodyPr wrap="square" lIns="182880" tIns="182880" rIns="182880" bIns="182880">
            <a:noAutofit/>
          </a:bodyPr>
          <a:lstStyle/>
          <a:p>
            <a:pPr algn="ctr" eaLnBrk="0" hangingPunct="0">
              <a:lnSpc>
                <a:spcPct val="85000"/>
              </a:lnSpc>
              <a:spcBef>
                <a:spcPts val="1200"/>
              </a:spcBef>
              <a:buClr>
                <a:schemeClr val="accent5"/>
              </a:buClr>
            </a:pPr>
            <a:endParaRPr lang="en-US" sz="2200" ker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" y="1312629"/>
            <a:ext cx="12188824" cy="1097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ash"/>
          </a:ln>
        </p:spPr>
        <p:txBody>
          <a:bodyPr wrap="square" lIns="182880" tIns="182880" rIns="182880" bIns="182880">
            <a:noAutofit/>
          </a:bodyPr>
          <a:lstStyle/>
          <a:p>
            <a:pPr algn="ctr" eaLnBrk="0" hangingPunct="0">
              <a:lnSpc>
                <a:spcPct val="85000"/>
              </a:lnSpc>
              <a:spcBef>
                <a:spcPts val="1200"/>
              </a:spcBef>
              <a:buClr>
                <a:schemeClr val="accent5"/>
              </a:buClr>
            </a:pPr>
            <a:endParaRPr lang="en-US" sz="2200" ker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title"/>
          </p:nvPr>
        </p:nvSpPr>
        <p:spPr>
          <a:xfrm>
            <a:off x="312801" y="323849"/>
            <a:ext cx="11667744" cy="859536"/>
          </a:xfrm>
        </p:spPr>
        <p:txBody>
          <a:bodyPr/>
          <a:lstStyle/>
          <a:p>
            <a:r>
              <a:rPr lang="en-US" dirty="0"/>
              <a:t>Versatile protection and performance options</a:t>
            </a:r>
          </a:p>
        </p:txBody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2127251" y="1903414"/>
            <a:ext cx="3284537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70457" y="4999365"/>
            <a:ext cx="5134980" cy="428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anchor="ctr"/>
          <a:lstStyle/>
          <a:p>
            <a:pPr>
              <a:defRPr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E-coat primer + liquid or powder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170457" y="3290018"/>
            <a:ext cx="4075600" cy="4289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anchor="ctr"/>
          <a:lstStyle/>
          <a:p>
            <a:pPr>
              <a:defRPr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Electrocoat dual-coat</a:t>
            </a:r>
          </a:p>
        </p:txBody>
      </p:sp>
      <p:sp>
        <p:nvSpPr>
          <p:cNvPr id="3" name="Rectangle 2"/>
          <p:cNvSpPr/>
          <p:nvPr/>
        </p:nvSpPr>
        <p:spPr>
          <a:xfrm>
            <a:off x="5170457" y="5378362"/>
            <a:ext cx="4877805" cy="52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85000"/>
              </a:lnSpc>
              <a:spcBef>
                <a:spcPct val="50000"/>
              </a:spcBef>
              <a:buClr>
                <a:srgbClr val="326E9C"/>
              </a:buClr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Electrocoat + a liquid or powder topcoat produces exceptional performance properties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70457" y="3671334"/>
            <a:ext cx="4658730" cy="31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  <a:buClr>
                <a:srgbClr val="326E9C"/>
              </a:buClr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Two electrocoat layers for high performance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162348" y="1475811"/>
            <a:ext cx="4075598" cy="4277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anchor="ctr"/>
          <a:lstStyle/>
          <a:p>
            <a:pPr>
              <a:defRPr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Electrocoat monocoat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162349" y="1856383"/>
            <a:ext cx="5143089" cy="31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  <a:buClr>
                <a:srgbClr val="326E9C"/>
              </a:buClr>
            </a:pP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</a:rPr>
              <a:t>Electrocoat is the final finish – no UV exposure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AC54D-A6F7-4DA9-B5BC-451AB505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C4343-C115-504A-8D4F-0B17318D4A48}" type="slidenum">
              <a:rPr lang="en-US" smtClean="0"/>
              <a:t>7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00B3C3-9816-481D-A04E-D0BD38DEC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2" y="941512"/>
            <a:ext cx="5554894" cy="55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7D390A-092F-4782-8729-FAB038168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7412E97-A0B4-4AEA-8811-B8A754A37EB1}"/>
              </a:ext>
            </a:extLst>
          </p:cNvPr>
          <p:cNvGrpSpPr/>
          <p:nvPr/>
        </p:nvGrpSpPr>
        <p:grpSpPr>
          <a:xfrm rot="10800000">
            <a:off x="6171427" y="892"/>
            <a:ext cx="6017398" cy="6856216"/>
            <a:chOff x="556911" y="-1"/>
            <a:chExt cx="6018965" cy="6858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941BC7-5186-449D-9B50-31282A7369AC}"/>
                </a:ext>
              </a:extLst>
            </p:cNvPr>
            <p:cNvGrpSpPr/>
            <p:nvPr userDrawn="1"/>
          </p:nvGrpSpPr>
          <p:grpSpPr>
            <a:xfrm>
              <a:off x="556911" y="0"/>
              <a:ext cx="6018965" cy="6858001"/>
              <a:chOff x="1576085" y="-1"/>
              <a:chExt cx="6018965" cy="6858001"/>
            </a:xfrm>
            <a:solidFill>
              <a:schemeClr val="accent2"/>
            </a:solidFill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32004C48-23CC-47F9-9C20-FA23BF57BF81}"/>
                  </a:ext>
                </a:extLst>
              </p:cNvPr>
              <p:cNvSpPr/>
              <p:nvPr/>
            </p:nvSpPr>
            <p:spPr>
              <a:xfrm flipV="1">
                <a:off x="4099375" y="-1"/>
                <a:ext cx="3495675" cy="6858000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1C41C8-E07D-45C2-9C60-EA8AFD2E7967}"/>
                  </a:ext>
                </a:extLst>
              </p:cNvPr>
              <p:cNvSpPr/>
              <p:nvPr/>
            </p:nvSpPr>
            <p:spPr>
              <a:xfrm>
                <a:off x="1576085" y="1"/>
                <a:ext cx="2523290" cy="68579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AF79BB-0087-48C6-BE2C-243F30B5CBE8}"/>
                </a:ext>
              </a:extLst>
            </p:cNvPr>
            <p:cNvGrpSpPr/>
            <p:nvPr userDrawn="1"/>
          </p:nvGrpSpPr>
          <p:grpSpPr>
            <a:xfrm>
              <a:off x="556912" y="-1"/>
              <a:ext cx="5902481" cy="6858002"/>
              <a:chOff x="1888969" y="-1"/>
              <a:chExt cx="5902481" cy="6858002"/>
            </a:xfrm>
          </p:grpSpPr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CD254B43-F436-4DBC-9D26-AC18AD8CBD57}"/>
                  </a:ext>
                </a:extLst>
              </p:cNvPr>
              <p:cNvSpPr/>
              <p:nvPr/>
            </p:nvSpPr>
            <p:spPr>
              <a:xfrm flipV="1">
                <a:off x="4295775" y="-1"/>
                <a:ext cx="3495675" cy="68580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B01E4-82C7-4958-800E-25661AD4102D}"/>
                  </a:ext>
                </a:extLst>
              </p:cNvPr>
              <p:cNvSpPr/>
              <p:nvPr/>
            </p:nvSpPr>
            <p:spPr>
              <a:xfrm>
                <a:off x="1888969" y="1"/>
                <a:ext cx="2406807" cy="685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63"/>
                <a:endParaRPr lang="en-US" sz="1798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7F827DB-EA9A-44EB-AAC8-D65FE7F26457}"/>
              </a:ext>
            </a:extLst>
          </p:cNvPr>
          <p:cNvSpPr txBox="1">
            <a:spLocks/>
          </p:cNvSpPr>
          <p:nvPr/>
        </p:nvSpPr>
        <p:spPr>
          <a:xfrm>
            <a:off x="8143258" y="2872410"/>
            <a:ext cx="3443649" cy="2131750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algn="r">
              <a:lnSpc>
                <a:spcPct val="85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Powercron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6th-generation family of electrocoats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9FBEC2-5816-45B8-9AB3-76A9315070B1}"/>
              </a:ext>
            </a:extLst>
          </p:cNvPr>
          <p:cNvGrpSpPr/>
          <p:nvPr/>
        </p:nvGrpSpPr>
        <p:grpSpPr>
          <a:xfrm>
            <a:off x="10368519" y="5408272"/>
            <a:ext cx="1288869" cy="1019107"/>
            <a:chOff x="9440863" y="5832475"/>
            <a:chExt cx="1092200" cy="863600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1EC5870E-DF57-4EB0-8839-F03CEB589F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40863" y="5832475"/>
              <a:ext cx="1092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74E3155-68E0-4A90-B1D3-50AB5E4CD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63" y="5832475"/>
              <a:ext cx="1092200" cy="863600"/>
            </a:xfrm>
            <a:custGeom>
              <a:avLst/>
              <a:gdLst>
                <a:gd name="T0" fmla="*/ 130 w 688"/>
                <a:gd name="T1" fmla="*/ 544 h 544"/>
                <a:gd name="T2" fmla="*/ 116 w 688"/>
                <a:gd name="T3" fmla="*/ 544 h 544"/>
                <a:gd name="T4" fmla="*/ 90 w 688"/>
                <a:gd name="T5" fmla="*/ 538 h 544"/>
                <a:gd name="T6" fmla="*/ 68 w 688"/>
                <a:gd name="T7" fmla="*/ 528 h 544"/>
                <a:gd name="T8" fmla="*/ 38 w 688"/>
                <a:gd name="T9" fmla="*/ 506 h 544"/>
                <a:gd name="T10" fmla="*/ 16 w 688"/>
                <a:gd name="T11" fmla="*/ 476 h 544"/>
                <a:gd name="T12" fmla="*/ 6 w 688"/>
                <a:gd name="T13" fmla="*/ 454 h 544"/>
                <a:gd name="T14" fmla="*/ 0 w 688"/>
                <a:gd name="T15" fmla="*/ 428 h 544"/>
                <a:gd name="T16" fmla="*/ 0 w 688"/>
                <a:gd name="T17" fmla="*/ 130 h 544"/>
                <a:gd name="T18" fmla="*/ 0 w 688"/>
                <a:gd name="T19" fmla="*/ 116 h 544"/>
                <a:gd name="T20" fmla="*/ 6 w 688"/>
                <a:gd name="T21" fmla="*/ 92 h 544"/>
                <a:gd name="T22" fmla="*/ 16 w 688"/>
                <a:gd name="T23" fmla="*/ 68 h 544"/>
                <a:gd name="T24" fmla="*/ 38 w 688"/>
                <a:gd name="T25" fmla="*/ 38 h 544"/>
                <a:gd name="T26" fmla="*/ 68 w 688"/>
                <a:gd name="T27" fmla="*/ 16 h 544"/>
                <a:gd name="T28" fmla="*/ 90 w 688"/>
                <a:gd name="T29" fmla="*/ 6 h 544"/>
                <a:gd name="T30" fmla="*/ 116 w 688"/>
                <a:gd name="T31" fmla="*/ 0 h 544"/>
                <a:gd name="T32" fmla="*/ 558 w 688"/>
                <a:gd name="T33" fmla="*/ 0 h 544"/>
                <a:gd name="T34" fmla="*/ 572 w 688"/>
                <a:gd name="T35" fmla="*/ 0 h 544"/>
                <a:gd name="T36" fmla="*/ 596 w 688"/>
                <a:gd name="T37" fmla="*/ 6 h 544"/>
                <a:gd name="T38" fmla="*/ 620 w 688"/>
                <a:gd name="T39" fmla="*/ 16 h 544"/>
                <a:gd name="T40" fmla="*/ 650 w 688"/>
                <a:gd name="T41" fmla="*/ 38 h 544"/>
                <a:gd name="T42" fmla="*/ 672 w 688"/>
                <a:gd name="T43" fmla="*/ 68 h 544"/>
                <a:gd name="T44" fmla="*/ 682 w 688"/>
                <a:gd name="T45" fmla="*/ 92 h 544"/>
                <a:gd name="T46" fmla="*/ 688 w 688"/>
                <a:gd name="T47" fmla="*/ 116 h 544"/>
                <a:gd name="T48" fmla="*/ 688 w 688"/>
                <a:gd name="T49" fmla="*/ 414 h 544"/>
                <a:gd name="T50" fmla="*/ 688 w 688"/>
                <a:gd name="T51" fmla="*/ 428 h 544"/>
                <a:gd name="T52" fmla="*/ 682 w 688"/>
                <a:gd name="T53" fmla="*/ 454 h 544"/>
                <a:gd name="T54" fmla="*/ 672 w 688"/>
                <a:gd name="T55" fmla="*/ 476 h 544"/>
                <a:gd name="T56" fmla="*/ 650 w 688"/>
                <a:gd name="T57" fmla="*/ 506 h 544"/>
                <a:gd name="T58" fmla="*/ 620 w 688"/>
                <a:gd name="T59" fmla="*/ 528 h 544"/>
                <a:gd name="T60" fmla="*/ 596 w 688"/>
                <a:gd name="T61" fmla="*/ 538 h 544"/>
                <a:gd name="T62" fmla="*/ 572 w 688"/>
                <a:gd name="T63" fmla="*/ 544 h 544"/>
                <a:gd name="T64" fmla="*/ 558 w 688"/>
                <a:gd name="T6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8" h="544">
                  <a:moveTo>
                    <a:pt x="558" y="544"/>
                  </a:moveTo>
                  <a:lnTo>
                    <a:pt x="130" y="544"/>
                  </a:lnTo>
                  <a:lnTo>
                    <a:pt x="130" y="544"/>
                  </a:lnTo>
                  <a:lnTo>
                    <a:pt x="116" y="544"/>
                  </a:lnTo>
                  <a:lnTo>
                    <a:pt x="104" y="542"/>
                  </a:lnTo>
                  <a:lnTo>
                    <a:pt x="90" y="538"/>
                  </a:lnTo>
                  <a:lnTo>
                    <a:pt x="78" y="534"/>
                  </a:lnTo>
                  <a:lnTo>
                    <a:pt x="68" y="528"/>
                  </a:lnTo>
                  <a:lnTo>
                    <a:pt x="56" y="522"/>
                  </a:lnTo>
                  <a:lnTo>
                    <a:pt x="38" y="506"/>
                  </a:lnTo>
                  <a:lnTo>
                    <a:pt x="22" y="488"/>
                  </a:lnTo>
                  <a:lnTo>
                    <a:pt x="16" y="476"/>
                  </a:lnTo>
                  <a:lnTo>
                    <a:pt x="10" y="466"/>
                  </a:lnTo>
                  <a:lnTo>
                    <a:pt x="6" y="454"/>
                  </a:lnTo>
                  <a:lnTo>
                    <a:pt x="2" y="440"/>
                  </a:lnTo>
                  <a:lnTo>
                    <a:pt x="0" y="428"/>
                  </a:lnTo>
                  <a:lnTo>
                    <a:pt x="0" y="41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68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4" y="2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558" y="0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84" y="2"/>
                  </a:lnTo>
                  <a:lnTo>
                    <a:pt x="596" y="6"/>
                  </a:lnTo>
                  <a:lnTo>
                    <a:pt x="608" y="10"/>
                  </a:lnTo>
                  <a:lnTo>
                    <a:pt x="620" y="16"/>
                  </a:lnTo>
                  <a:lnTo>
                    <a:pt x="630" y="22"/>
                  </a:lnTo>
                  <a:lnTo>
                    <a:pt x="650" y="38"/>
                  </a:lnTo>
                  <a:lnTo>
                    <a:pt x="666" y="58"/>
                  </a:lnTo>
                  <a:lnTo>
                    <a:pt x="672" y="68"/>
                  </a:lnTo>
                  <a:lnTo>
                    <a:pt x="678" y="80"/>
                  </a:lnTo>
                  <a:lnTo>
                    <a:pt x="682" y="92"/>
                  </a:lnTo>
                  <a:lnTo>
                    <a:pt x="686" y="104"/>
                  </a:lnTo>
                  <a:lnTo>
                    <a:pt x="688" y="116"/>
                  </a:lnTo>
                  <a:lnTo>
                    <a:pt x="688" y="130"/>
                  </a:lnTo>
                  <a:lnTo>
                    <a:pt x="688" y="414"/>
                  </a:lnTo>
                  <a:lnTo>
                    <a:pt x="688" y="414"/>
                  </a:lnTo>
                  <a:lnTo>
                    <a:pt x="688" y="428"/>
                  </a:lnTo>
                  <a:lnTo>
                    <a:pt x="686" y="440"/>
                  </a:lnTo>
                  <a:lnTo>
                    <a:pt x="682" y="454"/>
                  </a:lnTo>
                  <a:lnTo>
                    <a:pt x="678" y="466"/>
                  </a:lnTo>
                  <a:lnTo>
                    <a:pt x="672" y="476"/>
                  </a:lnTo>
                  <a:lnTo>
                    <a:pt x="666" y="488"/>
                  </a:lnTo>
                  <a:lnTo>
                    <a:pt x="650" y="506"/>
                  </a:lnTo>
                  <a:lnTo>
                    <a:pt x="630" y="522"/>
                  </a:lnTo>
                  <a:lnTo>
                    <a:pt x="620" y="528"/>
                  </a:lnTo>
                  <a:lnTo>
                    <a:pt x="608" y="534"/>
                  </a:lnTo>
                  <a:lnTo>
                    <a:pt x="596" y="538"/>
                  </a:lnTo>
                  <a:lnTo>
                    <a:pt x="584" y="542"/>
                  </a:lnTo>
                  <a:lnTo>
                    <a:pt x="572" y="544"/>
                  </a:lnTo>
                  <a:lnTo>
                    <a:pt x="558" y="544"/>
                  </a:lnTo>
                  <a:lnTo>
                    <a:pt x="558" y="5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672A428-C409-4775-A94A-A62596390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788" y="5870575"/>
              <a:ext cx="1019175" cy="790575"/>
            </a:xfrm>
            <a:custGeom>
              <a:avLst/>
              <a:gdLst>
                <a:gd name="T0" fmla="*/ 536 w 642"/>
                <a:gd name="T1" fmla="*/ 498 h 498"/>
                <a:gd name="T2" fmla="*/ 108 w 642"/>
                <a:gd name="T3" fmla="*/ 498 h 498"/>
                <a:gd name="T4" fmla="*/ 108 w 642"/>
                <a:gd name="T5" fmla="*/ 498 h 498"/>
                <a:gd name="T6" fmla="*/ 86 w 642"/>
                <a:gd name="T7" fmla="*/ 496 h 498"/>
                <a:gd name="T8" fmla="*/ 66 w 642"/>
                <a:gd name="T9" fmla="*/ 490 h 498"/>
                <a:gd name="T10" fmla="*/ 48 w 642"/>
                <a:gd name="T11" fmla="*/ 480 h 498"/>
                <a:gd name="T12" fmla="*/ 32 w 642"/>
                <a:gd name="T13" fmla="*/ 466 h 498"/>
                <a:gd name="T14" fmla="*/ 18 w 642"/>
                <a:gd name="T15" fmla="*/ 450 h 498"/>
                <a:gd name="T16" fmla="*/ 8 w 642"/>
                <a:gd name="T17" fmla="*/ 432 h 498"/>
                <a:gd name="T18" fmla="*/ 2 w 642"/>
                <a:gd name="T19" fmla="*/ 412 h 498"/>
                <a:gd name="T20" fmla="*/ 0 w 642"/>
                <a:gd name="T21" fmla="*/ 390 h 498"/>
                <a:gd name="T22" fmla="*/ 0 w 642"/>
                <a:gd name="T23" fmla="*/ 106 h 498"/>
                <a:gd name="T24" fmla="*/ 0 w 642"/>
                <a:gd name="T25" fmla="*/ 106 h 498"/>
                <a:gd name="T26" fmla="*/ 2 w 642"/>
                <a:gd name="T27" fmla="*/ 84 h 498"/>
                <a:gd name="T28" fmla="*/ 8 w 642"/>
                <a:gd name="T29" fmla="*/ 64 h 498"/>
                <a:gd name="T30" fmla="*/ 18 w 642"/>
                <a:gd name="T31" fmla="*/ 46 h 498"/>
                <a:gd name="T32" fmla="*/ 32 w 642"/>
                <a:gd name="T33" fmla="*/ 30 h 498"/>
                <a:gd name="T34" fmla="*/ 48 w 642"/>
                <a:gd name="T35" fmla="*/ 18 h 498"/>
                <a:gd name="T36" fmla="*/ 66 w 642"/>
                <a:gd name="T37" fmla="*/ 8 h 498"/>
                <a:gd name="T38" fmla="*/ 86 w 642"/>
                <a:gd name="T39" fmla="*/ 2 h 498"/>
                <a:gd name="T40" fmla="*/ 108 w 642"/>
                <a:gd name="T41" fmla="*/ 0 h 498"/>
                <a:gd name="T42" fmla="*/ 536 w 642"/>
                <a:gd name="T43" fmla="*/ 0 h 498"/>
                <a:gd name="T44" fmla="*/ 536 w 642"/>
                <a:gd name="T45" fmla="*/ 0 h 498"/>
                <a:gd name="T46" fmla="*/ 558 w 642"/>
                <a:gd name="T47" fmla="*/ 2 h 498"/>
                <a:gd name="T48" fmla="*/ 578 w 642"/>
                <a:gd name="T49" fmla="*/ 8 h 498"/>
                <a:gd name="T50" fmla="*/ 596 w 642"/>
                <a:gd name="T51" fmla="*/ 18 h 498"/>
                <a:gd name="T52" fmla="*/ 612 w 642"/>
                <a:gd name="T53" fmla="*/ 30 h 498"/>
                <a:gd name="T54" fmla="*/ 624 w 642"/>
                <a:gd name="T55" fmla="*/ 46 h 498"/>
                <a:gd name="T56" fmla="*/ 634 w 642"/>
                <a:gd name="T57" fmla="*/ 64 h 498"/>
                <a:gd name="T58" fmla="*/ 640 w 642"/>
                <a:gd name="T59" fmla="*/ 84 h 498"/>
                <a:gd name="T60" fmla="*/ 642 w 642"/>
                <a:gd name="T61" fmla="*/ 106 h 498"/>
                <a:gd name="T62" fmla="*/ 642 w 642"/>
                <a:gd name="T63" fmla="*/ 390 h 498"/>
                <a:gd name="T64" fmla="*/ 642 w 642"/>
                <a:gd name="T65" fmla="*/ 390 h 498"/>
                <a:gd name="T66" fmla="*/ 640 w 642"/>
                <a:gd name="T67" fmla="*/ 412 h 498"/>
                <a:gd name="T68" fmla="*/ 634 w 642"/>
                <a:gd name="T69" fmla="*/ 432 h 498"/>
                <a:gd name="T70" fmla="*/ 624 w 642"/>
                <a:gd name="T71" fmla="*/ 450 h 498"/>
                <a:gd name="T72" fmla="*/ 612 w 642"/>
                <a:gd name="T73" fmla="*/ 466 h 498"/>
                <a:gd name="T74" fmla="*/ 596 w 642"/>
                <a:gd name="T75" fmla="*/ 480 h 498"/>
                <a:gd name="T76" fmla="*/ 578 w 642"/>
                <a:gd name="T77" fmla="*/ 490 h 498"/>
                <a:gd name="T78" fmla="*/ 558 w 642"/>
                <a:gd name="T79" fmla="*/ 496 h 498"/>
                <a:gd name="T80" fmla="*/ 536 w 642"/>
                <a:gd name="T81" fmla="*/ 498 h 498"/>
                <a:gd name="T82" fmla="*/ 536 w 642"/>
                <a:gd name="T8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2" h="498">
                  <a:moveTo>
                    <a:pt x="536" y="498"/>
                  </a:moveTo>
                  <a:lnTo>
                    <a:pt x="108" y="498"/>
                  </a:lnTo>
                  <a:lnTo>
                    <a:pt x="108" y="498"/>
                  </a:lnTo>
                  <a:lnTo>
                    <a:pt x="86" y="496"/>
                  </a:lnTo>
                  <a:lnTo>
                    <a:pt x="66" y="490"/>
                  </a:lnTo>
                  <a:lnTo>
                    <a:pt x="48" y="480"/>
                  </a:lnTo>
                  <a:lnTo>
                    <a:pt x="32" y="466"/>
                  </a:lnTo>
                  <a:lnTo>
                    <a:pt x="18" y="450"/>
                  </a:lnTo>
                  <a:lnTo>
                    <a:pt x="8" y="432"/>
                  </a:lnTo>
                  <a:lnTo>
                    <a:pt x="2" y="412"/>
                  </a:lnTo>
                  <a:lnTo>
                    <a:pt x="0" y="39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8" y="46"/>
                  </a:lnTo>
                  <a:lnTo>
                    <a:pt x="32" y="30"/>
                  </a:lnTo>
                  <a:lnTo>
                    <a:pt x="48" y="18"/>
                  </a:lnTo>
                  <a:lnTo>
                    <a:pt x="66" y="8"/>
                  </a:lnTo>
                  <a:lnTo>
                    <a:pt x="86" y="2"/>
                  </a:lnTo>
                  <a:lnTo>
                    <a:pt x="108" y="0"/>
                  </a:lnTo>
                  <a:lnTo>
                    <a:pt x="536" y="0"/>
                  </a:lnTo>
                  <a:lnTo>
                    <a:pt x="536" y="0"/>
                  </a:lnTo>
                  <a:lnTo>
                    <a:pt x="558" y="2"/>
                  </a:lnTo>
                  <a:lnTo>
                    <a:pt x="578" y="8"/>
                  </a:lnTo>
                  <a:lnTo>
                    <a:pt x="596" y="18"/>
                  </a:lnTo>
                  <a:lnTo>
                    <a:pt x="612" y="30"/>
                  </a:lnTo>
                  <a:lnTo>
                    <a:pt x="624" y="46"/>
                  </a:lnTo>
                  <a:lnTo>
                    <a:pt x="634" y="64"/>
                  </a:lnTo>
                  <a:lnTo>
                    <a:pt x="640" y="84"/>
                  </a:lnTo>
                  <a:lnTo>
                    <a:pt x="642" y="106"/>
                  </a:lnTo>
                  <a:lnTo>
                    <a:pt x="642" y="390"/>
                  </a:lnTo>
                  <a:lnTo>
                    <a:pt x="642" y="390"/>
                  </a:lnTo>
                  <a:lnTo>
                    <a:pt x="640" y="412"/>
                  </a:lnTo>
                  <a:lnTo>
                    <a:pt x="634" y="432"/>
                  </a:lnTo>
                  <a:lnTo>
                    <a:pt x="624" y="450"/>
                  </a:lnTo>
                  <a:lnTo>
                    <a:pt x="612" y="466"/>
                  </a:lnTo>
                  <a:lnTo>
                    <a:pt x="596" y="480"/>
                  </a:lnTo>
                  <a:lnTo>
                    <a:pt x="578" y="490"/>
                  </a:lnTo>
                  <a:lnTo>
                    <a:pt x="558" y="496"/>
                  </a:lnTo>
                  <a:lnTo>
                    <a:pt x="536" y="498"/>
                  </a:lnTo>
                  <a:lnTo>
                    <a:pt x="536" y="498"/>
                  </a:lnTo>
                  <a:close/>
                </a:path>
              </a:pathLst>
            </a:custGeom>
            <a:solidFill>
              <a:srgbClr val="007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21C70BD-7F61-413C-8632-23DF61BD6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3413" y="5940425"/>
              <a:ext cx="923925" cy="647700"/>
            </a:xfrm>
            <a:custGeom>
              <a:avLst/>
              <a:gdLst>
                <a:gd name="T0" fmla="*/ 530 w 582"/>
                <a:gd name="T1" fmla="*/ 115 h 408"/>
                <a:gd name="T2" fmla="*/ 582 w 582"/>
                <a:gd name="T3" fmla="*/ 135 h 408"/>
                <a:gd name="T4" fmla="*/ 538 w 582"/>
                <a:gd name="T5" fmla="*/ 75 h 408"/>
                <a:gd name="T6" fmla="*/ 476 w 582"/>
                <a:gd name="T7" fmla="*/ 83 h 408"/>
                <a:gd name="T8" fmla="*/ 439 w 582"/>
                <a:gd name="T9" fmla="*/ 105 h 408"/>
                <a:gd name="T10" fmla="*/ 421 w 582"/>
                <a:gd name="T11" fmla="*/ 129 h 408"/>
                <a:gd name="T12" fmla="*/ 411 w 582"/>
                <a:gd name="T13" fmla="*/ 64 h 408"/>
                <a:gd name="T14" fmla="*/ 375 w 582"/>
                <a:gd name="T15" fmla="*/ 18 h 408"/>
                <a:gd name="T16" fmla="*/ 303 w 582"/>
                <a:gd name="T17" fmla="*/ 2 h 408"/>
                <a:gd name="T18" fmla="*/ 173 w 582"/>
                <a:gd name="T19" fmla="*/ 0 h 408"/>
                <a:gd name="T20" fmla="*/ 165 w 582"/>
                <a:gd name="T21" fmla="*/ 105 h 408"/>
                <a:gd name="T22" fmla="*/ 125 w 582"/>
                <a:gd name="T23" fmla="*/ 81 h 408"/>
                <a:gd name="T24" fmla="*/ 48 w 582"/>
                <a:gd name="T25" fmla="*/ 77 h 408"/>
                <a:gd name="T26" fmla="*/ 78 w 582"/>
                <a:gd name="T27" fmla="*/ 331 h 408"/>
                <a:gd name="T28" fmla="*/ 58 w 582"/>
                <a:gd name="T29" fmla="*/ 299 h 408"/>
                <a:gd name="T30" fmla="*/ 94 w 582"/>
                <a:gd name="T31" fmla="*/ 255 h 408"/>
                <a:gd name="T32" fmla="*/ 129 w 582"/>
                <a:gd name="T33" fmla="*/ 249 h 408"/>
                <a:gd name="T34" fmla="*/ 167 w 582"/>
                <a:gd name="T35" fmla="*/ 217 h 408"/>
                <a:gd name="T36" fmla="*/ 265 w 582"/>
                <a:gd name="T37" fmla="*/ 408 h 408"/>
                <a:gd name="T38" fmla="*/ 245 w 582"/>
                <a:gd name="T39" fmla="*/ 376 h 408"/>
                <a:gd name="T40" fmla="*/ 295 w 582"/>
                <a:gd name="T41" fmla="*/ 277 h 408"/>
                <a:gd name="T42" fmla="*/ 345 w 582"/>
                <a:gd name="T43" fmla="*/ 269 h 408"/>
                <a:gd name="T44" fmla="*/ 395 w 582"/>
                <a:gd name="T45" fmla="*/ 231 h 408"/>
                <a:gd name="T46" fmla="*/ 409 w 582"/>
                <a:gd name="T47" fmla="*/ 249 h 408"/>
                <a:gd name="T48" fmla="*/ 439 w 582"/>
                <a:gd name="T49" fmla="*/ 307 h 408"/>
                <a:gd name="T50" fmla="*/ 486 w 582"/>
                <a:gd name="T51" fmla="*/ 329 h 408"/>
                <a:gd name="T52" fmla="*/ 536 w 582"/>
                <a:gd name="T53" fmla="*/ 333 h 408"/>
                <a:gd name="T54" fmla="*/ 512 w 582"/>
                <a:gd name="T55" fmla="*/ 205 h 408"/>
                <a:gd name="T56" fmla="*/ 530 w 582"/>
                <a:gd name="T57" fmla="*/ 225 h 408"/>
                <a:gd name="T58" fmla="*/ 520 w 582"/>
                <a:gd name="T59" fmla="*/ 293 h 408"/>
                <a:gd name="T60" fmla="*/ 482 w 582"/>
                <a:gd name="T61" fmla="*/ 277 h 408"/>
                <a:gd name="T62" fmla="*/ 470 w 582"/>
                <a:gd name="T63" fmla="*/ 241 h 408"/>
                <a:gd name="T64" fmla="*/ 470 w 582"/>
                <a:gd name="T65" fmla="*/ 163 h 408"/>
                <a:gd name="T66" fmla="*/ 504 w 582"/>
                <a:gd name="T67" fmla="*/ 121 h 408"/>
                <a:gd name="T68" fmla="*/ 84 w 582"/>
                <a:gd name="T69" fmla="*/ 221 h 408"/>
                <a:gd name="T70" fmla="*/ 58 w 582"/>
                <a:gd name="T71" fmla="*/ 121 h 408"/>
                <a:gd name="T72" fmla="*/ 66 w 582"/>
                <a:gd name="T73" fmla="*/ 109 h 408"/>
                <a:gd name="T74" fmla="*/ 92 w 582"/>
                <a:gd name="T75" fmla="*/ 107 h 408"/>
                <a:gd name="T76" fmla="*/ 121 w 582"/>
                <a:gd name="T77" fmla="*/ 141 h 408"/>
                <a:gd name="T78" fmla="*/ 118 w 582"/>
                <a:gd name="T79" fmla="*/ 193 h 408"/>
                <a:gd name="T80" fmla="*/ 96 w 582"/>
                <a:gd name="T81" fmla="*/ 219 h 408"/>
                <a:gd name="T82" fmla="*/ 291 w 582"/>
                <a:gd name="T83" fmla="*/ 229 h 408"/>
                <a:gd name="T84" fmla="*/ 245 w 582"/>
                <a:gd name="T85" fmla="*/ 217 h 408"/>
                <a:gd name="T86" fmla="*/ 249 w 582"/>
                <a:gd name="T87" fmla="*/ 56 h 408"/>
                <a:gd name="T88" fmla="*/ 273 w 582"/>
                <a:gd name="T89" fmla="*/ 42 h 408"/>
                <a:gd name="T90" fmla="*/ 317 w 582"/>
                <a:gd name="T91" fmla="*/ 48 h 408"/>
                <a:gd name="T92" fmla="*/ 341 w 582"/>
                <a:gd name="T93" fmla="*/ 75 h 408"/>
                <a:gd name="T94" fmla="*/ 351 w 582"/>
                <a:gd name="T95" fmla="*/ 131 h 408"/>
                <a:gd name="T96" fmla="*/ 335 w 582"/>
                <a:gd name="T97" fmla="*/ 201 h 408"/>
                <a:gd name="T98" fmla="*/ 299 w 582"/>
                <a:gd name="T99" fmla="*/ 22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2" h="408">
                  <a:moveTo>
                    <a:pt x="510" y="117"/>
                  </a:moveTo>
                  <a:lnTo>
                    <a:pt x="510" y="117"/>
                  </a:lnTo>
                  <a:lnTo>
                    <a:pt x="520" y="115"/>
                  </a:lnTo>
                  <a:lnTo>
                    <a:pt x="530" y="115"/>
                  </a:lnTo>
                  <a:lnTo>
                    <a:pt x="540" y="115"/>
                  </a:lnTo>
                  <a:lnTo>
                    <a:pt x="548" y="117"/>
                  </a:lnTo>
                  <a:lnTo>
                    <a:pt x="566" y="125"/>
                  </a:lnTo>
                  <a:lnTo>
                    <a:pt x="582" y="135"/>
                  </a:lnTo>
                  <a:lnTo>
                    <a:pt x="582" y="81"/>
                  </a:lnTo>
                  <a:lnTo>
                    <a:pt x="582" y="81"/>
                  </a:lnTo>
                  <a:lnTo>
                    <a:pt x="560" y="77"/>
                  </a:lnTo>
                  <a:lnTo>
                    <a:pt x="538" y="75"/>
                  </a:lnTo>
                  <a:lnTo>
                    <a:pt x="520" y="75"/>
                  </a:lnTo>
                  <a:lnTo>
                    <a:pt x="504" y="77"/>
                  </a:lnTo>
                  <a:lnTo>
                    <a:pt x="490" y="79"/>
                  </a:lnTo>
                  <a:lnTo>
                    <a:pt x="476" y="83"/>
                  </a:lnTo>
                  <a:lnTo>
                    <a:pt x="463" y="87"/>
                  </a:lnTo>
                  <a:lnTo>
                    <a:pt x="453" y="93"/>
                  </a:lnTo>
                  <a:lnTo>
                    <a:pt x="453" y="93"/>
                  </a:lnTo>
                  <a:lnTo>
                    <a:pt x="439" y="105"/>
                  </a:lnTo>
                  <a:lnTo>
                    <a:pt x="429" y="115"/>
                  </a:lnTo>
                  <a:lnTo>
                    <a:pt x="423" y="127"/>
                  </a:lnTo>
                  <a:lnTo>
                    <a:pt x="423" y="127"/>
                  </a:lnTo>
                  <a:lnTo>
                    <a:pt x="421" y="129"/>
                  </a:lnTo>
                  <a:lnTo>
                    <a:pt x="421" y="129"/>
                  </a:lnTo>
                  <a:lnTo>
                    <a:pt x="419" y="105"/>
                  </a:lnTo>
                  <a:lnTo>
                    <a:pt x="417" y="83"/>
                  </a:lnTo>
                  <a:lnTo>
                    <a:pt x="411" y="64"/>
                  </a:lnTo>
                  <a:lnTo>
                    <a:pt x="405" y="50"/>
                  </a:lnTo>
                  <a:lnTo>
                    <a:pt x="395" y="36"/>
                  </a:lnTo>
                  <a:lnTo>
                    <a:pt x="387" y="26"/>
                  </a:lnTo>
                  <a:lnTo>
                    <a:pt x="375" y="18"/>
                  </a:lnTo>
                  <a:lnTo>
                    <a:pt x="363" y="12"/>
                  </a:lnTo>
                  <a:lnTo>
                    <a:pt x="349" y="8"/>
                  </a:lnTo>
                  <a:lnTo>
                    <a:pt x="335" y="4"/>
                  </a:lnTo>
                  <a:lnTo>
                    <a:pt x="303" y="2"/>
                  </a:lnTo>
                  <a:lnTo>
                    <a:pt x="267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173" y="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69" y="113"/>
                  </a:lnTo>
                  <a:lnTo>
                    <a:pt x="165" y="105"/>
                  </a:lnTo>
                  <a:lnTo>
                    <a:pt x="161" y="99"/>
                  </a:lnTo>
                  <a:lnTo>
                    <a:pt x="155" y="95"/>
                  </a:lnTo>
                  <a:lnTo>
                    <a:pt x="141" y="87"/>
                  </a:lnTo>
                  <a:lnTo>
                    <a:pt x="125" y="81"/>
                  </a:lnTo>
                  <a:lnTo>
                    <a:pt x="108" y="79"/>
                  </a:lnTo>
                  <a:lnTo>
                    <a:pt x="8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0" y="77"/>
                  </a:lnTo>
                  <a:lnTo>
                    <a:pt x="0" y="331"/>
                  </a:lnTo>
                  <a:lnTo>
                    <a:pt x="78" y="331"/>
                  </a:lnTo>
                  <a:lnTo>
                    <a:pt x="78" y="331"/>
                  </a:lnTo>
                  <a:lnTo>
                    <a:pt x="70" y="327"/>
                  </a:lnTo>
                  <a:lnTo>
                    <a:pt x="64" y="319"/>
                  </a:lnTo>
                  <a:lnTo>
                    <a:pt x="60" y="311"/>
                  </a:lnTo>
                  <a:lnTo>
                    <a:pt x="58" y="299"/>
                  </a:lnTo>
                  <a:lnTo>
                    <a:pt x="58" y="229"/>
                  </a:lnTo>
                  <a:lnTo>
                    <a:pt x="80" y="253"/>
                  </a:lnTo>
                  <a:lnTo>
                    <a:pt x="80" y="253"/>
                  </a:lnTo>
                  <a:lnTo>
                    <a:pt x="94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118" y="251"/>
                  </a:lnTo>
                  <a:lnTo>
                    <a:pt x="129" y="249"/>
                  </a:lnTo>
                  <a:lnTo>
                    <a:pt x="139" y="243"/>
                  </a:lnTo>
                  <a:lnTo>
                    <a:pt x="149" y="237"/>
                  </a:lnTo>
                  <a:lnTo>
                    <a:pt x="159" y="229"/>
                  </a:lnTo>
                  <a:lnTo>
                    <a:pt x="167" y="217"/>
                  </a:lnTo>
                  <a:lnTo>
                    <a:pt x="173" y="201"/>
                  </a:lnTo>
                  <a:lnTo>
                    <a:pt x="173" y="408"/>
                  </a:lnTo>
                  <a:lnTo>
                    <a:pt x="265" y="408"/>
                  </a:lnTo>
                  <a:lnTo>
                    <a:pt x="265" y="408"/>
                  </a:lnTo>
                  <a:lnTo>
                    <a:pt x="257" y="404"/>
                  </a:lnTo>
                  <a:lnTo>
                    <a:pt x="251" y="396"/>
                  </a:lnTo>
                  <a:lnTo>
                    <a:pt x="247" y="388"/>
                  </a:lnTo>
                  <a:lnTo>
                    <a:pt x="245" y="376"/>
                  </a:lnTo>
                  <a:lnTo>
                    <a:pt x="245" y="237"/>
                  </a:lnTo>
                  <a:lnTo>
                    <a:pt x="281" y="273"/>
                  </a:lnTo>
                  <a:lnTo>
                    <a:pt x="281" y="273"/>
                  </a:lnTo>
                  <a:lnTo>
                    <a:pt x="295" y="277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33" y="273"/>
                  </a:lnTo>
                  <a:lnTo>
                    <a:pt x="345" y="269"/>
                  </a:lnTo>
                  <a:lnTo>
                    <a:pt x="359" y="263"/>
                  </a:lnTo>
                  <a:lnTo>
                    <a:pt x="371" y="255"/>
                  </a:lnTo>
                  <a:lnTo>
                    <a:pt x="385" y="245"/>
                  </a:lnTo>
                  <a:lnTo>
                    <a:pt x="395" y="231"/>
                  </a:lnTo>
                  <a:lnTo>
                    <a:pt x="405" y="215"/>
                  </a:lnTo>
                  <a:lnTo>
                    <a:pt x="405" y="215"/>
                  </a:lnTo>
                  <a:lnTo>
                    <a:pt x="407" y="233"/>
                  </a:lnTo>
                  <a:lnTo>
                    <a:pt x="409" y="249"/>
                  </a:lnTo>
                  <a:lnTo>
                    <a:pt x="415" y="265"/>
                  </a:lnTo>
                  <a:lnTo>
                    <a:pt x="421" y="281"/>
                  </a:lnTo>
                  <a:lnTo>
                    <a:pt x="429" y="293"/>
                  </a:lnTo>
                  <a:lnTo>
                    <a:pt x="439" y="307"/>
                  </a:lnTo>
                  <a:lnTo>
                    <a:pt x="453" y="317"/>
                  </a:lnTo>
                  <a:lnTo>
                    <a:pt x="470" y="325"/>
                  </a:lnTo>
                  <a:lnTo>
                    <a:pt x="470" y="325"/>
                  </a:lnTo>
                  <a:lnTo>
                    <a:pt x="486" y="329"/>
                  </a:lnTo>
                  <a:lnTo>
                    <a:pt x="502" y="333"/>
                  </a:lnTo>
                  <a:lnTo>
                    <a:pt x="518" y="333"/>
                  </a:lnTo>
                  <a:lnTo>
                    <a:pt x="536" y="333"/>
                  </a:lnTo>
                  <a:lnTo>
                    <a:pt x="536" y="333"/>
                  </a:lnTo>
                  <a:lnTo>
                    <a:pt x="560" y="331"/>
                  </a:lnTo>
                  <a:lnTo>
                    <a:pt x="582" y="329"/>
                  </a:lnTo>
                  <a:lnTo>
                    <a:pt x="582" y="203"/>
                  </a:lnTo>
                  <a:lnTo>
                    <a:pt x="512" y="205"/>
                  </a:lnTo>
                  <a:lnTo>
                    <a:pt x="512" y="205"/>
                  </a:lnTo>
                  <a:lnTo>
                    <a:pt x="522" y="209"/>
                  </a:lnTo>
                  <a:lnTo>
                    <a:pt x="528" y="215"/>
                  </a:lnTo>
                  <a:lnTo>
                    <a:pt x="530" y="225"/>
                  </a:lnTo>
                  <a:lnTo>
                    <a:pt x="532" y="235"/>
                  </a:lnTo>
                  <a:lnTo>
                    <a:pt x="532" y="291"/>
                  </a:lnTo>
                  <a:lnTo>
                    <a:pt x="532" y="291"/>
                  </a:lnTo>
                  <a:lnTo>
                    <a:pt x="520" y="293"/>
                  </a:lnTo>
                  <a:lnTo>
                    <a:pt x="506" y="291"/>
                  </a:lnTo>
                  <a:lnTo>
                    <a:pt x="492" y="287"/>
                  </a:lnTo>
                  <a:lnTo>
                    <a:pt x="488" y="281"/>
                  </a:lnTo>
                  <a:lnTo>
                    <a:pt x="482" y="277"/>
                  </a:lnTo>
                  <a:lnTo>
                    <a:pt x="482" y="277"/>
                  </a:lnTo>
                  <a:lnTo>
                    <a:pt x="478" y="267"/>
                  </a:lnTo>
                  <a:lnTo>
                    <a:pt x="474" y="255"/>
                  </a:lnTo>
                  <a:lnTo>
                    <a:pt x="470" y="241"/>
                  </a:lnTo>
                  <a:lnTo>
                    <a:pt x="468" y="227"/>
                  </a:lnTo>
                  <a:lnTo>
                    <a:pt x="468" y="195"/>
                  </a:lnTo>
                  <a:lnTo>
                    <a:pt x="470" y="163"/>
                  </a:lnTo>
                  <a:lnTo>
                    <a:pt x="470" y="163"/>
                  </a:lnTo>
                  <a:lnTo>
                    <a:pt x="476" y="149"/>
                  </a:lnTo>
                  <a:lnTo>
                    <a:pt x="484" y="135"/>
                  </a:lnTo>
                  <a:lnTo>
                    <a:pt x="496" y="125"/>
                  </a:lnTo>
                  <a:lnTo>
                    <a:pt x="504" y="121"/>
                  </a:lnTo>
                  <a:lnTo>
                    <a:pt x="510" y="117"/>
                  </a:lnTo>
                  <a:lnTo>
                    <a:pt x="510" y="117"/>
                  </a:lnTo>
                  <a:close/>
                  <a:moveTo>
                    <a:pt x="84" y="221"/>
                  </a:moveTo>
                  <a:lnTo>
                    <a:pt x="84" y="221"/>
                  </a:lnTo>
                  <a:lnTo>
                    <a:pt x="72" y="219"/>
                  </a:lnTo>
                  <a:lnTo>
                    <a:pt x="64" y="217"/>
                  </a:lnTo>
                  <a:lnTo>
                    <a:pt x="58" y="21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60" y="115"/>
                  </a:lnTo>
                  <a:lnTo>
                    <a:pt x="62" y="111"/>
                  </a:lnTo>
                  <a:lnTo>
                    <a:pt x="66" y="109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84" y="105"/>
                  </a:lnTo>
                  <a:lnTo>
                    <a:pt x="92" y="107"/>
                  </a:lnTo>
                  <a:lnTo>
                    <a:pt x="100" y="111"/>
                  </a:lnTo>
                  <a:lnTo>
                    <a:pt x="110" y="117"/>
                  </a:lnTo>
                  <a:lnTo>
                    <a:pt x="116" y="125"/>
                  </a:lnTo>
                  <a:lnTo>
                    <a:pt x="121" y="14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3" y="179"/>
                  </a:lnTo>
                  <a:lnTo>
                    <a:pt x="118" y="193"/>
                  </a:lnTo>
                  <a:lnTo>
                    <a:pt x="114" y="205"/>
                  </a:lnTo>
                  <a:lnTo>
                    <a:pt x="108" y="211"/>
                  </a:lnTo>
                  <a:lnTo>
                    <a:pt x="102" y="217"/>
                  </a:lnTo>
                  <a:lnTo>
                    <a:pt x="96" y="219"/>
                  </a:lnTo>
                  <a:lnTo>
                    <a:pt x="84" y="221"/>
                  </a:lnTo>
                  <a:lnTo>
                    <a:pt x="84" y="221"/>
                  </a:lnTo>
                  <a:close/>
                  <a:moveTo>
                    <a:pt x="291" y="229"/>
                  </a:moveTo>
                  <a:lnTo>
                    <a:pt x="291" y="229"/>
                  </a:lnTo>
                  <a:lnTo>
                    <a:pt x="273" y="227"/>
                  </a:lnTo>
                  <a:lnTo>
                    <a:pt x="259" y="223"/>
                  </a:lnTo>
                  <a:lnTo>
                    <a:pt x="249" y="219"/>
                  </a:lnTo>
                  <a:lnTo>
                    <a:pt x="245" y="217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7" y="60"/>
                  </a:lnTo>
                  <a:lnTo>
                    <a:pt x="249" y="56"/>
                  </a:lnTo>
                  <a:lnTo>
                    <a:pt x="255" y="48"/>
                  </a:lnTo>
                  <a:lnTo>
                    <a:pt x="263" y="44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81" y="40"/>
                  </a:lnTo>
                  <a:lnTo>
                    <a:pt x="291" y="40"/>
                  </a:lnTo>
                  <a:lnTo>
                    <a:pt x="303" y="42"/>
                  </a:lnTo>
                  <a:lnTo>
                    <a:pt x="317" y="48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5" y="64"/>
                  </a:lnTo>
                  <a:lnTo>
                    <a:pt x="341" y="75"/>
                  </a:lnTo>
                  <a:lnTo>
                    <a:pt x="345" y="85"/>
                  </a:lnTo>
                  <a:lnTo>
                    <a:pt x="347" y="97"/>
                  </a:lnTo>
                  <a:lnTo>
                    <a:pt x="349" y="113"/>
                  </a:lnTo>
                  <a:lnTo>
                    <a:pt x="351" y="131"/>
                  </a:lnTo>
                  <a:lnTo>
                    <a:pt x="351" y="131"/>
                  </a:lnTo>
                  <a:lnTo>
                    <a:pt x="349" y="159"/>
                  </a:lnTo>
                  <a:lnTo>
                    <a:pt x="343" y="183"/>
                  </a:lnTo>
                  <a:lnTo>
                    <a:pt x="335" y="201"/>
                  </a:lnTo>
                  <a:lnTo>
                    <a:pt x="327" y="213"/>
                  </a:lnTo>
                  <a:lnTo>
                    <a:pt x="317" y="221"/>
                  </a:lnTo>
                  <a:lnTo>
                    <a:pt x="307" y="227"/>
                  </a:lnTo>
                  <a:lnTo>
                    <a:pt x="299" y="229"/>
                  </a:lnTo>
                  <a:lnTo>
                    <a:pt x="291" y="229"/>
                  </a:lnTo>
                  <a:lnTo>
                    <a:pt x="29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01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2303E48-EC54-4335-B873-D0AD39572846}"/>
              </a:ext>
            </a:extLst>
          </p:cNvPr>
          <p:cNvSpPr/>
          <p:nvPr/>
        </p:nvSpPr>
        <p:spPr>
          <a:xfrm>
            <a:off x="0" y="2096998"/>
            <a:ext cx="12188825" cy="3260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7975" y="6496406"/>
            <a:ext cx="455637" cy="172221"/>
          </a:xfrm>
        </p:spPr>
        <p:txBody>
          <a:bodyPr/>
          <a:lstStyle/>
          <a:p>
            <a:fld id="{2A1C4846-859F-1A46-888F-2D4A595E310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38" y="323850"/>
            <a:ext cx="8403972" cy="858838"/>
          </a:xfrm>
        </p:spPr>
        <p:txBody>
          <a:bodyPr/>
          <a:lstStyle/>
          <a:p>
            <a:r>
              <a:rPr lang="en-US" dirty="0"/>
              <a:t>PPG historic cationic e-coat development</a:t>
            </a:r>
          </a:p>
        </p:txBody>
      </p:sp>
      <p:sp>
        <p:nvSpPr>
          <p:cNvPr id="5" name="Notched Right Arrow 4"/>
          <p:cNvSpPr/>
          <p:nvPr/>
        </p:nvSpPr>
        <p:spPr>
          <a:xfrm>
            <a:off x="0" y="3722563"/>
            <a:ext cx="11949175" cy="5832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633995" y="3816574"/>
            <a:ext cx="1085908" cy="38639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1960s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838598" y="3816574"/>
            <a:ext cx="1085908" cy="38639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1970s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3043200" y="3816574"/>
            <a:ext cx="1085908" cy="38639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1990s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4247803" y="3816574"/>
            <a:ext cx="1085908" cy="38639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2000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5452405" y="3816574"/>
            <a:ext cx="1085908" cy="38639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2001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6657008" y="3816574"/>
            <a:ext cx="1085908" cy="38639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2006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7861610" y="3816574"/>
            <a:ext cx="1085908" cy="38639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2007</a:t>
            </a:r>
          </a:p>
        </p:txBody>
      </p:sp>
      <p:sp>
        <p:nvSpPr>
          <p:cNvPr id="13" name="Snip Diagonal Corner Rectangle 12"/>
          <p:cNvSpPr/>
          <p:nvPr/>
        </p:nvSpPr>
        <p:spPr>
          <a:xfrm>
            <a:off x="10231187" y="3816574"/>
            <a:ext cx="1085908" cy="38639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80276" y="4558672"/>
            <a:ext cx="2194560" cy="994118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tIns="91440" bIns="91440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 First cathodic auto 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body tank</a:t>
            </a:r>
          </a:p>
          <a:p>
            <a:pPr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Improved corrosion 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and throwpower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0844" y="2450025"/>
            <a:ext cx="2447956" cy="742126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tIns="91440" bIns="91440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POWERx</a:t>
            </a:r>
            <a:r>
              <a:rPr lang="en-US" sz="1400" kern="0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®</a:t>
            </a: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: </a:t>
            </a:r>
            <a:b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</a:b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Comprehensive system </a:t>
            </a:r>
            <a:b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</a:b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to control bacteria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5997" y="4558672"/>
            <a:ext cx="2194560" cy="917174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tIns="91440" bIns="91440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Powercron</a:t>
            </a: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 8000: 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rPr>
              <a:t>Lower VOCs and lower cure than previous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58020" y="2450025"/>
            <a:ext cx="2441556" cy="110838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tIns="91440" bIns="91440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PPG POWERCRON</a:t>
            </a:r>
            <a:r>
              <a:rPr lang="en-US" sz="1400" kern="0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®</a:t>
            </a: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 ADVANTEDGE</a:t>
            </a:r>
            <a:r>
              <a:rPr lang="en-US" sz="1400" kern="0" baseline="30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™</a:t>
            </a: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: </a:t>
            </a:r>
            <a:b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</a:b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Organic catalyst, reduced cure, one component, high edge product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5924" y="2450025"/>
            <a:ext cx="1802052" cy="558999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tIns="91440" bIns="91440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rPr>
              <a:t>First automotive body tank (anodic)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03970" y="4558672"/>
            <a:ext cx="2194560" cy="1291507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tIns="91440" bIns="91440" rtlCol="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Single-Component </a:t>
            </a:r>
            <a:r>
              <a:rPr lang="en-US" sz="1400" i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Powercron</a:t>
            </a: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 6000CX: Workhorse product now with improved quality, simplicity and reduced material handling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</a:endParaRPr>
          </a:p>
        </p:txBody>
      </p:sp>
      <p:sp>
        <p:nvSpPr>
          <p:cNvPr id="30" name="Snip Diagonal Corner Rectangle 29"/>
          <p:cNvSpPr/>
          <p:nvPr/>
        </p:nvSpPr>
        <p:spPr>
          <a:xfrm>
            <a:off x="9048576" y="3816574"/>
            <a:ext cx="1085908" cy="38639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2009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07952" y="2450025"/>
            <a:ext cx="2193224" cy="917174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tIns="91440" bIns="91440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i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Powercron</a:t>
            </a: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 6100HE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: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High edge coverage, cathodic epoxy electrocoat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01147" y="4558672"/>
            <a:ext cx="2194560" cy="1100301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tIns="91440" bIns="91440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i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Powercron</a:t>
            </a: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 XP: Formulated specifically for fastener applications with built-in torque control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924" y="3110533"/>
            <a:ext cx="1802050" cy="375872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>
            <a:spAutoFit/>
          </a:bodyPr>
          <a:lstStyle/>
          <a:p>
            <a:pPr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Ultrafiltration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00297" y="1232241"/>
            <a:ext cx="1571713" cy="1100301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</a:rPr>
              <a:t>Cathodic epoxy: specifically formulated without HAPs and lead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00297" y="2450025"/>
            <a:ext cx="1571713" cy="742126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 rtlCol="0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Single component P590-534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0843" y="1402567"/>
            <a:ext cx="2447958" cy="925253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 rtlCol="0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400" i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Powercron</a:t>
            </a:r>
            <a:r>
              <a:rPr lang="en-US" sz="1400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</a:rPr>
              <a:t> 6000CX: Workhorse cationic epoxy product, noted for robust operation and workability</a:t>
            </a:r>
          </a:p>
        </p:txBody>
      </p:sp>
      <p:cxnSp>
        <p:nvCxnSpPr>
          <p:cNvPr id="34" name="Straight Connector 33"/>
          <p:cNvCxnSpPr>
            <a:cxnSpLocks/>
            <a:stCxn id="24" idx="2"/>
            <a:endCxn id="16" idx="0"/>
          </p:cNvCxnSpPr>
          <p:nvPr/>
        </p:nvCxnSpPr>
        <p:spPr>
          <a:xfrm flipH="1">
            <a:off x="1176949" y="3009024"/>
            <a:ext cx="1" cy="10150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16" idx="2"/>
            <a:endCxn id="6" idx="0"/>
          </p:cNvCxnSpPr>
          <p:nvPr/>
        </p:nvCxnSpPr>
        <p:spPr>
          <a:xfrm>
            <a:off x="1176949" y="3486405"/>
            <a:ext cx="0" cy="33016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  <a:stCxn id="14" idx="0"/>
            <a:endCxn id="7" idx="2"/>
          </p:cNvCxnSpPr>
          <p:nvPr/>
        </p:nvCxnSpPr>
        <p:spPr>
          <a:xfrm flipV="1">
            <a:off x="2377556" y="4202964"/>
            <a:ext cx="3996" cy="35570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  <a:stCxn id="8" idx="0"/>
            <a:endCxn id="20" idx="2"/>
          </p:cNvCxnSpPr>
          <p:nvPr/>
        </p:nvCxnSpPr>
        <p:spPr>
          <a:xfrm flipV="1">
            <a:off x="3586154" y="3192151"/>
            <a:ext cx="0" cy="62442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  <a:stCxn id="19" idx="0"/>
            <a:endCxn id="9" idx="2"/>
          </p:cNvCxnSpPr>
          <p:nvPr/>
        </p:nvCxnSpPr>
        <p:spPr>
          <a:xfrm flipH="1" flipV="1">
            <a:off x="4790757" y="4202964"/>
            <a:ext cx="2520" cy="35570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  <a:stCxn id="10" idx="0"/>
            <a:endCxn id="17" idx="2"/>
          </p:cNvCxnSpPr>
          <p:nvPr/>
        </p:nvCxnSpPr>
        <p:spPr>
          <a:xfrm flipV="1">
            <a:off x="5995359" y="3192151"/>
            <a:ext cx="9463" cy="62442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49" name="Straight Connector 2048"/>
          <p:cNvCxnSpPr>
            <a:cxnSpLocks/>
            <a:stCxn id="17" idx="0"/>
            <a:endCxn id="21" idx="2"/>
          </p:cNvCxnSpPr>
          <p:nvPr/>
        </p:nvCxnSpPr>
        <p:spPr>
          <a:xfrm flipV="1">
            <a:off x="6004822" y="2327820"/>
            <a:ext cx="0" cy="1222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66" name="Straight Connector 2065"/>
          <p:cNvCxnSpPr>
            <a:cxnSpLocks/>
            <a:stCxn id="32" idx="0"/>
            <a:endCxn id="11" idx="2"/>
          </p:cNvCxnSpPr>
          <p:nvPr/>
        </p:nvCxnSpPr>
        <p:spPr>
          <a:xfrm flipV="1">
            <a:off x="7198427" y="4202964"/>
            <a:ext cx="1535" cy="35570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68" name="Straight Connector 2067"/>
          <p:cNvCxnSpPr>
            <a:cxnSpLocks/>
            <a:stCxn id="31" idx="2"/>
            <a:endCxn id="12" idx="0"/>
          </p:cNvCxnSpPr>
          <p:nvPr/>
        </p:nvCxnSpPr>
        <p:spPr>
          <a:xfrm>
            <a:off x="8404564" y="3367199"/>
            <a:ext cx="0" cy="44937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70" name="Straight Connector 2069"/>
          <p:cNvCxnSpPr>
            <a:cxnSpLocks/>
            <a:stCxn id="30" idx="2"/>
            <a:endCxn id="29" idx="0"/>
          </p:cNvCxnSpPr>
          <p:nvPr/>
        </p:nvCxnSpPr>
        <p:spPr>
          <a:xfrm>
            <a:off x="9591530" y="4202964"/>
            <a:ext cx="9720" cy="35570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cxnSpLocks/>
            <a:stCxn id="22" idx="2"/>
            <a:endCxn id="13" idx="0"/>
          </p:cNvCxnSpPr>
          <p:nvPr/>
        </p:nvCxnSpPr>
        <p:spPr>
          <a:xfrm flipH="1">
            <a:off x="10774141" y="3558405"/>
            <a:ext cx="4657" cy="25816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18" idx="2"/>
            <a:endCxn id="20" idx="0"/>
          </p:cNvCxnSpPr>
          <p:nvPr/>
        </p:nvCxnSpPr>
        <p:spPr>
          <a:xfrm>
            <a:off x="3586154" y="2332542"/>
            <a:ext cx="0" cy="11748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F511220-47C4-4D5D-815D-515E16715725}"/>
              </a:ext>
            </a:extLst>
          </p:cNvPr>
          <p:cNvSpPr txBox="1"/>
          <p:nvPr/>
        </p:nvSpPr>
        <p:spPr>
          <a:xfrm>
            <a:off x="546742" y="6467100"/>
            <a:ext cx="1467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* Not intentionally added.</a:t>
            </a:r>
          </a:p>
        </p:txBody>
      </p:sp>
    </p:spTree>
    <p:extLst>
      <p:ext uri="{BB962C8B-B14F-4D97-AF65-F5344CB8AC3E}">
        <p14:creationId xmlns:p14="http://schemas.microsoft.com/office/powerpoint/2010/main" val="24102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31514&quot;&gt;&lt;object type=&quot;3&quot; unique_id=&quot;31515&quot;&gt;&lt;property id=&quot;20148&quot; value=&quot;5&quot;/&gt;&lt;property id=&quot;20300&quot; value=&quot;Slide 1 - &amp;quot;PPG POWERCRON® 6th-generation  family of cationic epoxy electrocoats&amp;quot;&quot;/&gt;&lt;property id=&quot;20307&quot; value=&quot;978&quot;/&gt;&lt;/object&gt;&lt;object type=&quot;3&quot; unique_id=&quot;31516&quot;&gt;&lt;property id=&quot;20148&quot; value=&quot;5&quot;/&gt;&lt;property id=&quot;20300&quot; value=&quot;Slide 2 - &amp;quot;Electrocoat organization&amp;quot;&quot;/&gt;&lt;property id=&quot;20307&quot; value=&quot;781&quot;/&gt;&lt;/object&gt;&lt;object type=&quot;3&quot; unique_id=&quot;31517&quot;&gt;&lt;property id=&quot;20148&quot; value=&quot;5&quot;/&gt;&lt;property id=&quot;20300&quot; value=&quot;Slide 3&quot;/&gt;&lt;property id=&quot;20307&quot; value=&quot;979&quot;/&gt;&lt;/object&gt;&lt;object type=&quot;3&quot; unique_id=&quot;31518&quot;&gt;&lt;property id=&quot;20148&quot; value=&quot;5&quot;/&gt;&lt;property id=&quot;20300&quot; value=&quot;Slide 4 - &amp;quot;Where is electrocoat used?&amp;quot;&quot;/&gt;&lt;property id=&quot;20307&quot; value=&quot;309&quot;/&gt;&lt;/object&gt;&lt;object type=&quot;3&quot; unique_id=&quot;31519&quot;&gt;&lt;property id=&quot;20148&quot; value=&quot;5&quot;/&gt;&lt;property id=&quot;20300&quot; value=&quot;Slide 5 - &amp;quot;Why use electrocoat?&amp;quot;&quot;/&gt;&lt;property id=&quot;20307&quot; value=&quot;925&quot;/&gt;&lt;/object&gt;&lt;object type=&quot;3&quot; unique_id=&quot;31520&quot;&gt;&lt;property id=&quot;20148&quot; value=&quot;5&quot;/&gt;&lt;property id=&quot;20300&quot; value=&quot;Slide 6 - &amp;quot;Electrocoat technologies&amp;quot;&quot;/&gt;&lt;property id=&quot;20307&quot; value=&quot;819&quot;/&gt;&lt;/object&gt;&lt;object type=&quot;3&quot; unique_id=&quot;31521&quot;&gt;&lt;property id=&quot;20148&quot; value=&quot;5&quot;/&gt;&lt;property id=&quot;20300&quot; value=&quot;Slide 7 - &amp;quot;Versatile protection and performance options&amp;quot;&quot;/&gt;&lt;property id=&quot;20307&quot; value=&quot;822&quot;/&gt;&lt;/object&gt;&lt;object type=&quot;3&quot; unique_id=&quot;31522&quot;&gt;&lt;property id=&quot;20148&quot; value=&quot;5&quot;/&gt;&lt;property id=&quot;20300&quot; value=&quot;Slide 8&quot;/&gt;&lt;property id=&quot;20307&quot; value=&quot;989&quot;/&gt;&lt;/object&gt;&lt;object type=&quot;3&quot; unique_id=&quot;31523&quot;&gt;&lt;property id=&quot;20148&quot; value=&quot;5&quot;/&gt;&lt;property id=&quot;20300&quot; value=&quot;Slide 9 - &amp;quot;PPG historic cationic e-coat development&amp;quot;&quot;/&gt;&lt;property id=&quot;20307&quot; value=&quot;774&quot;/&gt;&lt;/object&gt;&lt;object type=&quot;3&quot; unique_id=&quot;31524&quot;&gt;&lt;property id=&quot;20148&quot; value=&quot;5&quot;/&gt;&lt;property id=&quot;20300&quot; value=&quot;Slide 10 - &amp;quot;PPG Powercron 6th-generation family of cationic epoxy electrocoats &amp;quot;&quot;/&gt;&lt;property id=&quot;20307&quot; value=&quot;850&quot;/&gt;&lt;/object&gt;&lt;object type=&quot;3&quot; unique_id=&quot;31525&quot;&gt;&lt;property id=&quot;20148&quot; value=&quot;5&quot;/&gt;&lt;property id=&quot;20300&quot; value=&quot;Slide 11 - &amp;quot;Full product family&amp;quot;&quot;/&gt;&lt;property id=&quot;20307&quot; value=&quot;868&quot;/&gt;&lt;/object&gt;&lt;object type=&quot;3&quot; unique_id=&quot;31526&quot;&gt;&lt;property id=&quot;20148&quot; value=&quot;5&quot;/&gt;&lt;property id=&quot;20300&quot; value=&quot;Slide 12 - &amp;quot;Core products&amp;quot;&quot;/&gt;&lt;property id=&quot;20307&quot; value=&quot;990&quot;/&gt;&lt;/object&gt;&lt;object type=&quot;3&quot; unique_id=&quot;31527&quot;&gt;&lt;property id=&quot;20148&quot; value=&quot;5&quot;/&gt;&lt;property id=&quot;20300&quot; value=&quot;Slide 13&quot;/&gt;&lt;property id=&quot;20307&quot; value=&quot;980&quot;/&gt;&lt;/object&gt;&lt;object type=&quot;3&quot; unique_id=&quot;31528&quot;&gt;&lt;property id=&quot;20148&quot; value=&quot;5&quot;/&gt;&lt;property id=&quot;20300&quot; value=&quot;Slide 14 - &amp;quot;Corrosion performance* &amp;quot;&quot;/&gt;&lt;property id=&quot;20307&quot; value=&quot;963&quot;/&gt;&lt;/object&gt;&lt;object type=&quot;3&quot; unique_id=&quot;31529&quot;&gt;&lt;property id=&quot;20148&quot; value=&quot;5&quot;/&gt;&lt;property id=&quot;20300&quot; value=&quot;Slide 15&quot;/&gt;&lt;property id=&quot;20307&quot; value=&quot;986&quot;/&gt;&lt;/object&gt;&lt;object type=&quot;3&quot; unique_id=&quot;31530&quot;&gt;&lt;property id=&quot;20148&quot; value=&quot;5&quot;/&gt;&lt;property id=&quot;20300&quot; value=&quot;Slide 16 - &amp;quot;Throwpower performance&amp;quot;&quot;/&gt;&lt;property id=&quot;20307&quot; value=&quot;967&quot;/&gt;&lt;/object&gt;&lt;object type=&quot;3&quot; unique_id=&quot;31531&quot;&gt;&lt;property id=&quot;20148&quot; value=&quot;5&quot;/&gt;&lt;property id=&quot;20300&quot; value=&quot;Slide 17 - &amp;quot;Throwpower performance&amp;quot;&quot;/&gt;&lt;property id=&quot;20307&quot; value=&quot;964&quot;/&gt;&lt;/object&gt;&lt;object type=&quot;3&quot; unique_id=&quot;31532&quot;&gt;&lt;property id=&quot;20148&quot; value=&quot;5&quot;/&gt;&lt;property id=&quot;20300&quot; value=&quot;Slide 18&quot;/&gt;&lt;property id=&quot;20307&quot; value=&quot;982&quot;/&gt;&lt;/object&gt;&lt;object type=&quot;3&quot; unique_id=&quot;31533&quot;&gt;&lt;property id=&quot;20148&quot; value=&quot;5&quot;/&gt;&lt;property id=&quot;20300&quot; value=&quot;Slide 19 - &amp;quot;Edge corrosion performance&amp;quot;&quot;/&gt;&lt;property id=&quot;20307&quot; value=&quot;844&quot;/&gt;&lt;/object&gt;&lt;object type=&quot;3&quot; unique_id=&quot;31534&quot;&gt;&lt;property id=&quot;20148&quot; value=&quot;5&quot;/&gt;&lt;property id=&quot;20300&quot; value=&quot;Slide 20 - &amp;quot;Edge corrosion performance&amp;quot;&quot;/&gt;&lt;property id=&quot;20307&quot; value=&quot;973&quot;/&gt;&lt;/object&gt;&lt;object type=&quot;3&quot; unique_id=&quot;31535&quot;&gt;&lt;property id=&quot;20148&quot; value=&quot;5&quot;/&gt;&lt;property id=&quot;20300&quot; value=&quot;Slide 21 - &amp;quot;Edge corrosion performance&amp;quot;&quot;/&gt;&lt;property id=&quot;20307&quot; value=&quot;975&quot;/&gt;&lt;/object&gt;&lt;object type=&quot;3&quot; unique_id=&quot;31536&quot;&gt;&lt;property id=&quot;20148&quot; value=&quot;5&quot;/&gt;&lt;property id=&quot;20300&quot; value=&quot;Slide 22 - &amp;quot;Edge corrosion performance&amp;quot;&quot;/&gt;&lt;property id=&quot;20307&quot; value=&quot;962&quot;/&gt;&lt;/object&gt;&lt;object type=&quot;3&quot; unique_id=&quot;31537&quot;&gt;&lt;property id=&quot;20148&quot; value=&quot;5&quot;/&gt;&lt;property id=&quot;20300&quot; value=&quot;Slide 23 - &amp;quot;Edge corrosion performance &amp;quot;&quot;/&gt;&lt;property id=&quot;20307&quot; value=&quot;968&quot;/&gt;&lt;/object&gt;&lt;object type=&quot;3&quot; unique_id=&quot;31538&quot;&gt;&lt;property id=&quot;20148&quot; value=&quot;5&quot;/&gt;&lt;property id=&quot;20300&quot; value=&quot;Slide 24&quot;/&gt;&lt;property id=&quot;20307&quot; value=&quot;983&quot;/&gt;&lt;/object&gt;&lt;object type=&quot;3&quot; unique_id=&quot;31539&quot;&gt;&lt;property id=&quot;20148&quot; value=&quot;5&quot;/&gt;&lt;property id=&quot;20300&quot; value=&quot;Slide 25 - &amp;quot;Powercron 6th-generation family operating versatility*&amp;quot;&quot;/&gt;&lt;property id=&quot;20307&quot; value=&quot;840&quot;/&gt;&lt;/object&gt;&lt;object type=&quot;3&quot; unique_id=&quot;31540&quot;&gt;&lt;property id=&quot;20148&quot; value=&quot;5&quot;/&gt;&lt;property id=&quot;20300&quot; value=&quot;Slide 26 - &amp;quot;Conversions from competitors to Powercron family products&amp;quot;&quot;/&gt;&lt;property id=&quot;20307&quot; value=&quot;977&quot;/&gt;&lt;/object&gt;&lt;object type=&quot;3&quot; unique_id=&quot;31543&quot;&gt;&lt;property id=&quot;20148&quot; value=&quot;5&quot;/&gt;&lt;property id=&quot;20300&quot; value=&quot;Slide 27 - &amp;quot;Electrocoat organization&amp;quot;&quot;/&gt;&lt;property id=&quot;20307&quot; value=&quot;972&quot;/&gt;&lt;/object&gt;&lt;object type=&quot;3&quot; unique_id=&quot;31544&quot;&gt;&lt;property id=&quot;20148&quot; value=&quot;5&quot;/&gt;&lt;property id=&quot;20300&quot; value=&quot;Slide 28 - &amp;quot;Thank You &amp;quot;&quot;/&gt;&lt;property id=&quot;20307&quot; value=&quot;961&quot;/&gt;&lt;/object&gt;&lt;object type=&quot;3&quot; unique_id=&quot;31546&quot;&gt;&lt;property id=&quot;20148&quot; value=&quot;5&quot;/&gt;&lt;property id=&quot;20300&quot; value=&quot;Slide 29&quot;/&gt;&lt;property id=&quot;20307&quot; value=&quot;825&quot;/&gt;&lt;/object&gt;&lt;/object&gt;&lt;object type=&quot;8&quot; unique_id=&quot;3158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aster slide">
  <a:themeElements>
    <a:clrScheme name="PPG 2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0078A9"/>
      </a:accent1>
      <a:accent2>
        <a:srgbClr val="3EC7F4"/>
      </a:accent2>
      <a:accent3>
        <a:srgbClr val="0033A0"/>
      </a:accent3>
      <a:accent4>
        <a:srgbClr val="00B149"/>
      </a:accent4>
      <a:accent5>
        <a:srgbClr val="D0006F"/>
      </a:accent5>
      <a:accent6>
        <a:srgbClr val="FF7C1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6498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G Widescreen Template_11-08-17.pptx" id="{0199AC34-CE77-4224-AB6C-DE67587FAE49}" vid="{D3BFD4E8-924D-4011-BFB0-A12F02ED35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PPG Widescreen Template_11-08-17</Template>
  <TotalTime>20108</TotalTime>
  <Words>1549</Words>
  <Application>Microsoft Office PowerPoint</Application>
  <PresentationFormat>Custom</PresentationFormat>
  <Paragraphs>377</Paragraphs>
  <Slides>29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 Unicode MS</vt:lpstr>
      <vt:lpstr>ＭＳ Ｐゴシック</vt:lpstr>
      <vt:lpstr>宋体</vt:lpstr>
      <vt:lpstr>Arial</vt:lpstr>
      <vt:lpstr>Arial Black</vt:lpstr>
      <vt:lpstr>Arial Narrow</vt:lpstr>
      <vt:lpstr>Symbol</vt:lpstr>
      <vt:lpstr>Master slide</vt:lpstr>
      <vt:lpstr>think-cell Slide</vt:lpstr>
      <vt:lpstr>PPG POWERCRON® 6th-generation  family of cationic epoxy electrocoats</vt:lpstr>
      <vt:lpstr>Electrocoat organization</vt:lpstr>
      <vt:lpstr>PowerPoint Presentation</vt:lpstr>
      <vt:lpstr>Where is electrocoat used?</vt:lpstr>
      <vt:lpstr>Why use electrocoat?</vt:lpstr>
      <vt:lpstr>Electrocoat technologies</vt:lpstr>
      <vt:lpstr>Versatile protection and performance options</vt:lpstr>
      <vt:lpstr>PowerPoint Presentation</vt:lpstr>
      <vt:lpstr>PPG historic cationic e-coat development</vt:lpstr>
      <vt:lpstr>PPG Powercron 6th-generation family of cationic epoxy electrocoats </vt:lpstr>
      <vt:lpstr>Full product family</vt:lpstr>
      <vt:lpstr>Core products</vt:lpstr>
      <vt:lpstr>PowerPoint Presentation</vt:lpstr>
      <vt:lpstr>Corrosion performance* </vt:lpstr>
      <vt:lpstr>PowerPoint Presentation</vt:lpstr>
      <vt:lpstr>Throwpower performance</vt:lpstr>
      <vt:lpstr>Throwpower performance</vt:lpstr>
      <vt:lpstr>PowerPoint Presentation</vt:lpstr>
      <vt:lpstr>Edge corrosion performance</vt:lpstr>
      <vt:lpstr>Edge corrosion performance</vt:lpstr>
      <vt:lpstr>Edge corrosion performance</vt:lpstr>
      <vt:lpstr>Edge corrosion performance</vt:lpstr>
      <vt:lpstr>Edge corrosion performance </vt:lpstr>
      <vt:lpstr>PowerPoint Presentation</vt:lpstr>
      <vt:lpstr>Powercron 6th-generation family operating versatility*</vt:lpstr>
      <vt:lpstr>Conversions from competitors to Powercron family products</vt:lpstr>
      <vt:lpstr>Electrocoat organization</vt:lpstr>
      <vt:lpstr>Thank You </vt:lpstr>
      <vt:lpstr>PowerPoint Presentation</vt:lpstr>
    </vt:vector>
  </TitlesOfParts>
  <Company>PPG Industries,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Luan, Li</dc:creator>
  <cp:lastModifiedBy>Miller, Desiree M</cp:lastModifiedBy>
  <cp:revision>1171</cp:revision>
  <dcterms:created xsi:type="dcterms:W3CDTF">2020-04-25T16:59:50Z</dcterms:created>
  <dcterms:modified xsi:type="dcterms:W3CDTF">2021-05-19T16:22:06Z</dcterms:modified>
</cp:coreProperties>
</file>