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256" r:id="rId2"/>
    <p:sldId id="303" r:id="rId3"/>
    <p:sldId id="306" r:id="rId4"/>
    <p:sldId id="307" r:id="rId5"/>
    <p:sldId id="308" r:id="rId6"/>
    <p:sldId id="309" r:id="rId7"/>
    <p:sldId id="336" r:id="rId8"/>
    <p:sldId id="313" r:id="rId9"/>
    <p:sldId id="314" r:id="rId10"/>
    <p:sldId id="315" r:id="rId11"/>
    <p:sldId id="316" r:id="rId12"/>
    <p:sldId id="310" r:id="rId13"/>
    <p:sldId id="318" r:id="rId14"/>
    <p:sldId id="349" r:id="rId15"/>
    <p:sldId id="319" r:id="rId16"/>
    <p:sldId id="347" r:id="rId17"/>
    <p:sldId id="351" r:id="rId18"/>
    <p:sldId id="348" r:id="rId19"/>
    <p:sldId id="350" r:id="rId20"/>
    <p:sldId id="344" r:id="rId21"/>
    <p:sldId id="341" r:id="rId22"/>
    <p:sldId id="323" r:id="rId23"/>
    <p:sldId id="324" r:id="rId24"/>
    <p:sldId id="325" r:id="rId25"/>
    <p:sldId id="326" r:id="rId26"/>
    <p:sldId id="329" r:id="rId27"/>
    <p:sldId id="328" r:id="rId28"/>
    <p:sldId id="330" r:id="rId29"/>
    <p:sldId id="327" r:id="rId30"/>
    <p:sldId id="317" r:id="rId31"/>
    <p:sldId id="311" r:id="rId32"/>
    <p:sldId id="312" r:id="rId33"/>
    <p:sldId id="322" r:id="rId34"/>
  </p:sldIdLst>
  <p:sldSz cx="12192000" cy="6858000"/>
  <p:notesSz cx="6794500" cy="99314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865A70-1C6D-3DB5-01E8-0182FD185ED8}" name="Stelma - Roorda, H.N. (Rieneke)" initials="RS" userId="S::h.n.roorda@vu.nl::0bd8e67d-fc0b-484a-a1f2-45e34eea01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8C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0" autoAdjust="0"/>
    <p:restoredTop sz="79915" autoAdjust="0"/>
  </p:normalViewPr>
  <p:slideViewPr>
    <p:cSldViewPr snapToGrid="0">
      <p:cViewPr varScale="1">
        <p:scale>
          <a:sx n="50" d="100"/>
          <a:sy n="50" d="100"/>
        </p:scale>
        <p:origin x="1248"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lma - Roorda, H.N. (Rieneke)" userId="0bd8e67d-fc0b-484a-a1f2-45e34eea0150" providerId="ADAL" clId="{C00CC9E4-AB0B-49A8-A5BC-4EE782C5B6F8}"/>
    <pc:docChg chg="modSld">
      <pc:chgData name="Stelma - Roorda, H.N. (Rieneke)" userId="0bd8e67d-fc0b-484a-a1f2-45e34eea0150" providerId="ADAL" clId="{C00CC9E4-AB0B-49A8-A5BC-4EE782C5B6F8}" dt="2025-05-09T08:10:22.588" v="0" actId="20577"/>
      <pc:docMkLst>
        <pc:docMk/>
      </pc:docMkLst>
      <pc:sldChg chg="modNotesTx">
        <pc:chgData name="Stelma - Roorda, H.N. (Rieneke)" userId="0bd8e67d-fc0b-484a-a1f2-45e34eea0150" providerId="ADAL" clId="{C00CC9E4-AB0B-49A8-A5BC-4EE782C5B6F8}" dt="2025-05-09T08:10:22.588" v="0" actId="20577"/>
        <pc:sldMkLst>
          <pc:docMk/>
          <pc:sldMk cId="2943524174" sldId="35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E01-4345-8419-21806FBCE477}"/>
              </c:ext>
            </c:extLst>
          </c:dPt>
          <c:cat>
            <c:strRef>
              <c:f>Sheet1!$A$2:$A$4</c:f>
              <c:strCache>
                <c:ptCount val="3"/>
                <c:pt idx="0">
                  <c:v>Entry into force does not limit legal capacity</c:v>
                </c:pt>
                <c:pt idx="1">
                  <c:v>Special remedies may annul the granter's acts</c:v>
                </c:pt>
                <c:pt idx="2">
                  <c:v>CPAs entering into force when incapacity is assumed</c:v>
                </c:pt>
              </c:strCache>
            </c:strRef>
          </c:cat>
          <c:val>
            <c:numRef>
              <c:f>Sheet1!$B$2:$B$4</c:f>
              <c:numCache>
                <c:formatCode>General</c:formatCode>
                <c:ptCount val="3"/>
                <c:pt idx="0">
                  <c:v>7</c:v>
                </c:pt>
                <c:pt idx="1">
                  <c:v>1</c:v>
                </c:pt>
                <c:pt idx="2">
                  <c:v>3</c:v>
                </c:pt>
              </c:numCache>
            </c:numRef>
          </c:val>
          <c:extLst>
            <c:ext xmlns:c16="http://schemas.microsoft.com/office/drawing/2014/chart" uri="{C3380CC4-5D6E-409C-BE32-E72D297353CC}">
              <c16:uniqueId val="{00000002-EE01-4345-8419-21806FBCE477}"/>
            </c:ext>
          </c:extLst>
        </c:ser>
        <c:dLbls>
          <c:showLegendKey val="0"/>
          <c:showVal val="0"/>
          <c:showCatName val="0"/>
          <c:showSerName val="0"/>
          <c:showPercent val="0"/>
          <c:showBubbleSize val="0"/>
        </c:dLbls>
        <c:gapWidth val="219"/>
        <c:overlap val="-27"/>
        <c:axId val="1598143712"/>
        <c:axId val="1598131232"/>
      </c:barChart>
      <c:catAx>
        <c:axId val="1598143712"/>
        <c:scaling>
          <c:orientation val="minMax"/>
        </c:scaling>
        <c:delete val="1"/>
        <c:axPos val="b"/>
        <c:numFmt formatCode="General" sourceLinked="1"/>
        <c:majorTickMark val="none"/>
        <c:minorTickMark val="none"/>
        <c:tickLblPos val="nextTo"/>
        <c:crossAx val="1598131232"/>
        <c:crosses val="autoZero"/>
        <c:auto val="1"/>
        <c:lblAlgn val="ctr"/>
        <c:lblOffset val="100"/>
        <c:noMultiLvlLbl val="0"/>
      </c:catAx>
      <c:valAx>
        <c:axId val="1598131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59814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0.48858</cdr:x>
      <cdr:y>0.785</cdr:y>
    </cdr:from>
    <cdr:to>
      <cdr:x>0.56947</cdr:x>
      <cdr:y>1</cdr:y>
    </cdr:to>
    <cdr:sp macro="" textlink="">
      <cdr:nvSpPr>
        <cdr:cNvPr id="2" name="TextBox 1">
          <a:extLst xmlns:a="http://schemas.openxmlformats.org/drawingml/2006/main">
            <a:ext uri="{FF2B5EF4-FFF2-40B4-BE49-F238E27FC236}">
              <a16:creationId xmlns:a16="http://schemas.microsoft.com/office/drawing/2014/main" id="{9B8B2BEF-B882-42F3-B5C6-12626D3C449F}"/>
            </a:ext>
          </a:extLst>
        </cdr:cNvPr>
        <cdr:cNvSpPr txBox="1"/>
      </cdr:nvSpPr>
      <cdr:spPr>
        <a:xfrm xmlns:a="http://schemas.openxmlformats.org/drawingml/2006/main">
          <a:off x="5523078" y="339273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sz="1100" dirty="0"/>
        </a:p>
      </cdr:txBody>
    </cdr:sp>
  </cdr:relSizeAnchor>
  <cdr:relSizeAnchor xmlns:cdr="http://schemas.openxmlformats.org/drawingml/2006/chartDrawing">
    <cdr:from>
      <cdr:x>0.14553</cdr:x>
      <cdr:y>0.25435</cdr:y>
    </cdr:from>
    <cdr:to>
      <cdr:x>0.23068</cdr:x>
      <cdr:y>0.46228</cdr:y>
    </cdr:to>
    <cdr:sp macro="" textlink="">
      <cdr:nvSpPr>
        <cdr:cNvPr id="3" name="TextBox 2">
          <a:extLst xmlns:a="http://schemas.openxmlformats.org/drawingml/2006/main">
            <a:ext uri="{FF2B5EF4-FFF2-40B4-BE49-F238E27FC236}">
              <a16:creationId xmlns:a16="http://schemas.microsoft.com/office/drawing/2014/main" id="{F19330AD-514F-3D59-1B96-08AE5324A99A}"/>
            </a:ext>
          </a:extLst>
        </cdr:cNvPr>
        <cdr:cNvSpPr txBox="1"/>
      </cdr:nvSpPr>
      <cdr:spPr>
        <a:xfrm xmlns:a="http://schemas.openxmlformats.org/drawingml/2006/main">
          <a:off x="1645155" y="1081770"/>
          <a:ext cx="962527" cy="8843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id="{95CC2A6B-A3AB-F545-A9E5-1976C01BFC60}"/>
              </a:ext>
            </a:extLst>
          </p:cNvPr>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pt-PT"/>
          </a:p>
        </p:txBody>
      </p:sp>
      <p:sp>
        <p:nvSpPr>
          <p:cNvPr id="3" name="Marcador de Posição da Data 2">
            <a:extLst>
              <a:ext uri="{FF2B5EF4-FFF2-40B4-BE49-F238E27FC236}">
                <a16:creationId xmlns:a16="http://schemas.microsoft.com/office/drawing/2014/main" id="{9D4A74C5-F51E-4A41-96AE-388EAC13FDA7}"/>
              </a:ext>
            </a:extLst>
          </p:cNvPr>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E16B4E65-DF6F-0A41-982C-569AA627B25C}" type="datetimeFigureOut">
              <a:rPr lang="pt-PT" smtClean="0"/>
              <a:t>09/05/2025</a:t>
            </a:fld>
            <a:endParaRPr lang="pt-PT"/>
          </a:p>
        </p:txBody>
      </p:sp>
      <p:sp>
        <p:nvSpPr>
          <p:cNvPr id="4" name="Marcador de Posição do Rodapé 3">
            <a:extLst>
              <a:ext uri="{FF2B5EF4-FFF2-40B4-BE49-F238E27FC236}">
                <a16:creationId xmlns:a16="http://schemas.microsoft.com/office/drawing/2014/main" id="{9D5A1B17-D150-F640-B172-54DD5C2FB72D}"/>
              </a:ext>
            </a:extLst>
          </p:cNvPr>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a:extLst>
              <a:ext uri="{FF2B5EF4-FFF2-40B4-BE49-F238E27FC236}">
                <a16:creationId xmlns:a16="http://schemas.microsoft.com/office/drawing/2014/main" id="{0C6B9C0E-EE30-764A-A527-6BC67A54EC91}"/>
              </a:ext>
            </a:extLst>
          </p:cNvPr>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B9D63693-B477-654A-9903-C826710BCBBD}" type="slidenum">
              <a:rPr lang="pt-PT" smtClean="0"/>
              <a:t>‹nr.›</a:t>
            </a:fld>
            <a:endParaRPr lang="pt-PT"/>
          </a:p>
        </p:txBody>
      </p:sp>
    </p:spTree>
    <p:extLst>
      <p:ext uri="{BB962C8B-B14F-4D97-AF65-F5344CB8AC3E}">
        <p14:creationId xmlns:p14="http://schemas.microsoft.com/office/powerpoint/2010/main" val="875164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6865007-2BF0-49A8-B263-41A87FA386D1}" type="datetimeFigureOut">
              <a:rPr lang="nl-NL" smtClean="0"/>
              <a:t>9-5-2025</a:t>
            </a:fld>
            <a:endParaRPr lang="nl-NL"/>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B373CDF3-31BE-4793-8743-D1D9E87ECFA4}" type="slidenum">
              <a:rPr lang="nl-NL" smtClean="0"/>
              <a:t>‹nr.›</a:t>
            </a:fld>
            <a:endParaRPr lang="nl-NL"/>
          </a:p>
        </p:txBody>
      </p:sp>
    </p:spTree>
    <p:extLst>
      <p:ext uri="{BB962C8B-B14F-4D97-AF65-F5344CB8AC3E}">
        <p14:creationId xmlns:p14="http://schemas.microsoft.com/office/powerpoint/2010/main" val="2970441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1</a:t>
            </a:fld>
            <a:endParaRPr lang="nl-NL"/>
          </a:p>
        </p:txBody>
      </p:sp>
    </p:spTree>
    <p:extLst>
      <p:ext uri="{BB962C8B-B14F-4D97-AF65-F5344CB8AC3E}">
        <p14:creationId xmlns:p14="http://schemas.microsoft.com/office/powerpoint/2010/main" val="746827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E9499-BCB6-1B76-7613-24804AB12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97586-03E2-A3C4-8592-4230A48CEA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74C98-82AF-044A-254B-A087C7002548}"/>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2B2FD057-7DCA-1282-5228-32153C8E414D}"/>
              </a:ext>
            </a:extLst>
          </p:cNvPr>
          <p:cNvSpPr>
            <a:spLocks noGrp="1"/>
          </p:cNvSpPr>
          <p:nvPr>
            <p:ph type="sldNum" sz="quarter" idx="5"/>
          </p:nvPr>
        </p:nvSpPr>
        <p:spPr/>
        <p:txBody>
          <a:bodyPr/>
          <a:lstStyle/>
          <a:p>
            <a:fld id="{B373CDF3-31BE-4793-8743-D1D9E87ECFA4}" type="slidenum">
              <a:rPr lang="nl-NL" smtClean="0"/>
              <a:t>10</a:t>
            </a:fld>
            <a:endParaRPr lang="nl-NL"/>
          </a:p>
        </p:txBody>
      </p:sp>
    </p:spTree>
    <p:extLst>
      <p:ext uri="{BB962C8B-B14F-4D97-AF65-F5344CB8AC3E}">
        <p14:creationId xmlns:p14="http://schemas.microsoft.com/office/powerpoint/2010/main" val="2198806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B8E5F-1A50-1707-B466-81EB54E125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F60C45-B7E7-9852-6D71-6A5B4103A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5320D7-477B-4C25-FD95-EE95C7341FB1}"/>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BA90547E-F4CA-DDAB-DB9E-B522C967A91E}"/>
              </a:ext>
            </a:extLst>
          </p:cNvPr>
          <p:cNvSpPr>
            <a:spLocks noGrp="1"/>
          </p:cNvSpPr>
          <p:nvPr>
            <p:ph type="sldNum" sz="quarter" idx="5"/>
          </p:nvPr>
        </p:nvSpPr>
        <p:spPr/>
        <p:txBody>
          <a:bodyPr/>
          <a:lstStyle/>
          <a:p>
            <a:fld id="{B373CDF3-31BE-4793-8743-D1D9E87ECFA4}" type="slidenum">
              <a:rPr lang="nl-NL" smtClean="0"/>
              <a:t>11</a:t>
            </a:fld>
            <a:endParaRPr lang="nl-NL"/>
          </a:p>
        </p:txBody>
      </p:sp>
    </p:spTree>
    <p:extLst>
      <p:ext uri="{BB962C8B-B14F-4D97-AF65-F5344CB8AC3E}">
        <p14:creationId xmlns:p14="http://schemas.microsoft.com/office/powerpoint/2010/main" val="1162300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3693C-8F79-7EE7-94C2-678187780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3F138-F89D-19C8-428D-ED334243B6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A57B71-8340-19FE-8374-64D023738172}"/>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D8E31284-2559-1E70-784E-E40214B65939}"/>
              </a:ext>
            </a:extLst>
          </p:cNvPr>
          <p:cNvSpPr>
            <a:spLocks noGrp="1"/>
          </p:cNvSpPr>
          <p:nvPr>
            <p:ph type="sldNum" sz="quarter" idx="5"/>
          </p:nvPr>
        </p:nvSpPr>
        <p:spPr/>
        <p:txBody>
          <a:bodyPr/>
          <a:lstStyle/>
          <a:p>
            <a:fld id="{B373CDF3-31BE-4793-8743-D1D9E87ECFA4}" type="slidenum">
              <a:rPr lang="nl-NL" smtClean="0"/>
              <a:t>12</a:t>
            </a:fld>
            <a:endParaRPr lang="nl-NL"/>
          </a:p>
        </p:txBody>
      </p:sp>
    </p:spTree>
    <p:extLst>
      <p:ext uri="{BB962C8B-B14F-4D97-AF65-F5344CB8AC3E}">
        <p14:creationId xmlns:p14="http://schemas.microsoft.com/office/powerpoint/2010/main" val="1738465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302F4-CDE7-16F8-5448-66A37120F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46BEF-1417-B8DB-63FC-C34983A41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EF4A-6709-A9D4-6838-B2E6C4304CB4}"/>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E13695FE-416B-8319-2B7B-7D0D9BBF7C94}"/>
              </a:ext>
            </a:extLst>
          </p:cNvPr>
          <p:cNvSpPr>
            <a:spLocks noGrp="1"/>
          </p:cNvSpPr>
          <p:nvPr>
            <p:ph type="sldNum" sz="quarter" idx="5"/>
          </p:nvPr>
        </p:nvSpPr>
        <p:spPr/>
        <p:txBody>
          <a:bodyPr/>
          <a:lstStyle/>
          <a:p>
            <a:fld id="{B373CDF3-31BE-4793-8743-D1D9E87ECFA4}" type="slidenum">
              <a:rPr lang="nl-NL" smtClean="0"/>
              <a:t>13</a:t>
            </a:fld>
            <a:endParaRPr lang="nl-NL"/>
          </a:p>
        </p:txBody>
      </p:sp>
    </p:spTree>
    <p:extLst>
      <p:ext uri="{BB962C8B-B14F-4D97-AF65-F5344CB8AC3E}">
        <p14:creationId xmlns:p14="http://schemas.microsoft.com/office/powerpoint/2010/main" val="2031201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302F4-CDE7-16F8-5448-66A37120F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46BEF-1417-B8DB-63FC-C34983A41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EF4A-6709-A9D4-6838-B2E6C4304CB4}"/>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E13695FE-416B-8319-2B7B-7D0D9BBF7C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3CDF3-31BE-4793-8743-D1D9E87ECFA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301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D357E-E592-0C32-5CFA-6FC008786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D7F25C-665A-8002-7C8B-94E8F1FE5D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94862-8842-7530-5E00-CDC5DF3B3A7B}"/>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A501FC9D-C7EE-7596-FB48-0A80A68FFCB4}"/>
              </a:ext>
            </a:extLst>
          </p:cNvPr>
          <p:cNvSpPr>
            <a:spLocks noGrp="1"/>
          </p:cNvSpPr>
          <p:nvPr>
            <p:ph type="sldNum" sz="quarter" idx="5"/>
          </p:nvPr>
        </p:nvSpPr>
        <p:spPr/>
        <p:txBody>
          <a:bodyPr/>
          <a:lstStyle/>
          <a:p>
            <a:fld id="{B373CDF3-31BE-4793-8743-D1D9E87ECFA4}" type="slidenum">
              <a:rPr lang="nl-NL" smtClean="0"/>
              <a:t>15</a:t>
            </a:fld>
            <a:endParaRPr lang="nl-NL"/>
          </a:p>
        </p:txBody>
      </p:sp>
    </p:spTree>
    <p:extLst>
      <p:ext uri="{BB962C8B-B14F-4D97-AF65-F5344CB8AC3E}">
        <p14:creationId xmlns:p14="http://schemas.microsoft.com/office/powerpoint/2010/main" val="2863863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302F4-CDE7-16F8-5448-66A37120F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46BEF-1417-B8DB-63FC-C34983A41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EF4A-6709-A9D4-6838-B2E6C4304CB4}"/>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E13695FE-416B-8319-2B7B-7D0D9BBF7C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3CDF3-31BE-4793-8743-D1D9E87ECFA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027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302F4-CDE7-16F8-5448-66A37120F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46BEF-1417-B8DB-63FC-C34983A41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EF4A-6709-A9D4-6838-B2E6C4304CB4}"/>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E13695FE-416B-8319-2B7B-7D0D9BBF7C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3CDF3-31BE-4793-8743-D1D9E87ECFA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230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6EE98-50A1-94E4-7951-2B09CFE5D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71997-6979-07F5-CEA9-C0B10A0E6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FB63B-77C1-8DA6-769D-CAC50CEA7C30}"/>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5E139034-3FBF-F5D0-4736-6E3F399293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3CDF3-31BE-4793-8743-D1D9E87ECFA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992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6EE98-50A1-94E4-7951-2B09CFE5D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71997-6979-07F5-CEA9-C0B10A0E6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FB63B-77C1-8DA6-769D-CAC50CEA7C30}"/>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5E139034-3FBF-F5D0-4736-6E3F399293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3CDF3-31BE-4793-8743-D1D9E87ECFA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361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2</a:t>
            </a:fld>
            <a:endParaRPr lang="nl-NL"/>
          </a:p>
        </p:txBody>
      </p:sp>
    </p:spTree>
    <p:extLst>
      <p:ext uri="{BB962C8B-B14F-4D97-AF65-F5344CB8AC3E}">
        <p14:creationId xmlns:p14="http://schemas.microsoft.com/office/powerpoint/2010/main" val="2617700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6EE98-50A1-94E4-7951-2B09CFE5D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71997-6979-07F5-CEA9-C0B10A0E6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FB63B-77C1-8DA6-769D-CAC50CEA7C30}"/>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5E139034-3FBF-F5D0-4736-6E3F399293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3CDF3-31BE-4793-8743-D1D9E87ECFA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05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6EE98-50A1-94E4-7951-2B09CFE5D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71997-6979-07F5-CEA9-C0B10A0E6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FB63B-77C1-8DA6-769D-CAC50CEA7C30}"/>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5E139034-3FBF-F5D0-4736-6E3F3992931A}"/>
              </a:ext>
            </a:extLst>
          </p:cNvPr>
          <p:cNvSpPr>
            <a:spLocks noGrp="1"/>
          </p:cNvSpPr>
          <p:nvPr>
            <p:ph type="sldNum" sz="quarter" idx="5"/>
          </p:nvPr>
        </p:nvSpPr>
        <p:spPr/>
        <p:txBody>
          <a:bodyPr/>
          <a:lstStyle/>
          <a:p>
            <a:fld id="{B373CDF3-31BE-4793-8743-D1D9E87ECFA4}" type="slidenum">
              <a:rPr lang="nl-NL" smtClean="0"/>
              <a:t>22</a:t>
            </a:fld>
            <a:endParaRPr lang="nl-NL"/>
          </a:p>
        </p:txBody>
      </p:sp>
    </p:spTree>
    <p:extLst>
      <p:ext uri="{BB962C8B-B14F-4D97-AF65-F5344CB8AC3E}">
        <p14:creationId xmlns:p14="http://schemas.microsoft.com/office/powerpoint/2010/main" val="2782408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6EE98-50A1-94E4-7951-2B09CFE5D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71997-6979-07F5-CEA9-C0B10A0E6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FB63B-77C1-8DA6-769D-CAC50CEA7C30}"/>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5E139034-3FBF-F5D0-4736-6E3F3992931A}"/>
              </a:ext>
            </a:extLst>
          </p:cNvPr>
          <p:cNvSpPr>
            <a:spLocks noGrp="1"/>
          </p:cNvSpPr>
          <p:nvPr>
            <p:ph type="sldNum" sz="quarter" idx="5"/>
          </p:nvPr>
        </p:nvSpPr>
        <p:spPr/>
        <p:txBody>
          <a:bodyPr/>
          <a:lstStyle/>
          <a:p>
            <a:fld id="{B373CDF3-31BE-4793-8743-D1D9E87ECFA4}" type="slidenum">
              <a:rPr lang="nl-NL" smtClean="0"/>
              <a:t>23</a:t>
            </a:fld>
            <a:endParaRPr lang="nl-NL"/>
          </a:p>
        </p:txBody>
      </p:sp>
    </p:spTree>
    <p:extLst>
      <p:ext uri="{BB962C8B-B14F-4D97-AF65-F5344CB8AC3E}">
        <p14:creationId xmlns:p14="http://schemas.microsoft.com/office/powerpoint/2010/main" val="3786321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6EE98-50A1-94E4-7951-2B09CFE5D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71997-6979-07F5-CEA9-C0B10A0E6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FB63B-77C1-8DA6-769D-CAC50CEA7C30}"/>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5E139034-3FBF-F5D0-4736-6E3F3992931A}"/>
              </a:ext>
            </a:extLst>
          </p:cNvPr>
          <p:cNvSpPr>
            <a:spLocks noGrp="1"/>
          </p:cNvSpPr>
          <p:nvPr>
            <p:ph type="sldNum" sz="quarter" idx="5"/>
          </p:nvPr>
        </p:nvSpPr>
        <p:spPr/>
        <p:txBody>
          <a:bodyPr/>
          <a:lstStyle/>
          <a:p>
            <a:fld id="{B373CDF3-31BE-4793-8743-D1D9E87ECFA4}" type="slidenum">
              <a:rPr lang="nl-NL" smtClean="0"/>
              <a:t>24</a:t>
            </a:fld>
            <a:endParaRPr lang="nl-NL"/>
          </a:p>
        </p:txBody>
      </p:sp>
    </p:spTree>
    <p:extLst>
      <p:ext uri="{BB962C8B-B14F-4D97-AF65-F5344CB8AC3E}">
        <p14:creationId xmlns:p14="http://schemas.microsoft.com/office/powerpoint/2010/main" val="1250889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6EE98-50A1-94E4-7951-2B09CFE5D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71997-6979-07F5-CEA9-C0B10A0E6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FB63B-77C1-8DA6-769D-CAC50CEA7C30}"/>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5E139034-3FBF-F5D0-4736-6E3F3992931A}"/>
              </a:ext>
            </a:extLst>
          </p:cNvPr>
          <p:cNvSpPr>
            <a:spLocks noGrp="1"/>
          </p:cNvSpPr>
          <p:nvPr>
            <p:ph type="sldNum" sz="quarter" idx="5"/>
          </p:nvPr>
        </p:nvSpPr>
        <p:spPr/>
        <p:txBody>
          <a:bodyPr/>
          <a:lstStyle/>
          <a:p>
            <a:fld id="{B373CDF3-31BE-4793-8743-D1D9E87ECFA4}" type="slidenum">
              <a:rPr lang="nl-NL" smtClean="0"/>
              <a:t>25</a:t>
            </a:fld>
            <a:endParaRPr lang="nl-NL"/>
          </a:p>
        </p:txBody>
      </p:sp>
    </p:spTree>
    <p:extLst>
      <p:ext uri="{BB962C8B-B14F-4D97-AF65-F5344CB8AC3E}">
        <p14:creationId xmlns:p14="http://schemas.microsoft.com/office/powerpoint/2010/main" val="2797902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6EE98-50A1-94E4-7951-2B09CFE5D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71997-6979-07F5-CEA9-C0B10A0E6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FB63B-77C1-8DA6-769D-CAC50CEA7C30}"/>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5E139034-3FBF-F5D0-4736-6E3F3992931A}"/>
              </a:ext>
            </a:extLst>
          </p:cNvPr>
          <p:cNvSpPr>
            <a:spLocks noGrp="1"/>
          </p:cNvSpPr>
          <p:nvPr>
            <p:ph type="sldNum" sz="quarter" idx="5"/>
          </p:nvPr>
        </p:nvSpPr>
        <p:spPr/>
        <p:txBody>
          <a:bodyPr/>
          <a:lstStyle/>
          <a:p>
            <a:fld id="{B373CDF3-31BE-4793-8743-D1D9E87ECFA4}" type="slidenum">
              <a:rPr lang="nl-NL" smtClean="0"/>
              <a:t>26</a:t>
            </a:fld>
            <a:endParaRPr lang="nl-NL"/>
          </a:p>
        </p:txBody>
      </p:sp>
    </p:spTree>
    <p:extLst>
      <p:ext uri="{BB962C8B-B14F-4D97-AF65-F5344CB8AC3E}">
        <p14:creationId xmlns:p14="http://schemas.microsoft.com/office/powerpoint/2010/main" val="1031529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6EE98-50A1-94E4-7951-2B09CFE5D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71997-6979-07F5-CEA9-C0B10A0E6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FB63B-77C1-8DA6-769D-CAC50CEA7C30}"/>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5E139034-3FBF-F5D0-4736-6E3F3992931A}"/>
              </a:ext>
            </a:extLst>
          </p:cNvPr>
          <p:cNvSpPr>
            <a:spLocks noGrp="1"/>
          </p:cNvSpPr>
          <p:nvPr>
            <p:ph type="sldNum" sz="quarter" idx="5"/>
          </p:nvPr>
        </p:nvSpPr>
        <p:spPr/>
        <p:txBody>
          <a:bodyPr/>
          <a:lstStyle/>
          <a:p>
            <a:fld id="{B373CDF3-31BE-4793-8743-D1D9E87ECFA4}" type="slidenum">
              <a:rPr lang="nl-NL" smtClean="0"/>
              <a:t>27</a:t>
            </a:fld>
            <a:endParaRPr lang="nl-NL"/>
          </a:p>
        </p:txBody>
      </p:sp>
    </p:spTree>
    <p:extLst>
      <p:ext uri="{BB962C8B-B14F-4D97-AF65-F5344CB8AC3E}">
        <p14:creationId xmlns:p14="http://schemas.microsoft.com/office/powerpoint/2010/main" val="4180817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6EE98-50A1-94E4-7951-2B09CFE5D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71997-6979-07F5-CEA9-C0B10A0E6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FB63B-77C1-8DA6-769D-CAC50CEA7C30}"/>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5E139034-3FBF-F5D0-4736-6E3F3992931A}"/>
              </a:ext>
            </a:extLst>
          </p:cNvPr>
          <p:cNvSpPr>
            <a:spLocks noGrp="1"/>
          </p:cNvSpPr>
          <p:nvPr>
            <p:ph type="sldNum" sz="quarter" idx="5"/>
          </p:nvPr>
        </p:nvSpPr>
        <p:spPr/>
        <p:txBody>
          <a:bodyPr/>
          <a:lstStyle/>
          <a:p>
            <a:fld id="{B373CDF3-31BE-4793-8743-D1D9E87ECFA4}" type="slidenum">
              <a:rPr lang="nl-NL" smtClean="0"/>
              <a:t>28</a:t>
            </a:fld>
            <a:endParaRPr lang="nl-NL"/>
          </a:p>
        </p:txBody>
      </p:sp>
    </p:spTree>
    <p:extLst>
      <p:ext uri="{BB962C8B-B14F-4D97-AF65-F5344CB8AC3E}">
        <p14:creationId xmlns:p14="http://schemas.microsoft.com/office/powerpoint/2010/main" val="2774533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6EE98-50A1-94E4-7951-2B09CFE5D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71997-6979-07F5-CEA9-C0B10A0E6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FB63B-77C1-8DA6-769D-CAC50CEA7C30}"/>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5E139034-3FBF-F5D0-4736-6E3F3992931A}"/>
              </a:ext>
            </a:extLst>
          </p:cNvPr>
          <p:cNvSpPr>
            <a:spLocks noGrp="1"/>
          </p:cNvSpPr>
          <p:nvPr>
            <p:ph type="sldNum" sz="quarter" idx="5"/>
          </p:nvPr>
        </p:nvSpPr>
        <p:spPr/>
        <p:txBody>
          <a:bodyPr/>
          <a:lstStyle/>
          <a:p>
            <a:fld id="{B373CDF3-31BE-4793-8743-D1D9E87ECFA4}" type="slidenum">
              <a:rPr lang="nl-NL" smtClean="0"/>
              <a:t>29</a:t>
            </a:fld>
            <a:endParaRPr lang="nl-NL"/>
          </a:p>
        </p:txBody>
      </p:sp>
    </p:spTree>
    <p:extLst>
      <p:ext uri="{BB962C8B-B14F-4D97-AF65-F5344CB8AC3E}">
        <p14:creationId xmlns:p14="http://schemas.microsoft.com/office/powerpoint/2010/main" val="4143853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5A8F2-EC83-61C8-E118-28959E4662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18DEB-B906-A18F-A446-70BF6B96A1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0A5EED-8B43-1052-0E82-0A9498A87BA3}"/>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23E0AACC-AF66-33BD-F6E3-F8E2E570079D}"/>
              </a:ext>
            </a:extLst>
          </p:cNvPr>
          <p:cNvSpPr>
            <a:spLocks noGrp="1"/>
          </p:cNvSpPr>
          <p:nvPr>
            <p:ph type="sldNum" sz="quarter" idx="5"/>
          </p:nvPr>
        </p:nvSpPr>
        <p:spPr/>
        <p:txBody>
          <a:bodyPr/>
          <a:lstStyle/>
          <a:p>
            <a:fld id="{B373CDF3-31BE-4793-8743-D1D9E87ECFA4}" type="slidenum">
              <a:rPr lang="nl-NL" smtClean="0"/>
              <a:t>30</a:t>
            </a:fld>
            <a:endParaRPr lang="nl-NL"/>
          </a:p>
        </p:txBody>
      </p:sp>
    </p:spTree>
    <p:extLst>
      <p:ext uri="{BB962C8B-B14F-4D97-AF65-F5344CB8AC3E}">
        <p14:creationId xmlns:p14="http://schemas.microsoft.com/office/powerpoint/2010/main" val="1720605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1F606-F5F0-0C09-3A31-DB2183276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6A12B1-59DB-5FBF-FF60-15A8BF2D19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4482F8-1B24-6409-1F7A-0CFB9CDBAB43}"/>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B4514B08-0037-B2A1-6C75-BBAAED411FF1}"/>
              </a:ext>
            </a:extLst>
          </p:cNvPr>
          <p:cNvSpPr>
            <a:spLocks noGrp="1"/>
          </p:cNvSpPr>
          <p:nvPr>
            <p:ph type="sldNum" sz="quarter" idx="5"/>
          </p:nvPr>
        </p:nvSpPr>
        <p:spPr/>
        <p:txBody>
          <a:bodyPr/>
          <a:lstStyle/>
          <a:p>
            <a:fld id="{B373CDF3-31BE-4793-8743-D1D9E87ECFA4}" type="slidenum">
              <a:rPr lang="nl-NL" smtClean="0"/>
              <a:t>3</a:t>
            </a:fld>
            <a:endParaRPr lang="nl-NL"/>
          </a:p>
        </p:txBody>
      </p:sp>
    </p:spTree>
    <p:extLst>
      <p:ext uri="{BB962C8B-B14F-4D97-AF65-F5344CB8AC3E}">
        <p14:creationId xmlns:p14="http://schemas.microsoft.com/office/powerpoint/2010/main" val="490498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D3EE6-4961-F550-176A-6D55D98D0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39ADE-172F-F154-D134-92D5929098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512041-A4DD-87F1-24EE-3BF42F065DD5}"/>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6F49994F-ED96-C51F-D163-7977FBA72A74}"/>
              </a:ext>
            </a:extLst>
          </p:cNvPr>
          <p:cNvSpPr>
            <a:spLocks noGrp="1"/>
          </p:cNvSpPr>
          <p:nvPr>
            <p:ph type="sldNum" sz="quarter" idx="5"/>
          </p:nvPr>
        </p:nvSpPr>
        <p:spPr/>
        <p:txBody>
          <a:bodyPr/>
          <a:lstStyle/>
          <a:p>
            <a:fld id="{B373CDF3-31BE-4793-8743-D1D9E87ECFA4}" type="slidenum">
              <a:rPr lang="nl-NL" smtClean="0"/>
              <a:t>31</a:t>
            </a:fld>
            <a:endParaRPr lang="nl-NL"/>
          </a:p>
        </p:txBody>
      </p:sp>
    </p:spTree>
    <p:extLst>
      <p:ext uri="{BB962C8B-B14F-4D97-AF65-F5344CB8AC3E}">
        <p14:creationId xmlns:p14="http://schemas.microsoft.com/office/powerpoint/2010/main" val="2816939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7B153-424F-6ECB-22C5-0786BD1A8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87E6FD-E140-3B17-308A-680D325F02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5D9395-B9B4-1DE4-0824-E83A97CF24C1}"/>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D93182EE-DFD8-9D33-ADCE-A7268963A28D}"/>
              </a:ext>
            </a:extLst>
          </p:cNvPr>
          <p:cNvSpPr>
            <a:spLocks noGrp="1"/>
          </p:cNvSpPr>
          <p:nvPr>
            <p:ph type="sldNum" sz="quarter" idx="5"/>
          </p:nvPr>
        </p:nvSpPr>
        <p:spPr/>
        <p:txBody>
          <a:bodyPr/>
          <a:lstStyle/>
          <a:p>
            <a:fld id="{B373CDF3-31BE-4793-8743-D1D9E87ECFA4}" type="slidenum">
              <a:rPr lang="nl-NL" smtClean="0"/>
              <a:t>32</a:t>
            </a:fld>
            <a:endParaRPr lang="nl-NL"/>
          </a:p>
        </p:txBody>
      </p:sp>
    </p:spTree>
    <p:extLst>
      <p:ext uri="{BB962C8B-B14F-4D97-AF65-F5344CB8AC3E}">
        <p14:creationId xmlns:p14="http://schemas.microsoft.com/office/powerpoint/2010/main" val="2954547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3EDAC-562B-2F68-DF42-B12E07FC1D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5ECC5-AE6D-C6D3-A88D-6858FEC8D3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0EE186-E485-5144-1C3B-1F6099DBE4B0}"/>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9834F536-2F4F-53E3-F0DB-B9DD88CC938C}"/>
              </a:ext>
            </a:extLst>
          </p:cNvPr>
          <p:cNvSpPr>
            <a:spLocks noGrp="1"/>
          </p:cNvSpPr>
          <p:nvPr>
            <p:ph type="sldNum" sz="quarter" idx="5"/>
          </p:nvPr>
        </p:nvSpPr>
        <p:spPr/>
        <p:txBody>
          <a:bodyPr/>
          <a:lstStyle/>
          <a:p>
            <a:fld id="{B373CDF3-31BE-4793-8743-D1D9E87ECFA4}" type="slidenum">
              <a:rPr lang="nl-NL" smtClean="0"/>
              <a:t>33</a:t>
            </a:fld>
            <a:endParaRPr lang="nl-NL"/>
          </a:p>
        </p:txBody>
      </p:sp>
    </p:spTree>
    <p:extLst>
      <p:ext uri="{BB962C8B-B14F-4D97-AF65-F5344CB8AC3E}">
        <p14:creationId xmlns:p14="http://schemas.microsoft.com/office/powerpoint/2010/main" val="392931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99949-9852-2865-9897-02A426922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6C97C-32E1-2CDA-791C-3ADFC49A9C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EAFD3D-4AC4-A318-5861-F4B151C49159}"/>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995F0A47-4C8B-BA99-81E1-C5FB04F6CE14}"/>
              </a:ext>
            </a:extLst>
          </p:cNvPr>
          <p:cNvSpPr>
            <a:spLocks noGrp="1"/>
          </p:cNvSpPr>
          <p:nvPr>
            <p:ph type="sldNum" sz="quarter" idx="5"/>
          </p:nvPr>
        </p:nvSpPr>
        <p:spPr/>
        <p:txBody>
          <a:bodyPr/>
          <a:lstStyle/>
          <a:p>
            <a:fld id="{B373CDF3-31BE-4793-8743-D1D9E87ECFA4}" type="slidenum">
              <a:rPr lang="nl-NL" smtClean="0"/>
              <a:t>4</a:t>
            </a:fld>
            <a:endParaRPr lang="nl-NL"/>
          </a:p>
        </p:txBody>
      </p:sp>
    </p:spTree>
    <p:extLst>
      <p:ext uri="{BB962C8B-B14F-4D97-AF65-F5344CB8AC3E}">
        <p14:creationId xmlns:p14="http://schemas.microsoft.com/office/powerpoint/2010/main" val="89111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035B2-A338-57D7-5FAF-9F9E6A385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DE97A-14DC-5073-9E1D-FBD01C4290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5DF02E-83C3-4EDB-C110-C63962DDC0DC}"/>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486520A2-5A17-D783-64BF-258D66BF11FA}"/>
              </a:ext>
            </a:extLst>
          </p:cNvPr>
          <p:cNvSpPr>
            <a:spLocks noGrp="1"/>
          </p:cNvSpPr>
          <p:nvPr>
            <p:ph type="sldNum" sz="quarter" idx="5"/>
          </p:nvPr>
        </p:nvSpPr>
        <p:spPr/>
        <p:txBody>
          <a:bodyPr/>
          <a:lstStyle/>
          <a:p>
            <a:fld id="{B373CDF3-31BE-4793-8743-D1D9E87ECFA4}" type="slidenum">
              <a:rPr lang="nl-NL" smtClean="0"/>
              <a:t>5</a:t>
            </a:fld>
            <a:endParaRPr lang="nl-NL"/>
          </a:p>
        </p:txBody>
      </p:sp>
    </p:spTree>
    <p:extLst>
      <p:ext uri="{BB962C8B-B14F-4D97-AF65-F5344CB8AC3E}">
        <p14:creationId xmlns:p14="http://schemas.microsoft.com/office/powerpoint/2010/main" val="3940460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6EE98-50A1-94E4-7951-2B09CFE5D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71997-6979-07F5-CEA9-C0B10A0E6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FB63B-77C1-8DA6-769D-CAC50CEA7C30}"/>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5E139034-3FBF-F5D0-4736-6E3F3992931A}"/>
              </a:ext>
            </a:extLst>
          </p:cNvPr>
          <p:cNvSpPr>
            <a:spLocks noGrp="1"/>
          </p:cNvSpPr>
          <p:nvPr>
            <p:ph type="sldNum" sz="quarter" idx="5"/>
          </p:nvPr>
        </p:nvSpPr>
        <p:spPr/>
        <p:txBody>
          <a:bodyPr/>
          <a:lstStyle/>
          <a:p>
            <a:fld id="{B373CDF3-31BE-4793-8743-D1D9E87ECFA4}" type="slidenum">
              <a:rPr lang="nl-NL" smtClean="0"/>
              <a:t>6</a:t>
            </a:fld>
            <a:endParaRPr lang="nl-NL"/>
          </a:p>
        </p:txBody>
      </p:sp>
    </p:spTree>
    <p:extLst>
      <p:ext uri="{BB962C8B-B14F-4D97-AF65-F5344CB8AC3E}">
        <p14:creationId xmlns:p14="http://schemas.microsoft.com/office/powerpoint/2010/main" val="4009559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E6272-13A9-0213-F894-40C6527AE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988651-434C-5A18-2EB1-B0C7CD13E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5D25CE-E2F0-1D99-51D5-2548F97BD401}"/>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F4C72F20-7262-E12D-59F4-08852FB80D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3CDF3-31BE-4793-8743-D1D9E87ECFA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020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E6272-13A9-0213-F894-40C6527AE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988651-434C-5A18-2EB1-B0C7CD13E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5D25CE-E2F0-1D99-51D5-2548F97BD401}"/>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F4C72F20-7262-E12D-59F4-08852FB80D61}"/>
              </a:ext>
            </a:extLst>
          </p:cNvPr>
          <p:cNvSpPr>
            <a:spLocks noGrp="1"/>
          </p:cNvSpPr>
          <p:nvPr>
            <p:ph type="sldNum" sz="quarter" idx="5"/>
          </p:nvPr>
        </p:nvSpPr>
        <p:spPr/>
        <p:txBody>
          <a:bodyPr/>
          <a:lstStyle/>
          <a:p>
            <a:fld id="{B373CDF3-31BE-4793-8743-D1D9E87ECFA4}" type="slidenum">
              <a:rPr lang="nl-NL" smtClean="0"/>
              <a:t>8</a:t>
            </a:fld>
            <a:endParaRPr lang="nl-NL"/>
          </a:p>
        </p:txBody>
      </p:sp>
    </p:spTree>
    <p:extLst>
      <p:ext uri="{BB962C8B-B14F-4D97-AF65-F5344CB8AC3E}">
        <p14:creationId xmlns:p14="http://schemas.microsoft.com/office/powerpoint/2010/main" val="781482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A298D-C9CE-FB75-4F01-5AF3D9BC1A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FA91E-4B37-3E84-DF16-7A67D1879C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84A816-C4E1-3FF7-CFD2-0182398E6861}"/>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E69C9796-1D67-B3FF-E655-F054C045C93F}"/>
              </a:ext>
            </a:extLst>
          </p:cNvPr>
          <p:cNvSpPr>
            <a:spLocks noGrp="1"/>
          </p:cNvSpPr>
          <p:nvPr>
            <p:ph type="sldNum" sz="quarter" idx="5"/>
          </p:nvPr>
        </p:nvSpPr>
        <p:spPr/>
        <p:txBody>
          <a:bodyPr/>
          <a:lstStyle/>
          <a:p>
            <a:fld id="{B373CDF3-31BE-4793-8743-D1D9E87ECFA4}" type="slidenum">
              <a:rPr lang="nl-NL" smtClean="0"/>
              <a:t>9</a:t>
            </a:fld>
            <a:endParaRPr lang="nl-NL"/>
          </a:p>
        </p:txBody>
      </p:sp>
    </p:spTree>
    <p:extLst>
      <p:ext uri="{BB962C8B-B14F-4D97-AF65-F5344CB8AC3E}">
        <p14:creationId xmlns:p14="http://schemas.microsoft.com/office/powerpoint/2010/main" val="55347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15B7B-AC94-42D6-A890-D3DD82837E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1E3F74-D515-4C4B-99C5-E6C33F8C21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4DFAB0-33C7-4CB8-89E8-C52ECCDE424F}"/>
              </a:ext>
            </a:extLst>
          </p:cNvPr>
          <p:cNvSpPr>
            <a:spLocks noGrp="1"/>
          </p:cNvSpPr>
          <p:nvPr>
            <p:ph type="dt" sz="half" idx="10"/>
          </p:nvPr>
        </p:nvSpPr>
        <p:spPr/>
        <p:txBody>
          <a:bodyPr/>
          <a:lstStyle/>
          <a:p>
            <a:fld id="{2251FC5F-AA96-471A-82E0-09FB4EDB0432}" type="datetimeFigureOut">
              <a:rPr lang="en-GB" smtClean="0"/>
              <a:t>09/05/2025</a:t>
            </a:fld>
            <a:endParaRPr lang="en-GB"/>
          </a:p>
        </p:txBody>
      </p:sp>
      <p:sp>
        <p:nvSpPr>
          <p:cNvPr id="5" name="Footer Placeholder 4">
            <a:extLst>
              <a:ext uri="{FF2B5EF4-FFF2-40B4-BE49-F238E27FC236}">
                <a16:creationId xmlns:a16="http://schemas.microsoft.com/office/drawing/2014/main" id="{4BE05DD4-E5A5-4673-934E-85A1567C9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033A65-3AD5-4DF5-9304-22B543E549A6}"/>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149751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9CF2-30F7-48CA-8423-C5F8DABC57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A58088-FCC6-4F55-8955-E11A1D9168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CFCA63-60B6-41C3-B4C6-AF59911E0254}"/>
              </a:ext>
            </a:extLst>
          </p:cNvPr>
          <p:cNvSpPr>
            <a:spLocks noGrp="1"/>
          </p:cNvSpPr>
          <p:nvPr>
            <p:ph type="dt" sz="half" idx="10"/>
          </p:nvPr>
        </p:nvSpPr>
        <p:spPr/>
        <p:txBody>
          <a:bodyPr/>
          <a:lstStyle/>
          <a:p>
            <a:fld id="{2251FC5F-AA96-471A-82E0-09FB4EDB0432}" type="datetimeFigureOut">
              <a:rPr lang="en-GB" smtClean="0"/>
              <a:t>09/05/2025</a:t>
            </a:fld>
            <a:endParaRPr lang="en-GB"/>
          </a:p>
        </p:txBody>
      </p:sp>
      <p:sp>
        <p:nvSpPr>
          <p:cNvPr id="5" name="Footer Placeholder 4">
            <a:extLst>
              <a:ext uri="{FF2B5EF4-FFF2-40B4-BE49-F238E27FC236}">
                <a16:creationId xmlns:a16="http://schemas.microsoft.com/office/drawing/2014/main" id="{8FB5AAC9-FC5F-45A5-9D12-531759D0CC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8952AC-D666-4C97-AF30-0075AB89DE5C}"/>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3135848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97C8A-2769-445D-A85D-B840CD5342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4DEB17-5450-4D3D-AF11-4DAFE8854F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90316C-2CD5-4D72-8EAF-701D735C5853}"/>
              </a:ext>
            </a:extLst>
          </p:cNvPr>
          <p:cNvSpPr>
            <a:spLocks noGrp="1"/>
          </p:cNvSpPr>
          <p:nvPr>
            <p:ph type="dt" sz="half" idx="10"/>
          </p:nvPr>
        </p:nvSpPr>
        <p:spPr/>
        <p:txBody>
          <a:bodyPr/>
          <a:lstStyle/>
          <a:p>
            <a:fld id="{2251FC5F-AA96-471A-82E0-09FB4EDB0432}" type="datetimeFigureOut">
              <a:rPr lang="en-GB" smtClean="0"/>
              <a:t>09/05/2025</a:t>
            </a:fld>
            <a:endParaRPr lang="en-GB"/>
          </a:p>
        </p:txBody>
      </p:sp>
      <p:sp>
        <p:nvSpPr>
          <p:cNvPr id="5" name="Footer Placeholder 4">
            <a:extLst>
              <a:ext uri="{FF2B5EF4-FFF2-40B4-BE49-F238E27FC236}">
                <a16:creationId xmlns:a16="http://schemas.microsoft.com/office/drawing/2014/main" id="{09BC1868-0D5D-430F-997E-9A4E74423F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41642A-CA0E-4627-9ACD-971FAD2241D2}"/>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162516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C11C-45C5-42A0-8822-7A5550920C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96C00C-2BE2-4F81-938A-1FE2F57791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F1A83B-D327-4A9B-A85C-3892A2B4ECA4}"/>
              </a:ext>
            </a:extLst>
          </p:cNvPr>
          <p:cNvSpPr>
            <a:spLocks noGrp="1"/>
          </p:cNvSpPr>
          <p:nvPr>
            <p:ph type="dt" sz="half" idx="10"/>
          </p:nvPr>
        </p:nvSpPr>
        <p:spPr/>
        <p:txBody>
          <a:bodyPr/>
          <a:lstStyle/>
          <a:p>
            <a:fld id="{2251FC5F-AA96-471A-82E0-09FB4EDB0432}" type="datetimeFigureOut">
              <a:rPr lang="en-GB" smtClean="0"/>
              <a:t>09/05/2025</a:t>
            </a:fld>
            <a:endParaRPr lang="en-GB"/>
          </a:p>
        </p:txBody>
      </p:sp>
      <p:sp>
        <p:nvSpPr>
          <p:cNvPr id="5" name="Footer Placeholder 4">
            <a:extLst>
              <a:ext uri="{FF2B5EF4-FFF2-40B4-BE49-F238E27FC236}">
                <a16:creationId xmlns:a16="http://schemas.microsoft.com/office/drawing/2014/main" id="{3E675969-FA9C-46CB-9977-39902E2DF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C9223F-5D33-4864-89E8-5E87A15ED9FD}"/>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299861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AA4C8-C414-4F5B-A17F-35AC645532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34503C-E877-461A-9A36-921FB3D1AB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D0BEF2-0180-4871-9BCD-F05FCA7E5C58}"/>
              </a:ext>
            </a:extLst>
          </p:cNvPr>
          <p:cNvSpPr>
            <a:spLocks noGrp="1"/>
          </p:cNvSpPr>
          <p:nvPr>
            <p:ph type="dt" sz="half" idx="10"/>
          </p:nvPr>
        </p:nvSpPr>
        <p:spPr/>
        <p:txBody>
          <a:bodyPr/>
          <a:lstStyle/>
          <a:p>
            <a:fld id="{2251FC5F-AA96-471A-82E0-09FB4EDB0432}" type="datetimeFigureOut">
              <a:rPr lang="en-GB" smtClean="0"/>
              <a:t>09/05/2025</a:t>
            </a:fld>
            <a:endParaRPr lang="en-GB"/>
          </a:p>
        </p:txBody>
      </p:sp>
      <p:sp>
        <p:nvSpPr>
          <p:cNvPr id="5" name="Footer Placeholder 4">
            <a:extLst>
              <a:ext uri="{FF2B5EF4-FFF2-40B4-BE49-F238E27FC236}">
                <a16:creationId xmlns:a16="http://schemas.microsoft.com/office/drawing/2014/main" id="{5C3D4E48-6E6B-4099-BFED-53044ECF5D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772111-A28B-4755-BD67-DE9F3E1281AD}"/>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1520409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8761-FEC5-4646-8E36-5429631F45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061E99-7F66-4C6A-8429-EF957E1688D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B1923D-E380-4072-88D7-B3CAC2A0D7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224B45-FD1C-4BBB-BA2D-AA20FFD876C2}"/>
              </a:ext>
            </a:extLst>
          </p:cNvPr>
          <p:cNvSpPr>
            <a:spLocks noGrp="1"/>
          </p:cNvSpPr>
          <p:nvPr>
            <p:ph type="dt" sz="half" idx="10"/>
          </p:nvPr>
        </p:nvSpPr>
        <p:spPr/>
        <p:txBody>
          <a:bodyPr/>
          <a:lstStyle/>
          <a:p>
            <a:fld id="{2251FC5F-AA96-471A-82E0-09FB4EDB0432}" type="datetimeFigureOut">
              <a:rPr lang="en-GB" smtClean="0"/>
              <a:t>09/05/2025</a:t>
            </a:fld>
            <a:endParaRPr lang="en-GB"/>
          </a:p>
        </p:txBody>
      </p:sp>
      <p:sp>
        <p:nvSpPr>
          <p:cNvPr id="6" name="Footer Placeholder 5">
            <a:extLst>
              <a:ext uri="{FF2B5EF4-FFF2-40B4-BE49-F238E27FC236}">
                <a16:creationId xmlns:a16="http://schemas.microsoft.com/office/drawing/2014/main" id="{AEAEDF4F-760F-47D4-A9A9-648A840559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BD0CF7-FE51-4E75-B654-77ED7D008B5B}"/>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310148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A24F-1889-449C-8BD2-E4223A30A1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C50A22-9129-4007-8522-5160EFCEE4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BA49614-41CC-4364-97C2-92C46DB546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C4EAEE-6287-46E9-A895-CDD11B00B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ED8362-134E-4FA0-B17B-58DB88E37D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BD07CB-C7E2-4D30-BE4A-A0D6E31E0328}"/>
              </a:ext>
            </a:extLst>
          </p:cNvPr>
          <p:cNvSpPr>
            <a:spLocks noGrp="1"/>
          </p:cNvSpPr>
          <p:nvPr>
            <p:ph type="dt" sz="half" idx="10"/>
          </p:nvPr>
        </p:nvSpPr>
        <p:spPr/>
        <p:txBody>
          <a:bodyPr/>
          <a:lstStyle/>
          <a:p>
            <a:fld id="{2251FC5F-AA96-471A-82E0-09FB4EDB0432}" type="datetimeFigureOut">
              <a:rPr lang="en-GB" smtClean="0"/>
              <a:t>09/05/2025</a:t>
            </a:fld>
            <a:endParaRPr lang="en-GB"/>
          </a:p>
        </p:txBody>
      </p:sp>
      <p:sp>
        <p:nvSpPr>
          <p:cNvPr id="8" name="Footer Placeholder 7">
            <a:extLst>
              <a:ext uri="{FF2B5EF4-FFF2-40B4-BE49-F238E27FC236}">
                <a16:creationId xmlns:a16="http://schemas.microsoft.com/office/drawing/2014/main" id="{C89AA65F-B0D8-443B-B14F-5916866B9B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9C7AC9-6261-4146-AADD-52B418D75769}"/>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266587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59AF-1232-491A-8E44-620C4379284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F19FC0-F122-45F5-9BC7-1BE425E6AF2D}"/>
              </a:ext>
            </a:extLst>
          </p:cNvPr>
          <p:cNvSpPr>
            <a:spLocks noGrp="1"/>
          </p:cNvSpPr>
          <p:nvPr>
            <p:ph type="dt" sz="half" idx="10"/>
          </p:nvPr>
        </p:nvSpPr>
        <p:spPr/>
        <p:txBody>
          <a:bodyPr/>
          <a:lstStyle/>
          <a:p>
            <a:fld id="{2251FC5F-AA96-471A-82E0-09FB4EDB0432}" type="datetimeFigureOut">
              <a:rPr lang="en-GB" smtClean="0"/>
              <a:t>09/05/2025</a:t>
            </a:fld>
            <a:endParaRPr lang="en-GB"/>
          </a:p>
        </p:txBody>
      </p:sp>
      <p:sp>
        <p:nvSpPr>
          <p:cNvPr id="4" name="Footer Placeholder 3">
            <a:extLst>
              <a:ext uri="{FF2B5EF4-FFF2-40B4-BE49-F238E27FC236}">
                <a16:creationId xmlns:a16="http://schemas.microsoft.com/office/drawing/2014/main" id="{4B318F8D-3394-4F83-B089-95DA6B73A23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D9B845-CE7C-4FB5-BEC8-FC50CB4F6CF6}"/>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86602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B7B1D7-85A5-432F-A162-FC384FE543DF}"/>
              </a:ext>
            </a:extLst>
          </p:cNvPr>
          <p:cNvSpPr>
            <a:spLocks noGrp="1"/>
          </p:cNvSpPr>
          <p:nvPr>
            <p:ph type="dt" sz="half" idx="10"/>
          </p:nvPr>
        </p:nvSpPr>
        <p:spPr/>
        <p:txBody>
          <a:bodyPr/>
          <a:lstStyle/>
          <a:p>
            <a:fld id="{2251FC5F-AA96-471A-82E0-09FB4EDB0432}" type="datetimeFigureOut">
              <a:rPr lang="en-GB" smtClean="0"/>
              <a:t>09/05/2025</a:t>
            </a:fld>
            <a:endParaRPr lang="en-GB"/>
          </a:p>
        </p:txBody>
      </p:sp>
      <p:sp>
        <p:nvSpPr>
          <p:cNvPr id="3" name="Footer Placeholder 2">
            <a:extLst>
              <a:ext uri="{FF2B5EF4-FFF2-40B4-BE49-F238E27FC236}">
                <a16:creationId xmlns:a16="http://schemas.microsoft.com/office/drawing/2014/main" id="{55B234EF-6BF2-4AB3-8365-4803652A4E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EA7560C-FACA-4C65-8259-0D158D2D4309}"/>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308154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BCBF-BB44-4932-AA54-BC8A8A3CC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1F2C63-223D-4D1D-A56F-5A8C1B7D1B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699F75-64B3-4DE9-8002-B028397CC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19B0D-B1C1-4D3C-B0B2-96B1D80400EB}"/>
              </a:ext>
            </a:extLst>
          </p:cNvPr>
          <p:cNvSpPr>
            <a:spLocks noGrp="1"/>
          </p:cNvSpPr>
          <p:nvPr>
            <p:ph type="dt" sz="half" idx="10"/>
          </p:nvPr>
        </p:nvSpPr>
        <p:spPr/>
        <p:txBody>
          <a:bodyPr/>
          <a:lstStyle/>
          <a:p>
            <a:fld id="{2251FC5F-AA96-471A-82E0-09FB4EDB0432}" type="datetimeFigureOut">
              <a:rPr lang="en-GB" smtClean="0"/>
              <a:t>09/05/2025</a:t>
            </a:fld>
            <a:endParaRPr lang="en-GB"/>
          </a:p>
        </p:txBody>
      </p:sp>
      <p:sp>
        <p:nvSpPr>
          <p:cNvPr id="6" name="Footer Placeholder 5">
            <a:extLst>
              <a:ext uri="{FF2B5EF4-FFF2-40B4-BE49-F238E27FC236}">
                <a16:creationId xmlns:a16="http://schemas.microsoft.com/office/drawing/2014/main" id="{E47C6630-94C2-49FE-A24F-711A62EA10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A698BD-74A9-4E56-9CC8-4EA5023169C3}"/>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399614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462D-E074-4A68-9D55-56A8138273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F6687E-C973-4774-B02A-C9FA1A0170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9BE5CA-7B2F-472F-80B4-463165364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A7ECD0-812B-4F31-BBBC-9BD8969D47E2}"/>
              </a:ext>
            </a:extLst>
          </p:cNvPr>
          <p:cNvSpPr>
            <a:spLocks noGrp="1"/>
          </p:cNvSpPr>
          <p:nvPr>
            <p:ph type="dt" sz="half" idx="10"/>
          </p:nvPr>
        </p:nvSpPr>
        <p:spPr/>
        <p:txBody>
          <a:bodyPr/>
          <a:lstStyle/>
          <a:p>
            <a:fld id="{2251FC5F-AA96-471A-82E0-09FB4EDB0432}" type="datetimeFigureOut">
              <a:rPr lang="en-GB" smtClean="0"/>
              <a:t>09/05/2025</a:t>
            </a:fld>
            <a:endParaRPr lang="en-GB"/>
          </a:p>
        </p:txBody>
      </p:sp>
      <p:sp>
        <p:nvSpPr>
          <p:cNvPr id="6" name="Footer Placeholder 5">
            <a:extLst>
              <a:ext uri="{FF2B5EF4-FFF2-40B4-BE49-F238E27FC236}">
                <a16:creationId xmlns:a16="http://schemas.microsoft.com/office/drawing/2014/main" id="{DA0E5482-BE42-4F0D-9ED6-204D0176E2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D29A6C-FEA6-4786-9C9D-0E232326E600}"/>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1793985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50FD09-6D4D-4971-950B-E950674BC2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92732B-81C3-4EB1-ADDB-C636D7E708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83A025-6775-4A84-8369-70A896547E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1FC5F-AA96-471A-82E0-09FB4EDB0432}" type="datetimeFigureOut">
              <a:rPr lang="en-GB" smtClean="0"/>
              <a:t>09/05/2025</a:t>
            </a:fld>
            <a:endParaRPr lang="en-GB"/>
          </a:p>
        </p:txBody>
      </p:sp>
      <p:sp>
        <p:nvSpPr>
          <p:cNvPr id="5" name="Footer Placeholder 4">
            <a:extLst>
              <a:ext uri="{FF2B5EF4-FFF2-40B4-BE49-F238E27FC236}">
                <a16:creationId xmlns:a16="http://schemas.microsoft.com/office/drawing/2014/main" id="{EBA7FB2B-30C6-4B17-8AAF-EE68B9B90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C277BA5-FD62-4C63-BEA2-EB9AB3185D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AC406-4625-4649-81C4-F5475265AFF4}" type="slidenum">
              <a:rPr lang="en-GB" smtClean="0"/>
              <a:t>‹nr.›</a:t>
            </a:fld>
            <a:endParaRPr lang="en-GB"/>
          </a:p>
        </p:txBody>
      </p:sp>
    </p:spTree>
    <p:extLst>
      <p:ext uri="{BB962C8B-B14F-4D97-AF65-F5344CB8AC3E}">
        <p14:creationId xmlns:p14="http://schemas.microsoft.com/office/powerpoint/2010/main" val="38009762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43269-5336-434F-A2CF-8332128CA741}"/>
              </a:ext>
            </a:extLst>
          </p:cNvPr>
          <p:cNvSpPr>
            <a:spLocks noGrp="1"/>
          </p:cNvSpPr>
          <p:nvPr>
            <p:ph type="ctrTitle"/>
          </p:nvPr>
        </p:nvSpPr>
        <p:spPr>
          <a:xfrm>
            <a:off x="798992" y="2488917"/>
            <a:ext cx="10594013" cy="2387600"/>
          </a:xfrm>
        </p:spPr>
        <p:txBody>
          <a:bodyPr>
            <a:normAutofit/>
          </a:bodyPr>
          <a:lstStyle/>
          <a:p>
            <a:r>
              <a:rPr lang="en-GB" sz="3200" b="1" dirty="0">
                <a:latin typeface="Open Sans"/>
                <a:ea typeface="Verdana" panose="020B0604030504040204" pitchFamily="34" charset="0"/>
              </a:rPr>
              <a:t>Continuing Powers of Attorney: Current status and future directions – an overview of the European Landscape based on the FL-EUR Reports</a:t>
            </a:r>
          </a:p>
        </p:txBody>
      </p:sp>
      <p:sp>
        <p:nvSpPr>
          <p:cNvPr id="7" name="Rectangle 6">
            <a:extLst>
              <a:ext uri="{FF2B5EF4-FFF2-40B4-BE49-F238E27FC236}">
                <a16:creationId xmlns:a16="http://schemas.microsoft.com/office/drawing/2014/main" id="{7A3D0F57-FA2A-4C72-A912-AC921F220011}"/>
              </a:ext>
            </a:extLst>
          </p:cNvPr>
          <p:cNvSpPr/>
          <p:nvPr/>
        </p:nvSpPr>
        <p:spPr>
          <a:xfrm>
            <a:off x="0" y="0"/>
            <a:ext cx="12192000" cy="3081867"/>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Afbeelding 1915497981" descr="FL-EUR Logo">
            <a:extLst>
              <a:ext uri="{FF2B5EF4-FFF2-40B4-BE49-F238E27FC236}">
                <a16:creationId xmlns:a16="http://schemas.microsoft.com/office/drawing/2014/main" id="{A2043CCE-01C0-4708-8246-8E79E61D6E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26" y="474132"/>
            <a:ext cx="2743200" cy="2142067"/>
          </a:xfrm>
          <a:prstGeom prst="rect">
            <a:avLst/>
          </a:prstGeom>
          <a:noFill/>
          <a:ln>
            <a:noFill/>
          </a:ln>
        </p:spPr>
      </p:pic>
      <p:sp>
        <p:nvSpPr>
          <p:cNvPr id="6" name="Rectangle 5">
            <a:extLst>
              <a:ext uri="{FF2B5EF4-FFF2-40B4-BE49-F238E27FC236}">
                <a16:creationId xmlns:a16="http://schemas.microsoft.com/office/drawing/2014/main" id="{E227AB6F-DA52-4FA3-A515-7E18404F728F}"/>
              </a:ext>
            </a:extLst>
          </p:cNvPr>
          <p:cNvSpPr/>
          <p:nvPr/>
        </p:nvSpPr>
        <p:spPr>
          <a:xfrm>
            <a:off x="3250425" y="592949"/>
            <a:ext cx="9254067" cy="1895968"/>
          </a:xfrm>
          <a:prstGeom prst="rect">
            <a:avLst/>
          </a:prstGeom>
        </p:spPr>
        <p:txBody>
          <a:bodyPr wrap="square">
            <a:spAutoFit/>
          </a:bodyPr>
          <a:lstStyle/>
          <a:p>
            <a:pPr>
              <a:lnSpc>
                <a:spcPct val="115000"/>
              </a:lnSpc>
              <a:spcAft>
                <a:spcPts val="0"/>
              </a:spcAft>
            </a:pPr>
            <a:r>
              <a:rPr lang="en-GB" sz="2600" b="1" kern="100" dirty="0">
                <a:solidFill>
                  <a:srgbClr val="000000"/>
                </a:solidFill>
                <a:effectLst/>
                <a:latin typeface="Open Sans"/>
                <a:ea typeface="Calibri" panose="020F0502020204030204" pitchFamily="34" charset="0"/>
                <a:cs typeface="Vrinda" panose="020B0502040204020203" pitchFamily="34" charset="0"/>
              </a:rPr>
              <a:t>European pathways for supporting and protecting adults: </a:t>
            </a:r>
            <a:r>
              <a:rPr lang="en-GB" sz="2600" b="1" dirty="0">
                <a:solidFill>
                  <a:srgbClr val="000000"/>
                </a:solidFill>
                <a:latin typeface="Open Sans"/>
                <a:ea typeface="Calibri" panose="020F0502020204030204" pitchFamily="34" charset="0"/>
                <a:cs typeface="Times New Roman" panose="02020603050405020304" pitchFamily="18" charset="0"/>
              </a:rPr>
              <a:t>i</a:t>
            </a:r>
            <a:r>
              <a:rPr lang="en-GB" sz="2600" b="1" kern="1200" dirty="0">
                <a:solidFill>
                  <a:srgbClr val="000000"/>
                </a:solidFill>
                <a:effectLst/>
                <a:latin typeface="Open Sans"/>
                <a:ea typeface="Calibri" panose="020F0502020204030204" pitchFamily="34" charset="0"/>
                <a:cs typeface="Times New Roman" panose="02020603050405020304" pitchFamily="18" charset="0"/>
              </a:rPr>
              <a:t>nsights and best practices across Europe</a:t>
            </a:r>
          </a:p>
          <a:p>
            <a:pPr>
              <a:lnSpc>
                <a:spcPct val="115000"/>
              </a:lnSpc>
              <a:spcAft>
                <a:spcPts val="0"/>
              </a:spcAft>
            </a:pPr>
            <a:endParaRPr lang="en-GB" sz="2600" b="1" dirty="0">
              <a:solidFill>
                <a:srgbClr val="000000"/>
              </a:solidFill>
              <a:latin typeface="Open Sans"/>
              <a:ea typeface="Calibri" panose="020F0502020204030204" pitchFamily="34" charset="0"/>
              <a:cs typeface="Times New Roman" panose="02020603050405020304" pitchFamily="18" charset="0"/>
            </a:endParaRPr>
          </a:p>
          <a:p>
            <a:pPr>
              <a:lnSpc>
                <a:spcPct val="115000"/>
              </a:lnSpc>
              <a:spcAft>
                <a:spcPts val="0"/>
              </a:spcAft>
            </a:pPr>
            <a:r>
              <a:rPr lang="en-GB" sz="2600" b="1" dirty="0">
                <a:solidFill>
                  <a:srgbClr val="000000"/>
                </a:solidFill>
                <a:latin typeface="Open Sans"/>
                <a:ea typeface="Calibri" panose="020F0502020204030204" pitchFamily="34" charset="0"/>
                <a:cs typeface="Times New Roman" panose="02020603050405020304" pitchFamily="18" charset="0"/>
              </a:rPr>
              <a:t>2 May 2025</a:t>
            </a:r>
            <a:endParaRPr lang="ca-ES" sz="26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94582D43-9835-4ECB-8BE1-38F7E09EAFAD}"/>
              </a:ext>
            </a:extLst>
          </p:cNvPr>
          <p:cNvSpPr/>
          <p:nvPr/>
        </p:nvSpPr>
        <p:spPr>
          <a:xfrm>
            <a:off x="3928531" y="5253284"/>
            <a:ext cx="4334933"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628CA6"/>
              </a:solidFill>
              <a:latin typeface="Open Sans"/>
            </a:endParaRPr>
          </a:p>
          <a:p>
            <a:pPr algn="ctr"/>
            <a:r>
              <a:rPr lang="en-GB" sz="2000" dirty="0">
                <a:solidFill>
                  <a:srgbClr val="628CA6"/>
                </a:solidFill>
                <a:latin typeface="Open Sans"/>
              </a:rPr>
              <a:t>Katrine Kjærheim Fredwall</a:t>
            </a:r>
          </a:p>
          <a:p>
            <a:pPr algn="ctr"/>
            <a:r>
              <a:rPr lang="en-GB" sz="2000" dirty="0">
                <a:solidFill>
                  <a:srgbClr val="628CA6"/>
                </a:solidFill>
                <a:latin typeface="Open Sans"/>
              </a:rPr>
              <a:t>Jordi Ribot</a:t>
            </a:r>
          </a:p>
          <a:p>
            <a:pPr algn="ctr"/>
            <a:r>
              <a:rPr lang="en-GB" sz="2000" dirty="0">
                <a:solidFill>
                  <a:srgbClr val="628CA6"/>
                </a:solidFill>
                <a:latin typeface="Open Sans"/>
              </a:rPr>
              <a:t>Rieneke Stelma-Roorda</a:t>
            </a:r>
          </a:p>
          <a:p>
            <a:pPr algn="ctr"/>
            <a:r>
              <a:rPr lang="en-GB" sz="2000" dirty="0">
                <a:solidFill>
                  <a:srgbClr val="628CA6"/>
                </a:solidFill>
                <a:latin typeface="Open Sans"/>
              </a:rPr>
              <a:t>Paula Távora Vítor</a:t>
            </a:r>
          </a:p>
        </p:txBody>
      </p:sp>
    </p:spTree>
    <p:extLst>
      <p:ext uri="{BB962C8B-B14F-4D97-AF65-F5344CB8AC3E}">
        <p14:creationId xmlns:p14="http://schemas.microsoft.com/office/powerpoint/2010/main" val="3087687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479C4-A508-84AF-A07A-599C1560831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6174BFF-FC1C-6B66-59C4-3601DD08D245}"/>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1E83DFD7-6281-8965-1E26-B4493949D904}"/>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Legal nature and legal embedding of CPAs</a:t>
            </a:r>
          </a:p>
        </p:txBody>
      </p:sp>
      <p:sp>
        <p:nvSpPr>
          <p:cNvPr id="3" name="Content Placeholder 2">
            <a:extLst>
              <a:ext uri="{FF2B5EF4-FFF2-40B4-BE49-F238E27FC236}">
                <a16:creationId xmlns:a16="http://schemas.microsoft.com/office/drawing/2014/main" id="{9F3EC1D3-D60E-B95F-10B8-D6C173B0D551}"/>
              </a:ext>
            </a:extLst>
          </p:cNvPr>
          <p:cNvSpPr>
            <a:spLocks noGrp="1"/>
          </p:cNvSpPr>
          <p:nvPr>
            <p:ph idx="1"/>
          </p:nvPr>
        </p:nvSpPr>
        <p:spPr>
          <a:xfrm>
            <a:off x="492370" y="2188818"/>
            <a:ext cx="11015002" cy="4147535"/>
          </a:xfrm>
        </p:spPr>
        <p:txBody>
          <a:bodyPr>
            <a:normAutofit/>
          </a:bodyPr>
          <a:lstStyle/>
          <a:p>
            <a:pPr marL="0" indent="0">
              <a:buNone/>
            </a:pPr>
            <a:r>
              <a:rPr lang="en-US" sz="2000" b="1" dirty="0">
                <a:latin typeface="Sans Open"/>
              </a:rPr>
              <a:t>The regulatory answers for planning for future incapacity</a:t>
            </a:r>
          </a:p>
          <a:p>
            <a:r>
              <a:rPr lang="en-US" sz="2000" dirty="0">
                <a:latin typeface="Sans Open"/>
              </a:rPr>
              <a:t>Diversity of approaches across European legal systems</a:t>
            </a:r>
          </a:p>
          <a:p>
            <a:pPr marL="0" indent="0">
              <a:buNone/>
            </a:pPr>
            <a:endParaRPr lang="en-US" sz="20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AF9B58B6-DF99-EC7F-0D26-D4E350EF30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pic>
        <p:nvPicPr>
          <p:cNvPr id="8" name="Afbeelding 7">
            <a:extLst>
              <a:ext uri="{FF2B5EF4-FFF2-40B4-BE49-F238E27FC236}">
                <a16:creationId xmlns:a16="http://schemas.microsoft.com/office/drawing/2014/main" id="{F199AD39-1B25-6894-0073-202EA485BE09}"/>
              </a:ext>
            </a:extLst>
          </p:cNvPr>
          <p:cNvPicPr>
            <a:picLocks noChangeAspect="1"/>
          </p:cNvPicPr>
          <p:nvPr/>
        </p:nvPicPr>
        <p:blipFill>
          <a:blip r:embed="rId4"/>
          <a:stretch>
            <a:fillRect/>
          </a:stretch>
        </p:blipFill>
        <p:spPr>
          <a:xfrm>
            <a:off x="1763764" y="2913165"/>
            <a:ext cx="8664472" cy="3680072"/>
          </a:xfrm>
          <a:prstGeom prst="rect">
            <a:avLst/>
          </a:prstGeom>
        </p:spPr>
      </p:pic>
    </p:spTree>
    <p:extLst>
      <p:ext uri="{BB962C8B-B14F-4D97-AF65-F5344CB8AC3E}">
        <p14:creationId xmlns:p14="http://schemas.microsoft.com/office/powerpoint/2010/main" val="300764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F2D6-FACA-478E-622A-03F11AF2F7B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AC80845-1DDA-A2FE-38E2-B954523B0A7A}"/>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ED3E35F7-0553-5451-72FD-FCABCC397EC3}"/>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Legal nature and legal embedding of CPAs</a:t>
            </a:r>
          </a:p>
        </p:txBody>
      </p:sp>
      <p:sp>
        <p:nvSpPr>
          <p:cNvPr id="3" name="Content Placeholder 2">
            <a:extLst>
              <a:ext uri="{FF2B5EF4-FFF2-40B4-BE49-F238E27FC236}">
                <a16:creationId xmlns:a16="http://schemas.microsoft.com/office/drawing/2014/main" id="{3349770F-1C5E-D1A3-ADD1-C0525FA99251}"/>
              </a:ext>
            </a:extLst>
          </p:cNvPr>
          <p:cNvSpPr>
            <a:spLocks noGrp="1"/>
          </p:cNvSpPr>
          <p:nvPr>
            <p:ph idx="1"/>
          </p:nvPr>
        </p:nvSpPr>
        <p:spPr>
          <a:xfrm>
            <a:off x="492370" y="2188818"/>
            <a:ext cx="11015002" cy="4147535"/>
          </a:xfrm>
        </p:spPr>
        <p:txBody>
          <a:bodyPr>
            <a:normAutofit/>
          </a:bodyPr>
          <a:lstStyle/>
          <a:p>
            <a:pPr marL="0" indent="0">
              <a:buNone/>
            </a:pPr>
            <a:r>
              <a:rPr lang="en-US" sz="2200" b="1" dirty="0">
                <a:latin typeface="Sans Open"/>
              </a:rPr>
              <a:t>The regulatory answers for planning for future incapacity</a:t>
            </a:r>
          </a:p>
          <a:p>
            <a:r>
              <a:rPr lang="en-US" sz="2200" dirty="0">
                <a:latin typeface="Sans Open"/>
              </a:rPr>
              <a:t>Diversity of approaches across European legal systems</a:t>
            </a:r>
          </a:p>
          <a:p>
            <a:r>
              <a:rPr lang="en-US" sz="2200" dirty="0">
                <a:latin typeface="Sans Open"/>
              </a:rPr>
              <a:t>How would an ‘ideal’ legal framework look?</a:t>
            </a:r>
          </a:p>
          <a:p>
            <a:pPr lvl="1">
              <a:buFont typeface="Courier New" panose="02070309020205020404" pitchFamily="49" charset="0"/>
              <a:buChar char="o"/>
            </a:pPr>
            <a:r>
              <a:rPr lang="en-US" sz="1900" dirty="0">
                <a:latin typeface="Sans Open"/>
              </a:rPr>
              <a:t>Assessment criteria</a:t>
            </a:r>
          </a:p>
          <a:p>
            <a:pPr lvl="2">
              <a:buFont typeface="Wingdings" panose="05000000000000000000" pitchFamily="2" charset="2"/>
              <a:buChar char="ü"/>
            </a:pPr>
            <a:r>
              <a:rPr lang="en-US" sz="1800" dirty="0" err="1">
                <a:latin typeface="Sans Open"/>
              </a:rPr>
              <a:t>maximising</a:t>
            </a:r>
            <a:r>
              <a:rPr lang="en-US" sz="1800" dirty="0">
                <a:latin typeface="Sans Open"/>
              </a:rPr>
              <a:t> adults’ autonomy </a:t>
            </a:r>
          </a:p>
          <a:p>
            <a:pPr lvl="2">
              <a:buFont typeface="Wingdings" panose="05000000000000000000" pitchFamily="2" charset="2"/>
              <a:buChar char="ü"/>
            </a:pPr>
            <a:r>
              <a:rPr lang="en-US" sz="1800" dirty="0" err="1">
                <a:latin typeface="Sans Open"/>
              </a:rPr>
              <a:t>realising</a:t>
            </a:r>
            <a:r>
              <a:rPr lang="en-US" sz="1800" dirty="0">
                <a:latin typeface="Sans Open"/>
              </a:rPr>
              <a:t>  the subsidiarity principle</a:t>
            </a:r>
          </a:p>
          <a:p>
            <a:pPr lvl="2">
              <a:buFont typeface="Wingdings" panose="05000000000000000000" pitchFamily="2" charset="2"/>
              <a:buChar char="ü"/>
            </a:pPr>
            <a:r>
              <a:rPr lang="en-US" sz="1800" dirty="0">
                <a:latin typeface="Sans Open"/>
              </a:rPr>
              <a:t>striking a fair balance between adults’ autonomy and protection </a:t>
            </a:r>
          </a:p>
          <a:p>
            <a:pPr lvl="1">
              <a:buFont typeface="Courier New" panose="02070309020205020404" pitchFamily="49" charset="0"/>
              <a:buChar char="o"/>
            </a:pPr>
            <a:r>
              <a:rPr lang="en-US" sz="1900" dirty="0">
                <a:latin typeface="Sans Open"/>
              </a:rPr>
              <a:t>Finding the way out…</a:t>
            </a:r>
          </a:p>
          <a:p>
            <a:pPr lvl="2">
              <a:buFont typeface="Wingdings" panose="05000000000000000000" pitchFamily="2" charset="2"/>
              <a:buChar char="ü"/>
            </a:pPr>
            <a:r>
              <a:rPr lang="en-US" sz="1700" dirty="0">
                <a:latin typeface="Sans Open"/>
              </a:rPr>
              <a:t>Promoting specific legal frameworks with default rules</a:t>
            </a:r>
          </a:p>
          <a:p>
            <a:pPr lvl="2">
              <a:buFont typeface="Wingdings" panose="05000000000000000000" pitchFamily="2" charset="2"/>
              <a:buChar char="ü"/>
            </a:pPr>
            <a:r>
              <a:rPr lang="en-US" sz="1800" dirty="0">
                <a:latin typeface="Sans Open"/>
              </a:rPr>
              <a:t>Remaining/continuing effects confined to CPAs</a:t>
            </a:r>
          </a:p>
          <a:p>
            <a:pPr lvl="2">
              <a:buFont typeface="Wingdings" panose="05000000000000000000" pitchFamily="2" charset="2"/>
              <a:buChar char="ü"/>
            </a:pPr>
            <a:r>
              <a:rPr lang="en-US" sz="1800" dirty="0">
                <a:latin typeface="Sans Open"/>
              </a:rPr>
              <a:t>Acceptance of the CPA or its operation triggers specific legal effects</a:t>
            </a:r>
          </a:p>
          <a:p>
            <a:pPr lvl="2">
              <a:buFont typeface="Wingdings" panose="05000000000000000000" pitchFamily="2" charset="2"/>
              <a:buChar char="ü"/>
            </a:pPr>
            <a:r>
              <a:rPr lang="en-US" sz="1800" dirty="0">
                <a:latin typeface="Sans Open"/>
              </a:rPr>
              <a:t>Minimum legal framework including opt in / opt out provisions and mandatory effects and safeguards</a:t>
            </a:r>
          </a:p>
          <a:p>
            <a:endParaRPr lang="en-US" sz="2000" dirty="0">
              <a:latin typeface="Sans Open"/>
            </a:endParaRPr>
          </a:p>
          <a:p>
            <a:endParaRPr lang="en-US" sz="20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DCD60EEE-6E2E-BFAD-CA83-FF62E78A81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Tree>
    <p:extLst>
      <p:ext uri="{BB962C8B-B14F-4D97-AF65-F5344CB8AC3E}">
        <p14:creationId xmlns:p14="http://schemas.microsoft.com/office/powerpoint/2010/main" val="732246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9333A-1F26-AFD2-FCE1-03CF6EEF014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F63FD32-237A-FC04-87DA-C8A3DCFCBE13}"/>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38F9209D-D27B-12A8-84DA-7425F7462427}"/>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Does the CPA secure </a:t>
            </a:r>
            <a:r>
              <a:rPr lang="en-GB" sz="4000" b="1" dirty="0">
                <a:latin typeface="Open Sans"/>
                <a:ea typeface="Verdana" panose="020B0604030504040204" pitchFamily="34" charset="0"/>
              </a:rPr>
              <a:t>autonomy</a:t>
            </a:r>
            <a:r>
              <a:rPr lang="en-GB" sz="3000" b="1" dirty="0">
                <a:latin typeface="Open Sans"/>
                <a:ea typeface="Verdana" panose="020B0604030504040204" pitchFamily="34" charset="0"/>
              </a:rPr>
              <a:t> – when granted – and when entered into force?</a:t>
            </a:r>
          </a:p>
        </p:txBody>
      </p:sp>
      <p:sp>
        <p:nvSpPr>
          <p:cNvPr id="3" name="Content Placeholder 2">
            <a:extLst>
              <a:ext uri="{FF2B5EF4-FFF2-40B4-BE49-F238E27FC236}">
                <a16:creationId xmlns:a16="http://schemas.microsoft.com/office/drawing/2014/main" id="{1EF24F0B-8DD5-921E-9ECD-2EF57F9EF79A}"/>
              </a:ext>
            </a:extLst>
          </p:cNvPr>
          <p:cNvSpPr>
            <a:spLocks noGrp="1"/>
          </p:cNvSpPr>
          <p:nvPr>
            <p:ph idx="1"/>
          </p:nvPr>
        </p:nvSpPr>
        <p:spPr>
          <a:xfrm>
            <a:off x="492370" y="2188818"/>
            <a:ext cx="11280530" cy="4147535"/>
          </a:xfrm>
        </p:spPr>
        <p:txBody>
          <a:bodyPr>
            <a:normAutofit/>
          </a:bodyPr>
          <a:lstStyle/>
          <a:p>
            <a:pPr marL="0" indent="0">
              <a:buNone/>
            </a:pPr>
            <a:r>
              <a:rPr lang="en-US" sz="2000" dirty="0">
                <a:latin typeface="Sans Open"/>
              </a:rPr>
              <a:t>Normative framework: Article 12 UNCRPD  and Principle 10 of Recommendation CM/Rec(2009)11 </a:t>
            </a:r>
          </a:p>
          <a:p>
            <a:r>
              <a:rPr lang="en-US" sz="2000" dirty="0">
                <a:latin typeface="Sans Open"/>
              </a:rPr>
              <a:t>Autonomy is necessary to </a:t>
            </a:r>
            <a:r>
              <a:rPr lang="en-US" sz="2000" u="sng" dirty="0">
                <a:latin typeface="Sans Open"/>
              </a:rPr>
              <a:t>grant </a:t>
            </a:r>
            <a:r>
              <a:rPr lang="en-US" sz="2000" dirty="0">
                <a:latin typeface="Sans Open"/>
              </a:rPr>
              <a:t>a Power. </a:t>
            </a:r>
          </a:p>
          <a:p>
            <a:r>
              <a:rPr lang="en-US" sz="2000" dirty="0">
                <a:latin typeface="Sans Open"/>
              </a:rPr>
              <a:t>Compared with statutory measures, granting of CPAs are based purely on autonomy.</a:t>
            </a:r>
          </a:p>
          <a:p>
            <a:endParaRPr lang="en-US" sz="2000" dirty="0">
              <a:latin typeface="Sans Open"/>
            </a:endParaRPr>
          </a:p>
          <a:p>
            <a:r>
              <a:rPr lang="en-US" sz="2000" dirty="0">
                <a:latin typeface="Sans Open"/>
              </a:rPr>
              <a:t>However, can CPAs secure autonomy at later stages? Also, when the Power </a:t>
            </a:r>
            <a:r>
              <a:rPr lang="en-US" sz="2000" u="sng" dirty="0">
                <a:latin typeface="Sans Open"/>
              </a:rPr>
              <a:t>has entered into force</a:t>
            </a:r>
            <a:r>
              <a:rPr lang="en-US" sz="2000" dirty="0">
                <a:latin typeface="Sans Open"/>
              </a:rPr>
              <a:t>?</a:t>
            </a:r>
          </a:p>
          <a:p>
            <a:pPr lvl="1">
              <a:buFont typeface="Courier New" panose="02070309020205020404" pitchFamily="49" charset="0"/>
              <a:buChar char="o"/>
            </a:pPr>
            <a:r>
              <a:rPr lang="en-US" sz="2000" dirty="0">
                <a:latin typeface="Sans Open"/>
              </a:rPr>
              <a:t>following from the way the Power is drafted? </a:t>
            </a:r>
          </a:p>
          <a:p>
            <a:pPr lvl="1">
              <a:buFont typeface="Courier New" panose="02070309020205020404" pitchFamily="49" charset="0"/>
              <a:buChar char="o"/>
            </a:pPr>
            <a:r>
              <a:rPr lang="en-US" sz="2000" dirty="0">
                <a:latin typeface="Sans Open"/>
              </a:rPr>
              <a:t>… the way the Power is limited; and which limitations secure autonomy – and which reduce autonomy? </a:t>
            </a:r>
          </a:p>
          <a:p>
            <a:pPr lvl="1">
              <a:buFont typeface="Courier New" panose="02070309020205020404" pitchFamily="49" charset="0"/>
              <a:buChar char="o"/>
            </a:pPr>
            <a:r>
              <a:rPr lang="en-US" sz="2000" dirty="0">
                <a:latin typeface="Sans Open"/>
              </a:rPr>
              <a:t>… the way the decision-making is or is not regulated - in the law or the Power itself?</a:t>
            </a:r>
          </a:p>
          <a:p>
            <a:pPr lvl="1">
              <a:buFont typeface="Courier New" panose="02070309020205020404" pitchFamily="49" charset="0"/>
              <a:buChar char="o"/>
            </a:pPr>
            <a:r>
              <a:rPr lang="en-US" sz="2000" dirty="0">
                <a:latin typeface="Sans Open"/>
              </a:rPr>
              <a:t>following from the requirements to inform and consult the granter when the Power is in force? </a:t>
            </a:r>
          </a:p>
          <a:p>
            <a:endParaRPr lang="en-US" sz="20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33C54233-BECD-9ECF-2A84-D1030E576BC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Tree>
    <p:extLst>
      <p:ext uri="{BB962C8B-B14F-4D97-AF65-F5344CB8AC3E}">
        <p14:creationId xmlns:p14="http://schemas.microsoft.com/office/powerpoint/2010/main" val="2110011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6DAE8-F278-8795-C7E9-53986568C46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58DD873-AFB3-A80A-33D3-F3F18CE4FCFC}"/>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7055B600-11B3-CD57-5EEE-4F074C49EAAD}"/>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Autonomy – an analysis from 4 angels</a:t>
            </a:r>
          </a:p>
        </p:txBody>
      </p:sp>
      <p:sp>
        <p:nvSpPr>
          <p:cNvPr id="3" name="Content Placeholder 2">
            <a:extLst>
              <a:ext uri="{FF2B5EF4-FFF2-40B4-BE49-F238E27FC236}">
                <a16:creationId xmlns:a16="http://schemas.microsoft.com/office/drawing/2014/main" id="{60CE93A5-A228-A678-E108-97FE5EB36EB5}"/>
              </a:ext>
            </a:extLst>
          </p:cNvPr>
          <p:cNvSpPr>
            <a:spLocks noGrp="1"/>
          </p:cNvSpPr>
          <p:nvPr>
            <p:ph idx="1"/>
          </p:nvPr>
        </p:nvSpPr>
        <p:spPr>
          <a:xfrm>
            <a:off x="492370" y="2188818"/>
            <a:ext cx="11015002" cy="4147535"/>
          </a:xfrm>
        </p:spPr>
        <p:txBody>
          <a:bodyPr>
            <a:normAutofit/>
          </a:bodyPr>
          <a:lstStyle/>
          <a:p>
            <a:pPr marL="0" indent="0">
              <a:buNone/>
            </a:pPr>
            <a:r>
              <a:rPr lang="en-GB" sz="2000" dirty="0">
                <a:latin typeface="Sans Open"/>
              </a:rPr>
              <a:t>4 angels: </a:t>
            </a:r>
          </a:p>
          <a:p>
            <a:pPr marL="457200" indent="-457200">
              <a:buFont typeface="+mj-lt"/>
              <a:buAutoNum type="arabicPeriod"/>
            </a:pPr>
            <a:r>
              <a:rPr lang="en-GB" sz="2000" dirty="0">
                <a:latin typeface="Sans Open"/>
              </a:rPr>
              <a:t>Does the entry into force of the CPA limit the legal capacity of the granter?</a:t>
            </a:r>
          </a:p>
          <a:p>
            <a:pPr marL="457200" indent="-457200">
              <a:buFont typeface="+mj-lt"/>
              <a:buAutoNum type="arabicPeriod"/>
            </a:pPr>
            <a:r>
              <a:rPr lang="en-GB" sz="2000" dirty="0">
                <a:latin typeface="Sans Open"/>
              </a:rPr>
              <a:t>Could limitations in the Power of Attorney possibly secure autonomy? Representation not possible:</a:t>
            </a:r>
          </a:p>
          <a:p>
            <a:pPr lvl="1"/>
            <a:r>
              <a:rPr lang="en-GB" sz="1800" dirty="0">
                <a:latin typeface="Sans Open"/>
              </a:rPr>
              <a:t>Highly personal acts</a:t>
            </a:r>
          </a:p>
          <a:p>
            <a:pPr lvl="1"/>
            <a:r>
              <a:rPr lang="en-GB" sz="1800" dirty="0">
                <a:latin typeface="Sans Open"/>
              </a:rPr>
              <a:t>Personal and family matters: When the adult still has capacity/when the adult’s consent is required</a:t>
            </a:r>
          </a:p>
          <a:p>
            <a:pPr lvl="1"/>
            <a:r>
              <a:rPr lang="en-GB" sz="1800" dirty="0">
                <a:latin typeface="Sans Open"/>
              </a:rPr>
              <a:t>Care and medical matters: restrictions in certain (or all) medical matters</a:t>
            </a:r>
          </a:p>
          <a:p>
            <a:pPr marL="457200" indent="-457200">
              <a:buFont typeface="+mj-lt"/>
              <a:buAutoNum type="arabicPeriod" startAt="3"/>
            </a:pPr>
            <a:r>
              <a:rPr lang="en-GB" sz="2000" dirty="0">
                <a:latin typeface="Sans Open"/>
              </a:rPr>
              <a:t>What are the criteria for decision-making? (Best interest /will and preferences or a mix?) </a:t>
            </a:r>
          </a:p>
          <a:p>
            <a:pPr marL="457200" indent="-457200">
              <a:buFont typeface="+mj-lt"/>
              <a:buAutoNum type="arabicPeriod" startAt="3"/>
            </a:pPr>
            <a:r>
              <a:rPr lang="en-GB" sz="2000" dirty="0">
                <a:latin typeface="Sans Open"/>
              </a:rPr>
              <a:t>The duty to inform and consult</a:t>
            </a:r>
            <a:endParaRPr lang="en-US" sz="20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1EFF1A6A-9FB1-75DB-E368-35D2D701C3B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Tree>
    <p:extLst>
      <p:ext uri="{BB962C8B-B14F-4D97-AF65-F5344CB8AC3E}">
        <p14:creationId xmlns:p14="http://schemas.microsoft.com/office/powerpoint/2010/main" val="338569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6DAE8-F278-8795-C7E9-53986568C46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58DD873-AFB3-A80A-33D3-F3F18CE4FCFC}"/>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55B600-11B3-CD57-5EEE-4F074C49EAAD}"/>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Autonomy – does the entering into force limit the legal capacity of the granter?</a:t>
            </a:r>
          </a:p>
        </p:txBody>
      </p:sp>
      <p:sp>
        <p:nvSpPr>
          <p:cNvPr id="3" name="Content Placeholder 2">
            <a:extLst>
              <a:ext uri="{FF2B5EF4-FFF2-40B4-BE49-F238E27FC236}">
                <a16:creationId xmlns:a16="http://schemas.microsoft.com/office/drawing/2014/main" id="{60CE93A5-A228-A678-E108-97FE5EB36EB5}"/>
              </a:ext>
            </a:extLst>
          </p:cNvPr>
          <p:cNvSpPr>
            <a:spLocks noGrp="1"/>
          </p:cNvSpPr>
          <p:nvPr>
            <p:ph idx="1"/>
          </p:nvPr>
        </p:nvSpPr>
        <p:spPr>
          <a:xfrm>
            <a:off x="492370" y="2188818"/>
            <a:ext cx="11015002" cy="4147535"/>
          </a:xfrm>
        </p:spPr>
        <p:txBody>
          <a:bodyPr>
            <a:normAutofit/>
          </a:bodyPr>
          <a:lstStyle/>
          <a:p>
            <a:endParaRPr lang="en-US" sz="20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1EFF1A6A-9FB1-75DB-E368-35D2D701C3B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graphicFrame>
        <p:nvGraphicFramePr>
          <p:cNvPr id="8" name="Table 7">
            <a:extLst>
              <a:ext uri="{FF2B5EF4-FFF2-40B4-BE49-F238E27FC236}">
                <a16:creationId xmlns:a16="http://schemas.microsoft.com/office/drawing/2014/main" id="{F2D26F7A-169E-34D3-128C-97543CF32BD9}"/>
              </a:ext>
            </a:extLst>
          </p:cNvPr>
          <p:cNvGraphicFramePr>
            <a:graphicFrameLocks noGrp="1"/>
          </p:cNvGraphicFramePr>
          <p:nvPr>
            <p:extLst>
              <p:ext uri="{D42A27DB-BD31-4B8C-83A1-F6EECF244321}">
                <p14:modId xmlns:p14="http://schemas.microsoft.com/office/powerpoint/2010/main" val="1464277261"/>
              </p:ext>
            </p:extLst>
          </p:nvPr>
        </p:nvGraphicFramePr>
        <p:xfrm>
          <a:off x="774357" y="2188817"/>
          <a:ext cx="9385644" cy="3952090"/>
        </p:xfrm>
        <a:graphic>
          <a:graphicData uri="http://schemas.openxmlformats.org/drawingml/2006/table">
            <a:tbl>
              <a:tblPr firstRow="1" bandRow="1">
                <a:tableStyleId>{5C22544A-7EE6-4342-B048-85BDC9FD1C3A}</a:tableStyleId>
              </a:tblPr>
              <a:tblGrid>
                <a:gridCol w="4692822">
                  <a:extLst>
                    <a:ext uri="{9D8B030D-6E8A-4147-A177-3AD203B41FA5}">
                      <a16:colId xmlns:a16="http://schemas.microsoft.com/office/drawing/2014/main" val="4139301884"/>
                    </a:ext>
                  </a:extLst>
                </a:gridCol>
                <a:gridCol w="4692822">
                  <a:extLst>
                    <a:ext uri="{9D8B030D-6E8A-4147-A177-3AD203B41FA5}">
                      <a16:colId xmlns:a16="http://schemas.microsoft.com/office/drawing/2014/main" val="1844444092"/>
                    </a:ext>
                  </a:extLst>
                </a:gridCol>
              </a:tblGrid>
              <a:tr h="455529">
                <a:tc>
                  <a:txBody>
                    <a:bodyPr/>
                    <a:lstStyle/>
                    <a:p>
                      <a:r>
                        <a:rPr lang="nb-NO" sz="2400" dirty="0" err="1"/>
                        <a:t>Position</a:t>
                      </a:r>
                      <a:endParaRPr lang="nb-NO" sz="2400" dirty="0"/>
                    </a:p>
                  </a:txBody>
                  <a:tcPr>
                    <a:solidFill>
                      <a:schemeClr val="accent2"/>
                    </a:solidFill>
                  </a:tcPr>
                </a:tc>
                <a:tc>
                  <a:txBody>
                    <a:bodyPr/>
                    <a:lstStyle/>
                    <a:p>
                      <a:r>
                        <a:rPr lang="nb-NO" sz="2400" dirty="0" err="1"/>
                        <a:t>Jurisdiction</a:t>
                      </a:r>
                      <a:endParaRPr lang="nb-NO" sz="2400" dirty="0"/>
                    </a:p>
                  </a:txBody>
                  <a:tcPr/>
                </a:tc>
                <a:extLst>
                  <a:ext uri="{0D108BD9-81ED-4DB2-BD59-A6C34878D82A}">
                    <a16:rowId xmlns:a16="http://schemas.microsoft.com/office/drawing/2014/main" val="3776569533"/>
                  </a:ext>
                </a:extLst>
              </a:tr>
              <a:tr h="1015925">
                <a:tc>
                  <a:txBody>
                    <a:bodyPr/>
                    <a:lstStyle/>
                    <a:p>
                      <a:r>
                        <a:rPr lang="en-GB" noProof="0" dirty="0"/>
                        <a:t>The entry into force of a CPA does not (as such) limit the legal capacity of the adult</a:t>
                      </a:r>
                    </a:p>
                  </a:txBody>
                  <a:tcPr>
                    <a:solidFill>
                      <a:schemeClr val="accent4">
                        <a:lumMod val="40000"/>
                        <a:lumOff val="60000"/>
                      </a:schemeClr>
                    </a:solidFill>
                  </a:tcPr>
                </a:tc>
                <a:tc>
                  <a:txBody>
                    <a:bodyPr/>
                    <a:lstStyle/>
                    <a:p>
                      <a:r>
                        <a:rPr lang="nb-NO" dirty="0" err="1"/>
                        <a:t>Austria</a:t>
                      </a:r>
                      <a:r>
                        <a:rPr lang="nb-NO" dirty="0"/>
                        <a:t>, </a:t>
                      </a:r>
                      <a:r>
                        <a:rPr lang="nb-NO" dirty="0" err="1"/>
                        <a:t>Belgium</a:t>
                      </a:r>
                      <a:r>
                        <a:rPr lang="nb-NO" dirty="0"/>
                        <a:t>, </a:t>
                      </a:r>
                      <a:r>
                        <a:rPr lang="nb-NO" dirty="0" err="1"/>
                        <a:t>Chech</a:t>
                      </a:r>
                      <a:r>
                        <a:rPr lang="nb-NO" dirty="0"/>
                        <a:t> Republic, </a:t>
                      </a:r>
                      <a:r>
                        <a:rPr lang="nb-NO" dirty="0" err="1"/>
                        <a:t>Denmark</a:t>
                      </a:r>
                      <a:r>
                        <a:rPr lang="nb-NO" dirty="0"/>
                        <a:t>, Finland, Germany, </a:t>
                      </a:r>
                      <a:r>
                        <a:rPr lang="nb-NO" dirty="0" err="1"/>
                        <a:t>the</a:t>
                      </a:r>
                      <a:r>
                        <a:rPr lang="nb-NO" dirty="0"/>
                        <a:t> </a:t>
                      </a:r>
                      <a:r>
                        <a:rPr lang="nb-NO" dirty="0" err="1"/>
                        <a:t>Netherlands</a:t>
                      </a:r>
                      <a:r>
                        <a:rPr lang="nb-NO" dirty="0"/>
                        <a:t>, Norway, Portugal, Romania, Scotland and Spain</a:t>
                      </a:r>
                    </a:p>
                  </a:txBody>
                  <a:tcPr/>
                </a:tc>
                <a:extLst>
                  <a:ext uri="{0D108BD9-81ED-4DB2-BD59-A6C34878D82A}">
                    <a16:rowId xmlns:a16="http://schemas.microsoft.com/office/drawing/2014/main" val="3701442461"/>
                  </a:ext>
                </a:extLst>
              </a:tr>
              <a:tr h="1015925">
                <a:tc>
                  <a:txBody>
                    <a:bodyPr/>
                    <a:lstStyle/>
                    <a:p>
                      <a:r>
                        <a:rPr lang="en-US" dirty="0"/>
                        <a:t>The entry into force of a CPA does not limit the legal capacity of the adult, but </a:t>
                      </a:r>
                      <a:r>
                        <a:rPr lang="en-US" u="sng" dirty="0"/>
                        <a:t>specific</a:t>
                      </a:r>
                      <a:r>
                        <a:rPr lang="en-US" u="none" dirty="0"/>
                        <a:t> remedies </a:t>
                      </a:r>
                      <a:r>
                        <a:rPr lang="en-US" dirty="0"/>
                        <a:t>are provided to annul </a:t>
                      </a:r>
                      <a:r>
                        <a:rPr lang="en-US" u="sng" dirty="0"/>
                        <a:t>the granter’s </a:t>
                      </a:r>
                      <a:r>
                        <a:rPr lang="en-US" u="none" dirty="0"/>
                        <a:t>legal acts. </a:t>
                      </a:r>
                      <a:r>
                        <a:rPr lang="en-US" dirty="0"/>
                        <a:t>(Not only ordinary rules on invalidity) </a:t>
                      </a:r>
                    </a:p>
                    <a:p>
                      <a:endParaRPr lang="nb-NO" dirty="0"/>
                    </a:p>
                  </a:txBody>
                  <a:tcPr>
                    <a:solidFill>
                      <a:schemeClr val="accent4">
                        <a:lumMod val="40000"/>
                        <a:lumOff val="60000"/>
                      </a:schemeClr>
                    </a:solidFill>
                  </a:tcPr>
                </a:tc>
                <a:tc>
                  <a:txBody>
                    <a:bodyPr/>
                    <a:lstStyle/>
                    <a:p>
                      <a:r>
                        <a:rPr lang="nb-NO" dirty="0"/>
                        <a:t>France</a:t>
                      </a:r>
                    </a:p>
                  </a:txBody>
                  <a:tcPr/>
                </a:tc>
                <a:extLst>
                  <a:ext uri="{0D108BD9-81ED-4DB2-BD59-A6C34878D82A}">
                    <a16:rowId xmlns:a16="http://schemas.microsoft.com/office/drawing/2014/main" val="2643432262"/>
                  </a:ext>
                </a:extLst>
              </a:tr>
              <a:tr h="1015925">
                <a:tc>
                  <a:txBody>
                    <a:bodyPr/>
                    <a:lstStyle/>
                    <a:p>
                      <a:r>
                        <a:rPr lang="en-GB" dirty="0"/>
                        <a:t>The entry into force </a:t>
                      </a:r>
                      <a:r>
                        <a:rPr lang="en-GB" noProof="0" dirty="0"/>
                        <a:t>presuppose</a:t>
                      </a:r>
                      <a:r>
                        <a:rPr lang="en-GB" dirty="0"/>
                        <a:t> </a:t>
                      </a:r>
                      <a:r>
                        <a:rPr lang="en-GB" u="sng" dirty="0"/>
                        <a:t>incapacity </a:t>
                      </a:r>
                      <a:r>
                        <a:rPr lang="en-GB" u="none" dirty="0"/>
                        <a:t>and their decision-making power is</a:t>
                      </a:r>
                      <a:r>
                        <a:rPr lang="en-GB" u="sng" dirty="0"/>
                        <a:t> transferred to the attorney</a:t>
                      </a:r>
                    </a:p>
                  </a:txBody>
                  <a:tcPr>
                    <a:solidFill>
                      <a:schemeClr val="accent4">
                        <a:lumMod val="40000"/>
                        <a:lumOff val="60000"/>
                      </a:schemeClr>
                    </a:solidFill>
                  </a:tcPr>
                </a:tc>
                <a:tc>
                  <a:txBody>
                    <a:bodyPr/>
                    <a:lstStyle/>
                    <a:p>
                      <a:r>
                        <a:rPr lang="nb-NO" dirty="0"/>
                        <a:t>England and Wales, </a:t>
                      </a:r>
                      <a:r>
                        <a:rPr lang="nb-NO" dirty="0" err="1"/>
                        <a:t>Switzerland</a:t>
                      </a:r>
                      <a:r>
                        <a:rPr lang="nb-NO" dirty="0"/>
                        <a:t>, </a:t>
                      </a:r>
                      <a:r>
                        <a:rPr lang="nb-NO" dirty="0" err="1"/>
                        <a:t>Sweden</a:t>
                      </a:r>
                      <a:endParaRPr lang="nb-NO" dirty="0"/>
                    </a:p>
                  </a:txBody>
                  <a:tcPr/>
                </a:tc>
                <a:extLst>
                  <a:ext uri="{0D108BD9-81ED-4DB2-BD59-A6C34878D82A}">
                    <a16:rowId xmlns:a16="http://schemas.microsoft.com/office/drawing/2014/main" val="1624554868"/>
                  </a:ext>
                </a:extLst>
              </a:tr>
            </a:tbl>
          </a:graphicData>
        </a:graphic>
      </p:graphicFrame>
    </p:spTree>
    <p:extLst>
      <p:ext uri="{BB962C8B-B14F-4D97-AF65-F5344CB8AC3E}">
        <p14:creationId xmlns:p14="http://schemas.microsoft.com/office/powerpoint/2010/main" val="636672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71EEC-00F9-334A-CE0C-398D8EAE5F3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ADD0261-C8F5-8113-C4D2-E9EDC5AB73DD}"/>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66CBCDA0-F446-79D1-E09B-D25EA17A1A2B}"/>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Autonomy</a:t>
            </a:r>
          </a:p>
        </p:txBody>
      </p:sp>
      <p:sp>
        <p:nvSpPr>
          <p:cNvPr id="3" name="Content Placeholder 2">
            <a:extLst>
              <a:ext uri="{FF2B5EF4-FFF2-40B4-BE49-F238E27FC236}">
                <a16:creationId xmlns:a16="http://schemas.microsoft.com/office/drawing/2014/main" id="{991F2ECD-B563-2FD0-73DE-4E423497BE5E}"/>
              </a:ext>
            </a:extLst>
          </p:cNvPr>
          <p:cNvSpPr>
            <a:spLocks noGrp="1"/>
          </p:cNvSpPr>
          <p:nvPr>
            <p:ph idx="1"/>
          </p:nvPr>
        </p:nvSpPr>
        <p:spPr>
          <a:xfrm>
            <a:off x="492370" y="2188818"/>
            <a:ext cx="11015002" cy="4147535"/>
          </a:xfrm>
        </p:spPr>
        <p:txBody>
          <a:bodyPr>
            <a:normAutofit/>
          </a:bodyPr>
          <a:lstStyle/>
          <a:p>
            <a:pPr marL="0" indent="0">
              <a:buNone/>
            </a:pPr>
            <a:r>
              <a:rPr lang="en-US" sz="2000" b="1" dirty="0">
                <a:latin typeface="Sans Open"/>
              </a:rPr>
              <a:t>Does the entry into force of the CPA limit the legal capacity of the granter? (Q 41)</a:t>
            </a: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8A05FC1C-B2D0-8A46-3F18-05CD7D1F62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graphicFrame>
        <p:nvGraphicFramePr>
          <p:cNvPr id="5" name="Content Placeholder 7">
            <a:extLst>
              <a:ext uri="{FF2B5EF4-FFF2-40B4-BE49-F238E27FC236}">
                <a16:creationId xmlns:a16="http://schemas.microsoft.com/office/drawing/2014/main" id="{E398AF4A-BB4F-35DE-BA17-9C99A5DA7317}"/>
              </a:ext>
            </a:extLst>
          </p:cNvPr>
          <p:cNvGraphicFramePr>
            <a:graphicFrameLocks noGrp="1"/>
          </p:cNvGraphicFramePr>
          <p:nvPr>
            <p:extLst>
              <p:ext uri="{D42A27DB-BD31-4B8C-83A1-F6EECF244321}">
                <p14:modId xmlns:p14="http://schemas.microsoft.com/office/powerpoint/2010/main" val="1498541307"/>
              </p:ext>
            </p:extLst>
          </p:nvPr>
        </p:nvGraphicFramePr>
        <p:xfrm>
          <a:off x="660906" y="2612883"/>
          <a:ext cx="11038724" cy="39882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728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6DAE8-F278-8795-C7E9-53986568C46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58DD873-AFB3-A80A-33D3-F3F18CE4FCFC}"/>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55B600-11B3-CD57-5EEE-4F074C49EAAD}"/>
              </a:ext>
            </a:extLst>
          </p:cNvPr>
          <p:cNvSpPr>
            <a:spLocks noGrp="1"/>
          </p:cNvSpPr>
          <p:nvPr>
            <p:ph type="title"/>
          </p:nvPr>
        </p:nvSpPr>
        <p:spPr>
          <a:xfrm>
            <a:off x="838200" y="365125"/>
            <a:ext cx="8924778" cy="1325563"/>
          </a:xfrm>
        </p:spPr>
        <p:txBody>
          <a:bodyPr>
            <a:normAutofit fontScale="90000"/>
          </a:bodyPr>
          <a:lstStyle/>
          <a:p>
            <a:r>
              <a:rPr lang="en-GB" sz="3000" b="1" dirty="0">
                <a:latin typeface="Open Sans"/>
                <a:ea typeface="Verdana" panose="020B0604030504040204" pitchFamily="34" charset="0"/>
              </a:rPr>
              <a:t>When limiting the granter’s right to make a Power, </a:t>
            </a:r>
            <a:r>
              <a:rPr lang="en-GB" sz="3000" b="1" u="sng" dirty="0">
                <a:latin typeface="Open Sans"/>
                <a:ea typeface="Verdana" panose="020B0604030504040204" pitchFamily="34" charset="0"/>
              </a:rPr>
              <a:t>could</a:t>
            </a:r>
            <a:r>
              <a:rPr lang="en-GB" sz="3000" b="1" dirty="0">
                <a:latin typeface="Open Sans"/>
                <a:ea typeface="Verdana" panose="020B0604030504040204" pitchFamily="34" charset="0"/>
              </a:rPr>
              <a:t> be a way of securing autonomy – or not?</a:t>
            </a:r>
          </a:p>
        </p:txBody>
      </p:sp>
      <p:sp>
        <p:nvSpPr>
          <p:cNvPr id="3" name="Content Placeholder 2">
            <a:extLst>
              <a:ext uri="{FF2B5EF4-FFF2-40B4-BE49-F238E27FC236}">
                <a16:creationId xmlns:a16="http://schemas.microsoft.com/office/drawing/2014/main" id="{60CE93A5-A228-A678-E108-97FE5EB36EB5}"/>
              </a:ext>
            </a:extLst>
          </p:cNvPr>
          <p:cNvSpPr>
            <a:spLocks noGrp="1"/>
          </p:cNvSpPr>
          <p:nvPr>
            <p:ph idx="1"/>
          </p:nvPr>
        </p:nvSpPr>
        <p:spPr>
          <a:xfrm>
            <a:off x="492370" y="2188818"/>
            <a:ext cx="11015002" cy="4147535"/>
          </a:xfrm>
        </p:spPr>
        <p:txBody>
          <a:bodyPr>
            <a:normAutofit/>
          </a:bodyPr>
          <a:lstStyle/>
          <a:p>
            <a:endParaRPr lang="en-US" sz="20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1EFF1A6A-9FB1-75DB-E368-35D2D701C3B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graphicFrame>
        <p:nvGraphicFramePr>
          <p:cNvPr id="5" name="Table 4">
            <a:extLst>
              <a:ext uri="{FF2B5EF4-FFF2-40B4-BE49-F238E27FC236}">
                <a16:creationId xmlns:a16="http://schemas.microsoft.com/office/drawing/2014/main" id="{119B8E24-4B6D-8F2A-8140-853A99D5BC1E}"/>
              </a:ext>
            </a:extLst>
          </p:cNvPr>
          <p:cNvGraphicFramePr>
            <a:graphicFrameLocks noGrp="1"/>
          </p:cNvGraphicFramePr>
          <p:nvPr>
            <p:extLst>
              <p:ext uri="{D42A27DB-BD31-4B8C-83A1-F6EECF244321}">
                <p14:modId xmlns:p14="http://schemas.microsoft.com/office/powerpoint/2010/main" val="2891821886"/>
              </p:ext>
            </p:extLst>
          </p:nvPr>
        </p:nvGraphicFramePr>
        <p:xfrm>
          <a:off x="774357" y="2188817"/>
          <a:ext cx="9385644" cy="3850565"/>
        </p:xfrm>
        <a:graphic>
          <a:graphicData uri="http://schemas.openxmlformats.org/drawingml/2006/table">
            <a:tbl>
              <a:tblPr firstRow="1" bandRow="1">
                <a:tableStyleId>{5C22544A-7EE6-4342-B048-85BDC9FD1C3A}</a:tableStyleId>
              </a:tblPr>
              <a:tblGrid>
                <a:gridCol w="4692822">
                  <a:extLst>
                    <a:ext uri="{9D8B030D-6E8A-4147-A177-3AD203B41FA5}">
                      <a16:colId xmlns:a16="http://schemas.microsoft.com/office/drawing/2014/main" val="4139301884"/>
                    </a:ext>
                  </a:extLst>
                </a:gridCol>
                <a:gridCol w="4692822">
                  <a:extLst>
                    <a:ext uri="{9D8B030D-6E8A-4147-A177-3AD203B41FA5}">
                      <a16:colId xmlns:a16="http://schemas.microsoft.com/office/drawing/2014/main" val="1844444092"/>
                    </a:ext>
                  </a:extLst>
                </a:gridCol>
              </a:tblGrid>
              <a:tr h="455529">
                <a:tc>
                  <a:txBody>
                    <a:bodyPr/>
                    <a:lstStyle/>
                    <a:p>
                      <a:r>
                        <a:rPr lang="nb-NO" sz="2400" dirty="0" err="1"/>
                        <a:t>Position</a:t>
                      </a:r>
                      <a:endParaRPr lang="nb-NO" sz="2400" dirty="0"/>
                    </a:p>
                  </a:txBody>
                  <a:tcPr>
                    <a:solidFill>
                      <a:schemeClr val="accent2"/>
                    </a:solidFill>
                  </a:tcPr>
                </a:tc>
                <a:tc>
                  <a:txBody>
                    <a:bodyPr/>
                    <a:lstStyle/>
                    <a:p>
                      <a:r>
                        <a:rPr lang="nb-NO" sz="2400" dirty="0" err="1"/>
                        <a:t>Jurisdiction</a:t>
                      </a:r>
                      <a:endParaRPr lang="nb-NO" sz="2400" dirty="0"/>
                    </a:p>
                  </a:txBody>
                  <a:tcPr/>
                </a:tc>
                <a:extLst>
                  <a:ext uri="{0D108BD9-81ED-4DB2-BD59-A6C34878D82A}">
                    <a16:rowId xmlns:a16="http://schemas.microsoft.com/office/drawing/2014/main" val="3776569533"/>
                  </a:ext>
                </a:extLst>
              </a:tr>
              <a:tr h="1015925">
                <a:tc>
                  <a:txBody>
                    <a:bodyPr/>
                    <a:lstStyle/>
                    <a:p>
                      <a:r>
                        <a:rPr lang="en-GB" noProof="0" dirty="0"/>
                        <a:t>Representation is not possible for certain highly personal acts as for instance drafting a will, betrothal of marriage, confirming fatherhood, donating organ’s etc. </a:t>
                      </a:r>
                    </a:p>
                  </a:txBody>
                  <a:tcPr>
                    <a:solidFill>
                      <a:schemeClr val="accent4">
                        <a:lumMod val="40000"/>
                        <a:lumOff val="60000"/>
                      </a:schemeClr>
                    </a:solidFill>
                  </a:tcPr>
                </a:tc>
                <a:tc>
                  <a:txBody>
                    <a:bodyPr/>
                    <a:lstStyle/>
                    <a:p>
                      <a:r>
                        <a:rPr lang="nb-NO" dirty="0" err="1"/>
                        <a:t>Austria</a:t>
                      </a:r>
                      <a:r>
                        <a:rPr lang="nb-NO" dirty="0"/>
                        <a:t>, </a:t>
                      </a:r>
                      <a:r>
                        <a:rPr lang="nb-NO" dirty="0" err="1"/>
                        <a:t>Belgium</a:t>
                      </a:r>
                      <a:r>
                        <a:rPr lang="nb-NO" dirty="0"/>
                        <a:t>, </a:t>
                      </a:r>
                      <a:r>
                        <a:rPr lang="nb-NO" dirty="0" err="1"/>
                        <a:t>Denmark</a:t>
                      </a:r>
                      <a:r>
                        <a:rPr lang="nb-NO" dirty="0"/>
                        <a:t>, Finland, Germany, </a:t>
                      </a:r>
                      <a:r>
                        <a:rPr lang="nb-NO" dirty="0" err="1"/>
                        <a:t>the</a:t>
                      </a:r>
                      <a:r>
                        <a:rPr lang="nb-NO" dirty="0"/>
                        <a:t> </a:t>
                      </a:r>
                      <a:r>
                        <a:rPr lang="nb-NO" dirty="0" err="1"/>
                        <a:t>Netherlands</a:t>
                      </a:r>
                      <a:r>
                        <a:rPr lang="nb-NO" dirty="0"/>
                        <a:t> and Norway</a:t>
                      </a:r>
                    </a:p>
                  </a:txBody>
                  <a:tcPr/>
                </a:tc>
                <a:extLst>
                  <a:ext uri="{0D108BD9-81ED-4DB2-BD59-A6C34878D82A}">
                    <a16:rowId xmlns:a16="http://schemas.microsoft.com/office/drawing/2014/main" val="3701442461"/>
                  </a:ext>
                </a:extLst>
              </a:tr>
              <a:tr h="1015925">
                <a:tc>
                  <a:txBody>
                    <a:bodyPr/>
                    <a:lstStyle/>
                    <a:p>
                      <a:r>
                        <a:rPr lang="nb-NO" dirty="0" err="1"/>
                        <a:t>Representation</a:t>
                      </a:r>
                      <a:r>
                        <a:rPr lang="nb-NO" dirty="0"/>
                        <a:t> is not </a:t>
                      </a:r>
                      <a:r>
                        <a:rPr lang="nb-NO" dirty="0" err="1"/>
                        <a:t>possible</a:t>
                      </a:r>
                      <a:r>
                        <a:rPr lang="nb-NO" dirty="0"/>
                        <a:t> </a:t>
                      </a:r>
                      <a:r>
                        <a:rPr lang="nb-NO" dirty="0" err="1"/>
                        <a:t>when</a:t>
                      </a:r>
                      <a:r>
                        <a:rPr lang="nb-NO" dirty="0"/>
                        <a:t> </a:t>
                      </a:r>
                      <a:r>
                        <a:rPr lang="nb-NO" dirty="0" err="1"/>
                        <a:t>the</a:t>
                      </a:r>
                      <a:r>
                        <a:rPr lang="nb-NO" dirty="0"/>
                        <a:t> adult has </a:t>
                      </a:r>
                      <a:r>
                        <a:rPr lang="nb-NO" dirty="0" err="1"/>
                        <a:t>capacity</a:t>
                      </a:r>
                      <a:r>
                        <a:rPr lang="nb-NO" dirty="0"/>
                        <a:t> to </a:t>
                      </a:r>
                      <a:r>
                        <a:rPr lang="nb-NO" dirty="0" err="1"/>
                        <a:t>decide</a:t>
                      </a:r>
                      <a:r>
                        <a:rPr lang="nb-NO" dirty="0"/>
                        <a:t>  - and a </a:t>
                      </a:r>
                      <a:r>
                        <a:rPr lang="nb-NO" dirty="0" err="1"/>
                        <a:t>consent</a:t>
                      </a:r>
                      <a:r>
                        <a:rPr lang="nb-NO" dirty="0"/>
                        <a:t> is </a:t>
                      </a:r>
                      <a:r>
                        <a:rPr lang="nb-NO" dirty="0" err="1"/>
                        <a:t>required</a:t>
                      </a:r>
                      <a:endParaRPr lang="nb-NO" dirty="0"/>
                    </a:p>
                  </a:txBody>
                  <a:tcPr>
                    <a:solidFill>
                      <a:schemeClr val="accent4">
                        <a:lumMod val="40000"/>
                        <a:lumOff val="60000"/>
                      </a:schemeClr>
                    </a:solidFill>
                  </a:tcPr>
                </a:tc>
                <a:tc>
                  <a:txBody>
                    <a:bodyPr/>
                    <a:lstStyle/>
                    <a:p>
                      <a:r>
                        <a:rPr lang="nb-NO" dirty="0" err="1"/>
                        <a:t>Austria</a:t>
                      </a:r>
                      <a:r>
                        <a:rPr lang="nb-NO" dirty="0"/>
                        <a:t> and Scotland (personal and </a:t>
                      </a:r>
                      <a:r>
                        <a:rPr lang="nb-NO" dirty="0" err="1"/>
                        <a:t>family</a:t>
                      </a:r>
                      <a:r>
                        <a:rPr lang="nb-NO" dirty="0"/>
                        <a:t> matters), Norway, </a:t>
                      </a:r>
                      <a:r>
                        <a:rPr lang="nb-NO" dirty="0" err="1"/>
                        <a:t>Sweden</a:t>
                      </a:r>
                      <a:r>
                        <a:rPr lang="nb-NO" dirty="0"/>
                        <a:t> and Spain (</a:t>
                      </a:r>
                      <a:r>
                        <a:rPr lang="nb-NO" dirty="0" err="1"/>
                        <a:t>both</a:t>
                      </a:r>
                      <a:r>
                        <a:rPr lang="nb-NO" dirty="0"/>
                        <a:t> personal, </a:t>
                      </a:r>
                      <a:r>
                        <a:rPr lang="nb-NO" dirty="0" err="1"/>
                        <a:t>family</a:t>
                      </a:r>
                      <a:r>
                        <a:rPr lang="nb-NO" dirty="0"/>
                        <a:t> and </a:t>
                      </a:r>
                      <a:r>
                        <a:rPr lang="nb-NO" dirty="0" err="1"/>
                        <a:t>medical</a:t>
                      </a:r>
                      <a:r>
                        <a:rPr lang="nb-NO" dirty="0"/>
                        <a:t>/</a:t>
                      </a:r>
                      <a:r>
                        <a:rPr lang="nb-NO" dirty="0" err="1"/>
                        <a:t>care</a:t>
                      </a:r>
                      <a:r>
                        <a:rPr lang="nb-NO" dirty="0"/>
                        <a:t>)</a:t>
                      </a:r>
                    </a:p>
                  </a:txBody>
                  <a:tcPr/>
                </a:tc>
                <a:extLst>
                  <a:ext uri="{0D108BD9-81ED-4DB2-BD59-A6C34878D82A}">
                    <a16:rowId xmlns:a16="http://schemas.microsoft.com/office/drawing/2014/main" val="2643432262"/>
                  </a:ext>
                </a:extLst>
              </a:tr>
              <a:tr h="1015925">
                <a:tc>
                  <a:txBody>
                    <a:bodyPr/>
                    <a:lstStyle/>
                    <a:p>
                      <a:r>
                        <a:rPr lang="en-GB" u="none" dirty="0"/>
                        <a:t>Representation through a CPA is not possible for certain or all medical matters on behalf of the adult. (Must for instance be a (co-)decision with a medical doctor etc.)</a:t>
                      </a:r>
                    </a:p>
                  </a:txBody>
                  <a:tcPr>
                    <a:solidFill>
                      <a:schemeClr val="accent4">
                        <a:lumMod val="40000"/>
                        <a:lumOff val="60000"/>
                      </a:schemeClr>
                    </a:solidFill>
                  </a:tcPr>
                </a:tc>
                <a:tc>
                  <a:txBody>
                    <a:bodyPr/>
                    <a:lstStyle/>
                    <a:p>
                      <a:r>
                        <a:rPr lang="nb-NO" dirty="0"/>
                        <a:t>Norway, Spain and </a:t>
                      </a:r>
                      <a:r>
                        <a:rPr lang="nb-NO" dirty="0" err="1"/>
                        <a:t>Sweden</a:t>
                      </a:r>
                      <a:endParaRPr lang="nb-NO" dirty="0"/>
                    </a:p>
                  </a:txBody>
                  <a:tcPr/>
                </a:tc>
                <a:extLst>
                  <a:ext uri="{0D108BD9-81ED-4DB2-BD59-A6C34878D82A}">
                    <a16:rowId xmlns:a16="http://schemas.microsoft.com/office/drawing/2014/main" val="1624554868"/>
                  </a:ext>
                </a:extLst>
              </a:tr>
            </a:tbl>
          </a:graphicData>
        </a:graphic>
      </p:graphicFrame>
    </p:spTree>
    <p:extLst>
      <p:ext uri="{BB962C8B-B14F-4D97-AF65-F5344CB8AC3E}">
        <p14:creationId xmlns:p14="http://schemas.microsoft.com/office/powerpoint/2010/main" val="1133700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Senior on a wheelchair">
            <a:extLst>
              <a:ext uri="{FF2B5EF4-FFF2-40B4-BE49-F238E27FC236}">
                <a16:creationId xmlns:a16="http://schemas.microsoft.com/office/drawing/2014/main" id="{34C04613-EA79-7BD2-7607-5700D80122D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2676" t="9091" r="10614"/>
          <a:stretch/>
        </p:blipFill>
        <p:spPr>
          <a:xfrm>
            <a:off x="3965510" y="10"/>
            <a:ext cx="8226490"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4973593-F07D-CFBA-29E6-086F65DB1FF1}"/>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solidFill>
                  <a:schemeClr val="bg1"/>
                </a:solidFill>
              </a:rPr>
              <a:t>Law in books, law in action</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C6A38FDF-C31C-52A3-9C1C-2D79D17B2D75}"/>
              </a:ext>
            </a:extLst>
          </p:cNvPr>
          <p:cNvSpPr>
            <a:spLocks noGrp="1"/>
          </p:cNvSpPr>
          <p:nvPr>
            <p:ph sz="half" idx="1"/>
          </p:nvPr>
        </p:nvSpPr>
        <p:spPr>
          <a:xfrm>
            <a:off x="371094" y="2718054"/>
            <a:ext cx="3438906" cy="3879062"/>
          </a:xfrm>
        </p:spPr>
        <p:txBody>
          <a:bodyPr vert="horz" lIns="91440" tIns="45720" rIns="91440" bIns="45720" rtlCol="0" anchor="t">
            <a:normAutofit/>
          </a:bodyPr>
          <a:lstStyle/>
          <a:p>
            <a:r>
              <a:rPr lang="en-US" sz="1200" dirty="0">
                <a:solidFill>
                  <a:schemeClr val="bg1"/>
                </a:solidFill>
              </a:rPr>
              <a:t>In 2023 32 year-old “Marita” with disabilities - was moved 450 km away from her home – since that would reduce costs for the municipality.</a:t>
            </a:r>
          </a:p>
          <a:p>
            <a:r>
              <a:rPr lang="en-US" sz="1200" dirty="0">
                <a:solidFill>
                  <a:schemeClr val="bg1"/>
                </a:solidFill>
              </a:rPr>
              <a:t>“Marita” was denied both the right to give a newspaper access to her medical files (related to living conditions)  - and to have someone representing her in that matter – since this was deemed “highly personal”</a:t>
            </a:r>
          </a:p>
          <a:p>
            <a:r>
              <a:rPr lang="en-US" sz="1200" dirty="0">
                <a:solidFill>
                  <a:schemeClr val="bg1"/>
                </a:solidFill>
              </a:rPr>
              <a:t>The consequence was that Marita was excluded both from exercising her own rights and from receiving assistance to exercise her rights</a:t>
            </a:r>
          </a:p>
          <a:p>
            <a:r>
              <a:rPr lang="en-US" sz="1200" dirty="0">
                <a:solidFill>
                  <a:schemeClr val="bg1"/>
                </a:solidFill>
              </a:rPr>
              <a:t>Illustrates that limitations in representation intended to secure autonomy, can be misused</a:t>
            </a:r>
          </a:p>
          <a:p>
            <a:r>
              <a:rPr lang="en-US" sz="1200" dirty="0">
                <a:solidFill>
                  <a:schemeClr val="bg1"/>
                </a:solidFill>
              </a:rPr>
              <a:t>(Received an academic protest-storm and was obviously wrong)</a:t>
            </a:r>
          </a:p>
        </p:txBody>
      </p:sp>
    </p:spTree>
    <p:extLst>
      <p:ext uri="{BB962C8B-B14F-4D97-AF65-F5344CB8AC3E}">
        <p14:creationId xmlns:p14="http://schemas.microsoft.com/office/powerpoint/2010/main" val="2286248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6DAE8-F278-8795-C7E9-53986568C46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58DD873-AFB3-A80A-33D3-F3F18CE4FCFC}"/>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55B600-11B3-CD57-5EEE-4F074C49EAAD}"/>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Autonomy – criteria for decision-making</a:t>
            </a:r>
          </a:p>
        </p:txBody>
      </p:sp>
      <p:sp>
        <p:nvSpPr>
          <p:cNvPr id="3" name="Content Placeholder 2">
            <a:extLst>
              <a:ext uri="{FF2B5EF4-FFF2-40B4-BE49-F238E27FC236}">
                <a16:creationId xmlns:a16="http://schemas.microsoft.com/office/drawing/2014/main" id="{60CE93A5-A228-A678-E108-97FE5EB36EB5}"/>
              </a:ext>
            </a:extLst>
          </p:cNvPr>
          <p:cNvSpPr>
            <a:spLocks noGrp="1"/>
          </p:cNvSpPr>
          <p:nvPr>
            <p:ph idx="1"/>
          </p:nvPr>
        </p:nvSpPr>
        <p:spPr>
          <a:xfrm>
            <a:off x="492370" y="2188818"/>
            <a:ext cx="11015002" cy="4147535"/>
          </a:xfrm>
        </p:spPr>
        <p:txBody>
          <a:bodyPr>
            <a:normAutofit/>
          </a:bodyPr>
          <a:lstStyle/>
          <a:p>
            <a:endParaRPr lang="en-US" sz="20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1EFF1A6A-9FB1-75DB-E368-35D2D701C3B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graphicFrame>
        <p:nvGraphicFramePr>
          <p:cNvPr id="5" name="Table 4">
            <a:extLst>
              <a:ext uri="{FF2B5EF4-FFF2-40B4-BE49-F238E27FC236}">
                <a16:creationId xmlns:a16="http://schemas.microsoft.com/office/drawing/2014/main" id="{6F7AA783-4DBC-7D0E-A07E-8B07E0B45374}"/>
              </a:ext>
            </a:extLst>
          </p:cNvPr>
          <p:cNvGraphicFramePr>
            <a:graphicFrameLocks noGrp="1"/>
          </p:cNvGraphicFramePr>
          <p:nvPr>
            <p:extLst>
              <p:ext uri="{D42A27DB-BD31-4B8C-83A1-F6EECF244321}">
                <p14:modId xmlns:p14="http://schemas.microsoft.com/office/powerpoint/2010/main" val="1895618199"/>
              </p:ext>
            </p:extLst>
          </p:nvPr>
        </p:nvGraphicFramePr>
        <p:xfrm>
          <a:off x="684628" y="2055813"/>
          <a:ext cx="10041924" cy="4606102"/>
        </p:xfrm>
        <a:graphic>
          <a:graphicData uri="http://schemas.openxmlformats.org/drawingml/2006/table">
            <a:tbl>
              <a:tblPr firstRow="1" bandRow="1">
                <a:tableStyleId>{5C22544A-7EE6-4342-B048-85BDC9FD1C3A}</a:tableStyleId>
              </a:tblPr>
              <a:tblGrid>
                <a:gridCol w="4970543">
                  <a:extLst>
                    <a:ext uri="{9D8B030D-6E8A-4147-A177-3AD203B41FA5}">
                      <a16:colId xmlns:a16="http://schemas.microsoft.com/office/drawing/2014/main" val="4139301884"/>
                    </a:ext>
                  </a:extLst>
                </a:gridCol>
                <a:gridCol w="5071381">
                  <a:extLst>
                    <a:ext uri="{9D8B030D-6E8A-4147-A177-3AD203B41FA5}">
                      <a16:colId xmlns:a16="http://schemas.microsoft.com/office/drawing/2014/main" val="1844444092"/>
                    </a:ext>
                  </a:extLst>
                </a:gridCol>
              </a:tblGrid>
              <a:tr h="480841">
                <a:tc>
                  <a:txBody>
                    <a:bodyPr/>
                    <a:lstStyle/>
                    <a:p>
                      <a:r>
                        <a:rPr lang="nb-NO" sz="2400" dirty="0" err="1"/>
                        <a:t>Position</a:t>
                      </a:r>
                      <a:endParaRPr lang="nb-NO" sz="2400" dirty="0"/>
                    </a:p>
                  </a:txBody>
                  <a:tcPr>
                    <a:solidFill>
                      <a:schemeClr val="accent2"/>
                    </a:solidFill>
                  </a:tcPr>
                </a:tc>
                <a:tc>
                  <a:txBody>
                    <a:bodyPr/>
                    <a:lstStyle/>
                    <a:p>
                      <a:r>
                        <a:rPr lang="nb-NO" sz="2400" dirty="0" err="1"/>
                        <a:t>Jurisdiction</a:t>
                      </a:r>
                      <a:endParaRPr lang="nb-NO" sz="2400" dirty="0"/>
                    </a:p>
                  </a:txBody>
                  <a:tcPr/>
                </a:tc>
                <a:extLst>
                  <a:ext uri="{0D108BD9-81ED-4DB2-BD59-A6C34878D82A}">
                    <a16:rowId xmlns:a16="http://schemas.microsoft.com/office/drawing/2014/main" val="3776569533"/>
                  </a:ext>
                </a:extLst>
              </a:tr>
              <a:tr h="525309">
                <a:tc>
                  <a:txBody>
                    <a:bodyPr/>
                    <a:lstStyle/>
                    <a:p>
                      <a:r>
                        <a:rPr lang="en-GB" noProof="0" dirty="0"/>
                        <a:t>The adult’s “best interest” </a:t>
                      </a:r>
                    </a:p>
                  </a:txBody>
                  <a:tcPr>
                    <a:solidFill>
                      <a:schemeClr val="accent4">
                        <a:lumMod val="40000"/>
                        <a:lumOff val="60000"/>
                      </a:schemeClr>
                    </a:solidFill>
                  </a:tcPr>
                </a:tc>
                <a:tc>
                  <a:txBody>
                    <a:bodyPr/>
                    <a:lstStyle/>
                    <a:p>
                      <a:r>
                        <a:rPr lang="nb-NO" dirty="0"/>
                        <a:t>England and Wales</a:t>
                      </a:r>
                    </a:p>
                  </a:txBody>
                  <a:tcPr/>
                </a:tc>
                <a:extLst>
                  <a:ext uri="{0D108BD9-81ED-4DB2-BD59-A6C34878D82A}">
                    <a16:rowId xmlns:a16="http://schemas.microsoft.com/office/drawing/2014/main" val="3701442461"/>
                  </a:ext>
                </a:extLst>
              </a:tr>
              <a:tr h="1295853">
                <a:tc>
                  <a:txBody>
                    <a:bodyPr/>
                    <a:lstStyle/>
                    <a:p>
                      <a:r>
                        <a:rPr lang="nb-NO" dirty="0"/>
                        <a:t>A </a:t>
                      </a:r>
                      <a:r>
                        <a:rPr lang="nb-NO" dirty="0" err="1"/>
                        <a:t>mixed</a:t>
                      </a:r>
                      <a:r>
                        <a:rPr lang="nb-NO" dirty="0"/>
                        <a:t> </a:t>
                      </a:r>
                      <a:r>
                        <a:rPr lang="nb-NO" dirty="0" err="1"/>
                        <a:t>approach</a:t>
                      </a:r>
                      <a:r>
                        <a:rPr lang="nb-NO" dirty="0"/>
                        <a:t>: </a:t>
                      </a:r>
                      <a:r>
                        <a:rPr lang="nb-NO" dirty="0" err="1"/>
                        <a:t>the</a:t>
                      </a:r>
                      <a:r>
                        <a:rPr lang="nb-NO" dirty="0"/>
                        <a:t> </a:t>
                      </a:r>
                      <a:r>
                        <a:rPr lang="nb-NO" dirty="0" err="1"/>
                        <a:t>adult’s</a:t>
                      </a:r>
                      <a:r>
                        <a:rPr lang="nb-NO" dirty="0"/>
                        <a:t> </a:t>
                      </a:r>
                      <a:r>
                        <a:rPr lang="nb-NO" dirty="0" err="1"/>
                        <a:t>will</a:t>
                      </a:r>
                      <a:r>
                        <a:rPr lang="nb-NO" dirty="0"/>
                        <a:t> and </a:t>
                      </a:r>
                      <a:r>
                        <a:rPr lang="nb-NO" dirty="0" err="1"/>
                        <a:t>preferences</a:t>
                      </a:r>
                      <a:r>
                        <a:rPr lang="nb-NO" dirty="0"/>
                        <a:t>, </a:t>
                      </a:r>
                      <a:r>
                        <a:rPr lang="nb-NO" dirty="0" err="1"/>
                        <a:t>with</a:t>
                      </a:r>
                      <a:r>
                        <a:rPr lang="nb-NO" dirty="0"/>
                        <a:t> a </a:t>
                      </a:r>
                      <a:r>
                        <a:rPr lang="nb-NO" dirty="0" err="1"/>
                        <a:t>caveat</a:t>
                      </a:r>
                      <a:r>
                        <a:rPr lang="nb-NO" dirty="0"/>
                        <a:t> – </a:t>
                      </a:r>
                      <a:r>
                        <a:rPr lang="nb-NO" dirty="0" err="1"/>
                        <a:t>such</a:t>
                      </a:r>
                      <a:r>
                        <a:rPr lang="nb-NO" dirty="0"/>
                        <a:t> as «so far as </a:t>
                      </a:r>
                      <a:r>
                        <a:rPr lang="nb-NO" dirty="0" err="1"/>
                        <a:t>reasonable</a:t>
                      </a:r>
                      <a:r>
                        <a:rPr lang="nb-NO" dirty="0"/>
                        <a:t> </a:t>
                      </a:r>
                      <a:r>
                        <a:rPr lang="nb-NO" dirty="0" err="1"/>
                        <a:t>ascertainable</a:t>
                      </a:r>
                      <a:r>
                        <a:rPr lang="nb-NO" dirty="0"/>
                        <a:t>» or </a:t>
                      </a:r>
                      <a:r>
                        <a:rPr lang="nb-NO" dirty="0" err="1"/>
                        <a:t>without</a:t>
                      </a:r>
                      <a:r>
                        <a:rPr lang="nb-NO" dirty="0"/>
                        <a:t> </a:t>
                      </a:r>
                      <a:r>
                        <a:rPr lang="nb-NO" dirty="0" err="1"/>
                        <a:t>endangering</a:t>
                      </a:r>
                      <a:r>
                        <a:rPr lang="nb-NO" dirty="0"/>
                        <a:t> </a:t>
                      </a:r>
                      <a:r>
                        <a:rPr lang="nb-NO" dirty="0" err="1"/>
                        <a:t>the</a:t>
                      </a:r>
                      <a:r>
                        <a:rPr lang="nb-NO" dirty="0"/>
                        <a:t> </a:t>
                      </a:r>
                      <a:r>
                        <a:rPr lang="nb-NO" dirty="0" err="1"/>
                        <a:t>adult’s</a:t>
                      </a:r>
                      <a:r>
                        <a:rPr lang="nb-NO" dirty="0"/>
                        <a:t> </a:t>
                      </a:r>
                      <a:r>
                        <a:rPr lang="nb-NO" dirty="0" err="1"/>
                        <a:t>well-being</a:t>
                      </a:r>
                      <a:r>
                        <a:rPr lang="nb-NO" dirty="0"/>
                        <a:t> or </a:t>
                      </a:r>
                      <a:r>
                        <a:rPr lang="nb-NO" dirty="0" err="1"/>
                        <a:t>property</a:t>
                      </a:r>
                      <a:r>
                        <a:rPr lang="nb-NO" dirty="0"/>
                        <a:t> etc.</a:t>
                      </a:r>
                    </a:p>
                    <a:p>
                      <a:endParaRPr lang="nb-NO" dirty="0"/>
                    </a:p>
                  </a:txBody>
                  <a:tcPr>
                    <a:solidFill>
                      <a:schemeClr val="accent4">
                        <a:lumMod val="40000"/>
                        <a:lumOff val="60000"/>
                      </a:schemeClr>
                    </a:solidFill>
                  </a:tcPr>
                </a:tc>
                <a:tc>
                  <a:txBody>
                    <a:bodyPr/>
                    <a:lstStyle/>
                    <a:p>
                      <a:r>
                        <a:rPr lang="nb-NO" dirty="0" err="1"/>
                        <a:t>Austria</a:t>
                      </a:r>
                      <a:r>
                        <a:rPr lang="nb-NO" dirty="0"/>
                        <a:t>, </a:t>
                      </a:r>
                      <a:r>
                        <a:rPr lang="nb-NO" dirty="0" err="1"/>
                        <a:t>Belgium</a:t>
                      </a:r>
                      <a:r>
                        <a:rPr lang="nb-NO" dirty="0"/>
                        <a:t>, England and Wales, Finland, </a:t>
                      </a:r>
                      <a:r>
                        <a:rPr lang="nb-NO" dirty="0" err="1"/>
                        <a:t>Ireland</a:t>
                      </a:r>
                      <a:r>
                        <a:rPr lang="nb-NO" dirty="0"/>
                        <a:t>, Norway, Romania and Scotland</a:t>
                      </a:r>
                    </a:p>
                  </a:txBody>
                  <a:tcPr/>
                </a:tc>
                <a:extLst>
                  <a:ext uri="{0D108BD9-81ED-4DB2-BD59-A6C34878D82A}">
                    <a16:rowId xmlns:a16="http://schemas.microsoft.com/office/drawing/2014/main" val="2643432262"/>
                  </a:ext>
                </a:extLst>
              </a:tr>
              <a:tr h="1068456">
                <a:tc>
                  <a:txBody>
                    <a:bodyPr/>
                    <a:lstStyle/>
                    <a:p>
                      <a:r>
                        <a:rPr lang="en-GB" u="none" dirty="0"/>
                        <a:t>Will and preferences – or the adult’s assumed will and preferences, with only limited exceptions</a:t>
                      </a:r>
                    </a:p>
                  </a:txBody>
                  <a:tcPr>
                    <a:solidFill>
                      <a:schemeClr val="accent4">
                        <a:lumMod val="40000"/>
                        <a:lumOff val="60000"/>
                      </a:schemeClr>
                    </a:solidFill>
                  </a:tcPr>
                </a:tc>
                <a:tc>
                  <a:txBody>
                    <a:bodyPr/>
                    <a:lstStyle/>
                    <a:p>
                      <a:r>
                        <a:rPr lang="nb-NO" dirty="0"/>
                        <a:t>Germany, Scotland and Spain</a:t>
                      </a:r>
                    </a:p>
                  </a:txBody>
                  <a:tcPr/>
                </a:tc>
                <a:extLst>
                  <a:ext uri="{0D108BD9-81ED-4DB2-BD59-A6C34878D82A}">
                    <a16:rowId xmlns:a16="http://schemas.microsoft.com/office/drawing/2014/main" val="1624554868"/>
                  </a:ext>
                </a:extLst>
              </a:tr>
              <a:tr h="1068456">
                <a:tc>
                  <a:txBody>
                    <a:bodyPr/>
                    <a:lstStyle/>
                    <a:p>
                      <a:r>
                        <a:rPr lang="en-GB" u="none" dirty="0"/>
                        <a:t>The law does not stipulate clear criteria for decision-making.</a:t>
                      </a:r>
                    </a:p>
                  </a:txBody>
                  <a:tcPr>
                    <a:solidFill>
                      <a:schemeClr val="accent4">
                        <a:lumMod val="40000"/>
                        <a:lumOff val="60000"/>
                      </a:schemeClr>
                    </a:solidFill>
                  </a:tcPr>
                </a:tc>
                <a:tc>
                  <a:txBody>
                    <a:bodyPr/>
                    <a:lstStyle/>
                    <a:p>
                      <a:r>
                        <a:rPr lang="nb-NO" dirty="0"/>
                        <a:t>Portugal, </a:t>
                      </a:r>
                      <a:r>
                        <a:rPr lang="nb-NO" dirty="0" err="1"/>
                        <a:t>Sweden</a:t>
                      </a:r>
                      <a:r>
                        <a:rPr lang="nb-NO" dirty="0"/>
                        <a:t>, </a:t>
                      </a:r>
                      <a:r>
                        <a:rPr lang="nb-NO" dirty="0" err="1"/>
                        <a:t>the</a:t>
                      </a:r>
                      <a:r>
                        <a:rPr lang="nb-NO" dirty="0"/>
                        <a:t> </a:t>
                      </a:r>
                      <a:r>
                        <a:rPr lang="nb-NO" dirty="0" err="1"/>
                        <a:t>Netherlands</a:t>
                      </a:r>
                      <a:endParaRPr lang="nb-NO" dirty="0"/>
                    </a:p>
                  </a:txBody>
                  <a:tcPr/>
                </a:tc>
                <a:extLst>
                  <a:ext uri="{0D108BD9-81ED-4DB2-BD59-A6C34878D82A}">
                    <a16:rowId xmlns:a16="http://schemas.microsoft.com/office/drawing/2014/main" val="4190386016"/>
                  </a:ext>
                </a:extLst>
              </a:tr>
            </a:tbl>
          </a:graphicData>
        </a:graphic>
      </p:graphicFrame>
    </p:spTree>
    <p:extLst>
      <p:ext uri="{BB962C8B-B14F-4D97-AF65-F5344CB8AC3E}">
        <p14:creationId xmlns:p14="http://schemas.microsoft.com/office/powerpoint/2010/main" val="2248741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24A17-E2C2-A7FC-8140-E7DC2B7411F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3D673C3-784E-0A96-61A3-D8568ACA4567}"/>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17233B-5B9D-EAAB-920A-EF809BBFB717}"/>
              </a:ext>
            </a:extLst>
          </p:cNvPr>
          <p:cNvSpPr>
            <a:spLocks noGrp="1"/>
          </p:cNvSpPr>
          <p:nvPr>
            <p:ph type="title"/>
          </p:nvPr>
        </p:nvSpPr>
        <p:spPr>
          <a:xfrm>
            <a:off x="838200" y="365125"/>
            <a:ext cx="8924778" cy="1325563"/>
          </a:xfrm>
        </p:spPr>
        <p:txBody>
          <a:bodyPr>
            <a:normAutofit/>
          </a:bodyPr>
          <a:lstStyle/>
          <a:p>
            <a:r>
              <a:rPr lang="en-GB" sz="3000" b="1" dirty="0">
                <a:latin typeface="Sans Open"/>
                <a:ea typeface="Verdana" panose="020B0604030504040204" pitchFamily="34" charset="0"/>
              </a:rPr>
              <a:t>Duty to inform and consult? (Q 42 C)</a:t>
            </a:r>
          </a:p>
        </p:txBody>
      </p:sp>
      <p:sp>
        <p:nvSpPr>
          <p:cNvPr id="3" name="Content Placeholder 2">
            <a:extLst>
              <a:ext uri="{FF2B5EF4-FFF2-40B4-BE49-F238E27FC236}">
                <a16:creationId xmlns:a16="http://schemas.microsoft.com/office/drawing/2014/main" id="{A1B3F8D5-AEF7-DB11-95B6-CF45939C38B3}"/>
              </a:ext>
            </a:extLst>
          </p:cNvPr>
          <p:cNvSpPr>
            <a:spLocks noGrp="1"/>
          </p:cNvSpPr>
          <p:nvPr>
            <p:ph idx="1"/>
          </p:nvPr>
        </p:nvSpPr>
        <p:spPr>
          <a:xfrm>
            <a:off x="492370" y="2188818"/>
            <a:ext cx="11015002" cy="4147535"/>
          </a:xfrm>
        </p:spPr>
        <p:txBody>
          <a:bodyPr>
            <a:normAutofit/>
          </a:bodyPr>
          <a:lstStyle/>
          <a:p>
            <a:pPr marL="0" indent="0">
              <a:buNone/>
            </a:pPr>
            <a:r>
              <a:rPr lang="en-US" dirty="0">
                <a:latin typeface="Sans Open"/>
              </a:rPr>
              <a:t>. </a:t>
            </a:r>
            <a:endParaRPr lang="nl-NL" dirty="0">
              <a:latin typeface="Sans Open"/>
            </a:endParaRPr>
          </a:p>
        </p:txBody>
      </p:sp>
      <p:pic>
        <p:nvPicPr>
          <p:cNvPr id="4" name="Afbeelding 1915497981" descr="FL-EUR Logo">
            <a:extLst>
              <a:ext uri="{FF2B5EF4-FFF2-40B4-BE49-F238E27FC236}">
                <a16:creationId xmlns:a16="http://schemas.microsoft.com/office/drawing/2014/main" id="{90E5E710-4FEF-CC65-06C3-20F551D1AF5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graphicFrame>
        <p:nvGraphicFramePr>
          <p:cNvPr id="5" name="Table 4">
            <a:extLst>
              <a:ext uri="{FF2B5EF4-FFF2-40B4-BE49-F238E27FC236}">
                <a16:creationId xmlns:a16="http://schemas.microsoft.com/office/drawing/2014/main" id="{C84F39B4-8121-0D37-6A18-77D2ECACE870}"/>
              </a:ext>
            </a:extLst>
          </p:cNvPr>
          <p:cNvGraphicFramePr>
            <a:graphicFrameLocks noGrp="1"/>
          </p:cNvGraphicFramePr>
          <p:nvPr>
            <p:extLst>
              <p:ext uri="{D42A27DB-BD31-4B8C-83A1-F6EECF244321}">
                <p14:modId xmlns:p14="http://schemas.microsoft.com/office/powerpoint/2010/main" val="1778643722"/>
              </p:ext>
            </p:extLst>
          </p:nvPr>
        </p:nvGraphicFramePr>
        <p:xfrm>
          <a:off x="774357" y="2188817"/>
          <a:ext cx="9385644" cy="3504975"/>
        </p:xfrm>
        <a:graphic>
          <a:graphicData uri="http://schemas.openxmlformats.org/drawingml/2006/table">
            <a:tbl>
              <a:tblPr firstRow="1" bandRow="1">
                <a:tableStyleId>{5C22544A-7EE6-4342-B048-85BDC9FD1C3A}</a:tableStyleId>
              </a:tblPr>
              <a:tblGrid>
                <a:gridCol w="4692822">
                  <a:extLst>
                    <a:ext uri="{9D8B030D-6E8A-4147-A177-3AD203B41FA5}">
                      <a16:colId xmlns:a16="http://schemas.microsoft.com/office/drawing/2014/main" val="4139301884"/>
                    </a:ext>
                  </a:extLst>
                </a:gridCol>
                <a:gridCol w="4692822">
                  <a:extLst>
                    <a:ext uri="{9D8B030D-6E8A-4147-A177-3AD203B41FA5}">
                      <a16:colId xmlns:a16="http://schemas.microsoft.com/office/drawing/2014/main" val="1844444092"/>
                    </a:ext>
                  </a:extLst>
                </a:gridCol>
              </a:tblGrid>
              <a:tr h="455529">
                <a:tc>
                  <a:txBody>
                    <a:bodyPr/>
                    <a:lstStyle/>
                    <a:p>
                      <a:r>
                        <a:rPr lang="nb-NO" sz="2400" dirty="0" err="1"/>
                        <a:t>Position</a:t>
                      </a:r>
                      <a:endParaRPr lang="nb-NO" sz="2400" dirty="0"/>
                    </a:p>
                  </a:txBody>
                  <a:tcPr>
                    <a:solidFill>
                      <a:schemeClr val="accent2"/>
                    </a:solidFill>
                  </a:tcPr>
                </a:tc>
                <a:tc>
                  <a:txBody>
                    <a:bodyPr/>
                    <a:lstStyle/>
                    <a:p>
                      <a:r>
                        <a:rPr lang="nb-NO" sz="2400" dirty="0" err="1"/>
                        <a:t>Jurisdiction</a:t>
                      </a:r>
                      <a:endParaRPr lang="nb-NO" sz="2400" dirty="0"/>
                    </a:p>
                  </a:txBody>
                  <a:tcPr/>
                </a:tc>
                <a:extLst>
                  <a:ext uri="{0D108BD9-81ED-4DB2-BD59-A6C34878D82A}">
                    <a16:rowId xmlns:a16="http://schemas.microsoft.com/office/drawing/2014/main" val="3776569533"/>
                  </a:ext>
                </a:extLst>
              </a:tr>
              <a:tr h="1015925">
                <a:tc>
                  <a:txBody>
                    <a:bodyPr/>
                    <a:lstStyle/>
                    <a:p>
                      <a:r>
                        <a:rPr lang="en-GB" noProof="0" dirty="0"/>
                        <a:t>Duty to inform and consult the adult</a:t>
                      </a:r>
                    </a:p>
                  </a:txBody>
                  <a:tcPr>
                    <a:solidFill>
                      <a:schemeClr val="accent4">
                        <a:lumMod val="40000"/>
                        <a:lumOff val="60000"/>
                      </a:schemeClr>
                    </a:solidFill>
                  </a:tcPr>
                </a:tc>
                <a:tc>
                  <a:txBody>
                    <a:bodyPr/>
                    <a:lstStyle/>
                    <a:p>
                      <a:r>
                        <a:rPr lang="nb-NO" dirty="0" err="1"/>
                        <a:t>Austria</a:t>
                      </a:r>
                      <a:r>
                        <a:rPr lang="nb-NO" dirty="0"/>
                        <a:t>, </a:t>
                      </a:r>
                      <a:r>
                        <a:rPr lang="nb-NO" dirty="0" err="1"/>
                        <a:t>Belgium</a:t>
                      </a:r>
                      <a:r>
                        <a:rPr lang="nb-NO" dirty="0"/>
                        <a:t>, England and Wales, Finland, Germany, </a:t>
                      </a:r>
                      <a:r>
                        <a:rPr lang="nb-NO" dirty="0" err="1"/>
                        <a:t>Ireland</a:t>
                      </a:r>
                      <a:r>
                        <a:rPr lang="nb-NO" dirty="0"/>
                        <a:t>, Norway, Scotland, Spain and </a:t>
                      </a:r>
                      <a:r>
                        <a:rPr lang="nb-NO" dirty="0" err="1"/>
                        <a:t>Sweden</a:t>
                      </a:r>
                      <a:endParaRPr lang="nb-NO" dirty="0"/>
                    </a:p>
                  </a:txBody>
                  <a:tcPr/>
                </a:tc>
                <a:extLst>
                  <a:ext uri="{0D108BD9-81ED-4DB2-BD59-A6C34878D82A}">
                    <a16:rowId xmlns:a16="http://schemas.microsoft.com/office/drawing/2014/main" val="3701442461"/>
                  </a:ext>
                </a:extLst>
              </a:tr>
              <a:tr h="1015925">
                <a:tc>
                  <a:txBody>
                    <a:bodyPr/>
                    <a:lstStyle/>
                    <a:p>
                      <a:r>
                        <a:rPr lang="en-GB" noProof="0" dirty="0"/>
                        <a:t>No duty to inform and consult the adult</a:t>
                      </a:r>
                    </a:p>
                  </a:txBody>
                  <a:tcPr>
                    <a:solidFill>
                      <a:schemeClr val="accent4">
                        <a:lumMod val="40000"/>
                        <a:lumOff val="60000"/>
                      </a:schemeClr>
                    </a:solidFill>
                  </a:tcPr>
                </a:tc>
                <a:tc>
                  <a:txBody>
                    <a:bodyPr/>
                    <a:lstStyle/>
                    <a:p>
                      <a:r>
                        <a:rPr lang="nb-NO" dirty="0"/>
                        <a:t>-</a:t>
                      </a:r>
                    </a:p>
                  </a:txBody>
                  <a:tcPr/>
                </a:tc>
                <a:extLst>
                  <a:ext uri="{0D108BD9-81ED-4DB2-BD59-A6C34878D82A}">
                    <a16:rowId xmlns:a16="http://schemas.microsoft.com/office/drawing/2014/main" val="2643432262"/>
                  </a:ext>
                </a:extLst>
              </a:tr>
              <a:tr h="1015925">
                <a:tc>
                  <a:txBody>
                    <a:bodyPr/>
                    <a:lstStyle/>
                    <a:p>
                      <a:r>
                        <a:rPr lang="en-GB" u="none" dirty="0"/>
                        <a:t>Not specified in the law</a:t>
                      </a:r>
                    </a:p>
                  </a:txBody>
                  <a:tcPr>
                    <a:solidFill>
                      <a:schemeClr val="accent4">
                        <a:lumMod val="40000"/>
                        <a:lumOff val="60000"/>
                      </a:schemeClr>
                    </a:solidFill>
                  </a:tcPr>
                </a:tc>
                <a:tc>
                  <a:txBody>
                    <a:bodyPr/>
                    <a:lstStyle/>
                    <a:p>
                      <a:r>
                        <a:rPr lang="nb-NO" dirty="0"/>
                        <a:t>Portugal, The </a:t>
                      </a:r>
                      <a:r>
                        <a:rPr lang="nb-NO" dirty="0" err="1"/>
                        <a:t>Netherlands</a:t>
                      </a:r>
                      <a:endParaRPr lang="nb-NO" dirty="0"/>
                    </a:p>
                  </a:txBody>
                  <a:tcPr/>
                </a:tc>
                <a:extLst>
                  <a:ext uri="{0D108BD9-81ED-4DB2-BD59-A6C34878D82A}">
                    <a16:rowId xmlns:a16="http://schemas.microsoft.com/office/drawing/2014/main" val="1624554868"/>
                  </a:ext>
                </a:extLst>
              </a:tr>
            </a:tbl>
          </a:graphicData>
        </a:graphic>
      </p:graphicFrame>
    </p:spTree>
    <p:extLst>
      <p:ext uri="{BB962C8B-B14F-4D97-AF65-F5344CB8AC3E}">
        <p14:creationId xmlns:p14="http://schemas.microsoft.com/office/powerpoint/2010/main" val="294352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3D0F57-FA2A-4C72-A912-AC921F220011}"/>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0C143269-5336-434F-A2CF-8332128CA741}"/>
              </a:ext>
            </a:extLst>
          </p:cNvPr>
          <p:cNvSpPr>
            <a:spLocks noGrp="1"/>
          </p:cNvSpPr>
          <p:nvPr>
            <p:ph type="title"/>
          </p:nvPr>
        </p:nvSpPr>
        <p:spPr/>
        <p:txBody>
          <a:bodyPr>
            <a:normAutofit/>
          </a:bodyPr>
          <a:lstStyle/>
          <a:p>
            <a:r>
              <a:rPr lang="en-GB" sz="3000" b="1" dirty="0" err="1">
                <a:latin typeface="Open Sans"/>
                <a:ea typeface="Verdana" panose="020B0604030504040204" pitchFamily="34" charset="0"/>
              </a:rPr>
              <a:t>QuickScan</a:t>
            </a:r>
            <a:r>
              <a:rPr lang="en-GB" sz="3000" b="1" dirty="0">
                <a:latin typeface="Open Sans"/>
                <a:ea typeface="Verdana" panose="020B0604030504040204" pitchFamily="34" charset="0"/>
              </a:rPr>
              <a:t> on Continuing powers of attorney</a:t>
            </a:r>
          </a:p>
        </p:txBody>
      </p:sp>
      <p:sp>
        <p:nvSpPr>
          <p:cNvPr id="3" name="Content Placeholder 2">
            <a:extLst>
              <a:ext uri="{FF2B5EF4-FFF2-40B4-BE49-F238E27FC236}">
                <a16:creationId xmlns:a16="http://schemas.microsoft.com/office/drawing/2014/main" id="{104D1CA7-959D-4D31-7031-4BAD82DD7A5A}"/>
              </a:ext>
            </a:extLst>
          </p:cNvPr>
          <p:cNvSpPr>
            <a:spLocks noGrp="1"/>
          </p:cNvSpPr>
          <p:nvPr>
            <p:ph idx="1"/>
          </p:nvPr>
        </p:nvSpPr>
        <p:spPr>
          <a:xfrm>
            <a:off x="492370" y="2188818"/>
            <a:ext cx="11015002" cy="4147535"/>
          </a:xfrm>
        </p:spPr>
        <p:txBody>
          <a:bodyPr>
            <a:normAutofit/>
          </a:bodyPr>
          <a:lstStyle/>
          <a:p>
            <a:r>
              <a:rPr lang="en-US" sz="2000" dirty="0">
                <a:latin typeface="Sans Open"/>
              </a:rPr>
              <a:t>The Council of Europe has defined a Continuing Power of Attorney as:</a:t>
            </a:r>
          </a:p>
          <a:p>
            <a:pPr marL="0" indent="0">
              <a:buNone/>
            </a:pPr>
            <a:r>
              <a:rPr lang="en-US" sz="2000" dirty="0">
                <a:latin typeface="Sans Open"/>
              </a:rPr>
              <a:t>	‘</a:t>
            </a:r>
            <a:r>
              <a:rPr lang="en-US" sz="2000" i="1" dirty="0">
                <a:latin typeface="Sans Open"/>
              </a:rPr>
              <a:t>A mandate given by a capable adult with the purpose that it shall remain in force, or enter into 	force, in the event of the granter’s incapacity</a:t>
            </a:r>
            <a:r>
              <a:rPr lang="en-US" sz="2000" dirty="0">
                <a:latin typeface="Sans Open"/>
              </a:rPr>
              <a:t>’</a:t>
            </a:r>
          </a:p>
          <a:p>
            <a:endParaRPr lang="en-US" sz="2000" dirty="0">
              <a:latin typeface="Sans Open"/>
            </a:endParaRPr>
          </a:p>
          <a:p>
            <a:r>
              <a:rPr lang="en-US" sz="2000" dirty="0">
                <a:latin typeface="Sans Open"/>
              </a:rPr>
              <a:t>Advance Directives have been defined as:</a:t>
            </a:r>
          </a:p>
          <a:p>
            <a:pPr marL="0" indent="0">
              <a:buNone/>
            </a:pPr>
            <a:r>
              <a:rPr lang="en-US" sz="2000" dirty="0">
                <a:latin typeface="Sans Open"/>
              </a:rPr>
              <a:t>	‘</a:t>
            </a:r>
            <a:r>
              <a:rPr lang="en-US" sz="2000" i="1" dirty="0">
                <a:latin typeface="Sans Open"/>
              </a:rPr>
              <a:t>Instructions given or wishes made by a capable adult concerning issues that may arise in the 	event of his or her incapacity</a:t>
            </a:r>
            <a:r>
              <a:rPr lang="en-US" sz="2000" dirty="0">
                <a:latin typeface="Sans Open"/>
              </a:rPr>
              <a:t>’</a:t>
            </a:r>
          </a:p>
          <a:p>
            <a:endParaRPr lang="en-US" sz="2000" dirty="0">
              <a:latin typeface="Sans Open"/>
            </a:endParaRPr>
          </a:p>
          <a:p>
            <a:r>
              <a:rPr lang="en-US" sz="2000" dirty="0">
                <a:latin typeface="Sans Open"/>
              </a:rPr>
              <a:t>The difference between the two is not always straightforward! The QuickScan looked at CPAs that include the appointment of an attorney to act on behalf of the adult in the event of incapacity, including wishes and instructions addressed to the attorney</a:t>
            </a: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A2043CCE-01C0-4708-8246-8E79E61D6E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Tree>
    <p:extLst>
      <p:ext uri="{BB962C8B-B14F-4D97-AF65-F5344CB8AC3E}">
        <p14:creationId xmlns:p14="http://schemas.microsoft.com/office/powerpoint/2010/main" val="3430159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24A17-E2C2-A7FC-8140-E7DC2B7411F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3D673C3-784E-0A96-61A3-D8568ACA4567}"/>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17233B-5B9D-EAAB-920A-EF809BBFB717}"/>
              </a:ext>
            </a:extLst>
          </p:cNvPr>
          <p:cNvSpPr>
            <a:spLocks noGrp="1"/>
          </p:cNvSpPr>
          <p:nvPr>
            <p:ph type="title"/>
          </p:nvPr>
        </p:nvSpPr>
        <p:spPr>
          <a:xfrm>
            <a:off x="838200" y="365125"/>
            <a:ext cx="8924778" cy="1325563"/>
          </a:xfrm>
        </p:spPr>
        <p:txBody>
          <a:bodyPr>
            <a:normAutofit/>
          </a:bodyPr>
          <a:lstStyle/>
          <a:p>
            <a:r>
              <a:rPr lang="en-GB" sz="3000" b="1" dirty="0">
                <a:latin typeface="Sans Open"/>
                <a:ea typeface="Verdana" panose="020B0604030504040204" pitchFamily="34" charset="0"/>
              </a:rPr>
              <a:t>Duty to inform and consult – some consequences</a:t>
            </a:r>
          </a:p>
        </p:txBody>
      </p:sp>
      <p:sp>
        <p:nvSpPr>
          <p:cNvPr id="3" name="Content Placeholder 2">
            <a:extLst>
              <a:ext uri="{FF2B5EF4-FFF2-40B4-BE49-F238E27FC236}">
                <a16:creationId xmlns:a16="http://schemas.microsoft.com/office/drawing/2014/main" id="{A1B3F8D5-AEF7-DB11-95B6-CF45939C38B3}"/>
              </a:ext>
            </a:extLst>
          </p:cNvPr>
          <p:cNvSpPr>
            <a:spLocks noGrp="1"/>
          </p:cNvSpPr>
          <p:nvPr>
            <p:ph idx="1"/>
          </p:nvPr>
        </p:nvSpPr>
        <p:spPr>
          <a:xfrm>
            <a:off x="492370" y="2188818"/>
            <a:ext cx="11015002" cy="4147535"/>
          </a:xfrm>
        </p:spPr>
        <p:txBody>
          <a:bodyPr>
            <a:normAutofit/>
          </a:bodyPr>
          <a:lstStyle/>
          <a:p>
            <a:pPr marL="514350" indent="-514350">
              <a:buAutoNum type="arabicPeriod"/>
            </a:pPr>
            <a:r>
              <a:rPr lang="en-US" dirty="0">
                <a:latin typeface="Sans Open"/>
              </a:rPr>
              <a:t>A duty to inform and consult necessary for an effective “will and preferences-approach”. The duty can be construed in different ways, follow from the Power itself or an agreement between the Granter and the Attorney</a:t>
            </a:r>
          </a:p>
          <a:p>
            <a:pPr marL="514350" indent="-514350">
              <a:buAutoNum type="arabicPeriod"/>
            </a:pPr>
            <a:r>
              <a:rPr lang="en-US" dirty="0">
                <a:latin typeface="Sans Open"/>
              </a:rPr>
              <a:t>No duty to inform and consult will normally prove that “will and preferences” as decision-making criteria is not functioning </a:t>
            </a:r>
          </a:p>
        </p:txBody>
      </p:sp>
      <p:pic>
        <p:nvPicPr>
          <p:cNvPr id="4" name="Afbeelding 1915497981" descr="FL-EUR Logo">
            <a:extLst>
              <a:ext uri="{FF2B5EF4-FFF2-40B4-BE49-F238E27FC236}">
                <a16:creationId xmlns:a16="http://schemas.microsoft.com/office/drawing/2014/main" id="{90E5E710-4FEF-CC65-06C3-20F551D1AF5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Tree>
    <p:extLst>
      <p:ext uri="{BB962C8B-B14F-4D97-AF65-F5344CB8AC3E}">
        <p14:creationId xmlns:p14="http://schemas.microsoft.com/office/powerpoint/2010/main" val="983794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24A17-E2C2-A7FC-8140-E7DC2B7411F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3D673C3-784E-0A96-61A3-D8568ACA4567}"/>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17233B-5B9D-EAAB-920A-EF809BBFB717}"/>
              </a:ext>
            </a:extLst>
          </p:cNvPr>
          <p:cNvSpPr>
            <a:spLocks noGrp="1"/>
          </p:cNvSpPr>
          <p:nvPr>
            <p:ph type="title"/>
          </p:nvPr>
        </p:nvSpPr>
        <p:spPr>
          <a:xfrm>
            <a:off x="838200" y="365125"/>
            <a:ext cx="8924778" cy="1325563"/>
          </a:xfrm>
        </p:spPr>
        <p:txBody>
          <a:bodyPr>
            <a:normAutofit/>
          </a:bodyPr>
          <a:lstStyle/>
          <a:p>
            <a:r>
              <a:rPr lang="en-GB" sz="3000" b="1" dirty="0">
                <a:latin typeface="Sans Open"/>
                <a:ea typeface="Verdana" panose="020B0604030504040204" pitchFamily="34" charset="0"/>
              </a:rPr>
              <a:t>Main findings autonomy - common core </a:t>
            </a:r>
            <a:br>
              <a:rPr lang="en-GB" sz="3000" b="1" dirty="0">
                <a:latin typeface="Sans Open"/>
                <a:ea typeface="Verdana" panose="020B0604030504040204" pitchFamily="34" charset="0"/>
              </a:rPr>
            </a:br>
            <a:endParaRPr lang="en-GB" sz="3000" b="1" dirty="0">
              <a:latin typeface="Sans Open"/>
              <a:ea typeface="Verdana" panose="020B0604030504040204" pitchFamily="34" charset="0"/>
            </a:endParaRPr>
          </a:p>
        </p:txBody>
      </p:sp>
      <p:sp>
        <p:nvSpPr>
          <p:cNvPr id="3" name="Content Placeholder 2">
            <a:extLst>
              <a:ext uri="{FF2B5EF4-FFF2-40B4-BE49-F238E27FC236}">
                <a16:creationId xmlns:a16="http://schemas.microsoft.com/office/drawing/2014/main" id="{A1B3F8D5-AEF7-DB11-95B6-CF45939C38B3}"/>
              </a:ext>
            </a:extLst>
          </p:cNvPr>
          <p:cNvSpPr>
            <a:spLocks noGrp="1"/>
          </p:cNvSpPr>
          <p:nvPr>
            <p:ph idx="1"/>
          </p:nvPr>
        </p:nvSpPr>
        <p:spPr>
          <a:xfrm>
            <a:off x="492370" y="2188818"/>
            <a:ext cx="11015002" cy="4147535"/>
          </a:xfrm>
        </p:spPr>
        <p:txBody>
          <a:bodyPr>
            <a:normAutofit/>
          </a:bodyPr>
          <a:lstStyle/>
          <a:p>
            <a:pPr marL="0" indent="0">
              <a:buNone/>
            </a:pPr>
            <a:r>
              <a:rPr lang="en-US" sz="2400" dirty="0">
                <a:latin typeface="Sans Open"/>
              </a:rPr>
              <a:t>1. The entry into force of the CPA does not limit the legal capacity of the granter - which means that the CPA itself does not limit anyone’s capacity. In the light of the normative framework, this must be seen as the </a:t>
            </a:r>
            <a:r>
              <a:rPr lang="en-US" sz="2400" u="sng" dirty="0">
                <a:latin typeface="Sans Open"/>
              </a:rPr>
              <a:t>better rule</a:t>
            </a:r>
            <a:endParaRPr lang="en-US" sz="2400" dirty="0">
              <a:latin typeface="Sans Open"/>
            </a:endParaRPr>
          </a:p>
          <a:p>
            <a:pPr marL="0" indent="0">
              <a:buNone/>
            </a:pPr>
            <a:r>
              <a:rPr lang="en-US" sz="2400" dirty="0">
                <a:latin typeface="Sans Open"/>
              </a:rPr>
              <a:t>2. The Attorneys are often excluded from making highly personal decisions /medical questions. If this is the better rule or not, may depend on from whom we need to hinder exploitation and undue influence </a:t>
            </a:r>
          </a:p>
          <a:p>
            <a:pPr marL="0" indent="0">
              <a:buNone/>
            </a:pPr>
            <a:r>
              <a:rPr lang="en-US" sz="2400" dirty="0">
                <a:latin typeface="Sans Open"/>
              </a:rPr>
              <a:t>3. Challenge: The relation between the Granter and the Attorney after the Power has entered into force is “a black box” – we have limited knowledge of the interactions between G and A in this phase. In need of more research… </a:t>
            </a:r>
            <a:endParaRPr lang="nl-NL" sz="2400" dirty="0">
              <a:latin typeface="Sans Open"/>
            </a:endParaRPr>
          </a:p>
        </p:txBody>
      </p:sp>
      <p:pic>
        <p:nvPicPr>
          <p:cNvPr id="4" name="Afbeelding 1915497981" descr="FL-EUR Logo">
            <a:extLst>
              <a:ext uri="{FF2B5EF4-FFF2-40B4-BE49-F238E27FC236}">
                <a16:creationId xmlns:a16="http://schemas.microsoft.com/office/drawing/2014/main" id="{90E5E710-4FEF-CC65-06C3-20F551D1AF5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Tree>
    <p:extLst>
      <p:ext uri="{BB962C8B-B14F-4D97-AF65-F5344CB8AC3E}">
        <p14:creationId xmlns:p14="http://schemas.microsoft.com/office/powerpoint/2010/main" val="1670851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24A17-E2C2-A7FC-8140-E7DC2B7411F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3D673C3-784E-0A96-61A3-D8568ACA4567}"/>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6717233B-5B9D-EAAB-920A-EF809BBFB717}"/>
              </a:ext>
            </a:extLst>
          </p:cNvPr>
          <p:cNvSpPr>
            <a:spLocks noGrp="1"/>
          </p:cNvSpPr>
          <p:nvPr>
            <p:ph type="title"/>
          </p:nvPr>
        </p:nvSpPr>
        <p:spPr>
          <a:xfrm>
            <a:off x="838200" y="365125"/>
            <a:ext cx="8924778" cy="1325563"/>
          </a:xfrm>
        </p:spPr>
        <p:txBody>
          <a:bodyPr>
            <a:normAutofit/>
          </a:bodyPr>
          <a:lstStyle/>
          <a:p>
            <a:r>
              <a:rPr lang="en-GB" sz="3000" b="1" dirty="0">
                <a:latin typeface="Sans Open"/>
                <a:ea typeface="Verdana" panose="020B0604030504040204" pitchFamily="34" charset="0"/>
              </a:rPr>
              <a:t>Normative framework – Safeguards and Supervision</a:t>
            </a:r>
            <a:br>
              <a:rPr lang="en-GB" sz="3000" b="1" dirty="0">
                <a:latin typeface="Sans Open"/>
                <a:ea typeface="Verdana" panose="020B0604030504040204" pitchFamily="34" charset="0"/>
              </a:rPr>
            </a:br>
            <a:r>
              <a:rPr lang="en-GB" sz="2000" b="1" dirty="0">
                <a:latin typeface="Sans Open"/>
                <a:ea typeface="Verdana" panose="020B0604030504040204" pitchFamily="34" charset="0"/>
              </a:rPr>
              <a:t>Article 12 UNCRPD – Equal recognition before the law</a:t>
            </a:r>
            <a:endParaRPr lang="en-GB" sz="3000" b="1" dirty="0">
              <a:latin typeface="Sans Open"/>
              <a:ea typeface="Verdana" panose="020B0604030504040204" pitchFamily="34" charset="0"/>
            </a:endParaRPr>
          </a:p>
        </p:txBody>
      </p:sp>
      <p:sp>
        <p:nvSpPr>
          <p:cNvPr id="3" name="Content Placeholder 2">
            <a:extLst>
              <a:ext uri="{FF2B5EF4-FFF2-40B4-BE49-F238E27FC236}">
                <a16:creationId xmlns:a16="http://schemas.microsoft.com/office/drawing/2014/main" id="{A1B3F8D5-AEF7-DB11-95B6-CF45939C38B3}"/>
              </a:ext>
            </a:extLst>
          </p:cNvPr>
          <p:cNvSpPr>
            <a:spLocks noGrp="1"/>
          </p:cNvSpPr>
          <p:nvPr>
            <p:ph idx="1"/>
          </p:nvPr>
        </p:nvSpPr>
        <p:spPr>
          <a:xfrm>
            <a:off x="492370" y="2297058"/>
            <a:ext cx="11015002" cy="4039295"/>
          </a:xfrm>
        </p:spPr>
        <p:txBody>
          <a:bodyPr>
            <a:normAutofit fontScale="32500" lnSpcReduction="20000"/>
          </a:bodyPr>
          <a:lstStyle/>
          <a:p>
            <a:pPr marL="0" indent="0" algn="just" fontAlgn="base">
              <a:lnSpc>
                <a:spcPct val="120000"/>
              </a:lnSpc>
              <a:buNone/>
            </a:pPr>
            <a:r>
              <a:rPr lang="pt-PT" sz="5500" dirty="0">
                <a:latin typeface="Sans Open"/>
              </a:rPr>
              <a:t>4. States Parties shall ensure that all measures that relate to the exercise of legal capacity provide for </a:t>
            </a:r>
            <a:r>
              <a:rPr lang="pt-PT" sz="5500" b="1" dirty="0">
                <a:latin typeface="Sans Open"/>
              </a:rPr>
              <a:t>appropriate and effective safeguards </a:t>
            </a:r>
            <a:r>
              <a:rPr lang="pt-PT" sz="5500" dirty="0">
                <a:latin typeface="Sans Open"/>
              </a:rPr>
              <a:t>to </a:t>
            </a:r>
            <a:r>
              <a:rPr lang="pt-PT" sz="5500" b="1" dirty="0">
                <a:latin typeface="Sans Open"/>
              </a:rPr>
              <a:t>prevent abuse </a:t>
            </a:r>
            <a:r>
              <a:rPr lang="pt-PT" sz="5500" dirty="0">
                <a:latin typeface="Sans Open"/>
              </a:rPr>
              <a:t>in accordance with international human rights law.  Such </a:t>
            </a:r>
            <a:r>
              <a:rPr lang="pt-PT" sz="5500" b="1" dirty="0">
                <a:latin typeface="Sans Open"/>
              </a:rPr>
              <a:t>safeguards shall ensure </a:t>
            </a:r>
            <a:r>
              <a:rPr lang="pt-PT" sz="5500" dirty="0">
                <a:latin typeface="Sans Open"/>
              </a:rPr>
              <a:t>that measures relating to the exercise of legal capacity:</a:t>
            </a:r>
          </a:p>
          <a:p>
            <a:pPr lvl="1" algn="just" fontAlgn="base">
              <a:lnSpc>
                <a:spcPct val="120000"/>
              </a:lnSpc>
            </a:pPr>
            <a:r>
              <a:rPr lang="pt-PT" sz="5500" dirty="0">
                <a:latin typeface="Sans Open"/>
              </a:rPr>
              <a:t>respect the </a:t>
            </a:r>
            <a:r>
              <a:rPr lang="pt-PT" sz="5500" b="1" dirty="0">
                <a:latin typeface="Sans Open"/>
              </a:rPr>
              <a:t>rights, will and preferences</a:t>
            </a:r>
            <a:r>
              <a:rPr lang="pt-PT" sz="5500" dirty="0">
                <a:latin typeface="Sans Open"/>
              </a:rPr>
              <a:t> of the person, </a:t>
            </a:r>
          </a:p>
          <a:p>
            <a:pPr lvl="1" algn="just" fontAlgn="base">
              <a:lnSpc>
                <a:spcPct val="120000"/>
              </a:lnSpc>
            </a:pPr>
            <a:r>
              <a:rPr lang="pt-PT" sz="5500" dirty="0">
                <a:latin typeface="Sans Open"/>
              </a:rPr>
              <a:t>are </a:t>
            </a:r>
            <a:r>
              <a:rPr lang="pt-PT" sz="5500" b="1" dirty="0">
                <a:latin typeface="Sans Open"/>
              </a:rPr>
              <a:t>free of conflict of interest and undue influence</a:t>
            </a:r>
            <a:r>
              <a:rPr lang="pt-PT" sz="5500" dirty="0">
                <a:latin typeface="Sans Open"/>
              </a:rPr>
              <a:t>,</a:t>
            </a:r>
          </a:p>
          <a:p>
            <a:pPr lvl="1" algn="just" fontAlgn="base">
              <a:lnSpc>
                <a:spcPct val="120000"/>
              </a:lnSpc>
            </a:pPr>
            <a:r>
              <a:rPr lang="pt-PT" sz="5500" dirty="0">
                <a:latin typeface="Sans Open"/>
              </a:rPr>
              <a:t>are </a:t>
            </a:r>
            <a:r>
              <a:rPr lang="pt-PT" sz="5500" b="1" dirty="0">
                <a:latin typeface="Sans Open"/>
              </a:rPr>
              <a:t>proportional </a:t>
            </a:r>
            <a:r>
              <a:rPr lang="pt-PT" sz="5500" dirty="0">
                <a:latin typeface="Sans Open"/>
              </a:rPr>
              <a:t>and tailored to the person’s circumstances, apply for the shortest time possible and</a:t>
            </a:r>
          </a:p>
          <a:p>
            <a:pPr lvl="1" algn="just" fontAlgn="base">
              <a:lnSpc>
                <a:spcPct val="120000"/>
              </a:lnSpc>
            </a:pPr>
            <a:r>
              <a:rPr lang="pt-PT" sz="5500" dirty="0">
                <a:latin typeface="Sans Open"/>
              </a:rPr>
              <a:t>are subject to regular </a:t>
            </a:r>
            <a:r>
              <a:rPr lang="pt-PT" sz="5500" b="1" dirty="0">
                <a:latin typeface="Sans Open"/>
              </a:rPr>
              <a:t>review by a competent, independent and impartial authority or judicial body</a:t>
            </a:r>
            <a:r>
              <a:rPr lang="pt-PT" sz="5500" dirty="0">
                <a:latin typeface="Sans Open"/>
              </a:rPr>
              <a:t>. </a:t>
            </a:r>
          </a:p>
          <a:p>
            <a:pPr marL="0" indent="0" algn="just" fontAlgn="base">
              <a:lnSpc>
                <a:spcPct val="120000"/>
              </a:lnSpc>
              <a:buNone/>
            </a:pPr>
            <a:r>
              <a:rPr lang="pt-PT" sz="5500" dirty="0" err="1">
                <a:latin typeface="Sans Open"/>
              </a:rPr>
              <a:t>The</a:t>
            </a:r>
            <a:r>
              <a:rPr lang="pt-PT" sz="5500" dirty="0">
                <a:latin typeface="Sans Open"/>
              </a:rPr>
              <a:t> </a:t>
            </a:r>
            <a:r>
              <a:rPr lang="pt-PT" sz="5500" dirty="0" err="1">
                <a:latin typeface="Sans Open"/>
              </a:rPr>
              <a:t>safeguards</a:t>
            </a:r>
            <a:r>
              <a:rPr lang="pt-PT" sz="5500" dirty="0">
                <a:latin typeface="Sans Open"/>
              </a:rPr>
              <a:t> </a:t>
            </a:r>
            <a:r>
              <a:rPr lang="pt-PT" sz="5500" dirty="0" err="1">
                <a:latin typeface="Sans Open"/>
              </a:rPr>
              <a:t>shall</a:t>
            </a:r>
            <a:r>
              <a:rPr lang="pt-PT" sz="5500" dirty="0">
                <a:latin typeface="Sans Open"/>
              </a:rPr>
              <a:t> </a:t>
            </a:r>
            <a:r>
              <a:rPr lang="pt-PT" sz="5500" dirty="0" err="1">
                <a:latin typeface="Sans Open"/>
              </a:rPr>
              <a:t>be</a:t>
            </a:r>
            <a:r>
              <a:rPr lang="pt-PT" sz="5500" dirty="0">
                <a:latin typeface="Sans Open"/>
              </a:rPr>
              <a:t> </a:t>
            </a:r>
            <a:r>
              <a:rPr lang="pt-PT" sz="5500" b="1" dirty="0" err="1">
                <a:latin typeface="Sans Open"/>
              </a:rPr>
              <a:t>proportional</a:t>
            </a:r>
            <a:r>
              <a:rPr lang="pt-PT" sz="5500" dirty="0">
                <a:latin typeface="Sans Open"/>
              </a:rPr>
              <a:t> to </a:t>
            </a:r>
            <a:r>
              <a:rPr lang="pt-PT" sz="5500" dirty="0" err="1">
                <a:latin typeface="Sans Open"/>
              </a:rPr>
              <a:t>the</a:t>
            </a:r>
            <a:r>
              <a:rPr lang="pt-PT" sz="5500" dirty="0">
                <a:latin typeface="Sans Open"/>
              </a:rPr>
              <a:t> </a:t>
            </a:r>
            <a:r>
              <a:rPr lang="pt-PT" sz="5500" dirty="0" err="1">
                <a:latin typeface="Sans Open"/>
              </a:rPr>
              <a:t>degree</a:t>
            </a:r>
            <a:r>
              <a:rPr lang="pt-PT" sz="5500" dirty="0">
                <a:latin typeface="Sans Open"/>
              </a:rPr>
              <a:t> to </a:t>
            </a:r>
            <a:r>
              <a:rPr lang="pt-PT" sz="5500" dirty="0" err="1">
                <a:latin typeface="Sans Open"/>
              </a:rPr>
              <a:t>which</a:t>
            </a:r>
            <a:r>
              <a:rPr lang="pt-PT" sz="5500" dirty="0">
                <a:latin typeface="Sans Open"/>
              </a:rPr>
              <a:t> </a:t>
            </a:r>
            <a:r>
              <a:rPr lang="pt-PT" sz="5500" dirty="0" err="1">
                <a:latin typeface="Sans Open"/>
              </a:rPr>
              <a:t>such</a:t>
            </a:r>
            <a:r>
              <a:rPr lang="pt-PT" sz="5500" dirty="0">
                <a:latin typeface="Sans Open"/>
              </a:rPr>
              <a:t> </a:t>
            </a:r>
            <a:r>
              <a:rPr lang="pt-PT" sz="5500" dirty="0" err="1">
                <a:latin typeface="Sans Open"/>
              </a:rPr>
              <a:t>measures</a:t>
            </a:r>
            <a:r>
              <a:rPr lang="pt-PT" sz="5500" dirty="0">
                <a:latin typeface="Sans Open"/>
              </a:rPr>
              <a:t> </a:t>
            </a:r>
            <a:r>
              <a:rPr lang="pt-PT" sz="5500" dirty="0" err="1">
                <a:latin typeface="Sans Open"/>
              </a:rPr>
              <a:t>affect</a:t>
            </a:r>
            <a:r>
              <a:rPr lang="pt-PT" sz="5500" dirty="0">
                <a:latin typeface="Sans Open"/>
              </a:rPr>
              <a:t> </a:t>
            </a:r>
            <a:r>
              <a:rPr lang="pt-PT" sz="5500" dirty="0" err="1">
                <a:latin typeface="Sans Open"/>
              </a:rPr>
              <a:t>the</a:t>
            </a:r>
            <a:r>
              <a:rPr lang="pt-PT" sz="5500" dirty="0">
                <a:latin typeface="Sans Open"/>
              </a:rPr>
              <a:t> </a:t>
            </a:r>
            <a:r>
              <a:rPr lang="pt-PT" sz="5500" dirty="0" err="1">
                <a:latin typeface="Sans Open"/>
              </a:rPr>
              <a:t>person’s</a:t>
            </a:r>
            <a:r>
              <a:rPr lang="pt-PT" sz="5500" dirty="0">
                <a:latin typeface="Sans Open"/>
              </a:rPr>
              <a:t> </a:t>
            </a:r>
            <a:r>
              <a:rPr lang="pt-PT" sz="5500" dirty="0" err="1">
                <a:latin typeface="Sans Open"/>
              </a:rPr>
              <a:t>rights</a:t>
            </a:r>
            <a:r>
              <a:rPr lang="pt-PT" sz="5500" dirty="0">
                <a:latin typeface="Sans Open"/>
              </a:rPr>
              <a:t> </a:t>
            </a:r>
            <a:r>
              <a:rPr lang="pt-PT" sz="5500" dirty="0" err="1">
                <a:latin typeface="Sans Open"/>
              </a:rPr>
              <a:t>and</a:t>
            </a:r>
            <a:r>
              <a:rPr lang="pt-PT" sz="5500" dirty="0">
                <a:latin typeface="Sans Open"/>
              </a:rPr>
              <a:t> </a:t>
            </a:r>
            <a:r>
              <a:rPr lang="pt-PT" sz="5500" dirty="0" err="1">
                <a:latin typeface="Sans Open"/>
              </a:rPr>
              <a:t>interests</a:t>
            </a:r>
            <a:r>
              <a:rPr lang="pt-PT" sz="5500" dirty="0">
                <a:latin typeface="Sans Open"/>
              </a:rPr>
              <a:t>.</a:t>
            </a:r>
          </a:p>
          <a:p>
            <a:pPr marL="0" indent="0" fontAlgn="base">
              <a:lnSpc>
                <a:spcPct val="120000"/>
              </a:lnSpc>
              <a:buNone/>
            </a:pPr>
            <a:endParaRPr lang="pt-PT" sz="4500" dirty="0">
              <a:latin typeface="Sans Open"/>
            </a:endParaRPr>
          </a:p>
          <a:p>
            <a:pPr marL="0" indent="0" fontAlgn="base">
              <a:lnSpc>
                <a:spcPct val="120000"/>
              </a:lnSpc>
              <a:buNone/>
            </a:pPr>
            <a:r>
              <a:rPr lang="pt-PT" sz="6200" dirty="0">
                <a:latin typeface="Sans Open"/>
              </a:rPr>
              <a:t>Related to the functioning of systems of support (also VM and CPAs, in particular?)</a:t>
            </a:r>
            <a:endParaRPr lang="nl-NL" sz="6200" dirty="0">
              <a:latin typeface="Sans Open"/>
            </a:endParaRPr>
          </a:p>
        </p:txBody>
      </p:sp>
      <p:pic>
        <p:nvPicPr>
          <p:cNvPr id="4" name="Afbeelding 1915497981" descr="FL-EUR Logo">
            <a:extLst>
              <a:ext uri="{FF2B5EF4-FFF2-40B4-BE49-F238E27FC236}">
                <a16:creationId xmlns:a16="http://schemas.microsoft.com/office/drawing/2014/main" id="{90E5E710-4FEF-CC65-06C3-20F551D1AF5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Tree>
    <p:extLst>
      <p:ext uri="{BB962C8B-B14F-4D97-AF65-F5344CB8AC3E}">
        <p14:creationId xmlns:p14="http://schemas.microsoft.com/office/powerpoint/2010/main" val="1652471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24A17-E2C2-A7FC-8140-E7DC2B7411F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3D673C3-784E-0A96-61A3-D8568ACA4567}"/>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6717233B-5B9D-EAAB-920A-EF809BBFB717}"/>
              </a:ext>
            </a:extLst>
          </p:cNvPr>
          <p:cNvSpPr>
            <a:spLocks noGrp="1"/>
          </p:cNvSpPr>
          <p:nvPr>
            <p:ph type="title"/>
          </p:nvPr>
        </p:nvSpPr>
        <p:spPr>
          <a:xfrm>
            <a:off x="838200" y="365125"/>
            <a:ext cx="8924778" cy="1325563"/>
          </a:xfrm>
        </p:spPr>
        <p:txBody>
          <a:bodyPr>
            <a:normAutofit fontScale="90000"/>
          </a:bodyPr>
          <a:lstStyle/>
          <a:p>
            <a:r>
              <a:rPr lang="en-GB" sz="3000" b="1" dirty="0">
                <a:latin typeface="Open Sans"/>
                <a:ea typeface="Verdana" panose="020B0604030504040204" pitchFamily="34" charset="0"/>
              </a:rPr>
              <a:t>Normative framework – Safeguards and Supervision</a:t>
            </a:r>
            <a:br>
              <a:rPr lang="en-GB" sz="3000" b="1" dirty="0">
                <a:latin typeface="Open Sans"/>
                <a:ea typeface="Verdana" panose="020B0604030504040204" pitchFamily="34" charset="0"/>
              </a:rPr>
            </a:br>
            <a:r>
              <a:rPr lang="en-US" sz="2200" dirty="0">
                <a:latin typeface="Sans Open"/>
              </a:rPr>
              <a:t>Recommendation CM/Rec(2009)11 on principles concerning continuing powers of attorney and advance directives for incapacity</a:t>
            </a:r>
            <a:endParaRPr lang="en-GB" sz="2200" b="1" dirty="0">
              <a:latin typeface="Open Sans"/>
              <a:ea typeface="Verdana" panose="020B0604030504040204" pitchFamily="34" charset="0"/>
            </a:endParaRPr>
          </a:p>
        </p:txBody>
      </p:sp>
      <p:sp>
        <p:nvSpPr>
          <p:cNvPr id="3" name="Content Placeholder 2">
            <a:extLst>
              <a:ext uri="{FF2B5EF4-FFF2-40B4-BE49-F238E27FC236}">
                <a16:creationId xmlns:a16="http://schemas.microsoft.com/office/drawing/2014/main" id="{A1B3F8D5-AEF7-DB11-95B6-CF45939C38B3}"/>
              </a:ext>
            </a:extLst>
          </p:cNvPr>
          <p:cNvSpPr>
            <a:spLocks noGrp="1"/>
          </p:cNvSpPr>
          <p:nvPr>
            <p:ph idx="1"/>
          </p:nvPr>
        </p:nvSpPr>
        <p:spPr>
          <a:xfrm>
            <a:off x="492370" y="2188819"/>
            <a:ext cx="11015002" cy="4412298"/>
          </a:xfrm>
        </p:spPr>
        <p:txBody>
          <a:bodyPr>
            <a:noAutofit/>
          </a:bodyPr>
          <a:lstStyle/>
          <a:p>
            <a:pPr marL="0" indent="0">
              <a:spcBef>
                <a:spcPts val="600"/>
              </a:spcBef>
              <a:buNone/>
            </a:pPr>
            <a:r>
              <a:rPr lang="en-US" sz="1700" b="1" dirty="0">
                <a:latin typeface="Sans Open"/>
              </a:rPr>
              <a:t>Principle 12 − Supervision</a:t>
            </a:r>
            <a:endParaRPr lang="pt-PT" sz="1700" dirty="0">
              <a:latin typeface="Sans Open"/>
            </a:endParaRPr>
          </a:p>
          <a:p>
            <a:pPr marL="342900" indent="-342900">
              <a:spcBef>
                <a:spcPts val="600"/>
              </a:spcBef>
              <a:buFont typeface="+mj-lt"/>
              <a:buAutoNum type="arabicPeriod"/>
            </a:pPr>
            <a:r>
              <a:rPr lang="en-US" sz="1700" dirty="0">
                <a:latin typeface="Sans Open"/>
              </a:rPr>
              <a:t>The granter may </a:t>
            </a:r>
            <a:r>
              <a:rPr lang="en-US" sz="1700" b="1" dirty="0">
                <a:latin typeface="Sans Open"/>
              </a:rPr>
              <a:t>appoint a third party </a:t>
            </a:r>
            <a:r>
              <a:rPr lang="en-US" sz="1700" dirty="0">
                <a:latin typeface="Sans Open"/>
              </a:rPr>
              <a:t>to supervise the attorney.</a:t>
            </a:r>
            <a:endParaRPr lang="pt-PT" sz="1700" dirty="0">
              <a:latin typeface="Sans Open"/>
            </a:endParaRPr>
          </a:p>
          <a:p>
            <a:pPr marL="342900" indent="-342900">
              <a:spcBef>
                <a:spcPts val="600"/>
              </a:spcBef>
              <a:buFont typeface="+mj-lt"/>
              <a:buAutoNum type="arabicPeriod"/>
            </a:pPr>
            <a:r>
              <a:rPr lang="en-US" sz="1700" dirty="0">
                <a:latin typeface="Sans Open"/>
              </a:rPr>
              <a:t> States should consider introducing a system of supervision under which a </a:t>
            </a:r>
            <a:r>
              <a:rPr lang="en-US" sz="1700" b="1" dirty="0">
                <a:latin typeface="Sans Open"/>
              </a:rPr>
              <a:t>competent authority </a:t>
            </a:r>
            <a:r>
              <a:rPr lang="en-US" sz="1700" dirty="0">
                <a:latin typeface="Sans Open"/>
              </a:rPr>
              <a:t>is empowered to </a:t>
            </a:r>
            <a:r>
              <a:rPr lang="en-US" sz="1700" b="1" dirty="0">
                <a:latin typeface="Sans Open"/>
              </a:rPr>
              <a:t>investigate</a:t>
            </a:r>
            <a:r>
              <a:rPr lang="en-US" sz="1700" dirty="0">
                <a:latin typeface="Sans Open"/>
              </a:rPr>
              <a:t>.  When an attorney is not acting in accordance with the continuing power of attorney or in the interests of the granter, the competent authority should have the </a:t>
            </a:r>
            <a:r>
              <a:rPr lang="en-US" sz="1700" b="1" dirty="0">
                <a:latin typeface="Sans Open"/>
              </a:rPr>
              <a:t>power to intervene</a:t>
            </a:r>
            <a:r>
              <a:rPr lang="en-US" sz="1700" dirty="0">
                <a:latin typeface="Sans Open"/>
              </a:rPr>
              <a:t>.  Such intervention might include terminating the continuing power of attorney in part or in whole.  The competent authority should be able to act on request or on its own motion.</a:t>
            </a:r>
          </a:p>
          <a:p>
            <a:pPr marL="0" indent="0">
              <a:lnSpc>
                <a:spcPct val="50000"/>
              </a:lnSpc>
              <a:spcBef>
                <a:spcPts val="600"/>
              </a:spcBef>
              <a:buNone/>
            </a:pPr>
            <a:endParaRPr lang="pt-PT" sz="1700" dirty="0">
              <a:latin typeface="Sans Open"/>
            </a:endParaRPr>
          </a:p>
          <a:p>
            <a:pPr marL="0" indent="0">
              <a:spcBef>
                <a:spcPts val="600"/>
              </a:spcBef>
              <a:buNone/>
            </a:pPr>
            <a:r>
              <a:rPr lang="en-US" sz="1700" b="1" dirty="0">
                <a:latin typeface="Sans Open"/>
              </a:rPr>
              <a:t>Principle 11 – Conflict of interest</a:t>
            </a:r>
            <a:endParaRPr lang="pt-PT" sz="1700" dirty="0">
              <a:latin typeface="Sans Open"/>
            </a:endParaRPr>
          </a:p>
          <a:p>
            <a:pPr marL="0" indent="0">
              <a:spcBef>
                <a:spcPts val="600"/>
              </a:spcBef>
              <a:buNone/>
            </a:pPr>
            <a:r>
              <a:rPr lang="en-US" sz="1700" dirty="0">
                <a:latin typeface="Sans Open"/>
              </a:rPr>
              <a:t>States should consider </a:t>
            </a:r>
            <a:r>
              <a:rPr lang="en-US" sz="1700" b="1" dirty="0">
                <a:latin typeface="Sans Open"/>
              </a:rPr>
              <a:t>regulating conflicts </a:t>
            </a:r>
            <a:r>
              <a:rPr lang="en-US" sz="1700" dirty="0">
                <a:latin typeface="Sans Open"/>
              </a:rPr>
              <a:t>of the granter’s and the attorney’s interests.</a:t>
            </a:r>
          </a:p>
          <a:p>
            <a:pPr marL="0" indent="0">
              <a:spcBef>
                <a:spcPts val="600"/>
              </a:spcBef>
              <a:buNone/>
            </a:pPr>
            <a:endParaRPr lang="en-US" sz="1700" b="1" dirty="0">
              <a:latin typeface="Sans Open"/>
            </a:endParaRPr>
          </a:p>
          <a:p>
            <a:pPr marL="0" indent="0">
              <a:spcBef>
                <a:spcPts val="600"/>
              </a:spcBef>
              <a:buNone/>
            </a:pPr>
            <a:r>
              <a:rPr lang="en-US" sz="1700" b="1" dirty="0">
                <a:latin typeface="Sans Open"/>
              </a:rPr>
              <a:t>Principle 10 – Role of the attorney</a:t>
            </a:r>
            <a:endParaRPr lang="pt-PT" sz="1700" dirty="0">
              <a:latin typeface="Sans Open"/>
            </a:endParaRPr>
          </a:p>
          <a:p>
            <a:pPr marL="342900" indent="-342900">
              <a:spcBef>
                <a:spcPts val="600"/>
              </a:spcBef>
              <a:buFont typeface="+mj-lt"/>
              <a:buAutoNum type="arabicPeriod" startAt="2"/>
            </a:pPr>
            <a:r>
              <a:rPr lang="en-US" sz="1700" dirty="0">
                <a:latin typeface="Sans Open"/>
              </a:rPr>
              <a:t>The attorney, as far as possible</a:t>
            </a:r>
            <a:r>
              <a:rPr lang="en-US" sz="1700" b="1" dirty="0">
                <a:latin typeface="Sans Open"/>
              </a:rPr>
              <a:t>, informs and consults </a:t>
            </a:r>
            <a:r>
              <a:rPr lang="en-US" sz="1700" dirty="0">
                <a:latin typeface="Sans Open"/>
              </a:rPr>
              <a:t>the granter on an ongoing basis.  The attorney, as far as possible, ascertains and takes account of the past and present wishes and feelings of the granter and gives them due respect.</a:t>
            </a:r>
            <a:endParaRPr lang="pt-PT" sz="1700" dirty="0">
              <a:latin typeface="Sans Open"/>
            </a:endParaRPr>
          </a:p>
          <a:p>
            <a:pPr marL="342900" indent="-342900">
              <a:spcBef>
                <a:spcPts val="600"/>
              </a:spcBef>
              <a:buFont typeface="+mj-lt"/>
              <a:buAutoNum type="arabicPeriod" startAt="2"/>
            </a:pPr>
            <a:r>
              <a:rPr lang="en-US" sz="1700" dirty="0">
                <a:latin typeface="Sans Open"/>
              </a:rPr>
              <a:t>The granter’s </a:t>
            </a:r>
            <a:r>
              <a:rPr lang="en-US" sz="1700" b="1" dirty="0">
                <a:latin typeface="Sans Open"/>
              </a:rPr>
              <a:t>economic and financial matters </a:t>
            </a:r>
            <a:r>
              <a:rPr lang="en-US" sz="1700" dirty="0">
                <a:latin typeface="Sans Open"/>
              </a:rPr>
              <a:t>are, as far as possible, </a:t>
            </a:r>
            <a:r>
              <a:rPr lang="en-US" sz="1700" b="1" dirty="0">
                <a:latin typeface="Sans Open"/>
              </a:rPr>
              <a:t>kept separate </a:t>
            </a:r>
            <a:r>
              <a:rPr lang="en-US" sz="1700" dirty="0">
                <a:latin typeface="Sans Open"/>
              </a:rPr>
              <a:t>from the attorney’s own.</a:t>
            </a:r>
            <a:endParaRPr lang="pt-PT" sz="1700" dirty="0">
              <a:latin typeface="Sans Open"/>
            </a:endParaRPr>
          </a:p>
          <a:p>
            <a:pPr marL="342900" indent="-342900">
              <a:spcBef>
                <a:spcPts val="600"/>
              </a:spcBef>
              <a:buFont typeface="+mj-lt"/>
              <a:buAutoNum type="arabicPeriod" startAt="2"/>
            </a:pPr>
            <a:r>
              <a:rPr lang="en-US" sz="1700" dirty="0">
                <a:latin typeface="Sans Open"/>
              </a:rPr>
              <a:t>The attorney </a:t>
            </a:r>
            <a:r>
              <a:rPr lang="en-US" sz="1700" b="1" dirty="0">
                <a:latin typeface="Sans Open"/>
              </a:rPr>
              <a:t>keeps sufficient records </a:t>
            </a:r>
            <a:r>
              <a:rPr lang="en-US" sz="1700" dirty="0">
                <a:latin typeface="Sans Open"/>
              </a:rPr>
              <a:t>in order to demonstrate the proper exercise of his or her mandate</a:t>
            </a:r>
            <a:endParaRPr lang="nl-NL" sz="1700" dirty="0">
              <a:latin typeface="Sans Open"/>
            </a:endParaRPr>
          </a:p>
        </p:txBody>
      </p:sp>
      <p:pic>
        <p:nvPicPr>
          <p:cNvPr id="4" name="Afbeelding 1915497981" descr="FL-EUR Logo">
            <a:extLst>
              <a:ext uri="{FF2B5EF4-FFF2-40B4-BE49-F238E27FC236}">
                <a16:creationId xmlns:a16="http://schemas.microsoft.com/office/drawing/2014/main" id="{90E5E710-4FEF-CC65-06C3-20F551D1AF5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Tree>
    <p:extLst>
      <p:ext uri="{BB962C8B-B14F-4D97-AF65-F5344CB8AC3E}">
        <p14:creationId xmlns:p14="http://schemas.microsoft.com/office/powerpoint/2010/main" val="3177007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24A17-E2C2-A7FC-8140-E7DC2B7411F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3D673C3-784E-0A96-61A3-D8568ACA4567}"/>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6717233B-5B9D-EAAB-920A-EF809BBFB717}"/>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Safeguards and Supervision</a:t>
            </a:r>
          </a:p>
        </p:txBody>
      </p:sp>
      <p:sp>
        <p:nvSpPr>
          <p:cNvPr id="3" name="Content Placeholder 2">
            <a:extLst>
              <a:ext uri="{FF2B5EF4-FFF2-40B4-BE49-F238E27FC236}">
                <a16:creationId xmlns:a16="http://schemas.microsoft.com/office/drawing/2014/main" id="{A1B3F8D5-AEF7-DB11-95B6-CF45939C38B3}"/>
              </a:ext>
            </a:extLst>
          </p:cNvPr>
          <p:cNvSpPr>
            <a:spLocks noGrp="1"/>
          </p:cNvSpPr>
          <p:nvPr>
            <p:ph idx="1"/>
          </p:nvPr>
        </p:nvSpPr>
        <p:spPr>
          <a:xfrm>
            <a:off x="492370" y="2188818"/>
            <a:ext cx="11015002" cy="4147535"/>
          </a:xfrm>
        </p:spPr>
        <p:txBody>
          <a:bodyPr>
            <a:normAutofit/>
          </a:bodyPr>
          <a:lstStyle/>
          <a:p>
            <a:pPr marL="0" indent="0">
              <a:buNone/>
            </a:pPr>
            <a:r>
              <a:rPr lang="en-US" sz="2000" b="1" dirty="0">
                <a:latin typeface="Sans Open"/>
              </a:rPr>
              <a:t>Safeguards in a system of support</a:t>
            </a:r>
            <a:endParaRPr lang="en-US" sz="2000" dirty="0">
              <a:latin typeface="Sans Open"/>
            </a:endParaRPr>
          </a:p>
          <a:p>
            <a:pPr marL="0" indent="0">
              <a:buNone/>
            </a:pPr>
            <a:r>
              <a:rPr lang="en-US" sz="2000" dirty="0">
                <a:latin typeface="Sans Open"/>
              </a:rPr>
              <a:t>CPA’s – “based purely on autonomy”</a:t>
            </a:r>
          </a:p>
          <a:p>
            <a:pPr marL="0" indent="0">
              <a:buNone/>
            </a:pPr>
            <a:endParaRPr lang="en-US" sz="2000" dirty="0">
              <a:latin typeface="Sans Open"/>
            </a:endParaRPr>
          </a:p>
          <a:p>
            <a:pPr marL="0" indent="0">
              <a:buNone/>
            </a:pPr>
            <a:r>
              <a:rPr lang="en-US" sz="2000" dirty="0">
                <a:latin typeface="Sans Open"/>
              </a:rPr>
              <a:t>CORE VALUE: </a:t>
            </a:r>
            <a:r>
              <a:rPr lang="en-US" sz="2000" b="1" dirty="0">
                <a:latin typeface="Sans Open"/>
              </a:rPr>
              <a:t>Promotion of autonomy</a:t>
            </a:r>
          </a:p>
          <a:p>
            <a:pPr marL="0" indent="0">
              <a:buNone/>
            </a:pPr>
            <a:r>
              <a:rPr lang="en-US" sz="2000" dirty="0">
                <a:latin typeface="Sans Open"/>
              </a:rPr>
              <a:t>2 levels</a:t>
            </a:r>
          </a:p>
          <a:p>
            <a:pPr marL="457200" indent="-457200">
              <a:buAutoNum type="arabicParenR"/>
            </a:pPr>
            <a:r>
              <a:rPr lang="en-US" sz="2000" dirty="0">
                <a:latin typeface="Sans Open"/>
              </a:rPr>
              <a:t>Respect for </a:t>
            </a:r>
            <a:r>
              <a:rPr lang="en-US" sz="2000" b="1" dirty="0">
                <a:latin typeface="Sans Open"/>
              </a:rPr>
              <a:t>will and preferences </a:t>
            </a:r>
            <a:r>
              <a:rPr lang="en-US" sz="2000" dirty="0">
                <a:latin typeface="Sans Open"/>
              </a:rPr>
              <a:t>(primary purpose – CG n.º 1)</a:t>
            </a:r>
          </a:p>
          <a:p>
            <a:pPr marL="457200" indent="-457200">
              <a:buAutoNum type="arabicParenR"/>
            </a:pPr>
            <a:r>
              <a:rPr lang="en-US" sz="2000" dirty="0">
                <a:latin typeface="Sans Open"/>
              </a:rPr>
              <a:t>Prevention  of</a:t>
            </a:r>
            <a:r>
              <a:rPr lang="en-US" sz="2000" b="1" dirty="0">
                <a:latin typeface="Sans Open"/>
              </a:rPr>
              <a:t> abuse - </a:t>
            </a:r>
            <a:r>
              <a:rPr lang="en-US" sz="2000" dirty="0">
                <a:latin typeface="Sans Open"/>
              </a:rPr>
              <a:t>“conflicts of interest”, “undue influence” (secondary/instrumental purpose)</a:t>
            </a:r>
          </a:p>
          <a:p>
            <a:pPr marL="0" indent="0">
              <a:buNone/>
            </a:pPr>
            <a:r>
              <a:rPr lang="en-US" sz="1800" dirty="0">
                <a:latin typeface="Sans Open"/>
              </a:rPr>
              <a:t>Yardsticks: international human rights law;  principle of proportionality</a:t>
            </a: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90E5E710-4FEF-CC65-06C3-20F551D1AF5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Tree>
    <p:extLst>
      <p:ext uri="{BB962C8B-B14F-4D97-AF65-F5344CB8AC3E}">
        <p14:creationId xmlns:p14="http://schemas.microsoft.com/office/powerpoint/2010/main" val="4186252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24A17-E2C2-A7FC-8140-E7DC2B7411F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3D673C3-784E-0A96-61A3-D8568ACA4567}"/>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6717233B-5B9D-EAAB-920A-EF809BBFB717}"/>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Safeguards and Supervision</a:t>
            </a:r>
          </a:p>
        </p:txBody>
      </p:sp>
      <p:sp>
        <p:nvSpPr>
          <p:cNvPr id="3" name="Content Placeholder 2">
            <a:extLst>
              <a:ext uri="{FF2B5EF4-FFF2-40B4-BE49-F238E27FC236}">
                <a16:creationId xmlns:a16="http://schemas.microsoft.com/office/drawing/2014/main" id="{A1B3F8D5-AEF7-DB11-95B6-CF45939C38B3}"/>
              </a:ext>
            </a:extLst>
          </p:cNvPr>
          <p:cNvSpPr>
            <a:spLocks noGrp="1"/>
          </p:cNvSpPr>
          <p:nvPr>
            <p:ph idx="1"/>
          </p:nvPr>
        </p:nvSpPr>
        <p:spPr>
          <a:xfrm>
            <a:off x="492370" y="2188818"/>
            <a:ext cx="11015002" cy="4147535"/>
          </a:xfrm>
        </p:spPr>
        <p:txBody>
          <a:bodyPr>
            <a:normAutofit fontScale="85000" lnSpcReduction="20000"/>
          </a:bodyPr>
          <a:lstStyle/>
          <a:p>
            <a:pPr marL="0" indent="0">
              <a:buNone/>
            </a:pPr>
            <a:r>
              <a:rPr lang="en-US" b="1" dirty="0">
                <a:latin typeface="Sans Open"/>
              </a:rPr>
              <a:t>Safeguard systems</a:t>
            </a:r>
          </a:p>
          <a:p>
            <a:pPr marL="0" indent="0">
              <a:buNone/>
            </a:pPr>
            <a:r>
              <a:rPr lang="en-US" sz="2000" dirty="0">
                <a:latin typeface="Sans Open"/>
              </a:rPr>
              <a:t>Diversity of approaches - different systems include different combination of elements of the following (but not necessarily all) categories. Absence of a common or clearly more dominant framework.</a:t>
            </a:r>
          </a:p>
          <a:p>
            <a:pPr marL="0" indent="0">
              <a:buNone/>
            </a:pPr>
            <a:r>
              <a:rPr lang="en-US" sz="2000" b="1" dirty="0">
                <a:latin typeface="Sans Open"/>
              </a:rPr>
              <a:t>I) Preventive safeguards </a:t>
            </a:r>
          </a:p>
          <a:p>
            <a:r>
              <a:rPr lang="en-US" sz="2000" b="1" dirty="0">
                <a:latin typeface="Sans Open"/>
              </a:rPr>
              <a:t>Preventive</a:t>
            </a:r>
            <a:r>
              <a:rPr lang="en-US" sz="2000" dirty="0">
                <a:latin typeface="Sans Open"/>
              </a:rPr>
              <a:t> nature</a:t>
            </a:r>
          </a:p>
          <a:p>
            <a:r>
              <a:rPr lang="en-US" sz="2000" dirty="0">
                <a:latin typeface="Sans Open"/>
              </a:rPr>
              <a:t>Primarily focused in </a:t>
            </a:r>
            <a:r>
              <a:rPr lang="en-US" sz="2000" i="1" dirty="0">
                <a:latin typeface="Sans Open"/>
              </a:rPr>
              <a:t>red flag categories </a:t>
            </a:r>
            <a:r>
              <a:rPr lang="en-US" sz="2000" dirty="0">
                <a:latin typeface="Sans Open"/>
              </a:rPr>
              <a:t>(</a:t>
            </a:r>
            <a:r>
              <a:rPr lang="en-US" sz="2000" dirty="0" err="1">
                <a:latin typeface="Sans Open"/>
              </a:rPr>
              <a:t>unauthorised</a:t>
            </a:r>
            <a:r>
              <a:rPr lang="en-US" sz="2000" dirty="0">
                <a:latin typeface="Sans Open"/>
              </a:rPr>
              <a:t> acts; ill-conceived acts; conflicts of interests)</a:t>
            </a:r>
          </a:p>
          <a:p>
            <a:r>
              <a:rPr lang="en-US" sz="2000" dirty="0">
                <a:latin typeface="Sans Open"/>
              </a:rPr>
              <a:t>On the account of the</a:t>
            </a:r>
            <a:r>
              <a:rPr lang="en-US" sz="2000" b="1" dirty="0">
                <a:latin typeface="Sans Open"/>
              </a:rPr>
              <a:t> attorney </a:t>
            </a:r>
            <a:r>
              <a:rPr lang="en-US" sz="2000" dirty="0">
                <a:latin typeface="Sans Open"/>
              </a:rPr>
              <a:t>(legal duties; limitation of action); on the account of an </a:t>
            </a:r>
            <a:r>
              <a:rPr lang="en-US" sz="2000" b="1" dirty="0">
                <a:latin typeface="Sans Open"/>
              </a:rPr>
              <a:t>authority</a:t>
            </a:r>
            <a:r>
              <a:rPr lang="en-US" sz="2000" dirty="0">
                <a:latin typeface="Sans Open"/>
              </a:rPr>
              <a:t>/Court</a:t>
            </a:r>
          </a:p>
          <a:p>
            <a:r>
              <a:rPr lang="en-US" sz="2000" dirty="0">
                <a:latin typeface="Sans Open"/>
              </a:rPr>
              <a:t>May function within or regardless of a</a:t>
            </a:r>
            <a:r>
              <a:rPr lang="en-US" sz="2000" b="1" dirty="0">
                <a:latin typeface="Sans Open"/>
              </a:rPr>
              <a:t> formal supervision system</a:t>
            </a:r>
          </a:p>
          <a:p>
            <a:pPr marL="0" indent="0">
              <a:buNone/>
            </a:pPr>
            <a:r>
              <a:rPr lang="en-US" sz="2000" b="1" dirty="0">
                <a:latin typeface="Sans Open"/>
              </a:rPr>
              <a:t>II) Reactive safeguards (framework of legal reactions)</a:t>
            </a:r>
          </a:p>
          <a:p>
            <a:r>
              <a:rPr lang="en-US" sz="2000" b="1" dirty="0">
                <a:latin typeface="Sans Open"/>
              </a:rPr>
              <a:t>Reactive</a:t>
            </a:r>
            <a:r>
              <a:rPr lang="en-US" sz="2000" dirty="0">
                <a:latin typeface="Sans Open"/>
              </a:rPr>
              <a:t> nature</a:t>
            </a:r>
          </a:p>
          <a:p>
            <a:r>
              <a:rPr lang="en-US" sz="2000" dirty="0">
                <a:latin typeface="Sans Open"/>
              </a:rPr>
              <a:t>Types of legal reactions: consequences regarding the performed </a:t>
            </a:r>
            <a:r>
              <a:rPr lang="en-US" sz="2000" b="1" dirty="0">
                <a:latin typeface="Sans Open"/>
              </a:rPr>
              <a:t>act; </a:t>
            </a:r>
            <a:r>
              <a:rPr lang="en-US" sz="2000" dirty="0">
                <a:latin typeface="Sans Open"/>
              </a:rPr>
              <a:t>regarding the </a:t>
            </a:r>
            <a:r>
              <a:rPr lang="en-US" sz="2000" b="1" dirty="0">
                <a:latin typeface="Sans Open"/>
              </a:rPr>
              <a:t>measure</a:t>
            </a:r>
            <a:r>
              <a:rPr lang="en-US" sz="2000" dirty="0">
                <a:latin typeface="Sans Open"/>
              </a:rPr>
              <a:t>/powers of the </a:t>
            </a:r>
            <a:r>
              <a:rPr lang="en-US" sz="2000" b="1" dirty="0">
                <a:latin typeface="Sans Open"/>
              </a:rPr>
              <a:t>attorney; liability</a:t>
            </a:r>
            <a:r>
              <a:rPr lang="en-US" sz="2000" dirty="0">
                <a:latin typeface="Sans Open"/>
              </a:rPr>
              <a:t> for damages</a:t>
            </a:r>
          </a:p>
          <a:p>
            <a:r>
              <a:rPr lang="en-US" sz="2000" dirty="0">
                <a:latin typeface="Sans Open"/>
              </a:rPr>
              <a:t>May function within or regardless of a</a:t>
            </a:r>
            <a:r>
              <a:rPr lang="en-US" sz="2000" b="1" dirty="0">
                <a:latin typeface="Sans Open"/>
              </a:rPr>
              <a:t> formal supervision system</a:t>
            </a:r>
          </a:p>
          <a:p>
            <a:pPr marL="0" indent="0">
              <a:buNone/>
            </a:pPr>
            <a:r>
              <a:rPr lang="en-US" sz="2000" b="1" dirty="0">
                <a:latin typeface="Sans Open"/>
              </a:rPr>
              <a:t>III) Supervision system</a:t>
            </a:r>
          </a:p>
          <a:p>
            <a:endParaRPr lang="en-US" sz="2000" b="1" dirty="0">
              <a:latin typeface="Sans Open"/>
            </a:endParaRPr>
          </a:p>
          <a:p>
            <a:pPr marL="0" indent="0">
              <a:buNone/>
            </a:pPr>
            <a:endParaRPr lang="en-US" sz="2000" dirty="0">
              <a:latin typeface="Sans Open"/>
            </a:endParaRPr>
          </a:p>
          <a:p>
            <a:pPr marL="0" indent="0">
              <a:buNone/>
            </a:pPr>
            <a:endParaRPr lang="en-US" sz="2000" dirty="0">
              <a:latin typeface="Sans Open"/>
            </a:endParaRPr>
          </a:p>
          <a:p>
            <a:endParaRPr lang="en-US" sz="2000" dirty="0">
              <a:latin typeface="Sans Open"/>
            </a:endParaRPr>
          </a:p>
          <a:p>
            <a:endParaRPr lang="en-US" sz="2000" dirty="0">
              <a:latin typeface="Sans Open"/>
            </a:endParaRPr>
          </a:p>
          <a:p>
            <a:pPr>
              <a:buFontTx/>
              <a:buChar char="-"/>
            </a:pPr>
            <a:endParaRPr lang="en-US" sz="2000" dirty="0">
              <a:latin typeface="Sans Open"/>
            </a:endParaRPr>
          </a:p>
          <a:p>
            <a:endParaRPr lang="en-US" sz="2000" dirty="0">
              <a:latin typeface="Sans Open"/>
            </a:endParaRPr>
          </a:p>
          <a:p>
            <a:pPr marL="0" indent="0">
              <a:buNone/>
            </a:pPr>
            <a:endParaRPr lang="en-US" sz="2000" dirty="0">
              <a:latin typeface="Sans Open"/>
            </a:endParaRPr>
          </a:p>
          <a:p>
            <a:endParaRPr lang="en-US" sz="20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90E5E710-4FEF-CC65-06C3-20F551D1AF5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Tree>
    <p:extLst>
      <p:ext uri="{BB962C8B-B14F-4D97-AF65-F5344CB8AC3E}">
        <p14:creationId xmlns:p14="http://schemas.microsoft.com/office/powerpoint/2010/main" val="3562165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24A17-E2C2-A7FC-8140-E7DC2B7411F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3D673C3-784E-0A96-61A3-D8568ACA4567}"/>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6717233B-5B9D-EAAB-920A-EF809BBFB717}"/>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Safeguards and Supervision</a:t>
            </a:r>
          </a:p>
        </p:txBody>
      </p:sp>
      <p:sp>
        <p:nvSpPr>
          <p:cNvPr id="3" name="Content Placeholder 2">
            <a:extLst>
              <a:ext uri="{FF2B5EF4-FFF2-40B4-BE49-F238E27FC236}">
                <a16:creationId xmlns:a16="http://schemas.microsoft.com/office/drawing/2014/main" id="{A1B3F8D5-AEF7-DB11-95B6-CF45939C38B3}"/>
              </a:ext>
            </a:extLst>
          </p:cNvPr>
          <p:cNvSpPr>
            <a:spLocks noGrp="1"/>
          </p:cNvSpPr>
          <p:nvPr>
            <p:ph idx="1"/>
          </p:nvPr>
        </p:nvSpPr>
        <p:spPr>
          <a:xfrm>
            <a:off x="492370" y="2188818"/>
            <a:ext cx="11015002" cy="4147535"/>
          </a:xfrm>
        </p:spPr>
        <p:txBody>
          <a:bodyPr>
            <a:normAutofit/>
          </a:bodyPr>
          <a:lstStyle/>
          <a:p>
            <a:pPr marL="0" indent="0">
              <a:buNone/>
            </a:pPr>
            <a:r>
              <a:rPr lang="en-US" sz="2000" b="1" dirty="0">
                <a:latin typeface="Sans Open"/>
              </a:rPr>
              <a:t>Safeguard systems</a:t>
            </a:r>
          </a:p>
          <a:p>
            <a:pPr marL="0" indent="0">
              <a:buNone/>
            </a:pPr>
            <a:endParaRPr lang="en-US" sz="2000" dirty="0">
              <a:latin typeface="Sans Open"/>
            </a:endParaRPr>
          </a:p>
          <a:p>
            <a:pPr marL="0" indent="0">
              <a:buNone/>
            </a:pPr>
            <a:endParaRPr lang="en-US" sz="2000" dirty="0">
              <a:latin typeface="Sans Open"/>
            </a:endParaRPr>
          </a:p>
          <a:p>
            <a:endParaRPr lang="en-US" sz="2000" dirty="0">
              <a:latin typeface="Sans Open"/>
            </a:endParaRPr>
          </a:p>
          <a:p>
            <a:endParaRPr lang="en-US" sz="2000" dirty="0">
              <a:latin typeface="Sans Open"/>
            </a:endParaRPr>
          </a:p>
          <a:p>
            <a:pPr>
              <a:buFontTx/>
              <a:buChar char="-"/>
            </a:pPr>
            <a:endParaRPr lang="en-US" sz="2000" dirty="0">
              <a:latin typeface="Sans Open"/>
            </a:endParaRPr>
          </a:p>
          <a:p>
            <a:endParaRPr lang="en-US" sz="2000" dirty="0">
              <a:latin typeface="Sans Open"/>
            </a:endParaRPr>
          </a:p>
          <a:p>
            <a:pPr marL="0" indent="0">
              <a:buNone/>
            </a:pPr>
            <a:endParaRPr lang="en-US" sz="2000" dirty="0">
              <a:latin typeface="Sans Open"/>
            </a:endParaRPr>
          </a:p>
          <a:p>
            <a:endParaRPr lang="en-US" sz="20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90E5E710-4FEF-CC65-06C3-20F551D1AF5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pic>
        <p:nvPicPr>
          <p:cNvPr id="6" name="Afbeelding 5">
            <a:extLst>
              <a:ext uri="{FF2B5EF4-FFF2-40B4-BE49-F238E27FC236}">
                <a16:creationId xmlns:a16="http://schemas.microsoft.com/office/drawing/2014/main" id="{F7BC339F-EFEF-B48A-F235-38815E8CF1BE}"/>
              </a:ext>
            </a:extLst>
          </p:cNvPr>
          <p:cNvPicPr>
            <a:picLocks noChangeAspect="1"/>
          </p:cNvPicPr>
          <p:nvPr/>
        </p:nvPicPr>
        <p:blipFill>
          <a:blip r:embed="rId4"/>
          <a:stretch>
            <a:fillRect/>
          </a:stretch>
        </p:blipFill>
        <p:spPr>
          <a:xfrm>
            <a:off x="2508134" y="2561938"/>
            <a:ext cx="8233018" cy="4031299"/>
          </a:xfrm>
          <a:prstGeom prst="rect">
            <a:avLst/>
          </a:prstGeom>
        </p:spPr>
      </p:pic>
    </p:spTree>
    <p:extLst>
      <p:ext uri="{BB962C8B-B14F-4D97-AF65-F5344CB8AC3E}">
        <p14:creationId xmlns:p14="http://schemas.microsoft.com/office/powerpoint/2010/main" val="534069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24A17-E2C2-A7FC-8140-E7DC2B7411F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3D673C3-784E-0A96-61A3-D8568ACA4567}"/>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6717233B-5B9D-EAAB-920A-EF809BBFB717}"/>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Safeguards and Supervision</a:t>
            </a:r>
          </a:p>
        </p:txBody>
      </p:sp>
      <p:sp>
        <p:nvSpPr>
          <p:cNvPr id="3" name="Content Placeholder 2">
            <a:extLst>
              <a:ext uri="{FF2B5EF4-FFF2-40B4-BE49-F238E27FC236}">
                <a16:creationId xmlns:a16="http://schemas.microsoft.com/office/drawing/2014/main" id="{A1B3F8D5-AEF7-DB11-95B6-CF45939C38B3}"/>
              </a:ext>
            </a:extLst>
          </p:cNvPr>
          <p:cNvSpPr>
            <a:spLocks noGrp="1"/>
          </p:cNvSpPr>
          <p:nvPr>
            <p:ph idx="1"/>
          </p:nvPr>
        </p:nvSpPr>
        <p:spPr>
          <a:xfrm>
            <a:off x="492370" y="2188818"/>
            <a:ext cx="11015002" cy="4147535"/>
          </a:xfrm>
        </p:spPr>
        <p:txBody>
          <a:bodyPr>
            <a:normAutofit/>
          </a:bodyPr>
          <a:lstStyle/>
          <a:p>
            <a:pPr marL="457200" indent="-457200">
              <a:buAutoNum type="alphaLcPeriod"/>
            </a:pPr>
            <a:r>
              <a:rPr lang="en-US" sz="2000" b="1" dirty="0">
                <a:latin typeface="Sans Open"/>
              </a:rPr>
              <a:t>Supervision systems</a:t>
            </a:r>
          </a:p>
          <a:p>
            <a:pPr>
              <a:buFontTx/>
              <a:buChar char="-"/>
            </a:pPr>
            <a:r>
              <a:rPr lang="en-US" sz="2000" b="1" dirty="0">
                <a:latin typeface="Sans Open"/>
              </a:rPr>
              <a:t>Publicly</a:t>
            </a:r>
            <a:r>
              <a:rPr lang="en-US" sz="2000" dirty="0">
                <a:latin typeface="Sans Open"/>
              </a:rPr>
              <a:t> conducted (operation)</a:t>
            </a:r>
          </a:p>
          <a:p>
            <a:pPr>
              <a:buFontTx/>
              <a:buChar char="-"/>
            </a:pPr>
            <a:r>
              <a:rPr lang="en-US" sz="2000" b="1" dirty="0">
                <a:latin typeface="Sans Open"/>
              </a:rPr>
              <a:t>Privately </a:t>
            </a:r>
            <a:r>
              <a:rPr lang="en-US" sz="2000" dirty="0">
                <a:latin typeface="Sans Open"/>
              </a:rPr>
              <a:t>conducted (</a:t>
            </a:r>
            <a:r>
              <a:rPr lang="en-US" sz="2000" dirty="0" err="1">
                <a:latin typeface="Sans Open"/>
              </a:rPr>
              <a:t>drafting+operation</a:t>
            </a:r>
            <a:r>
              <a:rPr lang="en-US" sz="2000" dirty="0">
                <a:latin typeface="Sans Open"/>
              </a:rPr>
              <a:t>)</a:t>
            </a:r>
          </a:p>
          <a:p>
            <a:pPr>
              <a:buFontTx/>
              <a:buChar char="-"/>
            </a:pPr>
            <a:endParaRPr lang="en-US" sz="2000" b="1" dirty="0">
              <a:latin typeface="Sans Open"/>
            </a:endParaRPr>
          </a:p>
          <a:p>
            <a:pPr marL="0" indent="0">
              <a:buNone/>
            </a:pPr>
            <a:r>
              <a:rPr lang="en-US" sz="2000" b="1" dirty="0">
                <a:latin typeface="Sans Open"/>
              </a:rPr>
              <a:t>b. Supervision activities</a:t>
            </a:r>
          </a:p>
          <a:p>
            <a:pPr>
              <a:buFontTx/>
              <a:buChar char="-"/>
            </a:pPr>
            <a:r>
              <a:rPr lang="en-US" sz="2000" dirty="0">
                <a:latin typeface="Sans Open"/>
              </a:rPr>
              <a:t>“investigate”</a:t>
            </a:r>
          </a:p>
          <a:p>
            <a:pPr>
              <a:buFontTx/>
              <a:buChar char="-"/>
            </a:pPr>
            <a:r>
              <a:rPr lang="en-US" sz="2000" dirty="0">
                <a:latin typeface="Sans Open"/>
              </a:rPr>
              <a:t>“intervene” (</a:t>
            </a:r>
            <a:r>
              <a:rPr lang="en-US" sz="2000" i="1" dirty="0">
                <a:latin typeface="Sans Open"/>
              </a:rPr>
              <a:t>ex ante; ex post</a:t>
            </a:r>
            <a:r>
              <a:rPr lang="en-US" sz="2000" dirty="0">
                <a:latin typeface="Sans Open"/>
              </a:rPr>
              <a:t>) </a:t>
            </a:r>
          </a:p>
          <a:p>
            <a:pPr marL="0" indent="0">
              <a:buNone/>
            </a:pPr>
            <a:endParaRPr lang="en-US" sz="2000" dirty="0">
              <a:latin typeface="Sans Open"/>
            </a:endParaRPr>
          </a:p>
          <a:p>
            <a:pPr marL="0" indent="0">
              <a:buNone/>
            </a:pPr>
            <a:endParaRPr lang="en-US" sz="2000" dirty="0">
              <a:latin typeface="Sans Open"/>
            </a:endParaRPr>
          </a:p>
          <a:p>
            <a:endParaRPr lang="en-US" sz="2000" dirty="0">
              <a:latin typeface="Sans Open"/>
            </a:endParaRPr>
          </a:p>
          <a:p>
            <a:endParaRPr lang="en-US" sz="2000" dirty="0">
              <a:latin typeface="Sans Open"/>
            </a:endParaRPr>
          </a:p>
          <a:p>
            <a:pPr>
              <a:buFontTx/>
              <a:buChar char="-"/>
            </a:pPr>
            <a:endParaRPr lang="en-US" sz="2000" dirty="0">
              <a:latin typeface="Sans Open"/>
            </a:endParaRPr>
          </a:p>
          <a:p>
            <a:endParaRPr lang="en-US" sz="2000" dirty="0">
              <a:latin typeface="Sans Open"/>
            </a:endParaRPr>
          </a:p>
          <a:p>
            <a:pPr marL="0" indent="0">
              <a:buNone/>
            </a:pPr>
            <a:endParaRPr lang="en-US" sz="2000" dirty="0">
              <a:latin typeface="Sans Open"/>
            </a:endParaRPr>
          </a:p>
          <a:p>
            <a:endParaRPr lang="en-US" sz="20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90E5E710-4FEF-CC65-06C3-20F551D1AF5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Tree>
    <p:extLst>
      <p:ext uri="{BB962C8B-B14F-4D97-AF65-F5344CB8AC3E}">
        <p14:creationId xmlns:p14="http://schemas.microsoft.com/office/powerpoint/2010/main" val="4022852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24A17-E2C2-A7FC-8140-E7DC2B7411F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3D673C3-784E-0A96-61A3-D8568ACA4567}"/>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6717233B-5B9D-EAAB-920A-EF809BBFB717}"/>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Safeguards and Supervision</a:t>
            </a:r>
          </a:p>
        </p:txBody>
      </p:sp>
      <p:sp>
        <p:nvSpPr>
          <p:cNvPr id="3" name="Content Placeholder 2">
            <a:extLst>
              <a:ext uri="{FF2B5EF4-FFF2-40B4-BE49-F238E27FC236}">
                <a16:creationId xmlns:a16="http://schemas.microsoft.com/office/drawing/2014/main" id="{A1B3F8D5-AEF7-DB11-95B6-CF45939C38B3}"/>
              </a:ext>
            </a:extLst>
          </p:cNvPr>
          <p:cNvSpPr>
            <a:spLocks noGrp="1"/>
          </p:cNvSpPr>
          <p:nvPr>
            <p:ph idx="1"/>
          </p:nvPr>
        </p:nvSpPr>
        <p:spPr>
          <a:xfrm>
            <a:off x="492370" y="2188818"/>
            <a:ext cx="11015002" cy="4147535"/>
          </a:xfrm>
        </p:spPr>
        <p:txBody>
          <a:bodyPr>
            <a:normAutofit/>
          </a:bodyPr>
          <a:lstStyle/>
          <a:p>
            <a:pPr marL="0" indent="0">
              <a:buNone/>
            </a:pPr>
            <a:r>
              <a:rPr lang="en-US" sz="2000" b="1" dirty="0">
                <a:latin typeface="Sans Open"/>
              </a:rPr>
              <a:t>Supervision systems</a:t>
            </a:r>
            <a:endParaRPr lang="en-US" sz="2000" dirty="0">
              <a:latin typeface="Sans Open"/>
            </a:endParaRPr>
          </a:p>
          <a:p>
            <a:endParaRPr lang="en-US" sz="2000" dirty="0">
              <a:latin typeface="Sans Open"/>
            </a:endParaRPr>
          </a:p>
          <a:p>
            <a:pPr>
              <a:buFontTx/>
              <a:buChar char="-"/>
            </a:pPr>
            <a:endParaRPr lang="en-US" sz="2000" dirty="0">
              <a:latin typeface="Sans Open"/>
            </a:endParaRPr>
          </a:p>
          <a:p>
            <a:endParaRPr lang="en-US" sz="2000" dirty="0">
              <a:latin typeface="Sans Open"/>
            </a:endParaRPr>
          </a:p>
          <a:p>
            <a:pPr marL="0" indent="0">
              <a:buNone/>
            </a:pPr>
            <a:endParaRPr lang="en-US" sz="2000" dirty="0">
              <a:latin typeface="Sans Open"/>
            </a:endParaRPr>
          </a:p>
          <a:p>
            <a:endParaRPr lang="en-US" sz="20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90E5E710-4FEF-CC65-06C3-20F551D1AF5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graphicFrame>
        <p:nvGraphicFramePr>
          <p:cNvPr id="10" name="Tabela 4">
            <a:extLst>
              <a:ext uri="{FF2B5EF4-FFF2-40B4-BE49-F238E27FC236}">
                <a16:creationId xmlns:a16="http://schemas.microsoft.com/office/drawing/2014/main" id="{319C00BA-A41B-775A-DC49-D45F02775AAC}"/>
              </a:ext>
            </a:extLst>
          </p:cNvPr>
          <p:cNvGraphicFramePr>
            <a:graphicFrameLocks noGrp="1"/>
          </p:cNvGraphicFramePr>
          <p:nvPr>
            <p:extLst>
              <p:ext uri="{D42A27DB-BD31-4B8C-83A1-F6EECF244321}">
                <p14:modId xmlns:p14="http://schemas.microsoft.com/office/powerpoint/2010/main" val="520210244"/>
              </p:ext>
            </p:extLst>
          </p:nvPr>
        </p:nvGraphicFramePr>
        <p:xfrm>
          <a:off x="2454959" y="2648213"/>
          <a:ext cx="8066737" cy="3844663"/>
        </p:xfrm>
        <a:graphic>
          <a:graphicData uri="http://schemas.openxmlformats.org/drawingml/2006/table">
            <a:tbl>
              <a:tblPr firstRow="1" bandRow="1">
                <a:tableStyleId>{5C22544A-7EE6-4342-B048-85BDC9FD1C3A}</a:tableStyleId>
              </a:tblPr>
              <a:tblGrid>
                <a:gridCol w="2819248">
                  <a:extLst>
                    <a:ext uri="{9D8B030D-6E8A-4147-A177-3AD203B41FA5}">
                      <a16:colId xmlns:a16="http://schemas.microsoft.com/office/drawing/2014/main" val="1838682495"/>
                    </a:ext>
                  </a:extLst>
                </a:gridCol>
                <a:gridCol w="5247489">
                  <a:extLst>
                    <a:ext uri="{9D8B030D-6E8A-4147-A177-3AD203B41FA5}">
                      <a16:colId xmlns:a16="http://schemas.microsoft.com/office/drawing/2014/main" val="1667183700"/>
                    </a:ext>
                  </a:extLst>
                </a:gridCol>
              </a:tblGrid>
              <a:tr h="716411">
                <a:tc>
                  <a:txBody>
                    <a:bodyPr/>
                    <a:lstStyle/>
                    <a:p>
                      <a:r>
                        <a:rPr lang="pt-PT" dirty="0" err="1"/>
                        <a:t>Position</a:t>
                      </a:r>
                      <a:endParaRPr lang="pt-PT" dirty="0"/>
                    </a:p>
                  </a:txBody>
                  <a:tcPr/>
                </a:tc>
                <a:tc>
                  <a:txBody>
                    <a:bodyPr/>
                    <a:lstStyle/>
                    <a:p>
                      <a:r>
                        <a:rPr lang="pt-PT" dirty="0" err="1"/>
                        <a:t>Jurisdictions</a:t>
                      </a:r>
                      <a:endParaRPr lang="pt-PT" dirty="0"/>
                    </a:p>
                  </a:txBody>
                  <a:tcPr/>
                </a:tc>
                <a:extLst>
                  <a:ext uri="{0D108BD9-81ED-4DB2-BD59-A6C34878D82A}">
                    <a16:rowId xmlns:a16="http://schemas.microsoft.com/office/drawing/2014/main" val="1366277578"/>
                  </a:ext>
                </a:extLst>
              </a:tr>
              <a:tr h="716411">
                <a:tc>
                  <a:txBody>
                    <a:bodyPr/>
                    <a:lstStyle/>
                    <a:p>
                      <a:r>
                        <a:rPr lang="pt-PT" dirty="0" err="1"/>
                        <a:t>Preventive</a:t>
                      </a:r>
                      <a:r>
                        <a:rPr lang="pt-PT" dirty="0"/>
                        <a:t> </a:t>
                      </a:r>
                      <a:r>
                        <a:rPr lang="pt-PT" dirty="0" err="1"/>
                        <a:t>Safeguards</a:t>
                      </a:r>
                      <a:endParaRPr lang="pt-PT" dirty="0"/>
                    </a:p>
                  </a:txBody>
                  <a:tcPr/>
                </a:tc>
                <a:tc>
                  <a:txBody>
                    <a:bodyPr/>
                    <a:lstStyle/>
                    <a:p>
                      <a:r>
                        <a:rPr lang="pt-PT" dirty="0" err="1"/>
                        <a:t>Finland</a:t>
                      </a:r>
                      <a:r>
                        <a:rPr lang="pt-PT" dirty="0"/>
                        <a:t>, </a:t>
                      </a:r>
                      <a:r>
                        <a:rPr lang="pt-PT" dirty="0" err="1"/>
                        <a:t>The</a:t>
                      </a:r>
                      <a:r>
                        <a:rPr lang="pt-PT" dirty="0"/>
                        <a:t> </a:t>
                      </a:r>
                      <a:r>
                        <a:rPr lang="pt-PT" dirty="0" err="1"/>
                        <a:t>Netherlands</a:t>
                      </a:r>
                      <a:endParaRPr lang="pt-PT" dirty="0"/>
                    </a:p>
                  </a:txBody>
                  <a:tcPr/>
                </a:tc>
                <a:extLst>
                  <a:ext uri="{0D108BD9-81ED-4DB2-BD59-A6C34878D82A}">
                    <a16:rowId xmlns:a16="http://schemas.microsoft.com/office/drawing/2014/main" val="2157912736"/>
                  </a:ext>
                </a:extLst>
              </a:tr>
              <a:tr h="716411">
                <a:tc>
                  <a:txBody>
                    <a:bodyPr/>
                    <a:lstStyle/>
                    <a:p>
                      <a:r>
                        <a:rPr lang="pt-PT" dirty="0" err="1"/>
                        <a:t>Reactive</a:t>
                      </a:r>
                      <a:r>
                        <a:rPr lang="pt-PT" dirty="0"/>
                        <a:t> </a:t>
                      </a:r>
                      <a:r>
                        <a:rPr lang="pt-PT" dirty="0" err="1"/>
                        <a:t>Safeguards</a:t>
                      </a:r>
                      <a:endParaRPr lang="pt-PT" dirty="0"/>
                    </a:p>
                  </a:txBody>
                  <a:tcPr/>
                </a:tc>
                <a:tc>
                  <a:txBody>
                    <a:bodyPr/>
                    <a:lstStyle/>
                    <a:p>
                      <a:r>
                        <a:rPr lang="pt-PT" dirty="0"/>
                        <a:t>Romania</a:t>
                      </a:r>
                    </a:p>
                  </a:txBody>
                  <a:tcPr/>
                </a:tc>
                <a:extLst>
                  <a:ext uri="{0D108BD9-81ED-4DB2-BD59-A6C34878D82A}">
                    <a16:rowId xmlns:a16="http://schemas.microsoft.com/office/drawing/2014/main" val="2092790959"/>
                  </a:ext>
                </a:extLst>
              </a:tr>
              <a:tr h="979019">
                <a:tc>
                  <a:txBody>
                    <a:bodyPr/>
                    <a:lstStyle/>
                    <a:p>
                      <a:r>
                        <a:rPr lang="pt-PT" dirty="0" err="1"/>
                        <a:t>Preventive</a:t>
                      </a:r>
                      <a:r>
                        <a:rPr lang="pt-PT" dirty="0"/>
                        <a:t> </a:t>
                      </a:r>
                      <a:r>
                        <a:rPr lang="pt-PT" dirty="0" err="1"/>
                        <a:t>and</a:t>
                      </a:r>
                      <a:r>
                        <a:rPr lang="pt-PT" dirty="0"/>
                        <a:t> </a:t>
                      </a:r>
                      <a:r>
                        <a:rPr lang="pt-PT" dirty="0" err="1"/>
                        <a:t>reactive</a:t>
                      </a:r>
                      <a:r>
                        <a:rPr lang="pt-PT" dirty="0"/>
                        <a:t> </a:t>
                      </a:r>
                      <a:r>
                        <a:rPr lang="pt-PT" dirty="0" err="1"/>
                        <a:t>safeguards</a:t>
                      </a:r>
                      <a:endParaRPr lang="pt-PT" dirty="0"/>
                    </a:p>
                  </a:txBody>
                  <a:tcPr/>
                </a:tc>
                <a:tc>
                  <a:txBody>
                    <a:bodyPr/>
                    <a:lstStyle/>
                    <a:p>
                      <a:r>
                        <a:rPr lang="pt-PT" dirty="0" err="1"/>
                        <a:t>Austria</a:t>
                      </a:r>
                      <a:r>
                        <a:rPr lang="pt-PT" dirty="0"/>
                        <a:t>, </a:t>
                      </a:r>
                      <a:r>
                        <a:rPr lang="pt-PT" dirty="0" err="1"/>
                        <a:t>Belgium</a:t>
                      </a:r>
                      <a:r>
                        <a:rPr lang="pt-PT" dirty="0"/>
                        <a:t>, </a:t>
                      </a:r>
                      <a:r>
                        <a:rPr lang="pt-PT" dirty="0" err="1"/>
                        <a:t>Czech</a:t>
                      </a:r>
                      <a:r>
                        <a:rPr lang="pt-PT" dirty="0"/>
                        <a:t> </a:t>
                      </a:r>
                      <a:r>
                        <a:rPr lang="pt-PT" dirty="0" err="1"/>
                        <a:t>Republic</a:t>
                      </a:r>
                      <a:r>
                        <a:rPr lang="pt-PT" dirty="0"/>
                        <a:t>, </a:t>
                      </a:r>
                      <a:r>
                        <a:rPr lang="pt-PT" dirty="0" err="1"/>
                        <a:t>England&amp;Wales</a:t>
                      </a:r>
                      <a:r>
                        <a:rPr lang="pt-PT" dirty="0"/>
                        <a:t>, France, </a:t>
                      </a:r>
                      <a:r>
                        <a:rPr lang="pt-PT" dirty="0" err="1"/>
                        <a:t>Germany</a:t>
                      </a:r>
                      <a:r>
                        <a:rPr lang="pt-PT" dirty="0"/>
                        <a:t>, </a:t>
                      </a:r>
                      <a:r>
                        <a:rPr lang="pt-PT" dirty="0" err="1"/>
                        <a:t>Norway</a:t>
                      </a:r>
                      <a:r>
                        <a:rPr lang="pt-PT" dirty="0"/>
                        <a:t>, Portugal, </a:t>
                      </a:r>
                      <a:r>
                        <a:rPr lang="pt-PT" dirty="0" err="1"/>
                        <a:t>Spain</a:t>
                      </a:r>
                      <a:r>
                        <a:rPr lang="pt-PT" dirty="0"/>
                        <a:t>, </a:t>
                      </a:r>
                      <a:r>
                        <a:rPr lang="pt-PT" dirty="0" err="1"/>
                        <a:t>Sweden</a:t>
                      </a:r>
                      <a:r>
                        <a:rPr lang="pt-PT" dirty="0"/>
                        <a:t>, </a:t>
                      </a:r>
                      <a:r>
                        <a:rPr lang="pt-PT" dirty="0" err="1"/>
                        <a:t>Switzerland</a:t>
                      </a:r>
                      <a:r>
                        <a:rPr lang="pt-PT" dirty="0"/>
                        <a:t>, </a:t>
                      </a:r>
                    </a:p>
                  </a:txBody>
                  <a:tcPr/>
                </a:tc>
                <a:extLst>
                  <a:ext uri="{0D108BD9-81ED-4DB2-BD59-A6C34878D82A}">
                    <a16:rowId xmlns:a16="http://schemas.microsoft.com/office/drawing/2014/main" val="2401280154"/>
                  </a:ext>
                </a:extLst>
              </a:tr>
              <a:tr h="716411">
                <a:tc>
                  <a:txBody>
                    <a:bodyPr/>
                    <a:lstStyle/>
                    <a:p>
                      <a:r>
                        <a:rPr lang="pt-PT" dirty="0" err="1"/>
                        <a:t>Unclear</a:t>
                      </a:r>
                      <a:endParaRPr lang="pt-PT" dirty="0"/>
                    </a:p>
                  </a:txBody>
                  <a:tcPr/>
                </a:tc>
                <a:tc>
                  <a:txBody>
                    <a:bodyPr/>
                    <a:lstStyle/>
                    <a:p>
                      <a:r>
                        <a:rPr lang="pt-PT" dirty="0" err="1"/>
                        <a:t>Denmark</a:t>
                      </a:r>
                      <a:r>
                        <a:rPr lang="pt-PT" dirty="0"/>
                        <a:t>, </a:t>
                      </a:r>
                      <a:r>
                        <a:rPr lang="pt-PT" dirty="0" err="1"/>
                        <a:t>Estonia</a:t>
                      </a:r>
                      <a:r>
                        <a:rPr lang="pt-PT" dirty="0"/>
                        <a:t>, </a:t>
                      </a:r>
                      <a:r>
                        <a:rPr lang="pt-PT" dirty="0" err="1"/>
                        <a:t>Ireland</a:t>
                      </a:r>
                      <a:r>
                        <a:rPr lang="pt-PT" dirty="0"/>
                        <a:t>, </a:t>
                      </a:r>
                      <a:r>
                        <a:rPr lang="pt-PT" dirty="0" err="1"/>
                        <a:t>Scotland</a:t>
                      </a:r>
                      <a:endParaRPr lang="pt-PT" dirty="0"/>
                    </a:p>
                  </a:txBody>
                  <a:tcPr/>
                </a:tc>
                <a:extLst>
                  <a:ext uri="{0D108BD9-81ED-4DB2-BD59-A6C34878D82A}">
                    <a16:rowId xmlns:a16="http://schemas.microsoft.com/office/drawing/2014/main" val="3984733154"/>
                  </a:ext>
                </a:extLst>
              </a:tr>
            </a:tbl>
          </a:graphicData>
        </a:graphic>
      </p:graphicFrame>
    </p:spTree>
    <p:extLst>
      <p:ext uri="{BB962C8B-B14F-4D97-AF65-F5344CB8AC3E}">
        <p14:creationId xmlns:p14="http://schemas.microsoft.com/office/powerpoint/2010/main" val="2907140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24A17-E2C2-A7FC-8140-E7DC2B7411F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3D673C3-784E-0A96-61A3-D8568ACA4567}"/>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6717233B-5B9D-EAAB-920A-EF809BBFB717}"/>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Safeguards and Supervision</a:t>
            </a:r>
          </a:p>
        </p:txBody>
      </p:sp>
      <p:sp>
        <p:nvSpPr>
          <p:cNvPr id="3" name="Content Placeholder 2">
            <a:extLst>
              <a:ext uri="{FF2B5EF4-FFF2-40B4-BE49-F238E27FC236}">
                <a16:creationId xmlns:a16="http://schemas.microsoft.com/office/drawing/2014/main" id="{A1B3F8D5-AEF7-DB11-95B6-CF45939C38B3}"/>
              </a:ext>
            </a:extLst>
          </p:cNvPr>
          <p:cNvSpPr>
            <a:spLocks noGrp="1"/>
          </p:cNvSpPr>
          <p:nvPr>
            <p:ph idx="1"/>
          </p:nvPr>
        </p:nvSpPr>
        <p:spPr>
          <a:xfrm>
            <a:off x="492370" y="2188818"/>
            <a:ext cx="11015002" cy="4147535"/>
          </a:xfrm>
        </p:spPr>
        <p:txBody>
          <a:bodyPr>
            <a:normAutofit fontScale="85000" lnSpcReduction="20000"/>
          </a:bodyPr>
          <a:lstStyle/>
          <a:p>
            <a:pPr marL="0" indent="0">
              <a:lnSpc>
                <a:spcPct val="70000"/>
              </a:lnSpc>
              <a:buNone/>
            </a:pPr>
            <a:r>
              <a:rPr lang="en-US" sz="2000" dirty="0">
                <a:latin typeface="Sans Open"/>
              </a:rPr>
              <a:t>A. Are </a:t>
            </a:r>
            <a:r>
              <a:rPr lang="en-US" sz="2000" b="1" dirty="0">
                <a:latin typeface="Sans Open"/>
              </a:rPr>
              <a:t>CPAs compatible </a:t>
            </a:r>
            <a:r>
              <a:rPr lang="en-US" sz="2000" dirty="0">
                <a:latin typeface="Sans Open"/>
              </a:rPr>
              <a:t>with:</a:t>
            </a:r>
          </a:p>
          <a:p>
            <a:pPr marL="0" indent="0">
              <a:lnSpc>
                <a:spcPct val="70000"/>
              </a:lnSpc>
              <a:buNone/>
            </a:pPr>
            <a:r>
              <a:rPr lang="en-US" sz="2000" dirty="0">
                <a:latin typeface="Sans Open"/>
              </a:rPr>
              <a:t>1)</a:t>
            </a:r>
            <a:r>
              <a:rPr lang="en-US" sz="2000" b="1" dirty="0">
                <a:latin typeface="Sans Open"/>
              </a:rPr>
              <a:t> Absence of a “safeguard system"? </a:t>
            </a:r>
          </a:p>
          <a:p>
            <a:pPr marL="0" indent="0">
              <a:lnSpc>
                <a:spcPct val="70000"/>
              </a:lnSpc>
              <a:buNone/>
            </a:pPr>
            <a:r>
              <a:rPr lang="en-US" sz="2000" dirty="0">
                <a:latin typeface="Sans Open"/>
              </a:rPr>
              <a:t>Art. 12(4) UNCRPD – demand of “</a:t>
            </a:r>
            <a:r>
              <a:rPr lang="en-US" sz="2000" b="1" dirty="0">
                <a:latin typeface="Sans Open"/>
              </a:rPr>
              <a:t>appropriate and effective </a:t>
            </a:r>
            <a:r>
              <a:rPr lang="en-US" sz="2000" dirty="0">
                <a:latin typeface="Sans Open"/>
              </a:rPr>
              <a:t>safeguards”</a:t>
            </a:r>
          </a:p>
          <a:p>
            <a:pPr marL="0" indent="0">
              <a:lnSpc>
                <a:spcPct val="70000"/>
              </a:lnSpc>
              <a:buNone/>
            </a:pPr>
            <a:r>
              <a:rPr lang="en-US" sz="2000" dirty="0">
                <a:latin typeface="Sans Open"/>
              </a:rPr>
              <a:t> “</a:t>
            </a:r>
            <a:r>
              <a:rPr lang="pt-PT" sz="2000" dirty="0" err="1"/>
              <a:t>The</a:t>
            </a:r>
            <a:r>
              <a:rPr lang="pt-PT" sz="2000" dirty="0"/>
              <a:t> </a:t>
            </a:r>
            <a:r>
              <a:rPr lang="pt-PT" sz="2000" dirty="0" err="1"/>
              <a:t>safeguards</a:t>
            </a:r>
            <a:r>
              <a:rPr lang="pt-PT" sz="2000" dirty="0"/>
              <a:t> </a:t>
            </a:r>
            <a:r>
              <a:rPr lang="pt-PT" sz="2000" dirty="0" err="1"/>
              <a:t>shall</a:t>
            </a:r>
            <a:r>
              <a:rPr lang="pt-PT" sz="2000" dirty="0"/>
              <a:t> </a:t>
            </a:r>
            <a:r>
              <a:rPr lang="pt-PT" sz="2000" dirty="0" err="1"/>
              <a:t>be</a:t>
            </a:r>
            <a:r>
              <a:rPr lang="pt-PT" sz="2000" dirty="0"/>
              <a:t> </a:t>
            </a:r>
            <a:r>
              <a:rPr lang="pt-PT" sz="2000" b="1" dirty="0" err="1"/>
              <a:t>proportional</a:t>
            </a:r>
            <a:r>
              <a:rPr lang="pt-PT" sz="2000" dirty="0"/>
              <a:t> to </a:t>
            </a:r>
            <a:r>
              <a:rPr lang="pt-PT" sz="2000" dirty="0" err="1"/>
              <a:t>the</a:t>
            </a:r>
            <a:r>
              <a:rPr lang="pt-PT" sz="2000" dirty="0"/>
              <a:t> </a:t>
            </a:r>
            <a:r>
              <a:rPr lang="pt-PT" sz="2000" dirty="0" err="1"/>
              <a:t>degree</a:t>
            </a:r>
            <a:r>
              <a:rPr lang="pt-PT" sz="2000" dirty="0"/>
              <a:t> to </a:t>
            </a:r>
            <a:r>
              <a:rPr lang="pt-PT" sz="2000" dirty="0" err="1"/>
              <a:t>which</a:t>
            </a:r>
            <a:r>
              <a:rPr lang="pt-PT" sz="2000" dirty="0"/>
              <a:t> </a:t>
            </a:r>
            <a:r>
              <a:rPr lang="pt-PT" sz="2000" dirty="0" err="1"/>
              <a:t>such</a:t>
            </a:r>
            <a:r>
              <a:rPr lang="pt-PT" sz="2000" dirty="0"/>
              <a:t> </a:t>
            </a:r>
            <a:r>
              <a:rPr lang="pt-PT" sz="2000" dirty="0" err="1"/>
              <a:t>measures</a:t>
            </a:r>
            <a:r>
              <a:rPr lang="pt-PT" sz="2000" dirty="0"/>
              <a:t> </a:t>
            </a:r>
            <a:r>
              <a:rPr lang="pt-PT" sz="2000" dirty="0" err="1"/>
              <a:t>affect</a:t>
            </a:r>
            <a:r>
              <a:rPr lang="pt-PT" sz="2000" dirty="0"/>
              <a:t> </a:t>
            </a:r>
            <a:r>
              <a:rPr lang="pt-PT" sz="2000" dirty="0" err="1"/>
              <a:t>the</a:t>
            </a:r>
            <a:r>
              <a:rPr lang="pt-PT" sz="2000" dirty="0"/>
              <a:t> </a:t>
            </a:r>
            <a:r>
              <a:rPr lang="pt-PT" sz="2000" dirty="0" err="1"/>
              <a:t>person’s</a:t>
            </a:r>
            <a:r>
              <a:rPr lang="pt-PT" sz="2000" dirty="0"/>
              <a:t> </a:t>
            </a:r>
            <a:r>
              <a:rPr lang="pt-PT" sz="2000" dirty="0" err="1"/>
              <a:t>rights</a:t>
            </a:r>
            <a:r>
              <a:rPr lang="pt-PT" sz="2000" dirty="0"/>
              <a:t> </a:t>
            </a:r>
            <a:r>
              <a:rPr lang="pt-PT" sz="2000" dirty="0" err="1"/>
              <a:t>and</a:t>
            </a:r>
            <a:r>
              <a:rPr lang="pt-PT" sz="2000" dirty="0"/>
              <a:t> </a:t>
            </a:r>
            <a:r>
              <a:rPr lang="pt-PT" sz="2000" dirty="0" err="1"/>
              <a:t>interests</a:t>
            </a:r>
            <a:r>
              <a:rPr lang="pt-PT" sz="2000" dirty="0"/>
              <a:t>.”</a:t>
            </a:r>
          </a:p>
          <a:p>
            <a:pPr marL="0" indent="0">
              <a:lnSpc>
                <a:spcPct val="70000"/>
              </a:lnSpc>
              <a:buNone/>
            </a:pPr>
            <a:r>
              <a:rPr lang="pt-PT" sz="2000" dirty="0" err="1"/>
              <a:t>What</a:t>
            </a:r>
            <a:r>
              <a:rPr lang="pt-PT" sz="2000" dirty="0"/>
              <a:t> </a:t>
            </a:r>
            <a:r>
              <a:rPr lang="pt-PT" sz="2000" b="1" dirty="0" err="1"/>
              <a:t>degree</a:t>
            </a:r>
            <a:r>
              <a:rPr lang="pt-PT" sz="2000" b="1" dirty="0"/>
              <a:t> </a:t>
            </a:r>
            <a:r>
              <a:rPr lang="pt-PT" sz="2000" b="1" dirty="0" err="1"/>
              <a:t>of</a:t>
            </a:r>
            <a:r>
              <a:rPr lang="pt-PT" sz="2000" b="1" dirty="0"/>
              <a:t> </a:t>
            </a:r>
            <a:r>
              <a:rPr lang="pt-PT" sz="2000" b="1" dirty="0" err="1"/>
              <a:t>safeguards</a:t>
            </a:r>
            <a:r>
              <a:rPr lang="pt-PT" sz="2000" b="1" dirty="0"/>
              <a:t> </a:t>
            </a:r>
            <a:r>
              <a:rPr lang="pt-PT" sz="2000" dirty="0"/>
              <a:t>do </a:t>
            </a:r>
            <a:r>
              <a:rPr lang="pt-PT" sz="2000" dirty="0" err="1"/>
              <a:t>CPAs</a:t>
            </a:r>
            <a:r>
              <a:rPr lang="pt-PT" sz="2000" dirty="0"/>
              <a:t> </a:t>
            </a:r>
            <a:r>
              <a:rPr lang="pt-PT" sz="2000" dirty="0" err="1"/>
              <a:t>demand</a:t>
            </a:r>
            <a:r>
              <a:rPr lang="pt-PT" sz="2000" dirty="0"/>
              <a:t>?</a:t>
            </a:r>
          </a:p>
          <a:p>
            <a:pPr marL="0" indent="0">
              <a:lnSpc>
                <a:spcPct val="70000"/>
              </a:lnSpc>
              <a:buNone/>
            </a:pPr>
            <a:r>
              <a:rPr lang="en-US" sz="2000" dirty="0">
                <a:latin typeface="Sans Open"/>
              </a:rPr>
              <a:t>How to ensure that the system does not lose the </a:t>
            </a:r>
            <a:r>
              <a:rPr lang="en-US" sz="2000" b="1" dirty="0">
                <a:latin typeface="Sans Open"/>
              </a:rPr>
              <a:t>flexibility and informality </a:t>
            </a:r>
            <a:r>
              <a:rPr lang="en-US" sz="2000" dirty="0">
                <a:latin typeface="Sans Open"/>
              </a:rPr>
              <a:t>associated  to (and privileged by) voluntary measures?</a:t>
            </a:r>
          </a:p>
          <a:p>
            <a:pPr marL="0" indent="0">
              <a:lnSpc>
                <a:spcPct val="70000"/>
              </a:lnSpc>
              <a:buNone/>
            </a:pPr>
            <a:endParaRPr lang="en-US" sz="2000" dirty="0">
              <a:latin typeface="Sans Open"/>
            </a:endParaRPr>
          </a:p>
          <a:p>
            <a:pPr marL="0" indent="0">
              <a:lnSpc>
                <a:spcPct val="70000"/>
              </a:lnSpc>
              <a:buNone/>
            </a:pPr>
            <a:r>
              <a:rPr lang="en-US" sz="2000" dirty="0">
                <a:latin typeface="Sans Open"/>
              </a:rPr>
              <a:t>2) </a:t>
            </a:r>
            <a:r>
              <a:rPr lang="en-US" sz="2000" b="1" dirty="0">
                <a:latin typeface="Sans Open"/>
              </a:rPr>
              <a:t>Absence  of a formal supervision system? </a:t>
            </a:r>
          </a:p>
          <a:p>
            <a:pPr marL="0" indent="0">
              <a:lnSpc>
                <a:spcPct val="70000"/>
              </a:lnSpc>
              <a:buNone/>
            </a:pPr>
            <a:r>
              <a:rPr lang="en-US" sz="2000" dirty="0">
                <a:latin typeface="Sans Open"/>
              </a:rPr>
              <a:t>Art. 12(4) UNCRPD -  demand of a “competent, independent and impartial authority or judicial body” in charge of review (also for voluntary measures/CPAs?)</a:t>
            </a:r>
          </a:p>
          <a:p>
            <a:pPr marL="0" indent="0">
              <a:lnSpc>
                <a:spcPct val="70000"/>
              </a:lnSpc>
              <a:buNone/>
            </a:pPr>
            <a:endParaRPr lang="en-US" sz="2000" dirty="0">
              <a:latin typeface="Sans Open"/>
            </a:endParaRPr>
          </a:p>
          <a:p>
            <a:pPr marL="0" indent="0">
              <a:lnSpc>
                <a:spcPct val="70000"/>
              </a:lnSpc>
              <a:buNone/>
            </a:pPr>
            <a:r>
              <a:rPr lang="en-US" sz="2000" dirty="0">
                <a:latin typeface="Sans Open"/>
              </a:rPr>
              <a:t>B. If a </a:t>
            </a:r>
            <a:r>
              <a:rPr lang="en-US" sz="2000" b="1" dirty="0">
                <a:latin typeface="Sans Open"/>
              </a:rPr>
              <a:t>“safeguard system” is demanded</a:t>
            </a:r>
          </a:p>
          <a:p>
            <a:pPr marL="457200" indent="-457200">
              <a:lnSpc>
                <a:spcPct val="70000"/>
              </a:lnSpc>
              <a:buAutoNum type="arabicParenR"/>
            </a:pPr>
            <a:r>
              <a:rPr lang="en-US" sz="2000" dirty="0">
                <a:latin typeface="Sans Open"/>
              </a:rPr>
              <a:t>What are the </a:t>
            </a:r>
            <a:r>
              <a:rPr lang="en-US" sz="2000" i="1" dirty="0">
                <a:latin typeface="Sans Open"/>
              </a:rPr>
              <a:t>minimum</a:t>
            </a:r>
            <a:r>
              <a:rPr lang="en-US" sz="2000" dirty="0">
                <a:latin typeface="Sans Open"/>
              </a:rPr>
              <a:t> requirements? Establishment of preventive safeguards? Establishment of reactive consequences?  Which?</a:t>
            </a:r>
          </a:p>
          <a:p>
            <a:pPr marL="457200" indent="-457200">
              <a:lnSpc>
                <a:spcPct val="70000"/>
              </a:lnSpc>
              <a:buAutoNum type="arabicParenR"/>
            </a:pPr>
            <a:r>
              <a:rPr lang="en-US" sz="2000" dirty="0">
                <a:latin typeface="Sans Open"/>
              </a:rPr>
              <a:t>Is a formal system of supervision necessary? What are the organizational demands? What powers should be granted? What are criteria for intervention? </a:t>
            </a:r>
          </a:p>
          <a:p>
            <a:pPr marL="457200" indent="-457200">
              <a:lnSpc>
                <a:spcPct val="70000"/>
              </a:lnSpc>
              <a:buAutoNum type="arabicParenR"/>
            </a:pPr>
            <a:r>
              <a:rPr lang="en-US" sz="2000" dirty="0">
                <a:latin typeface="Sans Open"/>
              </a:rPr>
              <a:t>How to ensure that the “will and preferences” of the granter are safeguarded (and not the “best interest”)?</a:t>
            </a:r>
          </a:p>
          <a:p>
            <a:pPr marL="0" indent="0">
              <a:buNone/>
            </a:pPr>
            <a:endParaRPr lang="en-US" sz="2000" dirty="0">
              <a:latin typeface="Sans Open"/>
            </a:endParaRPr>
          </a:p>
          <a:p>
            <a:pPr marL="0" indent="0">
              <a:buNone/>
            </a:pPr>
            <a:endParaRPr lang="en-US" sz="2000" dirty="0">
              <a:latin typeface="Sans Open"/>
            </a:endParaRPr>
          </a:p>
          <a:p>
            <a:pPr marL="0" indent="0">
              <a:buNone/>
            </a:pPr>
            <a:endParaRPr lang="en-US" sz="2000" dirty="0">
              <a:latin typeface="Sans Open"/>
            </a:endParaRPr>
          </a:p>
          <a:p>
            <a:endParaRPr lang="en-US" sz="2000" dirty="0">
              <a:latin typeface="Sans Open"/>
            </a:endParaRPr>
          </a:p>
          <a:p>
            <a:pPr>
              <a:buFontTx/>
              <a:buChar char="-"/>
            </a:pPr>
            <a:endParaRPr lang="en-US" sz="2000" dirty="0">
              <a:latin typeface="Sans Open"/>
            </a:endParaRPr>
          </a:p>
          <a:p>
            <a:endParaRPr lang="en-US" sz="2000" dirty="0">
              <a:latin typeface="Sans Open"/>
            </a:endParaRPr>
          </a:p>
          <a:p>
            <a:pPr marL="0" indent="0">
              <a:buNone/>
            </a:pPr>
            <a:endParaRPr lang="en-US" sz="2000" dirty="0">
              <a:latin typeface="Sans Open"/>
            </a:endParaRPr>
          </a:p>
          <a:p>
            <a:endParaRPr lang="en-US" sz="20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90E5E710-4FEF-CC65-06C3-20F551D1AF5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Tree>
    <p:extLst>
      <p:ext uri="{BB962C8B-B14F-4D97-AF65-F5344CB8AC3E}">
        <p14:creationId xmlns:p14="http://schemas.microsoft.com/office/powerpoint/2010/main" val="1369058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963C5-A505-3A88-0F86-4089B830E74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67149A0-A196-1779-7E9D-6CF32DAAA992}"/>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3509A634-3256-17F8-2649-9886F1B41D9A}"/>
              </a:ext>
            </a:extLst>
          </p:cNvPr>
          <p:cNvSpPr>
            <a:spLocks noGrp="1"/>
          </p:cNvSpPr>
          <p:nvPr>
            <p:ph type="title"/>
          </p:nvPr>
        </p:nvSpPr>
        <p:spPr/>
        <p:txBody>
          <a:bodyPr>
            <a:normAutofit/>
          </a:bodyPr>
          <a:lstStyle/>
          <a:p>
            <a:r>
              <a:rPr lang="en-GB" sz="3000" b="1" dirty="0">
                <a:latin typeface="Open Sans"/>
                <a:ea typeface="Verdana" panose="020B0604030504040204" pitchFamily="34" charset="0"/>
              </a:rPr>
              <a:t>FL-EUR Jurisdictions with a CPA</a:t>
            </a:r>
          </a:p>
        </p:txBody>
      </p:sp>
      <p:pic>
        <p:nvPicPr>
          <p:cNvPr id="4" name="Afbeelding 1915497981" descr="FL-EUR Logo">
            <a:extLst>
              <a:ext uri="{FF2B5EF4-FFF2-40B4-BE49-F238E27FC236}">
                <a16:creationId xmlns:a16="http://schemas.microsoft.com/office/drawing/2014/main" id="{10A922A1-A1DF-2540-FB52-8817816724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
        <p:nvSpPr>
          <p:cNvPr id="6" name="Tijdelijke aanduiding voor inhoud 5">
            <a:extLst>
              <a:ext uri="{FF2B5EF4-FFF2-40B4-BE49-F238E27FC236}">
                <a16:creationId xmlns:a16="http://schemas.microsoft.com/office/drawing/2014/main" id="{581C81BB-3FCD-6A9B-B39D-A4A09023A3F2}"/>
              </a:ext>
            </a:extLst>
          </p:cNvPr>
          <p:cNvSpPr>
            <a:spLocks noGrp="1"/>
          </p:cNvSpPr>
          <p:nvPr>
            <p:ph idx="1"/>
          </p:nvPr>
        </p:nvSpPr>
        <p:spPr>
          <a:xfrm>
            <a:off x="613117" y="2141537"/>
            <a:ext cx="4591929" cy="4351338"/>
          </a:xfrm>
        </p:spPr>
        <p:txBody>
          <a:bodyPr>
            <a:normAutofit fontScale="92500" lnSpcReduction="10000"/>
          </a:bodyPr>
          <a:lstStyle/>
          <a:p>
            <a:pPr marL="0" indent="0">
              <a:buNone/>
            </a:pPr>
            <a:r>
              <a:rPr lang="en-US" sz="2000" b="1" dirty="0">
                <a:latin typeface="Sans Open"/>
              </a:rPr>
              <a:t>Jurisdictions with a CPA</a:t>
            </a:r>
            <a:r>
              <a:rPr lang="en-US" sz="2000" dirty="0">
                <a:latin typeface="Sans Open"/>
              </a:rPr>
              <a:t>: Austria, Belgium, Czechia, Denmark, England and Wales, Estonia, Finland, France, Germany, Ireland, Norway, Portugal, Romania, Scotland, Spain, Sweden, Switzerland, The Netherlands</a:t>
            </a:r>
          </a:p>
          <a:p>
            <a:pPr marL="0" indent="0">
              <a:buNone/>
            </a:pPr>
            <a:endParaRPr lang="en-US" sz="2000" dirty="0">
              <a:latin typeface="Sans Open"/>
            </a:endParaRPr>
          </a:p>
          <a:p>
            <a:pPr marL="0" indent="0">
              <a:buNone/>
            </a:pPr>
            <a:r>
              <a:rPr lang="en-US" sz="2000" b="1" dirty="0">
                <a:latin typeface="Sans Open"/>
              </a:rPr>
              <a:t>Jurisdictions not falling under the definition:</a:t>
            </a:r>
            <a:r>
              <a:rPr lang="en-US" sz="2000" dirty="0">
                <a:latin typeface="Sans Open"/>
              </a:rPr>
              <a:t> Bulgaria, Croatia, Greece and Ukraine</a:t>
            </a:r>
            <a:endParaRPr lang="en-US" sz="2000" b="1" dirty="0">
              <a:latin typeface="Sans Open"/>
            </a:endParaRPr>
          </a:p>
          <a:p>
            <a:pPr marL="0" indent="0">
              <a:buNone/>
            </a:pPr>
            <a:endParaRPr lang="en-US" sz="2000" dirty="0">
              <a:latin typeface="Sans Open"/>
            </a:endParaRPr>
          </a:p>
          <a:p>
            <a:pPr marL="0" indent="0">
              <a:buNone/>
            </a:pPr>
            <a:r>
              <a:rPr lang="en-US" sz="2000" b="1" dirty="0">
                <a:latin typeface="Sans Open"/>
              </a:rPr>
              <a:t>Jurisdictions without a CPA</a:t>
            </a:r>
            <a:r>
              <a:rPr lang="en-US" sz="2000" dirty="0">
                <a:latin typeface="Sans Open"/>
              </a:rPr>
              <a:t>: Hungary, Italy, North Macedonia, Russia, Serbia and Slovenia</a:t>
            </a:r>
          </a:p>
          <a:p>
            <a:pPr marL="0" indent="0">
              <a:buNone/>
            </a:pPr>
            <a:endParaRPr lang="en-US" sz="2000" dirty="0">
              <a:latin typeface="Sans Open"/>
            </a:endParaRPr>
          </a:p>
          <a:p>
            <a:pPr marL="0" indent="0">
              <a:buNone/>
            </a:pPr>
            <a:r>
              <a:rPr lang="en-US" sz="2000" dirty="0">
                <a:latin typeface="Sans Open"/>
              </a:rPr>
              <a:t>18 jurisdictions included in the QuickScan</a:t>
            </a:r>
            <a:endParaRPr lang="nl-NL" sz="2000" dirty="0">
              <a:latin typeface="Sans Open"/>
            </a:endParaRPr>
          </a:p>
        </p:txBody>
      </p:sp>
      <p:pic>
        <p:nvPicPr>
          <p:cNvPr id="5" name="Afbeelding 4">
            <a:extLst>
              <a:ext uri="{FF2B5EF4-FFF2-40B4-BE49-F238E27FC236}">
                <a16:creationId xmlns:a16="http://schemas.microsoft.com/office/drawing/2014/main" id="{9EAE2EA8-11D4-E8CF-391B-A98328E860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8271" y="2297059"/>
            <a:ext cx="5702628" cy="3968990"/>
          </a:xfrm>
          <a:prstGeom prst="rect">
            <a:avLst/>
          </a:prstGeom>
        </p:spPr>
      </p:pic>
    </p:spTree>
    <p:extLst>
      <p:ext uri="{BB962C8B-B14F-4D97-AF65-F5344CB8AC3E}">
        <p14:creationId xmlns:p14="http://schemas.microsoft.com/office/powerpoint/2010/main" val="2013372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C0F0A-86E2-E71E-E651-F3E9D0D6547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8305F39-B5B5-DF34-AFF1-17DD9E9DCA1E}"/>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6729169F-815F-FB10-BDF6-5F20A7F1B9E9}"/>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Law in Action</a:t>
            </a:r>
          </a:p>
        </p:txBody>
      </p:sp>
      <p:sp>
        <p:nvSpPr>
          <p:cNvPr id="3" name="Content Placeholder 2">
            <a:extLst>
              <a:ext uri="{FF2B5EF4-FFF2-40B4-BE49-F238E27FC236}">
                <a16:creationId xmlns:a16="http://schemas.microsoft.com/office/drawing/2014/main" id="{9A55121F-A91D-8B16-E2C4-FAEF44F8CB84}"/>
              </a:ext>
            </a:extLst>
          </p:cNvPr>
          <p:cNvSpPr>
            <a:spLocks noGrp="1"/>
          </p:cNvSpPr>
          <p:nvPr>
            <p:ph idx="1"/>
          </p:nvPr>
        </p:nvSpPr>
        <p:spPr>
          <a:xfrm>
            <a:off x="492370" y="2188818"/>
            <a:ext cx="11015002" cy="4147535"/>
          </a:xfrm>
        </p:spPr>
        <p:txBody>
          <a:bodyPr>
            <a:normAutofit/>
          </a:bodyPr>
          <a:lstStyle/>
          <a:p>
            <a:r>
              <a:rPr lang="en-US" sz="2000" dirty="0">
                <a:latin typeface="Sans Open"/>
              </a:rPr>
              <a:t>Aim of looking at the ‘law in action’:</a:t>
            </a:r>
          </a:p>
          <a:p>
            <a:pPr lvl="1"/>
            <a:r>
              <a:rPr lang="en-US" sz="2000" dirty="0">
                <a:latin typeface="Sans Open"/>
              </a:rPr>
              <a:t>Does the CPA work in practice as intended/provided for by legislation?</a:t>
            </a:r>
          </a:p>
          <a:p>
            <a:pPr lvl="1"/>
            <a:r>
              <a:rPr lang="en-US" sz="2000" dirty="0">
                <a:latin typeface="Sans Open"/>
              </a:rPr>
              <a:t>What are the strengths, weaknesses, problems and best practices of the CPA in the various jurisdictions?</a:t>
            </a:r>
          </a:p>
          <a:p>
            <a:pPr marL="0" indent="0">
              <a:buNone/>
            </a:pPr>
            <a:endParaRPr lang="en-US" sz="2000" dirty="0">
              <a:latin typeface="Sans Open"/>
            </a:endParaRPr>
          </a:p>
          <a:p>
            <a:r>
              <a:rPr lang="en-US" sz="2000" dirty="0">
                <a:latin typeface="Sans Open"/>
              </a:rPr>
              <a:t>Question 49 of the FL-EUR Questionnaire:</a:t>
            </a:r>
          </a:p>
          <a:p>
            <a:pPr marL="0" indent="0">
              <a:buNone/>
            </a:pPr>
            <a:r>
              <a:rPr lang="en-US" sz="2000" dirty="0">
                <a:latin typeface="Sans Open"/>
              </a:rPr>
              <a:t>	‘</a:t>
            </a:r>
            <a:r>
              <a:rPr lang="en-US" sz="2000" i="1" dirty="0">
                <a:latin typeface="Sans Open"/>
              </a:rPr>
              <a:t>What are the problems which have arisen in practice in respect of the voluntary measures (e.g. 	significant court cases, political debate, proposals for improvement)? Has the measure been 	evaluated, if so, what are the outcomes?</a:t>
            </a:r>
            <a:endParaRPr lang="en-US" sz="1600" dirty="0">
              <a:latin typeface="Sans Open"/>
            </a:endParaRPr>
          </a:p>
          <a:p>
            <a:endParaRPr lang="en-US" sz="2000" dirty="0">
              <a:latin typeface="Sans Open"/>
            </a:endParaRPr>
          </a:p>
          <a:p>
            <a:endParaRPr lang="en-US" sz="20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72FD672A-D1AD-72F7-9D34-E316FAB0C7C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Tree>
    <p:extLst>
      <p:ext uri="{BB962C8B-B14F-4D97-AF65-F5344CB8AC3E}">
        <p14:creationId xmlns:p14="http://schemas.microsoft.com/office/powerpoint/2010/main" val="478294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EC39B-97F1-473A-B4D5-B333CE4CD25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5F7774D-AF7F-4B1B-E28D-862F30124EEE}"/>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99DED5CB-6544-09A3-2944-5490692C2C82}"/>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Law in Action</a:t>
            </a:r>
          </a:p>
        </p:txBody>
      </p:sp>
      <p:sp>
        <p:nvSpPr>
          <p:cNvPr id="3" name="Content Placeholder 2">
            <a:extLst>
              <a:ext uri="{FF2B5EF4-FFF2-40B4-BE49-F238E27FC236}">
                <a16:creationId xmlns:a16="http://schemas.microsoft.com/office/drawing/2014/main" id="{84345D0D-5D57-5FB1-7E56-938824F261DA}"/>
              </a:ext>
            </a:extLst>
          </p:cNvPr>
          <p:cNvSpPr>
            <a:spLocks noGrp="1"/>
          </p:cNvSpPr>
          <p:nvPr>
            <p:ph idx="1"/>
          </p:nvPr>
        </p:nvSpPr>
        <p:spPr>
          <a:xfrm>
            <a:off x="492370" y="2188818"/>
            <a:ext cx="11015002" cy="4147535"/>
          </a:xfrm>
        </p:spPr>
        <p:txBody>
          <a:bodyPr>
            <a:normAutofit/>
          </a:bodyPr>
          <a:lstStyle/>
          <a:p>
            <a:pPr marL="0" indent="0">
              <a:buNone/>
            </a:pPr>
            <a:endParaRPr lang="en-US" sz="2000" dirty="0">
              <a:latin typeface="Sans Open"/>
            </a:endParaRPr>
          </a:p>
          <a:p>
            <a:endParaRPr lang="en-US" sz="20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8B2E3ED8-7D7D-6A3D-3E8B-BF9AF57AAF2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graphicFrame>
        <p:nvGraphicFramePr>
          <p:cNvPr id="6" name="Tabel 5">
            <a:extLst>
              <a:ext uri="{FF2B5EF4-FFF2-40B4-BE49-F238E27FC236}">
                <a16:creationId xmlns:a16="http://schemas.microsoft.com/office/drawing/2014/main" id="{1EFEE169-83A3-9221-A218-272434791E56}"/>
              </a:ext>
            </a:extLst>
          </p:cNvPr>
          <p:cNvGraphicFramePr>
            <a:graphicFrameLocks noGrp="1"/>
          </p:cNvGraphicFramePr>
          <p:nvPr>
            <p:extLst>
              <p:ext uri="{D42A27DB-BD31-4B8C-83A1-F6EECF244321}">
                <p14:modId xmlns:p14="http://schemas.microsoft.com/office/powerpoint/2010/main" val="4115516782"/>
              </p:ext>
            </p:extLst>
          </p:nvPr>
        </p:nvGraphicFramePr>
        <p:xfrm>
          <a:off x="1167619" y="2188818"/>
          <a:ext cx="10142806" cy="4007363"/>
        </p:xfrm>
        <a:graphic>
          <a:graphicData uri="http://schemas.openxmlformats.org/drawingml/2006/table">
            <a:tbl>
              <a:tblPr firstRow="1" firstCol="1" bandRow="1">
                <a:tableStyleId>{69012ECD-51FC-41F1-AA8D-1B2483CD663E}</a:tableStyleId>
              </a:tblPr>
              <a:tblGrid>
                <a:gridCol w="5071403">
                  <a:extLst>
                    <a:ext uri="{9D8B030D-6E8A-4147-A177-3AD203B41FA5}">
                      <a16:colId xmlns:a16="http://schemas.microsoft.com/office/drawing/2014/main" val="2301019262"/>
                    </a:ext>
                  </a:extLst>
                </a:gridCol>
                <a:gridCol w="5071403">
                  <a:extLst>
                    <a:ext uri="{9D8B030D-6E8A-4147-A177-3AD203B41FA5}">
                      <a16:colId xmlns:a16="http://schemas.microsoft.com/office/drawing/2014/main" val="3216513160"/>
                    </a:ext>
                  </a:extLst>
                </a:gridCol>
              </a:tblGrid>
              <a:tr h="308258">
                <a:tc>
                  <a:txBody>
                    <a:bodyPr/>
                    <a:lstStyle/>
                    <a:p>
                      <a:pPr>
                        <a:buNone/>
                      </a:pPr>
                      <a:r>
                        <a:rPr lang="en-GB" sz="2000" b="1" kern="100">
                          <a:effectLst/>
                        </a:rPr>
                        <a:t>Problems</a:t>
                      </a:r>
                      <a:endParaRPr lang="nl-NL" sz="2000" b="1" kern="100">
                        <a:effectLst/>
                        <a:latin typeface="Sans Open"/>
                        <a:ea typeface="Aptos" panose="020B0004020202020204" pitchFamily="34" charset="0"/>
                        <a:cs typeface="Times New Roman" panose="02020603050405020304" pitchFamily="18" charset="0"/>
                      </a:endParaRPr>
                    </a:p>
                  </a:txBody>
                  <a:tcPr marL="68580" marR="68580" marT="0" marB="0"/>
                </a:tc>
                <a:tc>
                  <a:txBody>
                    <a:bodyPr/>
                    <a:lstStyle/>
                    <a:p>
                      <a:pPr>
                        <a:buNone/>
                      </a:pPr>
                      <a:r>
                        <a:rPr lang="en-GB" sz="2000" b="1" kern="100" dirty="0">
                          <a:effectLst/>
                        </a:rPr>
                        <a:t>Jurisdictions</a:t>
                      </a:r>
                      <a:endParaRPr lang="nl-NL" sz="2000" b="1" kern="100" dirty="0">
                        <a:effectLst/>
                        <a:latin typeface="Sans Open"/>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3491289"/>
                  </a:ext>
                </a:extLst>
              </a:tr>
              <a:tr h="924776">
                <a:tc>
                  <a:txBody>
                    <a:bodyPr/>
                    <a:lstStyle/>
                    <a:p>
                      <a:pPr>
                        <a:buNone/>
                      </a:pPr>
                      <a:r>
                        <a:rPr lang="en-GB" sz="2000" b="0" kern="100" dirty="0">
                          <a:effectLst/>
                        </a:rPr>
                        <a:t>The possibility to make a CPA is not sufficiently promoted and CPAs are therefore relatively unknown to the public</a:t>
                      </a:r>
                      <a:endParaRPr lang="nl-NL" sz="2000" b="0" kern="100" dirty="0">
                        <a:effectLst/>
                        <a:latin typeface="Sans Open"/>
                        <a:ea typeface="Aptos" panose="020B0004020202020204" pitchFamily="34" charset="0"/>
                        <a:cs typeface="Times New Roman" panose="02020603050405020304" pitchFamily="18" charset="0"/>
                      </a:endParaRPr>
                    </a:p>
                  </a:txBody>
                  <a:tcPr marL="68580" marR="68580" marT="0" marB="0"/>
                </a:tc>
                <a:tc>
                  <a:txBody>
                    <a:bodyPr/>
                    <a:lstStyle/>
                    <a:p>
                      <a:pPr>
                        <a:buNone/>
                      </a:pPr>
                      <a:r>
                        <a:rPr lang="en-GB" sz="2000" b="0" kern="100">
                          <a:effectLst/>
                        </a:rPr>
                        <a:t>Belgium, Croatia, Scotland</a:t>
                      </a:r>
                      <a:endParaRPr lang="nl-NL" sz="2000" b="0" kern="100">
                        <a:effectLst/>
                        <a:latin typeface="Sans Open"/>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5119471"/>
                  </a:ext>
                </a:extLst>
              </a:tr>
              <a:tr h="924776">
                <a:tc>
                  <a:txBody>
                    <a:bodyPr/>
                    <a:lstStyle/>
                    <a:p>
                      <a:pPr>
                        <a:buNone/>
                      </a:pPr>
                      <a:r>
                        <a:rPr lang="en-GB" sz="2000" b="0" kern="100">
                          <a:effectLst/>
                        </a:rPr>
                        <a:t>Risk of abuse / lack of safeguards according to legislation / lack of safeguards included in the CPA</a:t>
                      </a:r>
                      <a:endParaRPr lang="nl-NL" sz="2000" b="0" kern="100">
                        <a:effectLst/>
                        <a:latin typeface="Sans Open"/>
                        <a:ea typeface="Aptos" panose="020B0004020202020204" pitchFamily="34" charset="0"/>
                        <a:cs typeface="Times New Roman" panose="02020603050405020304" pitchFamily="18" charset="0"/>
                      </a:endParaRPr>
                    </a:p>
                  </a:txBody>
                  <a:tcPr marL="68580" marR="68580" marT="0" marB="0"/>
                </a:tc>
                <a:tc>
                  <a:txBody>
                    <a:bodyPr/>
                    <a:lstStyle/>
                    <a:p>
                      <a:pPr>
                        <a:buNone/>
                      </a:pPr>
                      <a:r>
                        <a:rPr lang="en-GB" sz="2000" b="0" kern="100" dirty="0">
                          <a:effectLst/>
                        </a:rPr>
                        <a:t>Belgium, Scotland, Switzerland, The Netherlands</a:t>
                      </a:r>
                      <a:endParaRPr lang="nl-NL" sz="2000" b="0" kern="100" dirty="0">
                        <a:effectLst/>
                        <a:latin typeface="Sans Open"/>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119102"/>
                  </a:ext>
                </a:extLst>
              </a:tr>
              <a:tr h="616518">
                <a:tc>
                  <a:txBody>
                    <a:bodyPr/>
                    <a:lstStyle/>
                    <a:p>
                      <a:pPr>
                        <a:buNone/>
                      </a:pPr>
                      <a:r>
                        <a:rPr lang="en-GB" sz="2000" b="0" kern="100">
                          <a:effectLst/>
                        </a:rPr>
                        <a:t>Expectations towards attorneys are insufficiently known</a:t>
                      </a:r>
                      <a:endParaRPr lang="nl-NL" sz="2000" b="0" kern="100">
                        <a:effectLst/>
                        <a:latin typeface="Sans Open"/>
                        <a:ea typeface="Aptos" panose="020B0004020202020204" pitchFamily="34" charset="0"/>
                        <a:cs typeface="Times New Roman" panose="02020603050405020304" pitchFamily="18" charset="0"/>
                      </a:endParaRPr>
                    </a:p>
                  </a:txBody>
                  <a:tcPr marL="68580" marR="68580" marT="0" marB="0"/>
                </a:tc>
                <a:tc>
                  <a:txBody>
                    <a:bodyPr/>
                    <a:lstStyle/>
                    <a:p>
                      <a:pPr>
                        <a:buNone/>
                      </a:pPr>
                      <a:r>
                        <a:rPr lang="en-GB" sz="2000" b="0" kern="100">
                          <a:effectLst/>
                        </a:rPr>
                        <a:t>Scotland</a:t>
                      </a:r>
                      <a:endParaRPr lang="nl-NL" sz="2000" b="0" kern="100">
                        <a:effectLst/>
                        <a:latin typeface="Sans Open"/>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4300769"/>
                  </a:ext>
                </a:extLst>
              </a:tr>
              <a:tr h="1233035">
                <a:tc>
                  <a:txBody>
                    <a:bodyPr/>
                    <a:lstStyle/>
                    <a:p>
                      <a:pPr>
                        <a:buNone/>
                      </a:pPr>
                      <a:r>
                        <a:rPr lang="en-GB" sz="2000" b="0" kern="100">
                          <a:effectLst/>
                        </a:rPr>
                        <a:t>Problems with the enforceability of CPAs in practice (e.g. conflict between multiple attorneys, problems with the acceptance of CPAs)</a:t>
                      </a:r>
                      <a:endParaRPr lang="nl-NL" sz="2000" b="0" kern="100">
                        <a:effectLst/>
                        <a:latin typeface="Sans Open"/>
                        <a:ea typeface="Aptos" panose="020B0004020202020204" pitchFamily="34" charset="0"/>
                        <a:cs typeface="Times New Roman" panose="02020603050405020304" pitchFamily="18" charset="0"/>
                      </a:endParaRPr>
                    </a:p>
                  </a:txBody>
                  <a:tcPr marL="68580" marR="68580" marT="0" marB="0"/>
                </a:tc>
                <a:tc>
                  <a:txBody>
                    <a:bodyPr/>
                    <a:lstStyle/>
                    <a:p>
                      <a:pPr>
                        <a:buNone/>
                      </a:pPr>
                      <a:r>
                        <a:rPr lang="en-GB" sz="2000" b="0" kern="100" dirty="0">
                          <a:effectLst/>
                        </a:rPr>
                        <a:t>Belgium, The Netherlands</a:t>
                      </a:r>
                      <a:endParaRPr lang="nl-NL" sz="2000" b="0" kern="100" dirty="0">
                        <a:effectLst/>
                        <a:latin typeface="Sans Open"/>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5261466"/>
                  </a:ext>
                </a:extLst>
              </a:tr>
            </a:tbl>
          </a:graphicData>
        </a:graphic>
      </p:graphicFrame>
    </p:spTree>
    <p:extLst>
      <p:ext uri="{BB962C8B-B14F-4D97-AF65-F5344CB8AC3E}">
        <p14:creationId xmlns:p14="http://schemas.microsoft.com/office/powerpoint/2010/main" val="974987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4FFD0-C154-C183-84F3-B05E87AA9F5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A6BD9F9-A091-3114-4FD1-40059314D11F}"/>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E539BB0C-3761-F439-900B-C584A1D2710F}"/>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Law in Action</a:t>
            </a:r>
          </a:p>
        </p:txBody>
      </p:sp>
      <p:sp>
        <p:nvSpPr>
          <p:cNvPr id="3" name="Content Placeholder 2">
            <a:extLst>
              <a:ext uri="{FF2B5EF4-FFF2-40B4-BE49-F238E27FC236}">
                <a16:creationId xmlns:a16="http://schemas.microsoft.com/office/drawing/2014/main" id="{95E5BDA5-36A3-8539-39DD-AF6E1F0CD5D3}"/>
              </a:ext>
            </a:extLst>
          </p:cNvPr>
          <p:cNvSpPr>
            <a:spLocks noGrp="1"/>
          </p:cNvSpPr>
          <p:nvPr>
            <p:ph idx="1"/>
          </p:nvPr>
        </p:nvSpPr>
        <p:spPr>
          <a:xfrm>
            <a:off x="492370" y="2188818"/>
            <a:ext cx="11015002" cy="4147535"/>
          </a:xfrm>
        </p:spPr>
        <p:txBody>
          <a:bodyPr>
            <a:normAutofit/>
          </a:bodyPr>
          <a:lstStyle/>
          <a:p>
            <a:pPr marL="0" indent="0">
              <a:buNone/>
            </a:pPr>
            <a:endParaRPr lang="en-US" sz="2000" dirty="0">
              <a:latin typeface="Sans Open"/>
            </a:endParaRPr>
          </a:p>
          <a:p>
            <a:endParaRPr lang="en-US" sz="20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C44E9C50-B55D-7B24-0830-B090A9D56D7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graphicFrame>
        <p:nvGraphicFramePr>
          <p:cNvPr id="5" name="Tabel 4">
            <a:extLst>
              <a:ext uri="{FF2B5EF4-FFF2-40B4-BE49-F238E27FC236}">
                <a16:creationId xmlns:a16="http://schemas.microsoft.com/office/drawing/2014/main" id="{D79DF2E0-27CB-0E62-FFB8-B69A4B3BA0D6}"/>
              </a:ext>
            </a:extLst>
          </p:cNvPr>
          <p:cNvGraphicFramePr>
            <a:graphicFrameLocks noGrp="1"/>
          </p:cNvGraphicFramePr>
          <p:nvPr>
            <p:extLst>
              <p:ext uri="{D42A27DB-BD31-4B8C-83A1-F6EECF244321}">
                <p14:modId xmlns:p14="http://schemas.microsoft.com/office/powerpoint/2010/main" val="1074899863"/>
              </p:ext>
            </p:extLst>
          </p:nvPr>
        </p:nvGraphicFramePr>
        <p:xfrm>
          <a:off x="1195754" y="2251238"/>
          <a:ext cx="10156874" cy="4022694"/>
        </p:xfrm>
        <a:graphic>
          <a:graphicData uri="http://schemas.openxmlformats.org/drawingml/2006/table">
            <a:tbl>
              <a:tblPr firstRow="1" firstCol="1" bandRow="1">
                <a:tableStyleId>{69012ECD-51FC-41F1-AA8D-1B2483CD663E}</a:tableStyleId>
              </a:tblPr>
              <a:tblGrid>
                <a:gridCol w="5078437">
                  <a:extLst>
                    <a:ext uri="{9D8B030D-6E8A-4147-A177-3AD203B41FA5}">
                      <a16:colId xmlns:a16="http://schemas.microsoft.com/office/drawing/2014/main" val="2785594389"/>
                    </a:ext>
                  </a:extLst>
                </a:gridCol>
                <a:gridCol w="5078437">
                  <a:extLst>
                    <a:ext uri="{9D8B030D-6E8A-4147-A177-3AD203B41FA5}">
                      <a16:colId xmlns:a16="http://schemas.microsoft.com/office/drawing/2014/main" val="1552171176"/>
                    </a:ext>
                  </a:extLst>
                </a:gridCol>
              </a:tblGrid>
              <a:tr h="309438">
                <a:tc>
                  <a:txBody>
                    <a:bodyPr/>
                    <a:lstStyle/>
                    <a:p>
                      <a:pPr marL="0" algn="l" defTabSz="914400" rtl="0" eaLnBrk="1" latinLnBrk="0" hangingPunct="1">
                        <a:buNone/>
                      </a:pPr>
                      <a:r>
                        <a:rPr lang="en-GB" sz="2000" b="1" kern="100" dirty="0">
                          <a:solidFill>
                            <a:schemeClr val="bg1"/>
                          </a:solidFill>
                          <a:effectLst/>
                        </a:rPr>
                        <a:t>Problems</a:t>
                      </a:r>
                      <a:endParaRPr lang="nl-NL" sz="2000" b="1" kern="100" dirty="0">
                        <a:solidFill>
                          <a:schemeClr val="bg1"/>
                        </a:solidFill>
                        <a:effectLst/>
                        <a:latin typeface="Sans Open"/>
                        <a:ea typeface="+mn-ea"/>
                        <a:cs typeface="+mn-cs"/>
                      </a:endParaRPr>
                    </a:p>
                  </a:txBody>
                  <a:tcPr marL="68580" marR="68580" marT="0" marB="0"/>
                </a:tc>
                <a:tc>
                  <a:txBody>
                    <a:bodyPr/>
                    <a:lstStyle/>
                    <a:p>
                      <a:pPr marL="0" algn="l" defTabSz="914400" rtl="0" eaLnBrk="1" latinLnBrk="0" hangingPunct="1">
                        <a:buNone/>
                      </a:pPr>
                      <a:r>
                        <a:rPr lang="en-GB" sz="2000" b="1" kern="100" dirty="0">
                          <a:solidFill>
                            <a:schemeClr val="bg1"/>
                          </a:solidFill>
                          <a:effectLst/>
                        </a:rPr>
                        <a:t>Jurisdictions</a:t>
                      </a:r>
                      <a:endParaRPr lang="nl-NL" sz="2000" b="1" kern="100" dirty="0">
                        <a:solidFill>
                          <a:schemeClr val="bg1"/>
                        </a:solidFill>
                        <a:effectLst/>
                        <a:latin typeface="Sans Open"/>
                        <a:ea typeface="+mn-ea"/>
                        <a:cs typeface="+mn-cs"/>
                      </a:endParaRPr>
                    </a:p>
                  </a:txBody>
                  <a:tcPr marL="68580" marR="68580" marT="0" marB="0"/>
                </a:tc>
                <a:extLst>
                  <a:ext uri="{0D108BD9-81ED-4DB2-BD59-A6C34878D82A}">
                    <a16:rowId xmlns:a16="http://schemas.microsoft.com/office/drawing/2014/main" val="2628676197"/>
                  </a:ext>
                </a:extLst>
              </a:tr>
              <a:tr h="928314">
                <a:tc>
                  <a:txBody>
                    <a:bodyPr/>
                    <a:lstStyle/>
                    <a:p>
                      <a:pPr marL="0" algn="l" defTabSz="914400" rtl="0" eaLnBrk="1" latinLnBrk="0" hangingPunct="1">
                        <a:buNone/>
                      </a:pPr>
                      <a:r>
                        <a:rPr lang="en-GB" sz="2000" b="0" kern="100" dirty="0">
                          <a:solidFill>
                            <a:schemeClr val="tx1"/>
                          </a:solidFill>
                          <a:effectLst/>
                        </a:rPr>
                        <a:t>Lack of tailor-made wishes and instructions in the CPA taking into account the possibility of future changes</a:t>
                      </a:r>
                      <a:endParaRPr lang="nl-NL" sz="2000" b="0" kern="100" dirty="0">
                        <a:solidFill>
                          <a:schemeClr val="tx1"/>
                        </a:solidFill>
                        <a:effectLst/>
                        <a:latin typeface="Sans Open"/>
                        <a:ea typeface="+mn-ea"/>
                        <a:cs typeface="+mn-cs"/>
                      </a:endParaRPr>
                    </a:p>
                  </a:txBody>
                  <a:tcPr marL="68580" marR="68580" marT="0" marB="0"/>
                </a:tc>
                <a:tc>
                  <a:txBody>
                    <a:bodyPr/>
                    <a:lstStyle/>
                    <a:p>
                      <a:pPr marL="0" algn="l" defTabSz="914400" rtl="0" eaLnBrk="1" latinLnBrk="0" hangingPunct="1">
                        <a:buNone/>
                      </a:pPr>
                      <a:r>
                        <a:rPr lang="en-GB" sz="2000" b="0" kern="100">
                          <a:solidFill>
                            <a:schemeClr val="tx1"/>
                          </a:solidFill>
                          <a:effectLst/>
                        </a:rPr>
                        <a:t>Belgium, The Netherlands</a:t>
                      </a:r>
                      <a:endParaRPr lang="nl-NL" sz="2000" b="0" kern="100">
                        <a:solidFill>
                          <a:schemeClr val="tx1"/>
                        </a:solidFill>
                        <a:effectLst/>
                        <a:latin typeface="Sans Open"/>
                        <a:ea typeface="+mn-ea"/>
                        <a:cs typeface="+mn-cs"/>
                      </a:endParaRPr>
                    </a:p>
                  </a:txBody>
                  <a:tcPr marL="68580" marR="68580" marT="0" marB="0"/>
                </a:tc>
                <a:extLst>
                  <a:ext uri="{0D108BD9-81ED-4DB2-BD59-A6C34878D82A}">
                    <a16:rowId xmlns:a16="http://schemas.microsoft.com/office/drawing/2014/main" val="1550816992"/>
                  </a:ext>
                </a:extLst>
              </a:tr>
              <a:tr h="618876">
                <a:tc>
                  <a:txBody>
                    <a:bodyPr/>
                    <a:lstStyle/>
                    <a:p>
                      <a:pPr marL="0" algn="l" defTabSz="914400" rtl="0" eaLnBrk="1" latinLnBrk="0" hangingPunct="1">
                        <a:buNone/>
                      </a:pPr>
                      <a:r>
                        <a:rPr lang="en-GB" sz="2000" b="0" kern="100" dirty="0">
                          <a:solidFill>
                            <a:schemeClr val="tx1"/>
                          </a:solidFill>
                          <a:effectLst/>
                        </a:rPr>
                        <a:t>Unclear or missing legal provisions regarding CPAs</a:t>
                      </a:r>
                      <a:endParaRPr lang="nl-NL" sz="2000" b="0" kern="100" dirty="0">
                        <a:solidFill>
                          <a:schemeClr val="tx1"/>
                        </a:solidFill>
                        <a:effectLst/>
                        <a:latin typeface="Sans Open"/>
                        <a:ea typeface="+mn-ea"/>
                        <a:cs typeface="+mn-cs"/>
                      </a:endParaRPr>
                    </a:p>
                  </a:txBody>
                  <a:tcPr marL="68580" marR="68580" marT="0" marB="0"/>
                </a:tc>
                <a:tc>
                  <a:txBody>
                    <a:bodyPr/>
                    <a:lstStyle/>
                    <a:p>
                      <a:pPr marL="0" algn="l" defTabSz="914400" rtl="0" eaLnBrk="1" latinLnBrk="0" hangingPunct="1">
                        <a:buNone/>
                      </a:pPr>
                      <a:r>
                        <a:rPr lang="en-GB" sz="2000" b="0" kern="100">
                          <a:solidFill>
                            <a:schemeClr val="tx1"/>
                          </a:solidFill>
                          <a:effectLst/>
                        </a:rPr>
                        <a:t>Czechia, Finland, Portugal, Sweden</a:t>
                      </a:r>
                      <a:endParaRPr lang="nl-NL" sz="2000" b="0" kern="100">
                        <a:solidFill>
                          <a:schemeClr val="tx1"/>
                        </a:solidFill>
                        <a:effectLst/>
                        <a:latin typeface="Sans Open"/>
                        <a:ea typeface="+mn-ea"/>
                        <a:cs typeface="+mn-cs"/>
                      </a:endParaRPr>
                    </a:p>
                  </a:txBody>
                  <a:tcPr marL="68580" marR="68580" marT="0" marB="0"/>
                </a:tc>
                <a:extLst>
                  <a:ext uri="{0D108BD9-81ED-4DB2-BD59-A6C34878D82A}">
                    <a16:rowId xmlns:a16="http://schemas.microsoft.com/office/drawing/2014/main" val="427850854"/>
                  </a:ext>
                </a:extLst>
              </a:tr>
              <a:tr h="618876">
                <a:tc>
                  <a:txBody>
                    <a:bodyPr/>
                    <a:lstStyle/>
                    <a:p>
                      <a:pPr marL="0" algn="l" defTabSz="914400" rtl="0" eaLnBrk="1" latinLnBrk="0" hangingPunct="1">
                        <a:buNone/>
                      </a:pPr>
                      <a:r>
                        <a:rPr lang="en-GB" sz="2000" b="0" kern="100">
                          <a:solidFill>
                            <a:schemeClr val="tx1"/>
                          </a:solidFill>
                          <a:effectLst/>
                        </a:rPr>
                        <a:t>Problems with the accessibility of CPA forms (due to e.g. digitalisation)</a:t>
                      </a:r>
                      <a:endParaRPr lang="nl-NL" sz="2000" b="0" kern="100">
                        <a:solidFill>
                          <a:schemeClr val="tx1"/>
                        </a:solidFill>
                        <a:effectLst/>
                        <a:latin typeface="Sans Open"/>
                        <a:ea typeface="+mn-ea"/>
                        <a:cs typeface="+mn-cs"/>
                      </a:endParaRPr>
                    </a:p>
                  </a:txBody>
                  <a:tcPr marL="68580" marR="68580" marT="0" marB="0"/>
                </a:tc>
                <a:tc>
                  <a:txBody>
                    <a:bodyPr/>
                    <a:lstStyle/>
                    <a:p>
                      <a:pPr marL="0" algn="l" defTabSz="914400" rtl="0" eaLnBrk="1" latinLnBrk="0" hangingPunct="1">
                        <a:buNone/>
                      </a:pPr>
                      <a:r>
                        <a:rPr lang="en-GB" sz="2000" b="0" kern="100" dirty="0">
                          <a:solidFill>
                            <a:schemeClr val="tx1"/>
                          </a:solidFill>
                          <a:effectLst/>
                        </a:rPr>
                        <a:t>England &amp; Wales, Romania</a:t>
                      </a:r>
                      <a:endParaRPr lang="nl-NL" sz="2000" b="0" kern="100" dirty="0">
                        <a:solidFill>
                          <a:schemeClr val="tx1"/>
                        </a:solidFill>
                        <a:effectLst/>
                        <a:latin typeface="Sans Open"/>
                        <a:ea typeface="+mn-ea"/>
                        <a:cs typeface="+mn-cs"/>
                      </a:endParaRPr>
                    </a:p>
                  </a:txBody>
                  <a:tcPr marL="68580" marR="68580" marT="0" marB="0"/>
                </a:tc>
                <a:extLst>
                  <a:ext uri="{0D108BD9-81ED-4DB2-BD59-A6C34878D82A}">
                    <a16:rowId xmlns:a16="http://schemas.microsoft.com/office/drawing/2014/main" val="2578817678"/>
                  </a:ext>
                </a:extLst>
              </a:tr>
              <a:tr h="309438">
                <a:tc>
                  <a:txBody>
                    <a:bodyPr/>
                    <a:lstStyle/>
                    <a:p>
                      <a:pPr marL="0" algn="l" defTabSz="914400" rtl="0" eaLnBrk="1" latinLnBrk="0" hangingPunct="1">
                        <a:buNone/>
                      </a:pPr>
                      <a:r>
                        <a:rPr lang="en-GB" sz="2000" b="0" kern="100">
                          <a:solidFill>
                            <a:schemeClr val="tx1"/>
                          </a:solidFill>
                          <a:effectLst/>
                        </a:rPr>
                        <a:t>Inadequate registration and/or publication</a:t>
                      </a:r>
                      <a:endParaRPr lang="nl-NL" sz="2000" b="0" kern="100">
                        <a:solidFill>
                          <a:schemeClr val="tx1"/>
                        </a:solidFill>
                        <a:effectLst/>
                        <a:latin typeface="Sans Open"/>
                        <a:ea typeface="+mn-ea"/>
                        <a:cs typeface="+mn-cs"/>
                      </a:endParaRPr>
                    </a:p>
                  </a:txBody>
                  <a:tcPr marL="68580" marR="68580" marT="0" marB="0"/>
                </a:tc>
                <a:tc>
                  <a:txBody>
                    <a:bodyPr/>
                    <a:lstStyle/>
                    <a:p>
                      <a:pPr marL="0" algn="l" defTabSz="914400" rtl="0" eaLnBrk="1" latinLnBrk="0" hangingPunct="1">
                        <a:buNone/>
                      </a:pPr>
                      <a:r>
                        <a:rPr lang="en-GB" sz="2000" b="0" kern="100">
                          <a:solidFill>
                            <a:schemeClr val="tx1"/>
                          </a:solidFill>
                          <a:effectLst/>
                        </a:rPr>
                        <a:t>France, Norway, Sweden</a:t>
                      </a:r>
                      <a:endParaRPr lang="nl-NL" sz="2000" b="0" kern="100">
                        <a:solidFill>
                          <a:schemeClr val="tx1"/>
                        </a:solidFill>
                        <a:effectLst/>
                        <a:latin typeface="Sans Open"/>
                        <a:ea typeface="+mn-ea"/>
                        <a:cs typeface="+mn-cs"/>
                      </a:endParaRPr>
                    </a:p>
                  </a:txBody>
                  <a:tcPr marL="68580" marR="68580" marT="0" marB="0"/>
                </a:tc>
                <a:extLst>
                  <a:ext uri="{0D108BD9-81ED-4DB2-BD59-A6C34878D82A}">
                    <a16:rowId xmlns:a16="http://schemas.microsoft.com/office/drawing/2014/main" val="3786948997"/>
                  </a:ext>
                </a:extLst>
              </a:tr>
              <a:tr h="618876">
                <a:tc>
                  <a:txBody>
                    <a:bodyPr/>
                    <a:lstStyle/>
                    <a:p>
                      <a:pPr marL="0" algn="l" defTabSz="914400" rtl="0" eaLnBrk="1" latinLnBrk="0" hangingPunct="1">
                        <a:buNone/>
                      </a:pPr>
                      <a:r>
                        <a:rPr lang="en-GB" sz="2000" b="0" kern="100" dirty="0">
                          <a:solidFill>
                            <a:schemeClr val="tx1"/>
                          </a:solidFill>
                          <a:effectLst/>
                        </a:rPr>
                        <a:t>The use of the so-called ‘status approach’ regarding capacity</a:t>
                      </a:r>
                      <a:endParaRPr lang="nl-NL" sz="2000" b="0" kern="100" dirty="0">
                        <a:solidFill>
                          <a:schemeClr val="tx1"/>
                        </a:solidFill>
                        <a:effectLst/>
                        <a:latin typeface="Sans Open"/>
                        <a:ea typeface="+mn-ea"/>
                        <a:cs typeface="+mn-cs"/>
                      </a:endParaRPr>
                    </a:p>
                  </a:txBody>
                  <a:tcPr marL="68580" marR="68580" marT="0" marB="0"/>
                </a:tc>
                <a:tc>
                  <a:txBody>
                    <a:bodyPr/>
                    <a:lstStyle/>
                    <a:p>
                      <a:pPr marL="0" algn="l" defTabSz="914400" rtl="0" eaLnBrk="1" latinLnBrk="0" hangingPunct="1">
                        <a:buNone/>
                      </a:pPr>
                      <a:r>
                        <a:rPr lang="en-GB" sz="2000" b="0" kern="100" dirty="0">
                          <a:solidFill>
                            <a:schemeClr val="tx1"/>
                          </a:solidFill>
                          <a:effectLst/>
                        </a:rPr>
                        <a:t>Ireland</a:t>
                      </a:r>
                      <a:endParaRPr lang="nl-NL" sz="2000" b="0" kern="100" dirty="0">
                        <a:solidFill>
                          <a:schemeClr val="tx1"/>
                        </a:solidFill>
                        <a:effectLst/>
                        <a:latin typeface="Sans Open"/>
                        <a:ea typeface="+mn-ea"/>
                        <a:cs typeface="+mn-cs"/>
                      </a:endParaRPr>
                    </a:p>
                  </a:txBody>
                  <a:tcPr marL="68580" marR="68580" marT="0" marB="0"/>
                </a:tc>
                <a:extLst>
                  <a:ext uri="{0D108BD9-81ED-4DB2-BD59-A6C34878D82A}">
                    <a16:rowId xmlns:a16="http://schemas.microsoft.com/office/drawing/2014/main" val="215095229"/>
                  </a:ext>
                </a:extLst>
              </a:tr>
              <a:tr h="618876">
                <a:tc>
                  <a:txBody>
                    <a:bodyPr/>
                    <a:lstStyle/>
                    <a:p>
                      <a:pPr marL="0" algn="l" defTabSz="914400" rtl="0" eaLnBrk="1" latinLnBrk="0" hangingPunct="1">
                        <a:buNone/>
                      </a:pPr>
                      <a:r>
                        <a:rPr lang="en-GB" sz="2000" b="0" kern="100" dirty="0">
                          <a:solidFill>
                            <a:schemeClr val="tx1"/>
                          </a:solidFill>
                          <a:effectLst/>
                        </a:rPr>
                        <a:t>The (high) costs of drafting and/or registering a CPA</a:t>
                      </a:r>
                      <a:endParaRPr lang="nl-NL" sz="2000" b="0" kern="100" dirty="0">
                        <a:solidFill>
                          <a:schemeClr val="tx1"/>
                        </a:solidFill>
                        <a:effectLst/>
                        <a:latin typeface="Sans Open"/>
                        <a:ea typeface="+mn-ea"/>
                        <a:cs typeface="+mn-cs"/>
                      </a:endParaRPr>
                    </a:p>
                  </a:txBody>
                  <a:tcPr marL="68580" marR="68580" marT="0" marB="0"/>
                </a:tc>
                <a:tc>
                  <a:txBody>
                    <a:bodyPr/>
                    <a:lstStyle/>
                    <a:p>
                      <a:pPr marL="0" algn="l" defTabSz="914400" rtl="0" eaLnBrk="1" latinLnBrk="0" hangingPunct="1">
                        <a:buNone/>
                      </a:pPr>
                      <a:r>
                        <a:rPr lang="en-GB" sz="2000" b="0" kern="100" dirty="0">
                          <a:solidFill>
                            <a:schemeClr val="tx1"/>
                          </a:solidFill>
                          <a:effectLst/>
                        </a:rPr>
                        <a:t>Scotland</a:t>
                      </a:r>
                      <a:endParaRPr lang="nl-NL" sz="2000" b="0" kern="100" dirty="0">
                        <a:solidFill>
                          <a:schemeClr val="tx1"/>
                        </a:solidFill>
                        <a:effectLst/>
                        <a:latin typeface="Sans Open"/>
                        <a:ea typeface="+mn-ea"/>
                        <a:cs typeface="+mn-cs"/>
                      </a:endParaRPr>
                    </a:p>
                  </a:txBody>
                  <a:tcPr marL="68580" marR="68580" marT="0" marB="0"/>
                </a:tc>
                <a:extLst>
                  <a:ext uri="{0D108BD9-81ED-4DB2-BD59-A6C34878D82A}">
                    <a16:rowId xmlns:a16="http://schemas.microsoft.com/office/drawing/2014/main" val="275844587"/>
                  </a:ext>
                </a:extLst>
              </a:tr>
            </a:tbl>
          </a:graphicData>
        </a:graphic>
      </p:graphicFrame>
    </p:spTree>
    <p:extLst>
      <p:ext uri="{BB962C8B-B14F-4D97-AF65-F5344CB8AC3E}">
        <p14:creationId xmlns:p14="http://schemas.microsoft.com/office/powerpoint/2010/main" val="2633298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05B9-F101-0AE3-41AB-14C25A32F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64F3DB-9C9D-C3C8-2B7A-C7659EB25F6F}"/>
              </a:ext>
            </a:extLst>
          </p:cNvPr>
          <p:cNvSpPr>
            <a:spLocks noGrp="1"/>
          </p:cNvSpPr>
          <p:nvPr>
            <p:ph type="ctrTitle"/>
          </p:nvPr>
        </p:nvSpPr>
        <p:spPr>
          <a:xfrm>
            <a:off x="798993" y="3175283"/>
            <a:ext cx="10594013" cy="1201701"/>
          </a:xfrm>
        </p:spPr>
        <p:txBody>
          <a:bodyPr>
            <a:normAutofit/>
          </a:bodyPr>
          <a:lstStyle/>
          <a:p>
            <a:r>
              <a:rPr lang="en-GB" sz="3200" b="1" dirty="0">
                <a:latin typeface="Open Sans"/>
                <a:ea typeface="Verdana" panose="020B0604030504040204" pitchFamily="34" charset="0"/>
              </a:rPr>
              <a:t>Thank you for your attention!</a:t>
            </a:r>
          </a:p>
        </p:txBody>
      </p:sp>
      <p:sp>
        <p:nvSpPr>
          <p:cNvPr id="7" name="Rectangle 6">
            <a:extLst>
              <a:ext uri="{FF2B5EF4-FFF2-40B4-BE49-F238E27FC236}">
                <a16:creationId xmlns:a16="http://schemas.microsoft.com/office/drawing/2014/main" id="{04560B3C-BD1F-E578-7A8C-E0E7F0DF6B02}"/>
              </a:ext>
            </a:extLst>
          </p:cNvPr>
          <p:cNvSpPr/>
          <p:nvPr/>
        </p:nvSpPr>
        <p:spPr>
          <a:xfrm>
            <a:off x="0" y="0"/>
            <a:ext cx="12192000" cy="3081867"/>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Afbeelding 1915497981" descr="FL-EUR Logo">
            <a:extLst>
              <a:ext uri="{FF2B5EF4-FFF2-40B4-BE49-F238E27FC236}">
                <a16:creationId xmlns:a16="http://schemas.microsoft.com/office/drawing/2014/main" id="{2A2DACFE-9231-92F2-552E-8BBE052578E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26" y="474132"/>
            <a:ext cx="2743200" cy="2142067"/>
          </a:xfrm>
          <a:prstGeom prst="rect">
            <a:avLst/>
          </a:prstGeom>
          <a:noFill/>
          <a:ln>
            <a:noFill/>
          </a:ln>
        </p:spPr>
      </p:pic>
      <p:sp>
        <p:nvSpPr>
          <p:cNvPr id="6" name="Rectangle 5">
            <a:extLst>
              <a:ext uri="{FF2B5EF4-FFF2-40B4-BE49-F238E27FC236}">
                <a16:creationId xmlns:a16="http://schemas.microsoft.com/office/drawing/2014/main" id="{09A30497-5A9A-91ED-6122-FBDA4F96D90E}"/>
              </a:ext>
            </a:extLst>
          </p:cNvPr>
          <p:cNvSpPr/>
          <p:nvPr/>
        </p:nvSpPr>
        <p:spPr>
          <a:xfrm>
            <a:off x="3250426" y="592949"/>
            <a:ext cx="8372080" cy="2041456"/>
          </a:xfrm>
          <a:prstGeom prst="rect">
            <a:avLst/>
          </a:prstGeom>
        </p:spPr>
        <p:txBody>
          <a:bodyPr wrap="square">
            <a:spAutoFit/>
          </a:bodyPr>
          <a:lstStyle/>
          <a:p>
            <a:pPr>
              <a:lnSpc>
                <a:spcPct val="115000"/>
              </a:lnSpc>
              <a:spcAft>
                <a:spcPts val="0"/>
              </a:spcAft>
            </a:pPr>
            <a:r>
              <a:rPr lang="en-GB" sz="2800" b="1" dirty="0">
                <a:latin typeface="Open Sans"/>
                <a:ea typeface="Verdana" panose="020B0604030504040204" pitchFamily="34" charset="0"/>
              </a:rPr>
              <a:t>Continuing Powers of Attorney: Current status and future directions – an overview of the European Landscape based on the FL-EUR Reports</a:t>
            </a:r>
            <a:endParaRPr lang="ca-ES" sz="26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C5EBAAD3-29EA-C179-7579-4DE5B796AC01}"/>
              </a:ext>
            </a:extLst>
          </p:cNvPr>
          <p:cNvSpPr/>
          <p:nvPr/>
        </p:nvSpPr>
        <p:spPr>
          <a:xfrm>
            <a:off x="3250426" y="4660335"/>
            <a:ext cx="5660637" cy="1604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628CA6"/>
              </a:solidFill>
              <a:latin typeface="Open Sans"/>
            </a:endParaRPr>
          </a:p>
          <a:p>
            <a:pPr algn="ctr"/>
            <a:r>
              <a:rPr lang="en-GB" sz="2000" dirty="0">
                <a:solidFill>
                  <a:srgbClr val="628CA6"/>
                </a:solidFill>
                <a:latin typeface="Open Sans"/>
              </a:rPr>
              <a:t>Katrine Kjærheim Fredwall </a:t>
            </a:r>
          </a:p>
          <a:p>
            <a:pPr algn="ctr"/>
            <a:r>
              <a:rPr lang="en-GB" sz="2000" dirty="0">
                <a:solidFill>
                  <a:srgbClr val="628CA6"/>
                </a:solidFill>
                <a:latin typeface="Open Sans"/>
              </a:rPr>
              <a:t>Jordi Ribot</a:t>
            </a:r>
          </a:p>
          <a:p>
            <a:pPr algn="ctr"/>
            <a:r>
              <a:rPr lang="en-GB" sz="2000" dirty="0">
                <a:solidFill>
                  <a:srgbClr val="628CA6"/>
                </a:solidFill>
                <a:latin typeface="Open Sans"/>
              </a:rPr>
              <a:t>Rieneke Stelma-Roorda</a:t>
            </a:r>
          </a:p>
          <a:p>
            <a:pPr algn="ctr"/>
            <a:r>
              <a:rPr lang="en-GB" sz="2000" dirty="0">
                <a:solidFill>
                  <a:srgbClr val="628CA6"/>
                </a:solidFill>
                <a:latin typeface="Open Sans"/>
              </a:rPr>
              <a:t>Paula Távora Vítor</a:t>
            </a:r>
          </a:p>
        </p:txBody>
      </p:sp>
    </p:spTree>
    <p:extLst>
      <p:ext uri="{BB962C8B-B14F-4D97-AF65-F5344CB8AC3E}">
        <p14:creationId xmlns:p14="http://schemas.microsoft.com/office/powerpoint/2010/main" val="3065523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E226-A8D4-A277-0064-94A56F7878A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AA55318-6C5E-B5BA-1B5C-43D42FD2F4C2}"/>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FBCC01CA-B53E-8F44-1AAD-68A3AA541392}"/>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Structure of our paper and presentation based on the QuickScan</a:t>
            </a:r>
          </a:p>
        </p:txBody>
      </p:sp>
      <p:sp>
        <p:nvSpPr>
          <p:cNvPr id="3" name="Content Placeholder 2">
            <a:extLst>
              <a:ext uri="{FF2B5EF4-FFF2-40B4-BE49-F238E27FC236}">
                <a16:creationId xmlns:a16="http://schemas.microsoft.com/office/drawing/2014/main" id="{273C22A4-067C-A992-590E-07028B3FA09E}"/>
              </a:ext>
            </a:extLst>
          </p:cNvPr>
          <p:cNvSpPr>
            <a:spLocks noGrp="1"/>
          </p:cNvSpPr>
          <p:nvPr>
            <p:ph idx="1"/>
          </p:nvPr>
        </p:nvSpPr>
        <p:spPr>
          <a:xfrm>
            <a:off x="492370" y="2188818"/>
            <a:ext cx="11015002" cy="4147535"/>
          </a:xfrm>
        </p:spPr>
        <p:txBody>
          <a:bodyPr>
            <a:normAutofit/>
          </a:bodyPr>
          <a:lstStyle/>
          <a:p>
            <a:r>
              <a:rPr lang="en-US" sz="2000" dirty="0">
                <a:latin typeface="Sans Open"/>
              </a:rPr>
              <a:t>Using the information gathered through the QuickScan, we will look at the current state of CPAs in the FL-EUR jurisdictions through the lens of the UNCRPD and Recommendation CM/Rec(2009)11.</a:t>
            </a:r>
          </a:p>
          <a:p>
            <a:endParaRPr lang="en-US" sz="2000" dirty="0">
              <a:latin typeface="Sans Open"/>
            </a:endParaRPr>
          </a:p>
          <a:p>
            <a:r>
              <a:rPr lang="en-US" sz="2000" dirty="0">
                <a:latin typeface="Sans Open"/>
              </a:rPr>
              <a:t>Four focus points:</a:t>
            </a:r>
          </a:p>
          <a:p>
            <a:pPr marL="800100" lvl="1" indent="-342900">
              <a:buFont typeface="+mj-lt"/>
              <a:buAutoNum type="arabicPeriod"/>
            </a:pPr>
            <a:r>
              <a:rPr lang="en-US" sz="1800" dirty="0">
                <a:latin typeface="Sans Open"/>
              </a:rPr>
              <a:t>Legal nature and legal embedding of CPAs</a:t>
            </a:r>
          </a:p>
          <a:p>
            <a:pPr marL="800100" lvl="1" indent="-342900">
              <a:buFont typeface="+mj-lt"/>
              <a:buAutoNum type="arabicPeriod"/>
            </a:pPr>
            <a:r>
              <a:rPr lang="en-US" sz="1800" dirty="0">
                <a:latin typeface="Sans Open"/>
              </a:rPr>
              <a:t>Autonomy</a:t>
            </a:r>
          </a:p>
          <a:p>
            <a:pPr marL="800100" lvl="1" indent="-342900">
              <a:buFont typeface="+mj-lt"/>
              <a:buAutoNum type="arabicPeriod"/>
            </a:pPr>
            <a:r>
              <a:rPr lang="en-US" sz="1800" dirty="0">
                <a:latin typeface="Sans Open"/>
              </a:rPr>
              <a:t>Safeguards and Supervision</a:t>
            </a:r>
          </a:p>
          <a:p>
            <a:pPr marL="800100" lvl="1" indent="-342900">
              <a:buFont typeface="+mj-lt"/>
              <a:buAutoNum type="arabicPeriod"/>
            </a:pPr>
            <a:r>
              <a:rPr lang="en-US" sz="1800" dirty="0">
                <a:latin typeface="Sans Open"/>
              </a:rPr>
              <a:t>Law in action</a:t>
            </a:r>
          </a:p>
          <a:p>
            <a:endParaRPr lang="en-US" sz="2000" dirty="0">
              <a:latin typeface="Sans Open"/>
            </a:endParaRPr>
          </a:p>
          <a:p>
            <a:r>
              <a:rPr lang="en-US" sz="2000" dirty="0">
                <a:latin typeface="Sans Open"/>
              </a:rPr>
              <a:t>After describing the current state, we zoom in on best practices, based on which we indicate the direction the development of CPAs in Europe should take in the future.</a:t>
            </a: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CD9A326B-0D09-3C13-1316-B5AEC79561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Tree>
    <p:extLst>
      <p:ext uri="{BB962C8B-B14F-4D97-AF65-F5344CB8AC3E}">
        <p14:creationId xmlns:p14="http://schemas.microsoft.com/office/powerpoint/2010/main" val="1350256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0DB87-2CA9-AE36-A47E-1B0EEEA027B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F3D2A80-2A0E-910B-53E9-0006BEA6107E}"/>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F71BA281-1E42-B5D4-EE1C-CB7E07FB27C0}"/>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Structure of our paper and presentation based on the QuickScan</a:t>
            </a:r>
          </a:p>
        </p:txBody>
      </p:sp>
      <p:sp>
        <p:nvSpPr>
          <p:cNvPr id="3" name="Content Placeholder 2">
            <a:extLst>
              <a:ext uri="{FF2B5EF4-FFF2-40B4-BE49-F238E27FC236}">
                <a16:creationId xmlns:a16="http://schemas.microsoft.com/office/drawing/2014/main" id="{C0B6E0AD-DD6E-4B01-AACA-12119F96BBC0}"/>
              </a:ext>
            </a:extLst>
          </p:cNvPr>
          <p:cNvSpPr>
            <a:spLocks noGrp="1"/>
          </p:cNvSpPr>
          <p:nvPr>
            <p:ph idx="1"/>
          </p:nvPr>
        </p:nvSpPr>
        <p:spPr>
          <a:xfrm>
            <a:off x="492370" y="2188818"/>
            <a:ext cx="11015002" cy="4147535"/>
          </a:xfrm>
        </p:spPr>
        <p:txBody>
          <a:bodyPr>
            <a:normAutofit/>
          </a:bodyPr>
          <a:lstStyle/>
          <a:p>
            <a:r>
              <a:rPr lang="en-US" sz="2000" dirty="0">
                <a:latin typeface="Sans Open"/>
              </a:rPr>
              <a:t>Using the information gathered through the QuickScan, we will look at the current state of CPAs in the FL-EUR jurisdictions through the lens of the UNCRPD and Recommendation CM/Rec(2009)11.</a:t>
            </a:r>
          </a:p>
          <a:p>
            <a:endParaRPr lang="en-US" sz="2000" dirty="0">
              <a:latin typeface="Sans Open"/>
            </a:endParaRPr>
          </a:p>
          <a:p>
            <a:r>
              <a:rPr lang="en-US" sz="2000" dirty="0">
                <a:latin typeface="Sans Open"/>
              </a:rPr>
              <a:t>Four focus points:</a:t>
            </a:r>
          </a:p>
          <a:p>
            <a:pPr marL="800100" lvl="1" indent="-342900">
              <a:buFont typeface="+mj-lt"/>
              <a:buAutoNum type="arabicPeriod"/>
            </a:pPr>
            <a:r>
              <a:rPr lang="en-US" sz="1800" dirty="0">
                <a:latin typeface="Sans Open"/>
              </a:rPr>
              <a:t>Legal nature and legal embedding of CPAs – </a:t>
            </a:r>
            <a:r>
              <a:rPr lang="en-US" sz="1800" dirty="0">
                <a:solidFill>
                  <a:srgbClr val="FF0000"/>
                </a:solidFill>
                <a:latin typeface="Sans Open"/>
              </a:rPr>
              <a:t>Jordi Ribot</a:t>
            </a:r>
            <a:endParaRPr lang="en-US" sz="1800" dirty="0">
              <a:latin typeface="Sans Open"/>
            </a:endParaRPr>
          </a:p>
          <a:p>
            <a:pPr marL="800100" lvl="1" indent="-342900">
              <a:buFont typeface="+mj-lt"/>
              <a:buAutoNum type="arabicPeriod"/>
            </a:pPr>
            <a:r>
              <a:rPr lang="en-US" sz="1800" dirty="0">
                <a:latin typeface="Sans Open"/>
              </a:rPr>
              <a:t>Autonomy – </a:t>
            </a:r>
            <a:r>
              <a:rPr lang="en-US" sz="1800" dirty="0">
                <a:solidFill>
                  <a:srgbClr val="FF0000"/>
                </a:solidFill>
                <a:latin typeface="Sans Open"/>
              </a:rPr>
              <a:t>Katrine Kjærheim Fredwall</a:t>
            </a:r>
            <a:endParaRPr lang="en-US" sz="1800" dirty="0">
              <a:latin typeface="Sans Open"/>
            </a:endParaRPr>
          </a:p>
          <a:p>
            <a:pPr marL="800100" lvl="1" indent="-342900">
              <a:buFont typeface="+mj-lt"/>
              <a:buAutoNum type="arabicPeriod"/>
            </a:pPr>
            <a:r>
              <a:rPr lang="en-US" sz="1800" dirty="0">
                <a:latin typeface="Sans Open"/>
              </a:rPr>
              <a:t>Safeguards and Supervision – </a:t>
            </a:r>
            <a:r>
              <a:rPr lang="en-US" sz="1800" dirty="0">
                <a:solidFill>
                  <a:srgbClr val="FF0000"/>
                </a:solidFill>
                <a:latin typeface="Sans Open"/>
              </a:rPr>
              <a:t>Paula Távora Vítor</a:t>
            </a:r>
            <a:endParaRPr lang="en-US" sz="1800" dirty="0">
              <a:latin typeface="Sans Open"/>
            </a:endParaRPr>
          </a:p>
          <a:p>
            <a:pPr marL="800100" lvl="1" indent="-342900">
              <a:buFont typeface="+mj-lt"/>
              <a:buAutoNum type="arabicPeriod"/>
            </a:pPr>
            <a:r>
              <a:rPr lang="en-US" sz="1800" dirty="0">
                <a:latin typeface="Sans Open"/>
              </a:rPr>
              <a:t>Law in action – </a:t>
            </a:r>
            <a:r>
              <a:rPr lang="en-US" sz="1800" dirty="0">
                <a:solidFill>
                  <a:srgbClr val="FF0000"/>
                </a:solidFill>
                <a:latin typeface="Sans Open"/>
              </a:rPr>
              <a:t>Rieneke Stelma-Roorda</a:t>
            </a:r>
            <a:endParaRPr lang="en-US" sz="1800" dirty="0">
              <a:latin typeface="Sans Open"/>
            </a:endParaRPr>
          </a:p>
          <a:p>
            <a:endParaRPr lang="en-US" sz="2000" dirty="0">
              <a:latin typeface="Sans Open"/>
            </a:endParaRPr>
          </a:p>
          <a:p>
            <a:r>
              <a:rPr lang="en-US" sz="2000" dirty="0">
                <a:latin typeface="Sans Open"/>
              </a:rPr>
              <a:t>After describing the current state, we zoom in on best practices, based on which we indicate the direction the development of CPAs in Europe should take in the future.</a:t>
            </a: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515884BD-79FC-6B94-6B65-AEA7597AD9A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Tree>
    <p:extLst>
      <p:ext uri="{BB962C8B-B14F-4D97-AF65-F5344CB8AC3E}">
        <p14:creationId xmlns:p14="http://schemas.microsoft.com/office/powerpoint/2010/main" val="790912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24A17-E2C2-A7FC-8140-E7DC2B7411F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3D673C3-784E-0A96-61A3-D8568ACA4567}"/>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6717233B-5B9D-EAAB-920A-EF809BBFB717}"/>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Normative framework - example</a:t>
            </a:r>
          </a:p>
        </p:txBody>
      </p:sp>
      <p:sp>
        <p:nvSpPr>
          <p:cNvPr id="3" name="Content Placeholder 2">
            <a:extLst>
              <a:ext uri="{FF2B5EF4-FFF2-40B4-BE49-F238E27FC236}">
                <a16:creationId xmlns:a16="http://schemas.microsoft.com/office/drawing/2014/main" id="{A1B3F8D5-AEF7-DB11-95B6-CF45939C38B3}"/>
              </a:ext>
            </a:extLst>
          </p:cNvPr>
          <p:cNvSpPr>
            <a:spLocks noGrp="1"/>
          </p:cNvSpPr>
          <p:nvPr>
            <p:ph idx="1"/>
          </p:nvPr>
        </p:nvSpPr>
        <p:spPr>
          <a:xfrm>
            <a:off x="492370" y="2188818"/>
            <a:ext cx="11015002" cy="4147535"/>
          </a:xfrm>
        </p:spPr>
        <p:txBody>
          <a:bodyPr>
            <a:normAutofit lnSpcReduction="10000"/>
          </a:bodyPr>
          <a:lstStyle/>
          <a:p>
            <a:r>
              <a:rPr lang="en-US" sz="2000" dirty="0">
                <a:latin typeface="Sans Open"/>
              </a:rPr>
              <a:t>Article 12(3) UNCRPD - two forms of support:</a:t>
            </a:r>
          </a:p>
          <a:p>
            <a:pPr marL="800100" lvl="1" indent="-342900">
              <a:buFont typeface="+mj-lt"/>
              <a:buAutoNum type="arabicPeriod"/>
            </a:pPr>
            <a:r>
              <a:rPr lang="en-US" sz="2000" dirty="0">
                <a:latin typeface="Sans Open"/>
              </a:rPr>
              <a:t>Support enabling an adult to make a decision himself, and </a:t>
            </a:r>
          </a:p>
          <a:p>
            <a:pPr marL="800100" lvl="1" indent="-342900">
              <a:buFont typeface="+mj-lt"/>
              <a:buAutoNum type="arabicPeriod"/>
            </a:pPr>
            <a:r>
              <a:rPr lang="en-US" sz="2000" dirty="0">
                <a:latin typeface="Sans Open"/>
              </a:rPr>
              <a:t>Support in the absence of decision-making capacity of the adult, based on the adult’s will and preferences</a:t>
            </a:r>
          </a:p>
          <a:p>
            <a:pPr marL="0" indent="0" algn="r">
              <a:buNone/>
            </a:pPr>
            <a:r>
              <a:rPr lang="en-US" sz="1800" i="1" dirty="0">
                <a:latin typeface="Sans Open"/>
              </a:rPr>
              <a:t>Martin et al. 2016</a:t>
            </a:r>
          </a:p>
          <a:p>
            <a:endParaRPr lang="en-US" sz="2000" dirty="0">
              <a:latin typeface="Sans Open"/>
            </a:endParaRPr>
          </a:p>
          <a:p>
            <a:r>
              <a:rPr lang="en-US" sz="2000" dirty="0">
                <a:latin typeface="Sans Open"/>
              </a:rPr>
              <a:t>Principle 10 of Recommendation CM/Rec(2009)11 on principles concerning continuing powers of attorney and advance directives for incapacity:</a:t>
            </a:r>
          </a:p>
          <a:p>
            <a:pPr marL="800100" lvl="1" indent="-342900">
              <a:buFont typeface="+mj-lt"/>
              <a:buAutoNum type="arabicPeriod"/>
            </a:pPr>
            <a:r>
              <a:rPr lang="en-US" sz="2000" dirty="0">
                <a:latin typeface="Sans Open"/>
              </a:rPr>
              <a:t>The attorney acts in accordance with the continuing power of attorney and in the interests of the granter.</a:t>
            </a:r>
          </a:p>
          <a:p>
            <a:pPr marL="800100" lvl="1" indent="-342900">
              <a:buFont typeface="+mj-lt"/>
              <a:buAutoNum type="arabicPeriod"/>
            </a:pPr>
            <a:r>
              <a:rPr lang="en-US" sz="2000" dirty="0">
                <a:latin typeface="Sans Open"/>
              </a:rPr>
              <a:t>The attorney, as far as possible, </a:t>
            </a:r>
            <a:r>
              <a:rPr lang="en-US" sz="2000" b="1" dirty="0">
                <a:latin typeface="Sans Open"/>
              </a:rPr>
              <a:t>informs and consults the granter on an ongoing basis</a:t>
            </a:r>
            <a:r>
              <a:rPr lang="en-US" sz="2000" dirty="0">
                <a:latin typeface="Sans Open"/>
              </a:rPr>
              <a:t>. The attorney, as far as possible, ascertains and takes account of the </a:t>
            </a:r>
            <a:r>
              <a:rPr lang="en-US" sz="2000" b="1" dirty="0">
                <a:latin typeface="Sans Open"/>
              </a:rPr>
              <a:t>past and present wishes</a:t>
            </a:r>
            <a:r>
              <a:rPr lang="en-US" sz="2000" dirty="0">
                <a:latin typeface="Sans Open"/>
              </a:rPr>
              <a:t> and feelings of the granter and gives them due respect.</a:t>
            </a:r>
          </a:p>
          <a:p>
            <a:endParaRPr lang="en-US" sz="2000" dirty="0">
              <a:latin typeface="Sans Open"/>
            </a:endParaRPr>
          </a:p>
          <a:p>
            <a:endParaRPr lang="en-US" sz="20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90E5E710-4FEF-CC65-06C3-20F551D1AF5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Tree>
    <p:extLst>
      <p:ext uri="{BB962C8B-B14F-4D97-AF65-F5344CB8AC3E}">
        <p14:creationId xmlns:p14="http://schemas.microsoft.com/office/powerpoint/2010/main" val="1776334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4EEBE-FC7D-668C-B108-FCA55AFC92D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9BF8A45-4CFE-BD42-89A1-3BAA6CEED402}"/>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704A02-2D30-4C30-4EC0-CD2267A6CD01}"/>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Normative framework – A Ward’s report </a:t>
            </a:r>
          </a:p>
        </p:txBody>
      </p:sp>
      <p:sp>
        <p:nvSpPr>
          <p:cNvPr id="3" name="Content Placeholder 2">
            <a:extLst>
              <a:ext uri="{FF2B5EF4-FFF2-40B4-BE49-F238E27FC236}">
                <a16:creationId xmlns:a16="http://schemas.microsoft.com/office/drawing/2014/main" id="{4B2CAA1A-F49C-F169-AA45-FF9E59A47446}"/>
              </a:ext>
            </a:extLst>
          </p:cNvPr>
          <p:cNvSpPr>
            <a:spLocks noGrp="1"/>
          </p:cNvSpPr>
          <p:nvPr>
            <p:ph idx="1"/>
          </p:nvPr>
        </p:nvSpPr>
        <p:spPr>
          <a:xfrm>
            <a:off x="460537" y="2055814"/>
            <a:ext cx="11046835" cy="4280540"/>
          </a:xfrm>
        </p:spPr>
        <p:txBody>
          <a:bodyPr>
            <a:normAutofit/>
          </a:bodyPr>
          <a:lstStyle/>
          <a:p>
            <a:pPr marL="0" indent="0">
              <a:buNone/>
            </a:pPr>
            <a:r>
              <a:rPr lang="en-US" sz="1700" dirty="0">
                <a:latin typeface="Sans Open"/>
              </a:rPr>
              <a:t>Report to European Council: </a:t>
            </a:r>
          </a:p>
          <a:p>
            <a:r>
              <a:rPr lang="en-US" sz="1700" dirty="0">
                <a:latin typeface="Sans Open"/>
              </a:rPr>
              <a:t>«Proposal 3 That member states review laws relating to CPAs to ensure – </a:t>
            </a:r>
          </a:p>
          <a:p>
            <a:pPr marL="342900" indent="-342900">
              <a:buAutoNum type="alphaUcParenBoth"/>
            </a:pPr>
            <a:r>
              <a:rPr lang="en-US" sz="1700" dirty="0">
                <a:latin typeface="Sans Open"/>
              </a:rPr>
              <a:t>That in relation to all acts and decisions in their role as attorneys, attorneys are required to take all practicable steps to </a:t>
            </a:r>
            <a:r>
              <a:rPr lang="en-US" sz="1700" dirty="0">
                <a:highlight>
                  <a:srgbClr val="FFFF00"/>
                </a:highlight>
                <a:latin typeface="Sans Open"/>
              </a:rPr>
              <a:t>ascertain the will and preferences of the granter or</a:t>
            </a:r>
            <a:r>
              <a:rPr lang="en-US" sz="1700" dirty="0">
                <a:latin typeface="Sans Open"/>
              </a:rPr>
              <a:t> failing that the </a:t>
            </a:r>
            <a:r>
              <a:rPr lang="en-US" sz="1700" dirty="0">
                <a:highlight>
                  <a:srgbClr val="FFFF00"/>
                </a:highlight>
                <a:latin typeface="Sans Open"/>
              </a:rPr>
              <a:t>best interpretation of</a:t>
            </a:r>
            <a:r>
              <a:rPr lang="en-US" sz="1700" dirty="0">
                <a:latin typeface="Sans Open"/>
              </a:rPr>
              <a:t> the will and preferences of the granter.</a:t>
            </a:r>
          </a:p>
          <a:p>
            <a:pPr marL="342900" indent="-342900">
              <a:buAutoNum type="alphaUcParenBoth"/>
            </a:pPr>
            <a:r>
              <a:rPr lang="en-US" sz="1700" dirty="0">
                <a:latin typeface="Sans Open"/>
              </a:rPr>
              <a:t> (B) That in their acts and decisions on behalf of the granter attorneys are required to give effect to the will and preferences of the granter (or best interpretation thereof) except only where stringent criteria for doing otherwise, set forth in law, are satisfied. </a:t>
            </a:r>
          </a:p>
          <a:p>
            <a:pPr marL="342900" indent="-342900">
              <a:buAutoNum type="alphaUcParenBoth"/>
            </a:pPr>
            <a:r>
              <a:rPr lang="en-US" sz="1700" dirty="0">
                <a:latin typeface="Sans Open"/>
              </a:rPr>
              <a:t>(C) That the </a:t>
            </a:r>
            <a:r>
              <a:rPr lang="en-US" sz="1700" dirty="0">
                <a:highlight>
                  <a:srgbClr val="FFFF00"/>
                </a:highlight>
                <a:latin typeface="Sans Open"/>
              </a:rPr>
              <a:t>requirement to inform and consult the granter on an ongoing basis includes </a:t>
            </a:r>
            <a:r>
              <a:rPr lang="en-US" sz="1700" dirty="0">
                <a:latin typeface="Sans Open"/>
              </a:rPr>
              <a:t>a requirement </a:t>
            </a:r>
          </a:p>
          <a:p>
            <a:pPr marL="800100" lvl="1" indent="-342900">
              <a:buAutoNum type="alphaUcParenBoth"/>
            </a:pPr>
            <a:r>
              <a:rPr lang="en-US" sz="1700" dirty="0">
                <a:latin typeface="Sans Open"/>
              </a:rPr>
              <a:t>(</a:t>
            </a:r>
            <a:r>
              <a:rPr lang="en-US" sz="1700" dirty="0" err="1">
                <a:latin typeface="Sans Open"/>
              </a:rPr>
              <a:t>i</a:t>
            </a:r>
            <a:r>
              <a:rPr lang="en-US" sz="1700" dirty="0">
                <a:latin typeface="Sans Open"/>
              </a:rPr>
              <a:t>) </a:t>
            </a:r>
            <a:r>
              <a:rPr lang="en-US" sz="1700" dirty="0">
                <a:highlight>
                  <a:srgbClr val="FFFF00"/>
                </a:highlight>
                <a:latin typeface="Sans Open"/>
              </a:rPr>
              <a:t>to present to the granter</a:t>
            </a:r>
            <a:r>
              <a:rPr lang="en-US" sz="1700" dirty="0">
                <a:latin typeface="Sans Open"/>
              </a:rPr>
              <a:t>, in the form that the granter is most likely to understand, the information necessary to enable the granter to formulate and communicate his or her will and preferences,</a:t>
            </a:r>
          </a:p>
          <a:p>
            <a:pPr marL="800100" lvl="1" indent="-342900">
              <a:buAutoNum type="alphaUcParenBoth"/>
            </a:pPr>
            <a:r>
              <a:rPr lang="en-US" sz="1700" dirty="0">
                <a:latin typeface="Sans Open"/>
              </a:rPr>
              <a:t> (ii) to provide the granter with </a:t>
            </a:r>
            <a:r>
              <a:rPr lang="en-US" sz="1700" dirty="0">
                <a:highlight>
                  <a:srgbClr val="FFFF00"/>
                </a:highlight>
                <a:latin typeface="Sans Open"/>
              </a:rPr>
              <a:t>all reasonable support towards enabling the granter to formulate and communicate</a:t>
            </a:r>
            <a:r>
              <a:rPr lang="en-US" sz="1700" dirty="0">
                <a:latin typeface="Sans Open"/>
              </a:rPr>
              <a:t> the granter’s will and preferences, and </a:t>
            </a:r>
          </a:p>
          <a:p>
            <a:pPr marL="800100" lvl="1" indent="-342900">
              <a:buAutoNum type="alphaUcParenBoth"/>
            </a:pPr>
            <a:r>
              <a:rPr lang="en-US" sz="1700" dirty="0">
                <a:latin typeface="Sans Open"/>
              </a:rPr>
              <a:t>(iii) to </a:t>
            </a:r>
            <a:r>
              <a:rPr lang="en-US" sz="1700" dirty="0">
                <a:highlight>
                  <a:srgbClr val="FFFF00"/>
                </a:highlight>
                <a:latin typeface="Sans Open"/>
              </a:rPr>
              <a:t>keep the granter informed </a:t>
            </a:r>
            <a:r>
              <a:rPr lang="en-US" sz="1700" dirty="0">
                <a:latin typeface="Sans Open"/>
              </a:rPr>
              <a:t>of acts and decisions taken and implemented.» </a:t>
            </a:r>
          </a:p>
          <a:p>
            <a:endParaRPr lang="en-US" sz="20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ED710694-111E-95B6-165A-E334C7088B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Tree>
    <p:extLst>
      <p:ext uri="{BB962C8B-B14F-4D97-AF65-F5344CB8AC3E}">
        <p14:creationId xmlns:p14="http://schemas.microsoft.com/office/powerpoint/2010/main" val="140343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4EEBE-FC7D-668C-B108-FCA55AFC92D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9BF8A45-4CFE-BD42-89A1-3BAA6CEED402}"/>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91704A02-2D30-4C30-4EC0-CD2267A6CD01}"/>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Legal nature and legal embedding of CPAs</a:t>
            </a:r>
          </a:p>
        </p:txBody>
      </p:sp>
      <p:sp>
        <p:nvSpPr>
          <p:cNvPr id="3" name="Content Placeholder 2">
            <a:extLst>
              <a:ext uri="{FF2B5EF4-FFF2-40B4-BE49-F238E27FC236}">
                <a16:creationId xmlns:a16="http://schemas.microsoft.com/office/drawing/2014/main" id="{4B2CAA1A-F49C-F169-AA45-FF9E59A47446}"/>
              </a:ext>
            </a:extLst>
          </p:cNvPr>
          <p:cNvSpPr>
            <a:spLocks noGrp="1"/>
          </p:cNvSpPr>
          <p:nvPr>
            <p:ph idx="1"/>
          </p:nvPr>
        </p:nvSpPr>
        <p:spPr>
          <a:xfrm>
            <a:off x="492370" y="2188818"/>
            <a:ext cx="11015002" cy="4147535"/>
          </a:xfrm>
        </p:spPr>
        <p:txBody>
          <a:bodyPr>
            <a:normAutofit/>
          </a:bodyPr>
          <a:lstStyle/>
          <a:p>
            <a:pPr marL="0" indent="0">
              <a:buNone/>
            </a:pPr>
            <a:r>
              <a:rPr lang="en-GB" sz="2000" b="1" dirty="0">
                <a:latin typeface="Sans Open"/>
              </a:rPr>
              <a:t>Two interrelated issues – questions raised and possible ways out</a:t>
            </a:r>
          </a:p>
          <a:p>
            <a:pPr lvl="1"/>
            <a:r>
              <a:rPr lang="en-GB" sz="2000" dirty="0">
                <a:latin typeface="Sans Open"/>
              </a:rPr>
              <a:t>The categorisation of CPAs in the law</a:t>
            </a:r>
          </a:p>
          <a:p>
            <a:pPr lvl="1"/>
            <a:r>
              <a:rPr lang="en-GB" sz="2000" dirty="0">
                <a:latin typeface="Sans Open"/>
              </a:rPr>
              <a:t>The regulatory answers for planning for future incapacity</a:t>
            </a:r>
          </a:p>
          <a:p>
            <a:endParaRPr lang="en-US" sz="2000" dirty="0">
              <a:latin typeface="Sans Open"/>
            </a:endParaRPr>
          </a:p>
          <a:p>
            <a:endParaRPr lang="en-US" sz="20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ED710694-111E-95B6-165A-E334C7088B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Tree>
    <p:extLst>
      <p:ext uri="{BB962C8B-B14F-4D97-AF65-F5344CB8AC3E}">
        <p14:creationId xmlns:p14="http://schemas.microsoft.com/office/powerpoint/2010/main" val="3926853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E1B9C-89F2-51DA-D3F6-470D9F11E2D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AD3B443-A403-2C58-947C-23EED6BD8235}"/>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11533240-4680-B693-70BD-678FF56168DC}"/>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Legal nature and legal embedding of CPAs</a:t>
            </a:r>
          </a:p>
        </p:txBody>
      </p:sp>
      <p:sp>
        <p:nvSpPr>
          <p:cNvPr id="3" name="Content Placeholder 2">
            <a:extLst>
              <a:ext uri="{FF2B5EF4-FFF2-40B4-BE49-F238E27FC236}">
                <a16:creationId xmlns:a16="http://schemas.microsoft.com/office/drawing/2014/main" id="{F6520DBD-4A30-7081-4293-B8E122348865}"/>
              </a:ext>
            </a:extLst>
          </p:cNvPr>
          <p:cNvSpPr>
            <a:spLocks noGrp="1"/>
          </p:cNvSpPr>
          <p:nvPr>
            <p:ph idx="1"/>
          </p:nvPr>
        </p:nvSpPr>
        <p:spPr>
          <a:xfrm>
            <a:off x="492370" y="2188818"/>
            <a:ext cx="11015002" cy="4147535"/>
          </a:xfrm>
        </p:spPr>
        <p:txBody>
          <a:bodyPr>
            <a:normAutofit/>
          </a:bodyPr>
          <a:lstStyle/>
          <a:p>
            <a:pPr marL="0" indent="0">
              <a:buNone/>
            </a:pPr>
            <a:r>
              <a:rPr lang="en-GB" sz="2000" b="1" dirty="0">
                <a:latin typeface="Sans Open"/>
              </a:rPr>
              <a:t>The categorisation of CPAs in the law</a:t>
            </a:r>
          </a:p>
          <a:p>
            <a:r>
              <a:rPr lang="en-GB" sz="2000" dirty="0">
                <a:latin typeface="Sans Open"/>
              </a:rPr>
              <a:t>Diversity of approaches across European legal systems</a:t>
            </a:r>
          </a:p>
          <a:p>
            <a:pPr lvl="1">
              <a:buFont typeface="Courier New" panose="02070309020205020404" pitchFamily="49" charset="0"/>
              <a:buChar char="o"/>
            </a:pPr>
            <a:r>
              <a:rPr lang="en-GB" sz="1900" dirty="0">
                <a:latin typeface="Sans Open"/>
              </a:rPr>
              <a:t>Unilateral legal acts, bilateral agreements, mandates, trust-like relationships, unilateral plus bilateral ….</a:t>
            </a:r>
          </a:p>
          <a:p>
            <a:pPr lvl="1">
              <a:buFont typeface="Courier New" panose="02070309020205020404" pitchFamily="49" charset="0"/>
              <a:buChar char="o"/>
            </a:pPr>
            <a:r>
              <a:rPr lang="en-GB" sz="1900" dirty="0">
                <a:latin typeface="Sans Open"/>
              </a:rPr>
              <a:t>Add the different ways of handling interactions between ordinary powers of attorney (OPAs) and CPAs</a:t>
            </a:r>
          </a:p>
          <a:p>
            <a:r>
              <a:rPr lang="en-GB" sz="2000" dirty="0">
                <a:latin typeface="Sans Open"/>
              </a:rPr>
              <a:t>How would an ‘ideal’ configuration look?</a:t>
            </a:r>
          </a:p>
          <a:p>
            <a:pPr lvl="1">
              <a:buFont typeface="Courier New" panose="02070309020205020404" pitchFamily="49" charset="0"/>
              <a:buChar char="o"/>
            </a:pPr>
            <a:r>
              <a:rPr lang="en-GB" sz="1800" dirty="0">
                <a:latin typeface="Sans Open"/>
              </a:rPr>
              <a:t>Assessment criteria</a:t>
            </a:r>
          </a:p>
          <a:p>
            <a:pPr lvl="2">
              <a:buFont typeface="Wingdings" panose="05000000000000000000" pitchFamily="2" charset="2"/>
              <a:buChar char="ü"/>
            </a:pPr>
            <a:r>
              <a:rPr lang="en-GB" sz="1600" dirty="0">
                <a:latin typeface="Sans Open"/>
              </a:rPr>
              <a:t>maximising adults’ autonomy </a:t>
            </a:r>
          </a:p>
          <a:p>
            <a:pPr lvl="2">
              <a:buFont typeface="Wingdings" panose="05000000000000000000" pitchFamily="2" charset="2"/>
              <a:buChar char="ü"/>
            </a:pPr>
            <a:r>
              <a:rPr lang="en-GB" sz="1600" dirty="0">
                <a:latin typeface="Sans Open"/>
              </a:rPr>
              <a:t>ensuring CPA’s operation, both internally and externally </a:t>
            </a:r>
          </a:p>
          <a:p>
            <a:pPr lvl="1">
              <a:buFont typeface="Courier New" panose="02070309020205020404" pitchFamily="49" charset="0"/>
              <a:buChar char="o"/>
            </a:pPr>
            <a:r>
              <a:rPr lang="en-GB" sz="1800" dirty="0">
                <a:latin typeface="Sans Open"/>
              </a:rPr>
              <a:t>Is a bilateral contract of representative mandate the best choice? </a:t>
            </a:r>
          </a:p>
          <a:p>
            <a:pPr lvl="2">
              <a:buFont typeface="Wingdings" panose="05000000000000000000" pitchFamily="2" charset="2"/>
              <a:buChar char="§"/>
            </a:pPr>
            <a:r>
              <a:rPr lang="en-GB" sz="1600" dirty="0">
                <a:latin typeface="Sans Open"/>
              </a:rPr>
              <a:t>PROS</a:t>
            </a:r>
          </a:p>
          <a:p>
            <a:pPr lvl="2">
              <a:buFont typeface="Wingdings" panose="05000000000000000000" pitchFamily="2" charset="2"/>
              <a:buChar char="§"/>
            </a:pPr>
            <a:r>
              <a:rPr lang="en-GB" sz="1600" dirty="0">
                <a:latin typeface="Sans Open"/>
              </a:rPr>
              <a:t>CONS</a:t>
            </a:r>
          </a:p>
          <a:p>
            <a:pPr lvl="1">
              <a:buFont typeface="Courier New" panose="02070309020205020404" pitchFamily="49" charset="0"/>
              <a:buChar char="o"/>
            </a:pPr>
            <a:r>
              <a:rPr lang="en-GB" sz="1800" dirty="0">
                <a:latin typeface="Sans Open"/>
              </a:rPr>
              <a:t>Finding the way out…</a:t>
            </a:r>
          </a:p>
          <a:p>
            <a:endParaRPr lang="en-US" sz="2000" dirty="0">
              <a:latin typeface="Sans Open"/>
            </a:endParaRPr>
          </a:p>
          <a:p>
            <a:endParaRPr lang="en-US" sz="20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07C560DF-04D6-ECCB-91A2-A771D496D98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Tree>
    <p:extLst>
      <p:ext uri="{BB962C8B-B14F-4D97-AF65-F5344CB8AC3E}">
        <p14:creationId xmlns:p14="http://schemas.microsoft.com/office/powerpoint/2010/main" val="1469824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TotalTime>5420</TotalTime>
  <Words>3341</Words>
  <Application>Microsoft Office PowerPoint</Application>
  <PresentationFormat>Breedbeeld</PresentationFormat>
  <Paragraphs>379</Paragraphs>
  <Slides>33</Slides>
  <Notes>32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33</vt:i4>
      </vt:variant>
    </vt:vector>
  </HeadingPairs>
  <TitlesOfParts>
    <vt:vector size="42" baseType="lpstr">
      <vt:lpstr>Arial</vt:lpstr>
      <vt:lpstr>Calibri</vt:lpstr>
      <vt:lpstr>Calibri Light</vt:lpstr>
      <vt:lpstr>Courier New</vt:lpstr>
      <vt:lpstr>Open Sans</vt:lpstr>
      <vt:lpstr>Sans Open</vt:lpstr>
      <vt:lpstr>Times New Roman</vt:lpstr>
      <vt:lpstr>Wingdings</vt:lpstr>
      <vt:lpstr>Office Theme</vt:lpstr>
      <vt:lpstr>Continuing Powers of Attorney: Current status and future directions – an overview of the European Landscape based on the FL-EUR Reports</vt:lpstr>
      <vt:lpstr>QuickScan on Continuing powers of attorney</vt:lpstr>
      <vt:lpstr>FL-EUR Jurisdictions with a CPA</vt:lpstr>
      <vt:lpstr>Structure of our paper and presentation based on the QuickScan</vt:lpstr>
      <vt:lpstr>Structure of our paper and presentation based on the QuickScan</vt:lpstr>
      <vt:lpstr>Normative framework - example</vt:lpstr>
      <vt:lpstr>Normative framework – A Ward’s report </vt:lpstr>
      <vt:lpstr>Legal nature and legal embedding of CPAs</vt:lpstr>
      <vt:lpstr>Legal nature and legal embedding of CPAs</vt:lpstr>
      <vt:lpstr>Legal nature and legal embedding of CPAs</vt:lpstr>
      <vt:lpstr>Legal nature and legal embedding of CPAs</vt:lpstr>
      <vt:lpstr>Does the CPA secure autonomy – when granted – and when entered into force?</vt:lpstr>
      <vt:lpstr>Autonomy – an analysis from 4 angels</vt:lpstr>
      <vt:lpstr>Autonomy – does the entering into force limit the legal capacity of the granter?</vt:lpstr>
      <vt:lpstr>Autonomy</vt:lpstr>
      <vt:lpstr>When limiting the granter’s right to make a Power, could be a way of securing autonomy – or not?</vt:lpstr>
      <vt:lpstr>Law in books, law in action</vt:lpstr>
      <vt:lpstr>Autonomy – criteria for decision-making</vt:lpstr>
      <vt:lpstr>Duty to inform and consult? (Q 42 C)</vt:lpstr>
      <vt:lpstr>Duty to inform and consult – some consequences</vt:lpstr>
      <vt:lpstr>Main findings autonomy - common core  </vt:lpstr>
      <vt:lpstr>Normative framework – Safeguards and Supervision Article 12 UNCRPD – Equal recognition before the law</vt:lpstr>
      <vt:lpstr>Normative framework – Safeguards and Supervision Recommendation CM/Rec(2009)11 on principles concerning continuing powers of attorney and advance directives for incapacity</vt:lpstr>
      <vt:lpstr>Safeguards and Supervision</vt:lpstr>
      <vt:lpstr>Safeguards and Supervision</vt:lpstr>
      <vt:lpstr>Safeguards and Supervision</vt:lpstr>
      <vt:lpstr>Safeguards and Supervision</vt:lpstr>
      <vt:lpstr>Safeguards and Supervision</vt:lpstr>
      <vt:lpstr>Safeguards and Supervision</vt:lpstr>
      <vt:lpstr>Law in Action</vt:lpstr>
      <vt:lpstr>Law in Action</vt:lpstr>
      <vt:lpstr>Law in Action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Other voluntary measures in FL-EUR national reports</dc:title>
  <dc:creator>Ordinador</dc:creator>
  <cp:lastModifiedBy>Stelma - Roorda, H.N. (Rieneke)</cp:lastModifiedBy>
  <cp:revision>64</cp:revision>
  <cp:lastPrinted>2025-04-23T21:21:43Z</cp:lastPrinted>
  <dcterms:created xsi:type="dcterms:W3CDTF">2023-11-06T15:19:48Z</dcterms:created>
  <dcterms:modified xsi:type="dcterms:W3CDTF">2025-05-09T08:10:31Z</dcterms:modified>
</cp:coreProperties>
</file>