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4"/>
  </p:sldMasterIdLst>
  <p:notesMasterIdLst>
    <p:notesMasterId r:id="rId17"/>
  </p:notesMasterIdLst>
  <p:sldIdLst>
    <p:sldId id="319" r:id="rId5"/>
    <p:sldId id="257" r:id="rId6"/>
    <p:sldId id="258" r:id="rId7"/>
    <p:sldId id="323" r:id="rId8"/>
    <p:sldId id="336" r:id="rId9"/>
    <p:sldId id="317" r:id="rId10"/>
    <p:sldId id="337" r:id="rId11"/>
    <p:sldId id="327" r:id="rId12"/>
    <p:sldId id="338" r:id="rId13"/>
    <p:sldId id="305" r:id="rId14"/>
    <p:sldId id="340" r:id="rId15"/>
    <p:sldId id="322" r:id="rId16"/>
  </p:sldIdLst>
  <p:sldSz cx="12192000" cy="6858000"/>
  <p:notesSz cx="6805613" cy="9944100"/>
  <p:defaultTextStyle>
    <a:defPPr lvl="0">
      <a:defRPr lang="nl-NL"/>
    </a:defPPr>
    <a:lvl1pPr marL="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C81D90-BC75-5713-85A1-1EBF8F8457CF}" name="Schuthof, F. (Fiore)" initials="SF(" userId="S::f.schuthof@uu.nl::cedec306-2839-4c95-8681-4c8442c2ba8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797-7C4D-4805-9962-2155FA91A53A}" type="datetimeFigureOut">
              <a:rPr lang="nl-NL" smtClean="0"/>
              <a:t>1-5-2025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22FB3-C006-42AE-A707-5557278952A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87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22FB3-C006-42AE-A707-5557278952A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706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22FB3-C006-42AE-A707-5557278952A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7144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22FB3-C006-42AE-A707-5557278952A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69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22FB3-C006-42AE-A707-5557278952A5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110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yellow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776" y="512911"/>
            <a:ext cx="1852952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46CE7D5-CF57-46EF-B807-FDD0502418D4}" type="datetimeFigureOut">
              <a:rPr lang="en-US" smtClean="0"/>
              <a:t>5/1/2025</a:t>
            </a:fld>
            <a:endParaRPr lang="en-US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766916-94F7-0248-8885-8F8D13BD2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43" y="1"/>
            <a:ext cx="3226006" cy="1268759"/>
          </a:xfrm>
          <a:prstGeom prst="rect">
            <a:avLst/>
          </a:prstGeom>
          <a:ln>
            <a:noFill/>
          </a:ln>
        </p:spPr>
      </p:pic>
      <p:sp>
        <p:nvSpPr>
          <p:cNvPr id="31" name="Tijdelijke aanduiding voor tekst 30">
            <a:extLst>
              <a:ext uri="{FF2B5EF4-FFF2-40B4-BE49-F238E27FC236}">
                <a16:creationId xmlns:a16="http://schemas.microsoft.com/office/drawing/2014/main" id="{E6D5F428-993B-6A4C-A7CE-238F44C7C5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5189" y="501835"/>
            <a:ext cx="7006707" cy="227101"/>
          </a:xfrm>
          <a:prstGeom prst="rect">
            <a:avLst/>
          </a:prstGeom>
        </p:spPr>
        <p:txBody>
          <a:bodyPr/>
          <a:lstStyle>
            <a:lvl1pPr algn="ctr">
              <a:defRPr sz="1200" b="0" i="0" u="none" cap="all" spc="50" baseline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Name sub-</a:t>
            </a:r>
            <a:r>
              <a:rPr lang="nl-NL" err="1"/>
              <a:t>sender</a:t>
            </a:r>
            <a:endParaRPr lang="nl-NL"/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4246" y="5800329"/>
            <a:ext cx="5043508" cy="21716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4246" y="6017497"/>
            <a:ext cx="5043508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sp>
        <p:nvSpPr>
          <p:cNvPr id="41" name="Titel 1">
            <a:extLst>
              <a:ext uri="{FF2B5EF4-FFF2-40B4-BE49-F238E27FC236}">
                <a16:creationId xmlns:a16="http://schemas.microsoft.com/office/drawing/2014/main" id="{75804E32-4442-4548-B1CA-E4A4F92AB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9" y="1196750"/>
            <a:ext cx="11371678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" panose="02060503050406030704" pitchFamily="18" charset="77"/>
              </a:defRPr>
            </a:lvl1pPr>
          </a:lstStyle>
          <a:p>
            <a:r>
              <a:rPr lang="en-GB"/>
              <a:t>Place your attention-grabbing</a:t>
            </a:r>
            <a:br>
              <a:rPr lang="en-GB"/>
            </a:br>
            <a:r>
              <a:rPr lang="en-GB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1048237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8" orient="horz" pos="754">
          <p15:clr>
            <a:srgbClr val="FBAE40"/>
          </p15:clr>
        </p15:guide>
        <p15:guide id="19" orient="horz" pos="2115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claimer">
    <p:bg bwMode="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766916-94F7-0248-8885-8F8D13BD2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43" y="1"/>
            <a:ext cx="3226006" cy="1268759"/>
          </a:xfrm>
          <a:prstGeom prst="rect">
            <a:avLst/>
          </a:prstGeom>
          <a:ln>
            <a:noFill/>
          </a:ln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37E8D211-6E90-204B-950B-E915A871758A}"/>
              </a:ext>
            </a:extLst>
          </p:cNvPr>
          <p:cNvSpPr txBox="1"/>
          <p:nvPr/>
        </p:nvSpPr>
        <p:spPr>
          <a:xfrm>
            <a:off x="4314210" y="5861671"/>
            <a:ext cx="3528665" cy="192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© Utrecht University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BC7B9BD2-976D-E04A-9A75-DBA8D8F0D8AC}"/>
              </a:ext>
            </a:extLst>
          </p:cNvPr>
          <p:cNvSpPr/>
          <p:nvPr/>
        </p:nvSpPr>
        <p:spPr>
          <a:xfrm>
            <a:off x="2317148" y="3267706"/>
            <a:ext cx="7522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The information in this presentation has been compiled with the utmost care, </a:t>
            </a:r>
            <a:b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but no rights can be derived from its contents.</a:t>
            </a:r>
            <a:endParaRPr lang="nl-NL" sz="1200" b="0" i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84A2E9C7-F151-1949-9BE7-F58EEB1BFCBA}"/>
              </a:ext>
            </a:extLst>
          </p:cNvPr>
          <p:cNvSpPr/>
          <p:nvPr/>
        </p:nvSpPr>
        <p:spPr>
          <a:xfrm>
            <a:off x="10302605" y="521644"/>
            <a:ext cx="15526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200" b="0" i="0" u="none" kern="1200" cap="all" baseline="0" noProof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DISCLAIMER</a:t>
            </a:r>
          </a:p>
        </p:txBody>
      </p:sp>
    </p:spTree>
    <p:extLst>
      <p:ext uri="{BB962C8B-B14F-4D97-AF65-F5344CB8AC3E}">
        <p14:creationId xmlns:p14="http://schemas.microsoft.com/office/powerpoint/2010/main" val="3394305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9" pos="5134">
          <p15:clr>
            <a:srgbClr val="FBAE40"/>
          </p15:clr>
        </p15:guide>
        <p15:guide id="20" pos="5043">
          <p15:clr>
            <a:srgbClr val="FBAE40"/>
          </p15:clr>
        </p15:guide>
        <p15:guide id="21" orient="horz" pos="377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g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4F55DC2-A30F-0547-9E41-E84D73F96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2" y="6001200"/>
            <a:ext cx="1727550" cy="6794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9161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34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5043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377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9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1 Cover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6026076-A782-8C7C-AB39-7340DCE3F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179557" cy="1216800"/>
          </a:xfrm>
          <a:prstGeom prst="rect">
            <a:avLst/>
          </a:prstGeom>
        </p:spPr>
      </p:pic>
      <p:sp>
        <p:nvSpPr>
          <p:cNvPr id="6" name="Tijdelijke aanduiding voor datum 3">
            <a:extLst>
              <a:ext uri="{FF2B5EF4-FFF2-40B4-BE49-F238E27FC236}">
                <a16:creationId xmlns:a16="http://schemas.microsoft.com/office/drawing/2014/main" id="{19875536-8669-BB67-BABB-8B464C17B8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20334" y="361825"/>
            <a:ext cx="1852952" cy="2160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0" i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DD </a:t>
            </a:r>
            <a:r>
              <a:rPr lang="nl-NL" dirty="0" err="1"/>
              <a:t>Month</a:t>
            </a:r>
            <a:r>
              <a:rPr lang="nl-NL" dirty="0"/>
              <a:t> YYYY</a:t>
            </a:r>
            <a:endParaRPr lang="en-GB" dirty="0"/>
          </a:p>
        </p:txBody>
      </p:sp>
      <p:sp>
        <p:nvSpPr>
          <p:cNvPr id="7" name="Tijdelijke aanduiding voor tekst 32">
            <a:extLst>
              <a:ext uri="{FF2B5EF4-FFF2-40B4-BE49-F238E27FC236}">
                <a16:creationId xmlns:a16="http://schemas.microsoft.com/office/drawing/2014/main" id="{33AD8E8D-E0F3-1579-318A-ED330742EE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3189" y="5947225"/>
            <a:ext cx="8380097" cy="27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Name</a:t>
            </a:r>
          </a:p>
        </p:txBody>
      </p:sp>
      <p:sp>
        <p:nvSpPr>
          <p:cNvPr id="11" name="Tijdelijke aanduiding voor tekst 34">
            <a:extLst>
              <a:ext uri="{FF2B5EF4-FFF2-40B4-BE49-F238E27FC236}">
                <a16:creationId xmlns:a16="http://schemas.microsoft.com/office/drawing/2014/main" id="{0CA117DE-42B0-68D9-CF00-ED5BB86BE8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3190" y="6193453"/>
            <a:ext cx="8367821" cy="2736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Job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2E17368-9039-E902-7068-AF97B10D9B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9" y="1219200"/>
            <a:ext cx="8367821" cy="4582800"/>
          </a:xfrm>
          <a:prstGeom prst="rect">
            <a:avLst/>
          </a:prstGeom>
        </p:spPr>
        <p:txBody>
          <a:bodyPr lIns="0" tIns="360000" rIns="0" bIns="360000" anchor="ctr" anchorCtr="0"/>
          <a:lstStyle>
            <a:lvl1pPr algn="ctr">
              <a:defRPr sz="4099" b="0" i="1">
                <a:latin typeface="Merriweather Light" pitchFamily="2" charset="77"/>
              </a:defRPr>
            </a:lvl1pPr>
          </a:lstStyle>
          <a:p>
            <a:r>
              <a:rPr lang="en-GB" dirty="0"/>
              <a:t>Place your title here</a:t>
            </a:r>
          </a:p>
        </p:txBody>
      </p:sp>
      <p:pic>
        <p:nvPicPr>
          <p:cNvPr id="2" name="Picture 1" descr="A picture containing art, cartoon, design&#10;&#10;Description automatically generated">
            <a:extLst>
              <a:ext uri="{FF2B5EF4-FFF2-40B4-BE49-F238E27FC236}">
                <a16:creationId xmlns:a16="http://schemas.microsoft.com/office/drawing/2014/main" id="{712F08D2-4C44-9129-7F87-D06530FDCC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44794" y="0"/>
            <a:ext cx="30472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73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776" y="512911"/>
            <a:ext cx="1852952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46CE7D5-CF57-46EF-B807-FDD0502418D4}" type="datetimeFigureOut">
              <a:rPr lang="en-US" smtClean="0"/>
              <a:t>5/1/2025</a:t>
            </a:fld>
            <a:endParaRPr lang="en-US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766916-94F7-0248-8885-8F8D13BD2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43" y="0"/>
            <a:ext cx="3226006" cy="1268760"/>
          </a:xfrm>
          <a:prstGeom prst="rect">
            <a:avLst/>
          </a:prstGeom>
          <a:ln>
            <a:noFill/>
          </a:ln>
        </p:spPr>
      </p:pic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7283" y="5800329"/>
            <a:ext cx="5037435" cy="19972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7294" y="6017497"/>
            <a:ext cx="5037413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D0FC209-A5EA-0147-8CC1-DEEC093C72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9" y="1196750"/>
            <a:ext cx="11371678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" panose="02060503050406030704" pitchFamily="18" charset="77"/>
              </a:defRPr>
            </a:lvl1pPr>
          </a:lstStyle>
          <a:p>
            <a:r>
              <a:rPr lang="en-GB"/>
              <a:t>Place your attention-grabbing</a:t>
            </a:r>
            <a:br>
              <a:rPr lang="en-GB"/>
            </a:br>
            <a:r>
              <a:rPr lang="en-GB"/>
              <a:t>headline here</a:t>
            </a:r>
          </a:p>
        </p:txBody>
      </p:sp>
      <p:sp>
        <p:nvSpPr>
          <p:cNvPr id="16" name="Tijdelijke aanduiding voor tekst 30">
            <a:extLst>
              <a:ext uri="{FF2B5EF4-FFF2-40B4-BE49-F238E27FC236}">
                <a16:creationId xmlns:a16="http://schemas.microsoft.com/office/drawing/2014/main" id="{18DC5878-969C-0849-B41E-F7CAD75B0E1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5189" y="501835"/>
            <a:ext cx="7006707" cy="227101"/>
          </a:xfrm>
          <a:prstGeom prst="rect">
            <a:avLst/>
          </a:prstGeom>
        </p:spPr>
        <p:txBody>
          <a:bodyPr/>
          <a:lstStyle>
            <a:lvl1pPr algn="ctr">
              <a:defRPr sz="1200" b="0" i="0" u="none" cap="all" spc="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Name sub-</a:t>
            </a:r>
            <a:r>
              <a:rPr lang="nl-NL" err="1"/>
              <a:t>sender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104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white +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9307" y="512911"/>
            <a:ext cx="1866421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846CE7D5-CF57-46EF-B807-FDD0502418D4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2133EB5A-69B9-1740-8101-0C004BB7D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3646" y="1196750"/>
            <a:ext cx="5583014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" panose="02060503050406030704" pitchFamily="18" charset="77"/>
              </a:defRPr>
            </a:lvl1pPr>
          </a:lstStyle>
          <a:p>
            <a:r>
              <a:rPr lang="en-GB"/>
              <a:t>Place your attention-grabbing headline here</a:t>
            </a:r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3645" y="6084056"/>
            <a:ext cx="5583014" cy="21716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462" y="6309175"/>
            <a:ext cx="5580197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2CC677B-B7D7-DB49-BF89-96F1FEEB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343" y="0"/>
            <a:ext cx="3226006" cy="1268760"/>
          </a:xfrm>
          <a:prstGeom prst="rect">
            <a:avLst/>
          </a:prstGeom>
          <a:ln>
            <a:noFill/>
          </a:ln>
        </p:spPr>
      </p:pic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0899AEA0-D03E-3444-8E81-C754D975C6B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5341" y="1196751"/>
            <a:ext cx="5561152" cy="5292950"/>
          </a:xfrm>
          <a:prstGeom prst="rect">
            <a:avLst/>
          </a:prstGeom>
          <a:solidFill>
            <a:schemeClr val="bg1"/>
          </a:solidFill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Click icon </a:t>
            </a: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add</a:t>
            </a:r>
            <a:r>
              <a:rPr lang="nl-NL"/>
              <a:t> </a:t>
            </a:r>
            <a:r>
              <a:rPr lang="nl-NL" err="1"/>
              <a:t>an</a:t>
            </a:r>
            <a:r>
              <a:rPr lang="nl-NL"/>
              <a:t> image</a:t>
            </a:r>
          </a:p>
        </p:txBody>
      </p:sp>
      <p:sp>
        <p:nvSpPr>
          <p:cNvPr id="13" name="Tijdelijke aanduiding voor tekst 30">
            <a:extLst>
              <a:ext uri="{FF2B5EF4-FFF2-40B4-BE49-F238E27FC236}">
                <a16:creationId xmlns:a16="http://schemas.microsoft.com/office/drawing/2014/main" id="{7D271618-79F1-014C-8317-A706919B0E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81163" y="501835"/>
            <a:ext cx="6994758" cy="227101"/>
          </a:xfrm>
          <a:prstGeom prst="rect">
            <a:avLst/>
          </a:prstGeom>
        </p:spPr>
        <p:txBody>
          <a:bodyPr/>
          <a:lstStyle>
            <a:lvl1pPr marL="0" marR="0" indent="0" algn="ctr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 i="0" u="none" cap="all" spc="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Name sub-</a:t>
            </a:r>
            <a:r>
              <a:rPr lang="nl-NL" err="1"/>
              <a:t>sender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0649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8" orient="horz" pos="754">
          <p15:clr>
            <a:srgbClr val="FBAE40"/>
          </p15:clr>
        </p15:guide>
        <p15:guide id="19" orient="horz" pos="211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onl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C1824C1D-4906-3A4A-B5A7-7CF6C4EB7B5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7147" y="1196975"/>
            <a:ext cx="7557707" cy="1253617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smtClean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Title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5E1B5542-E518-FB47-95E8-2B71A026A2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17147" y="2450593"/>
            <a:ext cx="7557707" cy="3443316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err="1"/>
              <a:t>Molorepudit</a:t>
            </a:r>
            <a:r>
              <a:rPr lang="nl-NL"/>
              <a:t> </a:t>
            </a:r>
            <a:r>
              <a:rPr lang="nl-NL" err="1"/>
              <a:t>ressimus</a:t>
            </a:r>
            <a:r>
              <a:rPr lang="nl-NL"/>
              <a:t> </a:t>
            </a:r>
            <a:r>
              <a:rPr lang="nl-NL" err="1"/>
              <a:t>exeri</a:t>
            </a:r>
            <a:r>
              <a:rPr lang="nl-NL"/>
              <a:t> </a:t>
            </a:r>
            <a:r>
              <a:rPr lang="nl-NL" err="1"/>
              <a:t>nus</a:t>
            </a:r>
            <a:r>
              <a:rPr lang="nl-NL"/>
              <a:t> et </a:t>
            </a:r>
            <a:r>
              <a:rPr lang="nl-NL" err="1"/>
              <a:t>ipienda</a:t>
            </a:r>
            <a:r>
              <a:rPr lang="nl-NL"/>
              <a:t> et </a:t>
            </a:r>
            <a:r>
              <a:rPr lang="nl-NL" err="1"/>
              <a:t>adiantot</a:t>
            </a:r>
            <a:r>
              <a:rPr lang="nl-NL"/>
              <a:t> </a:t>
            </a:r>
            <a:r>
              <a:rPr lang="nl-NL" err="1"/>
              <a:t>Ique</a:t>
            </a:r>
            <a:r>
              <a:rPr lang="nl-NL"/>
              <a:t> </a:t>
            </a:r>
            <a:r>
              <a:rPr lang="nl-NL" err="1"/>
              <a:t>niminti</a:t>
            </a:r>
            <a:r>
              <a:rPr lang="nl-NL"/>
              <a:t> </a:t>
            </a:r>
            <a:r>
              <a:rPr lang="nl-NL" err="1"/>
              <a:t>nonsendaecae</a:t>
            </a:r>
            <a:r>
              <a:rPr lang="nl-NL"/>
              <a:t> </a:t>
            </a:r>
            <a:r>
              <a:rPr lang="nl-NL" err="1"/>
              <a:t>volor</a:t>
            </a:r>
            <a:r>
              <a:rPr lang="nl-NL"/>
              <a:t> a ad et ut </a:t>
            </a:r>
            <a:r>
              <a:rPr lang="nl-NL" err="1"/>
              <a:t>eum</a:t>
            </a:r>
            <a:r>
              <a:rPr lang="nl-NL"/>
              <a:t> se pos mos </a:t>
            </a:r>
            <a:r>
              <a:rPr lang="nl-NL" err="1"/>
              <a:t>sed</a:t>
            </a:r>
            <a:r>
              <a:rPr lang="nl-NL"/>
              <a:t> </a:t>
            </a:r>
            <a:r>
              <a:rPr lang="nl-NL" err="1"/>
              <a:t>ulpa</a:t>
            </a:r>
            <a:r>
              <a:rPr lang="nl-NL"/>
              <a:t> </a:t>
            </a:r>
            <a:r>
              <a:rPr lang="nl-NL" err="1"/>
              <a:t>vitas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quia</a:t>
            </a:r>
            <a:r>
              <a:rPr lang="nl-NL"/>
              <a:t> </a:t>
            </a:r>
            <a:r>
              <a:rPr lang="nl-NL" err="1"/>
              <a:t>doluptio</a:t>
            </a:r>
            <a:r>
              <a:rPr lang="nl-NL"/>
              <a:t> </a:t>
            </a:r>
            <a:r>
              <a:rPr lang="nl-NL" err="1"/>
              <a:t>iduciis</a:t>
            </a:r>
            <a:r>
              <a:rPr lang="nl-NL"/>
              <a:t> </a:t>
            </a:r>
            <a:r>
              <a:rPr lang="nl-NL" err="1"/>
              <a:t>sedis</a:t>
            </a:r>
            <a:r>
              <a:rPr lang="nl-NL"/>
              <a:t> </a:t>
            </a:r>
            <a:r>
              <a:rPr lang="nl-NL" err="1"/>
              <a:t>sitat</a:t>
            </a:r>
            <a:r>
              <a:rPr lang="nl-NL"/>
              <a:t> es </a:t>
            </a:r>
            <a:r>
              <a:rPr lang="nl-NL" err="1"/>
              <a:t>nihition</a:t>
            </a:r>
            <a:r>
              <a:rPr lang="nl-NL"/>
              <a:t> </a:t>
            </a:r>
            <a:r>
              <a:rPr lang="nl-NL" err="1"/>
              <a:t>nonsecturi</a:t>
            </a:r>
            <a:r>
              <a:rPr lang="nl-NL"/>
              <a:t> </a:t>
            </a:r>
            <a:r>
              <a:rPr lang="nl-NL" err="1"/>
              <a:t>officidis</a:t>
            </a:r>
            <a:r>
              <a:rPr lang="nl-NL"/>
              <a:t> ex et que </a:t>
            </a:r>
            <a:r>
              <a:rPr lang="nl-NL" err="1"/>
              <a:t>esecto</a:t>
            </a:r>
            <a:r>
              <a:rPr lang="nl-NL"/>
              <a:t> </a:t>
            </a:r>
            <a:r>
              <a:rPr lang="nl-NL" err="1"/>
              <a:t>dolorumenis</a:t>
            </a:r>
            <a:r>
              <a:rPr lang="nl-NL"/>
              <a:t> </a:t>
            </a:r>
            <a:r>
              <a:rPr lang="nl-NL" err="1"/>
              <a:t>aritat</a:t>
            </a:r>
            <a:r>
              <a:rPr lang="nl-NL"/>
              <a:t> et des </a:t>
            </a:r>
            <a:r>
              <a:rPr lang="nl-NL" err="1"/>
              <a:t>earcit</a:t>
            </a:r>
            <a:r>
              <a:rPr lang="nl-NL"/>
              <a:t>, </a:t>
            </a:r>
            <a:r>
              <a:rPr lang="nl-NL" err="1"/>
              <a:t>ium</a:t>
            </a:r>
            <a:r>
              <a:rPr lang="nl-NL"/>
              <a:t> ad </a:t>
            </a:r>
            <a:r>
              <a:rPr lang="nl-NL" err="1"/>
              <a:t>quam</a:t>
            </a:r>
            <a:r>
              <a:rPr lang="nl-NL"/>
              <a:t> </a:t>
            </a:r>
            <a:r>
              <a:rPr lang="nl-NL" err="1"/>
              <a:t>faccupt</a:t>
            </a:r>
            <a:r>
              <a:rPr lang="nl-NL"/>
              <a:t> </a:t>
            </a:r>
            <a:r>
              <a:rPr lang="nl-NL" err="1"/>
              <a:t>atiature</a:t>
            </a:r>
            <a:r>
              <a:rPr lang="nl-NL"/>
              <a:t>, </a:t>
            </a:r>
            <a:r>
              <a:rPr lang="nl-NL" err="1"/>
              <a:t>qui</a:t>
            </a:r>
            <a:r>
              <a:rPr lang="nl-NL"/>
              <a:t> </a:t>
            </a:r>
            <a:r>
              <a:rPr lang="nl-NL" err="1"/>
              <a:t>officipis</a:t>
            </a:r>
            <a:r>
              <a:rPr lang="nl-NL"/>
              <a:t> </a:t>
            </a:r>
            <a:r>
              <a:rPr lang="nl-NL" err="1"/>
              <a:t>dolupta</a:t>
            </a:r>
            <a:r>
              <a:rPr lang="nl-NL"/>
              <a:t> </a:t>
            </a:r>
            <a:r>
              <a:rPr lang="nl-NL" err="1"/>
              <a:t>spereium</a:t>
            </a:r>
            <a:r>
              <a:rPr lang="nl-NL"/>
              <a:t> </a:t>
            </a:r>
            <a:r>
              <a:rPr lang="nl-NL" err="1"/>
              <a:t>quias</a:t>
            </a:r>
            <a:r>
              <a:rPr lang="nl-NL"/>
              <a:t> </a:t>
            </a:r>
            <a:r>
              <a:rPr lang="nl-NL" err="1"/>
              <a:t>sum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min </a:t>
            </a:r>
            <a:r>
              <a:rPr lang="nl-NL" err="1"/>
              <a:t>prae</a:t>
            </a:r>
            <a:r>
              <a:rPr lang="nl-NL"/>
              <a:t> nam </a:t>
            </a:r>
            <a:r>
              <a:rPr lang="nl-NL" err="1"/>
              <a:t>aut</a:t>
            </a:r>
            <a:r>
              <a:rPr lang="nl-NL"/>
              <a:t> que </a:t>
            </a:r>
            <a:r>
              <a:rPr lang="nl-NL" err="1"/>
              <a:t>nobitatur</a:t>
            </a:r>
            <a:r>
              <a:rPr lang="nl-NL"/>
              <a:t>, </a:t>
            </a:r>
            <a:r>
              <a:rPr lang="nl-NL" err="1"/>
              <a:t>cus</a:t>
            </a:r>
            <a:r>
              <a:rPr lang="nl-NL"/>
              <a:t> </a:t>
            </a:r>
            <a:r>
              <a:rPr lang="nl-NL" err="1"/>
              <a:t>eario</a:t>
            </a:r>
            <a:r>
              <a:rPr lang="nl-NL"/>
              <a:t> </a:t>
            </a:r>
            <a:r>
              <a:rPr lang="nl-NL" err="1"/>
              <a:t>omnihic</a:t>
            </a:r>
            <a:r>
              <a:rPr lang="nl-NL"/>
              <a:t> </a:t>
            </a:r>
            <a:r>
              <a:rPr lang="nl-NL" err="1"/>
              <a:t>aeruptur</a:t>
            </a:r>
            <a:r>
              <a:rPr lang="nl-NL"/>
              <a:t>, </a:t>
            </a:r>
            <a:r>
              <a:rPr lang="nl-NL" err="1"/>
              <a:t>sunt</a:t>
            </a:r>
            <a:r>
              <a:rPr lang="nl-NL"/>
              <a:t> </a:t>
            </a:r>
            <a:r>
              <a:rPr lang="nl-NL" err="1"/>
              <a:t>eruptat</a:t>
            </a:r>
            <a:r>
              <a:rPr lang="nl-NL"/>
              <a:t> </a:t>
            </a:r>
            <a:r>
              <a:rPr lang="nl-NL" err="1"/>
              <a:t>volorep</a:t>
            </a:r>
            <a:r>
              <a:rPr lang="nl-NL"/>
              <a:t>. &lt;Max. 70 </a:t>
            </a:r>
            <a:r>
              <a:rPr lang="nl-NL" err="1"/>
              <a:t>words</a:t>
            </a:r>
            <a:r>
              <a:rPr lang="nl-NL"/>
              <a:t>&gt;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A76D091-77BC-2F42-913C-F8B10415F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2" y="6001200"/>
            <a:ext cx="1727550" cy="6794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065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ext left, image r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BA2A577-21F1-7046-AA42-DF49AEC8BCF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96244" y="368301"/>
            <a:ext cx="7559293" cy="612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Click icon </a:t>
            </a: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add</a:t>
            </a:r>
            <a:r>
              <a:rPr lang="nl-NL"/>
              <a:t> </a:t>
            </a:r>
            <a:r>
              <a:rPr lang="nl-NL" err="1"/>
              <a:t>an</a:t>
            </a:r>
            <a:r>
              <a:rPr lang="nl-NL"/>
              <a:t> image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07AE5D3-2C03-CD49-8B96-489B7649C6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8050" y="371475"/>
            <a:ext cx="3634429" cy="1080000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smtClean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/>
              <a:t>Title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34EE854C-23EF-BD45-A084-2AE0D43591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7425" y="1664209"/>
            <a:ext cx="3635053" cy="4238714"/>
          </a:xfrm>
          <a:prstGeom prst="rect">
            <a:avLst/>
          </a:prstGeom>
        </p:spPr>
        <p:txBody>
          <a:bodyPr bIns="0" anchor="b" anchorCtr="0"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err="1"/>
              <a:t>Molorepudit</a:t>
            </a:r>
            <a:r>
              <a:rPr lang="nl-NL"/>
              <a:t> </a:t>
            </a:r>
            <a:r>
              <a:rPr lang="nl-NL" err="1"/>
              <a:t>ressimus</a:t>
            </a:r>
            <a:r>
              <a:rPr lang="nl-NL"/>
              <a:t> </a:t>
            </a:r>
            <a:r>
              <a:rPr lang="nl-NL" err="1"/>
              <a:t>exeri</a:t>
            </a:r>
            <a:r>
              <a:rPr lang="nl-NL"/>
              <a:t> </a:t>
            </a:r>
            <a:r>
              <a:rPr lang="nl-NL" err="1"/>
              <a:t>nus</a:t>
            </a:r>
            <a:r>
              <a:rPr lang="nl-NL"/>
              <a:t> et </a:t>
            </a:r>
            <a:r>
              <a:rPr lang="nl-NL" err="1"/>
              <a:t>ipienda</a:t>
            </a:r>
            <a:r>
              <a:rPr lang="nl-NL"/>
              <a:t> et </a:t>
            </a:r>
            <a:r>
              <a:rPr lang="nl-NL" err="1"/>
              <a:t>adiantot</a:t>
            </a:r>
            <a:r>
              <a:rPr lang="nl-NL"/>
              <a:t> </a:t>
            </a:r>
            <a:r>
              <a:rPr lang="nl-NL" err="1"/>
              <a:t>Ique</a:t>
            </a:r>
            <a:r>
              <a:rPr lang="nl-NL"/>
              <a:t> </a:t>
            </a:r>
            <a:r>
              <a:rPr lang="nl-NL" err="1"/>
              <a:t>niminti</a:t>
            </a:r>
            <a:r>
              <a:rPr lang="nl-NL"/>
              <a:t> </a:t>
            </a:r>
            <a:r>
              <a:rPr lang="nl-NL" err="1"/>
              <a:t>nonsendaecae</a:t>
            </a:r>
            <a:r>
              <a:rPr lang="nl-NL"/>
              <a:t> </a:t>
            </a:r>
            <a:r>
              <a:rPr lang="nl-NL" err="1"/>
              <a:t>volor</a:t>
            </a:r>
            <a:r>
              <a:rPr lang="nl-NL"/>
              <a:t> a ad et ut </a:t>
            </a:r>
            <a:r>
              <a:rPr lang="nl-NL" err="1"/>
              <a:t>eum</a:t>
            </a:r>
            <a:r>
              <a:rPr lang="nl-NL"/>
              <a:t> se pos mos </a:t>
            </a:r>
            <a:r>
              <a:rPr lang="nl-NL" err="1"/>
              <a:t>sed</a:t>
            </a:r>
            <a:r>
              <a:rPr lang="nl-NL"/>
              <a:t> </a:t>
            </a:r>
            <a:r>
              <a:rPr lang="nl-NL" err="1"/>
              <a:t>ulpa</a:t>
            </a:r>
            <a:r>
              <a:rPr lang="nl-NL"/>
              <a:t> </a:t>
            </a:r>
            <a:r>
              <a:rPr lang="nl-NL" err="1"/>
              <a:t>vitas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quia</a:t>
            </a:r>
            <a:r>
              <a:rPr lang="nl-NL"/>
              <a:t> </a:t>
            </a:r>
            <a:r>
              <a:rPr lang="nl-NL" err="1"/>
              <a:t>doluptio</a:t>
            </a:r>
            <a:r>
              <a:rPr lang="nl-NL"/>
              <a:t> </a:t>
            </a:r>
            <a:r>
              <a:rPr lang="nl-NL" err="1"/>
              <a:t>iduciis</a:t>
            </a:r>
            <a:r>
              <a:rPr lang="nl-NL"/>
              <a:t> </a:t>
            </a:r>
            <a:r>
              <a:rPr lang="nl-NL" err="1"/>
              <a:t>sedis</a:t>
            </a:r>
            <a:r>
              <a:rPr lang="nl-NL"/>
              <a:t> </a:t>
            </a:r>
            <a:r>
              <a:rPr lang="nl-NL" err="1"/>
              <a:t>sitat</a:t>
            </a:r>
            <a:r>
              <a:rPr lang="nl-NL"/>
              <a:t> es </a:t>
            </a:r>
            <a:r>
              <a:rPr lang="nl-NL" err="1"/>
              <a:t>nihition</a:t>
            </a:r>
            <a:r>
              <a:rPr lang="nl-NL"/>
              <a:t> </a:t>
            </a:r>
            <a:r>
              <a:rPr lang="nl-NL" err="1"/>
              <a:t>nonsecturi</a:t>
            </a:r>
            <a:r>
              <a:rPr lang="nl-NL"/>
              <a:t> </a:t>
            </a:r>
            <a:r>
              <a:rPr lang="nl-NL" err="1"/>
              <a:t>officidis</a:t>
            </a:r>
            <a:r>
              <a:rPr lang="nl-NL"/>
              <a:t> ex et que </a:t>
            </a:r>
            <a:r>
              <a:rPr lang="nl-NL" err="1"/>
              <a:t>esecto</a:t>
            </a:r>
            <a:r>
              <a:rPr lang="nl-NL"/>
              <a:t> </a:t>
            </a:r>
            <a:r>
              <a:rPr lang="nl-NL" err="1"/>
              <a:t>dolorumenis</a:t>
            </a:r>
            <a:r>
              <a:rPr lang="nl-NL"/>
              <a:t> </a:t>
            </a:r>
            <a:r>
              <a:rPr lang="nl-NL" err="1"/>
              <a:t>aritat</a:t>
            </a:r>
            <a:r>
              <a:rPr lang="nl-NL"/>
              <a:t> et. </a:t>
            </a:r>
            <a:br>
              <a:rPr lang="nl-NL"/>
            </a:br>
            <a:r>
              <a:rPr lang="nl-NL"/>
              <a:t>&lt;Max. 40 </a:t>
            </a:r>
            <a:r>
              <a:rPr lang="nl-NL" err="1"/>
              <a:t>words</a:t>
            </a:r>
            <a:r>
              <a:rPr lang="nl-NL"/>
              <a:t>&gt;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726622-DE31-994D-AC81-121FDF141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2" y="6001200"/>
            <a:ext cx="1727550" cy="6794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9132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creen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BA2A577-21F1-7046-AA42-DF49AEC8BCF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36463" y="368300"/>
            <a:ext cx="11519074" cy="612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Click icon </a:t>
            </a: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add</a:t>
            </a:r>
            <a:r>
              <a:rPr lang="nl-NL"/>
              <a:t> </a:t>
            </a:r>
            <a:r>
              <a:rPr lang="nl-NL" err="1"/>
              <a:t>an</a:t>
            </a:r>
            <a:r>
              <a:rPr lang="nl-NL"/>
              <a:t> image</a:t>
            </a:r>
          </a:p>
        </p:txBody>
      </p:sp>
    </p:spTree>
    <p:extLst>
      <p:ext uri="{BB962C8B-B14F-4D97-AF65-F5344CB8AC3E}">
        <p14:creationId xmlns:p14="http://schemas.microsoft.com/office/powerpoint/2010/main" val="3260773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screen image + caption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BA2A577-21F1-7046-AA42-DF49AEC8BCF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36463" y="368300"/>
            <a:ext cx="11519074" cy="55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Click icon </a:t>
            </a: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add</a:t>
            </a:r>
            <a:r>
              <a:rPr lang="nl-NL"/>
              <a:t> </a:t>
            </a:r>
            <a:r>
              <a:rPr lang="nl-NL" err="1"/>
              <a:t>an</a:t>
            </a:r>
            <a:r>
              <a:rPr lang="nl-NL"/>
              <a:t> image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44E85E-CA6A-F844-A413-BC9479C4FF2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6463" y="5948301"/>
            <a:ext cx="11519075" cy="541399"/>
          </a:xfrm>
          <a:prstGeom prst="rect">
            <a:avLst/>
          </a:prstGeom>
        </p:spPr>
        <p:txBody>
          <a:bodyPr lIns="0" bIns="0" anchor="b" anchorCtr="0"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1200" b="0" i="0" smtClean="0"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err="1"/>
              <a:t>Itasita</a:t>
            </a:r>
            <a:r>
              <a:rPr lang="nl-NL"/>
              <a:t> </a:t>
            </a:r>
            <a:r>
              <a:rPr lang="nl-NL" err="1"/>
              <a:t>sima</a:t>
            </a:r>
            <a:r>
              <a:rPr lang="nl-NL"/>
              <a:t> </a:t>
            </a:r>
            <a:r>
              <a:rPr lang="nl-NL" err="1"/>
              <a:t>dolor</a:t>
            </a:r>
            <a:r>
              <a:rPr lang="nl-NL"/>
              <a:t> min </a:t>
            </a:r>
            <a:r>
              <a:rPr lang="nl-NL" err="1"/>
              <a:t>evellor</a:t>
            </a:r>
            <a:r>
              <a:rPr lang="nl-NL"/>
              <a:t> </a:t>
            </a:r>
            <a:r>
              <a:rPr lang="nl-NL" err="1"/>
              <a:t>ratum</a:t>
            </a:r>
            <a:r>
              <a:rPr lang="nl-NL"/>
              <a:t> </a:t>
            </a:r>
            <a:r>
              <a:rPr lang="nl-NL" err="1"/>
              <a:t>laciis</a:t>
            </a:r>
            <a:r>
              <a:rPr lang="nl-NL"/>
              <a:t> et </a:t>
            </a:r>
            <a:r>
              <a:rPr lang="nl-NL" err="1"/>
              <a:t>quam</a:t>
            </a:r>
            <a:r>
              <a:rPr lang="nl-NL"/>
              <a:t> </a:t>
            </a:r>
            <a:r>
              <a:rPr lang="nl-NL" err="1"/>
              <a:t>voluptat</a:t>
            </a:r>
            <a:r>
              <a:rPr lang="nl-NL"/>
              <a:t> ut </a:t>
            </a:r>
            <a:r>
              <a:rPr lang="nl-NL" err="1"/>
              <a:t>lanis</a:t>
            </a:r>
            <a:r>
              <a:rPr lang="nl-NL"/>
              <a:t> </a:t>
            </a:r>
            <a:r>
              <a:rPr lang="nl-NL" err="1"/>
              <a:t>nit</a:t>
            </a:r>
            <a:r>
              <a:rPr lang="nl-NL"/>
              <a:t>, </a:t>
            </a:r>
            <a:r>
              <a:rPr lang="nl-NL" err="1"/>
              <a:t>eium</a:t>
            </a:r>
            <a:r>
              <a:rPr lang="nl-NL"/>
              <a:t> </a:t>
            </a:r>
            <a:r>
              <a:rPr lang="nl-NL" err="1"/>
              <a:t>quidus</a:t>
            </a:r>
            <a:r>
              <a:rPr lang="nl-NL"/>
              <a:t>, </a:t>
            </a:r>
            <a:r>
              <a:rPr lang="nl-NL" err="1"/>
              <a:t>quas</a:t>
            </a:r>
            <a:r>
              <a:rPr lang="nl-NL"/>
              <a:t> </a:t>
            </a:r>
            <a:r>
              <a:rPr lang="nl-NL" err="1"/>
              <a:t>nobis</a:t>
            </a:r>
            <a:r>
              <a:rPr lang="nl-NL"/>
              <a:t> </a:t>
            </a:r>
            <a:r>
              <a:rPr lang="nl-NL" err="1"/>
              <a:t>inusam</a:t>
            </a:r>
            <a:r>
              <a:rPr lang="nl-NL"/>
              <a:t> </a:t>
            </a:r>
            <a:r>
              <a:rPr lang="nl-NL" err="1"/>
              <a:t>cuptate</a:t>
            </a:r>
            <a:r>
              <a:rPr lang="nl-NL"/>
              <a:t> </a:t>
            </a:r>
            <a:r>
              <a:rPr lang="nl-NL" err="1"/>
              <a:t>mper</a:t>
            </a:r>
            <a:r>
              <a:rPr lang="nl-NL"/>
              <a:t> </a:t>
            </a:r>
            <a:r>
              <a:rPr lang="nl-NL" err="1"/>
              <a:t>nobit</a:t>
            </a:r>
            <a:r>
              <a:rPr lang="nl-NL"/>
              <a:t> hit </a:t>
            </a:r>
            <a:r>
              <a:rPr lang="nl-NL" err="1"/>
              <a:t>eliquam</a:t>
            </a:r>
            <a:r>
              <a:rPr lang="nl-NL"/>
              <a:t> </a:t>
            </a:r>
            <a:r>
              <a:rPr lang="nl-NL" err="1"/>
              <a:t>cori</a:t>
            </a:r>
            <a:r>
              <a:rPr lang="nl-NL"/>
              <a:t> </a:t>
            </a:r>
            <a:r>
              <a:rPr lang="nl-NL" err="1"/>
              <a:t>voloreicid</a:t>
            </a:r>
            <a:r>
              <a:rPr lang="nl-NL"/>
              <a:t> </a:t>
            </a:r>
            <a:r>
              <a:rPr lang="nl-NL" err="1"/>
              <a:t>mil</a:t>
            </a:r>
            <a:r>
              <a:rPr lang="nl-NL"/>
              <a:t> </a:t>
            </a:r>
            <a:r>
              <a:rPr lang="nl-NL" err="1"/>
              <a:t>minihilis</a:t>
            </a:r>
            <a:r>
              <a:rPr lang="nl-NL"/>
              <a:t> </a:t>
            </a:r>
            <a:r>
              <a:rPr lang="nl-NL" err="1"/>
              <a:t>aut</a:t>
            </a:r>
            <a:r>
              <a:rPr lang="nl-NL"/>
              <a:t> </a:t>
            </a:r>
            <a:r>
              <a:rPr lang="nl-NL" err="1"/>
              <a:t>milit</a:t>
            </a:r>
            <a:r>
              <a:rPr lang="nl-NL"/>
              <a:t> es </a:t>
            </a:r>
            <a:r>
              <a:rPr lang="nl-NL" err="1"/>
              <a:t>sum</a:t>
            </a:r>
            <a:r>
              <a:rPr lang="nl-NL"/>
              <a:t> </a:t>
            </a:r>
            <a:r>
              <a:rPr lang="nl-NL" err="1"/>
              <a:t>eicatet</a:t>
            </a:r>
            <a:r>
              <a:rPr lang="nl-NL"/>
              <a:t> ad mi, </a:t>
            </a:r>
            <a:r>
              <a:rPr lang="nl-NL" err="1"/>
              <a:t>unt</a:t>
            </a:r>
            <a:r>
              <a:rPr lang="nl-NL"/>
              <a:t> </a:t>
            </a:r>
            <a:r>
              <a:rPr lang="nl-NL" err="1"/>
              <a:t>qui</a:t>
            </a:r>
            <a:r>
              <a:rPr lang="nl-NL"/>
              <a:t> </a:t>
            </a:r>
            <a:r>
              <a:rPr lang="nl-NL" err="1"/>
              <a:t>dionseq</a:t>
            </a:r>
            <a:r>
              <a:rPr lang="nl-NL"/>
              <a:t> </a:t>
            </a:r>
            <a:r>
              <a:rPr lang="nl-NL" err="1"/>
              <a:t>uatusae</a:t>
            </a:r>
            <a:r>
              <a:rPr lang="nl-NL"/>
              <a:t> </a:t>
            </a:r>
            <a:r>
              <a:rPr lang="nl-NL" err="1"/>
              <a:t>verferf</a:t>
            </a:r>
            <a:r>
              <a:rPr lang="nl-NL"/>
              <a:t> </a:t>
            </a:r>
            <a:r>
              <a:rPr lang="nl-NL" err="1"/>
              <a:t>erumquunt</a:t>
            </a:r>
            <a:r>
              <a:rPr lang="nl-NL"/>
              <a:t>. &lt; Max. 40 </a:t>
            </a:r>
            <a:r>
              <a:rPr lang="nl-NL" err="1"/>
              <a:t>words</a:t>
            </a:r>
            <a:r>
              <a:rPr lang="nl-NL"/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1312542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/ quo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>
            <a:extLst>
              <a:ext uri="{FF2B5EF4-FFF2-40B4-BE49-F238E27FC236}">
                <a16:creationId xmlns:a16="http://schemas.microsoft.com/office/drawing/2014/main" id="{2133EB5A-69B9-1740-8101-0C004BB7D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8" y="1180848"/>
            <a:ext cx="11371679" cy="4603578"/>
          </a:xfrm>
          <a:prstGeom prst="rect">
            <a:avLst/>
          </a:prstGeom>
        </p:spPr>
        <p:txBody>
          <a:bodyPr anchor="ctr" anchorCtr="0"/>
          <a:lstStyle>
            <a:lvl1pPr marL="0" marR="0" indent="0" algn="ctr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99" b="0" i="1">
                <a:latin typeface="Merriweather" panose="02060503050406030704" pitchFamily="18" charset="77"/>
              </a:defRPr>
            </a:lvl1pPr>
          </a:lstStyle>
          <a:p>
            <a:r>
              <a:rPr lang="en-GB"/>
              <a:t>Chapter title or Quote slide.</a:t>
            </a:r>
            <a:br>
              <a:rPr lang="en-GB"/>
            </a:br>
            <a:r>
              <a:rPr lang="en-GB"/>
              <a:t>(Leave Name </a:t>
            </a:r>
            <a:r>
              <a:rPr lang="en-GB" err="1"/>
              <a:t>Lastname</a:t>
            </a:r>
            <a:r>
              <a:rPr lang="en-GB"/>
              <a:t> and Job title</a:t>
            </a:r>
            <a:br>
              <a:rPr lang="en-GB"/>
            </a:br>
            <a:r>
              <a:rPr lang="en-GB"/>
              <a:t>empty in case of chapter slide.)</a:t>
            </a:r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7294" y="5792378"/>
            <a:ext cx="5037413" cy="21716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7294" y="6017497"/>
            <a:ext cx="5037413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CCDD767-ED6B-A34E-9A71-05E6C462C7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2" y="6001200"/>
            <a:ext cx="1727550" cy="6794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68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/ quote + image righ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>
            <a:extLst>
              <a:ext uri="{FF2B5EF4-FFF2-40B4-BE49-F238E27FC236}">
                <a16:creationId xmlns:a16="http://schemas.microsoft.com/office/drawing/2014/main" id="{2133EB5A-69B9-1740-8101-0C004BB7D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8050" y="371475"/>
            <a:ext cx="5578609" cy="4320000"/>
          </a:xfrm>
          <a:prstGeom prst="rect">
            <a:avLst/>
          </a:prstGeom>
        </p:spPr>
        <p:txBody>
          <a:bodyPr anchor="t" anchorCtr="0"/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4099" b="0" i="1" smtClean="0">
                <a:effectLst/>
                <a:latin typeface="Merriweather" panose="02060503050406030704" pitchFamily="18" charset="77"/>
              </a:defRPr>
            </a:lvl1pPr>
          </a:lstStyle>
          <a:p>
            <a:r>
              <a:rPr lang="en-GB"/>
              <a:t>Chapter title or Quote slide. (Leave Name </a:t>
            </a:r>
            <a:r>
              <a:rPr lang="en-GB" err="1"/>
              <a:t>Lastname</a:t>
            </a:r>
            <a:r>
              <a:rPr lang="en-GB"/>
              <a:t> and Job title empty in case of chapter slide.)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BA2A577-21F1-7046-AA42-DF49AEC8BCF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75341" y="368301"/>
            <a:ext cx="5580197" cy="612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Click icon </a:t>
            </a:r>
            <a:r>
              <a:rPr lang="nl-NL" err="1"/>
              <a:t>to</a:t>
            </a:r>
            <a:r>
              <a:rPr lang="nl-NL"/>
              <a:t> </a:t>
            </a:r>
            <a:r>
              <a:rPr lang="nl-NL" err="1"/>
              <a:t>add</a:t>
            </a:r>
            <a:r>
              <a:rPr lang="nl-NL"/>
              <a:t> </a:t>
            </a:r>
            <a:r>
              <a:rPr lang="nl-NL" err="1"/>
              <a:t>an</a:t>
            </a:r>
            <a:r>
              <a:rPr lang="nl-NL"/>
              <a:t> image</a:t>
            </a:r>
          </a:p>
        </p:txBody>
      </p:sp>
      <p:sp>
        <p:nvSpPr>
          <p:cNvPr id="6" name="Tijdelijke aanduiding voor tekst 32">
            <a:extLst>
              <a:ext uri="{FF2B5EF4-FFF2-40B4-BE49-F238E27FC236}">
                <a16:creationId xmlns:a16="http://schemas.microsoft.com/office/drawing/2014/main" id="{8A6E6E10-CABC-FF47-8209-224B9E9C5A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050" y="5499920"/>
            <a:ext cx="5578609" cy="217169"/>
          </a:xfrm>
          <a:prstGeom prst="rect">
            <a:avLst/>
          </a:prstGeom>
        </p:spPr>
        <p:txBody>
          <a:bodyPr/>
          <a:lstStyle>
            <a:lvl1pPr algn="l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/>
              <a:t>Name </a:t>
            </a:r>
            <a:r>
              <a:rPr lang="nl-NL" err="1"/>
              <a:t>Lastname</a:t>
            </a:r>
            <a:endParaRPr lang="nl-NL"/>
          </a:p>
        </p:txBody>
      </p:sp>
      <p:sp>
        <p:nvSpPr>
          <p:cNvPr id="7" name="Tijdelijke aanduiding voor tekst 34">
            <a:extLst>
              <a:ext uri="{FF2B5EF4-FFF2-40B4-BE49-F238E27FC236}">
                <a16:creationId xmlns:a16="http://schemas.microsoft.com/office/drawing/2014/main" id="{79749A39-F36C-EA43-9B19-3B58CEBDFC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8050" y="5717088"/>
            <a:ext cx="5578609" cy="270592"/>
          </a:xfrm>
          <a:prstGeom prst="rect">
            <a:avLst/>
          </a:prstGeom>
        </p:spPr>
        <p:txBody>
          <a:bodyPr/>
          <a:lstStyle>
            <a:lvl1pPr algn="l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/>
              <a:t>Job </a:t>
            </a:r>
            <a:r>
              <a:rPr lang="nl-NL" err="1"/>
              <a:t>title</a:t>
            </a:r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B0D0569-E55A-D047-A1AB-A2492807E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52" y="6001200"/>
            <a:ext cx="1727550" cy="6794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0011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7" orient="horz" pos="2115">
          <p15:clr>
            <a:srgbClr val="FBAE40"/>
          </p15:clr>
        </p15:guide>
        <p15:guide id="18" orient="horz" pos="75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09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126" rtl="0" eaLnBrk="1" latinLnBrk="0" hangingPunct="1">
        <a:spcBef>
          <a:spcPct val="0"/>
        </a:spcBef>
        <a:buNone/>
        <a:defRPr sz="2099" b="0" i="0" kern="1200">
          <a:solidFill>
            <a:schemeClr val="tx1"/>
          </a:solidFill>
          <a:latin typeface="Merriweather Regular" panose="02060503050406030704" pitchFamily="18" charset="77"/>
          <a:ea typeface="+mj-ea"/>
          <a:cs typeface="+mj-cs"/>
        </a:defRPr>
      </a:lvl1pPr>
    </p:titleStyle>
    <p:bodyStyle>
      <a:lvl1pPr marL="0" indent="0" algn="l" defTabSz="914126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b="0" i="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0" indent="0" algn="l" defTabSz="914126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b="1" i="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269919" indent="-269919" algn="l" defTabSz="914126" rtl="0" eaLnBrk="1" latinLnBrk="0" hangingPunct="1">
        <a:lnSpc>
          <a:spcPct val="110000"/>
        </a:lnSpc>
        <a:spcBef>
          <a:spcPts val="2099"/>
        </a:spcBef>
        <a:buFont typeface="Verdana" pitchFamily="34" charset="0"/>
        <a:buChar char="•"/>
        <a:defRPr sz="1600" b="0" i="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269919" indent="-269919" algn="l" defTabSz="914126" rtl="0" eaLnBrk="1" latinLnBrk="0" hangingPunct="1">
        <a:lnSpc>
          <a:spcPct val="110000"/>
        </a:lnSpc>
        <a:spcBef>
          <a:spcPts val="2099"/>
        </a:spcBef>
        <a:buFont typeface="Verdana" pitchFamily="34" charset="0"/>
        <a:buChar char="•"/>
        <a:defRPr sz="1600" b="0" i="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09757" indent="-269919" algn="l" defTabSz="914126" rtl="0" eaLnBrk="1" latinLnBrk="0" hangingPunct="1">
        <a:lnSpc>
          <a:spcPct val="110000"/>
        </a:lnSpc>
        <a:spcBef>
          <a:spcPts val="0"/>
        </a:spcBef>
        <a:buFont typeface="Verdana" pitchFamily="34" charset="0"/>
        <a:buChar char="–"/>
        <a:defRPr sz="1600" b="0" i="0" kern="1200" baseline="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8F6A65D8-259C-DE8C-34D4-DFCB07336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189" y="1231310"/>
            <a:ext cx="8719280" cy="396775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300" b="1" i="0" dirty="0"/>
              <a:t>Procedural Safeguards in Adult Guardianship Proceedings</a:t>
            </a:r>
            <a:br>
              <a:rPr lang="en-US" sz="2300" b="1" i="0" dirty="0"/>
            </a:br>
            <a:r>
              <a:rPr lang="en-US" sz="2300" b="1" dirty="0"/>
              <a:t>A Comparative Perspective</a:t>
            </a:r>
            <a:endParaRPr lang="nl-NL" sz="2300" dirty="0"/>
          </a:p>
        </p:txBody>
      </p:sp>
      <p:sp>
        <p:nvSpPr>
          <p:cNvPr id="7" name="AutoShape 4" descr="STRIDE">
            <a:extLst>
              <a:ext uri="{FF2B5EF4-FFF2-40B4-BE49-F238E27FC236}">
                <a16:creationId xmlns:a16="http://schemas.microsoft.com/office/drawing/2014/main" id="{3BE048ED-C4B2-A4E1-9901-A293D1794B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79987" y="4800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itle 4">
            <a:extLst>
              <a:ext uri="{FF2B5EF4-FFF2-40B4-BE49-F238E27FC236}">
                <a16:creationId xmlns:a16="http://schemas.microsoft.com/office/drawing/2014/main" id="{0F32F04F-07D9-B794-3304-9E7B93D01351}"/>
              </a:ext>
            </a:extLst>
          </p:cNvPr>
          <p:cNvSpPr txBox="1">
            <a:spLocks/>
          </p:cNvSpPr>
          <p:nvPr/>
        </p:nvSpPr>
        <p:spPr>
          <a:xfrm>
            <a:off x="1592776" y="4960883"/>
            <a:ext cx="6320106" cy="1881325"/>
          </a:xfrm>
          <a:prstGeom prst="rect">
            <a:avLst/>
          </a:prstGeom>
        </p:spPr>
        <p:txBody>
          <a:bodyPr lIns="0" tIns="360000" rIns="0" bIns="360000" anchor="ctr" anchorCtr="0"/>
          <a:lstStyle>
            <a:lvl1pPr algn="ctr" defTabSz="914126" rtl="0" eaLnBrk="1" latinLnBrk="0" hangingPunct="1">
              <a:spcBef>
                <a:spcPct val="0"/>
              </a:spcBef>
              <a:buNone/>
              <a:defRPr sz="4099" b="0" i="1" kern="1200">
                <a:solidFill>
                  <a:schemeClr val="tx1"/>
                </a:solidFill>
                <a:latin typeface="Merriweather Light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000" i="0" dirty="0"/>
              <a:t>Fiore Schuthof – PhD candidate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Utrecht Centre for European Research into Family Law</a:t>
            </a:r>
            <a:br>
              <a:rPr lang="en-US" sz="1600" dirty="0"/>
            </a:br>
            <a:r>
              <a:rPr lang="en-US" sz="1600" dirty="0"/>
              <a:t>f.schuthof@uu.nl</a:t>
            </a:r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40510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DBB71-455E-AEC5-0052-57EF144F0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0843" y="1791832"/>
            <a:ext cx="11543071" cy="3443316"/>
          </a:xfrm>
        </p:spPr>
        <p:txBody>
          <a:bodyPr/>
          <a:lstStyle/>
          <a:p>
            <a:pPr marL="342900" indent="-34290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</a:rPr>
              <a:t>Great </a:t>
            </a:r>
            <a:r>
              <a:rPr lang="en-US" sz="2400" b="1" dirty="0">
                <a:latin typeface="Merriweather" panose="00000500000000000000" pitchFamily="2" charset="0"/>
              </a:rPr>
              <a:t>variety</a:t>
            </a:r>
            <a:r>
              <a:rPr lang="en-US" sz="2400" dirty="0">
                <a:latin typeface="Merriweather" panose="00000500000000000000" pitchFamily="2" charset="0"/>
              </a:rPr>
              <a:t> between legal systems </a:t>
            </a:r>
            <a:r>
              <a:rPr lang="en-US" sz="2400" dirty="0">
                <a:latin typeface="Merriweather" panose="00000500000000000000" pitchFamily="2" charset="0"/>
                <a:sym typeface="Wingdings" panose="05000000000000000000" pitchFamily="2" charset="2"/>
              </a:rPr>
              <a:t> new </a:t>
            </a:r>
            <a:r>
              <a:rPr lang="en-US" sz="2400" b="1" dirty="0">
                <a:latin typeface="Merriweather" panose="00000500000000000000" pitchFamily="2" charset="0"/>
                <a:sym typeface="Wingdings" panose="05000000000000000000" pitchFamily="2" charset="2"/>
              </a:rPr>
              <a:t>questions</a:t>
            </a:r>
          </a:p>
          <a:p>
            <a:pPr marL="342900" indent="-34290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  <a:sym typeface="Wingdings" panose="05000000000000000000" pitchFamily="2" charset="2"/>
              </a:rPr>
              <a:t>Reflects </a:t>
            </a:r>
            <a:r>
              <a:rPr lang="en-US" sz="2400" b="1" dirty="0">
                <a:latin typeface="Merriweather" panose="00000500000000000000" pitchFamily="2" charset="0"/>
                <a:sym typeface="Wingdings" panose="05000000000000000000" pitchFamily="2" charset="2"/>
              </a:rPr>
              <a:t>underlying aim </a:t>
            </a:r>
            <a:r>
              <a:rPr lang="en-US" sz="2400" dirty="0">
                <a:latin typeface="Merriweather" panose="00000500000000000000" pitchFamily="2" charset="0"/>
                <a:sym typeface="Wingdings" panose="05000000000000000000" pitchFamily="2" charset="2"/>
              </a:rPr>
              <a:t>of guardianship</a:t>
            </a:r>
          </a:p>
          <a:p>
            <a:pPr marL="342900" indent="-34290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sym typeface="Wingdings" panose="05000000000000000000" pitchFamily="2" charset="2"/>
              </a:rPr>
              <a:t>Growing need </a:t>
            </a:r>
            <a:r>
              <a:rPr lang="en-US" sz="2400" dirty="0">
                <a:latin typeface="Merriweather" panose="00000500000000000000" pitchFamily="2" charset="0"/>
                <a:sym typeface="Wingdings" panose="05000000000000000000" pitchFamily="2" charset="2"/>
              </a:rPr>
              <a:t>for support with legal decision-making</a:t>
            </a:r>
          </a:p>
          <a:p>
            <a:pPr marL="342900" indent="-342900" algn="just">
              <a:lnSpc>
                <a:spcPct val="20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Merriweather" panose="00000500000000000000" pitchFamily="2" charset="0"/>
              <a:sym typeface="Wingdings" panose="05000000000000000000" pitchFamily="2" charset="2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69EA6A68-B35E-A73F-AEC2-185B373CD329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 err="1">
                <a:latin typeface="Merriweather" panose="00000500000000000000" pitchFamily="2" charset="0"/>
              </a:rPr>
              <a:t>Concluding</a:t>
            </a:r>
            <a:r>
              <a:rPr lang="nl-NL" sz="3200" dirty="0">
                <a:latin typeface="Merriweather" panose="00000500000000000000" pitchFamily="2" charset="0"/>
              </a:rPr>
              <a:t> </a:t>
            </a:r>
            <a:r>
              <a:rPr lang="nl-NL" sz="3200" dirty="0" err="1">
                <a:latin typeface="Merriweather" panose="00000500000000000000" pitchFamily="2" charset="0"/>
              </a:rPr>
              <a:t>remarks</a:t>
            </a:r>
            <a:endParaRPr lang="nl-NL" sz="3200" dirty="0">
              <a:latin typeface="Merriweather" panose="00000500000000000000" pitchFamily="2" charset="0"/>
            </a:endParaRPr>
          </a:p>
        </p:txBody>
      </p:sp>
      <p:pic>
        <p:nvPicPr>
          <p:cNvPr id="5" name="Graphic 4" descr="Scales of justice with solid fill">
            <a:extLst>
              <a:ext uri="{FF2B5EF4-FFF2-40B4-BE49-F238E27FC236}">
                <a16:creationId xmlns:a16="http://schemas.microsoft.com/office/drawing/2014/main" id="{AE5340B7-406B-01C8-1D20-9080411582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95220" y="3927376"/>
            <a:ext cx="1662634" cy="166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1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DBB71-455E-AEC5-0052-57EF144F0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94593" y="1847011"/>
            <a:ext cx="12286593" cy="1581989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100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your view, </a:t>
            </a:r>
          </a:p>
          <a:p>
            <a:pPr algn="ctr">
              <a:lnSpc>
                <a:spcPct val="150000"/>
              </a:lnSpc>
            </a:pPr>
            <a:r>
              <a:rPr lang="en-US" sz="3100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should we decide when </a:t>
            </a:r>
            <a:r>
              <a:rPr lang="en-US" sz="3100" b="1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strict safeguards</a:t>
            </a:r>
            <a:r>
              <a:rPr lang="en-US" sz="3100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necessary</a:t>
            </a:r>
          </a:p>
        </p:txBody>
      </p:sp>
      <p:pic>
        <p:nvPicPr>
          <p:cNvPr id="2" name="Graphic 1" descr="Hoofd met radertjes silhouet">
            <a:extLst>
              <a:ext uri="{FF2B5EF4-FFF2-40B4-BE49-F238E27FC236}">
                <a16:creationId xmlns:a16="http://schemas.microsoft.com/office/drawing/2014/main" id="{9698B51C-F7B6-7129-E34D-C20F1A080A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17964" y="5287222"/>
            <a:ext cx="756071" cy="756071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A14F5D3-C94E-9F20-9D8E-B0EFEC7A8CE0}"/>
              </a:ext>
            </a:extLst>
          </p:cNvPr>
          <p:cNvSpPr txBox="1">
            <a:spLocks/>
          </p:cNvSpPr>
          <p:nvPr/>
        </p:nvSpPr>
        <p:spPr>
          <a:xfrm>
            <a:off x="0" y="3260925"/>
            <a:ext cx="12286593" cy="4976829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lnSpc>
                <a:spcPct val="150000"/>
              </a:lnSpc>
            </a:pPr>
            <a:r>
              <a:rPr lang="en-US" sz="3100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when </a:t>
            </a:r>
            <a:r>
              <a:rPr lang="en-US" sz="3100" b="1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flexibility </a:t>
            </a:r>
            <a:r>
              <a:rPr lang="en-US" sz="3100" dirty="0">
                <a:latin typeface="Merriweather" panose="020605030504060307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might be needed and justified?</a:t>
            </a:r>
          </a:p>
        </p:txBody>
      </p:sp>
    </p:spTree>
    <p:extLst>
      <p:ext uri="{BB962C8B-B14F-4D97-AF65-F5344CB8AC3E}">
        <p14:creationId xmlns:p14="http://schemas.microsoft.com/office/powerpoint/2010/main" val="232778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299150D-81F3-DE6B-25CA-AFB622B8C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15 </a:t>
            </a:r>
            <a:r>
              <a:rPr lang="nl-NL" dirty="0" err="1"/>
              <a:t>July</a:t>
            </a:r>
            <a:r>
              <a:rPr lang="nl-NL" dirty="0"/>
              <a:t> 2023</a:t>
            </a:r>
            <a:endParaRPr lang="en-GB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A7B260AD-FD75-5670-B436-0F086853F2AF}"/>
              </a:ext>
            </a:extLst>
          </p:cNvPr>
          <p:cNvSpPr txBox="1">
            <a:spLocks/>
          </p:cNvSpPr>
          <p:nvPr/>
        </p:nvSpPr>
        <p:spPr>
          <a:xfrm>
            <a:off x="-1054423" y="2078347"/>
            <a:ext cx="11371678" cy="4603578"/>
          </a:xfrm>
          <a:prstGeom prst="rect">
            <a:avLst/>
          </a:prstGeom>
        </p:spPr>
        <p:txBody>
          <a:bodyPr lIns="0" tIns="360000" rIns="0" bIns="360000" anchor="ctr" anchorCtr="0"/>
          <a:lstStyle>
            <a:lvl1pPr algn="ctr" defTabSz="914126" rtl="0" eaLnBrk="1" latinLnBrk="0" hangingPunct="1">
              <a:spcBef>
                <a:spcPct val="0"/>
              </a:spcBef>
              <a:buNone/>
              <a:defRPr sz="4099" b="0" i="1" kern="1200">
                <a:solidFill>
                  <a:schemeClr val="tx1"/>
                </a:solidFill>
                <a:latin typeface="Merriweather Light" pitchFamily="2" charset="77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3600" dirty="0"/>
              <a:t>Questions or remarks? </a:t>
            </a:r>
            <a:br>
              <a:rPr lang="en-US" dirty="0"/>
            </a:br>
            <a:br>
              <a:rPr lang="en-US" dirty="0"/>
            </a:br>
            <a:br>
              <a:rPr lang="en-US" sz="2200" dirty="0"/>
            </a:br>
            <a:r>
              <a:rPr lang="en-US" sz="2200" i="0" dirty="0"/>
              <a:t>Fiore Schuthof – PhD candidate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Utrecht Centre for European Research into Family Law</a:t>
            </a:r>
          </a:p>
          <a:p>
            <a:endParaRPr lang="en-US" sz="2200" dirty="0"/>
          </a:p>
          <a:p>
            <a:r>
              <a:rPr lang="en-US" sz="2200" dirty="0"/>
              <a:t>f.schuthof@uu.nl</a:t>
            </a:r>
          </a:p>
        </p:txBody>
      </p:sp>
      <p:pic>
        <p:nvPicPr>
          <p:cNvPr id="13" name="Graphic 12" descr="Koffie met effen opvulling">
            <a:extLst>
              <a:ext uri="{FF2B5EF4-FFF2-40B4-BE49-F238E27FC236}">
                <a16:creationId xmlns:a16="http://schemas.microsoft.com/office/drawing/2014/main" id="{034C41EA-65CC-5B35-095D-4100E8828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3447" y="5732196"/>
            <a:ext cx="683183" cy="68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19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C3C23-2F66-2F8C-95EE-4B7C602B78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3487" y="1048000"/>
            <a:ext cx="11559578" cy="47619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GB" sz="2400" kern="100" dirty="0">
              <a:effectLst/>
              <a:latin typeface="Merriweather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GB" sz="2400" kern="100" dirty="0">
              <a:latin typeface="Merriweather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kern="1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Definition &amp; Importance 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800" kern="1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Strict &lt;&gt; Flexible Safeguards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Practice in Europe? </a:t>
            </a:r>
          </a:p>
          <a:p>
            <a:pPr marL="457200" indent="-457200" algn="ctr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800" kern="100" dirty="0">
              <a:effectLst/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D35F8BF-F84C-3AFB-095E-0B74EB0ED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843" y="612932"/>
            <a:ext cx="10930314" cy="1080000"/>
          </a:xfrm>
        </p:spPr>
        <p:txBody>
          <a:bodyPr>
            <a:noAutofit/>
          </a:bodyPr>
          <a:lstStyle/>
          <a:p>
            <a:pPr algn="ctr"/>
            <a:r>
              <a:rPr lang="nl-NL" sz="3200" dirty="0" err="1">
                <a:latin typeface="Merriweather" panose="00000500000000000000" pitchFamily="2" charset="0"/>
              </a:rPr>
              <a:t>Procedural</a:t>
            </a:r>
            <a:r>
              <a:rPr lang="nl-NL" sz="3200" dirty="0">
                <a:latin typeface="Merriweather" panose="00000500000000000000" pitchFamily="2" charset="0"/>
              </a:rPr>
              <a:t> </a:t>
            </a:r>
            <a:r>
              <a:rPr lang="nl-NL" sz="3200" dirty="0" err="1">
                <a:latin typeface="Merriweather" panose="00000500000000000000" pitchFamily="2" charset="0"/>
              </a:rPr>
              <a:t>safeguards</a:t>
            </a:r>
            <a:endParaRPr lang="nl-NL" sz="3200" dirty="0">
              <a:latin typeface="Merriweather" panose="00000500000000000000" pitchFamily="2" charset="0"/>
            </a:endParaRPr>
          </a:p>
        </p:txBody>
      </p:sp>
      <p:pic>
        <p:nvPicPr>
          <p:cNvPr id="2050" name="Picture 2" descr="Justitia">
            <a:extLst>
              <a:ext uri="{FF2B5EF4-FFF2-40B4-BE49-F238E27FC236}">
                <a16:creationId xmlns:a16="http://schemas.microsoft.com/office/drawing/2014/main" id="{BF69A8DB-4015-C464-932F-97C0CE83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954" y="2122141"/>
            <a:ext cx="3584430" cy="2390787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E7FC8B3-1AD1-0C70-1D83-3A81151D8FB8}"/>
              </a:ext>
            </a:extLst>
          </p:cNvPr>
          <p:cNvSpPr txBox="1"/>
          <p:nvPr/>
        </p:nvSpPr>
        <p:spPr>
          <a:xfrm>
            <a:off x="7550954" y="4568872"/>
            <a:ext cx="308732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050" dirty="0">
                <a:latin typeface="Merriweather" panose="00000500000000000000" pitchFamily="2" charset="0"/>
              </a:rPr>
              <a:t>Source: Open Verse Creative </a:t>
            </a:r>
            <a:r>
              <a:rPr lang="nl-NL" sz="1050" dirty="0" err="1">
                <a:latin typeface="Merriweather" panose="00000500000000000000" pitchFamily="2" charset="0"/>
              </a:rPr>
              <a:t>Commons</a:t>
            </a:r>
            <a:endParaRPr lang="nl-NL" sz="1050" dirty="0">
              <a:latin typeface="Merriweather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32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DBB71-455E-AEC5-0052-57EF144F0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8910" y="1877430"/>
            <a:ext cx="11543071" cy="1399844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Research based on 28 </a:t>
            </a:r>
            <a:r>
              <a:rPr lang="en-US" sz="28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national reports</a:t>
            </a: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Focus on </a:t>
            </a:r>
            <a:r>
              <a:rPr lang="en-US" sz="28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three</a:t>
            </a: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safeguards: </a:t>
            </a:r>
            <a:b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2700" dirty="0">
              <a:ea typeface="+mn-lt"/>
              <a:cs typeface="+mn-lt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69EA6A68-B35E-A73F-AEC2-185B373CD329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 err="1">
                <a:latin typeface="Merriweather" panose="00000500000000000000" pitchFamily="2" charset="0"/>
              </a:rPr>
              <a:t>Today’s</a:t>
            </a:r>
            <a:r>
              <a:rPr lang="nl-NL" sz="3200" dirty="0">
                <a:latin typeface="Merriweather" panose="00000500000000000000" pitchFamily="2" charset="0"/>
              </a:rPr>
              <a:t> </a:t>
            </a:r>
            <a:r>
              <a:rPr lang="nl-NL" sz="3200" dirty="0" err="1">
                <a:latin typeface="Merriweather" panose="00000500000000000000" pitchFamily="2" charset="0"/>
              </a:rPr>
              <a:t>presentation</a:t>
            </a:r>
            <a:endParaRPr lang="nl-NL" sz="3200" dirty="0">
              <a:latin typeface="Merriweather" panose="00000500000000000000" pitchFamily="2" charset="0"/>
            </a:endParaRPr>
          </a:p>
        </p:txBody>
      </p:sp>
      <p:pic>
        <p:nvPicPr>
          <p:cNvPr id="2" name="Afbeelding 1" descr="FL-EUR Logo">
            <a:extLst>
              <a:ext uri="{FF2B5EF4-FFF2-40B4-BE49-F238E27FC236}">
                <a16:creationId xmlns:a16="http://schemas.microsoft.com/office/drawing/2014/main" id="{5453B7EC-2A0B-CF2E-7912-2CEB086A9A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539" y="1803858"/>
            <a:ext cx="1710606" cy="13624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605E6D-F05B-FBF2-6264-0DBDE8F77D8E}"/>
              </a:ext>
            </a:extLst>
          </p:cNvPr>
          <p:cNvSpPr txBox="1"/>
          <p:nvPr/>
        </p:nvSpPr>
        <p:spPr>
          <a:xfrm>
            <a:off x="1292772" y="3461772"/>
            <a:ext cx="6810703" cy="1964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 – Expert Reports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2 – Personal Hearings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 – Legal Representation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48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1A The </a:t>
            </a:r>
            <a:r>
              <a:rPr lang="nl-NL" sz="3200" dirty="0" err="1">
                <a:latin typeface="Merriweather" panose="00000500000000000000" pitchFamily="2" charset="0"/>
              </a:rPr>
              <a:t>Use</a:t>
            </a:r>
            <a:r>
              <a:rPr lang="nl-NL" sz="3200" dirty="0">
                <a:latin typeface="Merriweather" panose="00000500000000000000" pitchFamily="2" charset="0"/>
              </a:rPr>
              <a:t> of Expert </a:t>
            </a:r>
            <a:r>
              <a:rPr lang="nl-NL" sz="3200" dirty="0" err="1">
                <a:latin typeface="Merriweather" panose="00000500000000000000" pitchFamily="2" charset="0"/>
              </a:rPr>
              <a:t>Reports</a:t>
            </a:r>
            <a:endParaRPr lang="nl-NL" sz="3200" dirty="0">
              <a:latin typeface="Merriweather" panose="00000500000000000000" pitchFamily="2" charset="0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515006" y="1514168"/>
            <a:ext cx="11676994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200000"/>
              </a:lnSpc>
            </a:pPr>
            <a:r>
              <a:rPr lang="en-US" sz="2400" u="sng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European Court of Human Rights: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Importance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of expert reports </a:t>
            </a:r>
            <a:r>
              <a:rPr lang="en-US" sz="15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X and Y v Croatia, para 85)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‘Sufficiently detailed’ – but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little guidance </a:t>
            </a:r>
            <a:r>
              <a:rPr lang="en-US" sz="15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</a:t>
            </a:r>
            <a:r>
              <a:rPr lang="en-US" sz="1500" i="1" dirty="0" err="1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Sykora</a:t>
            </a:r>
            <a:r>
              <a:rPr lang="en-US" sz="15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v Czech Republic, para 103)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Margin of appreciation</a:t>
            </a:r>
            <a:r>
              <a:rPr lang="en-US" sz="2400" b="1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500" i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15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e.g. </a:t>
            </a:r>
            <a:r>
              <a:rPr lang="en-US" sz="1500" i="1" dirty="0" err="1">
                <a:latin typeface="Merriweather" panose="02060503050406030704" pitchFamily="18" charset="0"/>
              </a:rPr>
              <a:t>Korošec</a:t>
            </a:r>
            <a:r>
              <a:rPr lang="en-US" sz="1500" i="1" dirty="0">
                <a:latin typeface="Merriweather" panose="02060503050406030704" pitchFamily="18" charset="0"/>
              </a:rPr>
              <a:t> v. Slovenia, para 45</a:t>
            </a:r>
            <a:r>
              <a:rPr lang="en-US" sz="1500" dirty="0">
                <a:latin typeface="Merriweather" panose="02060503050406030704" pitchFamily="18" charset="0"/>
              </a:rPr>
              <a:t>)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Refusing</a:t>
            </a:r>
            <a:r>
              <a:rPr lang="en-US" sz="2400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 a psychiatric assessment? </a:t>
            </a:r>
            <a:r>
              <a:rPr lang="en-US" sz="1400" i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e.g. </a:t>
            </a:r>
            <a:r>
              <a:rPr lang="en-US" sz="1400" i="1" dirty="0" err="1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Sýkora</a:t>
            </a:r>
            <a:r>
              <a:rPr lang="en-US" sz="1400" i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 v. Czech Republic, para 62 &amp; </a:t>
            </a:r>
            <a:r>
              <a:rPr lang="en-US" sz="1400" i="1" dirty="0" err="1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Nowicka</a:t>
            </a:r>
            <a:r>
              <a:rPr lang="en-US" sz="1400" i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 v. Poland, para 61)</a:t>
            </a:r>
          </a:p>
          <a:p>
            <a:pPr lvl="0">
              <a:lnSpc>
                <a:spcPct val="150000"/>
              </a:lnSpc>
            </a:pPr>
            <a:br>
              <a:rPr lang="en-US" sz="20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nl-NL" dirty="0"/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 descr="Third Party Intervention in 'Foreign Agent Law' Case Before the ECtHR -  Media Defence">
            <a:extLst>
              <a:ext uri="{FF2B5EF4-FFF2-40B4-BE49-F238E27FC236}">
                <a16:creationId xmlns:a16="http://schemas.microsoft.com/office/drawing/2014/main" id="{9607E9DF-78B8-E523-2987-B3DF046E7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418" y="1692932"/>
            <a:ext cx="2844739" cy="79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38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1B Expert </a:t>
            </a:r>
            <a:r>
              <a:rPr lang="nl-NL" sz="3200" dirty="0" err="1">
                <a:latin typeface="Merriweather" panose="00000500000000000000" pitchFamily="2" charset="0"/>
              </a:rPr>
              <a:t>Reports</a:t>
            </a:r>
            <a:r>
              <a:rPr lang="nl-NL" sz="3200" dirty="0">
                <a:latin typeface="Merriweather" panose="00000500000000000000" pitchFamily="2" charset="0"/>
              </a:rPr>
              <a:t> in Europe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924233" y="1692932"/>
            <a:ext cx="10176387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Variation</a:t>
            </a:r>
            <a:r>
              <a:rPr lang="en-US" sz="2400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 in expert report requirements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Some countries: </a:t>
            </a:r>
            <a:r>
              <a:rPr lang="en-US" sz="2400" b="1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forced</a:t>
            </a:r>
            <a:r>
              <a:rPr lang="en-US" sz="2400" dirty="0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dirty="0" err="1">
                <a:latin typeface="Merriweather" panose="020605030504060307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assessements</a:t>
            </a:r>
            <a:endParaRPr lang="en-US" sz="2400" dirty="0">
              <a:latin typeface="Merriweather" panose="02060503050406030704" pitchFamily="18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2060503050406030704" pitchFamily="18" charset="0"/>
              </a:rPr>
              <a:t>Reflection on approaches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Graphic 1" descr="Europa met effen opvulling">
            <a:extLst>
              <a:ext uri="{FF2B5EF4-FFF2-40B4-BE49-F238E27FC236}">
                <a16:creationId xmlns:a16="http://schemas.microsoft.com/office/drawing/2014/main" id="{717734B1-080C-8961-2544-D52AC61D8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0981" y="612932"/>
            <a:ext cx="2050176" cy="2050176"/>
          </a:xfrm>
          <a:prstGeom prst="rect">
            <a:avLst/>
          </a:prstGeom>
        </p:spPr>
      </p:pic>
      <p:pic>
        <p:nvPicPr>
          <p:cNvPr id="1026" name="Picture 2" descr="mental capacity">
            <a:extLst>
              <a:ext uri="{FF2B5EF4-FFF2-40B4-BE49-F238E27FC236}">
                <a16:creationId xmlns:a16="http://schemas.microsoft.com/office/drawing/2014/main" id="{11DFF1BC-69C8-2C64-D423-743D1D5C3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56" y="4058382"/>
            <a:ext cx="3757057" cy="250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63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2A The Right </a:t>
            </a:r>
            <a:r>
              <a:rPr lang="nl-NL" sz="3200" dirty="0" err="1">
                <a:latin typeface="Merriweather" panose="00000500000000000000" pitchFamily="2" charset="0"/>
              </a:rPr>
              <a:t>to</a:t>
            </a:r>
            <a:r>
              <a:rPr lang="nl-NL" sz="3200" dirty="0">
                <a:latin typeface="Merriweather" panose="00000500000000000000" pitchFamily="2" charset="0"/>
              </a:rPr>
              <a:t> a Personal Hearing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796413" y="1692932"/>
            <a:ext cx="10176387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200000"/>
              </a:lnSpc>
            </a:pPr>
            <a:r>
              <a:rPr lang="en-US" sz="2400" u="sng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European Court of Human Rights:</a:t>
            </a:r>
            <a:endParaRPr lang="en-US" sz="2400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Important for both the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judge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and the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individual </a:t>
            </a:r>
            <a:b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</a:t>
            </a:r>
            <a:r>
              <a:rPr lang="en-US" sz="1400" i="1" dirty="0" err="1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Lashin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v Russia, para 82 &amp; </a:t>
            </a:r>
            <a:r>
              <a:rPr lang="en-US" sz="1400" i="1" dirty="0" err="1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Salontaji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-Drobnjak v. Serbia, para 147)</a:t>
            </a:r>
            <a:r>
              <a:rPr lang="en-US" sz="1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Margin of appreciation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but must concerns be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demonstrated 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</a:t>
            </a:r>
            <a:r>
              <a:rPr lang="en-US" sz="1400" i="1" dirty="0" err="1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Salontaji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-Drobnjak v. Serbia, para 126-127)</a:t>
            </a:r>
            <a:endParaRPr lang="en-US" sz="1400" b="1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Refuse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personal hearing? </a:t>
            </a:r>
            <a:b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Pfeiffer and </a:t>
            </a:r>
            <a:r>
              <a:rPr lang="en-US" sz="1400" i="1" dirty="0" err="1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Plankl</a:t>
            </a: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v. Austria, para 37)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2" descr="Third Party Intervention in 'Foreign Agent Law' Case Before the ECtHR -  Media Defence">
            <a:extLst>
              <a:ext uri="{FF2B5EF4-FFF2-40B4-BE49-F238E27FC236}">
                <a16:creationId xmlns:a16="http://schemas.microsoft.com/office/drawing/2014/main" id="{A3E81F6B-DC8B-DECD-91B4-4F8DA1046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418" y="1692932"/>
            <a:ext cx="2844739" cy="79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5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2A Personal Hearings in Europe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827944" y="1976284"/>
            <a:ext cx="10176387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Incorporated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by most jurisdictions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 some: can be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waived without evidence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Alternative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ways of hearing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Forced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attendance</a:t>
            </a:r>
          </a:p>
          <a:p>
            <a:pPr>
              <a:lnSpc>
                <a:spcPct val="150000"/>
              </a:lnSpc>
            </a:pPr>
            <a:endParaRPr lang="nl-NL" dirty="0" err="1"/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Graphic 1" descr="Europa met effen opvulling">
            <a:extLst>
              <a:ext uri="{FF2B5EF4-FFF2-40B4-BE49-F238E27FC236}">
                <a16:creationId xmlns:a16="http://schemas.microsoft.com/office/drawing/2014/main" id="{52844B90-1AB5-9318-BDA4-5393427D3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7601" y="454906"/>
            <a:ext cx="1823556" cy="18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1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3A Access </a:t>
            </a:r>
            <a:r>
              <a:rPr lang="nl-NL" sz="3200" dirty="0" err="1">
                <a:latin typeface="Merriweather" panose="00000500000000000000" pitchFamily="2" charset="0"/>
              </a:rPr>
              <a:t>to</a:t>
            </a:r>
            <a:r>
              <a:rPr lang="nl-NL" sz="3200" dirty="0">
                <a:latin typeface="Merriweather" panose="00000500000000000000" pitchFamily="2" charset="0"/>
              </a:rPr>
              <a:t> Legal </a:t>
            </a:r>
            <a:r>
              <a:rPr lang="nl-NL" sz="3200" dirty="0" err="1">
                <a:latin typeface="Merriweather" panose="00000500000000000000" pitchFamily="2" charset="0"/>
              </a:rPr>
              <a:t>Represenation</a:t>
            </a:r>
            <a:endParaRPr lang="nl-NL" sz="3200" dirty="0">
              <a:latin typeface="Merriweather" panose="00000500000000000000" pitchFamily="2" charset="0"/>
            </a:endParaRP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796413" y="1514168"/>
            <a:ext cx="10176387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200000"/>
              </a:lnSpc>
            </a:pPr>
            <a:r>
              <a:rPr lang="en-US" sz="2000" u="sng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European Court of Human Rights:</a:t>
            </a:r>
            <a:endParaRPr lang="en-US" sz="2000" dirty="0">
              <a:latin typeface="Merriweather" panose="000005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Requirement may depend on 	</a:t>
            </a:r>
          </a:p>
          <a:p>
            <a:pPr marL="1152657" lvl="4" indent="-342900">
              <a:lnSpc>
                <a:spcPct val="200000"/>
              </a:lnSpc>
              <a:buFontTx/>
              <a:buChar char="-"/>
            </a:pPr>
            <a:r>
              <a:rPr lang="en-US" sz="1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Individual’s </a:t>
            </a:r>
            <a:r>
              <a:rPr lang="en-US" sz="18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ability </a:t>
            </a:r>
            <a:r>
              <a:rPr lang="en-US" sz="1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to present own case </a:t>
            </a:r>
            <a:r>
              <a:rPr lang="en-US" sz="1400" i="1" dirty="0">
                <a:latin typeface="Merriweather" panose="00000500000000000000" pitchFamily="2" charset="0"/>
              </a:rPr>
              <a:t>(e.g. </a:t>
            </a:r>
            <a:r>
              <a:rPr lang="pt-BR" sz="1400" i="1" dirty="0">
                <a:latin typeface="Merriweather" panose="00000500000000000000" pitchFamily="2" charset="0"/>
              </a:rPr>
              <a:t>M.S. v </a:t>
            </a:r>
            <a:r>
              <a:rPr lang="pt-BR" sz="1400" i="1" dirty="0" err="1">
                <a:latin typeface="Merriweather" panose="00000500000000000000" pitchFamily="2" charset="0"/>
              </a:rPr>
              <a:t>Croatia</a:t>
            </a:r>
            <a:r>
              <a:rPr lang="en-US" sz="1400" i="1" dirty="0">
                <a:latin typeface="Merriweather" panose="00000500000000000000" pitchFamily="2" charset="0"/>
              </a:rPr>
              <a:t>, para 104)</a:t>
            </a:r>
            <a:endParaRPr lang="en-US" sz="1400" dirty="0">
              <a:latin typeface="Merriweather" panose="00000500000000000000" pitchFamily="2" charset="0"/>
            </a:endParaRPr>
          </a:p>
          <a:p>
            <a:pPr marL="1152657" lvl="4" indent="-342900">
              <a:lnSpc>
                <a:spcPct val="200000"/>
              </a:lnSpc>
              <a:buFontTx/>
              <a:buChar char="-"/>
            </a:pPr>
            <a:r>
              <a:rPr lang="en-US" sz="18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Significance </a:t>
            </a:r>
            <a:r>
              <a:rPr lang="en-US" sz="1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of decision </a:t>
            </a:r>
            <a:r>
              <a:rPr lang="en-US" sz="1400" i="1" dirty="0">
                <a:latin typeface="Merriweather" panose="00000500000000000000" pitchFamily="2" charset="0"/>
              </a:rPr>
              <a:t>(e.g. </a:t>
            </a:r>
            <a:r>
              <a:rPr lang="pt-BR" sz="1400" i="1" dirty="0">
                <a:latin typeface="Merriweather" panose="00000500000000000000" pitchFamily="2" charset="0"/>
              </a:rPr>
              <a:t>M.S. v </a:t>
            </a:r>
            <a:r>
              <a:rPr lang="pt-BR" sz="1400" i="1" dirty="0" err="1">
                <a:latin typeface="Merriweather" panose="00000500000000000000" pitchFamily="2" charset="0"/>
              </a:rPr>
              <a:t>Croatia</a:t>
            </a:r>
            <a:r>
              <a:rPr lang="en-US" sz="1400" i="1" dirty="0">
                <a:latin typeface="Merriweather" panose="00000500000000000000" pitchFamily="2" charset="0"/>
              </a:rPr>
              <a:t>, para 104) </a:t>
            </a:r>
          </a:p>
          <a:p>
            <a:pPr marL="1152657" lvl="4" indent="-342900">
              <a:lnSpc>
                <a:spcPct val="200000"/>
              </a:lnSpc>
              <a:buFontTx/>
              <a:buChar char="-"/>
            </a:pPr>
            <a:r>
              <a:rPr lang="en-US" sz="18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Complexity </a:t>
            </a:r>
            <a:r>
              <a:rPr lang="en-US" sz="18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of issues </a:t>
            </a:r>
            <a:r>
              <a:rPr lang="en-US" sz="1400" i="1" dirty="0">
                <a:latin typeface="Merriweather" panose="00000500000000000000" pitchFamily="2" charset="0"/>
              </a:rPr>
              <a:t>(e.g. </a:t>
            </a:r>
            <a:r>
              <a:rPr lang="pt-BR" sz="1400" i="1" dirty="0">
                <a:latin typeface="Merriweather" panose="00000500000000000000" pitchFamily="2" charset="0"/>
              </a:rPr>
              <a:t>DD v. </a:t>
            </a:r>
            <a:r>
              <a:rPr lang="pt-BR" sz="1400" i="1" dirty="0" err="1">
                <a:latin typeface="Merriweather" panose="00000500000000000000" pitchFamily="2" charset="0"/>
              </a:rPr>
              <a:t>Lithuania</a:t>
            </a:r>
            <a:r>
              <a:rPr lang="pt-BR" sz="1400" i="1" dirty="0">
                <a:latin typeface="Merriweather" panose="00000500000000000000" pitchFamily="2" charset="0"/>
              </a:rPr>
              <a:t> para 122</a:t>
            </a:r>
            <a:r>
              <a:rPr lang="en-US" sz="1400" i="1" dirty="0">
                <a:latin typeface="Merriweather" panose="00000500000000000000" pitchFamily="2" charset="0"/>
              </a:rPr>
              <a:t>)</a:t>
            </a:r>
            <a:endParaRPr lang="en-US" sz="1400" dirty="0">
              <a:latin typeface="Merriweather" panose="00000500000000000000" pitchFamily="2" charset="0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Representation by a </a:t>
            </a:r>
            <a:r>
              <a:rPr lang="en-US" sz="20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lawyer</a:t>
            </a:r>
            <a:r>
              <a:rPr lang="en-US" sz="20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Legal aid </a:t>
            </a:r>
            <a:br>
              <a:rPr lang="en-US" sz="20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400" i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(e.g. Airey v. Ireland, para 26 &amp; P., C. and S. v. the United Kingdom, para 88-91)</a:t>
            </a:r>
            <a:endParaRPr lang="nl-NL" sz="1400" b="1" dirty="0" err="1"/>
          </a:p>
          <a:p>
            <a:pPr lvl="0">
              <a:lnSpc>
                <a:spcPct val="150000"/>
              </a:lnSpc>
            </a:pP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2" descr="Third Party Intervention in 'Foreign Agent Law' Case Before the ECtHR -  Media Defence">
            <a:extLst>
              <a:ext uri="{FF2B5EF4-FFF2-40B4-BE49-F238E27FC236}">
                <a16:creationId xmlns:a16="http://schemas.microsoft.com/office/drawing/2014/main" id="{FE50ABC1-3599-B853-0AD8-B371AD1AF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418" y="1692932"/>
            <a:ext cx="2844739" cy="793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27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B338282-C193-C073-50A8-4C502D9E9586}"/>
              </a:ext>
            </a:extLst>
          </p:cNvPr>
          <p:cNvSpPr txBox="1">
            <a:spLocks/>
          </p:cNvSpPr>
          <p:nvPr/>
        </p:nvSpPr>
        <p:spPr>
          <a:xfrm>
            <a:off x="630843" y="612932"/>
            <a:ext cx="10930314" cy="1080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marR="0" indent="0" algn="l" defTabSz="91412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nl-NL" sz="2299" b="1" i="0" kern="1200" smtClean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 algn="ctr"/>
            <a:r>
              <a:rPr lang="nl-NL" sz="3200" dirty="0">
                <a:latin typeface="Merriweather" panose="00000500000000000000" pitchFamily="2" charset="0"/>
              </a:rPr>
              <a:t>3A Legal </a:t>
            </a:r>
            <a:r>
              <a:rPr lang="nl-NL" sz="3200" dirty="0" err="1">
                <a:latin typeface="Merriweather" panose="00000500000000000000" pitchFamily="2" charset="0"/>
              </a:rPr>
              <a:t>Represenation</a:t>
            </a:r>
            <a:r>
              <a:rPr lang="nl-NL" sz="3200" dirty="0">
                <a:latin typeface="Merriweather" panose="00000500000000000000" pitchFamily="2" charset="0"/>
              </a:rPr>
              <a:t> in Europe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DD45BB51-E9B8-918C-77A1-E9EDE3792E54}"/>
              </a:ext>
            </a:extLst>
          </p:cNvPr>
          <p:cNvSpPr txBox="1">
            <a:spLocks/>
          </p:cNvSpPr>
          <p:nvPr/>
        </p:nvSpPr>
        <p:spPr>
          <a:xfrm>
            <a:off x="796413" y="1779638"/>
            <a:ext cx="10176387" cy="4730900"/>
          </a:xfrm>
          <a:prstGeom prst="rect">
            <a:avLst/>
          </a:prstGeom>
        </p:spPr>
        <p:txBody>
          <a:bodyPr/>
          <a:lstStyle>
            <a:lvl1pPr marL="0" marR="0" indent="0" algn="l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nl-NL" sz="2199" b="0" i="0" kern="1200" baseline="0" dirty="0" err="1">
                <a:solidFill>
                  <a:schemeClr val="tx1"/>
                </a:solidFill>
                <a:effectLst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0" indent="0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  <a:defRPr sz="1600" b="1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269919" indent="-269919" algn="l" defTabSz="914126" rtl="0" eaLnBrk="1" latinLnBrk="0" hangingPunct="1">
              <a:lnSpc>
                <a:spcPct val="110000"/>
              </a:lnSpc>
              <a:spcBef>
                <a:spcPts val="2099"/>
              </a:spcBef>
              <a:buFont typeface="Verdana" pitchFamily="34" charset="0"/>
              <a:buChar char="•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809757" indent="-269919" algn="l" defTabSz="914126" rtl="0" eaLnBrk="1" latinLnBrk="0" hangingPunct="1">
              <a:lnSpc>
                <a:spcPct val="110000"/>
              </a:lnSpc>
              <a:spcBef>
                <a:spcPts val="0"/>
              </a:spcBef>
              <a:buFont typeface="Verdana" pitchFamily="34" charset="0"/>
              <a:buChar char="–"/>
              <a:defRPr sz="1600" b="0" i="0" kern="1200" baseline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3846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Varied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approaches,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strictly required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 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few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Role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of representatives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Legal aid:</a:t>
            </a:r>
            <a:r>
              <a:rPr lang="en-US" sz="2400" b="1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free </a:t>
            </a:r>
            <a:r>
              <a:rPr lang="en-US" sz="2400" dirty="0">
                <a:latin typeface="Merriweather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representation for all?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Graphic 1" descr="Europa met effen opvulling">
            <a:extLst>
              <a:ext uri="{FF2B5EF4-FFF2-40B4-BE49-F238E27FC236}">
                <a16:creationId xmlns:a16="http://schemas.microsoft.com/office/drawing/2014/main" id="{A77FB018-D24F-8ECA-08B5-A89F99A025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7601" y="612932"/>
            <a:ext cx="1823556" cy="18235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39FC13F-5959-F0C4-71F6-061207EEA09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40524"/>
          <a:stretch/>
        </p:blipFill>
        <p:spPr>
          <a:xfrm>
            <a:off x="6096000" y="4377518"/>
            <a:ext cx="1924305" cy="1867550"/>
          </a:xfrm>
          <a:prstGeom prst="ellipse">
            <a:avLst/>
          </a:prstGeom>
          <a:ln>
            <a:solidFill>
              <a:srgbClr val="254061"/>
            </a:solidFill>
          </a:ln>
        </p:spPr>
      </p:pic>
    </p:spTree>
    <p:extLst>
      <p:ext uri="{BB962C8B-B14F-4D97-AF65-F5344CB8AC3E}">
        <p14:creationId xmlns:p14="http://schemas.microsoft.com/office/powerpoint/2010/main" val="172497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U">
  <a:themeElements>
    <a:clrScheme name="Utrecht University">
      <a:dk1>
        <a:srgbClr val="000000"/>
      </a:dk1>
      <a:lt1>
        <a:srgbClr val="FFFFFF"/>
      </a:lt1>
      <a:dk2>
        <a:srgbClr val="C00935"/>
      </a:dk2>
      <a:lt2>
        <a:srgbClr val="D9D9D9"/>
      </a:lt2>
      <a:accent1>
        <a:srgbClr val="FFCD00"/>
      </a:accent1>
      <a:accent2>
        <a:srgbClr val="DD9562"/>
      </a:accent2>
      <a:accent3>
        <a:srgbClr val="911D56"/>
      </a:accent3>
      <a:accent4>
        <a:srgbClr val="63A593"/>
      </a:accent4>
      <a:accent5>
        <a:srgbClr val="161D41"/>
      </a:accent5>
      <a:accent6>
        <a:srgbClr val="6686C3"/>
      </a:accent6>
      <a:hlink>
        <a:srgbClr val="52287F"/>
      </a:hlink>
      <a:folHlink>
        <a:srgbClr val="623E2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UU" id="{5593B98B-1D59-49E8-B3CA-8FD86696E1CF}" vid="{92AC0CA5-0FBD-4453-9589-3DF1BE059C8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6509D96C2476478537BF5A5FC454F3" ma:contentTypeVersion="4" ma:contentTypeDescription="Een nieuw document maken." ma:contentTypeScope="" ma:versionID="09f2aa548cbc783fe0a87e288e7508b4">
  <xsd:schema xmlns:xsd="http://www.w3.org/2001/XMLSchema" xmlns:xs="http://www.w3.org/2001/XMLSchema" xmlns:p="http://schemas.microsoft.com/office/2006/metadata/properties" xmlns:ns2="9b363ea3-7d81-421e-93a8-fadd9a6b8571" targetNamespace="http://schemas.microsoft.com/office/2006/metadata/properties" ma:root="true" ma:fieldsID="51ee312096eddce3b697a5b1ff31f84c" ns2:_="">
    <xsd:import namespace="9b363ea3-7d81-421e-93a8-fadd9a6b85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63ea3-7d81-421e-93a8-fadd9a6b8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A1BFD7-D970-4102-A15D-1B86948C51DD}">
  <ds:schemaRefs>
    <ds:schemaRef ds:uri="http://www.w3.org/XML/1998/namespace"/>
    <ds:schemaRef ds:uri="9b363ea3-7d81-421e-93a8-fadd9a6b8571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79B7880-0FC6-4593-ADBA-CA27A1A7F50E}">
  <ds:schemaRefs>
    <ds:schemaRef ds:uri="9b363ea3-7d81-421e-93a8-fadd9a6b857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7F62B93-26F0-47A0-A2FA-B2F092F794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UU</Template>
  <TotalTime>0</TotalTime>
  <Words>504</Words>
  <Application>Microsoft Office PowerPoint</Application>
  <PresentationFormat>Widescreen</PresentationFormat>
  <Paragraphs>69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Merriweather</vt:lpstr>
      <vt:lpstr>Merriweather Light</vt:lpstr>
      <vt:lpstr>Merriweather Regular</vt:lpstr>
      <vt:lpstr>Open Sans</vt:lpstr>
      <vt:lpstr>Open Sans Light</vt:lpstr>
      <vt:lpstr>Verdana</vt:lpstr>
      <vt:lpstr>UU</vt:lpstr>
      <vt:lpstr>Procedural Safeguards in Adult Guardianship Proceedings A Comparative Perspective</vt:lpstr>
      <vt:lpstr>Procedural safeguards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Fiore Schuthof</dc:creator>
  <cp:lastModifiedBy>Schuthof, F. (Fiore)</cp:lastModifiedBy>
  <cp:revision>14</cp:revision>
  <cp:lastPrinted>2023-06-26T11:23:02Z</cp:lastPrinted>
  <dcterms:created xsi:type="dcterms:W3CDTF">2023-06-08T11:42:53Z</dcterms:created>
  <dcterms:modified xsi:type="dcterms:W3CDTF">2025-05-01T13:28:10Z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0x0101004E6509D96C2476478537BF5A5FC454F3</vt:lpwstr>
  </property>
</Properties>
</file>