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303" r:id="rId3"/>
    <p:sldId id="307" r:id="rId4"/>
    <p:sldId id="323" r:id="rId5"/>
    <p:sldId id="324" r:id="rId6"/>
    <p:sldId id="325" r:id="rId7"/>
    <p:sldId id="327" r:id="rId8"/>
    <p:sldId id="328" r:id="rId9"/>
    <p:sldId id="329" r:id="rId10"/>
    <p:sldId id="330" r:id="rId11"/>
    <p:sldId id="326" r:id="rId12"/>
    <p:sldId id="332" r:id="rId13"/>
    <p:sldId id="333" r:id="rId14"/>
    <p:sldId id="334" r:id="rId15"/>
    <p:sldId id="335" r:id="rId16"/>
    <p:sldId id="337" r:id="rId17"/>
    <p:sldId id="341" r:id="rId18"/>
    <p:sldId id="343" r:id="rId19"/>
    <p:sldId id="344" r:id="rId20"/>
    <p:sldId id="345" r:id="rId21"/>
    <p:sldId id="331" r:id="rId22"/>
    <p:sldId id="349" r:id="rId23"/>
    <p:sldId id="348" r:id="rId24"/>
    <p:sldId id="347" r:id="rId25"/>
    <p:sldId id="322" r:id="rId26"/>
  </p:sldIdLst>
  <p:sldSz cx="12192000" cy="6858000"/>
  <p:notesSz cx="6794500" cy="99314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865A70-1C6D-3DB5-01E8-0182FD185ED8}" name="Stelma - Roorda, H.N. (Rieneke)" initials="RS" userId="S::h.n.roorda@vu.nl::0bd8e67d-fc0b-484a-a1f2-45e34eea01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C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7018B3-27CB-4D2F-85BE-1D02CE772D13}" v="11" dt="2025-04-29T06:27:25.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051" autoAdjust="0"/>
  </p:normalViewPr>
  <p:slideViewPr>
    <p:cSldViewPr snapToGrid="0">
      <p:cViewPr varScale="1">
        <p:scale>
          <a:sx n="105" d="100"/>
          <a:sy n="105" d="100"/>
        </p:scale>
        <p:origin x="77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lma - Roorda, H.N. (Rieneke)" userId="0bd8e67d-fc0b-484a-a1f2-45e34eea0150" providerId="ADAL" clId="{37139124-B0C9-4301-A0CA-3AFD8C3C5932}"/>
    <pc:docChg chg="custSel modSld">
      <pc:chgData name="Stelma - Roorda, H.N. (Rieneke)" userId="0bd8e67d-fc0b-484a-a1f2-45e34eea0150" providerId="ADAL" clId="{37139124-B0C9-4301-A0CA-3AFD8C3C5932}" dt="2025-04-29T07:56:15.982" v="112" actId="255"/>
      <pc:docMkLst>
        <pc:docMk/>
      </pc:docMkLst>
      <pc:sldChg chg="modSp mod">
        <pc:chgData name="Stelma - Roorda, H.N. (Rieneke)" userId="0bd8e67d-fc0b-484a-a1f2-45e34eea0150" providerId="ADAL" clId="{37139124-B0C9-4301-A0CA-3AFD8C3C5932}" dt="2025-04-29T07:56:15.982" v="112" actId="255"/>
        <pc:sldMkLst>
          <pc:docMk/>
          <pc:sldMk cId="3430159638" sldId="303"/>
        </pc:sldMkLst>
        <pc:spChg chg="mod">
          <ac:chgData name="Stelma - Roorda, H.N. (Rieneke)" userId="0bd8e67d-fc0b-484a-a1f2-45e34eea0150" providerId="ADAL" clId="{37139124-B0C9-4301-A0CA-3AFD8C3C5932}" dt="2025-04-29T07:56:15.982" v="112" actId="255"/>
          <ac:spMkLst>
            <pc:docMk/>
            <pc:sldMk cId="3430159638" sldId="303"/>
            <ac:spMk id="3" creationId="{104D1CA7-959D-4D31-7031-4BAD82DD7A5A}"/>
          </ac:spMkLst>
        </pc:spChg>
      </pc:sldChg>
    </pc:docChg>
  </pc:docChgLst>
  <pc:docChgLst>
    <pc:chgData name="Katrine Kjærheim Fredwall" userId="63f3fa0e-919d-4d21-b4d5-202bf368c4dd" providerId="ADAL" clId="{DA7018B3-27CB-4D2F-85BE-1D02CE772D13}"/>
    <pc:docChg chg="undo custSel addSld delSld modSld sldOrd">
      <pc:chgData name="Katrine Kjærheim Fredwall" userId="63f3fa0e-919d-4d21-b4d5-202bf368c4dd" providerId="ADAL" clId="{DA7018B3-27CB-4D2F-85BE-1D02CE772D13}" dt="2025-04-29T06:36:36.489" v="2928" actId="20577"/>
      <pc:docMkLst>
        <pc:docMk/>
      </pc:docMkLst>
      <pc:sldChg chg="modNotesTx">
        <pc:chgData name="Katrine Kjærheim Fredwall" userId="63f3fa0e-919d-4d21-b4d5-202bf368c4dd" providerId="ADAL" clId="{DA7018B3-27CB-4D2F-85BE-1D02CE772D13}" dt="2025-04-28T14:52:44.156" v="122" actId="20577"/>
        <pc:sldMkLst>
          <pc:docMk/>
          <pc:sldMk cId="263667281" sldId="327"/>
        </pc:sldMkLst>
      </pc:sldChg>
      <pc:sldChg chg="modSp mod">
        <pc:chgData name="Katrine Kjærheim Fredwall" userId="63f3fa0e-919d-4d21-b4d5-202bf368c4dd" providerId="ADAL" clId="{DA7018B3-27CB-4D2F-85BE-1D02CE772D13}" dt="2025-04-29T06:36:36.489" v="2928" actId="20577"/>
        <pc:sldMkLst>
          <pc:docMk/>
          <pc:sldMk cId="3164128939" sldId="331"/>
        </pc:sldMkLst>
        <pc:spChg chg="mod">
          <ac:chgData name="Katrine Kjærheim Fredwall" userId="63f3fa0e-919d-4d21-b4d5-202bf368c4dd" providerId="ADAL" clId="{DA7018B3-27CB-4D2F-85BE-1D02CE772D13}" dt="2025-04-29T06:36:36.489" v="2928" actId="20577"/>
          <ac:spMkLst>
            <pc:docMk/>
            <pc:sldMk cId="3164128939" sldId="331"/>
            <ac:spMk id="3" creationId="{A2DE5F5F-B3F1-1604-BEC1-D121F836576D}"/>
          </ac:spMkLst>
        </pc:spChg>
        <pc:picChg chg="mod">
          <ac:chgData name="Katrine Kjærheim Fredwall" userId="63f3fa0e-919d-4d21-b4d5-202bf368c4dd" providerId="ADAL" clId="{DA7018B3-27CB-4D2F-85BE-1D02CE772D13}" dt="2025-04-28T15:25:53.319" v="554" actId="1076"/>
          <ac:picMkLst>
            <pc:docMk/>
            <pc:sldMk cId="3164128939" sldId="331"/>
            <ac:picMk id="6" creationId="{16C4C9C8-3BE2-A1E1-B2BD-A910F5344BD4}"/>
          </ac:picMkLst>
        </pc:picChg>
      </pc:sldChg>
      <pc:sldChg chg="new del">
        <pc:chgData name="Katrine Kjærheim Fredwall" userId="63f3fa0e-919d-4d21-b4d5-202bf368c4dd" providerId="ADAL" clId="{DA7018B3-27CB-4D2F-85BE-1D02CE772D13}" dt="2025-04-28T15:55:58.692" v="1758" actId="2696"/>
        <pc:sldMkLst>
          <pc:docMk/>
          <pc:sldMk cId="2109059779" sldId="346"/>
        </pc:sldMkLst>
      </pc:sldChg>
      <pc:sldChg chg="addSp delSp modSp add mod ord">
        <pc:chgData name="Katrine Kjærheim Fredwall" userId="63f3fa0e-919d-4d21-b4d5-202bf368c4dd" providerId="ADAL" clId="{DA7018B3-27CB-4D2F-85BE-1D02CE772D13}" dt="2025-04-28T19:28:55.951" v="2786" actId="20577"/>
        <pc:sldMkLst>
          <pc:docMk/>
          <pc:sldMk cId="2927520799" sldId="347"/>
        </pc:sldMkLst>
        <pc:spChg chg="mod">
          <ac:chgData name="Katrine Kjærheim Fredwall" userId="63f3fa0e-919d-4d21-b4d5-202bf368c4dd" providerId="ADAL" clId="{DA7018B3-27CB-4D2F-85BE-1D02CE772D13}" dt="2025-04-28T15:56:32.571" v="1808" actId="14100"/>
          <ac:spMkLst>
            <pc:docMk/>
            <pc:sldMk cId="2927520799" sldId="347"/>
            <ac:spMk id="2" creationId="{CB69E966-64E9-9F33-2F3E-7B1CCE5D5209}"/>
          </ac:spMkLst>
        </pc:spChg>
        <pc:spChg chg="mod">
          <ac:chgData name="Katrine Kjærheim Fredwall" userId="63f3fa0e-919d-4d21-b4d5-202bf368c4dd" providerId="ADAL" clId="{DA7018B3-27CB-4D2F-85BE-1D02CE772D13}" dt="2025-04-28T19:28:55.951" v="2786" actId="20577"/>
          <ac:spMkLst>
            <pc:docMk/>
            <pc:sldMk cId="2927520799" sldId="347"/>
            <ac:spMk id="3" creationId="{A2DE5F5F-B3F1-1604-BEC1-D121F836576D}"/>
          </ac:spMkLst>
        </pc:spChg>
        <pc:picChg chg="del">
          <ac:chgData name="Katrine Kjærheim Fredwall" userId="63f3fa0e-919d-4d21-b4d5-202bf368c4dd" providerId="ADAL" clId="{DA7018B3-27CB-4D2F-85BE-1D02CE772D13}" dt="2025-04-28T19:08:20.691" v="2158" actId="21"/>
          <ac:picMkLst>
            <pc:docMk/>
            <pc:sldMk cId="2927520799" sldId="347"/>
            <ac:picMk id="6" creationId="{16C4C9C8-3BE2-A1E1-B2BD-A910F5344BD4}"/>
          </ac:picMkLst>
        </pc:picChg>
        <pc:picChg chg="add mod">
          <ac:chgData name="Katrine Kjærheim Fredwall" userId="63f3fa0e-919d-4d21-b4d5-202bf368c4dd" providerId="ADAL" clId="{DA7018B3-27CB-4D2F-85BE-1D02CE772D13}" dt="2025-04-28T19:18:44.984" v="2599" actId="14100"/>
          <ac:picMkLst>
            <pc:docMk/>
            <pc:sldMk cId="2927520799" sldId="347"/>
            <ac:picMk id="8" creationId="{CFBEA8D3-8564-6F8E-D40E-4D3E053A3D9C}"/>
          </ac:picMkLst>
        </pc:picChg>
      </pc:sldChg>
      <pc:sldChg chg="addSp delSp modSp add mod ord">
        <pc:chgData name="Katrine Kjærheim Fredwall" userId="63f3fa0e-919d-4d21-b4d5-202bf368c4dd" providerId="ADAL" clId="{DA7018B3-27CB-4D2F-85BE-1D02CE772D13}" dt="2025-04-28T19:05:57.076" v="1999" actId="20577"/>
        <pc:sldMkLst>
          <pc:docMk/>
          <pc:sldMk cId="3892635235" sldId="348"/>
        </pc:sldMkLst>
        <pc:spChg chg="mod">
          <ac:chgData name="Katrine Kjærheim Fredwall" userId="63f3fa0e-919d-4d21-b4d5-202bf368c4dd" providerId="ADAL" clId="{DA7018B3-27CB-4D2F-85BE-1D02CE772D13}" dt="2025-04-28T15:55:34.947" v="1752" actId="20577"/>
          <ac:spMkLst>
            <pc:docMk/>
            <pc:sldMk cId="3892635235" sldId="348"/>
            <ac:spMk id="2" creationId="{CB69E966-64E9-9F33-2F3E-7B1CCE5D5209}"/>
          </ac:spMkLst>
        </pc:spChg>
        <pc:spChg chg="mod">
          <ac:chgData name="Katrine Kjærheim Fredwall" userId="63f3fa0e-919d-4d21-b4d5-202bf368c4dd" providerId="ADAL" clId="{DA7018B3-27CB-4D2F-85BE-1D02CE772D13}" dt="2025-04-28T15:52:40.369" v="1628" actId="14100"/>
          <ac:spMkLst>
            <pc:docMk/>
            <pc:sldMk cId="3892635235" sldId="348"/>
            <ac:spMk id="3" creationId="{A2DE5F5F-B3F1-1604-BEC1-D121F836576D}"/>
          </ac:spMkLst>
        </pc:spChg>
        <pc:graphicFrameChg chg="add mod modGraphic">
          <ac:chgData name="Katrine Kjærheim Fredwall" userId="63f3fa0e-919d-4d21-b4d5-202bf368c4dd" providerId="ADAL" clId="{DA7018B3-27CB-4D2F-85BE-1D02CE772D13}" dt="2025-04-28T19:05:57.076" v="1999" actId="20577"/>
          <ac:graphicFrameMkLst>
            <pc:docMk/>
            <pc:sldMk cId="3892635235" sldId="348"/>
            <ac:graphicFrameMk id="5" creationId="{89695620-4B4A-3C13-F8E1-E0CC9BEF8998}"/>
          </ac:graphicFrameMkLst>
        </pc:graphicFrameChg>
        <pc:picChg chg="del">
          <ac:chgData name="Katrine Kjærheim Fredwall" userId="63f3fa0e-919d-4d21-b4d5-202bf368c4dd" providerId="ADAL" clId="{DA7018B3-27CB-4D2F-85BE-1D02CE772D13}" dt="2025-04-28T15:47:08.810" v="1243" actId="21"/>
          <ac:picMkLst>
            <pc:docMk/>
            <pc:sldMk cId="3892635235" sldId="348"/>
            <ac:picMk id="6" creationId="{16C4C9C8-3BE2-A1E1-B2BD-A910F5344BD4}"/>
          </ac:picMkLst>
        </pc:picChg>
      </pc:sldChg>
      <pc:sldChg chg="addSp delSp modSp add mod ord modNotesTx">
        <pc:chgData name="Katrine Kjærheim Fredwall" userId="63f3fa0e-919d-4d21-b4d5-202bf368c4dd" providerId="ADAL" clId="{DA7018B3-27CB-4D2F-85BE-1D02CE772D13}" dt="2025-04-29T06:35:47.483" v="2906" actId="14100"/>
        <pc:sldMkLst>
          <pc:docMk/>
          <pc:sldMk cId="1786628763" sldId="349"/>
        </pc:sldMkLst>
        <pc:spChg chg="mod">
          <ac:chgData name="Katrine Kjærheim Fredwall" userId="63f3fa0e-919d-4d21-b4d5-202bf368c4dd" providerId="ADAL" clId="{DA7018B3-27CB-4D2F-85BE-1D02CE772D13}" dt="2025-04-29T06:31:07.849" v="2881" actId="20577"/>
          <ac:spMkLst>
            <pc:docMk/>
            <pc:sldMk cId="1786628763" sldId="349"/>
            <ac:spMk id="3" creationId="{A2DE5F5F-B3F1-1604-BEC1-D121F836576D}"/>
          </ac:spMkLst>
        </pc:spChg>
        <pc:spChg chg="add mod">
          <ac:chgData name="Katrine Kjærheim Fredwall" userId="63f3fa0e-919d-4d21-b4d5-202bf368c4dd" providerId="ADAL" clId="{DA7018B3-27CB-4D2F-85BE-1D02CE772D13}" dt="2025-04-29T06:35:47.483" v="2906" actId="14100"/>
          <ac:spMkLst>
            <pc:docMk/>
            <pc:sldMk cId="1786628763" sldId="349"/>
            <ac:spMk id="11" creationId="{55666245-6702-04D9-9F38-5CD23EBDA31E}"/>
          </ac:spMkLst>
        </pc:spChg>
        <pc:spChg chg="add mod">
          <ac:chgData name="Katrine Kjærheim Fredwall" userId="63f3fa0e-919d-4d21-b4d5-202bf368c4dd" providerId="ADAL" clId="{DA7018B3-27CB-4D2F-85BE-1D02CE772D13}" dt="2025-04-29T06:35:37.217" v="2904" actId="14100"/>
          <ac:spMkLst>
            <pc:docMk/>
            <pc:sldMk cId="1786628763" sldId="349"/>
            <ac:spMk id="12" creationId="{0BCDABE9-6FC0-6B1E-B018-E39428877F56}"/>
          </ac:spMkLst>
        </pc:spChg>
        <pc:graphicFrameChg chg="add mod modGraphic">
          <ac:chgData name="Katrine Kjærheim Fredwall" userId="63f3fa0e-919d-4d21-b4d5-202bf368c4dd" providerId="ADAL" clId="{DA7018B3-27CB-4D2F-85BE-1D02CE772D13}" dt="2025-04-29T06:30:01.538" v="2841" actId="20577"/>
          <ac:graphicFrameMkLst>
            <pc:docMk/>
            <pc:sldMk cId="1786628763" sldId="349"/>
            <ac:graphicFrameMk id="5" creationId="{C82F2C1C-5A64-7C6E-254A-5EC18E477286}"/>
          </ac:graphicFrameMkLst>
        </pc:graphicFrameChg>
        <pc:graphicFrameChg chg="add del mod">
          <ac:chgData name="Katrine Kjærheim Fredwall" userId="63f3fa0e-919d-4d21-b4d5-202bf368c4dd" providerId="ADAL" clId="{DA7018B3-27CB-4D2F-85BE-1D02CE772D13}" dt="2025-04-29T06:31:40.610" v="2882" actId="21"/>
          <ac:graphicFrameMkLst>
            <pc:docMk/>
            <pc:sldMk cId="1786628763" sldId="349"/>
            <ac:graphicFrameMk id="8" creationId="{72AB341F-5E9A-12FD-C166-D0E9FBF2CC93}"/>
          </ac:graphicFrameMkLst>
        </pc:graphicFrameChg>
        <pc:graphicFrameChg chg="add del mod">
          <ac:chgData name="Katrine Kjærheim Fredwall" userId="63f3fa0e-919d-4d21-b4d5-202bf368c4dd" providerId="ADAL" clId="{DA7018B3-27CB-4D2F-85BE-1D02CE772D13}" dt="2025-04-29T06:26:50.788" v="2795" actId="21"/>
          <ac:graphicFrameMkLst>
            <pc:docMk/>
            <pc:sldMk cId="1786628763" sldId="349"/>
            <ac:graphicFrameMk id="9" creationId="{3748E127-3523-FFC0-2A9E-D7DC992BA2FB}"/>
          </ac:graphicFrameMkLst>
        </pc:graphicFrameChg>
        <pc:graphicFrameChg chg="add del mod">
          <ac:chgData name="Katrine Kjærheim Fredwall" userId="63f3fa0e-919d-4d21-b4d5-202bf368c4dd" providerId="ADAL" clId="{DA7018B3-27CB-4D2F-85BE-1D02CE772D13}" dt="2025-04-29T06:26:40.379" v="2794" actId="21"/>
          <ac:graphicFrameMkLst>
            <pc:docMk/>
            <pc:sldMk cId="1786628763" sldId="349"/>
            <ac:graphicFrameMk id="10" creationId="{6A698831-35AA-0B28-0454-3D90D1B461C6}"/>
          </ac:graphicFrameMkLst>
        </pc:graphicFrameChg>
        <pc:picChg chg="del">
          <ac:chgData name="Katrine Kjærheim Fredwall" userId="63f3fa0e-919d-4d21-b4d5-202bf368c4dd" providerId="ADAL" clId="{DA7018B3-27CB-4D2F-85BE-1D02CE772D13}" dt="2025-04-28T15:27:12.612" v="594" actId="21"/>
          <ac:picMkLst>
            <pc:docMk/>
            <pc:sldMk cId="1786628763" sldId="349"/>
            <ac:picMk id="6" creationId="{16C4C9C8-3BE2-A1E1-B2BD-A910F5344BD4}"/>
          </ac:picMkLst>
        </pc:picChg>
      </pc:sldChg>
      <pc:sldChg chg="add del ord">
        <pc:chgData name="Katrine Kjærheim Fredwall" userId="63f3fa0e-919d-4d21-b4d5-202bf368c4dd" providerId="ADAL" clId="{DA7018B3-27CB-4D2F-85BE-1D02CE772D13}" dt="2025-04-28T19:22:30.944" v="2646" actId="2696"/>
        <pc:sldMkLst>
          <pc:docMk/>
          <pc:sldMk cId="855863534" sldId="35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Blad1!$B$1</c:f>
              <c:strCache>
                <c:ptCount val="1"/>
                <c:pt idx="0">
                  <c:v>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Blad1!$A$2:$A$5</c:f>
              <c:strCache>
                <c:ptCount val="4"/>
                <c:pt idx="0">
                  <c:v>Below 50</c:v>
                </c:pt>
                <c:pt idx="1">
                  <c:v>Between 50 and 60</c:v>
                </c:pt>
                <c:pt idx="2">
                  <c:v>Between 60 and 70</c:v>
                </c:pt>
                <c:pt idx="3">
                  <c:v>70 or older</c:v>
                </c:pt>
              </c:strCache>
            </c:strRef>
          </c:cat>
          <c:val>
            <c:numRef>
              <c:f>Blad1!$B$2:$B$5</c:f>
              <c:numCache>
                <c:formatCode>General</c:formatCode>
                <c:ptCount val="4"/>
                <c:pt idx="0">
                  <c:v>1.2</c:v>
                </c:pt>
                <c:pt idx="1">
                  <c:v>13.4</c:v>
                </c:pt>
                <c:pt idx="2">
                  <c:v>57.9</c:v>
                </c:pt>
                <c:pt idx="3">
                  <c:v>27.4</c:v>
                </c:pt>
              </c:numCache>
            </c:numRef>
          </c:val>
          <c:extLst>
            <c:ext xmlns:c16="http://schemas.microsoft.com/office/drawing/2014/chart" uri="{C3380CC4-5D6E-409C-BE32-E72D297353CC}">
              <c16:uniqueId val="{00000000-6E82-4269-8D66-88E19243EC8C}"/>
            </c:ext>
          </c:extLst>
        </c:ser>
        <c:dLbls>
          <c:showLegendKey val="0"/>
          <c:showVal val="0"/>
          <c:showCatName val="0"/>
          <c:showSerName val="0"/>
          <c:showPercent val="0"/>
          <c:showBubbleSize val="0"/>
        </c:dLbls>
        <c:gapWidth val="219"/>
        <c:overlap val="-27"/>
        <c:axId val="1607927871"/>
        <c:axId val="1607932671"/>
      </c:barChart>
      <c:catAx>
        <c:axId val="160792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607932671"/>
        <c:crosses val="autoZero"/>
        <c:auto val="1"/>
        <c:lblAlgn val="ctr"/>
        <c:lblOffset val="100"/>
        <c:noMultiLvlLbl val="0"/>
      </c:catAx>
      <c:valAx>
        <c:axId val="1607932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607927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Sans Open"/>
              </a:rPr>
              <a:t>Type of supervision included in the levenstestament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Blad1!$B$1</c:f>
              <c:strCache>
                <c:ptCount val="1"/>
                <c:pt idx="0">
                  <c:v>Type of supervision included in the levenstestament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Blad1!$A$2:$A$6</c:f>
              <c:strCache>
                <c:ptCount val="5"/>
                <c:pt idx="0">
                  <c:v>The attorney has to consult an expert with regard to major decisions</c:v>
                </c:pt>
                <c:pt idx="1">
                  <c:v>The attorney has to render account to an appointed supervisor</c:v>
                </c:pt>
                <c:pt idx="2">
                  <c:v>The appointment of multiple attorneys acting jointly</c:v>
                </c:pt>
                <c:pt idx="3">
                  <c:v>The appointment of multiple attorneys acting jointly ywith regard to major decision</c:v>
                </c:pt>
                <c:pt idx="4">
                  <c:v>Other</c:v>
                </c:pt>
              </c:strCache>
            </c:strRef>
          </c:cat>
          <c:val>
            <c:numRef>
              <c:f>Blad1!$B$2:$B$6</c:f>
              <c:numCache>
                <c:formatCode>General</c:formatCode>
                <c:ptCount val="5"/>
                <c:pt idx="0">
                  <c:v>1.8</c:v>
                </c:pt>
                <c:pt idx="1">
                  <c:v>13.2</c:v>
                </c:pt>
                <c:pt idx="2">
                  <c:v>39.5</c:v>
                </c:pt>
                <c:pt idx="3">
                  <c:v>25.7</c:v>
                </c:pt>
                <c:pt idx="4">
                  <c:v>19.8</c:v>
                </c:pt>
              </c:numCache>
            </c:numRef>
          </c:val>
          <c:extLst>
            <c:ext xmlns:c16="http://schemas.microsoft.com/office/drawing/2014/chart" uri="{C3380CC4-5D6E-409C-BE32-E72D297353CC}">
              <c16:uniqueId val="{00000000-6E82-4269-8D66-88E19243EC8C}"/>
            </c:ext>
          </c:extLst>
        </c:ser>
        <c:dLbls>
          <c:showLegendKey val="0"/>
          <c:showVal val="0"/>
          <c:showCatName val="0"/>
          <c:showSerName val="0"/>
          <c:showPercent val="0"/>
          <c:showBubbleSize val="0"/>
        </c:dLbls>
        <c:gapWidth val="219"/>
        <c:overlap val="-27"/>
        <c:axId val="1607927871"/>
        <c:axId val="1607932671"/>
      </c:barChart>
      <c:catAx>
        <c:axId val="160792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607932671"/>
        <c:crosses val="autoZero"/>
        <c:auto val="1"/>
        <c:lblAlgn val="ctr"/>
        <c:lblOffset val="100"/>
        <c:noMultiLvlLbl val="0"/>
      </c:catAx>
      <c:valAx>
        <c:axId val="1607932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607927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nb-NO"/>
        </a:p>
      </c:txPr>
    </c:title>
    <c:autoTitleDeleted val="0"/>
    <c:plotArea>
      <c:layout>
        <c:manualLayout>
          <c:layoutTarget val="inner"/>
          <c:xMode val="edge"/>
          <c:yMode val="edge"/>
          <c:x val="2.2288336251923779E-2"/>
          <c:y val="0"/>
          <c:w val="0.94862813776999422"/>
          <c:h val="0.78790252511539505"/>
        </c:manualLayout>
      </c:layout>
      <c:lineChart>
        <c:grouping val="stacked"/>
        <c:varyColors val="0"/>
        <c:ser>
          <c:idx val="0"/>
          <c:order val="0"/>
          <c:tx>
            <c:strRef>
              <c:f>'CIEN EXPORT'!$B$1</c:f>
              <c:strCache>
                <c:ptCount val="1"/>
                <c:pt idx="0">
                  <c:v>CPA (Spain)</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'CIEN EXPORT'!$A$2:$A$17</c:f>
              <c:strCach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strCache>
            </c:strRef>
          </c:cat>
          <c:val>
            <c:numRef>
              <c:f>'CIEN EXPORT'!$B$2:$B$17</c:f>
              <c:numCache>
                <c:formatCode>General</c:formatCode>
                <c:ptCount val="16"/>
                <c:pt idx="0">
                  <c:v>570</c:v>
                </c:pt>
                <c:pt idx="1">
                  <c:v>857</c:v>
                </c:pt>
                <c:pt idx="2">
                  <c:v>1295</c:v>
                </c:pt>
                <c:pt idx="3">
                  <c:v>1881</c:v>
                </c:pt>
                <c:pt idx="4">
                  <c:v>2582</c:v>
                </c:pt>
                <c:pt idx="5">
                  <c:v>3460</c:v>
                </c:pt>
                <c:pt idx="6">
                  <c:v>4465</c:v>
                </c:pt>
                <c:pt idx="7">
                  <c:v>5606</c:v>
                </c:pt>
                <c:pt idx="8">
                  <c:v>7820</c:v>
                </c:pt>
                <c:pt idx="9">
                  <c:v>9344</c:v>
                </c:pt>
                <c:pt idx="10">
                  <c:v>10578</c:v>
                </c:pt>
                <c:pt idx="11">
                  <c:v>9976</c:v>
                </c:pt>
                <c:pt idx="12">
                  <c:v>13903</c:v>
                </c:pt>
                <c:pt idx="13">
                  <c:v>17341</c:v>
                </c:pt>
                <c:pt idx="14">
                  <c:v>22737</c:v>
                </c:pt>
                <c:pt idx="15">
                  <c:v>21597</c:v>
                </c:pt>
              </c:numCache>
            </c:numRef>
          </c:val>
          <c:smooth val="0"/>
          <c:extLst>
            <c:ext xmlns:c16="http://schemas.microsoft.com/office/drawing/2014/chart" uri="{C3380CC4-5D6E-409C-BE32-E72D297353CC}">
              <c16:uniqueId val="{00000000-FB26-40DA-B142-B312498A7A5C}"/>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269593808"/>
        <c:axId val="269595448"/>
      </c:lineChart>
      <c:catAx>
        <c:axId val="269593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30" baseline="0">
                <a:solidFill>
                  <a:schemeClr val="lt1"/>
                </a:solidFill>
                <a:latin typeface="+mn-lt"/>
                <a:ea typeface="+mn-ea"/>
                <a:cs typeface="+mn-cs"/>
              </a:defRPr>
            </a:pPr>
            <a:endParaRPr lang="nb-NO"/>
          </a:p>
        </c:txPr>
        <c:crossAx val="269595448"/>
        <c:crosses val="autoZero"/>
        <c:auto val="1"/>
        <c:lblAlgn val="ctr"/>
        <c:lblOffset val="100"/>
        <c:noMultiLvlLbl val="0"/>
      </c:catAx>
      <c:valAx>
        <c:axId val="269595448"/>
        <c:scaling>
          <c:orientation val="minMax"/>
        </c:scaling>
        <c:delete val="1"/>
        <c:axPos val="l"/>
        <c:numFmt formatCode="General" sourceLinked="1"/>
        <c:majorTickMark val="none"/>
        <c:minorTickMark val="none"/>
        <c:tickLblPos val="nextTo"/>
        <c:crossAx val="269593808"/>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accent1"/>
    </a:solidFill>
    <a:ln w="9525" cap="flat" cmpd="sng" algn="ctr">
      <a:solidFill>
        <a:schemeClr val="lt1">
          <a:lumMod val="85000"/>
        </a:schemeClr>
      </a:solidFill>
      <a:round/>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8">
  <cs:axisTitle>
    <cs:lnRef idx="0"/>
    <cs:fillRef idx="0"/>
    <cs:effectRef idx="0"/>
    <cs:fontRef idx="minor">
      <a:schemeClr val="lt1"/>
    </cs:fontRef>
    <cs:defRPr sz="900" b="1" kern="1200"/>
  </cs:axisTitle>
  <cs:categoryAxis>
    <cs:lnRef idx="0">
      <cs:styleClr val="0"/>
    </cs:lnRef>
    <cs:fillRef idx="0"/>
    <cs:effectRef idx="0"/>
    <cs:fontRef idx="minor">
      <a:schemeClr val="lt1"/>
    </cs:fontRef>
    <cs:defRPr sz="900"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000" kern="1200"/>
  </cs:chartArea>
  <cs:dataLabel>
    <cs:lnRef idx="0"/>
    <cs:fillRef idx="0">
      <cs:styleClr val="0"/>
    </cs:fillRef>
    <cs:effectRef idx="0"/>
    <cs:fontRef idx="minor">
      <a:schemeClr val="lt1"/>
    </cs:fontRef>
    <cs:spPr>
      <a:solidFill>
        <a:schemeClr val="phClr"/>
      </a:solidFill>
    </cs:spPr>
    <cs:defRPr sz="900" b="1"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36865007-2BF0-49A8-B263-41A87FA386D1}" type="datetimeFigureOut">
              <a:rPr lang="nl-NL" smtClean="0"/>
              <a:t>29-4-2025</a:t>
            </a:fld>
            <a:endParaRPr lang="nl-NL"/>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B373CDF3-31BE-4793-8743-D1D9E87ECFA4}" type="slidenum">
              <a:rPr lang="nl-NL" smtClean="0"/>
              <a:t>‹nr.›</a:t>
            </a:fld>
            <a:endParaRPr lang="nl-NL"/>
          </a:p>
        </p:txBody>
      </p:sp>
    </p:spTree>
    <p:extLst>
      <p:ext uri="{BB962C8B-B14F-4D97-AF65-F5344CB8AC3E}">
        <p14:creationId xmlns:p14="http://schemas.microsoft.com/office/powerpoint/2010/main" val="297044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a:t>
            </a:fld>
            <a:endParaRPr lang="nl-NL"/>
          </a:p>
        </p:txBody>
      </p:sp>
    </p:spTree>
    <p:extLst>
      <p:ext uri="{BB962C8B-B14F-4D97-AF65-F5344CB8AC3E}">
        <p14:creationId xmlns:p14="http://schemas.microsoft.com/office/powerpoint/2010/main" val="746827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4064-F20E-DA90-FBC6-EAC55CD62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D0F605-94B3-E3AE-24C2-2F8A7FA95B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C5570-1A69-5F8F-390E-1C83147DA43F}"/>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33934144-AE4B-4F8A-7ECD-F014D5F824D2}"/>
              </a:ext>
            </a:extLst>
          </p:cNvPr>
          <p:cNvSpPr>
            <a:spLocks noGrp="1"/>
          </p:cNvSpPr>
          <p:nvPr>
            <p:ph type="sldNum" sz="quarter" idx="5"/>
          </p:nvPr>
        </p:nvSpPr>
        <p:spPr/>
        <p:txBody>
          <a:bodyPr/>
          <a:lstStyle/>
          <a:p>
            <a:fld id="{B373CDF3-31BE-4793-8743-D1D9E87ECFA4}" type="slidenum">
              <a:rPr lang="nl-NL" smtClean="0"/>
              <a:t>10</a:t>
            </a:fld>
            <a:endParaRPr lang="nl-NL"/>
          </a:p>
        </p:txBody>
      </p:sp>
    </p:spTree>
    <p:extLst>
      <p:ext uri="{BB962C8B-B14F-4D97-AF65-F5344CB8AC3E}">
        <p14:creationId xmlns:p14="http://schemas.microsoft.com/office/powerpoint/2010/main" val="264664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8504D-7F2A-A969-392C-9FD19AAF64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F381F-9C33-CD48-119A-277D7C41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5D968-E2BB-2218-8D5D-CD7C8824C0D3}"/>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08582121-09A7-8B1E-B8E1-CFB40F27B17F}"/>
              </a:ext>
            </a:extLst>
          </p:cNvPr>
          <p:cNvSpPr>
            <a:spLocks noGrp="1"/>
          </p:cNvSpPr>
          <p:nvPr>
            <p:ph type="sldNum" sz="quarter" idx="5"/>
          </p:nvPr>
        </p:nvSpPr>
        <p:spPr/>
        <p:txBody>
          <a:bodyPr/>
          <a:lstStyle/>
          <a:p>
            <a:fld id="{B373CDF3-31BE-4793-8743-D1D9E87ECFA4}" type="slidenum">
              <a:rPr lang="nl-NL" smtClean="0"/>
              <a:t>11</a:t>
            </a:fld>
            <a:endParaRPr lang="nl-NL"/>
          </a:p>
        </p:txBody>
      </p:sp>
    </p:spTree>
    <p:extLst>
      <p:ext uri="{BB962C8B-B14F-4D97-AF65-F5344CB8AC3E}">
        <p14:creationId xmlns:p14="http://schemas.microsoft.com/office/powerpoint/2010/main" val="67934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E0EA0-623C-1CAA-814B-1D3E7CF20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B2279-E672-CBBD-A5D2-50F0F9174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AD1B3-140E-AD7C-7897-0C7139373762}"/>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01F50A31-8955-BC31-1162-81AAAA9322B0}"/>
              </a:ext>
            </a:extLst>
          </p:cNvPr>
          <p:cNvSpPr>
            <a:spLocks noGrp="1"/>
          </p:cNvSpPr>
          <p:nvPr>
            <p:ph type="sldNum" sz="quarter" idx="5"/>
          </p:nvPr>
        </p:nvSpPr>
        <p:spPr/>
        <p:txBody>
          <a:bodyPr/>
          <a:lstStyle/>
          <a:p>
            <a:fld id="{B373CDF3-31BE-4793-8743-D1D9E87ECFA4}" type="slidenum">
              <a:rPr lang="nl-NL" smtClean="0"/>
              <a:t>12</a:t>
            </a:fld>
            <a:endParaRPr lang="nl-NL"/>
          </a:p>
        </p:txBody>
      </p:sp>
    </p:spTree>
    <p:extLst>
      <p:ext uri="{BB962C8B-B14F-4D97-AF65-F5344CB8AC3E}">
        <p14:creationId xmlns:p14="http://schemas.microsoft.com/office/powerpoint/2010/main" val="257044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13</a:t>
            </a:fld>
            <a:endParaRPr lang="nl-NL"/>
          </a:p>
        </p:txBody>
      </p:sp>
    </p:spTree>
    <p:extLst>
      <p:ext uri="{BB962C8B-B14F-4D97-AF65-F5344CB8AC3E}">
        <p14:creationId xmlns:p14="http://schemas.microsoft.com/office/powerpoint/2010/main" val="1524313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373CDF3-31BE-4793-8743-D1D9E87ECFA4}" type="slidenum">
              <a:rPr lang="nl-NL" smtClean="0"/>
              <a:t>14</a:t>
            </a:fld>
            <a:endParaRPr lang="nl-NL"/>
          </a:p>
        </p:txBody>
      </p:sp>
    </p:spTree>
    <p:extLst>
      <p:ext uri="{BB962C8B-B14F-4D97-AF65-F5344CB8AC3E}">
        <p14:creationId xmlns:p14="http://schemas.microsoft.com/office/powerpoint/2010/main" val="807079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15</a:t>
            </a:fld>
            <a:endParaRPr lang="nl-NL"/>
          </a:p>
        </p:txBody>
      </p:sp>
    </p:spTree>
    <p:extLst>
      <p:ext uri="{BB962C8B-B14F-4D97-AF65-F5344CB8AC3E}">
        <p14:creationId xmlns:p14="http://schemas.microsoft.com/office/powerpoint/2010/main" val="19771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373CDF3-31BE-4793-8743-D1D9E87ECFA4}" type="slidenum">
              <a:rPr lang="nl-NL" smtClean="0"/>
              <a:t>16</a:t>
            </a:fld>
            <a:endParaRPr lang="nl-NL"/>
          </a:p>
        </p:txBody>
      </p:sp>
    </p:spTree>
    <p:extLst>
      <p:ext uri="{BB962C8B-B14F-4D97-AF65-F5344CB8AC3E}">
        <p14:creationId xmlns:p14="http://schemas.microsoft.com/office/powerpoint/2010/main" val="4196292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CAF70-ACEA-B579-9E5F-9188CB1E6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1A99A-6E5E-2F14-42A8-B42FBFA1F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7A30F-3073-E32A-C789-329708A453F2}"/>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8DEF85F5-701E-A6F2-67F4-A9E6C312B36B}"/>
              </a:ext>
            </a:extLst>
          </p:cNvPr>
          <p:cNvSpPr>
            <a:spLocks noGrp="1"/>
          </p:cNvSpPr>
          <p:nvPr>
            <p:ph type="sldNum" sz="quarter" idx="5"/>
          </p:nvPr>
        </p:nvSpPr>
        <p:spPr/>
        <p:txBody>
          <a:bodyPr/>
          <a:lstStyle/>
          <a:p>
            <a:fld id="{B373CDF3-31BE-4793-8743-D1D9E87ECFA4}" type="slidenum">
              <a:rPr lang="nl-NL" smtClean="0"/>
              <a:t>17</a:t>
            </a:fld>
            <a:endParaRPr lang="nl-NL"/>
          </a:p>
        </p:txBody>
      </p:sp>
    </p:spTree>
    <p:extLst>
      <p:ext uri="{BB962C8B-B14F-4D97-AF65-F5344CB8AC3E}">
        <p14:creationId xmlns:p14="http://schemas.microsoft.com/office/powerpoint/2010/main" val="174881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CAF70-ACEA-B579-9E5F-9188CB1E6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1A99A-6E5E-2F14-42A8-B42FBFA1F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7A30F-3073-E32A-C789-329708A453F2}"/>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8DEF85F5-701E-A6F2-67F4-A9E6C312B36B}"/>
              </a:ext>
            </a:extLst>
          </p:cNvPr>
          <p:cNvSpPr>
            <a:spLocks noGrp="1"/>
          </p:cNvSpPr>
          <p:nvPr>
            <p:ph type="sldNum" sz="quarter" idx="5"/>
          </p:nvPr>
        </p:nvSpPr>
        <p:spPr/>
        <p:txBody>
          <a:bodyPr/>
          <a:lstStyle/>
          <a:p>
            <a:fld id="{B373CDF3-31BE-4793-8743-D1D9E87ECFA4}" type="slidenum">
              <a:rPr lang="nl-NL" smtClean="0"/>
              <a:t>18</a:t>
            </a:fld>
            <a:endParaRPr lang="nl-NL"/>
          </a:p>
        </p:txBody>
      </p:sp>
    </p:spTree>
    <p:extLst>
      <p:ext uri="{BB962C8B-B14F-4D97-AF65-F5344CB8AC3E}">
        <p14:creationId xmlns:p14="http://schemas.microsoft.com/office/powerpoint/2010/main" val="1965988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CAF70-ACEA-B579-9E5F-9188CB1E6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1A99A-6E5E-2F14-42A8-B42FBFA1F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7A30F-3073-E32A-C789-329708A453F2}"/>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8DEF85F5-701E-A6F2-67F4-A9E6C312B36B}"/>
              </a:ext>
            </a:extLst>
          </p:cNvPr>
          <p:cNvSpPr>
            <a:spLocks noGrp="1"/>
          </p:cNvSpPr>
          <p:nvPr>
            <p:ph type="sldNum" sz="quarter" idx="5"/>
          </p:nvPr>
        </p:nvSpPr>
        <p:spPr/>
        <p:txBody>
          <a:bodyPr/>
          <a:lstStyle/>
          <a:p>
            <a:fld id="{B373CDF3-31BE-4793-8743-D1D9E87ECFA4}" type="slidenum">
              <a:rPr lang="nl-NL" smtClean="0"/>
              <a:t>19</a:t>
            </a:fld>
            <a:endParaRPr lang="nl-NL"/>
          </a:p>
        </p:txBody>
      </p:sp>
    </p:spTree>
    <p:extLst>
      <p:ext uri="{BB962C8B-B14F-4D97-AF65-F5344CB8AC3E}">
        <p14:creationId xmlns:p14="http://schemas.microsoft.com/office/powerpoint/2010/main" val="229802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373CDF3-31BE-4793-8743-D1D9E87ECFA4}" type="slidenum">
              <a:rPr lang="nl-NL" smtClean="0"/>
              <a:t>2</a:t>
            </a:fld>
            <a:endParaRPr lang="nl-NL"/>
          </a:p>
        </p:txBody>
      </p:sp>
    </p:spTree>
    <p:extLst>
      <p:ext uri="{BB962C8B-B14F-4D97-AF65-F5344CB8AC3E}">
        <p14:creationId xmlns:p14="http://schemas.microsoft.com/office/powerpoint/2010/main" val="2617700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CAF70-ACEA-B579-9E5F-9188CB1E6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1A99A-6E5E-2F14-42A8-B42FBFA1F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7A30F-3073-E32A-C789-329708A453F2}"/>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8DEF85F5-701E-A6F2-67F4-A9E6C312B36B}"/>
              </a:ext>
            </a:extLst>
          </p:cNvPr>
          <p:cNvSpPr>
            <a:spLocks noGrp="1"/>
          </p:cNvSpPr>
          <p:nvPr>
            <p:ph type="sldNum" sz="quarter" idx="5"/>
          </p:nvPr>
        </p:nvSpPr>
        <p:spPr/>
        <p:txBody>
          <a:bodyPr/>
          <a:lstStyle/>
          <a:p>
            <a:fld id="{B373CDF3-31BE-4793-8743-D1D9E87ECFA4}" type="slidenum">
              <a:rPr lang="nl-NL" smtClean="0"/>
              <a:t>20</a:t>
            </a:fld>
            <a:endParaRPr lang="nl-NL"/>
          </a:p>
        </p:txBody>
      </p:sp>
    </p:spTree>
    <p:extLst>
      <p:ext uri="{BB962C8B-B14F-4D97-AF65-F5344CB8AC3E}">
        <p14:creationId xmlns:p14="http://schemas.microsoft.com/office/powerpoint/2010/main" val="3483692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D70D3-5D56-DE74-67F2-6ED5B7A96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D1AA48-43AB-C4C3-1F32-63FF761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C99ED-934D-0081-577C-3AA8FAD1AD16}"/>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739A70ED-9C96-ADF9-2D1E-324B808EB905}"/>
              </a:ext>
            </a:extLst>
          </p:cNvPr>
          <p:cNvSpPr>
            <a:spLocks noGrp="1"/>
          </p:cNvSpPr>
          <p:nvPr>
            <p:ph type="sldNum" sz="quarter" idx="5"/>
          </p:nvPr>
        </p:nvSpPr>
        <p:spPr/>
        <p:txBody>
          <a:bodyPr/>
          <a:lstStyle/>
          <a:p>
            <a:fld id="{B373CDF3-31BE-4793-8743-D1D9E87ECFA4}" type="slidenum">
              <a:rPr lang="nl-NL" smtClean="0"/>
              <a:t>21</a:t>
            </a:fld>
            <a:endParaRPr lang="nl-NL"/>
          </a:p>
        </p:txBody>
      </p:sp>
    </p:spTree>
    <p:extLst>
      <p:ext uri="{BB962C8B-B14F-4D97-AF65-F5344CB8AC3E}">
        <p14:creationId xmlns:p14="http://schemas.microsoft.com/office/powerpoint/2010/main" val="3299539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D70D3-5D56-DE74-67F2-6ED5B7A96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D1AA48-43AB-C4C3-1F32-63FF761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C99ED-934D-0081-577C-3AA8FAD1AD16}"/>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739A70ED-9C96-ADF9-2D1E-324B808EB9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CDF3-31BE-4793-8743-D1D9E87ECF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097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D70D3-5D56-DE74-67F2-6ED5B7A96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D1AA48-43AB-C4C3-1F32-63FF761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C99ED-934D-0081-577C-3AA8FAD1AD16}"/>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739A70ED-9C96-ADF9-2D1E-324B808EB9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CDF3-31BE-4793-8743-D1D9E87ECF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874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D70D3-5D56-DE74-67F2-6ED5B7A96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D1AA48-43AB-C4C3-1F32-63FF761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7C99ED-934D-0081-577C-3AA8FAD1AD16}"/>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739A70ED-9C96-ADF9-2D1E-324B808EB9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CDF3-31BE-4793-8743-D1D9E87ECF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366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3EDAC-562B-2F68-DF42-B12E07FC1D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95ECC5-AE6D-C6D3-A88D-6858FEC8D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EE186-E485-5144-1C3B-1F6099DBE4B0}"/>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9834F536-2F4F-53E3-F0DB-B9DD88CC938C}"/>
              </a:ext>
            </a:extLst>
          </p:cNvPr>
          <p:cNvSpPr>
            <a:spLocks noGrp="1"/>
          </p:cNvSpPr>
          <p:nvPr>
            <p:ph type="sldNum" sz="quarter" idx="5"/>
          </p:nvPr>
        </p:nvSpPr>
        <p:spPr/>
        <p:txBody>
          <a:bodyPr/>
          <a:lstStyle/>
          <a:p>
            <a:fld id="{B373CDF3-31BE-4793-8743-D1D9E87ECFA4}" type="slidenum">
              <a:rPr lang="nl-NL" smtClean="0"/>
              <a:t>25</a:t>
            </a:fld>
            <a:endParaRPr lang="nl-NL"/>
          </a:p>
        </p:txBody>
      </p:sp>
    </p:spTree>
    <p:extLst>
      <p:ext uri="{BB962C8B-B14F-4D97-AF65-F5344CB8AC3E}">
        <p14:creationId xmlns:p14="http://schemas.microsoft.com/office/powerpoint/2010/main" val="392931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99949-9852-2865-9897-02A426922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16C97C-32E1-2CDA-791C-3ADFC49A9C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AFD3D-4AC4-A318-5861-F4B151C49159}"/>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995F0A47-4C8B-BA99-81E1-C5FB04F6CE14}"/>
              </a:ext>
            </a:extLst>
          </p:cNvPr>
          <p:cNvSpPr>
            <a:spLocks noGrp="1"/>
          </p:cNvSpPr>
          <p:nvPr>
            <p:ph type="sldNum" sz="quarter" idx="5"/>
          </p:nvPr>
        </p:nvSpPr>
        <p:spPr/>
        <p:txBody>
          <a:bodyPr/>
          <a:lstStyle/>
          <a:p>
            <a:fld id="{B373CDF3-31BE-4793-8743-D1D9E87ECFA4}" type="slidenum">
              <a:rPr lang="nl-NL" smtClean="0"/>
              <a:t>3</a:t>
            </a:fld>
            <a:endParaRPr lang="nl-NL"/>
          </a:p>
        </p:txBody>
      </p:sp>
    </p:spTree>
    <p:extLst>
      <p:ext uri="{BB962C8B-B14F-4D97-AF65-F5344CB8AC3E}">
        <p14:creationId xmlns:p14="http://schemas.microsoft.com/office/powerpoint/2010/main" val="89111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CAF70-ACEA-B579-9E5F-9188CB1E6E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1A99A-6E5E-2F14-42A8-B42FBFA1F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17A30F-3073-E32A-C789-329708A453F2}"/>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8DEF85F5-701E-A6F2-67F4-A9E6C312B36B}"/>
              </a:ext>
            </a:extLst>
          </p:cNvPr>
          <p:cNvSpPr>
            <a:spLocks noGrp="1"/>
          </p:cNvSpPr>
          <p:nvPr>
            <p:ph type="sldNum" sz="quarter" idx="5"/>
          </p:nvPr>
        </p:nvSpPr>
        <p:spPr/>
        <p:txBody>
          <a:bodyPr/>
          <a:lstStyle/>
          <a:p>
            <a:fld id="{B373CDF3-31BE-4793-8743-D1D9E87ECFA4}" type="slidenum">
              <a:rPr lang="nl-NL" smtClean="0"/>
              <a:t>4</a:t>
            </a:fld>
            <a:endParaRPr lang="nl-NL"/>
          </a:p>
        </p:txBody>
      </p:sp>
    </p:spTree>
    <p:extLst>
      <p:ext uri="{BB962C8B-B14F-4D97-AF65-F5344CB8AC3E}">
        <p14:creationId xmlns:p14="http://schemas.microsoft.com/office/powerpoint/2010/main" val="159987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DB28C-3D35-76E8-0CCA-A710E743B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DCE3F6-84D6-BF93-BD00-E734B8FEC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40979A-CFE0-BDF0-DAA7-1ACF20F21EDE}"/>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696C2F51-38D5-0BD1-4253-14A367579472}"/>
              </a:ext>
            </a:extLst>
          </p:cNvPr>
          <p:cNvSpPr>
            <a:spLocks noGrp="1"/>
          </p:cNvSpPr>
          <p:nvPr>
            <p:ph type="sldNum" sz="quarter" idx="5"/>
          </p:nvPr>
        </p:nvSpPr>
        <p:spPr/>
        <p:txBody>
          <a:bodyPr/>
          <a:lstStyle/>
          <a:p>
            <a:fld id="{B373CDF3-31BE-4793-8743-D1D9E87ECFA4}" type="slidenum">
              <a:rPr lang="nl-NL" smtClean="0"/>
              <a:t>5</a:t>
            </a:fld>
            <a:endParaRPr lang="nl-NL"/>
          </a:p>
        </p:txBody>
      </p:sp>
    </p:spTree>
    <p:extLst>
      <p:ext uri="{BB962C8B-B14F-4D97-AF65-F5344CB8AC3E}">
        <p14:creationId xmlns:p14="http://schemas.microsoft.com/office/powerpoint/2010/main" val="290404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D6180-4F39-38B3-C029-09D901B1C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434AA-FE09-2D91-EB58-E8FD02B33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16F58-FDA0-9EE7-1046-9B1D649F282A}"/>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C75960C6-3A35-DA86-969D-1233DCFE4550}"/>
              </a:ext>
            </a:extLst>
          </p:cNvPr>
          <p:cNvSpPr>
            <a:spLocks noGrp="1"/>
          </p:cNvSpPr>
          <p:nvPr>
            <p:ph type="sldNum" sz="quarter" idx="5"/>
          </p:nvPr>
        </p:nvSpPr>
        <p:spPr/>
        <p:txBody>
          <a:bodyPr/>
          <a:lstStyle/>
          <a:p>
            <a:fld id="{B373CDF3-31BE-4793-8743-D1D9E87ECFA4}" type="slidenum">
              <a:rPr lang="nl-NL" smtClean="0"/>
              <a:t>6</a:t>
            </a:fld>
            <a:endParaRPr lang="nl-NL"/>
          </a:p>
        </p:txBody>
      </p:sp>
    </p:spTree>
    <p:extLst>
      <p:ext uri="{BB962C8B-B14F-4D97-AF65-F5344CB8AC3E}">
        <p14:creationId xmlns:p14="http://schemas.microsoft.com/office/powerpoint/2010/main" val="532149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A3B78-3230-5F4D-6C91-D2B3B7872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4C2D9-F855-9D1A-C033-D44D5502B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DB7C8-026F-9298-2D68-AA4DC78D4C08}"/>
              </a:ext>
            </a:extLst>
          </p:cNvPr>
          <p:cNvSpPr>
            <a:spLocks noGrp="1"/>
          </p:cNvSpPr>
          <p:nvPr>
            <p:ph type="body" idx="1"/>
          </p:nvPr>
        </p:nvSpPr>
        <p:spPr/>
        <p:txBody>
          <a:bodyPr/>
          <a:lstStyle/>
          <a:p>
            <a:r>
              <a:rPr lang="nb-NO" dirty="0"/>
              <a:t>KKF: This </a:t>
            </a:r>
            <a:r>
              <a:rPr lang="nb-NO" dirty="0" err="1"/>
              <a:t>would</a:t>
            </a:r>
            <a:r>
              <a:rPr lang="nb-NO" dirty="0"/>
              <a:t> be </a:t>
            </a:r>
            <a:r>
              <a:rPr lang="nb-NO" dirty="0" err="1"/>
              <a:t>the</a:t>
            </a:r>
            <a:r>
              <a:rPr lang="nb-NO" dirty="0"/>
              <a:t> case </a:t>
            </a:r>
            <a:r>
              <a:rPr lang="nb-NO" dirty="0" err="1"/>
              <a:t>also</a:t>
            </a:r>
            <a:r>
              <a:rPr lang="nb-NO" dirty="0"/>
              <a:t> in Norway.</a:t>
            </a:r>
          </a:p>
        </p:txBody>
      </p:sp>
      <p:sp>
        <p:nvSpPr>
          <p:cNvPr id="4" name="Slide Number Placeholder 3">
            <a:extLst>
              <a:ext uri="{FF2B5EF4-FFF2-40B4-BE49-F238E27FC236}">
                <a16:creationId xmlns:a16="http://schemas.microsoft.com/office/drawing/2014/main" id="{815C2C53-CD06-D0FC-23D6-8F5C63494C7F}"/>
              </a:ext>
            </a:extLst>
          </p:cNvPr>
          <p:cNvSpPr>
            <a:spLocks noGrp="1"/>
          </p:cNvSpPr>
          <p:nvPr>
            <p:ph type="sldNum" sz="quarter" idx="5"/>
          </p:nvPr>
        </p:nvSpPr>
        <p:spPr/>
        <p:txBody>
          <a:bodyPr/>
          <a:lstStyle/>
          <a:p>
            <a:fld id="{B373CDF3-31BE-4793-8743-D1D9E87ECFA4}" type="slidenum">
              <a:rPr lang="nl-NL" smtClean="0"/>
              <a:t>7</a:t>
            </a:fld>
            <a:endParaRPr lang="nl-NL"/>
          </a:p>
        </p:txBody>
      </p:sp>
    </p:spTree>
    <p:extLst>
      <p:ext uri="{BB962C8B-B14F-4D97-AF65-F5344CB8AC3E}">
        <p14:creationId xmlns:p14="http://schemas.microsoft.com/office/powerpoint/2010/main" val="245151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312B-1103-B35A-94EF-1AFE1C358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C8B32-E698-9A4C-9833-4A28766655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CF654-2C25-2AF0-A53F-DFD9AF4E0637}"/>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CC2FE4A9-7111-EED7-DD7D-D88F6D1A9FF7}"/>
              </a:ext>
            </a:extLst>
          </p:cNvPr>
          <p:cNvSpPr>
            <a:spLocks noGrp="1"/>
          </p:cNvSpPr>
          <p:nvPr>
            <p:ph type="sldNum" sz="quarter" idx="5"/>
          </p:nvPr>
        </p:nvSpPr>
        <p:spPr/>
        <p:txBody>
          <a:bodyPr/>
          <a:lstStyle/>
          <a:p>
            <a:fld id="{B373CDF3-31BE-4793-8743-D1D9E87ECFA4}" type="slidenum">
              <a:rPr lang="nl-NL" smtClean="0"/>
              <a:t>8</a:t>
            </a:fld>
            <a:endParaRPr lang="nl-NL"/>
          </a:p>
        </p:txBody>
      </p:sp>
    </p:spTree>
    <p:extLst>
      <p:ext uri="{BB962C8B-B14F-4D97-AF65-F5344CB8AC3E}">
        <p14:creationId xmlns:p14="http://schemas.microsoft.com/office/powerpoint/2010/main" val="356681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5B16-B564-8818-3FD2-B0F2116F3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D7FA0-1536-23CD-B787-064F3525C8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EECB5-2BBB-72C4-E264-6F7F00443D69}"/>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5EF1C98C-F8D5-F118-97C3-3D9D0B03E10B}"/>
              </a:ext>
            </a:extLst>
          </p:cNvPr>
          <p:cNvSpPr>
            <a:spLocks noGrp="1"/>
          </p:cNvSpPr>
          <p:nvPr>
            <p:ph type="sldNum" sz="quarter" idx="5"/>
          </p:nvPr>
        </p:nvSpPr>
        <p:spPr/>
        <p:txBody>
          <a:bodyPr/>
          <a:lstStyle/>
          <a:p>
            <a:fld id="{B373CDF3-31BE-4793-8743-D1D9E87ECFA4}" type="slidenum">
              <a:rPr lang="nl-NL" smtClean="0"/>
              <a:t>9</a:t>
            </a:fld>
            <a:endParaRPr lang="nl-NL"/>
          </a:p>
        </p:txBody>
      </p:sp>
    </p:spTree>
    <p:extLst>
      <p:ext uri="{BB962C8B-B14F-4D97-AF65-F5344CB8AC3E}">
        <p14:creationId xmlns:p14="http://schemas.microsoft.com/office/powerpoint/2010/main" val="281377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15B7B-AC94-42D6-A890-D3DD82837E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1E3F74-D515-4C4B-99C5-E6C33F8C21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04DFAB0-33C7-4CB8-89E8-C52ECCDE424F}"/>
              </a:ext>
            </a:extLst>
          </p:cNvPr>
          <p:cNvSpPr>
            <a:spLocks noGrp="1"/>
          </p:cNvSpPr>
          <p:nvPr>
            <p:ph type="dt" sz="half" idx="10"/>
          </p:nvPr>
        </p:nvSpPr>
        <p:spPr/>
        <p:txBody>
          <a:bodyPr/>
          <a:lstStyle/>
          <a:p>
            <a:fld id="{2251FC5F-AA96-471A-82E0-09FB4EDB0432}" type="datetimeFigureOut">
              <a:rPr lang="en-GB" smtClean="0"/>
              <a:t>29/04/2025</a:t>
            </a:fld>
            <a:endParaRPr lang="en-GB"/>
          </a:p>
        </p:txBody>
      </p:sp>
      <p:sp>
        <p:nvSpPr>
          <p:cNvPr id="5" name="Footer Placeholder 4">
            <a:extLst>
              <a:ext uri="{FF2B5EF4-FFF2-40B4-BE49-F238E27FC236}">
                <a16:creationId xmlns:a16="http://schemas.microsoft.com/office/drawing/2014/main" id="{4BE05DD4-E5A5-4673-934E-85A1567C9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033A65-3AD5-4DF5-9304-22B543E549A6}"/>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149751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9CF2-30F7-48CA-8423-C5F8DABC57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A58088-FCC6-4F55-8955-E11A1D9168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FCA63-60B6-41C3-B4C6-AF59911E0254}"/>
              </a:ext>
            </a:extLst>
          </p:cNvPr>
          <p:cNvSpPr>
            <a:spLocks noGrp="1"/>
          </p:cNvSpPr>
          <p:nvPr>
            <p:ph type="dt" sz="half" idx="10"/>
          </p:nvPr>
        </p:nvSpPr>
        <p:spPr/>
        <p:txBody>
          <a:bodyPr/>
          <a:lstStyle/>
          <a:p>
            <a:fld id="{2251FC5F-AA96-471A-82E0-09FB4EDB0432}" type="datetimeFigureOut">
              <a:rPr lang="en-GB" smtClean="0"/>
              <a:t>29/04/2025</a:t>
            </a:fld>
            <a:endParaRPr lang="en-GB"/>
          </a:p>
        </p:txBody>
      </p:sp>
      <p:sp>
        <p:nvSpPr>
          <p:cNvPr id="5" name="Footer Placeholder 4">
            <a:extLst>
              <a:ext uri="{FF2B5EF4-FFF2-40B4-BE49-F238E27FC236}">
                <a16:creationId xmlns:a16="http://schemas.microsoft.com/office/drawing/2014/main" id="{8FB5AAC9-FC5F-45A5-9D12-531759D0CC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8952AC-D666-4C97-AF30-0075AB89DE5C}"/>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313584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597C8A-2769-445D-A85D-B840CD5342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4DEB17-5450-4D3D-AF11-4DAFE8854F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90316C-2CD5-4D72-8EAF-701D735C5853}"/>
              </a:ext>
            </a:extLst>
          </p:cNvPr>
          <p:cNvSpPr>
            <a:spLocks noGrp="1"/>
          </p:cNvSpPr>
          <p:nvPr>
            <p:ph type="dt" sz="half" idx="10"/>
          </p:nvPr>
        </p:nvSpPr>
        <p:spPr/>
        <p:txBody>
          <a:bodyPr/>
          <a:lstStyle/>
          <a:p>
            <a:fld id="{2251FC5F-AA96-471A-82E0-09FB4EDB0432}" type="datetimeFigureOut">
              <a:rPr lang="en-GB" smtClean="0"/>
              <a:t>29/04/2025</a:t>
            </a:fld>
            <a:endParaRPr lang="en-GB"/>
          </a:p>
        </p:txBody>
      </p:sp>
      <p:sp>
        <p:nvSpPr>
          <p:cNvPr id="5" name="Footer Placeholder 4">
            <a:extLst>
              <a:ext uri="{FF2B5EF4-FFF2-40B4-BE49-F238E27FC236}">
                <a16:creationId xmlns:a16="http://schemas.microsoft.com/office/drawing/2014/main" id="{09BC1868-0D5D-430F-997E-9A4E74423F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41642A-CA0E-4627-9ACD-971FAD2241D2}"/>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162516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C11C-45C5-42A0-8822-7A5550920C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96C00C-2BE2-4F81-938A-1FE2F57791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1A83B-D327-4A9B-A85C-3892A2B4ECA4}"/>
              </a:ext>
            </a:extLst>
          </p:cNvPr>
          <p:cNvSpPr>
            <a:spLocks noGrp="1"/>
          </p:cNvSpPr>
          <p:nvPr>
            <p:ph type="dt" sz="half" idx="10"/>
          </p:nvPr>
        </p:nvSpPr>
        <p:spPr/>
        <p:txBody>
          <a:bodyPr/>
          <a:lstStyle/>
          <a:p>
            <a:fld id="{2251FC5F-AA96-471A-82E0-09FB4EDB0432}" type="datetimeFigureOut">
              <a:rPr lang="en-GB" smtClean="0"/>
              <a:t>29/04/2025</a:t>
            </a:fld>
            <a:endParaRPr lang="en-GB"/>
          </a:p>
        </p:txBody>
      </p:sp>
      <p:sp>
        <p:nvSpPr>
          <p:cNvPr id="5" name="Footer Placeholder 4">
            <a:extLst>
              <a:ext uri="{FF2B5EF4-FFF2-40B4-BE49-F238E27FC236}">
                <a16:creationId xmlns:a16="http://schemas.microsoft.com/office/drawing/2014/main" id="{3E675969-FA9C-46CB-9977-39902E2DF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C9223F-5D33-4864-89E8-5E87A15ED9FD}"/>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299861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AA4C8-C414-4F5B-A17F-35AC645532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34503C-E877-461A-9A36-921FB3D1AB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D0BEF2-0180-4871-9BCD-F05FCA7E5C58}"/>
              </a:ext>
            </a:extLst>
          </p:cNvPr>
          <p:cNvSpPr>
            <a:spLocks noGrp="1"/>
          </p:cNvSpPr>
          <p:nvPr>
            <p:ph type="dt" sz="half" idx="10"/>
          </p:nvPr>
        </p:nvSpPr>
        <p:spPr/>
        <p:txBody>
          <a:bodyPr/>
          <a:lstStyle/>
          <a:p>
            <a:fld id="{2251FC5F-AA96-471A-82E0-09FB4EDB0432}" type="datetimeFigureOut">
              <a:rPr lang="en-GB" smtClean="0"/>
              <a:t>29/04/2025</a:t>
            </a:fld>
            <a:endParaRPr lang="en-GB"/>
          </a:p>
        </p:txBody>
      </p:sp>
      <p:sp>
        <p:nvSpPr>
          <p:cNvPr id="5" name="Footer Placeholder 4">
            <a:extLst>
              <a:ext uri="{FF2B5EF4-FFF2-40B4-BE49-F238E27FC236}">
                <a16:creationId xmlns:a16="http://schemas.microsoft.com/office/drawing/2014/main" id="{5C3D4E48-6E6B-4099-BFED-53044ECF5D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772111-A28B-4755-BD67-DE9F3E1281AD}"/>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1520409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8761-FEC5-4646-8E36-5429631F45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061E99-7F66-4C6A-8429-EF957E1688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B1923D-E380-4072-88D7-B3CAC2A0D7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224B45-FD1C-4BBB-BA2D-AA20FFD876C2}"/>
              </a:ext>
            </a:extLst>
          </p:cNvPr>
          <p:cNvSpPr>
            <a:spLocks noGrp="1"/>
          </p:cNvSpPr>
          <p:nvPr>
            <p:ph type="dt" sz="half" idx="10"/>
          </p:nvPr>
        </p:nvSpPr>
        <p:spPr/>
        <p:txBody>
          <a:bodyPr/>
          <a:lstStyle/>
          <a:p>
            <a:fld id="{2251FC5F-AA96-471A-82E0-09FB4EDB0432}" type="datetimeFigureOut">
              <a:rPr lang="en-GB" smtClean="0"/>
              <a:t>29/04/2025</a:t>
            </a:fld>
            <a:endParaRPr lang="en-GB"/>
          </a:p>
        </p:txBody>
      </p:sp>
      <p:sp>
        <p:nvSpPr>
          <p:cNvPr id="6" name="Footer Placeholder 5">
            <a:extLst>
              <a:ext uri="{FF2B5EF4-FFF2-40B4-BE49-F238E27FC236}">
                <a16:creationId xmlns:a16="http://schemas.microsoft.com/office/drawing/2014/main" id="{AEAEDF4F-760F-47D4-A9A9-648A840559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D0CF7-FE51-4E75-B654-77ED7D008B5B}"/>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310148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A24F-1889-449C-8BD2-E4223A30A1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C50A22-9129-4007-8522-5160EFCEE4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BA49614-41CC-4364-97C2-92C46DB546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C4EAEE-6287-46E9-A895-CDD11B00B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ED8362-134E-4FA0-B17B-58DB88E37D1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BD07CB-C7E2-4D30-BE4A-A0D6E31E0328}"/>
              </a:ext>
            </a:extLst>
          </p:cNvPr>
          <p:cNvSpPr>
            <a:spLocks noGrp="1"/>
          </p:cNvSpPr>
          <p:nvPr>
            <p:ph type="dt" sz="half" idx="10"/>
          </p:nvPr>
        </p:nvSpPr>
        <p:spPr/>
        <p:txBody>
          <a:bodyPr/>
          <a:lstStyle/>
          <a:p>
            <a:fld id="{2251FC5F-AA96-471A-82E0-09FB4EDB0432}" type="datetimeFigureOut">
              <a:rPr lang="en-GB" smtClean="0"/>
              <a:t>29/04/2025</a:t>
            </a:fld>
            <a:endParaRPr lang="en-GB"/>
          </a:p>
        </p:txBody>
      </p:sp>
      <p:sp>
        <p:nvSpPr>
          <p:cNvPr id="8" name="Footer Placeholder 7">
            <a:extLst>
              <a:ext uri="{FF2B5EF4-FFF2-40B4-BE49-F238E27FC236}">
                <a16:creationId xmlns:a16="http://schemas.microsoft.com/office/drawing/2014/main" id="{C89AA65F-B0D8-443B-B14F-5916866B9B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9C7AC9-6261-4146-AADD-52B418D75769}"/>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266587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559AF-1232-491A-8E44-620C437928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F19FC0-F122-45F5-9BC7-1BE425E6AF2D}"/>
              </a:ext>
            </a:extLst>
          </p:cNvPr>
          <p:cNvSpPr>
            <a:spLocks noGrp="1"/>
          </p:cNvSpPr>
          <p:nvPr>
            <p:ph type="dt" sz="half" idx="10"/>
          </p:nvPr>
        </p:nvSpPr>
        <p:spPr/>
        <p:txBody>
          <a:bodyPr/>
          <a:lstStyle/>
          <a:p>
            <a:fld id="{2251FC5F-AA96-471A-82E0-09FB4EDB0432}" type="datetimeFigureOut">
              <a:rPr lang="en-GB" smtClean="0"/>
              <a:t>29/04/2025</a:t>
            </a:fld>
            <a:endParaRPr lang="en-GB"/>
          </a:p>
        </p:txBody>
      </p:sp>
      <p:sp>
        <p:nvSpPr>
          <p:cNvPr id="4" name="Footer Placeholder 3">
            <a:extLst>
              <a:ext uri="{FF2B5EF4-FFF2-40B4-BE49-F238E27FC236}">
                <a16:creationId xmlns:a16="http://schemas.microsoft.com/office/drawing/2014/main" id="{4B318F8D-3394-4F83-B089-95DA6B73A2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D9B845-CE7C-4FB5-BEC8-FC50CB4F6CF6}"/>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86602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7B1D7-85A5-432F-A162-FC384FE543DF}"/>
              </a:ext>
            </a:extLst>
          </p:cNvPr>
          <p:cNvSpPr>
            <a:spLocks noGrp="1"/>
          </p:cNvSpPr>
          <p:nvPr>
            <p:ph type="dt" sz="half" idx="10"/>
          </p:nvPr>
        </p:nvSpPr>
        <p:spPr/>
        <p:txBody>
          <a:bodyPr/>
          <a:lstStyle/>
          <a:p>
            <a:fld id="{2251FC5F-AA96-471A-82E0-09FB4EDB0432}" type="datetimeFigureOut">
              <a:rPr lang="en-GB" smtClean="0"/>
              <a:t>29/04/2025</a:t>
            </a:fld>
            <a:endParaRPr lang="en-GB"/>
          </a:p>
        </p:txBody>
      </p:sp>
      <p:sp>
        <p:nvSpPr>
          <p:cNvPr id="3" name="Footer Placeholder 2">
            <a:extLst>
              <a:ext uri="{FF2B5EF4-FFF2-40B4-BE49-F238E27FC236}">
                <a16:creationId xmlns:a16="http://schemas.microsoft.com/office/drawing/2014/main" id="{55B234EF-6BF2-4AB3-8365-4803652A4E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A7560C-FACA-4C65-8259-0D158D2D4309}"/>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3081547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6BCBF-BB44-4932-AA54-BC8A8A3CC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1F2C63-223D-4D1D-A56F-5A8C1B7D1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699F75-64B3-4DE9-8002-B028397CC0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19B0D-B1C1-4D3C-B0B2-96B1D80400EB}"/>
              </a:ext>
            </a:extLst>
          </p:cNvPr>
          <p:cNvSpPr>
            <a:spLocks noGrp="1"/>
          </p:cNvSpPr>
          <p:nvPr>
            <p:ph type="dt" sz="half" idx="10"/>
          </p:nvPr>
        </p:nvSpPr>
        <p:spPr/>
        <p:txBody>
          <a:bodyPr/>
          <a:lstStyle/>
          <a:p>
            <a:fld id="{2251FC5F-AA96-471A-82E0-09FB4EDB0432}" type="datetimeFigureOut">
              <a:rPr lang="en-GB" smtClean="0"/>
              <a:t>29/04/2025</a:t>
            </a:fld>
            <a:endParaRPr lang="en-GB"/>
          </a:p>
        </p:txBody>
      </p:sp>
      <p:sp>
        <p:nvSpPr>
          <p:cNvPr id="6" name="Footer Placeholder 5">
            <a:extLst>
              <a:ext uri="{FF2B5EF4-FFF2-40B4-BE49-F238E27FC236}">
                <a16:creationId xmlns:a16="http://schemas.microsoft.com/office/drawing/2014/main" id="{E47C6630-94C2-49FE-A24F-711A62EA10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AA698BD-74A9-4E56-9CC8-4EA5023169C3}"/>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399614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462D-E074-4A68-9D55-56A813827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F6687E-C973-4774-B02A-C9FA1A0170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9BE5CA-7B2F-472F-80B4-463165364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A7ECD0-812B-4F31-BBBC-9BD8969D47E2}"/>
              </a:ext>
            </a:extLst>
          </p:cNvPr>
          <p:cNvSpPr>
            <a:spLocks noGrp="1"/>
          </p:cNvSpPr>
          <p:nvPr>
            <p:ph type="dt" sz="half" idx="10"/>
          </p:nvPr>
        </p:nvSpPr>
        <p:spPr/>
        <p:txBody>
          <a:bodyPr/>
          <a:lstStyle/>
          <a:p>
            <a:fld id="{2251FC5F-AA96-471A-82E0-09FB4EDB0432}" type="datetimeFigureOut">
              <a:rPr lang="en-GB" smtClean="0"/>
              <a:t>29/04/2025</a:t>
            </a:fld>
            <a:endParaRPr lang="en-GB"/>
          </a:p>
        </p:txBody>
      </p:sp>
      <p:sp>
        <p:nvSpPr>
          <p:cNvPr id="6" name="Footer Placeholder 5">
            <a:extLst>
              <a:ext uri="{FF2B5EF4-FFF2-40B4-BE49-F238E27FC236}">
                <a16:creationId xmlns:a16="http://schemas.microsoft.com/office/drawing/2014/main" id="{DA0E5482-BE42-4F0D-9ED6-204D0176E2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D29A6C-FEA6-4786-9C9D-0E232326E600}"/>
              </a:ext>
            </a:extLst>
          </p:cNvPr>
          <p:cNvSpPr>
            <a:spLocks noGrp="1"/>
          </p:cNvSpPr>
          <p:nvPr>
            <p:ph type="sldNum" sz="quarter" idx="12"/>
          </p:nvPr>
        </p:nvSpPr>
        <p:spPr/>
        <p:txBody>
          <a:bodyPr/>
          <a:lstStyle/>
          <a:p>
            <a:fld id="{BFFAC406-4625-4649-81C4-F5475265AFF4}" type="slidenum">
              <a:rPr lang="en-GB" smtClean="0"/>
              <a:t>‹nr.›</a:t>
            </a:fld>
            <a:endParaRPr lang="en-GB"/>
          </a:p>
        </p:txBody>
      </p:sp>
    </p:spTree>
    <p:extLst>
      <p:ext uri="{BB962C8B-B14F-4D97-AF65-F5344CB8AC3E}">
        <p14:creationId xmlns:p14="http://schemas.microsoft.com/office/powerpoint/2010/main" val="179398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50FD09-6D4D-4971-950B-E950674BC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92732B-81C3-4EB1-ADDB-C636D7E70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83A025-6775-4A84-8369-70A896547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FC5F-AA96-471A-82E0-09FB4EDB0432}" type="datetimeFigureOut">
              <a:rPr lang="en-GB" smtClean="0"/>
              <a:t>29/04/2025</a:t>
            </a:fld>
            <a:endParaRPr lang="en-GB"/>
          </a:p>
        </p:txBody>
      </p:sp>
      <p:sp>
        <p:nvSpPr>
          <p:cNvPr id="5" name="Footer Placeholder 4">
            <a:extLst>
              <a:ext uri="{FF2B5EF4-FFF2-40B4-BE49-F238E27FC236}">
                <a16:creationId xmlns:a16="http://schemas.microsoft.com/office/drawing/2014/main" id="{EBA7FB2B-30C6-4B17-8AAF-EE68B9B90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277BA5-FD62-4C63-BEA2-EB9AB3185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AC406-4625-4649-81C4-F5475265AFF4}" type="slidenum">
              <a:rPr lang="en-GB" smtClean="0"/>
              <a:t>‹nr.›</a:t>
            </a:fld>
            <a:endParaRPr lang="en-GB"/>
          </a:p>
        </p:txBody>
      </p:sp>
    </p:spTree>
    <p:extLst>
      <p:ext uri="{BB962C8B-B14F-4D97-AF65-F5344CB8AC3E}">
        <p14:creationId xmlns:p14="http://schemas.microsoft.com/office/powerpoint/2010/main" val="3800976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3269-5336-434F-A2CF-8332128CA741}"/>
              </a:ext>
            </a:extLst>
          </p:cNvPr>
          <p:cNvSpPr>
            <a:spLocks noGrp="1"/>
          </p:cNvSpPr>
          <p:nvPr>
            <p:ph type="ctrTitle"/>
          </p:nvPr>
        </p:nvSpPr>
        <p:spPr>
          <a:xfrm>
            <a:off x="798992" y="2488917"/>
            <a:ext cx="10594013" cy="2387600"/>
          </a:xfrm>
        </p:spPr>
        <p:txBody>
          <a:bodyPr>
            <a:normAutofit/>
          </a:bodyPr>
          <a:lstStyle/>
          <a:p>
            <a:r>
              <a:rPr lang="en-GB" sz="3200" b="1" dirty="0">
                <a:latin typeface="Open Sans"/>
                <a:ea typeface="Verdana" panose="020B0604030504040204" pitchFamily="34" charset="0"/>
              </a:rPr>
              <a:t>Understanding the practical application of CPAs: Insights from empirical research in three European countries</a:t>
            </a:r>
          </a:p>
        </p:txBody>
      </p:sp>
      <p:sp>
        <p:nvSpPr>
          <p:cNvPr id="7" name="Rectangle 6">
            <a:extLst>
              <a:ext uri="{FF2B5EF4-FFF2-40B4-BE49-F238E27FC236}">
                <a16:creationId xmlns:a16="http://schemas.microsoft.com/office/drawing/2014/main" id="{7A3D0F57-FA2A-4C72-A912-AC921F220011}"/>
              </a:ext>
            </a:extLst>
          </p:cNvPr>
          <p:cNvSpPr/>
          <p:nvPr/>
        </p:nvSpPr>
        <p:spPr>
          <a:xfrm>
            <a:off x="0" y="0"/>
            <a:ext cx="12192000" cy="3081867"/>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26" y="474132"/>
            <a:ext cx="2743200" cy="2142067"/>
          </a:xfrm>
          <a:prstGeom prst="rect">
            <a:avLst/>
          </a:prstGeom>
          <a:noFill/>
          <a:ln>
            <a:noFill/>
          </a:ln>
        </p:spPr>
      </p:pic>
      <p:sp>
        <p:nvSpPr>
          <p:cNvPr id="6" name="Rectangle 5">
            <a:extLst>
              <a:ext uri="{FF2B5EF4-FFF2-40B4-BE49-F238E27FC236}">
                <a16:creationId xmlns:a16="http://schemas.microsoft.com/office/drawing/2014/main" id="{E227AB6F-DA52-4FA3-A515-7E18404F728F}"/>
              </a:ext>
            </a:extLst>
          </p:cNvPr>
          <p:cNvSpPr/>
          <p:nvPr/>
        </p:nvSpPr>
        <p:spPr>
          <a:xfrm>
            <a:off x="3250425" y="592949"/>
            <a:ext cx="9254067" cy="1895968"/>
          </a:xfrm>
          <a:prstGeom prst="rect">
            <a:avLst/>
          </a:prstGeom>
        </p:spPr>
        <p:txBody>
          <a:bodyPr wrap="square">
            <a:spAutoFit/>
          </a:bodyPr>
          <a:lstStyle/>
          <a:p>
            <a:pPr>
              <a:lnSpc>
                <a:spcPct val="115000"/>
              </a:lnSpc>
              <a:spcAft>
                <a:spcPts val="0"/>
              </a:spcAft>
            </a:pPr>
            <a:r>
              <a:rPr lang="en-GB" sz="2600" b="1" kern="100" dirty="0">
                <a:solidFill>
                  <a:srgbClr val="000000"/>
                </a:solidFill>
                <a:effectLst/>
                <a:latin typeface="Open Sans"/>
                <a:ea typeface="Calibri" panose="020F0502020204030204" pitchFamily="34" charset="0"/>
                <a:cs typeface="Vrinda" panose="020B0502040204020203" pitchFamily="34" charset="0"/>
              </a:rPr>
              <a:t>European pathways for supporting and protecting adults: </a:t>
            </a:r>
            <a:r>
              <a:rPr lang="en-GB" sz="2600" b="1" dirty="0">
                <a:solidFill>
                  <a:srgbClr val="000000"/>
                </a:solidFill>
                <a:latin typeface="Open Sans"/>
                <a:ea typeface="Calibri" panose="020F0502020204030204" pitchFamily="34" charset="0"/>
                <a:cs typeface="Times New Roman" panose="02020603050405020304" pitchFamily="18" charset="0"/>
              </a:rPr>
              <a:t>i</a:t>
            </a:r>
            <a:r>
              <a:rPr lang="en-GB" sz="2600" b="1" kern="1200" dirty="0">
                <a:solidFill>
                  <a:srgbClr val="000000"/>
                </a:solidFill>
                <a:effectLst/>
                <a:latin typeface="Open Sans"/>
                <a:ea typeface="Calibri" panose="020F0502020204030204" pitchFamily="34" charset="0"/>
                <a:cs typeface="Times New Roman" panose="02020603050405020304" pitchFamily="18" charset="0"/>
              </a:rPr>
              <a:t>nsights and best practices across Europe</a:t>
            </a:r>
          </a:p>
          <a:p>
            <a:pPr>
              <a:lnSpc>
                <a:spcPct val="115000"/>
              </a:lnSpc>
              <a:spcAft>
                <a:spcPts val="0"/>
              </a:spcAft>
            </a:pPr>
            <a:endParaRPr lang="en-GB" sz="2600" b="1" dirty="0">
              <a:solidFill>
                <a:srgbClr val="000000"/>
              </a:solidFill>
              <a:latin typeface="Open Sans"/>
              <a:ea typeface="Calibri" panose="020F0502020204030204" pitchFamily="34" charset="0"/>
              <a:cs typeface="Times New Roman" panose="02020603050405020304" pitchFamily="18" charset="0"/>
            </a:endParaRPr>
          </a:p>
          <a:p>
            <a:pPr>
              <a:lnSpc>
                <a:spcPct val="115000"/>
              </a:lnSpc>
              <a:spcAft>
                <a:spcPts val="0"/>
              </a:spcAft>
            </a:pPr>
            <a:r>
              <a:rPr lang="en-GB" sz="2600" b="1" dirty="0">
                <a:solidFill>
                  <a:srgbClr val="000000"/>
                </a:solidFill>
                <a:latin typeface="Open Sans"/>
                <a:ea typeface="Calibri" panose="020F0502020204030204" pitchFamily="34" charset="0"/>
                <a:cs typeface="Times New Roman" panose="02020603050405020304" pitchFamily="18" charset="0"/>
              </a:rPr>
              <a:t>2 May 2025</a:t>
            </a:r>
            <a:endParaRPr lang="ca-ES" sz="26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94582D43-9835-4ECB-8BE1-38F7E09EAFAD}"/>
              </a:ext>
            </a:extLst>
          </p:cNvPr>
          <p:cNvSpPr/>
          <p:nvPr/>
        </p:nvSpPr>
        <p:spPr>
          <a:xfrm>
            <a:off x="3928531" y="5253284"/>
            <a:ext cx="4334933"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628CA6"/>
              </a:solidFill>
              <a:latin typeface="Open Sans"/>
            </a:endParaRPr>
          </a:p>
          <a:p>
            <a:pPr algn="ctr"/>
            <a:r>
              <a:rPr lang="en-GB" sz="2000" dirty="0">
                <a:solidFill>
                  <a:srgbClr val="628CA6"/>
                </a:solidFill>
                <a:latin typeface="Open Sans"/>
              </a:rPr>
              <a:t>Katrine Kjærheim Fredwall</a:t>
            </a:r>
          </a:p>
          <a:p>
            <a:pPr algn="ctr"/>
            <a:r>
              <a:rPr lang="en-GB" sz="2000" dirty="0">
                <a:solidFill>
                  <a:srgbClr val="628CA6"/>
                </a:solidFill>
                <a:latin typeface="Open Sans"/>
              </a:rPr>
              <a:t>Jordi Ribot</a:t>
            </a:r>
          </a:p>
          <a:p>
            <a:pPr algn="ctr"/>
            <a:r>
              <a:rPr lang="en-GB" sz="2000" dirty="0">
                <a:solidFill>
                  <a:srgbClr val="628CA6"/>
                </a:solidFill>
                <a:latin typeface="Open Sans"/>
              </a:rPr>
              <a:t>Rieneke Stelma-Roorda</a:t>
            </a:r>
          </a:p>
        </p:txBody>
      </p:sp>
    </p:spTree>
    <p:extLst>
      <p:ext uri="{BB962C8B-B14F-4D97-AF65-F5344CB8AC3E}">
        <p14:creationId xmlns:p14="http://schemas.microsoft.com/office/powerpoint/2010/main" val="308768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D0940-8B62-15A1-33EB-4BD52AB36E0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87B05AB-F4EC-697B-B5CE-5058569D146B}"/>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37FF6F80-C635-F1FC-BF5A-A47E5BF7A545}"/>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The Netherlands – Interview study with </a:t>
            </a:r>
            <a:r>
              <a:rPr lang="en-GB" sz="3000" b="1" u="sng" dirty="0">
                <a:latin typeface="Open Sans"/>
                <a:ea typeface="Verdana" panose="020B0604030504040204" pitchFamily="34" charset="0"/>
              </a:rPr>
              <a:t>professional</a:t>
            </a:r>
            <a:r>
              <a:rPr lang="en-GB" sz="3000" b="1" dirty="0">
                <a:latin typeface="Open Sans"/>
                <a:ea typeface="Verdana" panose="020B0604030504040204" pitchFamily="34" charset="0"/>
              </a:rPr>
              <a:t> attorneys</a:t>
            </a:r>
          </a:p>
        </p:txBody>
      </p:sp>
      <p:sp>
        <p:nvSpPr>
          <p:cNvPr id="3" name="Content Placeholder 2">
            <a:extLst>
              <a:ext uri="{FF2B5EF4-FFF2-40B4-BE49-F238E27FC236}">
                <a16:creationId xmlns:a16="http://schemas.microsoft.com/office/drawing/2014/main" id="{E4216C04-2AC9-C42A-46A9-D9A9831B8313}"/>
              </a:ext>
            </a:extLst>
          </p:cNvPr>
          <p:cNvSpPr>
            <a:spLocks noGrp="1"/>
          </p:cNvSpPr>
          <p:nvPr>
            <p:ph idx="1"/>
          </p:nvPr>
        </p:nvSpPr>
        <p:spPr>
          <a:xfrm>
            <a:off x="492370" y="2188818"/>
            <a:ext cx="7461672" cy="4304057"/>
          </a:xfrm>
        </p:spPr>
        <p:txBody>
          <a:bodyPr>
            <a:normAutofit/>
          </a:bodyPr>
          <a:lstStyle/>
          <a:p>
            <a:r>
              <a:rPr lang="en-US" sz="1900" dirty="0">
                <a:latin typeface="Sans Open"/>
              </a:rPr>
              <a:t>Together with Leon Verstappen (University of Groningen)</a:t>
            </a:r>
          </a:p>
          <a:p>
            <a:endParaRPr lang="en-US" sz="1900" dirty="0">
              <a:latin typeface="Sans Open"/>
            </a:endParaRPr>
          </a:p>
          <a:p>
            <a:r>
              <a:rPr lang="en-US" sz="1900" dirty="0">
                <a:latin typeface="Sans Open"/>
              </a:rPr>
              <a:t>Semi-structured interviews with 16 professional attorneys</a:t>
            </a:r>
          </a:p>
          <a:p>
            <a:endParaRPr lang="en-US" sz="1900" dirty="0">
              <a:latin typeface="Sans Open"/>
            </a:endParaRPr>
          </a:p>
          <a:p>
            <a:r>
              <a:rPr lang="en-US" sz="1900" dirty="0">
                <a:latin typeface="Sans Open"/>
              </a:rPr>
              <a:t>Coding and analysis phase currently taking place</a:t>
            </a:r>
          </a:p>
          <a:p>
            <a:endParaRPr lang="en-US" sz="1900" dirty="0">
              <a:latin typeface="Sans Open"/>
            </a:endParaRPr>
          </a:p>
          <a:p>
            <a:r>
              <a:rPr lang="en-US" sz="1900" dirty="0">
                <a:latin typeface="Sans Open"/>
              </a:rPr>
              <a:t>Initial observations:</a:t>
            </a:r>
          </a:p>
          <a:p>
            <a:pPr lvl="1"/>
            <a:r>
              <a:rPr lang="en-US" sz="1600" dirty="0">
                <a:latin typeface="Sans Open"/>
              </a:rPr>
              <a:t>Clients are often adults with a limited social network</a:t>
            </a:r>
          </a:p>
          <a:p>
            <a:pPr lvl="1"/>
            <a:r>
              <a:rPr lang="en-US" sz="1600" dirty="0">
                <a:latin typeface="Sans Open"/>
              </a:rPr>
              <a:t>Involvement of a professional attorney during the drafting phase can potentially be very valuable</a:t>
            </a:r>
          </a:p>
          <a:p>
            <a:pPr lvl="1"/>
            <a:r>
              <a:rPr lang="en-US" sz="1600" dirty="0">
                <a:latin typeface="Sans Open"/>
              </a:rPr>
              <a:t>Several professional attorneys use an additional document – a so-called ‘life-file’ – besides the levenstestament</a:t>
            </a:r>
          </a:p>
          <a:p>
            <a:pPr marL="800100" lvl="1" indent="-342900">
              <a:buFont typeface="+mj-lt"/>
              <a:buAutoNum type="arabicPeriod"/>
            </a:pPr>
            <a:endParaRPr lang="en-US" sz="1600" dirty="0">
              <a:latin typeface="Sans Open"/>
            </a:endParaRPr>
          </a:p>
          <a:p>
            <a:endParaRPr lang="en-US" sz="16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D3F487F3-A454-B53A-A30F-37317688320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8" name="Afbeelding 7">
            <a:extLst>
              <a:ext uri="{FF2B5EF4-FFF2-40B4-BE49-F238E27FC236}">
                <a16:creationId xmlns:a16="http://schemas.microsoft.com/office/drawing/2014/main" id="{CF8358D8-C181-3C23-2D94-8D7943FCCF2F}"/>
              </a:ext>
            </a:extLst>
          </p:cNvPr>
          <p:cNvPicPr>
            <a:picLocks noChangeAspect="1"/>
          </p:cNvPicPr>
          <p:nvPr/>
        </p:nvPicPr>
        <p:blipFill>
          <a:blip r:embed="rId4"/>
          <a:stretch>
            <a:fillRect/>
          </a:stretch>
        </p:blipFill>
        <p:spPr>
          <a:xfrm>
            <a:off x="8135673" y="2297059"/>
            <a:ext cx="3254610" cy="3494453"/>
          </a:xfrm>
          <a:prstGeom prst="rect">
            <a:avLst/>
          </a:prstGeom>
        </p:spPr>
      </p:pic>
      <p:sp>
        <p:nvSpPr>
          <p:cNvPr id="10" name="Tekstvak 9">
            <a:extLst>
              <a:ext uri="{FF2B5EF4-FFF2-40B4-BE49-F238E27FC236}">
                <a16:creationId xmlns:a16="http://schemas.microsoft.com/office/drawing/2014/main" id="{77248B46-B277-2898-BA8E-A7237326652F}"/>
              </a:ext>
            </a:extLst>
          </p:cNvPr>
          <p:cNvSpPr txBox="1"/>
          <p:nvPr/>
        </p:nvSpPr>
        <p:spPr>
          <a:xfrm>
            <a:off x="10074727" y="2609088"/>
            <a:ext cx="1463040" cy="369332"/>
          </a:xfrm>
          <a:prstGeom prst="rect">
            <a:avLst/>
          </a:prstGeom>
          <a:noFill/>
        </p:spPr>
        <p:txBody>
          <a:bodyPr wrap="square" rtlCol="0">
            <a:spAutoFit/>
          </a:bodyPr>
          <a:lstStyle/>
          <a:p>
            <a:r>
              <a:rPr lang="en-US" dirty="0">
                <a:latin typeface="Sans Open"/>
              </a:rPr>
              <a:t>Active CPA</a:t>
            </a:r>
            <a:endParaRPr lang="nl-NL" dirty="0">
              <a:latin typeface="Sans Open"/>
            </a:endParaRPr>
          </a:p>
        </p:txBody>
      </p:sp>
      <p:sp>
        <p:nvSpPr>
          <p:cNvPr id="11" name="Tekstvak 10">
            <a:extLst>
              <a:ext uri="{FF2B5EF4-FFF2-40B4-BE49-F238E27FC236}">
                <a16:creationId xmlns:a16="http://schemas.microsoft.com/office/drawing/2014/main" id="{CE57E2D1-E2ED-4D65-3E39-3717D9C94F9A}"/>
              </a:ext>
            </a:extLst>
          </p:cNvPr>
          <p:cNvSpPr txBox="1"/>
          <p:nvPr/>
        </p:nvSpPr>
        <p:spPr>
          <a:xfrm>
            <a:off x="8101526" y="4477689"/>
            <a:ext cx="1170432" cy="646331"/>
          </a:xfrm>
          <a:prstGeom prst="rect">
            <a:avLst/>
          </a:prstGeom>
          <a:noFill/>
        </p:spPr>
        <p:txBody>
          <a:bodyPr wrap="square" rtlCol="0">
            <a:spAutoFit/>
          </a:bodyPr>
          <a:lstStyle/>
          <a:p>
            <a:r>
              <a:rPr lang="en-US" dirty="0">
                <a:latin typeface="Sans Open"/>
              </a:rPr>
              <a:t>Entry into force</a:t>
            </a:r>
            <a:endParaRPr lang="nl-NL" dirty="0">
              <a:latin typeface="Sans Open"/>
            </a:endParaRPr>
          </a:p>
        </p:txBody>
      </p:sp>
      <p:sp>
        <p:nvSpPr>
          <p:cNvPr id="12" name="Tekstvak 11">
            <a:extLst>
              <a:ext uri="{FF2B5EF4-FFF2-40B4-BE49-F238E27FC236}">
                <a16:creationId xmlns:a16="http://schemas.microsoft.com/office/drawing/2014/main" id="{BC6C76EE-F01B-552F-57DF-A9BDC22F449C}"/>
              </a:ext>
            </a:extLst>
          </p:cNvPr>
          <p:cNvSpPr txBox="1"/>
          <p:nvPr/>
        </p:nvSpPr>
        <p:spPr>
          <a:xfrm>
            <a:off x="9575469" y="5284588"/>
            <a:ext cx="1304544" cy="646331"/>
          </a:xfrm>
          <a:prstGeom prst="rect">
            <a:avLst/>
          </a:prstGeom>
          <a:noFill/>
        </p:spPr>
        <p:txBody>
          <a:bodyPr wrap="square" rtlCol="0">
            <a:spAutoFit/>
          </a:bodyPr>
          <a:lstStyle/>
          <a:p>
            <a:r>
              <a:rPr lang="en-US" dirty="0">
                <a:latin typeface="Sans Open"/>
              </a:rPr>
              <a:t>Drafting of a CPA</a:t>
            </a:r>
            <a:endParaRPr lang="nl-NL" dirty="0">
              <a:latin typeface="Sans Open"/>
            </a:endParaRPr>
          </a:p>
        </p:txBody>
      </p:sp>
    </p:spTree>
    <p:extLst>
      <p:ext uri="{BB962C8B-B14F-4D97-AF65-F5344CB8AC3E}">
        <p14:creationId xmlns:p14="http://schemas.microsoft.com/office/powerpoint/2010/main" val="312168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C26DB-02EF-AD01-27E3-1AE357284AF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EF11F24-BD0F-8378-E6E4-1D0AD9438B4E}"/>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D3B26E55-7C9B-EC97-783F-E2626BAD4C02}"/>
              </a:ext>
            </a:extLst>
          </p:cNvPr>
          <p:cNvSpPr>
            <a:spLocks noGrp="1"/>
          </p:cNvSpPr>
          <p:nvPr>
            <p:ph type="title"/>
          </p:nvPr>
        </p:nvSpPr>
        <p:spPr/>
        <p:txBody>
          <a:bodyPr>
            <a:normAutofit/>
          </a:bodyPr>
          <a:lstStyle/>
          <a:p>
            <a:r>
              <a:rPr lang="en-GB" sz="3000" b="1" dirty="0">
                <a:latin typeface="Open Sans"/>
                <a:ea typeface="Verdana" panose="020B0604030504040204" pitchFamily="34" charset="0"/>
              </a:rPr>
              <a:t>Spain</a:t>
            </a:r>
          </a:p>
        </p:txBody>
      </p:sp>
      <p:sp>
        <p:nvSpPr>
          <p:cNvPr id="3" name="Content Placeholder 2">
            <a:extLst>
              <a:ext uri="{FF2B5EF4-FFF2-40B4-BE49-F238E27FC236}">
                <a16:creationId xmlns:a16="http://schemas.microsoft.com/office/drawing/2014/main" id="{4DA356CC-9F54-3FDE-B4DB-13ADAFAB2C87}"/>
              </a:ext>
            </a:extLst>
          </p:cNvPr>
          <p:cNvSpPr>
            <a:spLocks noGrp="1"/>
          </p:cNvSpPr>
          <p:nvPr>
            <p:ph idx="1"/>
          </p:nvPr>
        </p:nvSpPr>
        <p:spPr>
          <a:xfrm>
            <a:off x="492370" y="2188818"/>
            <a:ext cx="6288667" cy="4147535"/>
          </a:xfrm>
        </p:spPr>
        <p:txBody>
          <a:bodyPr>
            <a:normAutofit/>
          </a:bodyPr>
          <a:lstStyle/>
          <a:p>
            <a:r>
              <a:rPr lang="en-US" sz="2000" dirty="0">
                <a:latin typeface="Sans Open"/>
              </a:rPr>
              <a:t>CPA are admitted in Spanish law since 2003 and known in doctrine as </a:t>
            </a:r>
            <a:r>
              <a:rPr lang="en-US" sz="2000" b="1" i="1" dirty="0" err="1">
                <a:latin typeface="Sans Open"/>
              </a:rPr>
              <a:t>poder</a:t>
            </a:r>
            <a:r>
              <a:rPr lang="en-US" sz="2000" b="1" i="1" dirty="0">
                <a:latin typeface="Sans Open"/>
              </a:rPr>
              <a:t> </a:t>
            </a:r>
            <a:r>
              <a:rPr lang="en-US" sz="2000" b="1" i="1" dirty="0" err="1">
                <a:latin typeface="Sans Open"/>
              </a:rPr>
              <a:t>preventivo</a:t>
            </a:r>
            <a:r>
              <a:rPr lang="en-US" sz="2000" dirty="0">
                <a:latin typeface="Sans Open"/>
              </a:rPr>
              <a:t> </a:t>
            </a:r>
          </a:p>
          <a:p>
            <a:r>
              <a:rPr lang="en-US" sz="2000" dirty="0">
                <a:latin typeface="Sans Open"/>
              </a:rPr>
              <a:t>In practice their use has grown exponentially</a:t>
            </a:r>
          </a:p>
          <a:p>
            <a:endParaRPr lang="en-US" sz="2000" dirty="0">
              <a:latin typeface="Sans Open"/>
            </a:endParaRPr>
          </a:p>
          <a:p>
            <a:pPr marL="0" indent="0">
              <a:buNone/>
            </a:pPr>
            <a:endParaRPr lang="en-US" sz="1800" dirty="0">
              <a:latin typeface="Sans Open"/>
            </a:endParaRPr>
          </a:p>
          <a:p>
            <a:pPr marL="457200" lvl="1" indent="0">
              <a:buNone/>
            </a:pPr>
            <a:endParaRPr lang="en-US" sz="18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70C65CF0-ABB6-6512-A5BC-832FB9E5D88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9" name="Afbeelding 8" descr="Afbeelding met kaart, atlas, tekst&#10;&#10;Door AI gegenereerde inhoud is mogelijk onjuist.">
            <a:extLst>
              <a:ext uri="{FF2B5EF4-FFF2-40B4-BE49-F238E27FC236}">
                <a16:creationId xmlns:a16="http://schemas.microsoft.com/office/drawing/2014/main" id="{FC6A1A75-018D-0798-57BA-3985634F44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1330" y="2297059"/>
            <a:ext cx="5088300" cy="3541422"/>
          </a:xfrm>
          <a:prstGeom prst="rect">
            <a:avLst/>
          </a:prstGeom>
        </p:spPr>
      </p:pic>
      <p:graphicFrame>
        <p:nvGraphicFramePr>
          <p:cNvPr id="6" name="Chart 12">
            <a:extLst>
              <a:ext uri="{FF2B5EF4-FFF2-40B4-BE49-F238E27FC236}">
                <a16:creationId xmlns:a16="http://schemas.microsoft.com/office/drawing/2014/main" id="{775ABAA9-3CD9-AD38-EC57-B8FD3FAD672A}"/>
              </a:ext>
            </a:extLst>
          </p:cNvPr>
          <p:cNvGraphicFramePr>
            <a:graphicFrameLocks/>
          </p:cNvGraphicFramePr>
          <p:nvPr>
            <p:extLst>
              <p:ext uri="{D42A27DB-BD31-4B8C-83A1-F6EECF244321}">
                <p14:modId xmlns:p14="http://schemas.microsoft.com/office/powerpoint/2010/main" val="1752504609"/>
              </p:ext>
            </p:extLst>
          </p:nvPr>
        </p:nvGraphicFramePr>
        <p:xfrm>
          <a:off x="365487" y="3408626"/>
          <a:ext cx="6542432" cy="31451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2980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978B-C99D-4D01-C632-C42502A8A92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626861E-E021-2464-E7BE-B8029D562770}"/>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F10D803F-380A-1BC1-6481-E69F00498D26}"/>
              </a:ext>
            </a:extLst>
          </p:cNvPr>
          <p:cNvSpPr>
            <a:spLocks noGrp="1"/>
          </p:cNvSpPr>
          <p:nvPr>
            <p:ph type="title"/>
          </p:nvPr>
        </p:nvSpPr>
        <p:spPr/>
        <p:txBody>
          <a:bodyPr>
            <a:normAutofit/>
          </a:bodyPr>
          <a:lstStyle/>
          <a:p>
            <a:r>
              <a:rPr lang="en-GB" sz="3000" b="1" dirty="0">
                <a:latin typeface="Open Sans"/>
                <a:ea typeface="Verdana" panose="020B0604030504040204" pitchFamily="34" charset="0"/>
              </a:rPr>
              <a:t>Spain (Catalonia)</a:t>
            </a:r>
          </a:p>
        </p:txBody>
      </p:sp>
      <p:sp>
        <p:nvSpPr>
          <p:cNvPr id="3" name="Content Placeholder 2">
            <a:extLst>
              <a:ext uri="{FF2B5EF4-FFF2-40B4-BE49-F238E27FC236}">
                <a16:creationId xmlns:a16="http://schemas.microsoft.com/office/drawing/2014/main" id="{25A1DE69-8830-9BE6-F849-A4DD91DF270C}"/>
              </a:ext>
            </a:extLst>
          </p:cNvPr>
          <p:cNvSpPr>
            <a:spLocks noGrp="1"/>
          </p:cNvSpPr>
          <p:nvPr>
            <p:ph idx="1"/>
          </p:nvPr>
        </p:nvSpPr>
        <p:spPr>
          <a:xfrm>
            <a:off x="492370" y="2188818"/>
            <a:ext cx="6288667" cy="4147535"/>
          </a:xfrm>
        </p:spPr>
        <p:txBody>
          <a:bodyPr>
            <a:normAutofit/>
          </a:bodyPr>
          <a:lstStyle/>
          <a:p>
            <a:r>
              <a:rPr lang="en-US" sz="2000" dirty="0">
                <a:latin typeface="Sans Open"/>
              </a:rPr>
              <a:t>CPAs are regulated in the </a:t>
            </a:r>
            <a:r>
              <a:rPr lang="en-US" sz="2000" b="1" dirty="0">
                <a:latin typeface="Sans Open"/>
              </a:rPr>
              <a:t>Catalan Civil Code </a:t>
            </a:r>
            <a:r>
              <a:rPr lang="en-US" sz="2000" dirty="0">
                <a:latin typeface="Sans Open"/>
              </a:rPr>
              <a:t>since </a:t>
            </a:r>
            <a:r>
              <a:rPr lang="en-US" sz="2000" b="1" dirty="0">
                <a:latin typeface="Sans Open"/>
              </a:rPr>
              <a:t>2011</a:t>
            </a:r>
          </a:p>
          <a:p>
            <a:r>
              <a:rPr lang="en-US" sz="2000" dirty="0">
                <a:latin typeface="Sans Open"/>
              </a:rPr>
              <a:t>Two types:</a:t>
            </a:r>
          </a:p>
          <a:p>
            <a:pPr lvl="1"/>
            <a:r>
              <a:rPr lang="en-US" sz="1600" dirty="0">
                <a:latin typeface="Sans Open"/>
              </a:rPr>
              <a:t>POWER OF ATTORNEY </a:t>
            </a:r>
            <a:r>
              <a:rPr lang="en-US" sz="1600" b="1" dirty="0">
                <a:latin typeface="Sans Open"/>
              </a:rPr>
              <a:t>REMAINING IN FORCE </a:t>
            </a:r>
            <a:r>
              <a:rPr lang="en-US" sz="1600" dirty="0">
                <a:latin typeface="Sans Open"/>
              </a:rPr>
              <a:t>UPON INCAPACITY</a:t>
            </a:r>
          </a:p>
          <a:p>
            <a:pPr lvl="1"/>
            <a:r>
              <a:rPr lang="en-US" sz="1600" dirty="0">
                <a:latin typeface="Sans Open"/>
              </a:rPr>
              <a:t>POWER OF ATTORNEY </a:t>
            </a:r>
            <a:r>
              <a:rPr lang="en-US" sz="1600" b="1" dirty="0">
                <a:latin typeface="Sans Open"/>
              </a:rPr>
              <a:t>ENTERING INTO FORCE </a:t>
            </a:r>
            <a:r>
              <a:rPr lang="en-US" sz="1600" dirty="0">
                <a:latin typeface="Sans Open"/>
              </a:rPr>
              <a:t>UPON INCAPACITY</a:t>
            </a:r>
          </a:p>
          <a:p>
            <a:pPr marL="0" indent="0">
              <a:buNone/>
            </a:pPr>
            <a:endParaRPr lang="en-US" sz="2000" dirty="0">
              <a:latin typeface="Sans Open"/>
            </a:endParaRPr>
          </a:p>
          <a:p>
            <a:pPr marL="0" indent="0">
              <a:buNone/>
            </a:pPr>
            <a:endParaRPr lang="en-US" sz="1800" dirty="0">
              <a:latin typeface="Sans Open"/>
            </a:endParaRPr>
          </a:p>
          <a:p>
            <a:pPr marL="457200" lvl="1" indent="0">
              <a:buNone/>
            </a:pPr>
            <a:endParaRPr lang="en-US" sz="18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BBFDB235-FC44-B308-5BEE-AF066DC0318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5" name="Picture 7">
            <a:extLst>
              <a:ext uri="{FF2B5EF4-FFF2-40B4-BE49-F238E27FC236}">
                <a16:creationId xmlns:a16="http://schemas.microsoft.com/office/drawing/2014/main" id="{8748CBC1-3CE4-39E3-D9DB-6B6428A9E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037" y="2506974"/>
            <a:ext cx="5046769" cy="3511221"/>
          </a:xfrm>
          <a:prstGeom prst="rect">
            <a:avLst/>
          </a:prstGeom>
        </p:spPr>
      </p:pic>
    </p:spTree>
    <p:extLst>
      <p:ext uri="{BB962C8B-B14F-4D97-AF65-F5344CB8AC3E}">
        <p14:creationId xmlns:p14="http://schemas.microsoft.com/office/powerpoint/2010/main" val="332012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D0F57-FA2A-4C72-A912-AC921F220011}"/>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0C143269-5336-434F-A2CF-8332128CA741}"/>
              </a:ext>
            </a:extLst>
          </p:cNvPr>
          <p:cNvSpPr>
            <a:spLocks noGrp="1"/>
          </p:cNvSpPr>
          <p:nvPr>
            <p:ph type="title"/>
          </p:nvPr>
        </p:nvSpPr>
        <p:spPr/>
        <p:txBody>
          <a:bodyPr>
            <a:normAutofit/>
          </a:bodyPr>
          <a:lstStyle/>
          <a:p>
            <a:r>
              <a:rPr lang="en-GB" sz="3000" b="1" dirty="0">
                <a:latin typeface="Open Sans"/>
                <a:ea typeface="Verdana" panose="020B0604030504040204" pitchFamily="34" charset="0"/>
              </a:rPr>
              <a:t>Spain (Catalonia)</a:t>
            </a:r>
          </a:p>
        </p:txBody>
      </p:sp>
      <p:sp>
        <p:nvSpPr>
          <p:cNvPr id="3" name="Content Placeholder 2">
            <a:extLst>
              <a:ext uri="{FF2B5EF4-FFF2-40B4-BE49-F238E27FC236}">
                <a16:creationId xmlns:a16="http://schemas.microsoft.com/office/drawing/2014/main" id="{104D1CA7-959D-4D31-7031-4BAD82DD7A5A}"/>
              </a:ext>
            </a:extLst>
          </p:cNvPr>
          <p:cNvSpPr>
            <a:spLocks noGrp="1"/>
          </p:cNvSpPr>
          <p:nvPr>
            <p:ph idx="1"/>
          </p:nvPr>
        </p:nvSpPr>
        <p:spPr>
          <a:xfrm>
            <a:off x="492370" y="2188819"/>
            <a:ext cx="6288667" cy="450209"/>
          </a:xfrm>
        </p:spPr>
        <p:txBody>
          <a:bodyPr>
            <a:normAutofit/>
          </a:bodyPr>
          <a:lstStyle/>
          <a:p>
            <a:r>
              <a:rPr lang="en-US" sz="2000" b="1" dirty="0">
                <a:latin typeface="Sans Open"/>
              </a:rPr>
              <a:t>Available data (2023)</a:t>
            </a:r>
          </a:p>
          <a:p>
            <a:endParaRPr lang="en-US" sz="2000" dirty="0">
              <a:latin typeface="Sans Open"/>
            </a:endParaRPr>
          </a:p>
          <a:p>
            <a:pPr marL="457200" lvl="1" indent="0">
              <a:buNone/>
            </a:pPr>
            <a:endParaRPr lang="en-US" sz="18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8" name="Picture 7">
            <a:extLst>
              <a:ext uri="{FF2B5EF4-FFF2-40B4-BE49-F238E27FC236}">
                <a16:creationId xmlns:a16="http://schemas.microsoft.com/office/drawing/2014/main" id="{51B3FBD0-59CD-42B3-9B01-BD8A2DB8A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9040" y="2639028"/>
            <a:ext cx="4520590" cy="3145139"/>
          </a:xfrm>
          <a:prstGeom prst="rect">
            <a:avLst/>
          </a:prstGeom>
        </p:spPr>
      </p:pic>
      <p:graphicFrame>
        <p:nvGraphicFramePr>
          <p:cNvPr id="5" name="Table 4">
            <a:extLst>
              <a:ext uri="{FF2B5EF4-FFF2-40B4-BE49-F238E27FC236}">
                <a16:creationId xmlns:a16="http://schemas.microsoft.com/office/drawing/2014/main" id="{874F3E1C-4465-4301-AF19-AE6E2361FD51}"/>
              </a:ext>
            </a:extLst>
          </p:cNvPr>
          <p:cNvGraphicFramePr>
            <a:graphicFrameLocks noGrp="1"/>
          </p:cNvGraphicFramePr>
          <p:nvPr>
            <p:extLst>
              <p:ext uri="{D42A27DB-BD31-4B8C-83A1-F6EECF244321}">
                <p14:modId xmlns:p14="http://schemas.microsoft.com/office/powerpoint/2010/main" val="488005824"/>
              </p:ext>
            </p:extLst>
          </p:nvPr>
        </p:nvGraphicFramePr>
        <p:xfrm>
          <a:off x="838200" y="2639028"/>
          <a:ext cx="7102033" cy="2196948"/>
        </p:xfrm>
        <a:graphic>
          <a:graphicData uri="http://schemas.openxmlformats.org/drawingml/2006/table">
            <a:tbl>
              <a:tblPr firstRow="1" bandRow="1">
                <a:tableStyleId>{5C22544A-7EE6-4342-B048-85BDC9FD1C3A}</a:tableStyleId>
              </a:tblPr>
              <a:tblGrid>
                <a:gridCol w="3146327">
                  <a:extLst>
                    <a:ext uri="{9D8B030D-6E8A-4147-A177-3AD203B41FA5}">
                      <a16:colId xmlns:a16="http://schemas.microsoft.com/office/drawing/2014/main" val="2830978213"/>
                    </a:ext>
                  </a:extLst>
                </a:gridCol>
                <a:gridCol w="785035">
                  <a:extLst>
                    <a:ext uri="{9D8B030D-6E8A-4147-A177-3AD203B41FA5}">
                      <a16:colId xmlns:a16="http://schemas.microsoft.com/office/drawing/2014/main" val="3259488534"/>
                    </a:ext>
                  </a:extLst>
                </a:gridCol>
                <a:gridCol w="3170671">
                  <a:extLst>
                    <a:ext uri="{9D8B030D-6E8A-4147-A177-3AD203B41FA5}">
                      <a16:colId xmlns:a16="http://schemas.microsoft.com/office/drawing/2014/main" val="2078911569"/>
                    </a:ext>
                  </a:extLst>
                </a:gridCol>
              </a:tblGrid>
              <a:tr h="732316">
                <a:tc>
                  <a:txBody>
                    <a:bodyPr/>
                    <a:lstStyle/>
                    <a:p>
                      <a:r>
                        <a:rPr lang="en-GB" dirty="0">
                          <a:solidFill>
                            <a:schemeClr val="tx1"/>
                          </a:solidFill>
                          <a:latin typeface="Sans Open"/>
                        </a:rPr>
                        <a:t>Legal acts (</a:t>
                      </a:r>
                      <a:r>
                        <a:rPr lang="en-GB" dirty="0" err="1">
                          <a:solidFill>
                            <a:schemeClr val="tx1"/>
                          </a:solidFill>
                          <a:latin typeface="Sans Open"/>
                        </a:rPr>
                        <a:t>notarialised</a:t>
                      </a:r>
                      <a:r>
                        <a:rPr lang="en-GB" dirty="0">
                          <a:solidFill>
                            <a:schemeClr val="tx1"/>
                          </a:solidFill>
                          <a:latin typeface="Sans Open"/>
                        </a:rPr>
                        <a:t>)</a:t>
                      </a:r>
                    </a:p>
                  </a:txBody>
                  <a:tcPr>
                    <a:noFill/>
                  </a:tcPr>
                </a:tc>
                <a:tc>
                  <a:txBody>
                    <a:bodyPr/>
                    <a:lstStyle/>
                    <a:p>
                      <a:endParaRPr lang="en-GB" dirty="0">
                        <a:latin typeface="Sans Open"/>
                      </a:endParaRPr>
                    </a:p>
                  </a:txBody>
                  <a:tcPr>
                    <a:noFill/>
                  </a:tcPr>
                </a:tc>
                <a:tc>
                  <a:txBody>
                    <a:bodyPr/>
                    <a:lstStyle/>
                    <a:p>
                      <a:pPr algn="ctr"/>
                      <a:r>
                        <a:rPr lang="en-GB" dirty="0">
                          <a:solidFill>
                            <a:schemeClr val="tx1"/>
                          </a:solidFill>
                          <a:latin typeface="Sans Open"/>
                        </a:rPr>
                        <a:t>Registered acts</a:t>
                      </a:r>
                    </a:p>
                    <a:p>
                      <a:pPr algn="ctr"/>
                      <a:r>
                        <a:rPr lang="en-GB" dirty="0">
                          <a:solidFill>
                            <a:schemeClr val="tx1"/>
                          </a:solidFill>
                          <a:latin typeface="Sans Open"/>
                        </a:rPr>
                        <a:t>Catalan Government</a:t>
                      </a:r>
                    </a:p>
                  </a:txBody>
                  <a:tcPr>
                    <a:noFill/>
                  </a:tcPr>
                </a:tc>
                <a:extLst>
                  <a:ext uri="{0D108BD9-81ED-4DB2-BD59-A6C34878D82A}">
                    <a16:rowId xmlns:a16="http://schemas.microsoft.com/office/drawing/2014/main" val="4216049140"/>
                  </a:ext>
                </a:extLst>
              </a:tr>
              <a:tr h="732316">
                <a:tc>
                  <a:txBody>
                    <a:bodyPr/>
                    <a:lstStyle/>
                    <a:p>
                      <a:r>
                        <a:rPr lang="en-GB" sz="1800" dirty="0">
                          <a:latin typeface="Sans Open"/>
                        </a:rPr>
                        <a:t>General Power of Attorney</a:t>
                      </a:r>
                    </a:p>
                  </a:txBody>
                  <a:tcPr/>
                </a:tc>
                <a:tc>
                  <a:txBody>
                    <a:bodyPr/>
                    <a:lstStyle/>
                    <a:p>
                      <a:r>
                        <a:rPr lang="en-GB" dirty="0">
                          <a:latin typeface="Sans Open"/>
                        </a:rPr>
                        <a:t>29012</a:t>
                      </a:r>
                    </a:p>
                  </a:txBody>
                  <a:tcPr/>
                </a:tc>
                <a:tc rowSpan="2">
                  <a:txBody>
                    <a:bodyPr/>
                    <a:lstStyle/>
                    <a:p>
                      <a:pPr algn="ctr"/>
                      <a:r>
                        <a:rPr lang="en-GB" b="1" dirty="0">
                          <a:latin typeface="Sans Open"/>
                        </a:rPr>
                        <a:t>26171</a:t>
                      </a:r>
                    </a:p>
                  </a:txBody>
                  <a:tcPr anchor="ctr">
                    <a:solidFill>
                      <a:schemeClr val="bg2"/>
                    </a:solidFill>
                  </a:tcPr>
                </a:tc>
                <a:extLst>
                  <a:ext uri="{0D108BD9-81ED-4DB2-BD59-A6C34878D82A}">
                    <a16:rowId xmlns:a16="http://schemas.microsoft.com/office/drawing/2014/main" val="3078005906"/>
                  </a:ext>
                </a:extLst>
              </a:tr>
              <a:tr h="732316">
                <a:tc>
                  <a:txBody>
                    <a:bodyPr/>
                    <a:lstStyle/>
                    <a:p>
                      <a:r>
                        <a:rPr lang="en-GB" sz="1800" dirty="0">
                          <a:latin typeface="Sans Open"/>
                        </a:rPr>
                        <a:t>Continuing Power of Attorney</a:t>
                      </a:r>
                    </a:p>
                  </a:txBody>
                  <a:tcPr/>
                </a:tc>
                <a:tc>
                  <a:txBody>
                    <a:bodyPr/>
                    <a:lstStyle/>
                    <a:p>
                      <a:r>
                        <a:rPr lang="en-GB" b="1" dirty="0">
                          <a:latin typeface="Sans Open"/>
                        </a:rPr>
                        <a:t>10650</a:t>
                      </a:r>
                    </a:p>
                  </a:txBody>
                  <a:tcPr/>
                </a:tc>
                <a:tc vMerge="1">
                  <a:txBody>
                    <a:bodyPr/>
                    <a:lstStyle/>
                    <a:p>
                      <a:endParaRPr lang="en-GB" dirty="0"/>
                    </a:p>
                  </a:txBody>
                  <a:tcPr>
                    <a:noFill/>
                  </a:tcPr>
                </a:tc>
                <a:extLst>
                  <a:ext uri="{0D108BD9-81ED-4DB2-BD59-A6C34878D82A}">
                    <a16:rowId xmlns:a16="http://schemas.microsoft.com/office/drawing/2014/main" val="2429990895"/>
                  </a:ext>
                </a:extLst>
              </a:tr>
            </a:tbl>
          </a:graphicData>
        </a:graphic>
      </p:graphicFrame>
    </p:spTree>
    <p:extLst>
      <p:ext uri="{BB962C8B-B14F-4D97-AF65-F5344CB8AC3E}">
        <p14:creationId xmlns:p14="http://schemas.microsoft.com/office/powerpoint/2010/main" val="3355747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D0F57-FA2A-4C72-A912-AC921F220011}"/>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0C143269-5336-434F-A2CF-8332128CA741}"/>
              </a:ext>
            </a:extLst>
          </p:cNvPr>
          <p:cNvSpPr>
            <a:spLocks noGrp="1"/>
          </p:cNvSpPr>
          <p:nvPr>
            <p:ph type="title"/>
          </p:nvPr>
        </p:nvSpPr>
        <p:spPr/>
        <p:txBody>
          <a:bodyPr>
            <a:normAutofit/>
          </a:bodyPr>
          <a:lstStyle/>
          <a:p>
            <a:r>
              <a:rPr lang="en-GB" sz="3000" b="1" dirty="0">
                <a:latin typeface="Open Sans"/>
                <a:ea typeface="Verdana" panose="020B0604030504040204" pitchFamily="34" charset="0"/>
              </a:rPr>
              <a:t>Spain (Catalonia)</a:t>
            </a:r>
          </a:p>
        </p:txBody>
      </p:sp>
      <p:sp>
        <p:nvSpPr>
          <p:cNvPr id="3" name="Content Placeholder 2">
            <a:extLst>
              <a:ext uri="{FF2B5EF4-FFF2-40B4-BE49-F238E27FC236}">
                <a16:creationId xmlns:a16="http://schemas.microsoft.com/office/drawing/2014/main" id="{104D1CA7-959D-4D31-7031-4BAD82DD7A5A}"/>
              </a:ext>
            </a:extLst>
          </p:cNvPr>
          <p:cNvSpPr>
            <a:spLocks noGrp="1"/>
          </p:cNvSpPr>
          <p:nvPr>
            <p:ph idx="1"/>
          </p:nvPr>
        </p:nvSpPr>
        <p:spPr>
          <a:xfrm>
            <a:off x="492370" y="2188819"/>
            <a:ext cx="6288667" cy="450209"/>
          </a:xfrm>
        </p:spPr>
        <p:txBody>
          <a:bodyPr>
            <a:normAutofit/>
          </a:bodyPr>
          <a:lstStyle/>
          <a:p>
            <a:r>
              <a:rPr lang="en-US" sz="2000" b="1" dirty="0">
                <a:latin typeface="Sans Open"/>
              </a:rPr>
              <a:t>Available data</a:t>
            </a:r>
          </a:p>
          <a:p>
            <a:endParaRPr lang="en-US" sz="2000" dirty="0">
              <a:latin typeface="Sans Open"/>
            </a:endParaRPr>
          </a:p>
          <a:p>
            <a:pPr marL="457200" lvl="1" indent="0">
              <a:buNone/>
            </a:pPr>
            <a:endParaRPr lang="en-US" sz="18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8" name="Picture 7">
            <a:extLst>
              <a:ext uri="{FF2B5EF4-FFF2-40B4-BE49-F238E27FC236}">
                <a16:creationId xmlns:a16="http://schemas.microsoft.com/office/drawing/2014/main" id="{51B3FBD0-59CD-42B3-9B01-BD8A2DB8A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9040" y="2639028"/>
            <a:ext cx="4520590" cy="3145139"/>
          </a:xfrm>
          <a:prstGeom prst="rect">
            <a:avLst/>
          </a:prstGeom>
        </p:spPr>
      </p:pic>
      <p:graphicFrame>
        <p:nvGraphicFramePr>
          <p:cNvPr id="6" name="Table 5">
            <a:extLst>
              <a:ext uri="{FF2B5EF4-FFF2-40B4-BE49-F238E27FC236}">
                <a16:creationId xmlns:a16="http://schemas.microsoft.com/office/drawing/2014/main" id="{45A8890D-EFF7-4F2F-8F5E-E89C36F22F59}"/>
              </a:ext>
            </a:extLst>
          </p:cNvPr>
          <p:cNvGraphicFramePr>
            <a:graphicFrameLocks noGrp="1"/>
          </p:cNvGraphicFramePr>
          <p:nvPr>
            <p:extLst>
              <p:ext uri="{D42A27DB-BD31-4B8C-83A1-F6EECF244321}">
                <p14:modId xmlns:p14="http://schemas.microsoft.com/office/powerpoint/2010/main" val="3918636353"/>
              </p:ext>
            </p:extLst>
          </p:nvPr>
        </p:nvGraphicFramePr>
        <p:xfrm>
          <a:off x="838201" y="2639028"/>
          <a:ext cx="5257799" cy="1854200"/>
        </p:xfrm>
        <a:graphic>
          <a:graphicData uri="http://schemas.openxmlformats.org/drawingml/2006/table">
            <a:tbl>
              <a:tblPr firstRow="1" bandRow="1">
                <a:tableStyleId>{5C22544A-7EE6-4342-B048-85BDC9FD1C3A}</a:tableStyleId>
              </a:tblPr>
              <a:tblGrid>
                <a:gridCol w="1553214">
                  <a:extLst>
                    <a:ext uri="{9D8B030D-6E8A-4147-A177-3AD203B41FA5}">
                      <a16:colId xmlns:a16="http://schemas.microsoft.com/office/drawing/2014/main" val="772492838"/>
                    </a:ext>
                  </a:extLst>
                </a:gridCol>
                <a:gridCol w="1422601">
                  <a:extLst>
                    <a:ext uri="{9D8B030D-6E8A-4147-A177-3AD203B41FA5}">
                      <a16:colId xmlns:a16="http://schemas.microsoft.com/office/drawing/2014/main" val="4217384048"/>
                    </a:ext>
                  </a:extLst>
                </a:gridCol>
                <a:gridCol w="2281984">
                  <a:extLst>
                    <a:ext uri="{9D8B030D-6E8A-4147-A177-3AD203B41FA5}">
                      <a16:colId xmlns:a16="http://schemas.microsoft.com/office/drawing/2014/main" val="1321141413"/>
                    </a:ext>
                  </a:extLst>
                </a:gridCol>
              </a:tblGrid>
              <a:tr h="370840">
                <a:tc gridSpan="3">
                  <a:txBody>
                    <a:bodyPr/>
                    <a:lstStyle/>
                    <a:p>
                      <a:r>
                        <a:rPr lang="en-GB" dirty="0">
                          <a:solidFill>
                            <a:schemeClr val="tx1"/>
                          </a:solidFill>
                          <a:latin typeface="Sans Open"/>
                        </a:rPr>
                        <a:t>Granters’ gender</a:t>
                      </a:r>
                    </a:p>
                  </a:txBody>
                  <a:tcPr>
                    <a:solidFill>
                      <a:schemeClr val="bg1"/>
                    </a:solidFill>
                  </a:tcPr>
                </a:tc>
                <a:tc hMerge="1">
                  <a:txBody>
                    <a:bodyPr/>
                    <a:lstStyle/>
                    <a:p>
                      <a:endParaRPr lang="en-GB" dirty="0"/>
                    </a:p>
                  </a:txBody>
                  <a:tcPr>
                    <a:solidFill>
                      <a:schemeClr val="bg1"/>
                    </a:solidFill>
                  </a:tcPr>
                </a:tc>
                <a:tc hMerge="1">
                  <a:txBody>
                    <a:bodyPr/>
                    <a:lstStyle/>
                    <a:p>
                      <a:endParaRPr lang="en-GB" dirty="0"/>
                    </a:p>
                  </a:txBody>
                  <a:tcPr>
                    <a:solidFill>
                      <a:schemeClr val="bg1"/>
                    </a:solidFill>
                  </a:tcPr>
                </a:tc>
                <a:extLst>
                  <a:ext uri="{0D108BD9-81ED-4DB2-BD59-A6C34878D82A}">
                    <a16:rowId xmlns:a16="http://schemas.microsoft.com/office/drawing/2014/main" val="597013030"/>
                  </a:ext>
                </a:extLst>
              </a:tr>
              <a:tr h="370840">
                <a:tc>
                  <a:txBody>
                    <a:bodyPr/>
                    <a:lstStyle/>
                    <a:p>
                      <a:r>
                        <a:rPr lang="en-GB" sz="1800" dirty="0"/>
                        <a:t>Female</a:t>
                      </a:r>
                    </a:p>
                  </a:txBody>
                  <a:tcPr/>
                </a:tc>
                <a:tc>
                  <a:txBody>
                    <a:bodyPr/>
                    <a:lstStyle/>
                    <a:p>
                      <a:pPr algn="ctr">
                        <a:lnSpc>
                          <a:spcPct val="107000"/>
                        </a:lnSpc>
                        <a:spcAft>
                          <a:spcPts val="0"/>
                        </a:spcAft>
                      </a:pPr>
                      <a:r>
                        <a:rPr lang="ca-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7.168</a:t>
                      </a:r>
                      <a:endParaRPr lang="ca-E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a-ES"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57,60%</a:t>
                      </a:r>
                      <a:endParaRPr lang="ca-ES" sz="2000" b="1"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57051701"/>
                  </a:ext>
                </a:extLst>
              </a:tr>
              <a:tr h="370840">
                <a:tc>
                  <a:txBody>
                    <a:bodyPr/>
                    <a:lstStyle/>
                    <a:p>
                      <a:r>
                        <a:rPr lang="en-GB" sz="1800" dirty="0"/>
                        <a:t>Male</a:t>
                      </a:r>
                    </a:p>
                  </a:txBody>
                  <a:tcPr/>
                </a:tc>
                <a:tc>
                  <a:txBody>
                    <a:bodyPr/>
                    <a:lstStyle/>
                    <a:p>
                      <a:pPr algn="ctr">
                        <a:lnSpc>
                          <a:spcPct val="107000"/>
                        </a:lnSpc>
                        <a:spcAft>
                          <a:spcPts val="0"/>
                        </a:spcAft>
                      </a:pPr>
                      <a:r>
                        <a:rPr lang="ca-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4.610</a:t>
                      </a:r>
                      <a:endParaRPr lang="ca-E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a-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37,00%</a:t>
                      </a:r>
                      <a:endParaRPr lang="ca-E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1866541"/>
                  </a:ext>
                </a:extLst>
              </a:tr>
              <a:tr h="370840">
                <a:tc>
                  <a:txBody>
                    <a:bodyPr/>
                    <a:lstStyle/>
                    <a:p>
                      <a:r>
                        <a:rPr lang="en-GB" sz="1800" dirty="0"/>
                        <a:t>No data</a:t>
                      </a:r>
                    </a:p>
                  </a:txBody>
                  <a:tcPr/>
                </a:tc>
                <a:tc>
                  <a:txBody>
                    <a:bodyPr/>
                    <a:lstStyle/>
                    <a:p>
                      <a:pPr algn="ctr">
                        <a:lnSpc>
                          <a:spcPct val="107000"/>
                        </a:lnSpc>
                        <a:spcAft>
                          <a:spcPts val="0"/>
                        </a:spcAft>
                      </a:pPr>
                      <a:r>
                        <a:rPr lang="ca-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666</a:t>
                      </a:r>
                      <a:endParaRPr lang="ca-E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ca-ES"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5,40%</a:t>
                      </a:r>
                      <a:endParaRPr lang="ca-E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1946603"/>
                  </a:ext>
                </a:extLst>
              </a:tr>
              <a:tr h="370840">
                <a:tc>
                  <a:txBody>
                    <a:bodyPr/>
                    <a:lstStyle/>
                    <a:p>
                      <a:r>
                        <a:rPr lang="en-GB" sz="1800" dirty="0"/>
                        <a:t>Total</a:t>
                      </a:r>
                    </a:p>
                  </a:txBody>
                  <a:tcPr/>
                </a:tc>
                <a:tc>
                  <a:txBody>
                    <a:bodyPr/>
                    <a:lstStyle/>
                    <a:p>
                      <a:pPr algn="ctr">
                        <a:lnSpc>
                          <a:spcPct val="107000"/>
                        </a:lnSpc>
                        <a:spcAft>
                          <a:spcPts val="0"/>
                        </a:spcAft>
                      </a:pPr>
                      <a:r>
                        <a:rPr lang="es-ES" sz="2000" dirty="0">
                          <a:solidFill>
                            <a:srgbClr val="000000"/>
                          </a:solidFill>
                          <a:effectLst/>
                          <a:latin typeface="Calibri" panose="020F0502020204030204" pitchFamily="34" charset="0"/>
                          <a:ea typeface="+mn-ea"/>
                          <a:cs typeface="Times New Roman" panose="02020603050405020304" pitchFamily="18" charset="0"/>
                        </a:rPr>
                        <a:t>12.444</a:t>
                      </a:r>
                    </a:p>
                  </a:txBody>
                  <a:tcPr marL="33338" marR="33338" marT="0" marB="0" anchor="ctr"/>
                </a:tc>
                <a:tc>
                  <a:txBody>
                    <a:bodyPr/>
                    <a:lstStyle/>
                    <a:p>
                      <a:pPr algn="ctr">
                        <a:lnSpc>
                          <a:spcPct val="107000"/>
                        </a:lnSpc>
                        <a:spcAft>
                          <a:spcPts val="0"/>
                        </a:spcAft>
                      </a:pPr>
                      <a:r>
                        <a:rPr lang="es-ES" sz="2000" dirty="0">
                          <a:solidFill>
                            <a:srgbClr val="000000"/>
                          </a:solidFill>
                          <a:effectLst/>
                          <a:latin typeface="Calibri" panose="020F0502020204030204" pitchFamily="34" charset="0"/>
                          <a:ea typeface="+mn-ea"/>
                          <a:cs typeface="Times New Roman" panose="02020603050405020304" pitchFamily="18" charset="0"/>
                        </a:rPr>
                        <a:t>100%</a:t>
                      </a:r>
                    </a:p>
                  </a:txBody>
                  <a:tcPr marL="33338" marR="33338" marT="0" marB="0" anchor="ctr"/>
                </a:tc>
                <a:extLst>
                  <a:ext uri="{0D108BD9-81ED-4DB2-BD59-A6C34878D82A}">
                    <a16:rowId xmlns:a16="http://schemas.microsoft.com/office/drawing/2014/main" val="3604084482"/>
                  </a:ext>
                </a:extLst>
              </a:tr>
            </a:tbl>
          </a:graphicData>
        </a:graphic>
      </p:graphicFrame>
    </p:spTree>
    <p:extLst>
      <p:ext uri="{BB962C8B-B14F-4D97-AF65-F5344CB8AC3E}">
        <p14:creationId xmlns:p14="http://schemas.microsoft.com/office/powerpoint/2010/main" val="3656564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D0F57-FA2A-4C72-A912-AC921F220011}"/>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0C143269-5336-434F-A2CF-8332128CA741}"/>
              </a:ext>
            </a:extLst>
          </p:cNvPr>
          <p:cNvSpPr>
            <a:spLocks noGrp="1"/>
          </p:cNvSpPr>
          <p:nvPr>
            <p:ph type="title"/>
          </p:nvPr>
        </p:nvSpPr>
        <p:spPr/>
        <p:txBody>
          <a:bodyPr>
            <a:normAutofit/>
          </a:bodyPr>
          <a:lstStyle/>
          <a:p>
            <a:r>
              <a:rPr lang="en-GB" sz="3000" b="1" dirty="0">
                <a:latin typeface="Open Sans"/>
                <a:ea typeface="Verdana" panose="020B0604030504040204" pitchFamily="34" charset="0"/>
              </a:rPr>
              <a:t>Spain (Catalonia)</a:t>
            </a:r>
          </a:p>
        </p:txBody>
      </p:sp>
      <p:sp>
        <p:nvSpPr>
          <p:cNvPr id="3" name="Content Placeholder 2">
            <a:extLst>
              <a:ext uri="{FF2B5EF4-FFF2-40B4-BE49-F238E27FC236}">
                <a16:creationId xmlns:a16="http://schemas.microsoft.com/office/drawing/2014/main" id="{104D1CA7-959D-4D31-7031-4BAD82DD7A5A}"/>
              </a:ext>
            </a:extLst>
          </p:cNvPr>
          <p:cNvSpPr>
            <a:spLocks noGrp="1"/>
          </p:cNvSpPr>
          <p:nvPr>
            <p:ph idx="1"/>
          </p:nvPr>
        </p:nvSpPr>
        <p:spPr>
          <a:xfrm>
            <a:off x="492370" y="2188819"/>
            <a:ext cx="6288667" cy="450209"/>
          </a:xfrm>
        </p:spPr>
        <p:txBody>
          <a:bodyPr>
            <a:normAutofit/>
          </a:bodyPr>
          <a:lstStyle/>
          <a:p>
            <a:r>
              <a:rPr lang="en-US" sz="2000" b="1" dirty="0">
                <a:latin typeface="Sans Open"/>
              </a:rPr>
              <a:t>Available data</a:t>
            </a:r>
          </a:p>
          <a:p>
            <a:endParaRPr lang="en-US" sz="2000" dirty="0">
              <a:latin typeface="Sans Open"/>
            </a:endParaRPr>
          </a:p>
          <a:p>
            <a:pPr marL="457200" lvl="1" indent="0">
              <a:buNone/>
            </a:pPr>
            <a:endParaRPr lang="en-US" sz="18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8" name="Picture 7">
            <a:extLst>
              <a:ext uri="{FF2B5EF4-FFF2-40B4-BE49-F238E27FC236}">
                <a16:creationId xmlns:a16="http://schemas.microsoft.com/office/drawing/2014/main" id="{51B3FBD0-59CD-42B3-9B01-BD8A2DB8A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9040" y="2639028"/>
            <a:ext cx="4520590" cy="3145139"/>
          </a:xfrm>
          <a:prstGeom prst="rect">
            <a:avLst/>
          </a:prstGeom>
        </p:spPr>
      </p:pic>
      <p:graphicFrame>
        <p:nvGraphicFramePr>
          <p:cNvPr id="6" name="Table 5">
            <a:extLst>
              <a:ext uri="{FF2B5EF4-FFF2-40B4-BE49-F238E27FC236}">
                <a16:creationId xmlns:a16="http://schemas.microsoft.com/office/drawing/2014/main" id="{45A8890D-EFF7-4F2F-8F5E-E89C36F22F59}"/>
              </a:ext>
            </a:extLst>
          </p:cNvPr>
          <p:cNvGraphicFramePr>
            <a:graphicFrameLocks noGrp="1"/>
          </p:cNvGraphicFramePr>
          <p:nvPr>
            <p:extLst>
              <p:ext uri="{D42A27DB-BD31-4B8C-83A1-F6EECF244321}">
                <p14:modId xmlns:p14="http://schemas.microsoft.com/office/powerpoint/2010/main" val="1706072535"/>
              </p:ext>
            </p:extLst>
          </p:nvPr>
        </p:nvGraphicFramePr>
        <p:xfrm>
          <a:off x="722451" y="2534857"/>
          <a:ext cx="5076465" cy="3715156"/>
        </p:xfrm>
        <a:graphic>
          <a:graphicData uri="http://schemas.openxmlformats.org/drawingml/2006/table">
            <a:tbl>
              <a:tblPr firstRow="1" bandRow="1">
                <a:tableStyleId>{5C22544A-7EE6-4342-B048-85BDC9FD1C3A}</a:tableStyleId>
              </a:tblPr>
              <a:tblGrid>
                <a:gridCol w="1041860">
                  <a:extLst>
                    <a:ext uri="{9D8B030D-6E8A-4147-A177-3AD203B41FA5}">
                      <a16:colId xmlns:a16="http://schemas.microsoft.com/office/drawing/2014/main" val="772492838"/>
                    </a:ext>
                  </a:extLst>
                </a:gridCol>
                <a:gridCol w="2131865">
                  <a:extLst>
                    <a:ext uri="{9D8B030D-6E8A-4147-A177-3AD203B41FA5}">
                      <a16:colId xmlns:a16="http://schemas.microsoft.com/office/drawing/2014/main" val="2621641472"/>
                    </a:ext>
                  </a:extLst>
                </a:gridCol>
                <a:gridCol w="1902740">
                  <a:extLst>
                    <a:ext uri="{9D8B030D-6E8A-4147-A177-3AD203B41FA5}">
                      <a16:colId xmlns:a16="http://schemas.microsoft.com/office/drawing/2014/main" val="4217384048"/>
                    </a:ext>
                  </a:extLst>
                </a:gridCol>
              </a:tblGrid>
              <a:tr h="319779">
                <a:tc gridSpan="3">
                  <a:txBody>
                    <a:bodyPr/>
                    <a:lstStyle/>
                    <a:p>
                      <a:r>
                        <a:rPr lang="en-GB" dirty="0">
                          <a:solidFill>
                            <a:schemeClr val="tx1"/>
                          </a:solidFill>
                          <a:latin typeface="Sans Open"/>
                        </a:rPr>
                        <a:t>Granters’ age</a:t>
                      </a:r>
                    </a:p>
                  </a:txBody>
                  <a:tcPr>
                    <a:noFill/>
                  </a:tcPr>
                </a:tc>
                <a:tc hMerge="1">
                  <a:txBody>
                    <a:bodyPr/>
                    <a:lstStyle/>
                    <a:p>
                      <a:endParaRPr lang="en-GB" dirty="0"/>
                    </a:p>
                  </a:txBody>
                  <a:tcPr>
                    <a:noFill/>
                  </a:tcPr>
                </a:tc>
                <a:tc hMerge="1">
                  <a:txBody>
                    <a:bodyPr/>
                    <a:lstStyle/>
                    <a:p>
                      <a:endParaRPr lang="en-GB" dirty="0"/>
                    </a:p>
                  </a:txBody>
                  <a:tcPr>
                    <a:noFill/>
                  </a:tcPr>
                </a:tc>
                <a:extLst>
                  <a:ext uri="{0D108BD9-81ED-4DB2-BD59-A6C34878D82A}">
                    <a16:rowId xmlns:a16="http://schemas.microsoft.com/office/drawing/2014/main" val="597013030"/>
                  </a:ext>
                </a:extLst>
              </a:tr>
              <a:tr h="326739">
                <a:tc>
                  <a:txBody>
                    <a:bodyPr/>
                    <a:lstStyle/>
                    <a:p>
                      <a:pPr algn="l">
                        <a:lnSpc>
                          <a:spcPct val="107000"/>
                        </a:lnSpc>
                        <a:spcAft>
                          <a:spcPts val="0"/>
                        </a:spcAft>
                      </a:pPr>
                      <a:r>
                        <a:rPr lang="ca-ES" sz="2000" dirty="0">
                          <a:effectLst/>
                          <a:latin typeface="Sans Open"/>
                        </a:rPr>
                        <a:t>0-20</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dirty="0">
                          <a:effectLst/>
                          <a:latin typeface="Sans Open"/>
                        </a:rPr>
                        <a:t>21</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a:effectLst/>
                          <a:latin typeface="Sans Open"/>
                        </a:rPr>
                        <a:t>0,20%</a:t>
                      </a:r>
                      <a:endParaRPr lang="es-ES" sz="2000">
                        <a:effectLst/>
                        <a:latin typeface="Sans Open"/>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689499113"/>
                  </a:ext>
                </a:extLst>
              </a:tr>
              <a:tr h="326739">
                <a:tc>
                  <a:txBody>
                    <a:bodyPr/>
                    <a:lstStyle/>
                    <a:p>
                      <a:pPr algn="l">
                        <a:lnSpc>
                          <a:spcPct val="107000"/>
                        </a:lnSpc>
                        <a:spcAft>
                          <a:spcPts val="0"/>
                        </a:spcAft>
                      </a:pPr>
                      <a:r>
                        <a:rPr lang="ca-ES" sz="2000" dirty="0">
                          <a:effectLst/>
                          <a:latin typeface="Sans Open"/>
                        </a:rPr>
                        <a:t>21-40</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dirty="0">
                          <a:effectLst/>
                          <a:latin typeface="Sans Open"/>
                        </a:rPr>
                        <a:t>148</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dirty="0">
                          <a:effectLst/>
                          <a:latin typeface="Sans Open"/>
                        </a:rPr>
                        <a:t>1,20%</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2649996467"/>
                  </a:ext>
                </a:extLst>
              </a:tr>
              <a:tr h="326739">
                <a:tc>
                  <a:txBody>
                    <a:bodyPr/>
                    <a:lstStyle/>
                    <a:p>
                      <a:pPr algn="l">
                        <a:lnSpc>
                          <a:spcPct val="107000"/>
                        </a:lnSpc>
                        <a:spcAft>
                          <a:spcPts val="0"/>
                        </a:spcAft>
                      </a:pPr>
                      <a:r>
                        <a:rPr lang="ca-ES" sz="2000" dirty="0">
                          <a:effectLst/>
                          <a:latin typeface="Sans Open"/>
                        </a:rPr>
                        <a:t>41-60</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dirty="0">
                          <a:effectLst/>
                          <a:latin typeface="Sans Open"/>
                        </a:rPr>
                        <a:t>889</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dirty="0">
                          <a:effectLst/>
                          <a:latin typeface="Sans Open"/>
                        </a:rPr>
                        <a:t>7,10%</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2901977336"/>
                  </a:ext>
                </a:extLst>
              </a:tr>
              <a:tr h="326739">
                <a:tc>
                  <a:txBody>
                    <a:bodyPr/>
                    <a:lstStyle/>
                    <a:p>
                      <a:pPr algn="l">
                        <a:lnSpc>
                          <a:spcPct val="107000"/>
                        </a:lnSpc>
                        <a:spcAft>
                          <a:spcPts val="0"/>
                        </a:spcAft>
                      </a:pPr>
                      <a:r>
                        <a:rPr lang="ca-ES" sz="2000" dirty="0">
                          <a:effectLst/>
                          <a:latin typeface="Sans Open"/>
                        </a:rPr>
                        <a:t>61-70</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dirty="0">
                          <a:effectLst/>
                          <a:latin typeface="Sans Open"/>
                        </a:rPr>
                        <a:t>1.314</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dirty="0">
                          <a:effectLst/>
                          <a:latin typeface="Sans Open"/>
                        </a:rPr>
                        <a:t>10,60%</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2787392215"/>
                  </a:ext>
                </a:extLst>
              </a:tr>
              <a:tr h="326739">
                <a:tc>
                  <a:txBody>
                    <a:bodyPr/>
                    <a:lstStyle/>
                    <a:p>
                      <a:pPr algn="l">
                        <a:lnSpc>
                          <a:spcPct val="107000"/>
                        </a:lnSpc>
                        <a:spcAft>
                          <a:spcPts val="0"/>
                        </a:spcAft>
                      </a:pPr>
                      <a:r>
                        <a:rPr lang="ca-ES" sz="2000" dirty="0">
                          <a:effectLst/>
                          <a:latin typeface="Sans Open"/>
                        </a:rPr>
                        <a:t>71-80</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dirty="0">
                          <a:effectLst/>
                          <a:latin typeface="Sans Open"/>
                        </a:rPr>
                        <a:t>2.764</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b="1" dirty="0">
                          <a:effectLst/>
                          <a:latin typeface="Sans Open"/>
                        </a:rPr>
                        <a:t>22,20%</a:t>
                      </a:r>
                      <a:endParaRPr lang="es-ES" sz="2000" b="1" dirty="0">
                        <a:effectLst/>
                        <a:latin typeface="Sans Open"/>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4043657213"/>
                  </a:ext>
                </a:extLst>
              </a:tr>
              <a:tr h="326739">
                <a:tc>
                  <a:txBody>
                    <a:bodyPr/>
                    <a:lstStyle/>
                    <a:p>
                      <a:pPr algn="l">
                        <a:lnSpc>
                          <a:spcPct val="107000"/>
                        </a:lnSpc>
                        <a:spcAft>
                          <a:spcPts val="0"/>
                        </a:spcAft>
                      </a:pPr>
                      <a:r>
                        <a:rPr lang="ca-ES" sz="2000" dirty="0">
                          <a:effectLst/>
                          <a:latin typeface="Sans Open"/>
                        </a:rPr>
                        <a:t>81-90</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dirty="0">
                          <a:effectLst/>
                          <a:latin typeface="Sans Open"/>
                        </a:rPr>
                        <a:t>3.414</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b="1" dirty="0">
                          <a:effectLst/>
                          <a:latin typeface="Sans Open"/>
                        </a:rPr>
                        <a:t>27,40%</a:t>
                      </a:r>
                      <a:endParaRPr lang="es-ES" sz="2000" b="1" dirty="0">
                        <a:effectLst/>
                        <a:latin typeface="Sans Open"/>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1783636767"/>
                  </a:ext>
                </a:extLst>
              </a:tr>
              <a:tr h="326739">
                <a:tc>
                  <a:txBody>
                    <a:bodyPr/>
                    <a:lstStyle/>
                    <a:p>
                      <a:pPr algn="l">
                        <a:lnSpc>
                          <a:spcPct val="107000"/>
                        </a:lnSpc>
                        <a:spcAft>
                          <a:spcPts val="0"/>
                        </a:spcAft>
                      </a:pPr>
                      <a:r>
                        <a:rPr lang="ca-ES" sz="2000" dirty="0">
                          <a:effectLst/>
                          <a:latin typeface="Sans Open"/>
                        </a:rPr>
                        <a:t>91-100</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dirty="0">
                          <a:effectLst/>
                          <a:latin typeface="Sans Open"/>
                        </a:rPr>
                        <a:t>879</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b="1" dirty="0">
                          <a:effectLst/>
                          <a:latin typeface="Sans Open"/>
                        </a:rPr>
                        <a:t>7,10%</a:t>
                      </a:r>
                      <a:endParaRPr lang="es-ES" sz="2000" b="1" dirty="0">
                        <a:effectLst/>
                        <a:latin typeface="Sans Open"/>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2977732227"/>
                  </a:ext>
                </a:extLst>
              </a:tr>
              <a:tr h="326739">
                <a:tc>
                  <a:txBody>
                    <a:bodyPr/>
                    <a:lstStyle/>
                    <a:p>
                      <a:pPr algn="l">
                        <a:lnSpc>
                          <a:spcPct val="107000"/>
                        </a:lnSpc>
                        <a:spcAft>
                          <a:spcPts val="0"/>
                        </a:spcAft>
                      </a:pPr>
                      <a:r>
                        <a:rPr lang="ca-ES" sz="2000" dirty="0">
                          <a:effectLst/>
                          <a:latin typeface="Sans Open"/>
                        </a:rPr>
                        <a:t>&gt;100</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dirty="0">
                          <a:effectLst/>
                          <a:latin typeface="Sans Open"/>
                        </a:rPr>
                        <a:t>4</a:t>
                      </a:r>
                      <a:endParaRPr lang="es-ES" sz="2000" dirty="0">
                        <a:effectLst/>
                        <a:latin typeface="Sans Open"/>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ca-ES" sz="2000" b="1" dirty="0">
                          <a:effectLst/>
                          <a:latin typeface="Sans Open"/>
                        </a:rPr>
                        <a:t>0,00%</a:t>
                      </a:r>
                      <a:endParaRPr lang="es-ES" sz="2000" b="1" dirty="0">
                        <a:effectLst/>
                        <a:latin typeface="Sans Open"/>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val="2672978426"/>
                  </a:ext>
                </a:extLst>
              </a:tr>
              <a:tr h="408745">
                <a:tc>
                  <a:txBody>
                    <a:bodyPr/>
                    <a:lstStyle/>
                    <a:p>
                      <a:pPr marL="0" marR="0" lvl="0" indent="0" algn="l" defTabSz="914400" eaLnBrk="1" fontAlgn="auto" latinLnBrk="0" hangingPunct="1">
                        <a:lnSpc>
                          <a:spcPct val="107000"/>
                        </a:lnSpc>
                        <a:spcBef>
                          <a:spcPts val="0"/>
                        </a:spcBef>
                        <a:spcAft>
                          <a:spcPts val="0"/>
                        </a:spcAft>
                        <a:buClrTx/>
                        <a:buSzTx/>
                        <a:buFontTx/>
                        <a:buNone/>
                        <a:tabLst/>
                        <a:defRPr/>
                      </a:pPr>
                      <a:r>
                        <a:rPr lang="es-ES" sz="2000" dirty="0">
                          <a:effectLst/>
                          <a:latin typeface="Sans Open"/>
                          <a:ea typeface="Calibri" panose="020F0502020204030204" pitchFamily="34" charset="0"/>
                          <a:cs typeface="Times New Roman" panose="02020603050405020304" pitchFamily="18" charset="0"/>
                        </a:rPr>
                        <a:t>No data</a:t>
                      </a:r>
                    </a:p>
                  </a:txBody>
                  <a:tcPr marL="33338" marR="33338" marT="0" marB="0" anchor="ctr"/>
                </a:tc>
                <a:tc>
                  <a:txBody>
                    <a:bodyPr/>
                    <a:lstStyle/>
                    <a:p>
                      <a:pPr algn="ctr">
                        <a:lnSpc>
                          <a:spcPct val="107000"/>
                        </a:lnSpc>
                        <a:spcAft>
                          <a:spcPts val="0"/>
                        </a:spcAft>
                      </a:pPr>
                      <a:r>
                        <a:rPr lang="es-ES" sz="2000" b="0" dirty="0">
                          <a:solidFill>
                            <a:schemeClr val="dk1"/>
                          </a:solidFill>
                          <a:effectLst/>
                          <a:latin typeface="Sans Open"/>
                          <a:ea typeface="+mn-ea"/>
                          <a:cs typeface="+mn-cs"/>
                        </a:rPr>
                        <a:t>3.011</a:t>
                      </a:r>
                    </a:p>
                  </a:txBody>
                  <a:tcPr marL="33338" marR="33338" marT="0" marB="0" anchor="ctr"/>
                </a:tc>
                <a:tc>
                  <a:txBody>
                    <a:bodyPr/>
                    <a:lstStyle/>
                    <a:p>
                      <a:pPr algn="ctr">
                        <a:lnSpc>
                          <a:spcPct val="107000"/>
                        </a:lnSpc>
                        <a:spcAft>
                          <a:spcPts val="0"/>
                        </a:spcAft>
                      </a:pPr>
                      <a:r>
                        <a:rPr lang="es-ES" sz="2000" dirty="0">
                          <a:solidFill>
                            <a:schemeClr val="dk1"/>
                          </a:solidFill>
                          <a:effectLst/>
                          <a:latin typeface="Sans Open"/>
                          <a:ea typeface="+mn-ea"/>
                          <a:cs typeface="+mn-cs"/>
                        </a:rPr>
                        <a:t>24,20%</a:t>
                      </a:r>
                    </a:p>
                  </a:txBody>
                  <a:tcPr marL="33338" marR="33338" marT="0" marB="0" anchor="ctr"/>
                </a:tc>
                <a:extLst>
                  <a:ext uri="{0D108BD9-81ED-4DB2-BD59-A6C34878D82A}">
                    <a16:rowId xmlns:a16="http://schemas.microsoft.com/office/drawing/2014/main" val="2021607438"/>
                  </a:ext>
                </a:extLst>
              </a:tr>
              <a:tr h="326739">
                <a:tc>
                  <a:txBody>
                    <a:bodyPr/>
                    <a:lstStyle/>
                    <a:p>
                      <a:pPr algn="l">
                        <a:lnSpc>
                          <a:spcPct val="107000"/>
                        </a:lnSpc>
                        <a:spcAft>
                          <a:spcPts val="0"/>
                        </a:spcAft>
                      </a:pPr>
                      <a:r>
                        <a:rPr lang="es-ES" sz="2000" b="0" dirty="0">
                          <a:solidFill>
                            <a:schemeClr val="tx1"/>
                          </a:solidFill>
                          <a:effectLst/>
                          <a:latin typeface="Sans Open"/>
                          <a:ea typeface="+mn-ea"/>
                          <a:cs typeface="+mn-cs"/>
                        </a:rPr>
                        <a:t>Total</a:t>
                      </a:r>
                    </a:p>
                  </a:txBody>
                  <a:tcPr marL="33338" marR="33338" marT="0" marB="0" anchor="ctr"/>
                </a:tc>
                <a:tc>
                  <a:txBody>
                    <a:bodyPr/>
                    <a:lstStyle/>
                    <a:p>
                      <a:pPr algn="ctr">
                        <a:lnSpc>
                          <a:spcPct val="107000"/>
                        </a:lnSpc>
                        <a:spcAft>
                          <a:spcPts val="0"/>
                        </a:spcAft>
                      </a:pPr>
                      <a:r>
                        <a:rPr lang="es-ES" sz="2000" dirty="0">
                          <a:solidFill>
                            <a:schemeClr val="dk1"/>
                          </a:solidFill>
                          <a:effectLst/>
                          <a:latin typeface="Sans Open"/>
                          <a:ea typeface="+mn-ea"/>
                          <a:cs typeface="+mn-cs"/>
                        </a:rPr>
                        <a:t>12.444</a:t>
                      </a:r>
                    </a:p>
                  </a:txBody>
                  <a:tcPr marL="33338" marR="33338" marT="0" marB="0" anchor="ctr"/>
                </a:tc>
                <a:tc>
                  <a:txBody>
                    <a:bodyPr/>
                    <a:lstStyle/>
                    <a:p>
                      <a:pPr algn="ctr">
                        <a:lnSpc>
                          <a:spcPct val="107000"/>
                        </a:lnSpc>
                        <a:spcAft>
                          <a:spcPts val="0"/>
                        </a:spcAft>
                      </a:pPr>
                      <a:r>
                        <a:rPr lang="es-ES" sz="2000" dirty="0">
                          <a:solidFill>
                            <a:schemeClr val="dk1"/>
                          </a:solidFill>
                          <a:effectLst/>
                          <a:latin typeface="Sans Open"/>
                          <a:ea typeface="+mn-ea"/>
                          <a:cs typeface="+mn-cs"/>
                        </a:rPr>
                        <a:t>100%</a:t>
                      </a:r>
                    </a:p>
                  </a:txBody>
                  <a:tcPr marL="33338" marR="33338" marT="0" marB="0" anchor="ctr"/>
                </a:tc>
                <a:extLst>
                  <a:ext uri="{0D108BD9-81ED-4DB2-BD59-A6C34878D82A}">
                    <a16:rowId xmlns:a16="http://schemas.microsoft.com/office/drawing/2014/main" val="4256388363"/>
                  </a:ext>
                </a:extLst>
              </a:tr>
            </a:tbl>
          </a:graphicData>
        </a:graphic>
      </p:graphicFrame>
    </p:spTree>
    <p:extLst>
      <p:ext uri="{BB962C8B-B14F-4D97-AF65-F5344CB8AC3E}">
        <p14:creationId xmlns:p14="http://schemas.microsoft.com/office/powerpoint/2010/main" val="495500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D0F57-FA2A-4C72-A912-AC921F220011}"/>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0C143269-5336-434F-A2CF-8332128CA741}"/>
              </a:ext>
            </a:extLst>
          </p:cNvPr>
          <p:cNvSpPr>
            <a:spLocks noGrp="1"/>
          </p:cNvSpPr>
          <p:nvPr>
            <p:ph type="title"/>
          </p:nvPr>
        </p:nvSpPr>
        <p:spPr/>
        <p:txBody>
          <a:bodyPr>
            <a:normAutofit/>
          </a:bodyPr>
          <a:lstStyle/>
          <a:p>
            <a:r>
              <a:rPr lang="en-GB" sz="3000" b="1" dirty="0">
                <a:latin typeface="Open Sans"/>
                <a:ea typeface="Verdana" panose="020B0604030504040204" pitchFamily="34" charset="0"/>
              </a:rPr>
              <a:t>Spain (Catalonia)</a:t>
            </a:r>
          </a:p>
        </p:txBody>
      </p:sp>
      <p:sp>
        <p:nvSpPr>
          <p:cNvPr id="3" name="Content Placeholder 2">
            <a:extLst>
              <a:ext uri="{FF2B5EF4-FFF2-40B4-BE49-F238E27FC236}">
                <a16:creationId xmlns:a16="http://schemas.microsoft.com/office/drawing/2014/main" id="{104D1CA7-959D-4D31-7031-4BAD82DD7A5A}"/>
              </a:ext>
            </a:extLst>
          </p:cNvPr>
          <p:cNvSpPr>
            <a:spLocks noGrp="1"/>
          </p:cNvSpPr>
          <p:nvPr>
            <p:ph idx="1"/>
          </p:nvPr>
        </p:nvSpPr>
        <p:spPr>
          <a:xfrm>
            <a:off x="492370" y="2188819"/>
            <a:ext cx="6288667" cy="3424903"/>
          </a:xfrm>
        </p:spPr>
        <p:txBody>
          <a:bodyPr>
            <a:normAutofit/>
          </a:bodyPr>
          <a:lstStyle/>
          <a:p>
            <a:r>
              <a:rPr lang="en-US" sz="2000" dirty="0">
                <a:latin typeface="Sans Open"/>
              </a:rPr>
              <a:t>Two exploratory research studies currently conducted:</a:t>
            </a:r>
          </a:p>
          <a:p>
            <a:pPr lvl="1"/>
            <a:r>
              <a:rPr lang="en-US" sz="1800" b="1" dirty="0">
                <a:latin typeface="Sans Open"/>
              </a:rPr>
              <a:t>Survey study </a:t>
            </a:r>
            <a:r>
              <a:rPr lang="en-US" sz="1800" dirty="0">
                <a:latin typeface="Sans Open"/>
              </a:rPr>
              <a:t>looking at the experiences of notaries (2024)</a:t>
            </a:r>
          </a:p>
          <a:p>
            <a:pPr lvl="1"/>
            <a:r>
              <a:rPr lang="en-US" sz="1800" b="1" dirty="0">
                <a:latin typeface="Sans Open"/>
              </a:rPr>
              <a:t>Interview study </a:t>
            </a:r>
            <a:r>
              <a:rPr lang="en-US" sz="1800" dirty="0">
                <a:latin typeface="Sans Open"/>
              </a:rPr>
              <a:t>with notaries (together with the University of Barcelona) (2025)</a:t>
            </a:r>
          </a:p>
          <a:p>
            <a:r>
              <a:rPr lang="en-US" sz="2000" dirty="0">
                <a:latin typeface="Sans Open"/>
              </a:rPr>
              <a:t>Survey study data</a:t>
            </a:r>
          </a:p>
          <a:p>
            <a:endParaRPr lang="en-US" sz="2200" dirty="0">
              <a:latin typeface="Sans Open"/>
            </a:endParaRPr>
          </a:p>
          <a:p>
            <a:endParaRPr lang="en-US" sz="2000" b="1" dirty="0">
              <a:latin typeface="Sans Open"/>
            </a:endParaRPr>
          </a:p>
          <a:p>
            <a:pPr marL="0" indent="0">
              <a:buNone/>
            </a:pPr>
            <a:endParaRPr lang="en-US" sz="2000" dirty="0">
              <a:latin typeface="Sans Open"/>
            </a:endParaRPr>
          </a:p>
          <a:p>
            <a:pPr marL="457200" lvl="1" indent="0">
              <a:buNone/>
            </a:pPr>
            <a:endParaRPr lang="en-US" sz="18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9" name="Picture 8" descr="A map of the state of brazil&#10;&#10;Description automatically generated">
            <a:extLst>
              <a:ext uri="{FF2B5EF4-FFF2-40B4-BE49-F238E27FC236}">
                <a16:creationId xmlns:a16="http://schemas.microsoft.com/office/drawing/2014/main" id="{4FD0C3FE-2654-4B61-9878-C9E930D901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842" y="2297059"/>
            <a:ext cx="3180958" cy="3028950"/>
          </a:xfrm>
          <a:prstGeom prst="rect">
            <a:avLst/>
          </a:prstGeom>
        </p:spPr>
      </p:pic>
      <p:sp>
        <p:nvSpPr>
          <p:cNvPr id="10" name="Rectangle 2">
            <a:extLst>
              <a:ext uri="{FF2B5EF4-FFF2-40B4-BE49-F238E27FC236}">
                <a16:creationId xmlns:a16="http://schemas.microsoft.com/office/drawing/2014/main" id="{B3118DC6-261C-46B0-B006-BA88ED07B7A8}"/>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ca-ES" altLang="ca-ES" sz="1800" b="0" i="0" u="none" strike="noStrike" cap="none" normalizeH="0" baseline="0" dirty="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FBEE6C39-B47F-4643-8DC3-F992CB896852}"/>
              </a:ext>
            </a:extLst>
          </p:cNvPr>
          <p:cNvSpPr/>
          <p:nvPr/>
        </p:nvSpPr>
        <p:spPr>
          <a:xfrm>
            <a:off x="838199" y="3901270"/>
            <a:ext cx="6395977" cy="2308324"/>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GB" altLang="ca-ES" dirty="0">
                <a:latin typeface="Sans Open"/>
              </a:rPr>
              <a:t>Anonymous online form via </a:t>
            </a:r>
            <a:r>
              <a:rPr lang="en-GB" altLang="ca-ES" i="1" dirty="0">
                <a:latin typeface="Sans Open"/>
              </a:rPr>
              <a:t>Microsoft Forms</a:t>
            </a:r>
            <a:r>
              <a:rPr lang="en-GB" altLang="ca-ES" dirty="0">
                <a:latin typeface="Sans Open"/>
              </a:rPr>
              <a:t> (39 questions, with sub-sections)</a:t>
            </a:r>
          </a:p>
          <a:p>
            <a:pPr marL="285750" lvl="0" indent="-285750" eaLnBrk="0" fontAlgn="base" hangingPunct="0">
              <a:spcBef>
                <a:spcPct val="0"/>
              </a:spcBef>
              <a:spcAft>
                <a:spcPct val="0"/>
              </a:spcAft>
              <a:buFont typeface="Arial" panose="020B0604020202020204" pitchFamily="34" charset="0"/>
              <a:buChar char="•"/>
            </a:pPr>
            <a:r>
              <a:rPr lang="en-GB" altLang="ca-ES" dirty="0">
                <a:latin typeface="Sans Open"/>
              </a:rPr>
              <a:t>Sent in May 2024 to all notaries practicing at that time in Catalonia (</a:t>
            </a:r>
            <a:r>
              <a:rPr lang="en-GB" altLang="ca-ES" i="1" dirty="0">
                <a:latin typeface="Sans Open"/>
              </a:rPr>
              <a:t>n</a:t>
            </a:r>
            <a:r>
              <a:rPr lang="en-GB" altLang="ca-ES" dirty="0">
                <a:latin typeface="Sans Open"/>
              </a:rPr>
              <a:t> = 452)</a:t>
            </a:r>
          </a:p>
          <a:p>
            <a:pPr marL="285750" lvl="0" indent="-285750" eaLnBrk="0" fontAlgn="base" hangingPunct="0">
              <a:spcBef>
                <a:spcPct val="0"/>
              </a:spcBef>
              <a:spcAft>
                <a:spcPct val="0"/>
              </a:spcAft>
              <a:buFont typeface="Arial" panose="020B0604020202020204" pitchFamily="34" charset="0"/>
              <a:buChar char="•"/>
            </a:pPr>
            <a:r>
              <a:rPr lang="en-GB" altLang="ca-ES" dirty="0">
                <a:latin typeface="Sans Open"/>
              </a:rPr>
              <a:t>Responses collected between </a:t>
            </a:r>
            <a:r>
              <a:rPr lang="en-GB" altLang="ca-ES" b="1" dirty="0">
                <a:latin typeface="Sans Open"/>
              </a:rPr>
              <a:t>May 30 and July 30, 2024</a:t>
            </a:r>
            <a:endParaRPr lang="en-GB" altLang="ca-ES" dirty="0">
              <a:latin typeface="Sans Open"/>
            </a:endParaRPr>
          </a:p>
          <a:p>
            <a:pPr marL="285750" lvl="0" indent="-285750" eaLnBrk="0" fontAlgn="base" hangingPunct="0">
              <a:spcBef>
                <a:spcPct val="0"/>
              </a:spcBef>
              <a:spcAft>
                <a:spcPct val="0"/>
              </a:spcAft>
              <a:buFont typeface="Arial" panose="020B0604020202020204" pitchFamily="34" charset="0"/>
              <a:buChar char="•"/>
            </a:pPr>
            <a:r>
              <a:rPr lang="en-GB" altLang="ca-ES" dirty="0">
                <a:latin typeface="Sans Open"/>
              </a:rPr>
              <a:t>A total of </a:t>
            </a:r>
            <a:r>
              <a:rPr lang="en-GB" altLang="ca-ES" b="1" dirty="0">
                <a:latin typeface="Sans Open"/>
              </a:rPr>
              <a:t>76 responses</a:t>
            </a:r>
            <a:r>
              <a:rPr lang="en-GB" altLang="ca-ES" dirty="0">
                <a:latin typeface="Sans Open"/>
              </a:rPr>
              <a:t> were collected: 26 in the Spanish version and 50 in the Catalan version (overall response rate: </a:t>
            </a:r>
            <a:r>
              <a:rPr lang="en-GB" altLang="ca-ES" b="1" dirty="0">
                <a:latin typeface="Sans Open"/>
              </a:rPr>
              <a:t>16.7%</a:t>
            </a:r>
            <a:r>
              <a:rPr lang="en-GB" altLang="ca-ES" dirty="0">
                <a:latin typeface="Sans Open"/>
              </a:rPr>
              <a:t>)</a:t>
            </a:r>
          </a:p>
        </p:txBody>
      </p:sp>
    </p:spTree>
    <p:extLst>
      <p:ext uri="{BB962C8B-B14F-4D97-AF65-F5344CB8AC3E}">
        <p14:creationId xmlns:p14="http://schemas.microsoft.com/office/powerpoint/2010/main" val="417998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15221-8F1F-AFE1-F139-765CBEDAA3E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90FA027-1BB4-221E-8DCA-3E16D2D5A87A}"/>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8E201516-AE87-C156-3D61-B582F429250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Spain (Catalonia)– Survey study</a:t>
            </a:r>
          </a:p>
        </p:txBody>
      </p:sp>
      <p:sp>
        <p:nvSpPr>
          <p:cNvPr id="3" name="Content Placeholder 2">
            <a:extLst>
              <a:ext uri="{FF2B5EF4-FFF2-40B4-BE49-F238E27FC236}">
                <a16:creationId xmlns:a16="http://schemas.microsoft.com/office/drawing/2014/main" id="{FB1B5172-7635-E7D6-2D58-DFF784436DCD}"/>
              </a:ext>
            </a:extLst>
          </p:cNvPr>
          <p:cNvSpPr>
            <a:spLocks noGrp="1"/>
          </p:cNvSpPr>
          <p:nvPr>
            <p:ph idx="1"/>
          </p:nvPr>
        </p:nvSpPr>
        <p:spPr>
          <a:xfrm>
            <a:off x="482210" y="3336481"/>
            <a:ext cx="5871854" cy="3379793"/>
          </a:xfrm>
        </p:spPr>
        <p:txBody>
          <a:bodyPr>
            <a:normAutofit fontScale="92500" lnSpcReduction="10000"/>
          </a:bodyPr>
          <a:lstStyle/>
          <a:p>
            <a:r>
              <a:rPr lang="en-US" sz="2000" dirty="0">
                <a:latin typeface="Sans Open"/>
              </a:rPr>
              <a:t>Almost all CPAs are made to have </a:t>
            </a:r>
            <a:r>
              <a:rPr lang="en-US" sz="2000" b="1" dirty="0">
                <a:latin typeface="Sans Open"/>
              </a:rPr>
              <a:t>immediate effect and to remain in force</a:t>
            </a:r>
            <a:r>
              <a:rPr lang="en-US" sz="2000" dirty="0">
                <a:latin typeface="Sans Open"/>
              </a:rPr>
              <a:t> in a future period of incapacity</a:t>
            </a:r>
          </a:p>
          <a:p>
            <a:pPr lvl="1"/>
            <a:r>
              <a:rPr lang="en-US" sz="1600" dirty="0">
                <a:latin typeface="Sans Open"/>
              </a:rPr>
              <a:t>Most notaries indicated that </a:t>
            </a:r>
            <a:r>
              <a:rPr lang="en-US" sz="1600" b="1" dirty="0">
                <a:latin typeface="Sans Open"/>
              </a:rPr>
              <a:t>more than 85%</a:t>
            </a:r>
            <a:r>
              <a:rPr lang="en-US" sz="1600" dirty="0">
                <a:latin typeface="Sans Open"/>
              </a:rPr>
              <a:t> of the </a:t>
            </a:r>
            <a:r>
              <a:rPr lang="en-US" sz="1600" dirty="0" err="1">
                <a:latin typeface="Sans Open"/>
              </a:rPr>
              <a:t>notarialised</a:t>
            </a:r>
            <a:r>
              <a:rPr lang="en-US" sz="1600" dirty="0">
                <a:latin typeface="Sans Open"/>
              </a:rPr>
              <a:t> CPAs are general powers of attorney that include the so-called </a:t>
            </a:r>
            <a:r>
              <a:rPr lang="en-US" sz="1600" b="1" dirty="0">
                <a:latin typeface="Sans Open"/>
              </a:rPr>
              <a:t>survivorship clause –</a:t>
            </a:r>
            <a:r>
              <a:rPr lang="en-US" sz="1600" dirty="0">
                <a:latin typeface="Sans Open"/>
              </a:rPr>
              <a:t>remaining in force upon incapacity</a:t>
            </a:r>
          </a:p>
          <a:p>
            <a:pPr lvl="1"/>
            <a:r>
              <a:rPr lang="en-US" sz="1600" dirty="0">
                <a:latin typeface="Sans Open"/>
              </a:rPr>
              <a:t>(</a:t>
            </a:r>
            <a:r>
              <a:rPr lang="en-US" sz="1600" b="1" dirty="0">
                <a:latin typeface="Sans Open"/>
              </a:rPr>
              <a:t>Pure) continuing power of attorneys are totally marginal</a:t>
            </a:r>
            <a:r>
              <a:rPr lang="en-US" sz="1600" dirty="0">
                <a:latin typeface="Sans Open"/>
              </a:rPr>
              <a:t> (&lt;2%)</a:t>
            </a:r>
          </a:p>
          <a:p>
            <a:r>
              <a:rPr lang="en-US" sz="2000" dirty="0">
                <a:latin typeface="Sans Open"/>
              </a:rPr>
              <a:t>Most of the respondents indicated that their clients use CPA to arrange financial affairs, but </a:t>
            </a:r>
            <a:r>
              <a:rPr lang="en-US" sz="2000" b="1" dirty="0">
                <a:latin typeface="Sans Open"/>
              </a:rPr>
              <a:t>personal and welfare issues are not at all uncommon</a:t>
            </a:r>
          </a:p>
          <a:p>
            <a:r>
              <a:rPr lang="en-US" sz="2000" b="1" dirty="0">
                <a:latin typeface="Sans Open"/>
              </a:rPr>
              <a:t>Attorneys are granted the broadest powers legally available</a:t>
            </a:r>
            <a:r>
              <a:rPr lang="en-US" sz="2000" dirty="0">
                <a:latin typeface="Sans Open"/>
              </a:rPr>
              <a:t>, but not generally for making donations or securing third parties’ obligations</a:t>
            </a:r>
          </a:p>
          <a:p>
            <a:endParaRPr lang="en-US" sz="2000" dirty="0">
              <a:latin typeface="Sans Open"/>
            </a:endParaRPr>
          </a:p>
          <a:p>
            <a:endParaRPr lang="en-US" sz="1800" dirty="0">
              <a:latin typeface="Sans Open"/>
            </a:endParaRPr>
          </a:p>
          <a:p>
            <a:endParaRPr lang="en-US" sz="2000" dirty="0">
              <a:latin typeface="Sans Open"/>
            </a:endParaRPr>
          </a:p>
          <a:p>
            <a:endParaRPr lang="en-US" sz="16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2EB3D11D-5CBF-65E7-0296-CA3D334003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8" name="Picture 7">
            <a:extLst>
              <a:ext uri="{FF2B5EF4-FFF2-40B4-BE49-F238E27FC236}">
                <a16:creationId xmlns:a16="http://schemas.microsoft.com/office/drawing/2014/main" id="{0B2DF204-D19C-41EB-8E9B-C411B6D07C4B}"/>
              </a:ext>
            </a:extLst>
          </p:cNvPr>
          <p:cNvPicPr/>
          <p:nvPr/>
        </p:nvPicPr>
        <p:blipFill>
          <a:blip r:embed="rId4">
            <a:extLst>
              <a:ext uri="{28A0092B-C50C-407E-A947-70E740481C1C}">
                <a14:useLocalDpi xmlns:a14="http://schemas.microsoft.com/office/drawing/2010/main" val="0"/>
              </a:ext>
            </a:extLst>
          </a:blip>
          <a:stretch>
            <a:fillRect/>
          </a:stretch>
        </p:blipFill>
        <p:spPr>
          <a:xfrm>
            <a:off x="6685915" y="3429000"/>
            <a:ext cx="5023875" cy="2955907"/>
          </a:xfrm>
          <a:prstGeom prst="rect">
            <a:avLst/>
          </a:prstGeom>
        </p:spPr>
      </p:pic>
      <p:sp>
        <p:nvSpPr>
          <p:cNvPr id="9" name="Content Placeholder 2">
            <a:extLst>
              <a:ext uri="{FF2B5EF4-FFF2-40B4-BE49-F238E27FC236}">
                <a16:creationId xmlns:a16="http://schemas.microsoft.com/office/drawing/2014/main" id="{33C15996-FAC6-4371-8299-BA24F4F916C4}"/>
              </a:ext>
            </a:extLst>
          </p:cNvPr>
          <p:cNvSpPr txBox="1">
            <a:spLocks/>
          </p:cNvSpPr>
          <p:nvPr/>
        </p:nvSpPr>
        <p:spPr>
          <a:xfrm>
            <a:off x="482210" y="2052335"/>
            <a:ext cx="11338560" cy="1135420"/>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Sans Open"/>
              </a:rPr>
              <a:t>Who are appointed as attorneys?</a:t>
            </a:r>
          </a:p>
          <a:p>
            <a:pPr lvl="1"/>
            <a:r>
              <a:rPr lang="en-US" sz="1800" dirty="0">
                <a:latin typeface="Sans Open"/>
              </a:rPr>
              <a:t>Almost always the </a:t>
            </a:r>
            <a:r>
              <a:rPr lang="en-US" sz="1800" b="1" dirty="0">
                <a:latin typeface="Sans Open"/>
              </a:rPr>
              <a:t>spouse/cohabitant and/or children</a:t>
            </a:r>
          </a:p>
          <a:p>
            <a:pPr lvl="1"/>
            <a:r>
              <a:rPr lang="en-US" sz="1800" dirty="0"/>
              <a:t>Extremely rarely </a:t>
            </a:r>
            <a:r>
              <a:rPr lang="en-US" sz="1800" b="1" dirty="0"/>
              <a:t>other relatives</a:t>
            </a:r>
            <a:r>
              <a:rPr lang="en-US" sz="1800" dirty="0"/>
              <a:t>, </a:t>
            </a:r>
            <a:r>
              <a:rPr lang="en-US" sz="1800" b="1" dirty="0"/>
              <a:t>professional </a:t>
            </a:r>
            <a:r>
              <a:rPr lang="en-US" sz="1800" dirty="0"/>
              <a:t>(lawyers, accountants) or </a:t>
            </a:r>
            <a:r>
              <a:rPr lang="en-US" sz="1800" b="1" dirty="0"/>
              <a:t>NGOs</a:t>
            </a:r>
            <a:r>
              <a:rPr lang="en-US" sz="1800" dirty="0"/>
              <a:t> providing support</a:t>
            </a:r>
            <a:endParaRPr lang="en-US" sz="2000" dirty="0">
              <a:latin typeface="Sans Open"/>
            </a:endParaRPr>
          </a:p>
          <a:p>
            <a:pPr marL="0" indent="0">
              <a:buFont typeface="Arial" panose="020B0604020202020204" pitchFamily="34" charset="0"/>
              <a:buNone/>
            </a:pPr>
            <a:endParaRPr lang="nl-NL" sz="2000" dirty="0">
              <a:latin typeface="Sans Open"/>
            </a:endParaRPr>
          </a:p>
        </p:txBody>
      </p:sp>
    </p:spTree>
    <p:extLst>
      <p:ext uri="{BB962C8B-B14F-4D97-AF65-F5344CB8AC3E}">
        <p14:creationId xmlns:p14="http://schemas.microsoft.com/office/powerpoint/2010/main" val="665168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15221-8F1F-AFE1-F139-765CBEDAA3E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90FA027-1BB4-221E-8DCA-3E16D2D5A87A}"/>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8E201516-AE87-C156-3D61-B582F429250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Spain (Catalonia)– Survey study</a:t>
            </a:r>
          </a:p>
        </p:txBody>
      </p:sp>
      <p:sp>
        <p:nvSpPr>
          <p:cNvPr id="3" name="Content Placeholder 2">
            <a:extLst>
              <a:ext uri="{FF2B5EF4-FFF2-40B4-BE49-F238E27FC236}">
                <a16:creationId xmlns:a16="http://schemas.microsoft.com/office/drawing/2014/main" id="{FB1B5172-7635-E7D6-2D58-DFF784436DCD}"/>
              </a:ext>
            </a:extLst>
          </p:cNvPr>
          <p:cNvSpPr>
            <a:spLocks noGrp="1"/>
          </p:cNvSpPr>
          <p:nvPr>
            <p:ph idx="1"/>
          </p:nvPr>
        </p:nvSpPr>
        <p:spPr>
          <a:xfrm>
            <a:off x="492370" y="2188818"/>
            <a:ext cx="5871854" cy="4147535"/>
          </a:xfrm>
        </p:spPr>
        <p:txBody>
          <a:bodyPr>
            <a:normAutofit/>
          </a:bodyPr>
          <a:lstStyle/>
          <a:p>
            <a:r>
              <a:rPr lang="en-US" sz="2000" dirty="0">
                <a:latin typeface="Sans Open"/>
              </a:rPr>
              <a:t>No reference to </a:t>
            </a:r>
          </a:p>
          <a:p>
            <a:pPr lvl="1"/>
            <a:r>
              <a:rPr lang="en-US" sz="1400" dirty="0">
                <a:latin typeface="Sans Open"/>
              </a:rPr>
              <a:t>Obligations arising from the representation, if the designation is accepted</a:t>
            </a:r>
          </a:p>
          <a:p>
            <a:pPr lvl="1"/>
            <a:r>
              <a:rPr lang="en-US" sz="1400" dirty="0">
                <a:latin typeface="Sans Open"/>
              </a:rPr>
              <a:t>Duties to maintain personal contact with the granter and periodically obtain their opinion and preferences on decisions to be made</a:t>
            </a:r>
          </a:p>
          <a:p>
            <a:r>
              <a:rPr lang="en-US" sz="2000" dirty="0">
                <a:latin typeface="Sans Open"/>
              </a:rPr>
              <a:t>Most notaries confirm that CPAs are made </a:t>
            </a:r>
            <a:r>
              <a:rPr lang="en-US" sz="2000" b="1" dirty="0">
                <a:latin typeface="Sans Open"/>
              </a:rPr>
              <a:t>without any kind of safeguard</a:t>
            </a:r>
            <a:r>
              <a:rPr lang="en-US" sz="2000" dirty="0">
                <a:latin typeface="Sans Open"/>
              </a:rPr>
              <a:t>, such as inventory of assets, periodic account delivery, </a:t>
            </a:r>
            <a:r>
              <a:rPr lang="en-US" sz="2000" dirty="0" err="1">
                <a:latin typeface="Sans Open"/>
              </a:rPr>
              <a:t>authorisation</a:t>
            </a:r>
            <a:r>
              <a:rPr lang="en-US" sz="2000" dirty="0">
                <a:latin typeface="Sans Open"/>
              </a:rPr>
              <a:t> of important legal acts by third parties or the judge, </a:t>
            </a:r>
            <a:r>
              <a:rPr lang="en-US" sz="2000" dirty="0" err="1">
                <a:latin typeface="Sans Open"/>
              </a:rPr>
              <a:t>etc</a:t>
            </a:r>
            <a:endParaRPr lang="en-US" sz="2000" dirty="0">
              <a:latin typeface="Sans Open"/>
            </a:endParaRPr>
          </a:p>
          <a:p>
            <a:pPr marL="0" indent="0">
              <a:buNone/>
            </a:pPr>
            <a:endParaRPr lang="en-US" sz="2000" b="1" dirty="0">
              <a:latin typeface="Sans Open"/>
            </a:endParaRPr>
          </a:p>
          <a:p>
            <a:endParaRPr lang="en-US" sz="2000" dirty="0">
              <a:latin typeface="Sans Open"/>
            </a:endParaRPr>
          </a:p>
          <a:p>
            <a:endParaRPr lang="en-US" sz="1800" dirty="0">
              <a:latin typeface="Sans Open"/>
            </a:endParaRPr>
          </a:p>
          <a:p>
            <a:endParaRPr lang="en-US" sz="2000" dirty="0">
              <a:latin typeface="Sans Open"/>
            </a:endParaRPr>
          </a:p>
          <a:p>
            <a:endParaRPr lang="en-US" sz="16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2EB3D11D-5CBF-65E7-0296-CA3D334003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6" name="Picture 5">
            <a:extLst>
              <a:ext uri="{FF2B5EF4-FFF2-40B4-BE49-F238E27FC236}">
                <a16:creationId xmlns:a16="http://schemas.microsoft.com/office/drawing/2014/main" id="{71A6EA47-5E5A-4124-9AFA-E1F658503B3E}"/>
              </a:ext>
            </a:extLst>
          </p:cNvPr>
          <p:cNvPicPr>
            <a:picLocks noChangeAspect="1"/>
          </p:cNvPicPr>
          <p:nvPr/>
        </p:nvPicPr>
        <p:blipFill rotWithShape="1">
          <a:blip r:embed="rId4">
            <a:extLst>
              <a:ext uri="{28A0092B-C50C-407E-A947-70E740481C1C}">
                <a14:useLocalDpi xmlns:a14="http://schemas.microsoft.com/office/drawing/2010/main" val="0"/>
              </a:ext>
            </a:extLst>
          </a:blip>
          <a:srcRect t="29992" r="16812"/>
          <a:stretch/>
        </p:blipFill>
        <p:spPr>
          <a:xfrm>
            <a:off x="6554100" y="3585522"/>
            <a:ext cx="5549794" cy="2907353"/>
          </a:xfrm>
          <a:prstGeom prst="rect">
            <a:avLst/>
          </a:prstGeom>
        </p:spPr>
      </p:pic>
    </p:spTree>
    <p:extLst>
      <p:ext uri="{BB962C8B-B14F-4D97-AF65-F5344CB8AC3E}">
        <p14:creationId xmlns:p14="http://schemas.microsoft.com/office/powerpoint/2010/main" val="415482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15221-8F1F-AFE1-F139-765CBEDAA3E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90FA027-1BB4-221E-8DCA-3E16D2D5A87A}"/>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8E201516-AE87-C156-3D61-B582F429250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Spain (Catalonia)– Survey study</a:t>
            </a:r>
          </a:p>
        </p:txBody>
      </p:sp>
      <p:sp>
        <p:nvSpPr>
          <p:cNvPr id="3" name="Content Placeholder 2">
            <a:extLst>
              <a:ext uri="{FF2B5EF4-FFF2-40B4-BE49-F238E27FC236}">
                <a16:creationId xmlns:a16="http://schemas.microsoft.com/office/drawing/2014/main" id="{FB1B5172-7635-E7D6-2D58-DFF784436DCD}"/>
              </a:ext>
            </a:extLst>
          </p:cNvPr>
          <p:cNvSpPr>
            <a:spLocks noGrp="1"/>
          </p:cNvSpPr>
          <p:nvPr>
            <p:ph idx="1"/>
          </p:nvPr>
        </p:nvSpPr>
        <p:spPr>
          <a:xfrm>
            <a:off x="492370" y="2188818"/>
            <a:ext cx="5871854" cy="4147535"/>
          </a:xfrm>
        </p:spPr>
        <p:txBody>
          <a:bodyPr>
            <a:normAutofit/>
          </a:bodyPr>
          <a:lstStyle/>
          <a:p>
            <a:r>
              <a:rPr lang="en-US" sz="2000" dirty="0">
                <a:latin typeface="Sans Open"/>
              </a:rPr>
              <a:t>No reference to </a:t>
            </a:r>
          </a:p>
          <a:p>
            <a:pPr lvl="1"/>
            <a:r>
              <a:rPr lang="en-US" sz="1400" dirty="0">
                <a:latin typeface="Sans Open"/>
              </a:rPr>
              <a:t>Obligations arising from the representation, if the designation is accepted</a:t>
            </a:r>
          </a:p>
          <a:p>
            <a:pPr lvl="1"/>
            <a:r>
              <a:rPr lang="en-US" sz="1400" dirty="0">
                <a:latin typeface="Sans Open"/>
              </a:rPr>
              <a:t>Duties to maintain personal contact with the granter and periodically obtain their opinion and preferences on decisions to be made</a:t>
            </a:r>
          </a:p>
          <a:p>
            <a:r>
              <a:rPr lang="en-US" sz="2000" dirty="0">
                <a:latin typeface="Sans Open"/>
              </a:rPr>
              <a:t>Most notaries confirm that CPAs are made </a:t>
            </a:r>
            <a:r>
              <a:rPr lang="en-US" sz="2000" b="1" dirty="0">
                <a:latin typeface="Sans Open"/>
              </a:rPr>
              <a:t>without any kind of safeguard</a:t>
            </a:r>
            <a:r>
              <a:rPr lang="en-US" sz="2000" dirty="0">
                <a:latin typeface="Sans Open"/>
              </a:rPr>
              <a:t>, such as inventory of assets, periodic account delivery, </a:t>
            </a:r>
            <a:r>
              <a:rPr lang="en-US" sz="2000" dirty="0" err="1">
                <a:latin typeface="Sans Open"/>
              </a:rPr>
              <a:t>authorisation</a:t>
            </a:r>
            <a:r>
              <a:rPr lang="en-US" sz="2000" dirty="0">
                <a:latin typeface="Sans Open"/>
              </a:rPr>
              <a:t> of important legal acts by third parties or the judge, </a:t>
            </a:r>
            <a:r>
              <a:rPr lang="en-US" sz="2000" dirty="0" err="1">
                <a:latin typeface="Sans Open"/>
              </a:rPr>
              <a:t>etc</a:t>
            </a:r>
            <a:endParaRPr lang="en-US" sz="2000" dirty="0">
              <a:latin typeface="Sans Open"/>
            </a:endParaRPr>
          </a:p>
          <a:p>
            <a:r>
              <a:rPr lang="en-US" sz="2000" dirty="0">
                <a:latin typeface="Sans Open"/>
              </a:rPr>
              <a:t>CPAs include instead very often </a:t>
            </a:r>
            <a:r>
              <a:rPr lang="en-US" sz="2000" b="1" dirty="0">
                <a:latin typeface="Sans Open"/>
              </a:rPr>
              <a:t>individual clauses waiving up the application of certain statutory safeguards</a:t>
            </a:r>
          </a:p>
          <a:p>
            <a:pPr marL="0" indent="0">
              <a:buNone/>
            </a:pPr>
            <a:endParaRPr lang="en-US" sz="2000" b="1" dirty="0">
              <a:latin typeface="Sans Open"/>
            </a:endParaRPr>
          </a:p>
          <a:p>
            <a:endParaRPr lang="en-US" sz="2000" dirty="0">
              <a:latin typeface="Sans Open"/>
            </a:endParaRPr>
          </a:p>
          <a:p>
            <a:endParaRPr lang="en-US" sz="1800" dirty="0">
              <a:latin typeface="Sans Open"/>
            </a:endParaRPr>
          </a:p>
          <a:p>
            <a:endParaRPr lang="en-US" sz="2000" dirty="0">
              <a:latin typeface="Sans Open"/>
            </a:endParaRPr>
          </a:p>
          <a:p>
            <a:endParaRPr lang="en-US" sz="16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2EB3D11D-5CBF-65E7-0296-CA3D334003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8" name="Table 7">
            <a:extLst>
              <a:ext uri="{FF2B5EF4-FFF2-40B4-BE49-F238E27FC236}">
                <a16:creationId xmlns:a16="http://schemas.microsoft.com/office/drawing/2014/main" id="{1131E755-9F99-4BAF-824B-B4908A94DD2E}"/>
              </a:ext>
            </a:extLst>
          </p:cNvPr>
          <p:cNvGraphicFramePr>
            <a:graphicFrameLocks noGrp="1"/>
          </p:cNvGraphicFramePr>
          <p:nvPr>
            <p:extLst>
              <p:ext uri="{D42A27DB-BD31-4B8C-83A1-F6EECF244321}">
                <p14:modId xmlns:p14="http://schemas.microsoft.com/office/powerpoint/2010/main" val="2516355490"/>
              </p:ext>
            </p:extLst>
          </p:nvPr>
        </p:nvGraphicFramePr>
        <p:xfrm>
          <a:off x="6612751" y="2598030"/>
          <a:ext cx="5096257" cy="3752102"/>
        </p:xfrm>
        <a:graphic>
          <a:graphicData uri="http://schemas.openxmlformats.org/drawingml/2006/table">
            <a:tbl>
              <a:tblPr firstRow="1" firstCol="1" bandRow="1">
                <a:tableStyleId>{5C22544A-7EE6-4342-B048-85BDC9FD1C3A}</a:tableStyleId>
              </a:tblPr>
              <a:tblGrid>
                <a:gridCol w="4002098">
                  <a:extLst>
                    <a:ext uri="{9D8B030D-6E8A-4147-A177-3AD203B41FA5}">
                      <a16:colId xmlns:a16="http://schemas.microsoft.com/office/drawing/2014/main" val="1821542943"/>
                    </a:ext>
                  </a:extLst>
                </a:gridCol>
                <a:gridCol w="1094159">
                  <a:extLst>
                    <a:ext uri="{9D8B030D-6E8A-4147-A177-3AD203B41FA5}">
                      <a16:colId xmlns:a16="http://schemas.microsoft.com/office/drawing/2014/main" val="2180810663"/>
                    </a:ext>
                  </a:extLst>
                </a:gridCol>
              </a:tblGrid>
              <a:tr h="476711">
                <a:tc gridSpan="2">
                  <a:txBody>
                    <a:bodyPr/>
                    <a:lstStyle/>
                    <a:p>
                      <a:pPr marL="457200" indent="-228600" algn="ctr">
                        <a:lnSpc>
                          <a:spcPct val="107000"/>
                        </a:lnSpc>
                        <a:spcAft>
                          <a:spcPts val="0"/>
                        </a:spcAft>
                      </a:pPr>
                      <a:r>
                        <a:rPr lang="en-GB" sz="2000" noProof="0" dirty="0">
                          <a:effectLst/>
                          <a:latin typeface="Open Sans" panose="020B0606030504020204"/>
                        </a:rPr>
                        <a:t>Very frequent stipulations</a:t>
                      </a:r>
                      <a:endParaRPr lang="en-GB" sz="2400" noProof="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extLst>
                  <a:ext uri="{0D108BD9-81ED-4DB2-BD59-A6C34878D82A}">
                    <a16:rowId xmlns:a16="http://schemas.microsoft.com/office/drawing/2014/main" val="1993524702"/>
                  </a:ext>
                </a:extLst>
              </a:tr>
              <a:tr h="888934">
                <a:tc>
                  <a:txBody>
                    <a:bodyPr/>
                    <a:lstStyle/>
                    <a:p>
                      <a:pPr marL="228600" indent="0" algn="just">
                        <a:lnSpc>
                          <a:spcPct val="107000"/>
                        </a:lnSpc>
                        <a:spcAft>
                          <a:spcPts val="0"/>
                        </a:spcAft>
                        <a:buFontTx/>
                        <a:buNone/>
                      </a:pPr>
                      <a:r>
                        <a:rPr lang="en-GB" sz="1600" b="0" noProof="0" dirty="0">
                          <a:effectLst/>
                          <a:latin typeface="Open Sans" panose="020B0606030504020204"/>
                        </a:rPr>
                        <a:t>Allowing </a:t>
                      </a:r>
                      <a:r>
                        <a:rPr lang="en-GB" sz="1600" b="0" noProof="0" dirty="0" err="1">
                          <a:effectLst/>
                          <a:latin typeface="Open Sans" panose="020B0606030504020204"/>
                        </a:rPr>
                        <a:t>selfcontracting</a:t>
                      </a:r>
                      <a:endParaRPr lang="en-GB" sz="1800" b="0" noProof="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457200" indent="-228600" algn="ctr">
                        <a:lnSpc>
                          <a:spcPct val="107000"/>
                        </a:lnSpc>
                        <a:spcAft>
                          <a:spcPts val="0"/>
                        </a:spcAft>
                      </a:pPr>
                      <a:r>
                        <a:rPr lang="ca-ES" sz="1800" dirty="0">
                          <a:effectLst/>
                        </a:rPr>
                        <a:t>76%</a:t>
                      </a:r>
                      <a:endParaRPr lang="ca-E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51354894"/>
                  </a:ext>
                </a:extLst>
              </a:tr>
              <a:tr h="589971">
                <a:tc>
                  <a:txBody>
                    <a:bodyPr/>
                    <a:lstStyle/>
                    <a:p>
                      <a:pPr marL="228600" indent="0" algn="just">
                        <a:lnSpc>
                          <a:spcPct val="107000"/>
                        </a:lnSpc>
                        <a:spcAft>
                          <a:spcPts val="0"/>
                        </a:spcAft>
                        <a:buFontTx/>
                        <a:buNone/>
                      </a:pPr>
                      <a:r>
                        <a:rPr lang="en-GB" sz="1600" b="0" noProof="0" dirty="0">
                          <a:effectLst/>
                          <a:latin typeface="Open Sans" panose="020B0606030504020204"/>
                        </a:rPr>
                        <a:t> </a:t>
                      </a:r>
                      <a:endParaRPr lang="en-GB" sz="1800" b="0" noProof="0" dirty="0">
                        <a:effectLst/>
                        <a:latin typeface="Open Sans" panose="020B0606030504020204"/>
                      </a:endParaRPr>
                    </a:p>
                    <a:p>
                      <a:pPr marL="228600" indent="0" algn="just">
                        <a:lnSpc>
                          <a:spcPct val="107000"/>
                        </a:lnSpc>
                        <a:spcAft>
                          <a:spcPts val="0"/>
                        </a:spcAft>
                        <a:buFontTx/>
                        <a:buNone/>
                      </a:pPr>
                      <a:r>
                        <a:rPr lang="en-GB" sz="1600" b="0" noProof="0" dirty="0">
                          <a:effectLst/>
                          <a:latin typeface="Open Sans" panose="020B0606030504020204"/>
                        </a:rPr>
                        <a:t>Waiving up safeguards in conflict of interest cases</a:t>
                      </a:r>
                      <a:endParaRPr lang="en-GB" sz="1800" b="0" noProof="0" dirty="0">
                        <a:effectLst/>
                        <a:latin typeface="Open Sans" panose="020B0606030504020204"/>
                      </a:endParaRPr>
                    </a:p>
                    <a:p>
                      <a:pPr marL="228600" indent="0" algn="just">
                        <a:lnSpc>
                          <a:spcPct val="107000"/>
                        </a:lnSpc>
                        <a:spcAft>
                          <a:spcPts val="0"/>
                        </a:spcAft>
                        <a:buFontTx/>
                        <a:buNone/>
                      </a:pPr>
                      <a:r>
                        <a:rPr lang="en-GB" sz="1600" b="0" noProof="0" dirty="0">
                          <a:effectLst/>
                          <a:latin typeface="Open Sans" panose="020B0606030504020204"/>
                        </a:rPr>
                        <a:t> </a:t>
                      </a:r>
                      <a:endParaRPr lang="en-GB" sz="1800" b="0" noProof="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457200" indent="-228600" algn="ctr">
                        <a:lnSpc>
                          <a:spcPct val="107000"/>
                        </a:lnSpc>
                        <a:spcAft>
                          <a:spcPts val="0"/>
                        </a:spcAft>
                      </a:pPr>
                      <a:r>
                        <a:rPr lang="ca-ES" sz="1800" dirty="0">
                          <a:effectLst/>
                        </a:rPr>
                        <a:t>75%</a:t>
                      </a:r>
                      <a:endParaRPr lang="ca-E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71933357"/>
                  </a:ext>
                </a:extLst>
              </a:tr>
              <a:tr h="921210">
                <a:tc>
                  <a:txBody>
                    <a:bodyPr/>
                    <a:lstStyle/>
                    <a:p>
                      <a:pPr marL="228600" indent="0" algn="just">
                        <a:lnSpc>
                          <a:spcPct val="107000"/>
                        </a:lnSpc>
                        <a:spcAft>
                          <a:spcPts val="0"/>
                        </a:spcAft>
                        <a:buFontTx/>
                        <a:buNone/>
                      </a:pPr>
                      <a:r>
                        <a:rPr lang="en-GB" sz="1800" b="0" noProof="0" dirty="0">
                          <a:effectLst/>
                          <a:latin typeface="Open Sans" panose="020B0606030504020204"/>
                        </a:rPr>
                        <a:t> </a:t>
                      </a:r>
                    </a:p>
                    <a:p>
                      <a:pPr marL="228600" indent="0" algn="just">
                        <a:lnSpc>
                          <a:spcPct val="107000"/>
                        </a:lnSpc>
                        <a:spcAft>
                          <a:spcPts val="0"/>
                        </a:spcAft>
                        <a:buFontTx/>
                        <a:buNone/>
                      </a:pPr>
                      <a:r>
                        <a:rPr lang="en-GB" sz="1600" b="0" noProof="0" dirty="0">
                          <a:effectLst/>
                          <a:latin typeface="Open Sans" panose="020B0606030504020204"/>
                        </a:rPr>
                        <a:t>Waiving up statutory requirements as to court permission to enter into most important legal acts</a:t>
                      </a:r>
                      <a:endParaRPr lang="en-GB" sz="1800" b="0" noProof="0" dirty="0">
                        <a:effectLst/>
                        <a:latin typeface="Open Sans" panose="020B0606030504020204"/>
                      </a:endParaRPr>
                    </a:p>
                    <a:p>
                      <a:pPr marL="228600" indent="0" algn="just">
                        <a:lnSpc>
                          <a:spcPct val="107000"/>
                        </a:lnSpc>
                        <a:spcAft>
                          <a:spcPts val="0"/>
                        </a:spcAft>
                        <a:buFontTx/>
                        <a:buNone/>
                      </a:pPr>
                      <a:r>
                        <a:rPr lang="en-GB" sz="1800" b="0" noProof="0" dirty="0">
                          <a:effectLst/>
                          <a:latin typeface="Open Sans" panose="020B0606030504020204"/>
                        </a:rPr>
                        <a:t> </a:t>
                      </a:r>
                      <a:endParaRPr lang="en-GB" sz="1800" b="0" noProof="0" dirty="0">
                        <a:effectLst/>
                        <a:latin typeface="Open Sans" panose="020B0606030504020204"/>
                        <a:ea typeface="Calibri" panose="020F0502020204030204" pitchFamily="34" charset="0"/>
                        <a:cs typeface="Times New Roman" panose="02020603050405020304" pitchFamily="18" charset="0"/>
                      </a:endParaRPr>
                    </a:p>
                  </a:txBody>
                  <a:tcPr marL="68580" marR="68580" marT="0" marB="0" anchor="ctr"/>
                </a:tc>
                <a:tc>
                  <a:txBody>
                    <a:bodyPr/>
                    <a:lstStyle/>
                    <a:p>
                      <a:pPr marL="457200" indent="-228600" algn="ctr">
                        <a:lnSpc>
                          <a:spcPct val="107000"/>
                        </a:lnSpc>
                        <a:spcAft>
                          <a:spcPts val="0"/>
                        </a:spcAft>
                      </a:pPr>
                      <a:r>
                        <a:rPr lang="ca-ES" sz="1800" dirty="0">
                          <a:effectLst/>
                        </a:rPr>
                        <a:t>64%</a:t>
                      </a:r>
                      <a:endParaRPr lang="ca-ES" sz="2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66357366"/>
                  </a:ext>
                </a:extLst>
              </a:tr>
            </a:tbl>
          </a:graphicData>
        </a:graphic>
      </p:graphicFrame>
    </p:spTree>
    <p:extLst>
      <p:ext uri="{BB962C8B-B14F-4D97-AF65-F5344CB8AC3E}">
        <p14:creationId xmlns:p14="http://schemas.microsoft.com/office/powerpoint/2010/main" val="160471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3D0F57-FA2A-4C72-A912-AC921F220011}"/>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0C143269-5336-434F-A2CF-8332128CA741}"/>
              </a:ext>
            </a:extLst>
          </p:cNvPr>
          <p:cNvSpPr>
            <a:spLocks noGrp="1"/>
          </p:cNvSpPr>
          <p:nvPr>
            <p:ph type="title"/>
          </p:nvPr>
        </p:nvSpPr>
        <p:spPr/>
        <p:txBody>
          <a:bodyPr>
            <a:normAutofit/>
          </a:bodyPr>
          <a:lstStyle/>
          <a:p>
            <a:r>
              <a:rPr lang="en-GB" sz="3000" b="1" dirty="0">
                <a:latin typeface="Open Sans"/>
                <a:ea typeface="Verdana" panose="020B0604030504040204" pitchFamily="34" charset="0"/>
              </a:rPr>
              <a:t>The Netherlands</a:t>
            </a:r>
          </a:p>
        </p:txBody>
      </p:sp>
      <p:sp>
        <p:nvSpPr>
          <p:cNvPr id="3" name="Content Placeholder 2">
            <a:extLst>
              <a:ext uri="{FF2B5EF4-FFF2-40B4-BE49-F238E27FC236}">
                <a16:creationId xmlns:a16="http://schemas.microsoft.com/office/drawing/2014/main" id="{104D1CA7-959D-4D31-7031-4BAD82DD7A5A}"/>
              </a:ext>
            </a:extLst>
          </p:cNvPr>
          <p:cNvSpPr>
            <a:spLocks noGrp="1"/>
          </p:cNvSpPr>
          <p:nvPr>
            <p:ph idx="1"/>
          </p:nvPr>
        </p:nvSpPr>
        <p:spPr>
          <a:xfrm>
            <a:off x="492370" y="2188818"/>
            <a:ext cx="6288667" cy="4147535"/>
          </a:xfrm>
        </p:spPr>
        <p:txBody>
          <a:bodyPr>
            <a:normAutofit lnSpcReduction="10000"/>
          </a:bodyPr>
          <a:lstStyle/>
          <a:p>
            <a:r>
              <a:rPr lang="en-US" sz="2000" dirty="0">
                <a:latin typeface="Sans Open"/>
              </a:rPr>
              <a:t>CPA can be included in a so-called ‘</a:t>
            </a:r>
            <a:r>
              <a:rPr lang="en-US" sz="2000" b="1" dirty="0">
                <a:latin typeface="Sans Open"/>
              </a:rPr>
              <a:t>levenstestament</a:t>
            </a:r>
            <a:r>
              <a:rPr lang="en-US" sz="2000" dirty="0">
                <a:latin typeface="Sans Open"/>
              </a:rPr>
              <a:t>’</a:t>
            </a:r>
          </a:p>
          <a:p>
            <a:pPr lvl="1"/>
            <a:r>
              <a:rPr lang="en-US" sz="1800" dirty="0">
                <a:latin typeface="Sans Open"/>
              </a:rPr>
              <a:t>236.254 registered in 2024, an increase of 8% compared to the year before</a:t>
            </a:r>
          </a:p>
          <a:p>
            <a:pPr marL="457200" lvl="1" indent="0">
              <a:buNone/>
            </a:pPr>
            <a:endParaRPr lang="en-US" sz="2000" dirty="0">
              <a:latin typeface="Sans Open"/>
            </a:endParaRPr>
          </a:p>
          <a:p>
            <a:r>
              <a:rPr lang="en-US" sz="2000" dirty="0">
                <a:latin typeface="Sans Open"/>
              </a:rPr>
              <a:t>Three exploratory research studies:</a:t>
            </a:r>
          </a:p>
          <a:p>
            <a:pPr lvl="1"/>
            <a:r>
              <a:rPr lang="en-US" sz="1800" dirty="0">
                <a:latin typeface="Sans Open"/>
              </a:rPr>
              <a:t>Survey study looking at the experiences of notaries (2019)</a:t>
            </a:r>
          </a:p>
          <a:p>
            <a:pPr lvl="1"/>
            <a:r>
              <a:rPr lang="en-US" sz="1800" dirty="0">
                <a:latin typeface="Sans Open"/>
              </a:rPr>
              <a:t>Analysis of published court cases (2021)</a:t>
            </a:r>
          </a:p>
          <a:p>
            <a:pPr lvl="1"/>
            <a:r>
              <a:rPr lang="en-US" sz="1800" dirty="0">
                <a:latin typeface="Sans Open"/>
              </a:rPr>
              <a:t>Interview study in cohort design with adults who had recently made a levenstestament, nominated attorneys and active attorneys (2021)</a:t>
            </a:r>
          </a:p>
          <a:p>
            <a:endParaRPr lang="en-US" sz="2000" dirty="0">
              <a:latin typeface="Sans Open"/>
            </a:endParaRPr>
          </a:p>
          <a:p>
            <a:r>
              <a:rPr lang="en-US" sz="2000" dirty="0">
                <a:latin typeface="Sans Open"/>
              </a:rPr>
              <a:t>A fourth exploratory study is currently conducted</a:t>
            </a:r>
          </a:p>
          <a:p>
            <a:pPr lvl="1"/>
            <a:r>
              <a:rPr lang="en-US" sz="1800" dirty="0">
                <a:latin typeface="Sans Open"/>
              </a:rPr>
              <a:t>Interview study with professional attorneys (together with the University of Groningen)</a:t>
            </a:r>
          </a:p>
          <a:p>
            <a:pPr lvl="1"/>
            <a:endParaRPr lang="en-US" sz="1800" dirty="0">
              <a:latin typeface="Sans Open"/>
            </a:endParaRPr>
          </a:p>
          <a:p>
            <a:pPr marL="457200" lvl="1" indent="0">
              <a:buNone/>
            </a:pPr>
            <a:endParaRPr lang="en-US" sz="18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A2043CCE-01C0-4708-8246-8E79E61D6E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6" name="Afbeelding 5" descr="Afbeelding met kaart, tekst, atlas&#10;&#10;Door AI gegenereerde inhoud is mogelijk onjuist.">
            <a:extLst>
              <a:ext uri="{FF2B5EF4-FFF2-40B4-BE49-F238E27FC236}">
                <a16:creationId xmlns:a16="http://schemas.microsoft.com/office/drawing/2014/main" id="{6036687A-F1C9-D834-F12F-ACDC54321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037" y="2297059"/>
            <a:ext cx="4932781" cy="3433181"/>
          </a:xfrm>
          <a:prstGeom prst="rect">
            <a:avLst/>
          </a:prstGeom>
        </p:spPr>
      </p:pic>
    </p:spTree>
    <p:extLst>
      <p:ext uri="{BB962C8B-B14F-4D97-AF65-F5344CB8AC3E}">
        <p14:creationId xmlns:p14="http://schemas.microsoft.com/office/powerpoint/2010/main" val="343015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15221-8F1F-AFE1-F139-765CBEDAA3E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90FA027-1BB4-221E-8DCA-3E16D2D5A87A}"/>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8E201516-AE87-C156-3D61-B582F429250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Spain (Catalonia)– Survey study</a:t>
            </a:r>
          </a:p>
        </p:txBody>
      </p:sp>
      <p:pic>
        <p:nvPicPr>
          <p:cNvPr id="4" name="Afbeelding 1915497981" descr="FL-EUR Logo">
            <a:extLst>
              <a:ext uri="{FF2B5EF4-FFF2-40B4-BE49-F238E27FC236}">
                <a16:creationId xmlns:a16="http://schemas.microsoft.com/office/drawing/2014/main" id="{2EB3D11D-5CBF-65E7-0296-CA3D334003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sp>
        <p:nvSpPr>
          <p:cNvPr id="9" name="Tekstvak 11">
            <a:extLst>
              <a:ext uri="{FF2B5EF4-FFF2-40B4-BE49-F238E27FC236}">
                <a16:creationId xmlns:a16="http://schemas.microsoft.com/office/drawing/2014/main" id="{48C5A2BE-41A3-4827-869B-08B27B3BE51B}"/>
              </a:ext>
            </a:extLst>
          </p:cNvPr>
          <p:cNvSpPr txBox="1"/>
          <p:nvPr/>
        </p:nvSpPr>
        <p:spPr>
          <a:xfrm>
            <a:off x="733160" y="2297059"/>
            <a:ext cx="8339719" cy="369332"/>
          </a:xfrm>
          <a:prstGeom prst="rect">
            <a:avLst/>
          </a:prstGeom>
          <a:noFill/>
        </p:spPr>
        <p:txBody>
          <a:bodyPr wrap="square" rtlCol="0">
            <a:spAutoFit/>
          </a:bodyPr>
          <a:lstStyle/>
          <a:p>
            <a:r>
              <a:rPr lang="en-US" b="1" dirty="0">
                <a:latin typeface="Sans Open"/>
              </a:rPr>
              <a:t>How do notaries perceive the need to include a form of supervision in CPAs?</a:t>
            </a:r>
            <a:endParaRPr lang="nl-NL" b="1" dirty="0">
              <a:latin typeface="Sans Open"/>
            </a:endParaRPr>
          </a:p>
        </p:txBody>
      </p:sp>
      <p:sp>
        <p:nvSpPr>
          <p:cNvPr id="10" name="Rectangle 9">
            <a:extLst>
              <a:ext uri="{FF2B5EF4-FFF2-40B4-BE49-F238E27FC236}">
                <a16:creationId xmlns:a16="http://schemas.microsoft.com/office/drawing/2014/main" id="{9C3C0C2A-C083-4C52-A391-B400E2A20BCA}"/>
              </a:ext>
            </a:extLst>
          </p:cNvPr>
          <p:cNvSpPr/>
          <p:nvPr/>
        </p:nvSpPr>
        <p:spPr>
          <a:xfrm>
            <a:off x="1341120" y="4837378"/>
            <a:ext cx="7731757" cy="923330"/>
          </a:xfrm>
          <a:prstGeom prst="rect">
            <a:avLst/>
          </a:prstGeom>
        </p:spPr>
        <p:txBody>
          <a:bodyPr wrap="square">
            <a:spAutoFit/>
          </a:bodyPr>
          <a:lstStyle/>
          <a:p>
            <a:r>
              <a:rPr lang="en-US" i="1" dirty="0">
                <a:latin typeface="Sans Open"/>
              </a:rPr>
              <a:t>‘Attorneys are so trusted by the granter that control or safeguard clauses are rarely incorporated. The adult wants to make their lives "easy" and that is why he does not usually put controls in place.’</a:t>
            </a:r>
            <a:endParaRPr lang="en-GB" i="1" dirty="0">
              <a:latin typeface="Sans Open"/>
            </a:endParaRPr>
          </a:p>
        </p:txBody>
      </p:sp>
      <p:sp>
        <p:nvSpPr>
          <p:cNvPr id="11" name="Rectangle 10">
            <a:extLst>
              <a:ext uri="{FF2B5EF4-FFF2-40B4-BE49-F238E27FC236}">
                <a16:creationId xmlns:a16="http://schemas.microsoft.com/office/drawing/2014/main" id="{C1F95D09-CC58-4AFA-92A4-D1507D361D8E}"/>
              </a:ext>
            </a:extLst>
          </p:cNvPr>
          <p:cNvSpPr/>
          <p:nvPr/>
        </p:nvSpPr>
        <p:spPr>
          <a:xfrm>
            <a:off x="1341121" y="2774500"/>
            <a:ext cx="7731758" cy="923330"/>
          </a:xfrm>
          <a:prstGeom prst="rect">
            <a:avLst/>
          </a:prstGeom>
        </p:spPr>
        <p:txBody>
          <a:bodyPr wrap="square">
            <a:spAutoFit/>
          </a:bodyPr>
          <a:lstStyle/>
          <a:p>
            <a:r>
              <a:rPr lang="en-US" i="1" dirty="0">
                <a:latin typeface="Sans Open"/>
              </a:rPr>
              <a:t>‘Safeguards would be agreed only in the case of powers of attorney in favor of professionals or entities. Spouses and parents have trust spouses and children as they will proceed with their assets as if they were their own.’</a:t>
            </a:r>
            <a:endParaRPr lang="en-GB" i="1" dirty="0">
              <a:latin typeface="Sans Open"/>
            </a:endParaRPr>
          </a:p>
        </p:txBody>
      </p:sp>
      <p:sp>
        <p:nvSpPr>
          <p:cNvPr id="12" name="Rectangle 11">
            <a:extLst>
              <a:ext uri="{FF2B5EF4-FFF2-40B4-BE49-F238E27FC236}">
                <a16:creationId xmlns:a16="http://schemas.microsoft.com/office/drawing/2014/main" id="{CE4E6BA4-9D9E-4BC7-ABA6-20C30A75A099}"/>
              </a:ext>
            </a:extLst>
          </p:cNvPr>
          <p:cNvSpPr/>
          <p:nvPr/>
        </p:nvSpPr>
        <p:spPr>
          <a:xfrm>
            <a:off x="1341121" y="3805939"/>
            <a:ext cx="7640319" cy="923330"/>
          </a:xfrm>
          <a:prstGeom prst="rect">
            <a:avLst/>
          </a:prstGeom>
        </p:spPr>
        <p:txBody>
          <a:bodyPr wrap="square">
            <a:spAutoFit/>
          </a:bodyPr>
          <a:lstStyle/>
          <a:p>
            <a:r>
              <a:rPr lang="en-US" i="1" dirty="0">
                <a:latin typeface="Sans Open"/>
              </a:rPr>
              <a:t>‘once the power has been granted, what the adults want is peace of mind and not follow up on it periodically; if the CPA would involve this type of obligations they would say: look, leave it!’</a:t>
            </a:r>
            <a:endParaRPr lang="en-GB" i="1" dirty="0">
              <a:latin typeface="Sans Open"/>
            </a:endParaRPr>
          </a:p>
        </p:txBody>
      </p:sp>
    </p:spTree>
    <p:extLst>
      <p:ext uri="{BB962C8B-B14F-4D97-AF65-F5344CB8AC3E}">
        <p14:creationId xmlns:p14="http://schemas.microsoft.com/office/powerpoint/2010/main" val="745329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1045A-0DB6-0163-485A-78EBA91006E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AD8F1E8-62DF-42DB-9ABC-DA210476008B}"/>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CB69E966-64E9-9F33-2F3E-7B1CCE5D5209}"/>
              </a:ext>
            </a:extLst>
          </p:cNvPr>
          <p:cNvSpPr>
            <a:spLocks noGrp="1"/>
          </p:cNvSpPr>
          <p:nvPr>
            <p:ph type="title"/>
          </p:nvPr>
        </p:nvSpPr>
        <p:spPr/>
        <p:txBody>
          <a:bodyPr>
            <a:normAutofit/>
          </a:bodyPr>
          <a:lstStyle/>
          <a:p>
            <a:r>
              <a:rPr lang="en-GB" sz="3000" b="1" dirty="0">
                <a:latin typeface="Open Sans"/>
                <a:ea typeface="Verdana" panose="020B0604030504040204" pitchFamily="34" charset="0"/>
              </a:rPr>
              <a:t>Norway</a:t>
            </a:r>
          </a:p>
        </p:txBody>
      </p:sp>
      <p:sp>
        <p:nvSpPr>
          <p:cNvPr id="3" name="Content Placeholder 2">
            <a:extLst>
              <a:ext uri="{FF2B5EF4-FFF2-40B4-BE49-F238E27FC236}">
                <a16:creationId xmlns:a16="http://schemas.microsoft.com/office/drawing/2014/main" id="{A2DE5F5F-B3F1-1604-BEC1-D121F836576D}"/>
              </a:ext>
            </a:extLst>
          </p:cNvPr>
          <p:cNvSpPr>
            <a:spLocks noGrp="1"/>
          </p:cNvSpPr>
          <p:nvPr>
            <p:ph idx="1"/>
          </p:nvPr>
        </p:nvSpPr>
        <p:spPr>
          <a:xfrm>
            <a:off x="492370" y="2188818"/>
            <a:ext cx="6288667" cy="4147535"/>
          </a:xfrm>
        </p:spPr>
        <p:txBody>
          <a:bodyPr>
            <a:normAutofit/>
          </a:bodyPr>
          <a:lstStyle/>
          <a:p>
            <a:r>
              <a:rPr lang="en-US" sz="2000" dirty="0">
                <a:latin typeface="Sans Open"/>
              </a:rPr>
              <a:t>A comprehensive regulation of CPAs came into force in Norway in 2013 – still a young legal Instrument</a:t>
            </a:r>
          </a:p>
          <a:p>
            <a:pPr marL="0" indent="0">
              <a:buNone/>
            </a:pPr>
            <a:r>
              <a:rPr lang="en-US" sz="2000" dirty="0">
                <a:latin typeface="Sans Open"/>
              </a:rPr>
              <a:t>Conducted research </a:t>
            </a:r>
            <a:r>
              <a:rPr lang="en-US" sz="2000">
                <a:latin typeface="Sans Open"/>
              </a:rPr>
              <a:t>an investigations:</a:t>
            </a:r>
            <a:endParaRPr lang="en-US" sz="2000" dirty="0">
              <a:latin typeface="Sans Open"/>
            </a:endParaRPr>
          </a:p>
          <a:p>
            <a:r>
              <a:rPr lang="en-US" sz="2000" dirty="0">
                <a:highlight>
                  <a:srgbClr val="00FF00"/>
                </a:highlight>
                <a:latin typeface="Sans Open"/>
              </a:rPr>
              <a:t>Kvisberg/</a:t>
            </a:r>
            <a:r>
              <a:rPr lang="en-US" sz="2000" dirty="0" err="1">
                <a:highlight>
                  <a:srgbClr val="00FF00"/>
                </a:highlight>
                <a:latin typeface="Sans Open"/>
              </a:rPr>
              <a:t>Vea</a:t>
            </a:r>
            <a:r>
              <a:rPr lang="en-US" sz="2000" dirty="0">
                <a:highlight>
                  <a:srgbClr val="00FF00"/>
                </a:highlight>
                <a:latin typeface="Sans Open"/>
              </a:rPr>
              <a:t> Lund has analyzed the use of all confirmed  CPAs the first 5 years (2013 – 2018), 563 CPAs are in-depth analyzed.</a:t>
            </a:r>
          </a:p>
          <a:p>
            <a:r>
              <a:rPr lang="en-US" sz="2000" dirty="0">
                <a:latin typeface="Sans Open"/>
              </a:rPr>
              <a:t>Report from the Authority regarding the functioning of the Instrument (20.12.2023)</a:t>
            </a:r>
          </a:p>
          <a:p>
            <a:r>
              <a:rPr lang="en-US" sz="2000" dirty="0">
                <a:latin typeface="Sans Open"/>
              </a:rPr>
              <a:t>Analyzing of court cases and administrative decisions.</a:t>
            </a:r>
          </a:p>
          <a:p>
            <a:pPr marL="457200" lvl="1" indent="0">
              <a:buNone/>
            </a:pPr>
            <a:endParaRPr lang="en-US" sz="1800" dirty="0">
              <a:latin typeface="Sans Open"/>
            </a:endParaRPr>
          </a:p>
          <a:p>
            <a:pPr marL="457200" lvl="1" indent="0">
              <a:buNone/>
            </a:pPr>
            <a:endParaRPr lang="en-US" sz="18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035D175B-D0F4-F2EC-75C8-B8D027C83F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6" name="Afbeelding 5" descr="Afbeelding met kaart, tekst, atlas&#10;&#10;Door AI gegenereerde inhoud is mogelijk onjuist.">
            <a:extLst>
              <a:ext uri="{FF2B5EF4-FFF2-40B4-BE49-F238E27FC236}">
                <a16:creationId xmlns:a16="http://schemas.microsoft.com/office/drawing/2014/main" id="{16C4C9C8-3BE2-A1E1-B2BD-A910F5344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037" y="2332877"/>
            <a:ext cx="5053147" cy="3516955"/>
          </a:xfrm>
          <a:prstGeom prst="rect">
            <a:avLst/>
          </a:prstGeom>
        </p:spPr>
      </p:pic>
    </p:spTree>
    <p:extLst>
      <p:ext uri="{BB962C8B-B14F-4D97-AF65-F5344CB8AC3E}">
        <p14:creationId xmlns:p14="http://schemas.microsoft.com/office/powerpoint/2010/main" val="3164128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1045A-0DB6-0163-485A-78EBA91006E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AD8F1E8-62DF-42DB-9ABC-DA210476008B}"/>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69E966-64E9-9F33-2F3E-7B1CCE5D5209}"/>
              </a:ext>
            </a:extLst>
          </p:cNvPr>
          <p:cNvSpPr>
            <a:spLocks noGrp="1"/>
          </p:cNvSpPr>
          <p:nvPr>
            <p:ph type="title"/>
          </p:nvPr>
        </p:nvSpPr>
        <p:spPr/>
        <p:txBody>
          <a:bodyPr>
            <a:normAutofit/>
          </a:bodyPr>
          <a:lstStyle/>
          <a:p>
            <a:r>
              <a:rPr lang="en-GB" sz="3000" b="1" dirty="0">
                <a:latin typeface="Open Sans"/>
                <a:ea typeface="Verdana" panose="020B0604030504040204" pitchFamily="34" charset="0"/>
              </a:rPr>
              <a:t>Norway</a:t>
            </a:r>
          </a:p>
        </p:txBody>
      </p:sp>
      <p:sp>
        <p:nvSpPr>
          <p:cNvPr id="3" name="Content Placeholder 2">
            <a:extLst>
              <a:ext uri="{FF2B5EF4-FFF2-40B4-BE49-F238E27FC236}">
                <a16:creationId xmlns:a16="http://schemas.microsoft.com/office/drawing/2014/main" id="{A2DE5F5F-B3F1-1604-BEC1-D121F836576D}"/>
              </a:ext>
            </a:extLst>
          </p:cNvPr>
          <p:cNvSpPr>
            <a:spLocks noGrp="1"/>
          </p:cNvSpPr>
          <p:nvPr>
            <p:ph idx="1"/>
          </p:nvPr>
        </p:nvSpPr>
        <p:spPr>
          <a:xfrm>
            <a:off x="492369" y="2188818"/>
            <a:ext cx="6290985" cy="4463909"/>
          </a:xfrm>
        </p:spPr>
        <p:txBody>
          <a:bodyPr>
            <a:normAutofit/>
          </a:bodyPr>
          <a:lstStyle/>
          <a:p>
            <a:pPr marL="457200" lvl="1" indent="0">
              <a:buNone/>
            </a:pPr>
            <a:r>
              <a:rPr lang="en-US" sz="1800" dirty="0">
                <a:latin typeface="Sans Open"/>
              </a:rPr>
              <a:t>To register a CPA is voluntary, which means that we do not have solid statistics for all CPAs. To be registered the CPA must be:</a:t>
            </a:r>
          </a:p>
          <a:p>
            <a:pPr marL="457200" lvl="1" indent="0">
              <a:buNone/>
            </a:pPr>
            <a:r>
              <a:rPr lang="en-US" sz="1800" dirty="0">
                <a:latin typeface="Sans Open"/>
              </a:rPr>
              <a:t>	- granted</a:t>
            </a:r>
          </a:p>
          <a:p>
            <a:pPr marL="457200" lvl="1" indent="0">
              <a:buNone/>
            </a:pPr>
            <a:r>
              <a:rPr lang="en-US" sz="1800" dirty="0">
                <a:latin typeface="Sans Open"/>
              </a:rPr>
              <a:t>	- come into force – often following from age</a:t>
            </a:r>
          </a:p>
          <a:p>
            <a:pPr marL="457200" lvl="1" indent="0">
              <a:buNone/>
            </a:pPr>
            <a:r>
              <a:rPr lang="en-US" sz="1800" dirty="0">
                <a:latin typeface="Sans Open"/>
              </a:rPr>
              <a:t>	- the Attorney must choose to register</a:t>
            </a:r>
          </a:p>
          <a:p>
            <a:pPr marL="457200" lvl="1" indent="0">
              <a:buNone/>
            </a:pPr>
            <a:endParaRPr lang="en-US" sz="1800" dirty="0">
              <a:latin typeface="Sans Open"/>
            </a:endParaRPr>
          </a:p>
          <a:p>
            <a:pPr marL="457200" lvl="1" indent="0">
              <a:buNone/>
            </a:pPr>
            <a:r>
              <a:rPr lang="en-US" sz="1800" dirty="0">
                <a:latin typeface="Sans Open"/>
              </a:rPr>
              <a:t>The registered CPAs have nevertheless increased exponentially; doubled ten times in 5 years</a:t>
            </a:r>
          </a:p>
          <a:p>
            <a:pPr marL="457200" lvl="1" indent="0">
              <a:buNone/>
            </a:pPr>
            <a:endParaRPr lang="en-US" sz="1800" dirty="0">
              <a:latin typeface="Sans Open"/>
            </a:endParaRPr>
          </a:p>
          <a:p>
            <a:pPr marL="457200" lvl="1" indent="0">
              <a:buNone/>
            </a:pPr>
            <a:r>
              <a:rPr lang="en-US" sz="1800" dirty="0">
                <a:latin typeface="Sans Open"/>
              </a:rPr>
              <a:t>AND the state-ordered measures have not increased in spite of such growth was expected due to an aging population</a:t>
            </a:r>
          </a:p>
          <a:p>
            <a:pPr marL="457200" lvl="1" indent="0">
              <a:buNone/>
            </a:pPr>
            <a:endParaRPr lang="en-US" sz="1800" dirty="0">
              <a:latin typeface="Sans Open"/>
            </a:endParaRPr>
          </a:p>
          <a:p>
            <a:pPr marL="457200" lvl="1" indent="0">
              <a:buNone/>
            </a:pPr>
            <a:r>
              <a:rPr lang="en-US" sz="1800" dirty="0">
                <a:latin typeface="Sans Open"/>
              </a:rPr>
              <a:t>This growth make it crucial that the CPAs give the Granter the support he/she need. </a:t>
            </a:r>
          </a:p>
          <a:p>
            <a:pPr marL="457200" lvl="1" indent="0">
              <a:buNone/>
            </a:pPr>
            <a:endParaRPr lang="en-US" sz="1800" dirty="0">
              <a:latin typeface="Sans Open"/>
            </a:endParaRPr>
          </a:p>
          <a:p>
            <a:pPr marL="457200" lvl="1" indent="0">
              <a:buNone/>
            </a:pPr>
            <a:endParaRPr lang="en-US" sz="1800" dirty="0">
              <a:latin typeface="Sans Open"/>
            </a:endParaRPr>
          </a:p>
          <a:p>
            <a:pPr marL="457200" lvl="1" indent="0">
              <a:buNone/>
            </a:pPr>
            <a:endParaRPr lang="en-US" sz="18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035D175B-D0F4-F2EC-75C8-B8D027C83F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5" name="Table 4">
            <a:extLst>
              <a:ext uri="{FF2B5EF4-FFF2-40B4-BE49-F238E27FC236}">
                <a16:creationId xmlns:a16="http://schemas.microsoft.com/office/drawing/2014/main" id="{C82F2C1C-5A64-7C6E-254A-5EC18E477286}"/>
              </a:ext>
            </a:extLst>
          </p:cNvPr>
          <p:cNvGraphicFramePr>
            <a:graphicFrameLocks noGrp="1"/>
          </p:cNvGraphicFramePr>
          <p:nvPr>
            <p:extLst>
              <p:ext uri="{D42A27DB-BD31-4B8C-83A1-F6EECF244321}">
                <p14:modId xmlns:p14="http://schemas.microsoft.com/office/powerpoint/2010/main" val="2493540180"/>
              </p:ext>
            </p:extLst>
          </p:nvPr>
        </p:nvGraphicFramePr>
        <p:xfrm>
          <a:off x="7755714" y="2297058"/>
          <a:ext cx="3752948" cy="4437293"/>
        </p:xfrm>
        <a:graphic>
          <a:graphicData uri="http://schemas.openxmlformats.org/drawingml/2006/table">
            <a:tbl>
              <a:tblPr firstRow="1" bandRow="1">
                <a:tableStyleId>{5C22544A-7EE6-4342-B048-85BDC9FD1C3A}</a:tableStyleId>
              </a:tblPr>
              <a:tblGrid>
                <a:gridCol w="1848467">
                  <a:extLst>
                    <a:ext uri="{9D8B030D-6E8A-4147-A177-3AD203B41FA5}">
                      <a16:colId xmlns:a16="http://schemas.microsoft.com/office/drawing/2014/main" val="2482176803"/>
                    </a:ext>
                  </a:extLst>
                </a:gridCol>
                <a:gridCol w="1904481">
                  <a:extLst>
                    <a:ext uri="{9D8B030D-6E8A-4147-A177-3AD203B41FA5}">
                      <a16:colId xmlns:a16="http://schemas.microsoft.com/office/drawing/2014/main" val="2970924592"/>
                    </a:ext>
                  </a:extLst>
                </a:gridCol>
              </a:tblGrid>
              <a:tr h="633899">
                <a:tc>
                  <a:txBody>
                    <a:bodyPr/>
                    <a:lstStyle/>
                    <a:p>
                      <a:r>
                        <a:rPr lang="en-US" dirty="0"/>
                        <a:t>Years</a:t>
                      </a:r>
                    </a:p>
                  </a:txBody>
                  <a:tcPr/>
                </a:tc>
                <a:tc>
                  <a:txBody>
                    <a:bodyPr/>
                    <a:lstStyle/>
                    <a:p>
                      <a:r>
                        <a:rPr lang="en-US" dirty="0"/>
                        <a:t>Registered CPAs</a:t>
                      </a:r>
                    </a:p>
                  </a:txBody>
                  <a:tcPr/>
                </a:tc>
                <a:extLst>
                  <a:ext uri="{0D108BD9-81ED-4DB2-BD59-A6C34878D82A}">
                    <a16:rowId xmlns:a16="http://schemas.microsoft.com/office/drawing/2014/main" val="786713272"/>
                  </a:ext>
                </a:extLst>
              </a:tr>
              <a:tr h="633899">
                <a:tc>
                  <a:txBody>
                    <a:bodyPr/>
                    <a:lstStyle/>
                    <a:p>
                      <a:r>
                        <a:rPr lang="en-US" dirty="0"/>
                        <a:t>2019</a:t>
                      </a:r>
                    </a:p>
                  </a:txBody>
                  <a:tcPr>
                    <a:solidFill>
                      <a:srgbClr val="FFC000"/>
                    </a:solidFill>
                  </a:tcPr>
                </a:tc>
                <a:tc>
                  <a:txBody>
                    <a:bodyPr/>
                    <a:lstStyle/>
                    <a:p>
                      <a:r>
                        <a:rPr lang="en-US" dirty="0"/>
                        <a:t>  434</a:t>
                      </a:r>
                    </a:p>
                  </a:txBody>
                  <a:tcPr/>
                </a:tc>
                <a:extLst>
                  <a:ext uri="{0D108BD9-81ED-4DB2-BD59-A6C34878D82A}">
                    <a16:rowId xmlns:a16="http://schemas.microsoft.com/office/drawing/2014/main" val="2967731785"/>
                  </a:ext>
                </a:extLst>
              </a:tr>
              <a:tr h="633899">
                <a:tc>
                  <a:txBody>
                    <a:bodyPr/>
                    <a:lstStyle/>
                    <a:p>
                      <a:r>
                        <a:rPr lang="en-US" dirty="0"/>
                        <a:t>2020</a:t>
                      </a:r>
                    </a:p>
                  </a:txBody>
                  <a:tcPr>
                    <a:solidFill>
                      <a:srgbClr val="FFC000"/>
                    </a:solidFill>
                  </a:tcPr>
                </a:tc>
                <a:tc>
                  <a:txBody>
                    <a:bodyPr/>
                    <a:lstStyle/>
                    <a:p>
                      <a:r>
                        <a:rPr lang="en-US" dirty="0"/>
                        <a:t>1 016</a:t>
                      </a:r>
                    </a:p>
                  </a:txBody>
                  <a:tcPr/>
                </a:tc>
                <a:extLst>
                  <a:ext uri="{0D108BD9-81ED-4DB2-BD59-A6C34878D82A}">
                    <a16:rowId xmlns:a16="http://schemas.microsoft.com/office/drawing/2014/main" val="1817789214"/>
                  </a:ext>
                </a:extLst>
              </a:tr>
              <a:tr h="633899">
                <a:tc>
                  <a:txBody>
                    <a:bodyPr/>
                    <a:lstStyle/>
                    <a:p>
                      <a:r>
                        <a:rPr lang="en-US" dirty="0"/>
                        <a:t>2021</a:t>
                      </a:r>
                    </a:p>
                  </a:txBody>
                  <a:tcPr>
                    <a:solidFill>
                      <a:srgbClr val="FFC000"/>
                    </a:solidFill>
                  </a:tcPr>
                </a:tc>
                <a:tc>
                  <a:txBody>
                    <a:bodyPr/>
                    <a:lstStyle/>
                    <a:p>
                      <a:r>
                        <a:rPr lang="en-US" dirty="0"/>
                        <a:t>1 596</a:t>
                      </a:r>
                    </a:p>
                  </a:txBody>
                  <a:tcPr/>
                </a:tc>
                <a:extLst>
                  <a:ext uri="{0D108BD9-81ED-4DB2-BD59-A6C34878D82A}">
                    <a16:rowId xmlns:a16="http://schemas.microsoft.com/office/drawing/2014/main" val="1792591528"/>
                  </a:ext>
                </a:extLst>
              </a:tr>
              <a:tr h="633899">
                <a:tc>
                  <a:txBody>
                    <a:bodyPr/>
                    <a:lstStyle/>
                    <a:p>
                      <a:r>
                        <a:rPr lang="en-US" dirty="0"/>
                        <a:t>2022</a:t>
                      </a:r>
                    </a:p>
                  </a:txBody>
                  <a:tcPr>
                    <a:solidFill>
                      <a:srgbClr val="FFC000"/>
                    </a:solidFill>
                  </a:tcPr>
                </a:tc>
                <a:tc>
                  <a:txBody>
                    <a:bodyPr/>
                    <a:lstStyle/>
                    <a:p>
                      <a:r>
                        <a:rPr lang="en-US" dirty="0"/>
                        <a:t>2 489</a:t>
                      </a:r>
                    </a:p>
                  </a:txBody>
                  <a:tcPr/>
                </a:tc>
                <a:extLst>
                  <a:ext uri="{0D108BD9-81ED-4DB2-BD59-A6C34878D82A}">
                    <a16:rowId xmlns:a16="http://schemas.microsoft.com/office/drawing/2014/main" val="2329365127"/>
                  </a:ext>
                </a:extLst>
              </a:tr>
              <a:tr h="633899">
                <a:tc>
                  <a:txBody>
                    <a:bodyPr/>
                    <a:lstStyle/>
                    <a:p>
                      <a:r>
                        <a:rPr lang="en-US" dirty="0"/>
                        <a:t>2023</a:t>
                      </a:r>
                    </a:p>
                  </a:txBody>
                  <a:tcPr>
                    <a:solidFill>
                      <a:srgbClr val="FFC000"/>
                    </a:solidFill>
                  </a:tcPr>
                </a:tc>
                <a:tc>
                  <a:txBody>
                    <a:bodyPr/>
                    <a:lstStyle/>
                    <a:p>
                      <a:r>
                        <a:rPr lang="en-US" dirty="0"/>
                        <a:t>3 616</a:t>
                      </a:r>
                    </a:p>
                  </a:txBody>
                  <a:tcPr/>
                </a:tc>
                <a:extLst>
                  <a:ext uri="{0D108BD9-81ED-4DB2-BD59-A6C34878D82A}">
                    <a16:rowId xmlns:a16="http://schemas.microsoft.com/office/drawing/2014/main" val="4014293488"/>
                  </a:ext>
                </a:extLst>
              </a:tr>
              <a:tr h="633899">
                <a:tc>
                  <a:txBody>
                    <a:bodyPr/>
                    <a:lstStyle/>
                    <a:p>
                      <a:r>
                        <a:rPr lang="en-US" dirty="0"/>
                        <a:t>2024</a:t>
                      </a:r>
                    </a:p>
                  </a:txBody>
                  <a:tcPr>
                    <a:solidFill>
                      <a:srgbClr val="FFC000"/>
                    </a:solidFill>
                  </a:tcPr>
                </a:tc>
                <a:tc>
                  <a:txBody>
                    <a:bodyPr/>
                    <a:lstStyle/>
                    <a:p>
                      <a:r>
                        <a:rPr lang="en-US" dirty="0"/>
                        <a:t>4 651</a:t>
                      </a:r>
                    </a:p>
                  </a:txBody>
                  <a:tcPr/>
                </a:tc>
                <a:extLst>
                  <a:ext uri="{0D108BD9-81ED-4DB2-BD59-A6C34878D82A}">
                    <a16:rowId xmlns:a16="http://schemas.microsoft.com/office/drawing/2014/main" val="46124973"/>
                  </a:ext>
                </a:extLst>
              </a:tr>
            </a:tbl>
          </a:graphicData>
        </a:graphic>
      </p:graphicFrame>
      <p:sp>
        <p:nvSpPr>
          <p:cNvPr id="11" name="Oval 10">
            <a:extLst>
              <a:ext uri="{FF2B5EF4-FFF2-40B4-BE49-F238E27FC236}">
                <a16:creationId xmlns:a16="http://schemas.microsoft.com/office/drawing/2014/main" id="{55666245-6702-04D9-9F38-5CD23EBDA31E}"/>
              </a:ext>
            </a:extLst>
          </p:cNvPr>
          <p:cNvSpPr/>
          <p:nvPr/>
        </p:nvSpPr>
        <p:spPr>
          <a:xfrm>
            <a:off x="9377606" y="2668635"/>
            <a:ext cx="1148006" cy="9544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BCDABE9-6FC0-6B1E-B018-E39428877F56}"/>
              </a:ext>
            </a:extLst>
          </p:cNvPr>
          <p:cNvSpPr/>
          <p:nvPr/>
        </p:nvSpPr>
        <p:spPr>
          <a:xfrm>
            <a:off x="9377606" y="5903552"/>
            <a:ext cx="1354914" cy="954447"/>
          </a:xfrm>
          <a:prstGeom prst="ellipse">
            <a:avLst/>
          </a:prstGeom>
          <a:noFill/>
          <a:ln w="57150">
            <a:solidFill>
              <a:srgbClr val="FF0000"/>
            </a:solidFill>
            <a:extLst>
              <a:ext uri="{C807C97D-BFC1-408E-A445-0C87EB9F89A2}">
                <ask:lineSketchStyleProps xmlns:ask="http://schemas.microsoft.com/office/drawing/2018/sketchyshapes" sd="4266498984">
                  <a:custGeom>
                    <a:avLst/>
                    <a:gdLst>
                      <a:gd name="connsiteX0" fmla="*/ 0 w 1595194"/>
                      <a:gd name="connsiteY0" fmla="*/ 505590 h 1011180"/>
                      <a:gd name="connsiteX1" fmla="*/ 797597 w 1595194"/>
                      <a:gd name="connsiteY1" fmla="*/ 0 h 1011180"/>
                      <a:gd name="connsiteX2" fmla="*/ 1595194 w 1595194"/>
                      <a:gd name="connsiteY2" fmla="*/ 505590 h 1011180"/>
                      <a:gd name="connsiteX3" fmla="*/ 797597 w 1595194"/>
                      <a:gd name="connsiteY3" fmla="*/ 1011180 h 1011180"/>
                      <a:gd name="connsiteX4" fmla="*/ 0 w 1595194"/>
                      <a:gd name="connsiteY4" fmla="*/ 505590 h 101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194" h="1011180" extrusionOk="0">
                        <a:moveTo>
                          <a:pt x="0" y="505590"/>
                        </a:moveTo>
                        <a:cubicBezTo>
                          <a:pt x="5367" y="185989"/>
                          <a:pt x="439230" y="66162"/>
                          <a:pt x="797597" y="0"/>
                        </a:cubicBezTo>
                        <a:cubicBezTo>
                          <a:pt x="1203482" y="-13088"/>
                          <a:pt x="1599297" y="211975"/>
                          <a:pt x="1595194" y="505590"/>
                        </a:cubicBezTo>
                        <a:cubicBezTo>
                          <a:pt x="1664525" y="738994"/>
                          <a:pt x="1234540" y="1020246"/>
                          <a:pt x="797597" y="1011180"/>
                        </a:cubicBezTo>
                        <a:cubicBezTo>
                          <a:pt x="352309" y="1026900"/>
                          <a:pt x="35204" y="753856"/>
                          <a:pt x="0" y="50559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628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1045A-0DB6-0163-485A-78EBA91006E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AD8F1E8-62DF-42DB-9ABC-DA210476008B}"/>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69E966-64E9-9F33-2F3E-7B1CCE5D5209}"/>
              </a:ext>
            </a:extLst>
          </p:cNvPr>
          <p:cNvSpPr>
            <a:spLocks noGrp="1"/>
          </p:cNvSpPr>
          <p:nvPr>
            <p:ph type="title"/>
          </p:nvPr>
        </p:nvSpPr>
        <p:spPr/>
        <p:txBody>
          <a:bodyPr>
            <a:normAutofit/>
          </a:bodyPr>
          <a:lstStyle/>
          <a:p>
            <a:r>
              <a:rPr lang="en-GB" sz="3000" b="1" dirty="0">
                <a:latin typeface="Open Sans"/>
                <a:ea typeface="Verdana" panose="020B0604030504040204" pitchFamily="34" charset="0"/>
              </a:rPr>
              <a:t>Norway – who is appointed as Attorney?</a:t>
            </a:r>
          </a:p>
        </p:txBody>
      </p:sp>
      <p:sp>
        <p:nvSpPr>
          <p:cNvPr id="3" name="Content Placeholder 2">
            <a:extLst>
              <a:ext uri="{FF2B5EF4-FFF2-40B4-BE49-F238E27FC236}">
                <a16:creationId xmlns:a16="http://schemas.microsoft.com/office/drawing/2014/main" id="{A2DE5F5F-B3F1-1604-BEC1-D121F836576D}"/>
              </a:ext>
            </a:extLst>
          </p:cNvPr>
          <p:cNvSpPr>
            <a:spLocks noGrp="1"/>
          </p:cNvSpPr>
          <p:nvPr>
            <p:ph idx="1"/>
          </p:nvPr>
        </p:nvSpPr>
        <p:spPr>
          <a:xfrm>
            <a:off x="492370" y="2188818"/>
            <a:ext cx="6104373" cy="4147535"/>
          </a:xfrm>
        </p:spPr>
        <p:txBody>
          <a:bodyPr>
            <a:normAutofit/>
          </a:bodyPr>
          <a:lstStyle/>
          <a:p>
            <a:r>
              <a:rPr lang="en-US" sz="2000" dirty="0">
                <a:latin typeface="Sans Open"/>
              </a:rPr>
              <a:t>Who are the granters? More women (70 %) than men (30%) ;</a:t>
            </a:r>
          </a:p>
          <a:p>
            <a:r>
              <a:rPr lang="en-US" sz="2000" dirty="0">
                <a:latin typeface="Sans Open"/>
              </a:rPr>
              <a:t>Why? … perhaps because the female spouse was of better health and represented the male spouse informally – or before the Act came into force.</a:t>
            </a:r>
          </a:p>
          <a:p>
            <a:endParaRPr lang="en-US" sz="2000" dirty="0">
              <a:latin typeface="Sans Open"/>
            </a:endParaRPr>
          </a:p>
          <a:p>
            <a:r>
              <a:rPr lang="en-US" sz="2000" dirty="0">
                <a:latin typeface="Sans Open"/>
              </a:rPr>
              <a:t>Who is appointed as Attorneys? </a:t>
            </a:r>
          </a:p>
          <a:p>
            <a:pPr marL="457200" lvl="1" indent="0">
              <a:buNone/>
            </a:pPr>
            <a:endParaRPr lang="en-US" sz="1800" dirty="0">
              <a:latin typeface="Sans Open"/>
            </a:endParaRPr>
          </a:p>
          <a:p>
            <a:pPr marL="457200" lvl="1" indent="0">
              <a:buNone/>
            </a:pPr>
            <a:endParaRPr lang="en-US" sz="18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035D175B-D0F4-F2EC-75C8-B8D027C83F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5" name="Table 4">
            <a:extLst>
              <a:ext uri="{FF2B5EF4-FFF2-40B4-BE49-F238E27FC236}">
                <a16:creationId xmlns:a16="http://schemas.microsoft.com/office/drawing/2014/main" id="{89695620-4B4A-3C13-F8E1-E0CC9BEF8998}"/>
              </a:ext>
            </a:extLst>
          </p:cNvPr>
          <p:cNvGraphicFramePr>
            <a:graphicFrameLocks noGrp="1"/>
          </p:cNvGraphicFramePr>
          <p:nvPr>
            <p:extLst>
              <p:ext uri="{D42A27DB-BD31-4B8C-83A1-F6EECF244321}">
                <p14:modId xmlns:p14="http://schemas.microsoft.com/office/powerpoint/2010/main" val="1499908368"/>
              </p:ext>
            </p:extLst>
          </p:nvPr>
        </p:nvGraphicFramePr>
        <p:xfrm>
          <a:off x="7203233" y="2188818"/>
          <a:ext cx="4879910" cy="4422048"/>
        </p:xfrm>
        <a:graphic>
          <a:graphicData uri="http://schemas.openxmlformats.org/drawingml/2006/table">
            <a:tbl>
              <a:tblPr firstRow="1" bandRow="1">
                <a:tableStyleId>{5C22544A-7EE6-4342-B048-85BDC9FD1C3A}</a:tableStyleId>
              </a:tblPr>
              <a:tblGrid>
                <a:gridCol w="3256383">
                  <a:extLst>
                    <a:ext uri="{9D8B030D-6E8A-4147-A177-3AD203B41FA5}">
                      <a16:colId xmlns:a16="http://schemas.microsoft.com/office/drawing/2014/main" val="1198756233"/>
                    </a:ext>
                  </a:extLst>
                </a:gridCol>
                <a:gridCol w="1623527">
                  <a:extLst>
                    <a:ext uri="{9D8B030D-6E8A-4147-A177-3AD203B41FA5}">
                      <a16:colId xmlns:a16="http://schemas.microsoft.com/office/drawing/2014/main" val="1018200344"/>
                    </a:ext>
                  </a:extLst>
                </a:gridCol>
              </a:tblGrid>
              <a:tr h="630328">
                <a:tc>
                  <a:txBody>
                    <a:bodyPr/>
                    <a:lstStyle/>
                    <a:p>
                      <a:r>
                        <a:rPr lang="en-US" dirty="0"/>
                        <a:t>Who is Attorney?</a:t>
                      </a:r>
                    </a:p>
                  </a:txBody>
                  <a:tcPr/>
                </a:tc>
                <a:tc>
                  <a:txBody>
                    <a:bodyPr/>
                    <a:lstStyle/>
                    <a:p>
                      <a:r>
                        <a:rPr lang="en-US" dirty="0"/>
                        <a:t>Percentage</a:t>
                      </a:r>
                    </a:p>
                  </a:txBody>
                  <a:tcPr/>
                </a:tc>
                <a:extLst>
                  <a:ext uri="{0D108BD9-81ED-4DB2-BD59-A6C34878D82A}">
                    <a16:rowId xmlns:a16="http://schemas.microsoft.com/office/drawing/2014/main" val="748192236"/>
                  </a:ext>
                </a:extLst>
              </a:tr>
              <a:tr h="630328">
                <a:tc>
                  <a:txBody>
                    <a:bodyPr/>
                    <a:lstStyle/>
                    <a:p>
                      <a:r>
                        <a:rPr lang="en-US" dirty="0"/>
                        <a:t>Granter’s child/children</a:t>
                      </a:r>
                    </a:p>
                  </a:txBody>
                  <a:tcPr>
                    <a:solidFill>
                      <a:srgbClr val="FFC000"/>
                    </a:solidFill>
                  </a:tcPr>
                </a:tc>
                <a:tc>
                  <a:txBody>
                    <a:bodyPr/>
                    <a:lstStyle/>
                    <a:p>
                      <a:r>
                        <a:rPr lang="en-US" dirty="0"/>
                        <a:t>  83 %</a:t>
                      </a:r>
                    </a:p>
                  </a:txBody>
                  <a:tcPr/>
                </a:tc>
                <a:extLst>
                  <a:ext uri="{0D108BD9-81ED-4DB2-BD59-A6C34878D82A}">
                    <a16:rowId xmlns:a16="http://schemas.microsoft.com/office/drawing/2014/main" val="4285333109"/>
                  </a:ext>
                </a:extLst>
              </a:tr>
              <a:tr h="630328">
                <a:tc>
                  <a:txBody>
                    <a:bodyPr/>
                    <a:lstStyle/>
                    <a:p>
                      <a:r>
                        <a:rPr lang="en-US" dirty="0"/>
                        <a:t>Granter’s spouse</a:t>
                      </a:r>
                    </a:p>
                  </a:txBody>
                  <a:tcPr>
                    <a:solidFill>
                      <a:srgbClr val="FFC000"/>
                    </a:solidFill>
                  </a:tcPr>
                </a:tc>
                <a:tc>
                  <a:txBody>
                    <a:bodyPr/>
                    <a:lstStyle/>
                    <a:p>
                      <a:r>
                        <a:rPr lang="en-US" dirty="0"/>
                        <a:t>  9 %</a:t>
                      </a:r>
                    </a:p>
                  </a:txBody>
                  <a:tcPr/>
                </a:tc>
                <a:extLst>
                  <a:ext uri="{0D108BD9-81ED-4DB2-BD59-A6C34878D82A}">
                    <a16:rowId xmlns:a16="http://schemas.microsoft.com/office/drawing/2014/main" val="3062844193"/>
                  </a:ext>
                </a:extLst>
              </a:tr>
              <a:tr h="630328">
                <a:tc>
                  <a:txBody>
                    <a:bodyPr/>
                    <a:lstStyle/>
                    <a:p>
                      <a:r>
                        <a:rPr lang="en-US" dirty="0"/>
                        <a:t>Granter’s niece and nephew</a:t>
                      </a:r>
                    </a:p>
                  </a:txBody>
                  <a:tcPr>
                    <a:solidFill>
                      <a:srgbClr val="FFC000"/>
                    </a:solidFill>
                  </a:tcPr>
                </a:tc>
                <a:tc>
                  <a:txBody>
                    <a:bodyPr/>
                    <a:lstStyle/>
                    <a:p>
                      <a:r>
                        <a:rPr lang="en-US" dirty="0"/>
                        <a:t>  2 %</a:t>
                      </a:r>
                    </a:p>
                  </a:txBody>
                  <a:tcPr/>
                </a:tc>
                <a:extLst>
                  <a:ext uri="{0D108BD9-81ED-4DB2-BD59-A6C34878D82A}">
                    <a16:rowId xmlns:a16="http://schemas.microsoft.com/office/drawing/2014/main" val="3369213974"/>
                  </a:ext>
                </a:extLst>
              </a:tr>
              <a:tr h="630328">
                <a:tc>
                  <a:txBody>
                    <a:bodyPr/>
                    <a:lstStyle/>
                    <a:p>
                      <a:r>
                        <a:rPr lang="en-US" dirty="0"/>
                        <a:t>Granter’s brother or sister</a:t>
                      </a:r>
                    </a:p>
                  </a:txBody>
                  <a:tcPr>
                    <a:solidFill>
                      <a:srgbClr val="FFC000"/>
                    </a:solidFill>
                  </a:tcPr>
                </a:tc>
                <a:tc>
                  <a:txBody>
                    <a:bodyPr/>
                    <a:lstStyle/>
                    <a:p>
                      <a:r>
                        <a:rPr lang="en-US" dirty="0"/>
                        <a:t>  1 %</a:t>
                      </a:r>
                    </a:p>
                  </a:txBody>
                  <a:tcPr/>
                </a:tc>
                <a:extLst>
                  <a:ext uri="{0D108BD9-81ED-4DB2-BD59-A6C34878D82A}">
                    <a16:rowId xmlns:a16="http://schemas.microsoft.com/office/drawing/2014/main" val="3668433480"/>
                  </a:ext>
                </a:extLst>
              </a:tr>
              <a:tr h="630328">
                <a:tc>
                  <a:txBody>
                    <a:bodyPr/>
                    <a:lstStyle/>
                    <a:p>
                      <a:r>
                        <a:rPr lang="en-US" dirty="0"/>
                        <a:t>A professional Attorney (lawyer etc.) </a:t>
                      </a:r>
                    </a:p>
                  </a:txBody>
                  <a:tcPr>
                    <a:solidFill>
                      <a:srgbClr val="FFC000"/>
                    </a:solidFill>
                  </a:tcPr>
                </a:tc>
                <a:tc>
                  <a:txBody>
                    <a:bodyPr/>
                    <a:lstStyle/>
                    <a:p>
                      <a:r>
                        <a:rPr lang="en-US" dirty="0"/>
                        <a:t>  1 %</a:t>
                      </a:r>
                    </a:p>
                  </a:txBody>
                  <a:tcPr/>
                </a:tc>
                <a:extLst>
                  <a:ext uri="{0D108BD9-81ED-4DB2-BD59-A6C34878D82A}">
                    <a16:rowId xmlns:a16="http://schemas.microsoft.com/office/drawing/2014/main" val="318193256"/>
                  </a:ext>
                </a:extLst>
              </a:tr>
              <a:tr h="630328">
                <a:tc>
                  <a:txBody>
                    <a:bodyPr/>
                    <a:lstStyle/>
                    <a:p>
                      <a:r>
                        <a:rPr lang="en-US" dirty="0"/>
                        <a:t>Others</a:t>
                      </a:r>
                    </a:p>
                  </a:txBody>
                  <a:tcPr>
                    <a:solidFill>
                      <a:srgbClr val="FFC000"/>
                    </a:solidFill>
                  </a:tcPr>
                </a:tc>
                <a:tc>
                  <a:txBody>
                    <a:bodyPr/>
                    <a:lstStyle/>
                    <a:p>
                      <a:r>
                        <a:rPr lang="en-US" dirty="0"/>
                        <a:t>  3 %</a:t>
                      </a:r>
                    </a:p>
                  </a:txBody>
                  <a:tcPr/>
                </a:tc>
                <a:extLst>
                  <a:ext uri="{0D108BD9-81ED-4DB2-BD59-A6C34878D82A}">
                    <a16:rowId xmlns:a16="http://schemas.microsoft.com/office/drawing/2014/main" val="2267475820"/>
                  </a:ext>
                </a:extLst>
              </a:tr>
            </a:tbl>
          </a:graphicData>
        </a:graphic>
      </p:graphicFrame>
    </p:spTree>
    <p:extLst>
      <p:ext uri="{BB962C8B-B14F-4D97-AF65-F5344CB8AC3E}">
        <p14:creationId xmlns:p14="http://schemas.microsoft.com/office/powerpoint/2010/main" val="3892635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1045A-0DB6-0163-485A-78EBA91006E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AD8F1E8-62DF-42DB-9ABC-DA210476008B}"/>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69E966-64E9-9F33-2F3E-7B1CCE5D5209}"/>
              </a:ext>
            </a:extLst>
          </p:cNvPr>
          <p:cNvSpPr>
            <a:spLocks noGrp="1"/>
          </p:cNvSpPr>
          <p:nvPr>
            <p:ph type="title"/>
          </p:nvPr>
        </p:nvSpPr>
        <p:spPr>
          <a:xfrm>
            <a:off x="167951" y="365125"/>
            <a:ext cx="10067731" cy="1325563"/>
          </a:xfrm>
        </p:spPr>
        <p:txBody>
          <a:bodyPr>
            <a:normAutofit/>
          </a:bodyPr>
          <a:lstStyle/>
          <a:p>
            <a:r>
              <a:rPr lang="en-GB" sz="3000" b="1" dirty="0">
                <a:latin typeface="Open Sans"/>
                <a:ea typeface="Verdana" panose="020B0604030504040204" pitchFamily="34" charset="0"/>
              </a:rPr>
              <a:t>Norway – CPAs as tool for distributing the Estate</a:t>
            </a:r>
          </a:p>
        </p:txBody>
      </p:sp>
      <p:sp>
        <p:nvSpPr>
          <p:cNvPr id="3" name="Content Placeholder 2">
            <a:extLst>
              <a:ext uri="{FF2B5EF4-FFF2-40B4-BE49-F238E27FC236}">
                <a16:creationId xmlns:a16="http://schemas.microsoft.com/office/drawing/2014/main" id="{A2DE5F5F-B3F1-1604-BEC1-D121F836576D}"/>
              </a:ext>
            </a:extLst>
          </p:cNvPr>
          <p:cNvSpPr>
            <a:spLocks noGrp="1"/>
          </p:cNvSpPr>
          <p:nvPr>
            <p:ph idx="1"/>
          </p:nvPr>
        </p:nvSpPr>
        <p:spPr>
          <a:xfrm>
            <a:off x="492370" y="2188818"/>
            <a:ext cx="6514920" cy="4147535"/>
          </a:xfrm>
        </p:spPr>
        <p:txBody>
          <a:bodyPr>
            <a:normAutofit/>
          </a:bodyPr>
          <a:lstStyle/>
          <a:p>
            <a:r>
              <a:rPr lang="en-US" sz="2000" dirty="0">
                <a:latin typeface="Sans Open"/>
              </a:rPr>
              <a:t>According to law, an attorney can give gifts on behalf of the Granter when that is specified in the Power. </a:t>
            </a:r>
          </a:p>
          <a:p>
            <a:r>
              <a:rPr lang="en-US" sz="2000" dirty="0">
                <a:latin typeface="Sans Open"/>
              </a:rPr>
              <a:t>80 % of the CPAs specified the Attorneys ability to give gifts on behalf of the Granter</a:t>
            </a:r>
          </a:p>
          <a:p>
            <a:r>
              <a:rPr lang="en-US" sz="2000" dirty="0">
                <a:latin typeface="Sans Open"/>
              </a:rPr>
              <a:t>70 % of the CPAs regulated sale of the Granter’s family home and how the surplus from the sale should be divided among the Granter’s children</a:t>
            </a:r>
          </a:p>
          <a:p>
            <a:r>
              <a:rPr lang="en-US" sz="2000" dirty="0">
                <a:latin typeface="Sans Open"/>
              </a:rPr>
              <a:t>10 % of the CPAs regulated the interaction between the CPA and the Granter’s will</a:t>
            </a:r>
          </a:p>
          <a:p>
            <a:pPr marL="457200" lvl="1" indent="0">
              <a:buNone/>
            </a:pPr>
            <a:endParaRPr lang="en-US" sz="1800" dirty="0">
              <a:latin typeface="Sans Open"/>
            </a:endParaRPr>
          </a:p>
          <a:p>
            <a:pPr marL="457200" lvl="1" indent="0">
              <a:buNone/>
            </a:pPr>
            <a:endParaRPr lang="en-US" sz="18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035D175B-D0F4-F2EC-75C8-B8D027C83F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8" name="Graphic 7" descr="Present outline">
            <a:extLst>
              <a:ext uri="{FF2B5EF4-FFF2-40B4-BE49-F238E27FC236}">
                <a16:creationId xmlns:a16="http://schemas.microsoft.com/office/drawing/2014/main" id="{CFBEA8D3-8564-6F8E-D40E-4D3E053A3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18919" y="2806959"/>
            <a:ext cx="3724469" cy="3724469"/>
          </a:xfrm>
          <a:prstGeom prst="rect">
            <a:avLst/>
          </a:prstGeom>
        </p:spPr>
      </p:pic>
    </p:spTree>
    <p:extLst>
      <p:ext uri="{BB962C8B-B14F-4D97-AF65-F5344CB8AC3E}">
        <p14:creationId xmlns:p14="http://schemas.microsoft.com/office/powerpoint/2010/main" val="2927520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05B9-F101-0AE3-41AB-14C25A32F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64F3DB-9C9D-C3C8-2B7A-C7659EB25F6F}"/>
              </a:ext>
            </a:extLst>
          </p:cNvPr>
          <p:cNvSpPr>
            <a:spLocks noGrp="1"/>
          </p:cNvSpPr>
          <p:nvPr>
            <p:ph type="ctrTitle"/>
          </p:nvPr>
        </p:nvSpPr>
        <p:spPr>
          <a:xfrm>
            <a:off x="798993" y="3175283"/>
            <a:ext cx="10594013" cy="1201701"/>
          </a:xfrm>
        </p:spPr>
        <p:txBody>
          <a:bodyPr>
            <a:normAutofit/>
          </a:bodyPr>
          <a:lstStyle/>
          <a:p>
            <a:r>
              <a:rPr lang="en-GB" sz="3200" b="1" dirty="0">
                <a:latin typeface="Open Sans"/>
                <a:ea typeface="Verdana" panose="020B0604030504040204" pitchFamily="34" charset="0"/>
              </a:rPr>
              <a:t>Thank you for your attention!</a:t>
            </a:r>
          </a:p>
        </p:txBody>
      </p:sp>
      <p:sp>
        <p:nvSpPr>
          <p:cNvPr id="7" name="Rectangle 6">
            <a:extLst>
              <a:ext uri="{FF2B5EF4-FFF2-40B4-BE49-F238E27FC236}">
                <a16:creationId xmlns:a16="http://schemas.microsoft.com/office/drawing/2014/main" id="{04560B3C-BD1F-E578-7A8C-E0E7F0DF6B02}"/>
              </a:ext>
            </a:extLst>
          </p:cNvPr>
          <p:cNvSpPr/>
          <p:nvPr/>
        </p:nvSpPr>
        <p:spPr>
          <a:xfrm>
            <a:off x="0" y="0"/>
            <a:ext cx="12192000" cy="3081867"/>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Afbeelding 1915497981" descr="FL-EUR Logo">
            <a:extLst>
              <a:ext uri="{FF2B5EF4-FFF2-40B4-BE49-F238E27FC236}">
                <a16:creationId xmlns:a16="http://schemas.microsoft.com/office/drawing/2014/main" id="{2A2DACFE-9231-92F2-552E-8BBE052578E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26" y="474132"/>
            <a:ext cx="2743200" cy="2142067"/>
          </a:xfrm>
          <a:prstGeom prst="rect">
            <a:avLst/>
          </a:prstGeom>
          <a:noFill/>
          <a:ln>
            <a:noFill/>
          </a:ln>
        </p:spPr>
      </p:pic>
      <p:sp>
        <p:nvSpPr>
          <p:cNvPr id="6" name="Rectangle 5">
            <a:extLst>
              <a:ext uri="{FF2B5EF4-FFF2-40B4-BE49-F238E27FC236}">
                <a16:creationId xmlns:a16="http://schemas.microsoft.com/office/drawing/2014/main" id="{09A30497-5A9A-91ED-6122-FBDA4F96D90E}"/>
              </a:ext>
            </a:extLst>
          </p:cNvPr>
          <p:cNvSpPr/>
          <p:nvPr/>
        </p:nvSpPr>
        <p:spPr>
          <a:xfrm>
            <a:off x="3250426" y="592949"/>
            <a:ext cx="8372080" cy="1545936"/>
          </a:xfrm>
          <a:prstGeom prst="rect">
            <a:avLst/>
          </a:prstGeom>
        </p:spPr>
        <p:txBody>
          <a:bodyPr wrap="square">
            <a:spAutoFit/>
          </a:bodyPr>
          <a:lstStyle/>
          <a:p>
            <a:pPr>
              <a:lnSpc>
                <a:spcPct val="115000"/>
              </a:lnSpc>
              <a:spcAft>
                <a:spcPts val="0"/>
              </a:spcAft>
            </a:pPr>
            <a:r>
              <a:rPr lang="en-GB" sz="2800" b="1" dirty="0">
                <a:latin typeface="Open Sans"/>
                <a:ea typeface="Verdana" panose="020B0604030504040204" pitchFamily="34" charset="0"/>
              </a:rPr>
              <a:t>Understanding the practical application of CPAs: Insights from empirical research in three European countries</a:t>
            </a:r>
            <a:endParaRPr lang="ca-ES" sz="26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C5EBAAD3-29EA-C179-7579-4DE5B796AC01}"/>
              </a:ext>
            </a:extLst>
          </p:cNvPr>
          <p:cNvSpPr/>
          <p:nvPr/>
        </p:nvSpPr>
        <p:spPr>
          <a:xfrm>
            <a:off x="3250426" y="4660335"/>
            <a:ext cx="5660637" cy="1604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628CA6"/>
              </a:solidFill>
              <a:latin typeface="Open Sans"/>
            </a:endParaRPr>
          </a:p>
          <a:p>
            <a:pPr algn="ctr"/>
            <a:r>
              <a:rPr lang="en-GB" sz="2000" dirty="0">
                <a:solidFill>
                  <a:srgbClr val="628CA6"/>
                </a:solidFill>
                <a:latin typeface="Open Sans"/>
              </a:rPr>
              <a:t>Katrine Kjærheim Fredwall </a:t>
            </a:r>
          </a:p>
          <a:p>
            <a:pPr algn="ctr"/>
            <a:r>
              <a:rPr lang="en-GB" sz="2000" dirty="0">
                <a:solidFill>
                  <a:srgbClr val="628CA6"/>
                </a:solidFill>
                <a:latin typeface="Open Sans"/>
              </a:rPr>
              <a:t>Jordi Ribot</a:t>
            </a:r>
          </a:p>
          <a:p>
            <a:pPr algn="ctr"/>
            <a:r>
              <a:rPr lang="en-GB" sz="2000" dirty="0">
                <a:solidFill>
                  <a:srgbClr val="628CA6"/>
                </a:solidFill>
                <a:latin typeface="Open Sans"/>
              </a:rPr>
              <a:t>Rieneke Stelma-Roorda</a:t>
            </a:r>
          </a:p>
        </p:txBody>
      </p:sp>
    </p:spTree>
    <p:extLst>
      <p:ext uri="{BB962C8B-B14F-4D97-AF65-F5344CB8AC3E}">
        <p14:creationId xmlns:p14="http://schemas.microsoft.com/office/powerpoint/2010/main" val="3065523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E226-A8D4-A277-0064-94A56F7878A1}"/>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AA55318-6C5E-B5BA-1B5C-43D42FD2F4C2}"/>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FBCC01CA-B53E-8F44-1AAD-68A3AA541392}"/>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The Netherlands – Survey study</a:t>
            </a:r>
          </a:p>
        </p:txBody>
      </p:sp>
      <p:sp>
        <p:nvSpPr>
          <p:cNvPr id="3" name="Content Placeholder 2">
            <a:extLst>
              <a:ext uri="{FF2B5EF4-FFF2-40B4-BE49-F238E27FC236}">
                <a16:creationId xmlns:a16="http://schemas.microsoft.com/office/drawing/2014/main" id="{273C22A4-067C-A992-590E-07028B3FA09E}"/>
              </a:ext>
            </a:extLst>
          </p:cNvPr>
          <p:cNvSpPr>
            <a:spLocks noGrp="1"/>
          </p:cNvSpPr>
          <p:nvPr>
            <p:ph idx="1"/>
          </p:nvPr>
        </p:nvSpPr>
        <p:spPr>
          <a:xfrm>
            <a:off x="492370" y="2188818"/>
            <a:ext cx="6493646" cy="4147535"/>
          </a:xfrm>
        </p:spPr>
        <p:txBody>
          <a:bodyPr>
            <a:normAutofit/>
          </a:bodyPr>
          <a:lstStyle/>
          <a:p>
            <a:r>
              <a:rPr lang="en-US" sz="2000" dirty="0">
                <a:latin typeface="Sans Open"/>
              </a:rPr>
              <a:t>Survey study (2019) looking at the experiences of professionals working at the beginning of the lifespan of the CPA: notaries</a:t>
            </a:r>
          </a:p>
          <a:p>
            <a:endParaRPr lang="en-US" sz="2000" dirty="0">
              <a:latin typeface="Sans Open"/>
            </a:endParaRPr>
          </a:p>
          <a:p>
            <a:r>
              <a:rPr lang="en-US" sz="2000" dirty="0">
                <a:latin typeface="Sans Open"/>
              </a:rPr>
              <a:t>The survey was sent to all 3239 notaries in the Netherlands, 164 notaries (6,8%) fully completed the survey.</a:t>
            </a:r>
            <a:endParaRPr lang="en-US" sz="1800" dirty="0">
              <a:latin typeface="Sans Open"/>
            </a:endParaRPr>
          </a:p>
          <a:p>
            <a:endParaRPr lang="en-US" sz="2000" dirty="0">
              <a:latin typeface="Sans Open"/>
            </a:endParaRPr>
          </a:p>
          <a:p>
            <a:endParaRPr lang="en-US" sz="16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CD9A326B-0D09-3C13-1316-B5AEC79561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8" name="Afbeelding 7">
            <a:extLst>
              <a:ext uri="{FF2B5EF4-FFF2-40B4-BE49-F238E27FC236}">
                <a16:creationId xmlns:a16="http://schemas.microsoft.com/office/drawing/2014/main" id="{96A5222B-CF19-DFF2-1114-5400CB0B2BB8}"/>
              </a:ext>
            </a:extLst>
          </p:cNvPr>
          <p:cNvPicPr>
            <a:picLocks noChangeAspect="1"/>
          </p:cNvPicPr>
          <p:nvPr/>
        </p:nvPicPr>
        <p:blipFill>
          <a:blip r:embed="rId4"/>
          <a:stretch>
            <a:fillRect/>
          </a:stretch>
        </p:blipFill>
        <p:spPr>
          <a:xfrm>
            <a:off x="7608462" y="2297059"/>
            <a:ext cx="3627986" cy="3895344"/>
          </a:xfrm>
          <a:prstGeom prst="rect">
            <a:avLst/>
          </a:prstGeom>
        </p:spPr>
      </p:pic>
      <p:sp>
        <p:nvSpPr>
          <p:cNvPr id="10" name="Tekstvak 9">
            <a:extLst>
              <a:ext uri="{FF2B5EF4-FFF2-40B4-BE49-F238E27FC236}">
                <a16:creationId xmlns:a16="http://schemas.microsoft.com/office/drawing/2014/main" id="{5ED0840F-D0A3-3228-C158-FDDAA493A728}"/>
              </a:ext>
            </a:extLst>
          </p:cNvPr>
          <p:cNvSpPr txBox="1"/>
          <p:nvPr/>
        </p:nvSpPr>
        <p:spPr>
          <a:xfrm>
            <a:off x="9773408" y="2657856"/>
            <a:ext cx="1463040" cy="369332"/>
          </a:xfrm>
          <a:prstGeom prst="rect">
            <a:avLst/>
          </a:prstGeom>
          <a:noFill/>
        </p:spPr>
        <p:txBody>
          <a:bodyPr wrap="square" rtlCol="0">
            <a:spAutoFit/>
          </a:bodyPr>
          <a:lstStyle/>
          <a:p>
            <a:r>
              <a:rPr lang="en-US" dirty="0">
                <a:latin typeface="Sans Open"/>
              </a:rPr>
              <a:t>Active CPA</a:t>
            </a:r>
            <a:endParaRPr lang="nl-NL" dirty="0">
              <a:latin typeface="Sans Open"/>
            </a:endParaRPr>
          </a:p>
        </p:txBody>
      </p:sp>
      <p:sp>
        <p:nvSpPr>
          <p:cNvPr id="11" name="Tekstvak 10">
            <a:extLst>
              <a:ext uri="{FF2B5EF4-FFF2-40B4-BE49-F238E27FC236}">
                <a16:creationId xmlns:a16="http://schemas.microsoft.com/office/drawing/2014/main" id="{895BAEE1-0873-B70A-9783-0E99C158937F}"/>
              </a:ext>
            </a:extLst>
          </p:cNvPr>
          <p:cNvSpPr txBox="1"/>
          <p:nvPr/>
        </p:nvSpPr>
        <p:spPr>
          <a:xfrm>
            <a:off x="7608462" y="4632960"/>
            <a:ext cx="1170432" cy="646331"/>
          </a:xfrm>
          <a:prstGeom prst="rect">
            <a:avLst/>
          </a:prstGeom>
          <a:noFill/>
        </p:spPr>
        <p:txBody>
          <a:bodyPr wrap="square" rtlCol="0">
            <a:spAutoFit/>
          </a:bodyPr>
          <a:lstStyle/>
          <a:p>
            <a:r>
              <a:rPr lang="en-US" dirty="0">
                <a:latin typeface="Sans Open"/>
              </a:rPr>
              <a:t>Entry into force</a:t>
            </a:r>
            <a:endParaRPr lang="nl-NL" dirty="0">
              <a:latin typeface="Sans Open"/>
            </a:endParaRPr>
          </a:p>
        </p:txBody>
      </p:sp>
      <p:sp>
        <p:nvSpPr>
          <p:cNvPr id="12" name="Tekstvak 11">
            <a:extLst>
              <a:ext uri="{FF2B5EF4-FFF2-40B4-BE49-F238E27FC236}">
                <a16:creationId xmlns:a16="http://schemas.microsoft.com/office/drawing/2014/main" id="{28D82824-94E7-CDAF-B688-3EBFABE211E1}"/>
              </a:ext>
            </a:extLst>
          </p:cNvPr>
          <p:cNvSpPr txBox="1"/>
          <p:nvPr/>
        </p:nvSpPr>
        <p:spPr>
          <a:xfrm>
            <a:off x="9422455" y="5516236"/>
            <a:ext cx="1304544" cy="646331"/>
          </a:xfrm>
          <a:prstGeom prst="rect">
            <a:avLst/>
          </a:prstGeom>
          <a:noFill/>
        </p:spPr>
        <p:txBody>
          <a:bodyPr wrap="square" rtlCol="0">
            <a:spAutoFit/>
          </a:bodyPr>
          <a:lstStyle/>
          <a:p>
            <a:r>
              <a:rPr lang="en-US" dirty="0">
                <a:latin typeface="Sans Open"/>
              </a:rPr>
              <a:t>Drafting of a CPA</a:t>
            </a:r>
            <a:endParaRPr lang="nl-NL" dirty="0">
              <a:latin typeface="Sans Open"/>
            </a:endParaRPr>
          </a:p>
        </p:txBody>
      </p:sp>
    </p:spTree>
    <p:extLst>
      <p:ext uri="{BB962C8B-B14F-4D97-AF65-F5344CB8AC3E}">
        <p14:creationId xmlns:p14="http://schemas.microsoft.com/office/powerpoint/2010/main" val="135025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15221-8F1F-AFE1-F139-765CBEDAA3E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90FA027-1BB4-221E-8DCA-3E16D2D5A87A}"/>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8E201516-AE87-C156-3D61-B582F429250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The Netherlands – Survey study</a:t>
            </a:r>
          </a:p>
        </p:txBody>
      </p:sp>
      <p:sp>
        <p:nvSpPr>
          <p:cNvPr id="3" name="Content Placeholder 2">
            <a:extLst>
              <a:ext uri="{FF2B5EF4-FFF2-40B4-BE49-F238E27FC236}">
                <a16:creationId xmlns:a16="http://schemas.microsoft.com/office/drawing/2014/main" id="{FB1B5172-7635-E7D6-2D58-DFF784436DCD}"/>
              </a:ext>
            </a:extLst>
          </p:cNvPr>
          <p:cNvSpPr>
            <a:spLocks noGrp="1"/>
          </p:cNvSpPr>
          <p:nvPr>
            <p:ph idx="1"/>
          </p:nvPr>
        </p:nvSpPr>
        <p:spPr>
          <a:xfrm>
            <a:off x="492370" y="2188818"/>
            <a:ext cx="5871854" cy="4147535"/>
          </a:xfrm>
        </p:spPr>
        <p:txBody>
          <a:bodyPr>
            <a:normAutofit/>
          </a:bodyPr>
          <a:lstStyle/>
          <a:p>
            <a:r>
              <a:rPr lang="en-US" sz="2000" dirty="0">
                <a:latin typeface="Sans Open"/>
              </a:rPr>
              <a:t>Most notaries indicated that the majority of their clients drafting a levenstestament are between 60 and 70 years old.</a:t>
            </a:r>
          </a:p>
          <a:p>
            <a:endParaRPr lang="en-US" sz="2000" dirty="0">
              <a:latin typeface="Sans Open"/>
            </a:endParaRPr>
          </a:p>
          <a:p>
            <a:r>
              <a:rPr lang="en-US" sz="2000" dirty="0">
                <a:latin typeface="Sans Open"/>
              </a:rPr>
              <a:t>The levenstestament is in most cases drafted to make provisions for a future period of incapacity.</a:t>
            </a:r>
          </a:p>
          <a:p>
            <a:endParaRPr lang="en-US" sz="2000" dirty="0">
              <a:latin typeface="Sans Open"/>
            </a:endParaRPr>
          </a:p>
          <a:p>
            <a:r>
              <a:rPr lang="en-US" sz="2000" dirty="0">
                <a:latin typeface="Sans Open"/>
              </a:rPr>
              <a:t>50% of the respondents indicated that most of their clients use the levenstestament to arrange financial affairs. </a:t>
            </a:r>
          </a:p>
          <a:p>
            <a:endParaRPr lang="en-US" sz="2000" dirty="0">
              <a:latin typeface="Sans Open"/>
            </a:endParaRPr>
          </a:p>
          <a:p>
            <a:endParaRPr lang="en-US" sz="1800" dirty="0">
              <a:latin typeface="Sans Open"/>
            </a:endParaRPr>
          </a:p>
          <a:p>
            <a:endParaRPr lang="en-US" sz="2000" dirty="0">
              <a:latin typeface="Sans Open"/>
            </a:endParaRPr>
          </a:p>
          <a:p>
            <a:endParaRPr lang="en-US" sz="16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2EB3D11D-5CBF-65E7-0296-CA3D334003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9" name="Grafiek 8">
            <a:extLst>
              <a:ext uri="{FF2B5EF4-FFF2-40B4-BE49-F238E27FC236}">
                <a16:creationId xmlns:a16="http://schemas.microsoft.com/office/drawing/2014/main" id="{B1EB5ED7-6C3C-B651-AFD7-35AE31F2AC2E}"/>
              </a:ext>
            </a:extLst>
          </p:cNvPr>
          <p:cNvGraphicFramePr/>
          <p:nvPr>
            <p:extLst>
              <p:ext uri="{D42A27DB-BD31-4B8C-83A1-F6EECF244321}">
                <p14:modId xmlns:p14="http://schemas.microsoft.com/office/powerpoint/2010/main" val="1149297815"/>
              </p:ext>
            </p:extLst>
          </p:nvPr>
        </p:nvGraphicFramePr>
        <p:xfrm>
          <a:off x="6522720" y="2609427"/>
          <a:ext cx="5176910" cy="33158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566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0B032-C68F-AF75-802E-35168EEC68E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3CFC6DB-E7EA-069D-2062-5CAE81B26F45}"/>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CD02DCA7-DB1F-5E7E-E68E-FC5B3B22FF87}"/>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The Netherlands – Survey study</a:t>
            </a:r>
          </a:p>
        </p:txBody>
      </p:sp>
      <p:pic>
        <p:nvPicPr>
          <p:cNvPr id="4" name="Afbeelding 1915497981" descr="FL-EUR Logo">
            <a:extLst>
              <a:ext uri="{FF2B5EF4-FFF2-40B4-BE49-F238E27FC236}">
                <a16:creationId xmlns:a16="http://schemas.microsoft.com/office/drawing/2014/main" id="{FB4984F7-A7E9-9E01-F66D-11EE348489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9" name="Grafiek 8">
            <a:extLst>
              <a:ext uri="{FF2B5EF4-FFF2-40B4-BE49-F238E27FC236}">
                <a16:creationId xmlns:a16="http://schemas.microsoft.com/office/drawing/2014/main" id="{799195E0-E2DA-378E-7C5E-5642F8ECCFF9}"/>
              </a:ext>
            </a:extLst>
          </p:cNvPr>
          <p:cNvGraphicFramePr/>
          <p:nvPr>
            <p:extLst>
              <p:ext uri="{D42A27DB-BD31-4B8C-83A1-F6EECF244321}">
                <p14:modId xmlns:p14="http://schemas.microsoft.com/office/powerpoint/2010/main" val="3613607367"/>
              </p:ext>
            </p:extLst>
          </p:nvPr>
        </p:nvGraphicFramePr>
        <p:xfrm>
          <a:off x="5510902" y="2297059"/>
          <a:ext cx="6261998" cy="3774558"/>
        </p:xfrm>
        <a:graphic>
          <a:graphicData uri="http://schemas.openxmlformats.org/drawingml/2006/chart">
            <c:chart xmlns:c="http://schemas.openxmlformats.org/drawingml/2006/chart" xmlns:r="http://schemas.openxmlformats.org/officeDocument/2006/relationships" r:id="rId4"/>
          </a:graphicData>
        </a:graphic>
      </p:graphicFrame>
      <p:sp>
        <p:nvSpPr>
          <p:cNvPr id="8" name="Content Placeholder 2">
            <a:extLst>
              <a:ext uri="{FF2B5EF4-FFF2-40B4-BE49-F238E27FC236}">
                <a16:creationId xmlns:a16="http://schemas.microsoft.com/office/drawing/2014/main" id="{21292A5A-9F58-A078-F0C3-4F9938ADE5FA}"/>
              </a:ext>
            </a:extLst>
          </p:cNvPr>
          <p:cNvSpPr>
            <a:spLocks noGrp="1"/>
          </p:cNvSpPr>
          <p:nvPr>
            <p:ph idx="1"/>
          </p:nvPr>
        </p:nvSpPr>
        <p:spPr>
          <a:xfrm>
            <a:off x="492370" y="2188818"/>
            <a:ext cx="4945262" cy="4147535"/>
          </a:xfrm>
        </p:spPr>
        <p:txBody>
          <a:bodyPr>
            <a:normAutofit/>
          </a:bodyPr>
          <a:lstStyle/>
          <a:p>
            <a:pPr marL="0" indent="0">
              <a:buNone/>
            </a:pPr>
            <a:endParaRPr lang="en-US" sz="2000" dirty="0">
              <a:latin typeface="Sans Open"/>
            </a:endParaRPr>
          </a:p>
          <a:p>
            <a:endParaRPr lang="en-US" sz="1800" dirty="0">
              <a:latin typeface="Sans Open"/>
            </a:endParaRPr>
          </a:p>
          <a:p>
            <a:endParaRPr lang="en-US" sz="2000" dirty="0">
              <a:latin typeface="Sans Open"/>
            </a:endParaRPr>
          </a:p>
          <a:p>
            <a:endParaRPr lang="en-US" sz="16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graphicFrame>
        <p:nvGraphicFramePr>
          <p:cNvPr id="10" name="Tabel 9">
            <a:extLst>
              <a:ext uri="{FF2B5EF4-FFF2-40B4-BE49-F238E27FC236}">
                <a16:creationId xmlns:a16="http://schemas.microsoft.com/office/drawing/2014/main" id="{920FCA54-902E-F4BD-3AE1-4AE0AD819234}"/>
              </a:ext>
            </a:extLst>
          </p:cNvPr>
          <p:cNvGraphicFramePr>
            <a:graphicFrameLocks noGrp="1"/>
          </p:cNvGraphicFramePr>
          <p:nvPr>
            <p:extLst>
              <p:ext uri="{D42A27DB-BD31-4B8C-83A1-F6EECF244321}">
                <p14:modId xmlns:p14="http://schemas.microsoft.com/office/powerpoint/2010/main" val="2215546823"/>
              </p:ext>
            </p:extLst>
          </p:nvPr>
        </p:nvGraphicFramePr>
        <p:xfrm>
          <a:off x="565404" y="3177658"/>
          <a:ext cx="4421124" cy="2255520"/>
        </p:xfrm>
        <a:graphic>
          <a:graphicData uri="http://schemas.openxmlformats.org/drawingml/2006/table">
            <a:tbl>
              <a:tblPr firstRow="1" bandRow="1">
                <a:tableStyleId>{5C22544A-7EE6-4342-B048-85BDC9FD1C3A}</a:tableStyleId>
              </a:tblPr>
              <a:tblGrid>
                <a:gridCol w="2317753">
                  <a:extLst>
                    <a:ext uri="{9D8B030D-6E8A-4147-A177-3AD203B41FA5}">
                      <a16:colId xmlns:a16="http://schemas.microsoft.com/office/drawing/2014/main" val="326836321"/>
                    </a:ext>
                  </a:extLst>
                </a:gridCol>
                <a:gridCol w="1201163">
                  <a:extLst>
                    <a:ext uri="{9D8B030D-6E8A-4147-A177-3AD203B41FA5}">
                      <a16:colId xmlns:a16="http://schemas.microsoft.com/office/drawing/2014/main" val="1972644732"/>
                    </a:ext>
                  </a:extLst>
                </a:gridCol>
                <a:gridCol w="902208">
                  <a:extLst>
                    <a:ext uri="{9D8B030D-6E8A-4147-A177-3AD203B41FA5}">
                      <a16:colId xmlns:a16="http://schemas.microsoft.com/office/drawing/2014/main" val="2216807747"/>
                    </a:ext>
                  </a:extLst>
                </a:gridCol>
              </a:tblGrid>
              <a:tr h="0">
                <a:tc>
                  <a:txBody>
                    <a:bodyPr/>
                    <a:lstStyle/>
                    <a:p>
                      <a:endParaRPr lang="nl-NL" sz="1600" dirty="0">
                        <a:latin typeface="Sans Open"/>
                      </a:endParaRPr>
                    </a:p>
                  </a:txBody>
                  <a:tcPr/>
                </a:tc>
                <a:tc>
                  <a:txBody>
                    <a:bodyPr/>
                    <a:lstStyle/>
                    <a:p>
                      <a:r>
                        <a:rPr lang="en-US" sz="1600" dirty="0">
                          <a:latin typeface="Sans Open"/>
                        </a:rPr>
                        <a:t>Frequency</a:t>
                      </a:r>
                      <a:endParaRPr lang="nl-NL" sz="1600" dirty="0">
                        <a:latin typeface="Sans Open"/>
                      </a:endParaRPr>
                    </a:p>
                  </a:txBody>
                  <a:tcPr/>
                </a:tc>
                <a:tc>
                  <a:txBody>
                    <a:bodyPr/>
                    <a:lstStyle/>
                    <a:p>
                      <a:r>
                        <a:rPr lang="en-US" sz="1600" dirty="0">
                          <a:latin typeface="Sans Open"/>
                        </a:rPr>
                        <a:t>Percent</a:t>
                      </a:r>
                      <a:endParaRPr lang="nl-NL" sz="1600" dirty="0">
                        <a:latin typeface="Sans Open"/>
                      </a:endParaRPr>
                    </a:p>
                  </a:txBody>
                  <a:tcPr/>
                </a:tc>
                <a:extLst>
                  <a:ext uri="{0D108BD9-81ED-4DB2-BD59-A6C34878D82A}">
                    <a16:rowId xmlns:a16="http://schemas.microsoft.com/office/drawing/2014/main" val="864117055"/>
                  </a:ext>
                </a:extLst>
              </a:tr>
              <a:tr h="0">
                <a:tc>
                  <a:txBody>
                    <a:bodyPr/>
                    <a:lstStyle/>
                    <a:p>
                      <a:r>
                        <a:rPr lang="en-US" sz="1600" dirty="0">
                          <a:latin typeface="Sans Open"/>
                        </a:rPr>
                        <a:t>In all cases</a:t>
                      </a:r>
                    </a:p>
                  </a:txBody>
                  <a:tcPr/>
                </a:tc>
                <a:tc>
                  <a:txBody>
                    <a:bodyPr/>
                    <a:lstStyle/>
                    <a:p>
                      <a:r>
                        <a:rPr lang="en-US" sz="1600" dirty="0">
                          <a:latin typeface="Sans Open"/>
                        </a:rPr>
                        <a:t>55</a:t>
                      </a:r>
                      <a:endParaRPr lang="nl-NL" sz="1600" dirty="0">
                        <a:latin typeface="Sans Open"/>
                      </a:endParaRPr>
                    </a:p>
                  </a:txBody>
                  <a:tcPr/>
                </a:tc>
                <a:tc>
                  <a:txBody>
                    <a:bodyPr/>
                    <a:lstStyle/>
                    <a:p>
                      <a:r>
                        <a:rPr lang="en-US" sz="1600" dirty="0">
                          <a:latin typeface="Sans Open"/>
                        </a:rPr>
                        <a:t>32,9</a:t>
                      </a:r>
                      <a:endParaRPr lang="nl-NL" sz="1600" dirty="0">
                        <a:latin typeface="Sans Open"/>
                      </a:endParaRPr>
                    </a:p>
                  </a:txBody>
                  <a:tcPr/>
                </a:tc>
                <a:extLst>
                  <a:ext uri="{0D108BD9-81ED-4DB2-BD59-A6C34878D82A}">
                    <a16:rowId xmlns:a16="http://schemas.microsoft.com/office/drawing/2014/main" val="2546748722"/>
                  </a:ext>
                </a:extLst>
              </a:tr>
              <a:tr h="0">
                <a:tc>
                  <a:txBody>
                    <a:bodyPr/>
                    <a:lstStyle/>
                    <a:p>
                      <a:r>
                        <a:rPr lang="en-US" sz="1600" dirty="0">
                          <a:latin typeface="Sans Open"/>
                        </a:rPr>
                        <a:t>Upon request of the adult</a:t>
                      </a:r>
                    </a:p>
                  </a:txBody>
                  <a:tcPr/>
                </a:tc>
                <a:tc>
                  <a:txBody>
                    <a:bodyPr/>
                    <a:lstStyle/>
                    <a:p>
                      <a:r>
                        <a:rPr lang="en-US" sz="1600" dirty="0">
                          <a:latin typeface="Sans Open"/>
                        </a:rPr>
                        <a:t>66</a:t>
                      </a:r>
                      <a:endParaRPr lang="nl-NL" sz="1600" dirty="0">
                        <a:latin typeface="Sans Open"/>
                      </a:endParaRPr>
                    </a:p>
                  </a:txBody>
                  <a:tcPr/>
                </a:tc>
                <a:tc>
                  <a:txBody>
                    <a:bodyPr/>
                    <a:lstStyle/>
                    <a:p>
                      <a:r>
                        <a:rPr lang="en-US" sz="1600" dirty="0">
                          <a:latin typeface="Sans Open"/>
                        </a:rPr>
                        <a:t>39,5</a:t>
                      </a:r>
                      <a:endParaRPr lang="nl-NL" sz="1600" dirty="0">
                        <a:latin typeface="Sans Open"/>
                      </a:endParaRPr>
                    </a:p>
                  </a:txBody>
                  <a:tcPr/>
                </a:tc>
                <a:extLst>
                  <a:ext uri="{0D108BD9-81ED-4DB2-BD59-A6C34878D82A}">
                    <a16:rowId xmlns:a16="http://schemas.microsoft.com/office/drawing/2014/main" val="2294565670"/>
                  </a:ext>
                </a:extLst>
              </a:tr>
              <a:tr h="0">
                <a:tc>
                  <a:txBody>
                    <a:bodyPr/>
                    <a:lstStyle/>
                    <a:p>
                      <a:r>
                        <a:rPr lang="en-US" sz="1600" dirty="0">
                          <a:latin typeface="Sans Open"/>
                        </a:rPr>
                        <a:t>In case of sensitivities</a:t>
                      </a:r>
                    </a:p>
                  </a:txBody>
                  <a:tcPr/>
                </a:tc>
                <a:tc>
                  <a:txBody>
                    <a:bodyPr/>
                    <a:lstStyle/>
                    <a:p>
                      <a:r>
                        <a:rPr lang="en-US" sz="1600" dirty="0">
                          <a:latin typeface="Sans Open"/>
                        </a:rPr>
                        <a:t>44</a:t>
                      </a:r>
                      <a:endParaRPr lang="nl-NL" sz="1600" dirty="0">
                        <a:latin typeface="Sans Open"/>
                      </a:endParaRPr>
                    </a:p>
                  </a:txBody>
                  <a:tcPr/>
                </a:tc>
                <a:tc>
                  <a:txBody>
                    <a:bodyPr/>
                    <a:lstStyle/>
                    <a:p>
                      <a:r>
                        <a:rPr lang="en-US" sz="1600" dirty="0">
                          <a:latin typeface="Sans Open"/>
                        </a:rPr>
                        <a:t>26,3</a:t>
                      </a:r>
                      <a:endParaRPr lang="nl-NL" sz="1600" dirty="0">
                        <a:latin typeface="Sans Open"/>
                      </a:endParaRPr>
                    </a:p>
                  </a:txBody>
                  <a:tcPr/>
                </a:tc>
                <a:extLst>
                  <a:ext uri="{0D108BD9-81ED-4DB2-BD59-A6C34878D82A}">
                    <a16:rowId xmlns:a16="http://schemas.microsoft.com/office/drawing/2014/main" val="2999315343"/>
                  </a:ext>
                </a:extLst>
              </a:tr>
              <a:tr h="0">
                <a:tc>
                  <a:txBody>
                    <a:bodyPr/>
                    <a:lstStyle/>
                    <a:p>
                      <a:r>
                        <a:rPr lang="en-US" sz="1600" dirty="0">
                          <a:latin typeface="Sans Open"/>
                        </a:rPr>
                        <a:t>Never</a:t>
                      </a:r>
                    </a:p>
                  </a:txBody>
                  <a:tcPr/>
                </a:tc>
                <a:tc>
                  <a:txBody>
                    <a:bodyPr/>
                    <a:lstStyle/>
                    <a:p>
                      <a:r>
                        <a:rPr lang="en-US" sz="1600" dirty="0">
                          <a:latin typeface="Sans Open"/>
                        </a:rPr>
                        <a:t>2</a:t>
                      </a:r>
                      <a:endParaRPr lang="nl-NL" sz="1600" dirty="0">
                        <a:latin typeface="Sans Open"/>
                      </a:endParaRPr>
                    </a:p>
                  </a:txBody>
                  <a:tcPr/>
                </a:tc>
                <a:tc>
                  <a:txBody>
                    <a:bodyPr/>
                    <a:lstStyle/>
                    <a:p>
                      <a:r>
                        <a:rPr lang="en-US" sz="1600" dirty="0">
                          <a:latin typeface="Sans Open"/>
                        </a:rPr>
                        <a:t>1,2</a:t>
                      </a:r>
                      <a:endParaRPr lang="nl-NL" sz="1600" dirty="0">
                        <a:latin typeface="Sans Open"/>
                      </a:endParaRPr>
                    </a:p>
                  </a:txBody>
                  <a:tcPr/>
                </a:tc>
                <a:extLst>
                  <a:ext uri="{0D108BD9-81ED-4DB2-BD59-A6C34878D82A}">
                    <a16:rowId xmlns:a16="http://schemas.microsoft.com/office/drawing/2014/main" val="365425857"/>
                  </a:ext>
                </a:extLst>
              </a:tr>
              <a:tr h="0">
                <a:tc>
                  <a:txBody>
                    <a:bodyPr/>
                    <a:lstStyle/>
                    <a:p>
                      <a:r>
                        <a:rPr lang="en-US" sz="1600" b="1" dirty="0">
                          <a:latin typeface="Sans Open"/>
                        </a:rPr>
                        <a:t>Total</a:t>
                      </a:r>
                    </a:p>
                  </a:txBody>
                  <a:tcPr/>
                </a:tc>
                <a:tc>
                  <a:txBody>
                    <a:bodyPr/>
                    <a:lstStyle/>
                    <a:p>
                      <a:r>
                        <a:rPr lang="en-US" sz="1600" dirty="0">
                          <a:latin typeface="Sans Open"/>
                        </a:rPr>
                        <a:t>167</a:t>
                      </a:r>
                      <a:endParaRPr lang="nl-NL" sz="1600" dirty="0">
                        <a:latin typeface="Sans Open"/>
                      </a:endParaRPr>
                    </a:p>
                  </a:txBody>
                  <a:tcPr/>
                </a:tc>
                <a:tc>
                  <a:txBody>
                    <a:bodyPr/>
                    <a:lstStyle/>
                    <a:p>
                      <a:r>
                        <a:rPr lang="en-US" sz="1600" dirty="0">
                          <a:latin typeface="Sans Open"/>
                        </a:rPr>
                        <a:t>100</a:t>
                      </a:r>
                      <a:endParaRPr lang="nl-NL" sz="1600" dirty="0">
                        <a:latin typeface="Sans Open"/>
                      </a:endParaRPr>
                    </a:p>
                  </a:txBody>
                  <a:tcPr/>
                </a:tc>
                <a:extLst>
                  <a:ext uri="{0D108BD9-81ED-4DB2-BD59-A6C34878D82A}">
                    <a16:rowId xmlns:a16="http://schemas.microsoft.com/office/drawing/2014/main" val="730582386"/>
                  </a:ext>
                </a:extLst>
              </a:tr>
            </a:tbl>
          </a:graphicData>
        </a:graphic>
      </p:graphicFrame>
      <p:sp>
        <p:nvSpPr>
          <p:cNvPr id="12" name="Tekstvak 11">
            <a:extLst>
              <a:ext uri="{FF2B5EF4-FFF2-40B4-BE49-F238E27FC236}">
                <a16:creationId xmlns:a16="http://schemas.microsoft.com/office/drawing/2014/main" id="{1FD60510-BE50-0022-CD58-A77695D7F3B5}"/>
              </a:ext>
            </a:extLst>
          </p:cNvPr>
          <p:cNvSpPr txBox="1"/>
          <p:nvPr/>
        </p:nvSpPr>
        <p:spPr>
          <a:xfrm>
            <a:off x="419100" y="2336589"/>
            <a:ext cx="4567428" cy="646331"/>
          </a:xfrm>
          <a:prstGeom prst="rect">
            <a:avLst/>
          </a:prstGeom>
          <a:noFill/>
        </p:spPr>
        <p:txBody>
          <a:bodyPr wrap="square" rtlCol="0">
            <a:spAutoFit/>
          </a:bodyPr>
          <a:lstStyle/>
          <a:p>
            <a:r>
              <a:rPr lang="en-US" dirty="0">
                <a:latin typeface="Sans Open"/>
              </a:rPr>
              <a:t>How do notaries perceive the need to include a form of supervision in the levenstestament?</a:t>
            </a:r>
            <a:endParaRPr lang="nl-NL" dirty="0">
              <a:latin typeface="Sans Open"/>
            </a:endParaRPr>
          </a:p>
        </p:txBody>
      </p:sp>
    </p:spTree>
    <p:extLst>
      <p:ext uri="{BB962C8B-B14F-4D97-AF65-F5344CB8AC3E}">
        <p14:creationId xmlns:p14="http://schemas.microsoft.com/office/powerpoint/2010/main" val="192457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C6E67-C3F5-9B91-8600-3D00892DF5A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57985E6-B01D-CC9A-A891-20CD4ED0A35E}"/>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8B2A7F14-DE42-A245-75A3-DFBD6ADFDDAC}"/>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The Netherlands – Survey study</a:t>
            </a:r>
          </a:p>
        </p:txBody>
      </p:sp>
      <p:sp>
        <p:nvSpPr>
          <p:cNvPr id="3" name="Content Placeholder 2">
            <a:extLst>
              <a:ext uri="{FF2B5EF4-FFF2-40B4-BE49-F238E27FC236}">
                <a16:creationId xmlns:a16="http://schemas.microsoft.com/office/drawing/2014/main" id="{6AAC2558-52AD-67B3-1899-7D0245CC5191}"/>
              </a:ext>
            </a:extLst>
          </p:cNvPr>
          <p:cNvSpPr>
            <a:spLocks noGrp="1"/>
          </p:cNvSpPr>
          <p:nvPr>
            <p:ph idx="1"/>
          </p:nvPr>
        </p:nvSpPr>
        <p:spPr>
          <a:xfrm>
            <a:off x="471589" y="2297059"/>
            <a:ext cx="5871854" cy="4147535"/>
          </a:xfrm>
        </p:spPr>
        <p:txBody>
          <a:bodyPr>
            <a:normAutofit/>
          </a:bodyPr>
          <a:lstStyle/>
          <a:p>
            <a:r>
              <a:rPr lang="en-US" sz="2000" dirty="0">
                <a:latin typeface="Sans Open"/>
              </a:rPr>
              <a:t>The term ‘autonomy’ was used in different ways and also used to highlight the power of the attorney or the broader family to engage in estate planning without the ‘prying eyes’ of the court</a:t>
            </a:r>
          </a:p>
          <a:p>
            <a:endParaRPr lang="en-US" sz="2000" dirty="0">
              <a:latin typeface="Sans Open"/>
            </a:endParaRPr>
          </a:p>
          <a:p>
            <a:r>
              <a:rPr lang="en-US" sz="2000" dirty="0">
                <a:latin typeface="Sans Open"/>
              </a:rPr>
              <a:t>This is not in line with the aim of the levenstestament as an instrument protecting the interests of the adult!</a:t>
            </a:r>
          </a:p>
          <a:p>
            <a:endParaRPr lang="en-US" sz="2000" dirty="0">
              <a:latin typeface="Sans Open"/>
            </a:endParaRPr>
          </a:p>
          <a:p>
            <a:endParaRPr lang="en-US" sz="1800" dirty="0">
              <a:latin typeface="Sans Open"/>
            </a:endParaRPr>
          </a:p>
          <a:p>
            <a:endParaRPr lang="en-US" sz="2000" dirty="0">
              <a:latin typeface="Sans Open"/>
            </a:endParaRPr>
          </a:p>
          <a:p>
            <a:endParaRPr lang="en-US" sz="16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E1FDA79D-C8D4-5877-3DED-43C66F4C73D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5" name="Tabel 4">
            <a:extLst>
              <a:ext uri="{FF2B5EF4-FFF2-40B4-BE49-F238E27FC236}">
                <a16:creationId xmlns:a16="http://schemas.microsoft.com/office/drawing/2014/main" id="{AF07C65C-76F9-AFE3-6871-C9EED96804CA}"/>
              </a:ext>
            </a:extLst>
          </p:cNvPr>
          <p:cNvGraphicFramePr>
            <a:graphicFrameLocks noGrp="1"/>
          </p:cNvGraphicFramePr>
          <p:nvPr>
            <p:extLst>
              <p:ext uri="{D42A27DB-BD31-4B8C-83A1-F6EECF244321}">
                <p14:modId xmlns:p14="http://schemas.microsoft.com/office/powerpoint/2010/main" val="2983841081"/>
              </p:ext>
            </p:extLst>
          </p:nvPr>
        </p:nvGraphicFramePr>
        <p:xfrm>
          <a:off x="6856476" y="2958202"/>
          <a:ext cx="4628388" cy="2590800"/>
        </p:xfrm>
        <a:graphic>
          <a:graphicData uri="http://schemas.openxmlformats.org/drawingml/2006/table">
            <a:tbl>
              <a:tblPr firstRow="1" bandRow="1">
                <a:tableStyleId>{5C22544A-7EE6-4342-B048-85BDC9FD1C3A}</a:tableStyleId>
              </a:tblPr>
              <a:tblGrid>
                <a:gridCol w="3048513">
                  <a:extLst>
                    <a:ext uri="{9D8B030D-6E8A-4147-A177-3AD203B41FA5}">
                      <a16:colId xmlns:a16="http://schemas.microsoft.com/office/drawing/2014/main" val="326836321"/>
                    </a:ext>
                  </a:extLst>
                </a:gridCol>
                <a:gridCol w="1579875">
                  <a:extLst>
                    <a:ext uri="{9D8B030D-6E8A-4147-A177-3AD203B41FA5}">
                      <a16:colId xmlns:a16="http://schemas.microsoft.com/office/drawing/2014/main" val="1972644732"/>
                    </a:ext>
                  </a:extLst>
                </a:gridCol>
              </a:tblGrid>
              <a:tr h="330776">
                <a:tc>
                  <a:txBody>
                    <a:bodyPr/>
                    <a:lstStyle/>
                    <a:p>
                      <a:endParaRPr lang="nl-NL" sz="1600" dirty="0">
                        <a:latin typeface="Sans Open"/>
                      </a:endParaRPr>
                    </a:p>
                  </a:txBody>
                  <a:tcPr/>
                </a:tc>
                <a:tc>
                  <a:txBody>
                    <a:bodyPr/>
                    <a:lstStyle/>
                    <a:p>
                      <a:r>
                        <a:rPr lang="en-US" sz="1600" dirty="0">
                          <a:latin typeface="Sans Open"/>
                        </a:rPr>
                        <a:t>Frequency</a:t>
                      </a:r>
                      <a:endParaRPr lang="nl-NL" sz="1600" dirty="0">
                        <a:latin typeface="Sans Open"/>
                      </a:endParaRPr>
                    </a:p>
                  </a:txBody>
                  <a:tcPr/>
                </a:tc>
                <a:extLst>
                  <a:ext uri="{0D108BD9-81ED-4DB2-BD59-A6C34878D82A}">
                    <a16:rowId xmlns:a16="http://schemas.microsoft.com/office/drawing/2014/main" val="864117055"/>
                  </a:ext>
                </a:extLst>
              </a:tr>
              <a:tr h="571341">
                <a:tc>
                  <a:txBody>
                    <a:bodyPr/>
                    <a:lstStyle/>
                    <a:p>
                      <a:r>
                        <a:rPr lang="en-US" sz="1600" dirty="0">
                          <a:latin typeface="Sans Open"/>
                        </a:rPr>
                        <a:t>Autonomy / no interference from third parties</a:t>
                      </a:r>
                    </a:p>
                  </a:txBody>
                  <a:tcPr/>
                </a:tc>
                <a:tc>
                  <a:txBody>
                    <a:bodyPr/>
                    <a:lstStyle/>
                    <a:p>
                      <a:r>
                        <a:rPr lang="en-US" sz="1600" dirty="0">
                          <a:latin typeface="Sans Open"/>
                        </a:rPr>
                        <a:t>110</a:t>
                      </a:r>
                      <a:endParaRPr lang="nl-NL" sz="1600" dirty="0">
                        <a:latin typeface="Sans Open"/>
                      </a:endParaRPr>
                    </a:p>
                  </a:txBody>
                  <a:tcPr/>
                </a:tc>
                <a:extLst>
                  <a:ext uri="{0D108BD9-81ED-4DB2-BD59-A6C34878D82A}">
                    <a16:rowId xmlns:a16="http://schemas.microsoft.com/office/drawing/2014/main" val="2546748722"/>
                  </a:ext>
                </a:extLst>
              </a:tr>
              <a:tr h="330776">
                <a:tc>
                  <a:txBody>
                    <a:bodyPr/>
                    <a:lstStyle/>
                    <a:p>
                      <a:r>
                        <a:rPr lang="en-US" sz="1600" dirty="0">
                          <a:latin typeface="Sans Open"/>
                        </a:rPr>
                        <a:t>Time gain/continuation</a:t>
                      </a:r>
                    </a:p>
                  </a:txBody>
                  <a:tcPr/>
                </a:tc>
                <a:tc>
                  <a:txBody>
                    <a:bodyPr/>
                    <a:lstStyle/>
                    <a:p>
                      <a:r>
                        <a:rPr lang="en-US" sz="1600" dirty="0">
                          <a:latin typeface="Sans Open"/>
                        </a:rPr>
                        <a:t>19</a:t>
                      </a:r>
                      <a:endParaRPr lang="nl-NL" sz="1600" dirty="0">
                        <a:latin typeface="Sans Open"/>
                      </a:endParaRPr>
                    </a:p>
                  </a:txBody>
                  <a:tcPr/>
                </a:tc>
                <a:extLst>
                  <a:ext uri="{0D108BD9-81ED-4DB2-BD59-A6C34878D82A}">
                    <a16:rowId xmlns:a16="http://schemas.microsoft.com/office/drawing/2014/main" val="2294565670"/>
                  </a:ext>
                </a:extLst>
              </a:tr>
              <a:tr h="330776">
                <a:tc>
                  <a:txBody>
                    <a:bodyPr/>
                    <a:lstStyle/>
                    <a:p>
                      <a:r>
                        <a:rPr lang="en-US" sz="1600" dirty="0">
                          <a:latin typeface="Sans Open"/>
                        </a:rPr>
                        <a:t>Affairs are put in order</a:t>
                      </a:r>
                    </a:p>
                  </a:txBody>
                  <a:tcPr/>
                </a:tc>
                <a:tc>
                  <a:txBody>
                    <a:bodyPr/>
                    <a:lstStyle/>
                    <a:p>
                      <a:r>
                        <a:rPr lang="en-US" sz="1600" dirty="0">
                          <a:latin typeface="Sans Open"/>
                        </a:rPr>
                        <a:t>13</a:t>
                      </a:r>
                      <a:endParaRPr lang="nl-NL" sz="1600" dirty="0">
                        <a:latin typeface="Sans Open"/>
                      </a:endParaRPr>
                    </a:p>
                  </a:txBody>
                  <a:tcPr/>
                </a:tc>
                <a:extLst>
                  <a:ext uri="{0D108BD9-81ED-4DB2-BD59-A6C34878D82A}">
                    <a16:rowId xmlns:a16="http://schemas.microsoft.com/office/drawing/2014/main" val="2999315343"/>
                  </a:ext>
                </a:extLst>
              </a:tr>
              <a:tr h="330776">
                <a:tc>
                  <a:txBody>
                    <a:bodyPr/>
                    <a:lstStyle/>
                    <a:p>
                      <a:r>
                        <a:rPr lang="en-US" sz="1600" dirty="0">
                          <a:latin typeface="Sans Open"/>
                        </a:rPr>
                        <a:t>Estate planning</a:t>
                      </a:r>
                    </a:p>
                  </a:txBody>
                  <a:tcPr/>
                </a:tc>
                <a:tc>
                  <a:txBody>
                    <a:bodyPr/>
                    <a:lstStyle/>
                    <a:p>
                      <a:r>
                        <a:rPr lang="en-US" sz="1600" dirty="0">
                          <a:latin typeface="Sans Open"/>
                        </a:rPr>
                        <a:t>18</a:t>
                      </a:r>
                      <a:endParaRPr lang="nl-NL" sz="1600" dirty="0">
                        <a:latin typeface="Sans Open"/>
                      </a:endParaRPr>
                    </a:p>
                  </a:txBody>
                  <a:tcPr/>
                </a:tc>
                <a:extLst>
                  <a:ext uri="{0D108BD9-81ED-4DB2-BD59-A6C34878D82A}">
                    <a16:rowId xmlns:a16="http://schemas.microsoft.com/office/drawing/2014/main" val="365425857"/>
                  </a:ext>
                </a:extLst>
              </a:tr>
              <a:tr h="330776">
                <a:tc>
                  <a:txBody>
                    <a:bodyPr/>
                    <a:lstStyle/>
                    <a:p>
                      <a:r>
                        <a:rPr lang="en-US" sz="1600" b="0" dirty="0" err="1">
                          <a:latin typeface="Sans Open"/>
                        </a:rPr>
                        <a:t>Customisation</a:t>
                      </a:r>
                      <a:endParaRPr lang="en-US" sz="1600" b="0" dirty="0">
                        <a:latin typeface="Sans Open"/>
                      </a:endParaRPr>
                    </a:p>
                  </a:txBody>
                  <a:tcPr/>
                </a:tc>
                <a:tc>
                  <a:txBody>
                    <a:bodyPr/>
                    <a:lstStyle/>
                    <a:p>
                      <a:r>
                        <a:rPr lang="en-US" sz="1600" b="0" dirty="0">
                          <a:latin typeface="Sans Open"/>
                        </a:rPr>
                        <a:t>14</a:t>
                      </a:r>
                      <a:endParaRPr lang="nl-NL" sz="1600" b="0" dirty="0">
                        <a:latin typeface="Sans Open"/>
                      </a:endParaRPr>
                    </a:p>
                  </a:txBody>
                  <a:tcPr/>
                </a:tc>
                <a:extLst>
                  <a:ext uri="{0D108BD9-81ED-4DB2-BD59-A6C34878D82A}">
                    <a16:rowId xmlns:a16="http://schemas.microsoft.com/office/drawing/2014/main" val="730582386"/>
                  </a:ext>
                </a:extLst>
              </a:tr>
              <a:tr h="330776">
                <a:tc>
                  <a:txBody>
                    <a:bodyPr/>
                    <a:lstStyle/>
                    <a:p>
                      <a:r>
                        <a:rPr lang="en-US" sz="1600" b="0" dirty="0">
                          <a:latin typeface="Sans Open"/>
                        </a:rPr>
                        <a:t>Other</a:t>
                      </a:r>
                    </a:p>
                  </a:txBody>
                  <a:tcPr/>
                </a:tc>
                <a:tc>
                  <a:txBody>
                    <a:bodyPr/>
                    <a:lstStyle/>
                    <a:p>
                      <a:r>
                        <a:rPr lang="en-US" sz="1600" b="0" dirty="0">
                          <a:latin typeface="Sans Open"/>
                        </a:rPr>
                        <a:t>32</a:t>
                      </a:r>
                      <a:endParaRPr lang="nl-NL" sz="1600" b="0" dirty="0">
                        <a:latin typeface="Sans Open"/>
                      </a:endParaRPr>
                    </a:p>
                  </a:txBody>
                  <a:tcPr/>
                </a:tc>
                <a:extLst>
                  <a:ext uri="{0D108BD9-81ED-4DB2-BD59-A6C34878D82A}">
                    <a16:rowId xmlns:a16="http://schemas.microsoft.com/office/drawing/2014/main" val="1617750307"/>
                  </a:ext>
                </a:extLst>
              </a:tr>
            </a:tbl>
          </a:graphicData>
        </a:graphic>
      </p:graphicFrame>
      <p:sp>
        <p:nvSpPr>
          <p:cNvPr id="8" name="Tekstvak 7">
            <a:extLst>
              <a:ext uri="{FF2B5EF4-FFF2-40B4-BE49-F238E27FC236}">
                <a16:creationId xmlns:a16="http://schemas.microsoft.com/office/drawing/2014/main" id="{6485B1B6-9AEA-140C-EDE6-497E073534A6}"/>
              </a:ext>
            </a:extLst>
          </p:cNvPr>
          <p:cNvSpPr txBox="1"/>
          <p:nvPr/>
        </p:nvSpPr>
        <p:spPr>
          <a:xfrm>
            <a:off x="6856476" y="2275609"/>
            <a:ext cx="4739779" cy="646331"/>
          </a:xfrm>
          <a:prstGeom prst="rect">
            <a:avLst/>
          </a:prstGeom>
          <a:noFill/>
        </p:spPr>
        <p:txBody>
          <a:bodyPr wrap="square" rtlCol="0">
            <a:spAutoFit/>
          </a:bodyPr>
          <a:lstStyle/>
          <a:p>
            <a:r>
              <a:rPr lang="en-US" dirty="0">
                <a:latin typeface="Sans Open"/>
                <a:ea typeface="Open Sans" panose="020B0606030504020204" pitchFamily="34" charset="0"/>
                <a:cs typeface="Open Sans" panose="020B0606030504020204" pitchFamily="34" charset="0"/>
              </a:rPr>
              <a:t>Advantages of the levenstestament according to notaries</a:t>
            </a:r>
            <a:endParaRPr lang="nl-NL" dirty="0">
              <a:latin typeface="Sans Open"/>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0563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5024F-94E6-111B-97EA-DB14A8ED486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1D76F62-2E3A-8628-BB2A-36810B57FA6A}"/>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AE70B489-8FD6-D653-2B37-5F54C9922D48}"/>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The Netherlands – Analysis of published court cases</a:t>
            </a:r>
          </a:p>
        </p:txBody>
      </p:sp>
      <p:sp>
        <p:nvSpPr>
          <p:cNvPr id="3" name="Content Placeholder 2">
            <a:extLst>
              <a:ext uri="{FF2B5EF4-FFF2-40B4-BE49-F238E27FC236}">
                <a16:creationId xmlns:a16="http://schemas.microsoft.com/office/drawing/2014/main" id="{898D3142-4EEE-180D-80B2-49268F0D6C35}"/>
              </a:ext>
            </a:extLst>
          </p:cNvPr>
          <p:cNvSpPr>
            <a:spLocks noGrp="1"/>
          </p:cNvSpPr>
          <p:nvPr>
            <p:ph idx="1"/>
          </p:nvPr>
        </p:nvSpPr>
        <p:spPr>
          <a:xfrm>
            <a:off x="492370" y="2188818"/>
            <a:ext cx="7461672" cy="4304057"/>
          </a:xfrm>
        </p:spPr>
        <p:txBody>
          <a:bodyPr>
            <a:normAutofit/>
          </a:bodyPr>
          <a:lstStyle/>
          <a:p>
            <a:r>
              <a:rPr lang="en-US" sz="1900" dirty="0">
                <a:latin typeface="Sans Open"/>
              </a:rPr>
              <a:t>Court cases where the court – notwithstanding the existence of a levenstestament – was confronted with a request for a state-ordered measure</a:t>
            </a:r>
          </a:p>
          <a:p>
            <a:endParaRPr lang="en-US" sz="1900" dirty="0">
              <a:latin typeface="Sans Open"/>
            </a:endParaRPr>
          </a:p>
          <a:p>
            <a:r>
              <a:rPr lang="en-US" sz="1900" dirty="0">
                <a:latin typeface="Sans Open"/>
              </a:rPr>
              <a:t>33 cases included in the analysis (up till July 2021)</a:t>
            </a:r>
          </a:p>
          <a:p>
            <a:endParaRPr lang="en-US" sz="1900" dirty="0">
              <a:latin typeface="Sans Open"/>
            </a:endParaRPr>
          </a:p>
          <a:p>
            <a:r>
              <a:rPr lang="en-US" sz="1900" dirty="0">
                <a:latin typeface="Sans Open"/>
              </a:rPr>
              <a:t>Situations in which the court might consider a state-ordered measure:</a:t>
            </a:r>
          </a:p>
          <a:p>
            <a:pPr marL="800100" lvl="1" indent="-342900">
              <a:buFont typeface="+mj-lt"/>
              <a:buAutoNum type="arabicPeriod"/>
            </a:pPr>
            <a:r>
              <a:rPr lang="en-US" sz="1800" dirty="0">
                <a:latin typeface="Sans Open"/>
              </a:rPr>
              <a:t>Unsuitability of the attorney (e.g. misuse/abuse by the attorney)</a:t>
            </a:r>
          </a:p>
          <a:p>
            <a:pPr marL="800100" lvl="1" indent="-342900">
              <a:buFont typeface="+mj-lt"/>
              <a:buAutoNum type="arabicPeriod"/>
            </a:pPr>
            <a:r>
              <a:rPr lang="en-US" sz="1800" dirty="0">
                <a:latin typeface="Sans Open"/>
              </a:rPr>
              <a:t>Conflicts between the attorneys</a:t>
            </a:r>
          </a:p>
          <a:p>
            <a:pPr marL="800100" lvl="1" indent="-342900">
              <a:buFont typeface="+mj-lt"/>
              <a:buAutoNum type="arabicPeriod"/>
            </a:pPr>
            <a:r>
              <a:rPr lang="en-US" sz="1800" dirty="0">
                <a:latin typeface="Sans Open"/>
              </a:rPr>
              <a:t>Conflicts between the attorney and family members not appointed as such</a:t>
            </a:r>
          </a:p>
          <a:p>
            <a:pPr marL="800100" lvl="1" indent="-342900">
              <a:buFont typeface="+mj-lt"/>
              <a:buAutoNum type="arabicPeriod"/>
            </a:pPr>
            <a:r>
              <a:rPr lang="en-US" sz="1800" dirty="0">
                <a:latin typeface="Sans Open"/>
              </a:rPr>
              <a:t>Problems with the acceptance</a:t>
            </a:r>
          </a:p>
          <a:p>
            <a:pPr marL="800100" lvl="1" indent="-342900">
              <a:buFont typeface="+mj-lt"/>
              <a:buAutoNum type="arabicPeriod"/>
            </a:pPr>
            <a:r>
              <a:rPr lang="en-US" sz="1800" dirty="0">
                <a:latin typeface="Sans Open"/>
              </a:rPr>
              <a:t>Insufficient protection against unwise decisions by the adult</a:t>
            </a:r>
          </a:p>
          <a:p>
            <a:pPr marL="800100" lvl="1" indent="-342900">
              <a:buFont typeface="+mj-lt"/>
              <a:buAutoNum type="arabicPeriod"/>
            </a:pPr>
            <a:endParaRPr lang="en-US" sz="1600" dirty="0">
              <a:latin typeface="Sans Open"/>
            </a:endParaRPr>
          </a:p>
          <a:p>
            <a:endParaRPr lang="en-US" sz="16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A7FC17E1-01B0-7C7D-2D13-2EB684E4EF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8" name="Afbeelding 7">
            <a:extLst>
              <a:ext uri="{FF2B5EF4-FFF2-40B4-BE49-F238E27FC236}">
                <a16:creationId xmlns:a16="http://schemas.microsoft.com/office/drawing/2014/main" id="{81B53789-D33A-D193-535D-8D6EFF1C3D29}"/>
              </a:ext>
            </a:extLst>
          </p:cNvPr>
          <p:cNvPicPr>
            <a:picLocks noChangeAspect="1"/>
          </p:cNvPicPr>
          <p:nvPr/>
        </p:nvPicPr>
        <p:blipFill>
          <a:blip r:embed="rId4"/>
          <a:stretch>
            <a:fillRect/>
          </a:stretch>
        </p:blipFill>
        <p:spPr>
          <a:xfrm>
            <a:off x="8135673" y="2297059"/>
            <a:ext cx="3254610" cy="3494453"/>
          </a:xfrm>
          <a:prstGeom prst="rect">
            <a:avLst/>
          </a:prstGeom>
        </p:spPr>
      </p:pic>
      <p:sp>
        <p:nvSpPr>
          <p:cNvPr id="10" name="Tekstvak 9">
            <a:extLst>
              <a:ext uri="{FF2B5EF4-FFF2-40B4-BE49-F238E27FC236}">
                <a16:creationId xmlns:a16="http://schemas.microsoft.com/office/drawing/2014/main" id="{FFF2579B-EE04-029B-F445-4EEFAE547050}"/>
              </a:ext>
            </a:extLst>
          </p:cNvPr>
          <p:cNvSpPr txBox="1"/>
          <p:nvPr/>
        </p:nvSpPr>
        <p:spPr>
          <a:xfrm>
            <a:off x="10074727" y="2609088"/>
            <a:ext cx="1463040" cy="369332"/>
          </a:xfrm>
          <a:prstGeom prst="rect">
            <a:avLst/>
          </a:prstGeom>
          <a:noFill/>
        </p:spPr>
        <p:txBody>
          <a:bodyPr wrap="square" rtlCol="0">
            <a:spAutoFit/>
          </a:bodyPr>
          <a:lstStyle/>
          <a:p>
            <a:r>
              <a:rPr lang="en-US" dirty="0">
                <a:latin typeface="Sans Open"/>
              </a:rPr>
              <a:t>Active CPA</a:t>
            </a:r>
            <a:endParaRPr lang="nl-NL" dirty="0">
              <a:latin typeface="Sans Open"/>
            </a:endParaRPr>
          </a:p>
        </p:txBody>
      </p:sp>
      <p:sp>
        <p:nvSpPr>
          <p:cNvPr id="11" name="Tekstvak 10">
            <a:extLst>
              <a:ext uri="{FF2B5EF4-FFF2-40B4-BE49-F238E27FC236}">
                <a16:creationId xmlns:a16="http://schemas.microsoft.com/office/drawing/2014/main" id="{D1F23421-E3A2-6295-D454-C82F71AAD9BA}"/>
              </a:ext>
            </a:extLst>
          </p:cNvPr>
          <p:cNvSpPr txBox="1"/>
          <p:nvPr/>
        </p:nvSpPr>
        <p:spPr>
          <a:xfrm>
            <a:off x="8101526" y="4477689"/>
            <a:ext cx="1170432" cy="646331"/>
          </a:xfrm>
          <a:prstGeom prst="rect">
            <a:avLst/>
          </a:prstGeom>
          <a:noFill/>
        </p:spPr>
        <p:txBody>
          <a:bodyPr wrap="square" rtlCol="0">
            <a:spAutoFit/>
          </a:bodyPr>
          <a:lstStyle/>
          <a:p>
            <a:r>
              <a:rPr lang="en-US" dirty="0">
                <a:latin typeface="Sans Open"/>
              </a:rPr>
              <a:t>Entry into force</a:t>
            </a:r>
            <a:endParaRPr lang="nl-NL" dirty="0">
              <a:latin typeface="Sans Open"/>
            </a:endParaRPr>
          </a:p>
        </p:txBody>
      </p:sp>
      <p:sp>
        <p:nvSpPr>
          <p:cNvPr id="12" name="Tekstvak 11">
            <a:extLst>
              <a:ext uri="{FF2B5EF4-FFF2-40B4-BE49-F238E27FC236}">
                <a16:creationId xmlns:a16="http://schemas.microsoft.com/office/drawing/2014/main" id="{E6A00DB6-46D9-498F-796C-D407E92010F8}"/>
              </a:ext>
            </a:extLst>
          </p:cNvPr>
          <p:cNvSpPr txBox="1"/>
          <p:nvPr/>
        </p:nvSpPr>
        <p:spPr>
          <a:xfrm>
            <a:off x="9575469" y="5284588"/>
            <a:ext cx="1304544" cy="646331"/>
          </a:xfrm>
          <a:prstGeom prst="rect">
            <a:avLst/>
          </a:prstGeom>
          <a:noFill/>
        </p:spPr>
        <p:txBody>
          <a:bodyPr wrap="square" rtlCol="0">
            <a:spAutoFit/>
          </a:bodyPr>
          <a:lstStyle/>
          <a:p>
            <a:r>
              <a:rPr lang="en-US" dirty="0">
                <a:latin typeface="Sans Open"/>
              </a:rPr>
              <a:t>Drafting of a CPA</a:t>
            </a:r>
            <a:endParaRPr lang="nl-NL" dirty="0">
              <a:latin typeface="Sans Open"/>
            </a:endParaRPr>
          </a:p>
        </p:txBody>
      </p:sp>
    </p:spTree>
    <p:extLst>
      <p:ext uri="{BB962C8B-B14F-4D97-AF65-F5344CB8AC3E}">
        <p14:creationId xmlns:p14="http://schemas.microsoft.com/office/powerpoint/2010/main" val="26366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CD516-4E86-18A0-0AA9-DAFB9A29B49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46AAE32-2097-4E06-1B67-9E0B8ECE0F9B}"/>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69F93A40-09A3-7E26-91C8-C896C410206C}"/>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The Netherlands – Interview study with adults and attorneys</a:t>
            </a:r>
          </a:p>
        </p:txBody>
      </p:sp>
      <p:pic>
        <p:nvPicPr>
          <p:cNvPr id="4" name="Afbeelding 1915497981" descr="FL-EUR Logo">
            <a:extLst>
              <a:ext uri="{FF2B5EF4-FFF2-40B4-BE49-F238E27FC236}">
                <a16:creationId xmlns:a16="http://schemas.microsoft.com/office/drawing/2014/main" id="{1D7D15DA-77F1-14AA-82FD-B297D07FEE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graphicFrame>
        <p:nvGraphicFramePr>
          <p:cNvPr id="5" name="Table 1">
            <a:extLst>
              <a:ext uri="{FF2B5EF4-FFF2-40B4-BE49-F238E27FC236}">
                <a16:creationId xmlns:a16="http://schemas.microsoft.com/office/drawing/2014/main" id="{2F7E0A84-916C-D961-3A3E-1AA1A545D0B1}"/>
              </a:ext>
            </a:extLst>
          </p:cNvPr>
          <p:cNvGraphicFramePr>
            <a:graphicFrameLocks noGrp="1"/>
          </p:cNvGraphicFramePr>
          <p:nvPr>
            <p:extLst>
              <p:ext uri="{D42A27DB-BD31-4B8C-83A1-F6EECF244321}">
                <p14:modId xmlns:p14="http://schemas.microsoft.com/office/powerpoint/2010/main" val="3643103972"/>
              </p:ext>
            </p:extLst>
          </p:nvPr>
        </p:nvGraphicFramePr>
        <p:xfrm>
          <a:off x="1353312" y="2297059"/>
          <a:ext cx="9729216" cy="3881691"/>
        </p:xfrm>
        <a:graphic>
          <a:graphicData uri="http://schemas.openxmlformats.org/drawingml/2006/table">
            <a:tbl>
              <a:tblPr firstRow="1" bandRow="1">
                <a:tableStyleId>{5C22544A-7EE6-4342-B048-85BDC9FD1C3A}</a:tableStyleId>
              </a:tblPr>
              <a:tblGrid>
                <a:gridCol w="3186405">
                  <a:extLst>
                    <a:ext uri="{9D8B030D-6E8A-4147-A177-3AD203B41FA5}">
                      <a16:colId xmlns:a16="http://schemas.microsoft.com/office/drawing/2014/main" val="3719494994"/>
                    </a:ext>
                  </a:extLst>
                </a:gridCol>
                <a:gridCol w="3236767">
                  <a:extLst>
                    <a:ext uri="{9D8B030D-6E8A-4147-A177-3AD203B41FA5}">
                      <a16:colId xmlns:a16="http://schemas.microsoft.com/office/drawing/2014/main" val="2386604619"/>
                    </a:ext>
                  </a:extLst>
                </a:gridCol>
                <a:gridCol w="3306044">
                  <a:extLst>
                    <a:ext uri="{9D8B030D-6E8A-4147-A177-3AD203B41FA5}">
                      <a16:colId xmlns:a16="http://schemas.microsoft.com/office/drawing/2014/main" val="3520963297"/>
                    </a:ext>
                  </a:extLst>
                </a:gridCol>
              </a:tblGrid>
              <a:tr h="1377940">
                <a:tc>
                  <a:txBody>
                    <a:bodyPr/>
                    <a:lstStyle/>
                    <a:p>
                      <a:r>
                        <a:rPr lang="en-GB" sz="1800" dirty="0">
                          <a:latin typeface="Sans Open"/>
                        </a:rPr>
                        <a:t>1. The adult has recently made a levenstestament</a:t>
                      </a:r>
                    </a:p>
                  </a:txBody>
                  <a:tcPr marL="127618" marR="127618" marT="63809" marB="63809"/>
                </a:tc>
                <a:tc>
                  <a:txBody>
                    <a:bodyPr/>
                    <a:lstStyle/>
                    <a:p>
                      <a:r>
                        <a:rPr lang="en-GB" sz="1800" dirty="0">
                          <a:latin typeface="Sans Open"/>
                        </a:rPr>
                        <a:t>2. The levenstestament has entered into force</a:t>
                      </a:r>
                    </a:p>
                  </a:txBody>
                  <a:tcPr marL="127618" marR="127618" marT="63809" marB="63809"/>
                </a:tc>
                <a:tc>
                  <a:txBody>
                    <a:bodyPr/>
                    <a:lstStyle/>
                    <a:p>
                      <a:r>
                        <a:rPr lang="en-GB" sz="1800" dirty="0">
                          <a:latin typeface="Sans Open"/>
                        </a:rPr>
                        <a:t>3. The levenstestament has been active for a while and there is a decline of the adult’s cognitive abilities</a:t>
                      </a:r>
                    </a:p>
                  </a:txBody>
                  <a:tcPr marL="127618" marR="127618" marT="63809" marB="63809"/>
                </a:tc>
                <a:extLst>
                  <a:ext uri="{0D108BD9-81ED-4DB2-BD59-A6C34878D82A}">
                    <a16:rowId xmlns:a16="http://schemas.microsoft.com/office/drawing/2014/main" val="2527283696"/>
                  </a:ext>
                </a:extLst>
              </a:tr>
              <a:tr h="1125811">
                <a:tc>
                  <a:txBody>
                    <a:bodyPr/>
                    <a:lstStyle/>
                    <a:p>
                      <a:r>
                        <a:rPr lang="en-GB" sz="1800" dirty="0">
                          <a:latin typeface="Sans Open"/>
                        </a:rPr>
                        <a:t>Expectations of adults and nominated attorneys</a:t>
                      </a:r>
                    </a:p>
                  </a:txBody>
                  <a:tcPr marL="127618" marR="127618" marT="63809" marB="63809"/>
                </a:tc>
                <a:tc gridSpan="2">
                  <a:txBody>
                    <a:bodyPr/>
                    <a:lstStyle/>
                    <a:p>
                      <a:r>
                        <a:rPr lang="en-GB" sz="1800" dirty="0">
                          <a:latin typeface="Sans Open"/>
                        </a:rPr>
                        <a:t>Expectations and experiences of active attorneys</a:t>
                      </a:r>
                    </a:p>
                  </a:txBody>
                  <a:tcPr marL="127618" marR="127618" marT="63809" marB="63809"/>
                </a:tc>
                <a:tc hMerge="1">
                  <a:txBody>
                    <a:bodyPr/>
                    <a:lstStyle/>
                    <a:p>
                      <a:endParaRPr lang="en-GB" dirty="0"/>
                    </a:p>
                  </a:txBody>
                  <a:tcPr/>
                </a:tc>
                <a:extLst>
                  <a:ext uri="{0D108BD9-81ED-4DB2-BD59-A6C34878D82A}">
                    <a16:rowId xmlns:a16="http://schemas.microsoft.com/office/drawing/2014/main" val="794238334"/>
                  </a:ext>
                </a:extLst>
              </a:tr>
              <a:tr h="1377940">
                <a:tc>
                  <a:txBody>
                    <a:bodyPr/>
                    <a:lstStyle/>
                    <a:p>
                      <a:r>
                        <a:rPr lang="en-GB" sz="1800" dirty="0">
                          <a:latin typeface="Sans Open"/>
                        </a:rPr>
                        <a:t>23 interviews with adults who had recently made a levenstestament &amp; 6 interviews with nominated attorneys</a:t>
                      </a:r>
                    </a:p>
                  </a:txBody>
                  <a:tcPr marL="127618" marR="127618" marT="63809" marB="63809"/>
                </a:tc>
                <a:tc gridSpan="2">
                  <a:txBody>
                    <a:bodyPr/>
                    <a:lstStyle/>
                    <a:p>
                      <a:r>
                        <a:rPr lang="en-GB" sz="1800" dirty="0">
                          <a:latin typeface="Sans Open"/>
                        </a:rPr>
                        <a:t>16 interviews with active attorneys (ranging from recently started to active for a while)</a:t>
                      </a:r>
                    </a:p>
                  </a:txBody>
                  <a:tcPr marL="127618" marR="127618" marT="63809" marB="63809"/>
                </a:tc>
                <a:tc hMerge="1">
                  <a:txBody>
                    <a:bodyPr/>
                    <a:lstStyle/>
                    <a:p>
                      <a:endParaRPr lang="en-GB"/>
                    </a:p>
                  </a:txBody>
                  <a:tcPr/>
                </a:tc>
                <a:extLst>
                  <a:ext uri="{0D108BD9-81ED-4DB2-BD59-A6C34878D82A}">
                    <a16:rowId xmlns:a16="http://schemas.microsoft.com/office/drawing/2014/main" val="1941189999"/>
                  </a:ext>
                </a:extLst>
              </a:tr>
            </a:tbl>
          </a:graphicData>
        </a:graphic>
      </p:graphicFrame>
    </p:spTree>
    <p:extLst>
      <p:ext uri="{BB962C8B-B14F-4D97-AF65-F5344CB8AC3E}">
        <p14:creationId xmlns:p14="http://schemas.microsoft.com/office/powerpoint/2010/main" val="190660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AD7C-E644-9138-0AEF-D3CA0306B04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A46A8D5-EBA7-7590-4075-3BE52EB229D8}"/>
              </a:ext>
            </a:extLst>
          </p:cNvPr>
          <p:cNvSpPr/>
          <p:nvPr/>
        </p:nvSpPr>
        <p:spPr>
          <a:xfrm>
            <a:off x="0" y="0"/>
            <a:ext cx="12192000" cy="1931934"/>
          </a:xfrm>
          <a:prstGeom prst="rect">
            <a:avLst/>
          </a:prstGeom>
          <a:solidFill>
            <a:srgbClr val="628CA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itle 1">
            <a:extLst>
              <a:ext uri="{FF2B5EF4-FFF2-40B4-BE49-F238E27FC236}">
                <a16:creationId xmlns:a16="http://schemas.microsoft.com/office/drawing/2014/main" id="{8E225193-EB56-3A54-065F-4BD9A28843E4}"/>
              </a:ext>
            </a:extLst>
          </p:cNvPr>
          <p:cNvSpPr>
            <a:spLocks noGrp="1"/>
          </p:cNvSpPr>
          <p:nvPr>
            <p:ph type="title"/>
          </p:nvPr>
        </p:nvSpPr>
        <p:spPr>
          <a:xfrm>
            <a:off x="838200" y="365125"/>
            <a:ext cx="8924778" cy="1325563"/>
          </a:xfrm>
        </p:spPr>
        <p:txBody>
          <a:bodyPr>
            <a:normAutofit/>
          </a:bodyPr>
          <a:lstStyle/>
          <a:p>
            <a:r>
              <a:rPr lang="en-GB" sz="3000" b="1" dirty="0">
                <a:latin typeface="Open Sans"/>
                <a:ea typeface="Verdana" panose="020B0604030504040204" pitchFamily="34" charset="0"/>
              </a:rPr>
              <a:t>The Netherlands – Interview study with adults and family attorneys</a:t>
            </a:r>
          </a:p>
        </p:txBody>
      </p:sp>
      <p:sp>
        <p:nvSpPr>
          <p:cNvPr id="3" name="Content Placeholder 2">
            <a:extLst>
              <a:ext uri="{FF2B5EF4-FFF2-40B4-BE49-F238E27FC236}">
                <a16:creationId xmlns:a16="http://schemas.microsoft.com/office/drawing/2014/main" id="{0307EF85-638E-4E43-D76C-7283605589C3}"/>
              </a:ext>
            </a:extLst>
          </p:cNvPr>
          <p:cNvSpPr>
            <a:spLocks noGrp="1"/>
          </p:cNvSpPr>
          <p:nvPr>
            <p:ph idx="1"/>
          </p:nvPr>
        </p:nvSpPr>
        <p:spPr>
          <a:xfrm>
            <a:off x="471589" y="2297059"/>
            <a:ext cx="5871854" cy="4147535"/>
          </a:xfrm>
        </p:spPr>
        <p:txBody>
          <a:bodyPr>
            <a:normAutofit fontScale="92500" lnSpcReduction="20000"/>
          </a:bodyPr>
          <a:lstStyle/>
          <a:p>
            <a:r>
              <a:rPr lang="en-US" sz="2400" dirty="0">
                <a:latin typeface="Sans Open"/>
              </a:rPr>
              <a:t>Observations:</a:t>
            </a:r>
          </a:p>
          <a:p>
            <a:pPr lvl="1">
              <a:buFont typeface="Wingdings" panose="05000000000000000000" pitchFamily="2" charset="2"/>
              <a:buChar char="Ø"/>
            </a:pPr>
            <a:r>
              <a:rPr lang="en-US" sz="2100" dirty="0">
                <a:latin typeface="Sans Open"/>
              </a:rPr>
              <a:t>Information in the levenstestament about wishes, preferences and instructions is limited. </a:t>
            </a:r>
          </a:p>
          <a:p>
            <a:pPr lvl="1">
              <a:buFont typeface="Wingdings" panose="05000000000000000000" pitchFamily="2" charset="2"/>
              <a:buChar char="Ø"/>
            </a:pPr>
            <a:r>
              <a:rPr lang="en-US" sz="2100" dirty="0">
                <a:latin typeface="Sans Open"/>
              </a:rPr>
              <a:t>This information is not in all cases supplemented by conversations between the adult and the attorney.</a:t>
            </a:r>
          </a:p>
          <a:p>
            <a:pPr lvl="1">
              <a:buFont typeface="Wingdings" panose="05000000000000000000" pitchFamily="2" charset="2"/>
              <a:buChar char="Ø"/>
            </a:pPr>
            <a:r>
              <a:rPr lang="en-US" sz="2100" dirty="0">
                <a:latin typeface="Sans Open"/>
              </a:rPr>
              <a:t>The importance of regular and ongoing conversations - after all, wishes and preferences can change - is not understood by everyone</a:t>
            </a:r>
          </a:p>
          <a:p>
            <a:pPr lvl="1">
              <a:buFont typeface="Wingdings" panose="05000000000000000000" pitchFamily="2" charset="2"/>
              <a:buChar char="Ø"/>
            </a:pPr>
            <a:r>
              <a:rPr lang="en-US" sz="2100" dirty="0">
                <a:latin typeface="Sans Open"/>
              </a:rPr>
              <a:t>Over time with cognitive decline, having such conversations becomes even more difficult</a:t>
            </a:r>
          </a:p>
          <a:p>
            <a:endParaRPr lang="en-US" sz="2400" dirty="0">
              <a:latin typeface="Sans Open"/>
            </a:endParaRPr>
          </a:p>
          <a:p>
            <a:r>
              <a:rPr lang="en-US" sz="2400" dirty="0">
                <a:latin typeface="Sans Open"/>
              </a:rPr>
              <a:t>The above creates the risk that the information as to the adult’s voice is limited. Although there is a lot the attorney </a:t>
            </a:r>
            <a:r>
              <a:rPr lang="en-US" sz="2400" b="1" i="1" dirty="0">
                <a:latin typeface="Sans Open"/>
              </a:rPr>
              <a:t>can</a:t>
            </a:r>
            <a:r>
              <a:rPr lang="en-US" sz="2400" dirty="0">
                <a:latin typeface="Sans Open"/>
              </a:rPr>
              <a:t> do, he knows little about what the adult </a:t>
            </a:r>
            <a:r>
              <a:rPr lang="en-US" sz="2400" b="1" i="1" dirty="0">
                <a:latin typeface="Sans Open"/>
              </a:rPr>
              <a:t>wishes</a:t>
            </a:r>
            <a:r>
              <a:rPr lang="en-US" sz="2400" dirty="0">
                <a:latin typeface="Sans Open"/>
              </a:rPr>
              <a:t> him to do.</a:t>
            </a:r>
          </a:p>
          <a:p>
            <a:endParaRPr lang="en-US" sz="1800" dirty="0">
              <a:latin typeface="Sans Open"/>
            </a:endParaRPr>
          </a:p>
          <a:p>
            <a:endParaRPr lang="en-US" sz="2000" dirty="0">
              <a:latin typeface="Sans Open"/>
            </a:endParaRPr>
          </a:p>
          <a:p>
            <a:endParaRPr lang="en-US" sz="1600" dirty="0">
              <a:latin typeface="Sans Open"/>
            </a:endParaRPr>
          </a:p>
          <a:p>
            <a:pPr marL="0" indent="0">
              <a:buNone/>
            </a:pPr>
            <a:endParaRPr lang="en-US" sz="2000" dirty="0">
              <a:latin typeface="Sans Open"/>
            </a:endParaRPr>
          </a:p>
          <a:p>
            <a:pPr marL="0" indent="0">
              <a:buNone/>
            </a:pPr>
            <a:endParaRPr lang="nl-NL" sz="2000" dirty="0">
              <a:latin typeface="Sans Open"/>
            </a:endParaRPr>
          </a:p>
        </p:txBody>
      </p:sp>
      <p:pic>
        <p:nvPicPr>
          <p:cNvPr id="4" name="Afbeelding 1915497981" descr="FL-EUR Logo">
            <a:extLst>
              <a:ext uri="{FF2B5EF4-FFF2-40B4-BE49-F238E27FC236}">
                <a16:creationId xmlns:a16="http://schemas.microsoft.com/office/drawing/2014/main" id="{E0340C32-F0F1-84E1-9B1C-7CAEAC2930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7126" y="256884"/>
            <a:ext cx="1785774" cy="1224793"/>
          </a:xfrm>
          <a:prstGeom prst="rect">
            <a:avLst/>
          </a:prstGeom>
          <a:noFill/>
          <a:ln>
            <a:noFill/>
          </a:ln>
        </p:spPr>
      </p:pic>
      <p:pic>
        <p:nvPicPr>
          <p:cNvPr id="6" name="Picture 2">
            <a:extLst>
              <a:ext uri="{FF2B5EF4-FFF2-40B4-BE49-F238E27FC236}">
                <a16:creationId xmlns:a16="http://schemas.microsoft.com/office/drawing/2014/main" id="{2AB2E067-B015-8B84-EB95-A2CEA82CAED3}"/>
              </a:ext>
            </a:extLst>
          </p:cNvPr>
          <p:cNvPicPr>
            <a:picLocks noChangeAspect="1"/>
          </p:cNvPicPr>
          <p:nvPr/>
        </p:nvPicPr>
        <p:blipFill>
          <a:blip r:embed="rId4"/>
          <a:stretch>
            <a:fillRect/>
          </a:stretch>
        </p:blipFill>
        <p:spPr>
          <a:xfrm>
            <a:off x="6695687" y="2482501"/>
            <a:ext cx="5077213" cy="2955131"/>
          </a:xfrm>
          <a:prstGeom prst="rect">
            <a:avLst/>
          </a:prstGeom>
        </p:spPr>
      </p:pic>
    </p:spTree>
    <p:extLst>
      <p:ext uri="{BB962C8B-B14F-4D97-AF65-F5344CB8AC3E}">
        <p14:creationId xmlns:p14="http://schemas.microsoft.com/office/powerpoint/2010/main" val="741450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3245</TotalTime>
  <Words>2014</Words>
  <Application>Microsoft Office PowerPoint</Application>
  <PresentationFormat>Breedbeeld</PresentationFormat>
  <Paragraphs>376</Paragraphs>
  <Slides>25</Slides>
  <Notes>25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25</vt:i4>
      </vt:variant>
    </vt:vector>
  </HeadingPairs>
  <TitlesOfParts>
    <vt:vector size="34" baseType="lpstr">
      <vt:lpstr>Arial</vt:lpstr>
      <vt:lpstr>Calibri</vt:lpstr>
      <vt:lpstr>Calibri Light</vt:lpstr>
      <vt:lpstr>Open Sans</vt:lpstr>
      <vt:lpstr>Sans Open</vt:lpstr>
      <vt:lpstr>Times New Roman</vt:lpstr>
      <vt:lpstr>Verdana</vt:lpstr>
      <vt:lpstr>Wingdings</vt:lpstr>
      <vt:lpstr>Office Theme</vt:lpstr>
      <vt:lpstr>Understanding the practical application of CPAs: Insights from empirical research in three European countries</vt:lpstr>
      <vt:lpstr>The Netherlands</vt:lpstr>
      <vt:lpstr>The Netherlands – Survey study</vt:lpstr>
      <vt:lpstr>The Netherlands – Survey study</vt:lpstr>
      <vt:lpstr>The Netherlands – Survey study</vt:lpstr>
      <vt:lpstr>The Netherlands – Survey study</vt:lpstr>
      <vt:lpstr>The Netherlands – Analysis of published court cases</vt:lpstr>
      <vt:lpstr>The Netherlands – Interview study with adults and attorneys</vt:lpstr>
      <vt:lpstr>The Netherlands – Interview study with adults and family attorneys</vt:lpstr>
      <vt:lpstr>The Netherlands – Interview study with professional attorneys</vt:lpstr>
      <vt:lpstr>Spain</vt:lpstr>
      <vt:lpstr>Spain (Catalonia)</vt:lpstr>
      <vt:lpstr>Spain (Catalonia)</vt:lpstr>
      <vt:lpstr>Spain (Catalonia)</vt:lpstr>
      <vt:lpstr>Spain (Catalonia)</vt:lpstr>
      <vt:lpstr>Spain (Catalonia)</vt:lpstr>
      <vt:lpstr>Spain (Catalonia)– Survey study</vt:lpstr>
      <vt:lpstr>Spain (Catalonia)– Survey study</vt:lpstr>
      <vt:lpstr>Spain (Catalonia)– Survey study</vt:lpstr>
      <vt:lpstr>Spain (Catalonia)– Survey study</vt:lpstr>
      <vt:lpstr>Norway</vt:lpstr>
      <vt:lpstr>Norway</vt:lpstr>
      <vt:lpstr>Norway – who is appointed as Attorney?</vt:lpstr>
      <vt:lpstr>Norway – CPAs as tool for distributing the Estate</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voluntary measures in FL-EUR national reports</dc:title>
  <dc:creator>Ordinador</dc:creator>
  <cp:lastModifiedBy>Stelma - Roorda, H.N. (Rieneke)</cp:lastModifiedBy>
  <cp:revision>44</cp:revision>
  <cp:lastPrinted>2023-11-23T13:00:00Z</cp:lastPrinted>
  <dcterms:created xsi:type="dcterms:W3CDTF">2023-11-06T15:19:48Z</dcterms:created>
  <dcterms:modified xsi:type="dcterms:W3CDTF">2025-04-29T07:56:23Z</dcterms:modified>
</cp:coreProperties>
</file>