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4"/>
    <p:sldMasterId id="2147483664" r:id="rId5"/>
  </p:sldMasterIdLst>
  <p:notesMasterIdLst>
    <p:notesMasterId r:id="rId57"/>
  </p:notesMasterIdLst>
  <p:handoutMasterIdLst>
    <p:handoutMasterId r:id="rId58"/>
  </p:handoutMasterIdLst>
  <p:sldIdLst>
    <p:sldId id="492" r:id="rId6"/>
    <p:sldId id="506" r:id="rId7"/>
    <p:sldId id="367" r:id="rId8"/>
    <p:sldId id="494" r:id="rId9"/>
    <p:sldId id="370" r:id="rId10"/>
    <p:sldId id="504" r:id="rId11"/>
    <p:sldId id="400" r:id="rId12"/>
    <p:sldId id="440" r:id="rId13"/>
    <p:sldId id="398" r:id="rId14"/>
    <p:sldId id="387" r:id="rId15"/>
    <p:sldId id="380" r:id="rId16"/>
    <p:sldId id="473" r:id="rId17"/>
    <p:sldId id="505" r:id="rId18"/>
    <p:sldId id="413" r:id="rId19"/>
    <p:sldId id="433" r:id="rId20"/>
    <p:sldId id="405" r:id="rId21"/>
    <p:sldId id="390" r:id="rId22"/>
    <p:sldId id="435" r:id="rId23"/>
    <p:sldId id="366" r:id="rId24"/>
    <p:sldId id="496" r:id="rId25"/>
    <p:sldId id="421" r:id="rId26"/>
    <p:sldId id="411" r:id="rId27"/>
    <p:sldId id="497" r:id="rId28"/>
    <p:sldId id="499" r:id="rId29"/>
    <p:sldId id="403" r:id="rId30"/>
    <p:sldId id="434" r:id="rId31"/>
    <p:sldId id="425" r:id="rId32"/>
    <p:sldId id="443" r:id="rId33"/>
    <p:sldId id="362" r:id="rId34"/>
    <p:sldId id="483" r:id="rId35"/>
    <p:sldId id="432" r:id="rId36"/>
    <p:sldId id="395" r:id="rId37"/>
    <p:sldId id="459" r:id="rId38"/>
    <p:sldId id="458" r:id="rId39"/>
    <p:sldId id="419" r:id="rId40"/>
    <p:sldId id="410" r:id="rId41"/>
    <p:sldId id="369" r:id="rId42"/>
    <p:sldId id="371" r:id="rId43"/>
    <p:sldId id="500" r:id="rId44"/>
    <p:sldId id="501" r:id="rId45"/>
    <p:sldId id="365" r:id="rId46"/>
    <p:sldId id="502" r:id="rId47"/>
    <p:sldId id="393" r:id="rId48"/>
    <p:sldId id="382" r:id="rId49"/>
    <p:sldId id="422" r:id="rId50"/>
    <p:sldId id="462" r:id="rId51"/>
    <p:sldId id="441" r:id="rId52"/>
    <p:sldId id="436" r:id="rId53"/>
    <p:sldId id="437" r:id="rId54"/>
    <p:sldId id="470" r:id="rId55"/>
    <p:sldId id="503" r:id="rId56"/>
  </p:sldIdLst>
  <p:sldSz cx="12192000" cy="6858000"/>
  <p:notesSz cx="6858000" cy="9144000"/>
  <p:embeddedFontLst>
    <p:embeddedFont>
      <p:font typeface="Arial Black" panose="020B0A04020102020204" pitchFamily="34" charset="0"/>
      <p:bold r:id="rId59"/>
    </p:embeddedFont>
    <p:embeddedFont>
      <p:font typeface="Bahnschrift" panose="020B0502040204020203" pitchFamily="34" charset="0"/>
      <p:regular r:id="rId60"/>
      <p:bold r:id="rId61"/>
    </p:embeddedFont>
    <p:embeddedFont>
      <p:font typeface="Bahnschrift SemiBold Condensed" panose="020B0502040204020203" pitchFamily="34" charset="0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Open Sans" panose="020B060603050402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20C73937-3581-4B5E-BA7C-6628EEEFA9DF}">
          <p14:sldIdLst>
            <p14:sldId id="492"/>
            <p14:sldId id="506"/>
            <p14:sldId id="367"/>
            <p14:sldId id="494"/>
            <p14:sldId id="370"/>
            <p14:sldId id="504"/>
            <p14:sldId id="400"/>
            <p14:sldId id="440"/>
            <p14:sldId id="398"/>
            <p14:sldId id="387"/>
            <p14:sldId id="380"/>
            <p14:sldId id="473"/>
            <p14:sldId id="505"/>
            <p14:sldId id="413"/>
            <p14:sldId id="433"/>
            <p14:sldId id="405"/>
            <p14:sldId id="390"/>
            <p14:sldId id="435"/>
            <p14:sldId id="366"/>
            <p14:sldId id="496"/>
            <p14:sldId id="421"/>
            <p14:sldId id="411"/>
            <p14:sldId id="497"/>
            <p14:sldId id="499"/>
            <p14:sldId id="403"/>
            <p14:sldId id="434"/>
            <p14:sldId id="425"/>
            <p14:sldId id="443"/>
            <p14:sldId id="362"/>
            <p14:sldId id="483"/>
            <p14:sldId id="432"/>
            <p14:sldId id="395"/>
            <p14:sldId id="459"/>
            <p14:sldId id="458"/>
            <p14:sldId id="419"/>
            <p14:sldId id="410"/>
            <p14:sldId id="369"/>
            <p14:sldId id="371"/>
            <p14:sldId id="500"/>
            <p14:sldId id="501"/>
            <p14:sldId id="365"/>
            <p14:sldId id="502"/>
            <p14:sldId id="393"/>
            <p14:sldId id="382"/>
            <p14:sldId id="422"/>
            <p14:sldId id="462"/>
            <p14:sldId id="441"/>
            <p14:sldId id="436"/>
            <p14:sldId id="437"/>
            <p14:sldId id="470"/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 Auracher | Kramp" initials="MA|K" lastIdx="1" clrIdx="0">
    <p:extLst>
      <p:ext uri="{19B8F6BF-5375-455C-9EA6-DF929625EA0E}">
        <p15:presenceInfo xmlns:p15="http://schemas.microsoft.com/office/powerpoint/2012/main" userId="S::Manuel.Auracher@kramp.com::574e0188-9b9b-4770-821c-6268eb28ff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0"/>
    <a:srgbClr val="D11217"/>
    <a:srgbClr val="D11315"/>
    <a:srgbClr val="4D4B4C"/>
    <a:srgbClr val="91C73D"/>
    <a:srgbClr val="8E1818"/>
    <a:srgbClr val="781111"/>
    <a:srgbClr val="FFFF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5097" autoAdjust="0"/>
  </p:normalViewPr>
  <p:slideViewPr>
    <p:cSldViewPr snapToGrid="0" snapToObjects="1">
      <p:cViewPr varScale="1">
        <p:scale>
          <a:sx n="79" d="100"/>
          <a:sy n="79" d="100"/>
        </p:scale>
        <p:origin x="1080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46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0B1900-AD91-7441-B97D-D1AC2D8C5E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86C60-2ADA-7249-9920-9942D92751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F0C27-F6CB-C841-89CF-6015C505158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5911A-12CC-F448-BECA-27093292B8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CB0F6-B932-B844-B140-557F81E6B3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3F02F-60C0-5648-ADF5-DD69D2607A6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20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240C1-8073-8E4D-BE88-DC1FB359601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CC4BA-7BBD-FC4C-B016-8B7799F7647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0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CC4BA-7BBD-FC4C-B016-8B7799F764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4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619B-1137-4F47-A33F-CD0EA4E3AB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CBB67-EC01-6A40-8B81-A3961FD65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0" cap="all" spc="-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1DF74-AAF8-7640-AAD9-C0EE0F65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FAC3325-FD96-E94D-9ADB-058973BEFB1F}" type="datetime1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0D8FC-7D6A-5042-A927-14FF562F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999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FE501-AC17-334F-92F8-21FEBD7C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5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619B-1137-4F47-A33F-CD0EA4E3AB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999" y="973360"/>
            <a:ext cx="804001" cy="7688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0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“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1DF74-AAF8-7640-AAD9-C0EE0F65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63E4-43B4-6647-B436-3499DE68267C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0D8FC-7D6A-5042-A927-14FF562F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999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FE501-AC17-334F-92F8-21FEBD7C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C5B874-6F45-944C-ABDE-481EFBA38AB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DB726C-DC56-7C4D-BA01-DF6D7D70F5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8032" y="384464"/>
            <a:ext cx="9035935" cy="60826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i="0" u="none" strike="noStrike" kern="1200" cap="all" spc="-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enter your quote here.</a:t>
            </a:r>
          </a:p>
        </p:txBody>
      </p:sp>
    </p:spTree>
    <p:extLst>
      <p:ext uri="{BB962C8B-B14F-4D97-AF65-F5344CB8AC3E}">
        <p14:creationId xmlns:p14="http://schemas.microsoft.com/office/powerpoint/2010/main" val="316623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619B-1137-4F47-A33F-CD0EA4E3AB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spc="-10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closing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1DF74-AAF8-7640-AAD9-C0EE0F65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18A5C26-26F8-F041-8C9F-527F6BDFF342}" type="datetime1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0D8FC-7D6A-5042-A927-14FF562F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999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FE501-AC17-334F-92F8-21FEBD7C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C5B874-6F45-944C-ABDE-481EFBA38AB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9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tand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38DB16-289C-4542-8320-0F853F8F48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16000" y="1440000"/>
            <a:ext cx="9144000" cy="85339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1" i="0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Place your 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D22C49-CD01-2446-8AEE-4FCC0F2F5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16000" y="2340000"/>
            <a:ext cx="9144000" cy="575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cap="all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AND HERE YOUR SUBTITLE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A7F2C7C-14DC-DE4C-9A92-491B4470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64800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2C3B1C4-9777-AD4D-B60F-8BDEE62F5E01}" type="datetime1">
              <a:rPr lang="en-US" smtClean="0"/>
              <a:pPr/>
              <a:t>10/9/2023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8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38DB16-289C-4542-8320-0F853F8F48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16000" y="1440000"/>
            <a:ext cx="9144000" cy="85339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1" i="0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Place your 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D22C49-CD01-2446-8AEE-4FCC0F2F5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16000" y="2340000"/>
            <a:ext cx="9144000" cy="575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cap="all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AND HERE YOUR SUBTITLE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8CDCDA-2BFC-FE4B-B64D-4AE9924F3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64800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AF843C3-A733-F544-94C7-AD58F198C261}" type="datetime1">
              <a:rPr lang="en-US" smtClean="0"/>
              <a:pPr/>
              <a:t>10/9/2023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65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op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38DB16-289C-4542-8320-0F853F8F48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16000" y="1440000"/>
            <a:ext cx="9144000" cy="85339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1" i="0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Place your 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D22C49-CD01-2446-8AEE-4FCC0F2F5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16000" y="2340000"/>
            <a:ext cx="9144000" cy="575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cap="all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AND HERE YOUR SUBTITLE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ECA7D2-83F0-6D4B-89D9-E6E57586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64800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C01555A-E2F1-E547-B7E0-8A48B0D7D214}" type="datetime1">
              <a:rPr lang="en-US" smtClean="0"/>
              <a:pPr/>
              <a:t>10/9/2023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6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optio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38DB16-289C-4542-8320-0F853F8F48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16000" y="1440000"/>
            <a:ext cx="9144000" cy="85339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600" b="1" i="0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Place your 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7D22C49-CD01-2446-8AEE-4FCC0F2F5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16000" y="2340000"/>
            <a:ext cx="9144000" cy="575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cap="all" spc="-10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AND HERE YOUR SUBTITLE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ECA7D2-83F0-6D4B-89D9-E6E57586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64800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C01555A-E2F1-E547-B7E0-8A48B0D7D214}" type="datetime1">
              <a:rPr lang="en-US" smtClean="0"/>
              <a:pPr/>
              <a:t>10/9/2023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7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5B1F1-8F68-D445-9985-00278E141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E327373-C073-3745-837A-64CC301F0B46}" type="datetime1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0CCE-E082-BE46-ABDF-507DD2DDA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4000" y="6480000"/>
            <a:ext cx="3651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C5B874-6F45-944C-ABDE-481EFBA38AB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8800516-1C9B-2B4F-B013-8876A063A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7999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3B796AF7-E7DF-224C-96B2-09465812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4001"/>
            <a:ext cx="10633800" cy="6085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Chapter, quote &amp; closing</a:t>
            </a:r>
          </a:p>
        </p:txBody>
      </p:sp>
    </p:spTree>
    <p:extLst>
      <p:ext uri="{BB962C8B-B14F-4D97-AF65-F5344CB8AC3E}">
        <p14:creationId xmlns:p14="http://schemas.microsoft.com/office/powerpoint/2010/main" val="397476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72" r:id="rId3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 spc="-100" baseline="0">
          <a:solidFill>
            <a:schemeClr val="bg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09316717-F556-904C-BC8E-9AEF8259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6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395524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</p:sldLayoutIdLst>
  <p:hf hdr="0"/>
  <p:txStyles>
    <p:titleStyle>
      <a:lvl1pPr marL="0" marR="0" indent="0" algn="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US" sz="5400" b="1" i="0" kern="1200" spc="-100" baseline="0" smtClean="0">
          <a:solidFill>
            <a:schemeClr val="tx1">
              <a:lumMod val="75000"/>
              <a:lumOff val="25000"/>
            </a:schemeClr>
          </a:solidFill>
          <a:effectLst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7.png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9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9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9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5" Type="http://schemas.openxmlformats.org/officeDocument/2006/relationships/image" Target="../media/image9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Relationship Id="rId5" Type="http://schemas.openxmlformats.org/officeDocument/2006/relationships/image" Target="../media/image9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Relationship Id="rId5" Type="http://schemas.openxmlformats.org/officeDocument/2006/relationships/image" Target="../media/image9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Relationship Id="rId5" Type="http://schemas.openxmlformats.org/officeDocument/2006/relationships/image" Target="../media/image9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Relationship Id="rId5" Type="http://schemas.openxmlformats.org/officeDocument/2006/relationships/image" Target="../media/image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8253" y="2543430"/>
            <a:ext cx="6602503" cy="387861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GRAMMER </a:t>
            </a:r>
            <a:r>
              <a:rPr lang="de-DE" sz="30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Luftsitz</a:t>
            </a:r>
            <a:r>
              <a:rPr lang="de-DE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"Black Edition"</a:t>
            </a:r>
            <a:r>
              <a:rPr lang="de-DE" sz="3000" b="1" dirty="0"/>
              <a:t>  </a:t>
            </a:r>
            <a:endParaRPr lang="de-DE" sz="3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G1248637</a:t>
            </a:r>
            <a:r>
              <a:rPr lang="de-DE" sz="1200" i="1" dirty="0"/>
              <a:t> </a:t>
            </a:r>
            <a:endParaRPr lang="de-DE" sz="1200" i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 Längs-Horizontalfederung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Gewichtseinstellung manuell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inkl. Armlehnen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Stoff schwarz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 descr="Ein Bild, das Sitz, dunkel, Stuhl enthält.&#10;&#10;Automatisch generierte Beschreibung">
            <a:extLst>
              <a:ext uri="{FF2B5EF4-FFF2-40B4-BE49-F238E27FC236}">
                <a16:creationId xmlns:a16="http://schemas.microsoft.com/office/drawing/2014/main" id="{A20F097A-7F05-B0B2-228C-DFA1E4107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41" y="1186489"/>
            <a:ext cx="4533333" cy="4990476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4893013" y="4757913"/>
            <a:ext cx="2370031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844,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5DC4BEA-FCB8-8C59-E7EF-9E31E160E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81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7"/>
            <a:ext cx="12192000" cy="6870877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713112" y="2548019"/>
            <a:ext cx="6172200" cy="3296146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LED Einbauscheinwerfer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la10447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einbauscheinwerfer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4200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lumen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Ip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69k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Emc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(funkentstört)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63" y="1469438"/>
            <a:ext cx="4892328" cy="3919123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7363838" y="4908378"/>
            <a:ext cx="186678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47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CD065E4F-01A0-419B-FB2E-5144A5C6B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3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319042"/>
            <a:ext cx="6484301" cy="3629474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60000"/>
              </a:lnSpc>
            </a:pP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gelenkwelle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60000"/>
              </a:lnSpc>
            </a:pPr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PTO40Y21T1010GP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gelenkwelle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serie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40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Anschluss 1 3/8“ 6Z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Länge: 1010 mm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Für feldspritze,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düngestreuer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holzspalter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Ce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kennzeichnung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6362">
            <a:off x="5789564" y="2854105"/>
            <a:ext cx="5935177" cy="2272383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560428" y="3023134"/>
            <a:ext cx="1984412" cy="1110645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113,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9448ADD3-42B8-65B6-9877-AD94CEFEF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07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319042"/>
            <a:ext cx="6484301" cy="3629474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gelenkwelle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PTO40Y21T710GP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gelenkwelle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serie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40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Anschluss 1 3/8“ 6Z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Länge: 710 mm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Für feldspritze,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düngestreuer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holzspalter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Ce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kennzeichnung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6362">
            <a:off x="5719886" y="2850257"/>
            <a:ext cx="5935177" cy="2272383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647222" y="3023134"/>
            <a:ext cx="1880498" cy="1110645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98,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1AD9C321-5737-8C0C-7A4F-44268F03B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1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7"/>
            <a:ext cx="12192000" cy="6870877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713112" y="2548019"/>
            <a:ext cx="6172200" cy="3296146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LED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arbeitsscheinwerfer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la10551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arbeitsscheinwerfer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4000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lumen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Ip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6k9k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Emc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(funkentstört)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CD065E4F-01A0-419B-FB2E-5144A5C6B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pic>
        <p:nvPicPr>
          <p:cNvPr id="7" name="Grafik 6" descr="Ein Bild, das Licht, Glühbirne enthält.&#10;&#10;Automatisch generierte Beschreibung">
            <a:extLst>
              <a:ext uri="{FF2B5EF4-FFF2-40B4-BE49-F238E27FC236}">
                <a16:creationId xmlns:a16="http://schemas.microsoft.com/office/drawing/2014/main" id="{D489AE39-91B3-BF48-5CD9-D554E32B2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09" y="1285391"/>
            <a:ext cx="2964437" cy="4884843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5924145" y="5014724"/>
            <a:ext cx="200145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44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25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1994170"/>
            <a:ext cx="6542787" cy="4117070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7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Optima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batterie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 RED TOP</a:t>
            </a:r>
          </a:p>
          <a:p>
            <a:pPr algn="l"/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802250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Optima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batterie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red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top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rts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4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12V 50Ah 815A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Beständig gegenüber extremen Vibrationen und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temperaturen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Länge: 254mm   breite: 175mm   höhe: 200mm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schaltung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: 1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wartungsfrei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5" y="1111301"/>
            <a:ext cx="4405074" cy="4677553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5971623" y="5034396"/>
            <a:ext cx="2132968" cy="1183329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209,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92176487-C76A-A910-4AA9-0BC888781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9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19043"/>
            <a:ext cx="6172200" cy="3212794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Forstmaßband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spencer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fw2024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Forstmaßband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spencer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Länge: 15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mtr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mit automatischem Rücklauf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Mit auslösehaken typ 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28" y="1176847"/>
            <a:ext cx="3428571" cy="5485714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9219398" y="4234018"/>
            <a:ext cx="185334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48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78CD3D26-E389-47DB-716E-4A8F53063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68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145323"/>
            <a:ext cx="5450241" cy="3499339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Fanghaken Kat.2 S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la201000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Unterlenkerfanghaken kat. 2 S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Leichte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ausführung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Für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hubarme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auf der vorder- oder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rückseite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von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fahrzeugen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77" y="1490494"/>
            <a:ext cx="3984602" cy="3851259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9230627" y="4337104"/>
            <a:ext cx="1761628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93,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B3589F38-1E44-B4F5-543C-57F853778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5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03584"/>
            <a:ext cx="6551782" cy="3851409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GO PART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Pvc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 sitz 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ts21000gp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Pvc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sitz mechanisch gefedert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schwarz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Gesamthöhe: 580 mm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Gesamtbreite: 490 mm</a:t>
            </a:r>
          </a:p>
          <a:p>
            <a:pPr algn="l"/>
            <a:endParaRPr lang="de-DE" sz="22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21" y="1415053"/>
            <a:ext cx="4003301" cy="3963428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8920996" y="4255214"/>
            <a:ext cx="2226902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103,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8934E105-1AF9-EFD9-BBC4-814A7CA5C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1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98" y="1597681"/>
            <a:ext cx="1230289" cy="328463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319042"/>
            <a:ext cx="6260123" cy="3719811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forstmarkierungsspray</a:t>
            </a:r>
          </a:p>
          <a:p>
            <a:pPr algn="l">
              <a:lnSpc>
                <a:spcPct val="16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PA131300-25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forstmarkierungsspray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Langfristiges Markieren und Kennzeichnen 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Auf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acryl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basis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Inhalt: 500 ml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Preis je dose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09" y="1704668"/>
            <a:ext cx="1313783" cy="32844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11" y="1736683"/>
            <a:ext cx="1280134" cy="322042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982" y="1750065"/>
            <a:ext cx="1228055" cy="33578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96" y="1803971"/>
            <a:ext cx="1268639" cy="331054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23" y="1781679"/>
            <a:ext cx="1201445" cy="33616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70" y="1911018"/>
            <a:ext cx="1243561" cy="3302280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8321877" y="4433648"/>
            <a:ext cx="1538652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7,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A23A934F-D11E-F3F7-3F4E-6827E2047D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0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091447"/>
            <a:ext cx="6915921" cy="4299625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kamerasystem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CAS667201KR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kamerasystem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7“ TFT-Breitbildmonitor in Farbe und mit Ton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Kamera mit eingebautem Mikrofon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Anschlusskabel: 20 m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Fernbedienung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Kamera ist wasserdicht (IP68)</a:t>
            </a: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25" y="1482644"/>
            <a:ext cx="6565474" cy="3301389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696733" y="4717047"/>
            <a:ext cx="2133452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374,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D61B1C07-ACD1-1916-29D5-EF0F01195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23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8253" y="2543430"/>
            <a:ext cx="6602503" cy="387861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Spritzenfrostschutz-Konzentrat</a:t>
            </a:r>
            <a:r>
              <a:rPr lang="de-DE" sz="3000" b="1" dirty="0"/>
              <a:t>  </a:t>
            </a:r>
            <a:endParaRPr lang="de-DE" sz="3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10099KR</a:t>
            </a:r>
            <a:endParaRPr lang="de-DE" sz="1200" i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Schütz vor Frost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Schützt Dichtungen vor dem austrocknen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Korrosionsschutz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Farbe rosa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 10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liter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5DC4BEA-FCB8-8C59-E7EF-9E31E160E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8BC545-A5CA-EC8D-151A-E7456FC68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432" y="1188695"/>
            <a:ext cx="3741203" cy="4988270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5998093" y="4899532"/>
            <a:ext cx="1747461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34,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5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41093" y="2515910"/>
            <a:ext cx="6602503" cy="387861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KRAMP </a:t>
            </a:r>
            <a:r>
              <a:rPr lang="de-DE" sz="30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Gatteröl</a:t>
            </a:r>
            <a:r>
              <a:rPr lang="de-DE" sz="3000" b="1" dirty="0"/>
              <a:t>  </a:t>
            </a:r>
            <a:endParaRPr lang="de-DE" sz="3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34005ATKR</a:t>
            </a:r>
            <a:r>
              <a:rPr lang="de-DE" sz="1200" i="1" dirty="0"/>
              <a:t> </a:t>
            </a:r>
            <a:endParaRPr lang="de-DE" sz="1200" i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Hochleistungs-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Kettenöl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mit speziellem Haftzusatz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für Motorsägen aller Fabrikate geeignet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Viskosität: 100cst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 Liter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 descr="Ein Bild, das drinnen, Küchengerät enthält.&#10;&#10;Automatisch generierte Beschreibung">
            <a:extLst>
              <a:ext uri="{FF2B5EF4-FFF2-40B4-BE49-F238E27FC236}">
                <a16:creationId xmlns:a16="http://schemas.microsoft.com/office/drawing/2014/main" id="{522D5021-1B0D-DBAF-EC63-6C1FA7CF2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59" y="1296914"/>
            <a:ext cx="3473393" cy="4844686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062124" y="4687183"/>
            <a:ext cx="1639847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05578276-3543-1B50-F945-B58428AFB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5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017306"/>
            <a:ext cx="7181591" cy="4127856"/>
          </a:xfrm>
        </p:spPr>
        <p:txBody>
          <a:bodyPr anchor="t">
            <a:normAutofit fontScale="92500"/>
          </a:bodyPr>
          <a:lstStyle/>
          <a:p>
            <a:pPr algn="l">
              <a:lnSpc>
                <a:spcPct val="17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schmutzentferner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gma2kr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schmutzentferner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Entfernt Schmutz und Verunreinigungen von landwirtschaftlichen Nutzfahrzeuge und Geräte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Reiniger kann mit Hochdruckreiniger direkt aufgetragen werden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Enthält einen speziellen Wachszusatzstoff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Inhalt: 25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liter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26" y="1582994"/>
            <a:ext cx="3190367" cy="4127856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9276189" y="4317297"/>
            <a:ext cx="1937048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34,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9ED1B9EF-458D-39DA-87C6-B24F93CAB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95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319042"/>
            <a:ext cx="6858001" cy="3861589"/>
          </a:xfrm>
        </p:spPr>
        <p:txBody>
          <a:bodyPr anchor="t">
            <a:normAutofit lnSpcReduction="10000"/>
          </a:bodyPr>
          <a:lstStyle/>
          <a:p>
            <a:pPr algn="l">
              <a:lnSpc>
                <a:spcPct val="170000"/>
              </a:lnSpc>
            </a:pP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led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akku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 rundumleuchte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la20029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LED rundumleuchte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wiederaufladbar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Funktion: doppelblitz,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blinker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Montage mit starken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magneten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und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saugnapf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Emc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(funkentstört)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Ip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67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36" y="2019674"/>
            <a:ext cx="4554917" cy="2583158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7981950" y="4541990"/>
            <a:ext cx="1890345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45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57CC7C95-4BAF-BC9A-8016-8AD2D7CA4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7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33888" y="2592578"/>
            <a:ext cx="6845307" cy="4022231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GOPART Bremsenreiniger</a:t>
            </a:r>
            <a:r>
              <a:rPr lang="de-DE" sz="3000" b="1" dirty="0"/>
              <a:t> </a:t>
            </a:r>
            <a:endParaRPr lang="de-DE" sz="3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721005GP</a:t>
            </a:r>
            <a:r>
              <a:rPr lang="de-DE" sz="1200" i="1" dirty="0"/>
              <a:t> </a:t>
            </a:r>
            <a:endParaRPr lang="de-DE" sz="1200" i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 hohem Lösungsvermögen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hinterlässt keine Rückstände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zur Verwendung im landwirtschaftlichen Bereich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500 ml</a:t>
            </a:r>
            <a:r>
              <a:rPr lang="de-DE" sz="1200" dirty="0"/>
              <a:t> </a:t>
            </a:r>
          </a:p>
          <a:p>
            <a:pPr algn="l">
              <a:lnSpc>
                <a:spcPct val="180000"/>
              </a:lnSpc>
            </a:pPr>
            <a:r>
              <a:rPr lang="de-DE" sz="4400" b="1" dirty="0">
                <a:solidFill>
                  <a:schemeClr val="tx1"/>
                </a:solidFill>
                <a:latin typeface="Bahnschrift" panose="020B0502040204020203" pitchFamily="34" charset="0"/>
              </a:rPr>
              <a:t>          </a:t>
            </a:r>
            <a:endParaRPr lang="de-DE" sz="4400" b="1" dirty="0">
              <a:solidFill>
                <a:srgbClr val="A80000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16" name="Grafik 15" descr="Ein Bild, das Text, Toilettenartikel enthält.&#10;&#10;Automatisch generierte Beschreibung">
            <a:extLst>
              <a:ext uri="{FF2B5EF4-FFF2-40B4-BE49-F238E27FC236}">
                <a16:creationId xmlns:a16="http://schemas.microsoft.com/office/drawing/2014/main" id="{88F554DD-08EB-8EAB-9049-2F8B9EC0B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16" y="1734725"/>
            <a:ext cx="1653579" cy="3555291"/>
          </a:xfrm>
          <a:prstGeom prst="rect">
            <a:avLst/>
          </a:prstGeom>
        </p:spPr>
      </p:pic>
      <p:pic>
        <p:nvPicPr>
          <p:cNvPr id="17" name="Grafik 16" descr="Ein Bild, das Text, Toilettenartikel enthält.&#10;&#10;Automatisch generierte Beschreibung">
            <a:extLst>
              <a:ext uri="{FF2B5EF4-FFF2-40B4-BE49-F238E27FC236}">
                <a16:creationId xmlns:a16="http://schemas.microsoft.com/office/drawing/2014/main" id="{57450C49-DE41-B3D4-2283-A6C3A2F15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47" y="1717102"/>
            <a:ext cx="1653579" cy="3555291"/>
          </a:xfrm>
          <a:prstGeom prst="rect">
            <a:avLst/>
          </a:prstGeom>
        </p:spPr>
      </p:pic>
      <p:pic>
        <p:nvPicPr>
          <p:cNvPr id="18" name="Grafik 17" descr="Ein Bild, das Text, Toilettenartikel enthält.&#10;&#10;Automatisch generierte Beschreibung">
            <a:extLst>
              <a:ext uri="{FF2B5EF4-FFF2-40B4-BE49-F238E27FC236}">
                <a16:creationId xmlns:a16="http://schemas.microsoft.com/office/drawing/2014/main" id="{227FF637-08E7-4A95-612E-2B111F55C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0" y="1734725"/>
            <a:ext cx="1653579" cy="3555291"/>
          </a:xfrm>
          <a:prstGeom prst="rect">
            <a:avLst/>
          </a:prstGeom>
        </p:spPr>
      </p:pic>
      <p:pic>
        <p:nvPicPr>
          <p:cNvPr id="19" name="Grafik 18" descr="Ein Bild, das Text, Toilettenartikel enthält.&#10;&#10;Automatisch generierte Beschreibung">
            <a:extLst>
              <a:ext uri="{FF2B5EF4-FFF2-40B4-BE49-F238E27FC236}">
                <a16:creationId xmlns:a16="http://schemas.microsoft.com/office/drawing/2014/main" id="{CE9D4B78-7008-F80F-EA77-09EAE8CCD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06" y="1724222"/>
            <a:ext cx="1653579" cy="3555291"/>
          </a:xfrm>
          <a:prstGeom prst="rect">
            <a:avLst/>
          </a:prstGeom>
        </p:spPr>
      </p:pic>
      <p:pic>
        <p:nvPicPr>
          <p:cNvPr id="20" name="Grafik 19" descr="Ein Bild, das Text, Toilettenartikel enthält.&#10;&#10;Automatisch generierte Beschreibung">
            <a:extLst>
              <a:ext uri="{FF2B5EF4-FFF2-40B4-BE49-F238E27FC236}">
                <a16:creationId xmlns:a16="http://schemas.microsoft.com/office/drawing/2014/main" id="{3C286800-C77F-000B-2FEF-265CC8A9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995" y="1724221"/>
            <a:ext cx="1653579" cy="3555291"/>
          </a:xfrm>
          <a:prstGeom prst="rect">
            <a:avLst/>
          </a:prstGeom>
        </p:spPr>
      </p:pic>
      <p:pic>
        <p:nvPicPr>
          <p:cNvPr id="21" name="Grafik 20" descr="Ein Bild, das Text, Toilettenartikel enthält.&#10;&#10;Automatisch generierte Beschreibung">
            <a:extLst>
              <a:ext uri="{FF2B5EF4-FFF2-40B4-BE49-F238E27FC236}">
                <a16:creationId xmlns:a16="http://schemas.microsoft.com/office/drawing/2014/main" id="{3422DA08-6DD3-1BC1-F7F3-7C712FEA7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645">
            <a:off x="9325954" y="2025710"/>
            <a:ext cx="1738625" cy="3738145"/>
          </a:xfrm>
          <a:prstGeom prst="rect">
            <a:avLst/>
          </a:prstGeom>
        </p:spPr>
      </p:pic>
      <p:sp>
        <p:nvSpPr>
          <p:cNvPr id="22" name="Textplatzhalter 16">
            <a:extLst>
              <a:ext uri="{FF2B5EF4-FFF2-40B4-BE49-F238E27FC236}">
                <a16:creationId xmlns:a16="http://schemas.microsoft.com/office/drawing/2014/main" id="{E3672756-2B45-F63F-DF18-9080FDD1A769}"/>
              </a:ext>
            </a:extLst>
          </p:cNvPr>
          <p:cNvSpPr txBox="1">
            <a:spLocks/>
          </p:cNvSpPr>
          <p:nvPr/>
        </p:nvSpPr>
        <p:spPr>
          <a:xfrm>
            <a:off x="2049359" y="5150683"/>
            <a:ext cx="3132891" cy="900389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5400" noProof="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5 + 1 GRATIS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3" name="Grafik 2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2E3D3ED-0C6E-5871-E0B5-AD0F75152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2" name="Textplatzhalter 16">
            <a:extLst>
              <a:ext uri="{FF2B5EF4-FFF2-40B4-BE49-F238E27FC236}">
                <a16:creationId xmlns:a16="http://schemas.microsoft.com/office/drawing/2014/main" id="{BEEDDB74-05D1-861C-219A-8B077003BAFD}"/>
              </a:ext>
            </a:extLst>
          </p:cNvPr>
          <p:cNvSpPr txBox="1">
            <a:spLocks/>
          </p:cNvSpPr>
          <p:nvPr/>
        </p:nvSpPr>
        <p:spPr>
          <a:xfrm>
            <a:off x="7070099" y="4935055"/>
            <a:ext cx="165357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16,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49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41093" y="2601390"/>
            <a:ext cx="6602503" cy="387861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KRAMP Messerschleifgerät</a:t>
            </a:r>
            <a:r>
              <a:rPr lang="de-DE" sz="3000" b="1" dirty="0"/>
              <a:t> 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400V</a:t>
            </a:r>
          </a:p>
          <a:p>
            <a:pPr algn="l"/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MS100400VKR</a:t>
            </a:r>
            <a:r>
              <a:rPr lang="de-DE" sz="1200" i="1" dirty="0"/>
              <a:t> </a:t>
            </a:r>
            <a:endParaRPr lang="de-DE" sz="1200" i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Für alle bogenförmigen Ballenpressen- Ladewagen- und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Silierwagenmesser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stufenlos einstellbar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werkzeugloser Messerwechsel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Kühleinrichtung optional erhältlich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550E1D-304A-5192-2979-CBC18D1B7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10" y="888098"/>
            <a:ext cx="4152381" cy="5447619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5555120" y="5075418"/>
            <a:ext cx="268888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1.549,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D75FB8B-FE04-1EFE-8389-A5141BEAB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1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19042"/>
            <a:ext cx="6426923" cy="4160956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Anhänger für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aufsitzmäher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FGP455200gp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Anhänger für Aufsitzmäher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Anhängerkupplung universal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Abnehmbare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heckklappe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Pulverbeschichtet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Luftbereifung 400 x 8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Kapazität: 225 kg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49" y="1953916"/>
            <a:ext cx="4975150" cy="3068009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8585049" y="4462969"/>
            <a:ext cx="2117940" cy="1096058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179,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666DF99D-3C01-CAE3-A0D4-4E2DED56A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42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00198"/>
            <a:ext cx="5882054" cy="3573063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Doppelkanister weiß/rot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JK8249/JK8250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Doppelkanister weiß bzw. rot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Kapazität: 5,5 + 3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liter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Mit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auslaufrohr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UN-Zulassung nach GGVS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Preis pro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kanister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93" y="1693460"/>
            <a:ext cx="3419884" cy="39261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98" y="1829649"/>
            <a:ext cx="3384762" cy="3924572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5455794" y="4945087"/>
            <a:ext cx="1852098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19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2E10B5B7-4C96-53BC-B051-32064F56F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08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7"/>
            <a:ext cx="12192000" cy="6870877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90311" y="2588612"/>
            <a:ext cx="6856582" cy="3733092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schlauchschellensortiment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HCSET670</a:t>
            </a: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schlauchschellensortiment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220 stk.             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schlauchschellen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Hochwertige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qualität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abgerundete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Ränder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z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ur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Vermeidung von                                        Schäden an Schläuchen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44" y="1976469"/>
            <a:ext cx="5484567" cy="3570729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793E1BD7-FEF6-4EA6-11FA-6CF51FC30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C5B10A59-B4ED-11A9-2D84-E6FCD2CDBF54}"/>
              </a:ext>
            </a:extLst>
          </p:cNvPr>
          <p:cNvSpPr txBox="1">
            <a:spLocks/>
          </p:cNvSpPr>
          <p:nvPr/>
        </p:nvSpPr>
        <p:spPr>
          <a:xfrm>
            <a:off x="6394598" y="5068337"/>
            <a:ext cx="190458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39,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04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259624"/>
            <a:ext cx="5882054" cy="3613638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Werkstatt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rollbrett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be2600KR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Rollbrett für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werkstatt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Mit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kopfstütze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und praktischen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ablagefächer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Abmessungen: 1010 x 475 x 130 mm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Max.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belastung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: 90 kg</a:t>
            </a:r>
          </a:p>
          <a:p>
            <a:pPr algn="l"/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0BD16A39-4217-F9AE-E6AC-9FCBFC367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pic>
        <p:nvPicPr>
          <p:cNvPr id="8" name="Grafik 7" descr="Ein Bild, das Plastik, Spielzeug, Pfeife enthält.&#10;&#10;Automatisch generierte Beschreibung">
            <a:extLst>
              <a:ext uri="{FF2B5EF4-FFF2-40B4-BE49-F238E27FC236}">
                <a16:creationId xmlns:a16="http://schemas.microsoft.com/office/drawing/2014/main" id="{BD099B4C-EF8E-FB0E-BFE7-389D654EC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72" y="1474732"/>
            <a:ext cx="7009671" cy="4077381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8829577" y="4274913"/>
            <a:ext cx="1828797" cy="103422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34,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9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992" y="1736483"/>
            <a:ext cx="2850038" cy="4087104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35908" y="2576247"/>
            <a:ext cx="5450241" cy="3536635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Hydrauliköl hlp46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30221005WEKR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Hydrauliköl hlp46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Hervorragender Verschleißschutz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Sehr gute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WärmestabilitäT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Niedrige Fließgrenze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Inhalt: 5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liter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384B342B-A9EA-BF5C-64C4-35DD3670A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0D5203B4-F324-5F41-1827-E49393C74643}"/>
              </a:ext>
            </a:extLst>
          </p:cNvPr>
          <p:cNvSpPr txBox="1">
            <a:spLocks/>
          </p:cNvSpPr>
          <p:nvPr/>
        </p:nvSpPr>
        <p:spPr>
          <a:xfrm>
            <a:off x="8883994" y="4477767"/>
            <a:ext cx="177438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20,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59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0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123768"/>
            <a:ext cx="6551782" cy="4031226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Grammer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Luftsitz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 Maximo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comfort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60000"/>
              </a:lnSpc>
            </a:pPr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G1288539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Grammer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luftsitz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maximo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comfort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Mit Längs-Horizontalfederung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Höheneinstellung stufenlos 80 mm, luftunterstützt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Gewichtseinstellung 50 - 130 kg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Sitzkissenbreite 520 mm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stoff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75" y="1051281"/>
            <a:ext cx="3958132" cy="5274463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5194570" y="5209727"/>
            <a:ext cx="2751307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1.029,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337837B4-07A9-E005-5C5D-35A01A3D8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37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2FA1475C-54F6-482A-8785-AC1DFC66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16482" y="2542624"/>
            <a:ext cx="6230190" cy="4119937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LED-Einbauscheinwerfer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LA10422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LED-Einbauscheinwerfer Kabinendach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ArbeitsScheinwerfer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, Tagfahrlicht,  Abblendlicht,                  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fernlicht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Ip69k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Emc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(funkentstört)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 descr="Ein Bild, das drinnen, Kamera, Licht, Projektor enthält.&#10;&#10;Automatisch generierte Beschreibung">
            <a:extLst>
              <a:ext uri="{FF2B5EF4-FFF2-40B4-BE49-F238E27FC236}">
                <a16:creationId xmlns:a16="http://schemas.microsoft.com/office/drawing/2014/main" id="{23DFE8D8-CA14-47EC-B066-B8EF130A1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97" y="1927804"/>
            <a:ext cx="5625866" cy="3291089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BA5D3E2E-D74F-55D6-E95C-F229F479C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6A414642-A791-B858-66FD-648C7EFF5FE5}"/>
              </a:ext>
            </a:extLst>
          </p:cNvPr>
          <p:cNvSpPr txBox="1">
            <a:spLocks/>
          </p:cNvSpPr>
          <p:nvPr/>
        </p:nvSpPr>
        <p:spPr>
          <a:xfrm>
            <a:off x="7197423" y="4805973"/>
            <a:ext cx="177438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91,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17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25752"/>
            <a:ext cx="12192000" cy="6883752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82889" y="2340617"/>
            <a:ext cx="6423964" cy="4139381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led-einbauscheinwerfer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6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La80300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3375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lumen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18 LED Dioden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Einbau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kabinendach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IP 69k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Breite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beleuchtung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EMC (funkentstört)</a:t>
            </a:r>
          </a:p>
          <a:p>
            <a:endParaRPr lang="de-DE" dirty="0"/>
          </a:p>
          <a:p>
            <a:pPr algn="l">
              <a:lnSpc>
                <a:spcPct val="170000"/>
              </a:lnSpc>
            </a:pPr>
            <a:endParaRPr lang="en-GB" sz="26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99" y="2052027"/>
            <a:ext cx="5421283" cy="3565676"/>
          </a:xfrm>
          <a:prstGeom prst="rect">
            <a:avLst/>
          </a:prstGeom>
        </p:spPr>
      </p:pic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40B8D01-CF7C-8684-069F-4E45D2A67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FE9C2E70-6D37-AABA-F4E4-9903A84D94E6}"/>
              </a:ext>
            </a:extLst>
          </p:cNvPr>
          <p:cNvSpPr txBox="1">
            <a:spLocks/>
          </p:cNvSpPr>
          <p:nvPr/>
        </p:nvSpPr>
        <p:spPr>
          <a:xfrm>
            <a:off x="5801047" y="4805973"/>
            <a:ext cx="177438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47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7"/>
            <a:ext cx="12192000" cy="6870877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31945" y="2622915"/>
            <a:ext cx="5882054" cy="373673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 mehrzweckfett</a:t>
            </a:r>
          </a:p>
          <a:p>
            <a:pPr algn="l">
              <a:lnSpc>
                <a:spcPct val="16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30400gp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mehrzweckfett auf Mineralölbasis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Naturfarben, hell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Temperaturbereich -30° bis 120°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Haftfähig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Inhalt: 400 ml</a:t>
            </a: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99" y="1213429"/>
            <a:ext cx="1384601" cy="4813905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0727F629-8140-418A-1DF3-60580E600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C9BE460A-D89D-057E-C6EA-4BDEC2723B52}"/>
              </a:ext>
            </a:extLst>
          </p:cNvPr>
          <p:cNvSpPr txBox="1">
            <a:spLocks/>
          </p:cNvSpPr>
          <p:nvPr/>
        </p:nvSpPr>
        <p:spPr>
          <a:xfrm>
            <a:off x="5958772" y="4757810"/>
            <a:ext cx="159937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2,</a:t>
            </a:r>
            <a:r>
              <a:rPr lang="de-DE" baseline="300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9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8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628900"/>
            <a:ext cx="6356840" cy="3226777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kühlerfrostschutz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 g12</a:t>
            </a:r>
          </a:p>
          <a:p>
            <a:pPr algn="l">
              <a:lnSpc>
                <a:spcPct val="16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oat600005kr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kühlerfrostschutz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g12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konzentrat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Farbe. rosa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Inhalt: 5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liter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80" y="1196247"/>
            <a:ext cx="3741894" cy="4569747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888229" y="4593130"/>
            <a:ext cx="1715586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21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1B47DCB1-76B8-8801-F329-D85CAA48A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19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628900"/>
            <a:ext cx="5715000" cy="3226777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kühlerfrostschutz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6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iat600005kr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kühlerfrostschutz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konzentrat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Farbe. grünblau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Inhalt: 5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liter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4" y="1224911"/>
            <a:ext cx="3682790" cy="4560427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196519" y="4528751"/>
            <a:ext cx="2047481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2</a:t>
            </a: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0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815AD3F-F7C1-7B1A-D185-AB6F992DE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3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64580" y="2555246"/>
            <a:ext cx="5450241" cy="3536635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mehrzweckfett</a:t>
            </a:r>
          </a:p>
          <a:p>
            <a:pPr algn="l">
              <a:lnSpc>
                <a:spcPct val="16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80221005wekr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mehrzweck-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schmierfett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Temperaturbereich -20° bis 120°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Auf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mineralölbasis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Bernsteinfarben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Inhalt: 5 kg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32" y="2065974"/>
            <a:ext cx="4416742" cy="3637790"/>
          </a:xfrm>
          <a:prstGeom prst="rect">
            <a:avLst/>
          </a:prstGeom>
        </p:spPr>
      </p:pic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859FA67B-73DC-9311-2793-1923B8FA8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96389FFB-476A-9ED0-01B0-462268427EB8}"/>
              </a:ext>
            </a:extLst>
          </p:cNvPr>
          <p:cNvSpPr txBox="1">
            <a:spLocks/>
          </p:cNvSpPr>
          <p:nvPr/>
        </p:nvSpPr>
        <p:spPr>
          <a:xfrm>
            <a:off x="5354442" y="4975864"/>
            <a:ext cx="177438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41,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40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10810" y="2019945"/>
            <a:ext cx="6497514" cy="4160956"/>
          </a:xfrm>
        </p:spPr>
        <p:txBody>
          <a:bodyPr anchor="t">
            <a:normAutofit/>
          </a:bodyPr>
          <a:lstStyle/>
          <a:p>
            <a:pPr algn="l">
              <a:lnSpc>
                <a:spcPct val="160000"/>
              </a:lnSpc>
            </a:pP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KRAmp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led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funkleuchtensatz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la60035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LED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funkleuchtensatz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Funktionen: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positionsleuchte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, bremsleuchte, fahrtrichtungsanzeige „dynamisch“,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kennzeichenbeleuchtung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Betriebszeit: 8 stunden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Ip65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44" y="1414883"/>
            <a:ext cx="4371106" cy="4422414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45AF4358-2190-B448-02EB-9BE2ADD7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7E6EDB95-991B-F518-BEA8-83541A9CEAB1}"/>
              </a:ext>
            </a:extLst>
          </p:cNvPr>
          <p:cNvSpPr txBox="1">
            <a:spLocks/>
          </p:cNvSpPr>
          <p:nvPr/>
        </p:nvSpPr>
        <p:spPr>
          <a:xfrm>
            <a:off x="6950944" y="5003828"/>
            <a:ext cx="177438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82,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47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39275" y="2631203"/>
            <a:ext cx="6071968" cy="3536635"/>
          </a:xfrm>
        </p:spPr>
        <p:txBody>
          <a:bodyPr anchor="t">
            <a:normAutofit/>
          </a:bodyPr>
          <a:lstStyle/>
          <a:p>
            <a:pPr algn="l">
              <a:lnSpc>
                <a:spcPct val="16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KRAMP Anbaudreieck kat.2 s</a:t>
            </a:r>
          </a:p>
          <a:p>
            <a:pPr algn="l"/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tl150679kr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KramP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Anbaudreieck Zum schnellen An- und Abkuppeln von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geräten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Kat. 2s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DLG geprüft</a:t>
            </a: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00" y="894801"/>
            <a:ext cx="4719140" cy="4766616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2FC9EE28-13C6-6BE6-2E53-9CB24E6A2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4A4FBB90-3C6D-15B7-7423-0C848D251069}"/>
              </a:ext>
            </a:extLst>
          </p:cNvPr>
          <p:cNvSpPr txBox="1">
            <a:spLocks/>
          </p:cNvSpPr>
          <p:nvPr/>
        </p:nvSpPr>
        <p:spPr>
          <a:xfrm>
            <a:off x="7077676" y="4860201"/>
            <a:ext cx="2166365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174,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2B67E51F-F0B1-66C6-2BF7-E002D9674C78}"/>
              </a:ext>
            </a:extLst>
          </p:cNvPr>
          <p:cNvSpPr txBox="1">
            <a:spLocks/>
          </p:cNvSpPr>
          <p:nvPr/>
        </p:nvSpPr>
        <p:spPr>
          <a:xfrm>
            <a:off x="2483671" y="4848026"/>
            <a:ext cx="3508092" cy="900389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35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Schwere Ausführung !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03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57969" y="2358532"/>
            <a:ext cx="6757768" cy="3649251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KRAMP Led kombi-scheinwerfer </a:t>
            </a:r>
          </a:p>
          <a:p>
            <a:pPr algn="l">
              <a:lnSpc>
                <a:spcPct val="140000"/>
              </a:lnSpc>
            </a:pPr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la10094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led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kombi-scheinwerfer mit 140° Ausleuchtung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2850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lumen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Gehäuse aus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aluminium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Funkentstört (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EmC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ip67</a:t>
            </a: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0" y="1484356"/>
            <a:ext cx="3988802" cy="4032635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7C116F71-6703-2229-158A-AE8B70050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4" name="Textplatzhalter 16">
            <a:extLst>
              <a:ext uri="{FF2B5EF4-FFF2-40B4-BE49-F238E27FC236}">
                <a16:creationId xmlns:a16="http://schemas.microsoft.com/office/drawing/2014/main" id="{5DDC8FE3-11BA-D065-5670-FB4182540463}"/>
              </a:ext>
            </a:extLst>
          </p:cNvPr>
          <p:cNvSpPr txBox="1">
            <a:spLocks/>
          </p:cNvSpPr>
          <p:nvPr/>
        </p:nvSpPr>
        <p:spPr>
          <a:xfrm>
            <a:off x="6311371" y="4805973"/>
            <a:ext cx="1976086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31,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192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2FA1475C-54F6-482A-8785-AC1DFC66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16482" y="2542624"/>
            <a:ext cx="4272250" cy="4119937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Fangkugelset kat. 2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2x  la956222gp / 2x  la956284gp / 1x  tl950254gp</a:t>
            </a:r>
          </a:p>
          <a:p>
            <a:pPr algn="l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Bestehend aus: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stk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. Fangkugel kat. 2                                                                                                                                                  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stk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. Unterlenkerkugel kat. 2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1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stk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. Oberlenkerkugel kat. 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BA5D3E2E-D74F-55D6-E95C-F229F479C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351D4C6-56AA-093E-A434-1FD16DF44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06" y="1666305"/>
            <a:ext cx="3278440" cy="26051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F00139-2DBA-45C6-CA0C-CFE6DF4D5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72" y="1672742"/>
            <a:ext cx="3278440" cy="26051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26D966-15E0-46FA-51BB-677368357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93" y="3876646"/>
            <a:ext cx="1514181" cy="14991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DB0A688-8A4B-59D0-68B3-335228D81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611">
            <a:off x="8860905" y="3811586"/>
            <a:ext cx="1744866" cy="15820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9A16468-8DCC-02FD-8331-AA84756BD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56" y="3883084"/>
            <a:ext cx="1514181" cy="1499100"/>
          </a:xfrm>
          <a:prstGeom prst="rect">
            <a:avLst/>
          </a:prstGeom>
        </p:spPr>
      </p:pic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AACE2D1E-4FFB-F6CF-86C2-203AF996E710}"/>
              </a:ext>
            </a:extLst>
          </p:cNvPr>
          <p:cNvSpPr txBox="1">
            <a:spLocks/>
          </p:cNvSpPr>
          <p:nvPr/>
        </p:nvSpPr>
        <p:spPr>
          <a:xfrm>
            <a:off x="7460617" y="5145511"/>
            <a:ext cx="1764665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47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41092" y="2519713"/>
            <a:ext cx="6602503" cy="387861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KRAMP LED-Scheinwerfer</a:t>
            </a:r>
            <a:r>
              <a:rPr lang="de-DE" sz="3000" b="1" dirty="0"/>
              <a:t>  </a:t>
            </a:r>
            <a:endParaRPr lang="de-DE" sz="3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LA1</a:t>
            </a: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004</a:t>
            </a:r>
            <a:r>
              <a:rPr lang="de-DE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de-DE" sz="1200" i="1" dirty="0"/>
              <a:t> </a:t>
            </a:r>
            <a:endParaRPr lang="de-DE" sz="1200" i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3800 Lumen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Flutlicht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IP69k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EMC (funkentstört)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 descr="Ein Bild, das Licht enthält.&#10;&#10;Automatisch generierte Beschreibung">
            <a:extLst>
              <a:ext uri="{FF2B5EF4-FFF2-40B4-BE49-F238E27FC236}">
                <a16:creationId xmlns:a16="http://schemas.microsoft.com/office/drawing/2014/main" id="{4746C728-439F-B26E-C2A6-B11A67867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29" y="1619655"/>
            <a:ext cx="4099465" cy="4157321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095999" y="4434010"/>
            <a:ext cx="184505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01AE758-82FF-8AEE-E475-B8B5A85C6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53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2FA1475C-54F6-482A-8785-AC1DFC66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16482" y="2542624"/>
            <a:ext cx="4272250" cy="4119937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Fangkugelset kat. 3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2x  la964233gp / 2x  la964370gp / 1x  tl960320gp</a:t>
            </a:r>
          </a:p>
          <a:p>
            <a:pPr algn="l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Bestehend aus: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stk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. Fangkugel kat. 3                                                                                                                                                 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stk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. Unterlenkerkugel kat. 3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1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stk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. Oberlenkerkugel kat. 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BA5D3E2E-D74F-55D6-E95C-F229F479C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04BF953-231C-D763-F3C9-20CED5D44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56" y="1474677"/>
            <a:ext cx="3071655" cy="299880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C34459C-DF64-9309-B1FB-39D3A33EF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50" y="1565651"/>
            <a:ext cx="3071655" cy="299880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0E3F8CE-8320-0059-3252-F72817C3D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31" y="3809892"/>
            <a:ext cx="1758974" cy="177666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EC24ED9-E045-C02C-9E4C-9E8FF45D6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184">
            <a:off x="8744262" y="3850960"/>
            <a:ext cx="1690660" cy="170084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BE8F1B6-0A27-C1FB-80C6-4B421C5DC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6" y="3826220"/>
            <a:ext cx="1758974" cy="1776669"/>
          </a:xfrm>
          <a:prstGeom prst="rect">
            <a:avLst/>
          </a:prstGeom>
        </p:spPr>
      </p:pic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5F9628D4-29C3-70E2-00DD-DC2261BDEE3C}"/>
              </a:ext>
            </a:extLst>
          </p:cNvPr>
          <p:cNvSpPr txBox="1">
            <a:spLocks/>
          </p:cNvSpPr>
          <p:nvPr/>
        </p:nvSpPr>
        <p:spPr>
          <a:xfrm>
            <a:off x="7055979" y="5091613"/>
            <a:ext cx="1758974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31,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94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0"/>
            <a:ext cx="12192000" cy="6870876"/>
          </a:xfrm>
          <a:prstGeom prst="rect">
            <a:avLst/>
          </a:prstGeom>
        </p:spPr>
      </p:pic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19494" y="2298966"/>
            <a:ext cx="6231502" cy="4042847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Hydraulischer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oberlenker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TCVHN356323022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Hydraulischer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oberlenker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kramp 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Min. länge: 546 mm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Hub: 230mm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Durchmesser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stange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: 35mm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Kat. 2/2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Inkl.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schlauchpaket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16" y="1510102"/>
            <a:ext cx="5132231" cy="3664639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D4F15A80-C5C5-2B71-8FE7-A681E122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1ADD331D-733E-8E5A-8D30-5EFCDE000B5F}"/>
              </a:ext>
            </a:extLst>
          </p:cNvPr>
          <p:cNvSpPr txBox="1">
            <a:spLocks/>
          </p:cNvSpPr>
          <p:nvPr/>
        </p:nvSpPr>
        <p:spPr>
          <a:xfrm>
            <a:off x="6750996" y="5091613"/>
            <a:ext cx="2324910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247,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32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9470" y="2544685"/>
            <a:ext cx="6602503" cy="387861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KRAMP Batterie 12V 18Ah</a:t>
            </a:r>
            <a:r>
              <a:rPr lang="de-DE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20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SBA1812KR</a:t>
            </a:r>
            <a:r>
              <a:rPr lang="de-DE" sz="800" i="1" dirty="0"/>
              <a:t> </a:t>
            </a:r>
            <a:endParaRPr lang="de-DE" sz="1000" i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für Gartenmaschinen, Motorräder etc.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Länge: 181mm  Breite: 77mm  Höhe: 167mm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gefüllt und geladen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wartungsfrei</a:t>
            </a:r>
            <a:r>
              <a:rPr lang="de-DE" sz="1200" dirty="0"/>
              <a:t> </a:t>
            </a: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Grafik 3" descr="Ein Bild, das Text, Batterie, Elektronik enthält.&#10;&#10;Automatisch generierte Beschreibung">
            <a:extLst>
              <a:ext uri="{FF2B5EF4-FFF2-40B4-BE49-F238E27FC236}">
                <a16:creationId xmlns:a16="http://schemas.microsoft.com/office/drawing/2014/main" id="{8CCB2E5E-1D52-6AD2-FC14-F41408072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54" y="1378819"/>
            <a:ext cx="4130709" cy="4138987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33FD0386-9C9E-413E-E4E8-9C678BF52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3" name="Textplatzhalter 16">
            <a:extLst>
              <a:ext uri="{FF2B5EF4-FFF2-40B4-BE49-F238E27FC236}">
                <a16:creationId xmlns:a16="http://schemas.microsoft.com/office/drawing/2014/main" id="{85754B5B-A7F3-C682-5312-75B84AACBEEF}"/>
              </a:ext>
            </a:extLst>
          </p:cNvPr>
          <p:cNvSpPr txBox="1">
            <a:spLocks/>
          </p:cNvSpPr>
          <p:nvPr/>
        </p:nvSpPr>
        <p:spPr>
          <a:xfrm>
            <a:off x="7110919" y="5097294"/>
            <a:ext cx="1860884" cy="1110336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43,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094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45125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37159" y="2376865"/>
            <a:ext cx="5882054" cy="3736730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Kramp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-rundumleuchte</a:t>
            </a: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La20020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LED-rundumleuchte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blitzfunktion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Höhe: 215 mm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12-24 V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ip56</a:t>
            </a: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72" y="1428060"/>
            <a:ext cx="3113227" cy="4526270"/>
          </a:xfrm>
          <a:prstGeom prst="rect">
            <a:avLst/>
          </a:prstGeom>
        </p:spPr>
      </p:pic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8A7B7F55-8A60-4F9A-FDD0-913AB54EE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3A71865E-8F2F-9DDF-4E54-9050868D7026}"/>
              </a:ext>
            </a:extLst>
          </p:cNvPr>
          <p:cNvSpPr txBox="1">
            <a:spLocks/>
          </p:cNvSpPr>
          <p:nvPr/>
        </p:nvSpPr>
        <p:spPr>
          <a:xfrm>
            <a:off x="6304272" y="5003259"/>
            <a:ext cx="1753880" cy="1110336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26,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45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59660" y="2168137"/>
            <a:ext cx="6813712" cy="4180114"/>
          </a:xfrm>
        </p:spPr>
        <p:txBody>
          <a:bodyPr anchor="t">
            <a:normAutofit fontScale="70000" lnSpcReduction="20000"/>
          </a:bodyPr>
          <a:lstStyle/>
          <a:p>
            <a:pPr algn="l">
              <a:lnSpc>
                <a:spcPct val="170000"/>
              </a:lnSpc>
            </a:pPr>
            <a:r>
              <a:rPr lang="de-DE" sz="4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Gopart</a:t>
            </a:r>
            <a:r>
              <a:rPr lang="de-DE" sz="4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handwaschpaste</a:t>
            </a:r>
            <a:endParaRPr lang="de-DE" sz="4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de-DE" sz="1700" i="1" dirty="0">
                <a:solidFill>
                  <a:srgbClr val="000000"/>
                </a:solidFill>
                <a:latin typeface="Calibri" panose="020F0502020204030204" pitchFamily="34" charset="0"/>
              </a:rPr>
              <a:t>hc1010000gp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600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sz="2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600" dirty="0" err="1">
                <a:solidFill>
                  <a:srgbClr val="000000"/>
                </a:solidFill>
                <a:latin typeface="Calibri" panose="020F0502020204030204" pitchFamily="34" charset="0"/>
              </a:rPr>
              <a:t>handwaschpaste</a:t>
            </a:r>
            <a:r>
              <a:rPr lang="de-DE" sz="2600" dirty="0">
                <a:solidFill>
                  <a:srgbClr val="000000"/>
                </a:solidFill>
                <a:latin typeface="Calibri" panose="020F0502020204030204" pitchFamily="34" charset="0"/>
              </a:rPr>
              <a:t> mit </a:t>
            </a:r>
            <a:r>
              <a:rPr lang="de-DE" sz="2600" dirty="0" err="1">
                <a:solidFill>
                  <a:srgbClr val="000000"/>
                </a:solidFill>
                <a:latin typeface="Calibri" panose="020F0502020204030204" pitchFamily="34" charset="0"/>
              </a:rPr>
              <a:t>holzreibemittel</a:t>
            </a:r>
            <a:endParaRPr lang="de-DE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000000"/>
                </a:solidFill>
                <a:latin typeface="Calibri" panose="020F0502020204030204" pitchFamily="34" charset="0"/>
              </a:rPr>
              <a:t>Zur mühelosen Entfernung von mittleren bis starken Verschmutzungen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6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2600" dirty="0">
                <a:solidFill>
                  <a:srgbClr val="000000"/>
                </a:solidFill>
                <a:latin typeface="Calibri" panose="020F0502020204030204" pitchFamily="34" charset="0"/>
              </a:rPr>
              <a:t>-neutral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000000"/>
                </a:solidFill>
                <a:latin typeface="Calibri" panose="020F0502020204030204" pitchFamily="34" charset="0"/>
              </a:rPr>
              <a:t>Farbe: hellbeige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rgbClr val="000000"/>
                </a:solidFill>
                <a:latin typeface="Calibri" panose="020F0502020204030204" pitchFamily="34" charset="0"/>
              </a:rPr>
              <a:t>Inhalt: 10 </a:t>
            </a:r>
            <a:r>
              <a:rPr lang="de-DE" sz="2600" dirty="0" err="1">
                <a:solidFill>
                  <a:srgbClr val="000000"/>
                </a:solidFill>
                <a:latin typeface="Calibri" panose="020F0502020204030204" pitchFamily="34" charset="0"/>
              </a:rPr>
              <a:t>liter</a:t>
            </a:r>
            <a:endParaRPr lang="de-DE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19" y="2245027"/>
            <a:ext cx="3651199" cy="3614832"/>
          </a:xfrm>
          <a:prstGeom prst="rect">
            <a:avLst/>
          </a:prstGeom>
        </p:spPr>
      </p:pic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B80D857D-E0F6-00DC-5BA1-8AB9E64AB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0738AEC0-3DA3-203C-90ED-6230B08BA38E}"/>
              </a:ext>
            </a:extLst>
          </p:cNvPr>
          <p:cNvSpPr txBox="1">
            <a:spLocks/>
          </p:cNvSpPr>
          <p:nvPr/>
        </p:nvSpPr>
        <p:spPr>
          <a:xfrm>
            <a:off x="6096000" y="5074880"/>
            <a:ext cx="1753880" cy="1110336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47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120631"/>
            <a:ext cx="7330728" cy="4162182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7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KRAMP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harzentferner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454265kr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harzentferner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Zur Verhinderung und Beseitigung von Harzablagerungen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Um Messer, Ketten und Kettenführungen in einem                                       perfekten Zustand zu halten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hervorragende Reinigungseigenschaften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Inhalt: 400ml</a:t>
            </a: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03" y="884829"/>
            <a:ext cx="1849544" cy="5231032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9516899" y="4201722"/>
            <a:ext cx="1511724" cy="1126479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5,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26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r>
              <a:rPr lang="en-US" sz="11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082623"/>
            <a:ext cx="7116719" cy="4200190"/>
          </a:xfrm>
        </p:spPr>
        <p:txBody>
          <a:bodyPr anchor="t">
            <a:normAutofit fontScale="77500" lnSpcReduction="20000"/>
          </a:bodyPr>
          <a:lstStyle/>
          <a:p>
            <a:pPr algn="l">
              <a:lnSpc>
                <a:spcPct val="170000"/>
              </a:lnSpc>
            </a:pPr>
            <a:r>
              <a:rPr lang="de-DE" sz="3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KRAMP </a:t>
            </a:r>
            <a:r>
              <a:rPr lang="de-DE" sz="39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spanngurt</a:t>
            </a:r>
            <a:endParaRPr lang="de-DE" sz="39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500" i="1" dirty="0">
                <a:solidFill>
                  <a:srgbClr val="000000"/>
                </a:solidFill>
                <a:latin typeface="Calibri" panose="020F0502020204030204" pitchFamily="34" charset="0"/>
              </a:rPr>
              <a:t>ts2050e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2300" dirty="0" err="1">
                <a:solidFill>
                  <a:srgbClr val="000000"/>
                </a:solidFill>
                <a:latin typeface="Calibri" panose="020F0502020204030204" pitchFamily="34" charset="0"/>
              </a:rPr>
              <a:t>spanngurt</a:t>
            </a: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300" dirty="0" err="1">
                <a:solidFill>
                  <a:srgbClr val="000000"/>
                </a:solidFill>
                <a:latin typeface="Calibri" panose="020F0502020204030204" pitchFamily="34" charset="0"/>
              </a:rPr>
              <a:t>kpl</a:t>
            </a: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Länge: 9 </a:t>
            </a:r>
            <a:r>
              <a:rPr lang="de-DE" sz="2300" dirty="0" err="1">
                <a:solidFill>
                  <a:srgbClr val="000000"/>
                </a:solidFill>
                <a:latin typeface="Calibri" panose="020F0502020204030204" pitchFamily="34" charset="0"/>
              </a:rPr>
              <a:t>mtr</a:t>
            </a: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Breite: 50 mm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Max. </a:t>
            </a:r>
            <a:r>
              <a:rPr lang="de-DE" sz="2300" dirty="0" err="1">
                <a:solidFill>
                  <a:srgbClr val="000000"/>
                </a:solidFill>
                <a:latin typeface="Calibri" panose="020F0502020204030204" pitchFamily="34" charset="0"/>
              </a:rPr>
              <a:t>spannkraft</a:t>
            </a: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: 5000 kg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Starke und korrosionsbeständige Knarre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Langer Hebel</a:t>
            </a: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51" y="1507437"/>
            <a:ext cx="6260757" cy="3929096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623444" y="4775378"/>
            <a:ext cx="1701544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16,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1C551AEC-9D0D-7D63-9898-8477B3F1B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32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770734" y="2619548"/>
            <a:ext cx="5523810" cy="3613638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Gopart</a:t>
            </a:r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fettpresse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10040gp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Gopart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fettpresse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inkl. schlauch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Für 400-g-Fettpatrone oder loses fett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Anschlussgewinde: m10</a:t>
            </a:r>
          </a:p>
          <a:p>
            <a:pPr algn="l"/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95" y="1624237"/>
            <a:ext cx="5523809" cy="4095238"/>
          </a:xfrm>
          <a:prstGeom prst="rect">
            <a:avLst/>
          </a:prstGeom>
        </p:spPr>
      </p:pic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B15755F3-350A-581E-3413-054E83C2A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F969D185-FEFB-A6DE-607A-5DCD9EBCF56A}"/>
              </a:ext>
            </a:extLst>
          </p:cNvPr>
          <p:cNvSpPr txBox="1">
            <a:spLocks/>
          </p:cNvSpPr>
          <p:nvPr/>
        </p:nvSpPr>
        <p:spPr>
          <a:xfrm>
            <a:off x="6096000" y="5074880"/>
            <a:ext cx="1753880" cy="1110336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17,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81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1945533"/>
            <a:ext cx="6951349" cy="4336080"/>
          </a:xfrm>
        </p:spPr>
        <p:txBody>
          <a:bodyPr anchor="t">
            <a:normAutofit fontScale="92500" lnSpcReduction="10000"/>
          </a:bodyPr>
          <a:lstStyle/>
          <a:p>
            <a:pPr algn="l">
              <a:lnSpc>
                <a:spcPct val="17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Kramp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chokerkette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FW341225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chokerkette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mit schlinghaken und                                 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durchstecknadel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8 mm Vierkantglieder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Güteklasse g 10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Länge: 2,5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mtr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Zulässige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zugkraft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: 50,5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kn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29" y="1143000"/>
            <a:ext cx="5129612" cy="4336080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7424963" y="4460117"/>
            <a:ext cx="184505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F619469E-75E0-60BD-B51F-94C83D457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34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70876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1964987"/>
            <a:ext cx="7048626" cy="4384261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8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Kramp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chokerkette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80000"/>
              </a:lnSpc>
            </a:pPr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FW341525</a:t>
            </a:r>
          </a:p>
          <a:p>
            <a:pPr marL="285750" indent="-28575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chokerkette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mit schlinghaken und                         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durchstecknadel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7 mm Vierkantglieder</a:t>
            </a:r>
          </a:p>
          <a:p>
            <a:pPr marL="285750" indent="-28575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Güteklasse g 8</a:t>
            </a:r>
          </a:p>
          <a:p>
            <a:pPr marL="285750" indent="-28575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Länge: 2,5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mtr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 algn="l">
              <a:lnSpc>
                <a:spcPct val="21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Zulässige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zugkraft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: 35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kn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80000"/>
              </a:lnSpc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65" y="1362807"/>
            <a:ext cx="5150340" cy="4133217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7042637" y="4731504"/>
            <a:ext cx="184505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35,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88A377AA-80A6-E8BE-B612-B4E276DB1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06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19041"/>
            <a:ext cx="6374802" cy="3614831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6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Rundballengabel kat.2 </a:t>
            </a:r>
          </a:p>
          <a:p>
            <a:pPr algn="l"/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tl150851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rundballengabel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kat.2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Hohe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ausführung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Kat. 2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dreipunkt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Verstellbar in 5 Stufen von 900 - 1.300 mm 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Rot pulverbeschichtet</a:t>
            </a: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80" y="1079375"/>
            <a:ext cx="5257053" cy="4136544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7181037" y="5233535"/>
            <a:ext cx="2226677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489,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81CA72DB-70A6-FBC5-5FD0-D08450664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27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25752"/>
            <a:ext cx="12192000" cy="6883751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03024" y="2545306"/>
            <a:ext cx="5784030" cy="3916065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6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Kramp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-scheinwerfer</a:t>
            </a:r>
          </a:p>
          <a:p>
            <a:pPr algn="l">
              <a:lnSpc>
                <a:spcPct val="160000"/>
              </a:lnSpc>
            </a:pPr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La10044</a:t>
            </a:r>
            <a:endParaRPr lang="en-US" sz="13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led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-scheinwerfer 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4000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lumen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4 LED Dioden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IP 67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Nahfeldausleuchtung</a:t>
            </a:r>
            <a:endParaRPr lang="en-US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EMC (funkentstört)</a:t>
            </a:r>
          </a:p>
          <a:p>
            <a:pPr algn="l">
              <a:lnSpc>
                <a:spcPct val="170000"/>
              </a:lnSpc>
            </a:pPr>
            <a:endParaRPr lang="en-GB" sz="26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88" y="1262060"/>
            <a:ext cx="3966986" cy="5092629"/>
          </a:xfrm>
          <a:prstGeom prst="rect">
            <a:avLst/>
          </a:prstGeom>
        </p:spPr>
      </p:pic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9437F617-8C16-441D-A6C2-EBC4CBFC3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6028FA28-AA50-0996-89B1-F1AF6472DFC1}"/>
              </a:ext>
            </a:extLst>
          </p:cNvPr>
          <p:cNvSpPr txBox="1">
            <a:spLocks/>
          </p:cNvSpPr>
          <p:nvPr/>
        </p:nvSpPr>
        <p:spPr>
          <a:xfrm>
            <a:off x="5713138" y="4948519"/>
            <a:ext cx="1753880" cy="1110336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41,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31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12875"/>
            <a:ext cx="12192000" cy="6845124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03024" y="2545306"/>
            <a:ext cx="5784030" cy="3916065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6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Kramp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handschuhe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60000"/>
              </a:lnSpc>
            </a:pPr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kg0100510</a:t>
            </a:r>
            <a:endParaRPr lang="en-US" sz="13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Dünner, atmungsaktiver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handschuh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wasserabweisend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Sehr gute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fingerbeweglichkeit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waschbar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Geeignet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zum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bedienen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von smartphones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Größe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: 10/XL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70000"/>
              </a:lnSpc>
            </a:pPr>
            <a:endParaRPr lang="en-GB" sz="26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9437F617-8C16-441D-A6C2-EBC4CBFC3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  <p:pic>
        <p:nvPicPr>
          <p:cNvPr id="11" name="Grafik 10" descr="Ein Bild, das Handschuhe, Kleidung enthält.&#10;&#10;Automatisch generierte Beschreibung">
            <a:extLst>
              <a:ext uri="{FF2B5EF4-FFF2-40B4-BE49-F238E27FC236}">
                <a16:creationId xmlns:a16="http://schemas.microsoft.com/office/drawing/2014/main" id="{8141E629-0EDC-4710-5229-EAE3911D3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25" y="1589645"/>
            <a:ext cx="2900761" cy="4142953"/>
          </a:xfrm>
          <a:prstGeom prst="rect">
            <a:avLst/>
          </a:prstGeom>
        </p:spPr>
      </p:pic>
      <p:pic>
        <p:nvPicPr>
          <p:cNvPr id="9" name="Grafik 8" descr="Ein Bild, das Handschuhe, Kleidung enthält.&#10;&#10;Automatisch generierte Beschreibung">
            <a:extLst>
              <a:ext uri="{FF2B5EF4-FFF2-40B4-BE49-F238E27FC236}">
                <a16:creationId xmlns:a16="http://schemas.microsoft.com/office/drawing/2014/main" id="{E7FC3131-D55B-E299-ADA2-0BDEDD910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40" y="1462560"/>
            <a:ext cx="3292125" cy="4397121"/>
          </a:xfrm>
          <a:prstGeom prst="rect">
            <a:avLst/>
          </a:prstGeom>
        </p:spPr>
      </p:pic>
      <p:sp>
        <p:nvSpPr>
          <p:cNvPr id="7" name="Textplatzhalter 16">
            <a:extLst>
              <a:ext uri="{FF2B5EF4-FFF2-40B4-BE49-F238E27FC236}">
                <a16:creationId xmlns:a16="http://schemas.microsoft.com/office/drawing/2014/main" id="{6028FA28-AA50-0996-89B1-F1AF6472DFC1}"/>
              </a:ext>
            </a:extLst>
          </p:cNvPr>
          <p:cNvSpPr txBox="1">
            <a:spLocks/>
          </p:cNvSpPr>
          <p:nvPr/>
        </p:nvSpPr>
        <p:spPr>
          <a:xfrm>
            <a:off x="9491849" y="4356564"/>
            <a:ext cx="1662277" cy="1110336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13,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7605DA73-54FF-0BD1-6D03-AA865A6F4418}"/>
              </a:ext>
            </a:extLst>
          </p:cNvPr>
          <p:cNvSpPr txBox="1">
            <a:spLocks/>
          </p:cNvSpPr>
          <p:nvPr/>
        </p:nvSpPr>
        <p:spPr>
          <a:xfrm>
            <a:off x="5955917" y="5113732"/>
            <a:ext cx="2739646" cy="1110336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400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 Paar</a:t>
            </a:r>
            <a:r>
              <a:rPr lang="de-DE" sz="4000" noProof="0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+ 1 Paar GRATIS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2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8FE84855-46E9-77E5-2FFB-29F3F1F7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9482" y="1597810"/>
            <a:ext cx="5322314" cy="392750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19041"/>
            <a:ext cx="6374802" cy="3614831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60000"/>
              </a:lnSpc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Rundballengabel kat.2 </a:t>
            </a:r>
          </a:p>
          <a:p>
            <a:pPr algn="l"/>
            <a:r>
              <a:rPr lang="de-DE" sz="1300" i="1" dirty="0">
                <a:solidFill>
                  <a:srgbClr val="000000"/>
                </a:solidFill>
                <a:latin typeface="Calibri" panose="020F0502020204030204" pitchFamily="34" charset="0"/>
              </a:rPr>
              <a:t>tl150853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rundballengabel</a:t>
            </a: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 kat.2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niedrige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ausführung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Kat. 2 </a:t>
            </a:r>
            <a:r>
              <a:rPr lang="de-DE" sz="1900" dirty="0" err="1">
                <a:solidFill>
                  <a:srgbClr val="000000"/>
                </a:solidFill>
                <a:latin typeface="Calibri" panose="020F0502020204030204" pitchFamily="34" charset="0"/>
              </a:rPr>
              <a:t>dreipunkt</a:t>
            </a:r>
            <a:endParaRPr lang="de-DE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Verstellbar in 5 Stufen von 900 - 1.300 mm 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rgbClr val="000000"/>
                </a:solidFill>
                <a:latin typeface="Calibri" panose="020F0502020204030204" pitchFamily="34" charset="0"/>
              </a:rPr>
              <a:t>Rot pulverbeschichtet</a:t>
            </a: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platzhalter 16"/>
          <p:cNvSpPr txBox="1">
            <a:spLocks/>
          </p:cNvSpPr>
          <p:nvPr/>
        </p:nvSpPr>
        <p:spPr>
          <a:xfrm>
            <a:off x="6925742" y="5273481"/>
            <a:ext cx="2226677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434,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20F64984-56A8-B4F5-64D1-84EAF08C0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66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19042"/>
            <a:ext cx="6154616" cy="3629474"/>
          </a:xfrm>
        </p:spPr>
        <p:txBody>
          <a:bodyPr anchor="t">
            <a:normAutofit fontScale="77500" lnSpcReduction="20000"/>
          </a:bodyPr>
          <a:lstStyle/>
          <a:p>
            <a:pPr algn="l"/>
            <a:r>
              <a:rPr lang="de-DE" sz="3900" b="1" dirty="0">
                <a:solidFill>
                  <a:srgbClr val="000000"/>
                </a:solidFill>
                <a:latin typeface="Calibri" panose="020F0502020204030204" pitchFamily="34" charset="0"/>
              </a:rPr>
              <a:t>KRAMP Batterie 12v 28ah </a:t>
            </a:r>
          </a:p>
          <a:p>
            <a:pPr algn="l"/>
            <a:r>
              <a:rPr lang="de-DE" sz="1500" i="1" dirty="0">
                <a:solidFill>
                  <a:srgbClr val="000000"/>
                </a:solidFill>
                <a:latin typeface="Calibri" panose="020F0502020204030204" pitchFamily="34" charset="0"/>
              </a:rPr>
              <a:t>U1R2812KR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2300" dirty="0" err="1">
                <a:solidFill>
                  <a:srgbClr val="000000"/>
                </a:solidFill>
                <a:latin typeface="Calibri" panose="020F0502020204030204" pitchFamily="34" charset="0"/>
              </a:rPr>
              <a:t>batterie</a:t>
            </a: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 12v 28ah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Länge: 196 mm  breite: 130 mm  höhe: 181 mm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Für </a:t>
            </a:r>
            <a:r>
              <a:rPr lang="de-DE" sz="2300" dirty="0" err="1">
                <a:solidFill>
                  <a:srgbClr val="000000"/>
                </a:solidFill>
                <a:latin typeface="Calibri" panose="020F0502020204030204" pitchFamily="34" charset="0"/>
              </a:rPr>
              <a:t>gartenmaschinen</a:t>
            </a: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sz="2300" dirty="0" err="1">
                <a:solidFill>
                  <a:srgbClr val="000000"/>
                </a:solidFill>
                <a:latin typeface="Calibri" panose="020F0502020204030204" pitchFamily="34" charset="0"/>
              </a:rPr>
              <a:t>motorräder</a:t>
            </a: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 etc.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Gefüllt und aufgeladen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300" dirty="0">
                <a:solidFill>
                  <a:srgbClr val="000000"/>
                </a:solidFill>
                <a:latin typeface="Calibri" panose="020F0502020204030204" pitchFamily="34" charset="0"/>
              </a:rPr>
              <a:t>wartungsfrei</a:t>
            </a:r>
          </a:p>
          <a:p>
            <a:pPr algn="l">
              <a:lnSpc>
                <a:spcPct val="170000"/>
              </a:lnSpc>
            </a:pPr>
            <a:endParaRPr lang="de-DE" sz="21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54" y="1679895"/>
            <a:ext cx="3810357" cy="3802737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6930529" y="4832499"/>
            <a:ext cx="1845059" cy="111601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47,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60B220E1-646A-8192-E5B2-63A46992C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93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-12876"/>
            <a:ext cx="12192000" cy="6858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1" y="2104601"/>
            <a:ext cx="6083165" cy="3976368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palettenhubwagen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pts2500kr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palettenhubwagen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Tragfähigkeit: 2500 kg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Robuste gusspumpe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Ergonomischer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handgriff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Gesamtbreite: 540 mm</a:t>
            </a:r>
          </a:p>
          <a:p>
            <a:pPr marL="285750" indent="-285750" algn="l">
              <a:lnSpc>
                <a:spcPct val="19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Gabellänge: 1150 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/>
            <a:endParaRPr lang="de-DE" sz="10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20" y="977634"/>
            <a:ext cx="4835102" cy="5171429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5087381" y="4785916"/>
            <a:ext cx="2114307" cy="1034227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418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6A6C2378-3D21-260D-833F-82D19782B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59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47461" y="6479999"/>
            <a:ext cx="6083166" cy="365125"/>
          </a:xfrm>
        </p:spPr>
        <p:txBody>
          <a:bodyPr/>
          <a:lstStyle/>
          <a:p>
            <a:r>
              <a:rPr lang="en-US" sz="1100" dirty="0">
                <a:latin typeface="Bahnschrift" panose="020B0502040204020203" pitchFamily="34" charset="0"/>
              </a:rPr>
              <a:t>AKTION - </a:t>
            </a:r>
            <a:r>
              <a:rPr lang="en-US" sz="1100" dirty="0" err="1">
                <a:latin typeface="Bahnschrift" panose="020B0502040204020203" pitchFamily="34" charset="0"/>
              </a:rPr>
              <a:t>Preise</a:t>
            </a:r>
            <a:r>
              <a:rPr lang="en-US" sz="1100" dirty="0">
                <a:latin typeface="Bahnschrift" panose="020B0502040204020203" pitchFamily="34" charset="0"/>
              </a:rPr>
              <a:t> </a:t>
            </a:r>
            <a:r>
              <a:rPr lang="en-US" sz="1100" dirty="0" err="1">
                <a:latin typeface="Bahnschrift" panose="020B0502040204020203" pitchFamily="34" charset="0"/>
              </a:rPr>
              <a:t>inkl</a:t>
            </a:r>
            <a:r>
              <a:rPr lang="en-US" sz="1100" dirty="0">
                <a:latin typeface="Bahnschrift" panose="020B0502040204020203" pitchFamily="34" charset="0"/>
              </a:rPr>
              <a:t>. </a:t>
            </a:r>
            <a:r>
              <a:rPr lang="en-US" sz="1100" dirty="0" err="1">
                <a:latin typeface="Bahnschrift" panose="020B0502040204020203" pitchFamily="34" charset="0"/>
              </a:rPr>
              <a:t>MwSt</a:t>
            </a:r>
            <a:r>
              <a:rPr lang="en-US" sz="1100" dirty="0">
                <a:latin typeface="Bahnschrift" panose="020B0502040204020203" pitchFamily="34" charset="0"/>
              </a:rPr>
              <a:t>.</a:t>
            </a:r>
          </a:p>
          <a:p>
            <a:endParaRPr lang="en-US" sz="1100" dirty="0">
              <a:latin typeface="Bahnschrift" panose="020B0502040204020203" pitchFamily="34" charset="0"/>
            </a:endParaRPr>
          </a:p>
          <a:p>
            <a:endParaRPr lang="en-US" sz="1100" dirty="0">
              <a:latin typeface="Bahnschrift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B874-6F45-944C-ABDE-481EFBA38AB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4592" y="2319042"/>
            <a:ext cx="6110654" cy="3536635"/>
          </a:xfrm>
        </p:spPr>
        <p:txBody>
          <a:bodyPr anchor="t">
            <a:normAutofit/>
          </a:bodyPr>
          <a:lstStyle/>
          <a:p>
            <a:pPr algn="l"/>
            <a:r>
              <a:rPr lang="de-DE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Kramp langzeit-</a:t>
            </a:r>
            <a:r>
              <a:rPr lang="de-DE" sz="3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schmierfett</a:t>
            </a:r>
            <a:endParaRPr lang="de-DE" sz="3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de-DE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80111400wekr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Kramp langzeit-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schmierfett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ep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Schmierfett auf Mineralölbasis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Farbe: blau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Temperaturbereich -30° bis 120°</a:t>
            </a:r>
          </a:p>
          <a:p>
            <a:pPr marL="285750" indent="-285750" algn="l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Inhalt: 400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gramm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2" y="1195754"/>
            <a:ext cx="1379096" cy="4734692"/>
          </a:xfrm>
          <a:prstGeom prst="rect">
            <a:avLst/>
          </a:prstGeom>
        </p:spPr>
      </p:pic>
      <p:sp>
        <p:nvSpPr>
          <p:cNvPr id="13" name="Textplatzhalter 16"/>
          <p:cNvSpPr txBox="1">
            <a:spLocks/>
          </p:cNvSpPr>
          <p:nvPr/>
        </p:nvSpPr>
        <p:spPr>
          <a:xfrm>
            <a:off x="9023987" y="4365523"/>
            <a:ext cx="1411187" cy="1182423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0" i="0" kern="1200" baseline="0">
                <a:solidFill>
                  <a:schemeClr val="accent2"/>
                </a:solidFill>
                <a:latin typeface="DINPro-Bold" panose="020108040301010201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4</a:t>
            </a:r>
            <a:r>
              <a:rPr kumimoji="0" lang="de-DE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,</a:t>
            </a:r>
            <a:r>
              <a:rPr kumimoji="0" lang="de-DE" sz="8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90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pic>
        <p:nvPicPr>
          <p:cNvPr id="2" name="Grafik 1" descr="Ein Bild, das Text, Ende, Schild, rot enthält.&#10;&#10;Automatisch generierte Beschreibung">
            <a:extLst>
              <a:ext uri="{FF2B5EF4-FFF2-40B4-BE49-F238E27FC236}">
                <a16:creationId xmlns:a16="http://schemas.microsoft.com/office/drawing/2014/main" id="{7BAD07ED-7CCD-9CA5-30E4-5DCD93E91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930">
            <a:off x="9108501" y="224272"/>
            <a:ext cx="3099747" cy="13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20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Chapter, quote &amp; closing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rampTemplate2018" id="{F51D1D8E-3453-3247-86BD-0E2F7C8EDA7A}" vid="{8CCA3E50-7884-0D44-AC29-91AA8C500FCA}"/>
    </a:ext>
  </a:extLst>
</a:theme>
</file>

<file path=ppt/theme/theme2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0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3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4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5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6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7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8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9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0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3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4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5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6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7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8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9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0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3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4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5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6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7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8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9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0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3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4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5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6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7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8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9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0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6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9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122296134AA3408F95E9874F0C85BD" ma:contentTypeVersion="11" ma:contentTypeDescription="Create a new document." ma:contentTypeScope="" ma:versionID="d9dedca59749a76a28bec1d21ab401dd">
  <xsd:schema xmlns:xsd="http://www.w3.org/2001/XMLSchema" xmlns:xs="http://www.w3.org/2001/XMLSchema" xmlns:p="http://schemas.microsoft.com/office/2006/metadata/properties" xmlns:ns3="f7ae7d52-c998-473f-8463-8e63890db7c7" xmlns:ns4="abf16fc0-20bf-4e35-aa07-b0b93eccf1d2" targetNamespace="http://schemas.microsoft.com/office/2006/metadata/properties" ma:root="true" ma:fieldsID="6caa2ea96988408842b03bcb38ef16b7" ns3:_="" ns4:_="">
    <xsd:import namespace="f7ae7d52-c998-473f-8463-8e63890db7c7"/>
    <xsd:import namespace="abf16fc0-20bf-4e35-aa07-b0b93eccf1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e7d52-c998-473f-8463-8e63890db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16fc0-20bf-4e35-aa07-b0b93eccf1d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3C8008-2F7F-40FB-A69A-220B3B06281F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f7ae7d52-c998-473f-8463-8e63890db7c7"/>
    <ds:schemaRef ds:uri="http://schemas.microsoft.com/office/infopath/2007/PartnerControls"/>
    <ds:schemaRef ds:uri="http://schemas.openxmlformats.org/package/2006/metadata/core-properties"/>
    <ds:schemaRef ds:uri="abf16fc0-20bf-4e35-aa07-b0b93eccf1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79D8662-2FF7-4AA8-AEF2-988E94FFDC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11F1DF-26A8-46EC-AF24-460B6D8120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ae7d52-c998-473f-8463-8e63890db7c7"/>
    <ds:schemaRef ds:uri="abf16fc0-20bf-4e35-aa07-b0b93eccf1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1585</Words>
  <Application>Microsoft Office PowerPoint</Application>
  <PresentationFormat>Breitbild</PresentationFormat>
  <Paragraphs>566</Paragraphs>
  <Slides>51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51</vt:i4>
      </vt:variant>
    </vt:vector>
  </HeadingPairs>
  <TitlesOfParts>
    <vt:vector size="59" baseType="lpstr">
      <vt:lpstr>Bahnschrift</vt:lpstr>
      <vt:lpstr>Bahnschrift SemiBold Condensed</vt:lpstr>
      <vt:lpstr>Arial Black</vt:lpstr>
      <vt:lpstr>Calibri</vt:lpstr>
      <vt:lpstr>Arial</vt:lpstr>
      <vt:lpstr>Open Sans</vt:lpstr>
      <vt:lpstr>Chapter, quote &amp; closing</vt:lpstr>
      <vt:lpstr>Opening slides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Bastiaan Kelderman</Manager>
  <Company>Kramp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Kramp Powerpoint Template</dc:title>
  <dc:subject>Presentation</dc:subject>
  <dc:creator>Bastiaan Kelderman | Kramp</dc:creator>
  <cp:keywords>template; Powerpoint</cp:keywords>
  <dc:description/>
  <cp:lastModifiedBy>Manuel Auracher | Kramp</cp:lastModifiedBy>
  <cp:revision>1012</cp:revision>
  <dcterms:created xsi:type="dcterms:W3CDTF">2018-01-29T15:20:40Z</dcterms:created>
  <dcterms:modified xsi:type="dcterms:W3CDTF">2023-10-09T14:21:09Z</dcterms:modified>
  <cp:category>Corporate templates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0x010100A8122296134AA3408F95E9874F0C85BD</vt:lpwstr>
  </property>
  <property fmtid="{D5CDD505-2E9C-101B-9397-08002B2CF9AE}" pid="3" name="TaxKeyword">
    <vt:lpwstr>356;#Powerpoint|bec5ab07-3171-460d-a767-76e244e9811f;#48;#template|88f44eec-d01f-4449-9244-a99db9a42b53</vt:lpwstr>
  </property>
</Properties>
</file>