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Barlow Condensed" charset="1" panose="00000506000000000000"/>
      <p:regular r:id="rId23"/>
    </p:embeddedFont>
    <p:embeddedFont>
      <p:font typeface="Asap Condensed Bold" charset="1" panose="020F0806030202060203"/>
      <p:regular r:id="rId24"/>
    </p:embeddedFont>
    <p:embeddedFont>
      <p:font typeface="Barlow Condensed Bold" charset="1" panose="00000806000000000000"/>
      <p:regular r:id="rId25"/>
    </p:embeddedFont>
    <p:embeddedFont>
      <p:font typeface="Barlow Condensed Bold Italics" charset="1" panose="00000806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71230" y="0"/>
            <a:ext cx="12985242" cy="10365137"/>
          </a:xfrm>
          <a:custGeom>
            <a:avLst/>
            <a:gdLst/>
            <a:ahLst/>
            <a:cxnLst/>
            <a:rect r="r" b="b" t="t" l="l"/>
            <a:pathLst>
              <a:path h="10365137" w="12985242">
                <a:moveTo>
                  <a:pt x="0" y="0"/>
                </a:moveTo>
                <a:lnTo>
                  <a:pt x="12985243" y="0"/>
                </a:lnTo>
                <a:lnTo>
                  <a:pt x="12985243" y="10365137"/>
                </a:lnTo>
                <a:lnTo>
                  <a:pt x="0" y="1036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Anzahl Befestigungslöcher: 2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 x B x D (in mm): 450 x 135 x 19,5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Abstand der Befestigungsschrauben: 45 - 75 mm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Wendbare Ausführung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Universeller Einsatz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151689" y="1028700"/>
            <a:ext cx="2432295" cy="7680931"/>
          </a:xfrm>
          <a:custGeom>
            <a:avLst/>
            <a:gdLst/>
            <a:ahLst/>
            <a:cxnLst/>
            <a:rect r="r" b="b" t="t" l="l"/>
            <a:pathLst>
              <a:path h="7680931" w="2432295">
                <a:moveTo>
                  <a:pt x="0" y="0"/>
                </a:moveTo>
                <a:lnTo>
                  <a:pt x="2432294" y="0"/>
                </a:lnTo>
                <a:lnTo>
                  <a:pt x="2432294" y="7680931"/>
                </a:lnTo>
                <a:lnTo>
                  <a:pt x="0" y="76809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12,90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3067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Doppelherzschar (gekrümmt)</a:t>
            </a:r>
          </a:p>
          <a:p>
            <a:pPr algn="l">
              <a:lnSpc>
                <a:spcPts val="6000"/>
              </a:lnSpc>
            </a:pPr>
          </a:p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 </a:t>
            </a:r>
          </a:p>
          <a:p>
            <a:pPr algn="l">
              <a:lnSpc>
                <a:spcPts val="600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CP2821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31.08.2025 -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71230" y="0"/>
            <a:ext cx="12985242" cy="10365137"/>
          </a:xfrm>
          <a:custGeom>
            <a:avLst/>
            <a:gdLst/>
            <a:ahLst/>
            <a:cxnLst/>
            <a:rect r="r" b="b" t="t" l="l"/>
            <a:pathLst>
              <a:path h="10365137" w="12985242">
                <a:moveTo>
                  <a:pt x="0" y="0"/>
                </a:moveTo>
                <a:lnTo>
                  <a:pt x="12985243" y="0"/>
                </a:lnTo>
                <a:lnTo>
                  <a:pt x="12985243" y="10365137"/>
                </a:lnTo>
                <a:lnTo>
                  <a:pt x="0" y="1036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Zur Stärkung von stark abgenutzten Grasflächen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Schaffung einer gut durchlässigen Oberfläche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Mehrfarbige Kunstrasenhalme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Optimale Tarnung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Einfache Montage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54981" y="2158165"/>
            <a:ext cx="2806215" cy="5970671"/>
          </a:xfrm>
          <a:custGeom>
            <a:avLst/>
            <a:gdLst/>
            <a:ahLst/>
            <a:cxnLst/>
            <a:rect r="r" b="b" t="t" l="l"/>
            <a:pathLst>
              <a:path h="5970671" w="2806215">
                <a:moveTo>
                  <a:pt x="0" y="0"/>
                </a:moveTo>
                <a:lnTo>
                  <a:pt x="2806215" y="0"/>
                </a:lnTo>
                <a:lnTo>
                  <a:pt x="2806215" y="5970670"/>
                </a:lnTo>
                <a:lnTo>
                  <a:pt x="0" y="59706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35,90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Hybridgras Premium, 1 x 1 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FGP570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31.08.2025 -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71230" y="0"/>
            <a:ext cx="12985242" cy="10365137"/>
          </a:xfrm>
          <a:custGeom>
            <a:avLst/>
            <a:gdLst/>
            <a:ahLst/>
            <a:cxnLst/>
            <a:rect r="r" b="b" t="t" l="l"/>
            <a:pathLst>
              <a:path h="10365137" w="12985242">
                <a:moveTo>
                  <a:pt x="0" y="0"/>
                </a:moveTo>
                <a:lnTo>
                  <a:pt x="12985243" y="0"/>
                </a:lnTo>
                <a:lnTo>
                  <a:pt x="12985243" y="10365137"/>
                </a:lnTo>
                <a:lnTo>
                  <a:pt x="0" y="1036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Schutz vor Witterungseinflüssen &amp; UV-Strahlung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Kein Wärme- und Feuchtigkeitsstau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 x B x H (in mm): 770 x 630 x 460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Hochwertige Ausführung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Einfacher Aufbau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90307" y="2344605"/>
            <a:ext cx="6464249" cy="5675926"/>
          </a:xfrm>
          <a:custGeom>
            <a:avLst/>
            <a:gdLst/>
            <a:ahLst/>
            <a:cxnLst/>
            <a:rect r="r" b="b" t="t" l="l"/>
            <a:pathLst>
              <a:path h="5675926" w="6464249">
                <a:moveTo>
                  <a:pt x="0" y="0"/>
                </a:moveTo>
                <a:lnTo>
                  <a:pt x="6464249" y="0"/>
                </a:lnTo>
                <a:lnTo>
                  <a:pt x="6464249" y="5675927"/>
                </a:lnTo>
                <a:lnTo>
                  <a:pt x="0" y="56759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104,90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Robotergarage “Magnelis Classic”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FGP541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31.08.2025 -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71230" y="0"/>
            <a:ext cx="12985242" cy="10365137"/>
          </a:xfrm>
          <a:custGeom>
            <a:avLst/>
            <a:gdLst/>
            <a:ahLst/>
            <a:cxnLst/>
            <a:rect r="r" b="b" t="t" l="l"/>
            <a:pathLst>
              <a:path h="10365137" w="12985242">
                <a:moveTo>
                  <a:pt x="0" y="0"/>
                </a:moveTo>
                <a:lnTo>
                  <a:pt x="12985243" y="0"/>
                </a:lnTo>
                <a:lnTo>
                  <a:pt x="12985243" y="10365137"/>
                </a:lnTo>
                <a:lnTo>
                  <a:pt x="0" y="1036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Zur Entfernung von hartnäckigem Unkraut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Für Freischneider ab 40ccm aufwärts 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Geflochtener Stahldraht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Durchmesser: 200 mm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Max. Drehzahl: 8000 U/min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71008" y="2732355"/>
            <a:ext cx="7316992" cy="4719460"/>
          </a:xfrm>
          <a:custGeom>
            <a:avLst/>
            <a:gdLst/>
            <a:ahLst/>
            <a:cxnLst/>
            <a:rect r="r" b="b" t="t" l="l"/>
            <a:pathLst>
              <a:path h="4719460" w="7316992">
                <a:moveTo>
                  <a:pt x="0" y="0"/>
                </a:moveTo>
                <a:lnTo>
                  <a:pt x="7316992" y="0"/>
                </a:lnTo>
                <a:lnTo>
                  <a:pt x="7316992" y="4719460"/>
                </a:lnTo>
                <a:lnTo>
                  <a:pt x="0" y="47194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25,90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Unkrautbürste Freischneider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SRKO230001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31.08.2025 -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71230" y="0"/>
            <a:ext cx="12985242" cy="10365137"/>
          </a:xfrm>
          <a:custGeom>
            <a:avLst/>
            <a:gdLst/>
            <a:ahLst/>
            <a:cxnLst/>
            <a:rect r="r" b="b" t="t" l="l"/>
            <a:pathLst>
              <a:path h="10365137" w="12985242">
                <a:moveTo>
                  <a:pt x="0" y="0"/>
                </a:moveTo>
                <a:lnTo>
                  <a:pt x="12985243" y="0"/>
                </a:lnTo>
                <a:lnTo>
                  <a:pt x="12985243" y="10365137"/>
                </a:lnTo>
                <a:lnTo>
                  <a:pt x="0" y="1036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Zur Entfernung von hartnäckigem Schmutz auf Händen, Werkzeugen und Oberflächen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Reinigungsmittel ohne Ethanol oder IPA (Alkohol)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Deckel wiederverschließbar (keine Austrocknung)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Frischer Geruch</a:t>
            </a: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629504" y="2732355"/>
            <a:ext cx="2696753" cy="5970671"/>
          </a:xfrm>
          <a:custGeom>
            <a:avLst/>
            <a:gdLst/>
            <a:ahLst/>
            <a:cxnLst/>
            <a:rect r="r" b="b" t="t" l="l"/>
            <a:pathLst>
              <a:path h="5970671" w="2696753">
                <a:moveTo>
                  <a:pt x="0" y="0"/>
                </a:moveTo>
                <a:lnTo>
                  <a:pt x="2696753" y="0"/>
                </a:lnTo>
                <a:lnTo>
                  <a:pt x="2696753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9,90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“Heavy Duty” Reinigungstücher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CW101001KR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31.08.2025 -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71230" y="0"/>
            <a:ext cx="12985242" cy="10365137"/>
          </a:xfrm>
          <a:custGeom>
            <a:avLst/>
            <a:gdLst/>
            <a:ahLst/>
            <a:cxnLst/>
            <a:rect r="r" b="b" t="t" l="l"/>
            <a:pathLst>
              <a:path h="10365137" w="12985242">
                <a:moveTo>
                  <a:pt x="0" y="0"/>
                </a:moveTo>
                <a:lnTo>
                  <a:pt x="12985243" y="0"/>
                </a:lnTo>
                <a:lnTo>
                  <a:pt x="12985243" y="10365137"/>
                </a:lnTo>
                <a:lnTo>
                  <a:pt x="0" y="1036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Lange Blaspistole mit mehreren 90°-Ausgängen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Vielfältige Anwendungsgebiete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Anschlussgewinde: NPT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Einfache Handhabung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Material: Metal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71008" y="1374078"/>
            <a:ext cx="7183548" cy="7183548"/>
          </a:xfrm>
          <a:custGeom>
            <a:avLst/>
            <a:gdLst/>
            <a:ahLst/>
            <a:cxnLst/>
            <a:rect r="r" b="b" t="t" l="l"/>
            <a:pathLst>
              <a:path h="7183548" w="7183548">
                <a:moveTo>
                  <a:pt x="0" y="0"/>
                </a:moveTo>
                <a:lnTo>
                  <a:pt x="7183548" y="0"/>
                </a:lnTo>
                <a:lnTo>
                  <a:pt x="7183548" y="7183548"/>
                </a:lnTo>
                <a:lnTo>
                  <a:pt x="0" y="71835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52,90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Druckluftkamm 60 cm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T8051KR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31.08.2025 -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71230" y="0"/>
            <a:ext cx="12985242" cy="10365137"/>
          </a:xfrm>
          <a:custGeom>
            <a:avLst/>
            <a:gdLst/>
            <a:ahLst/>
            <a:cxnLst/>
            <a:rect r="r" b="b" t="t" l="l"/>
            <a:pathLst>
              <a:path h="10365137" w="12985242">
                <a:moveTo>
                  <a:pt x="0" y="0"/>
                </a:moveTo>
                <a:lnTo>
                  <a:pt x="12985243" y="0"/>
                </a:lnTo>
                <a:lnTo>
                  <a:pt x="12985243" y="10365137"/>
                </a:lnTo>
                <a:lnTo>
                  <a:pt x="0" y="1036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Zum Hinstellen oder Aufhängen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Absoluter Bienenschutz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Extrem hohe Fangquote von Wespen, Fliegen etc.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Blickdichter Behälter, tote Insekten nicht sichtbar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Einfache Handhabung und leichte Reinigung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486182" y="1950084"/>
            <a:ext cx="6668374" cy="6668374"/>
          </a:xfrm>
          <a:custGeom>
            <a:avLst/>
            <a:gdLst/>
            <a:ahLst/>
            <a:cxnLst/>
            <a:rect r="r" b="b" t="t" l="l"/>
            <a:pathLst>
              <a:path h="6668374" w="6668374">
                <a:moveTo>
                  <a:pt x="0" y="0"/>
                </a:moveTo>
                <a:lnTo>
                  <a:pt x="6668374" y="0"/>
                </a:lnTo>
                <a:lnTo>
                  <a:pt x="6668374" y="6668374"/>
                </a:lnTo>
                <a:lnTo>
                  <a:pt x="0" y="66683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9,90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Wespenfänger “VespaNo”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VV3306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31.08.2025 -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71230" y="0"/>
            <a:ext cx="12985242" cy="10365137"/>
          </a:xfrm>
          <a:custGeom>
            <a:avLst/>
            <a:gdLst/>
            <a:ahLst/>
            <a:cxnLst/>
            <a:rect r="r" b="b" t="t" l="l"/>
            <a:pathLst>
              <a:path h="10365137" w="12985242">
                <a:moveTo>
                  <a:pt x="0" y="0"/>
                </a:moveTo>
                <a:lnTo>
                  <a:pt x="12985243" y="0"/>
                </a:lnTo>
                <a:lnTo>
                  <a:pt x="12985243" y="10365137"/>
                </a:lnTo>
                <a:lnTo>
                  <a:pt x="0" y="1036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Zur Bekämpfung von Insekten aller Art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Zur Anwendung in geschlossenen Räumen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Temperaturbeständig bis zu 50 °C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Kein Ablaufdatum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Einfache Handhabung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550680" y="2470544"/>
            <a:ext cx="6498659" cy="6256077"/>
          </a:xfrm>
          <a:custGeom>
            <a:avLst/>
            <a:gdLst/>
            <a:ahLst/>
            <a:cxnLst/>
            <a:rect r="r" b="b" t="t" l="l"/>
            <a:pathLst>
              <a:path h="6256077" w="6498659">
                <a:moveTo>
                  <a:pt x="0" y="0"/>
                </a:moveTo>
                <a:lnTo>
                  <a:pt x="6498659" y="0"/>
                </a:lnTo>
                <a:lnTo>
                  <a:pt x="6498659" y="6256077"/>
                </a:lnTo>
                <a:lnTo>
                  <a:pt x="0" y="62560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54,90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Klebefangsystem 400 m - Farma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902016FA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31.08.2025 -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9" t="-213" r="-3339" b="-213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71230" y="0"/>
            <a:ext cx="12985242" cy="10365137"/>
          </a:xfrm>
          <a:custGeom>
            <a:avLst/>
            <a:gdLst/>
            <a:ahLst/>
            <a:cxnLst/>
            <a:rect r="r" b="b" t="t" l="l"/>
            <a:pathLst>
              <a:path h="10365137" w="12985242">
                <a:moveTo>
                  <a:pt x="0" y="0"/>
                </a:moveTo>
                <a:lnTo>
                  <a:pt x="12985243" y="0"/>
                </a:lnTo>
                <a:lnTo>
                  <a:pt x="12985243" y="10365137"/>
                </a:lnTo>
                <a:lnTo>
                  <a:pt x="0" y="1036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Farbe: oliv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Modernes und praktisches Design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Weiches und hoch elastisches Material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Inklusive Gürtel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Mit Verstärkung an den Taschenöffnungen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71980" y="2520819"/>
            <a:ext cx="5245361" cy="5245361"/>
          </a:xfrm>
          <a:custGeom>
            <a:avLst/>
            <a:gdLst/>
            <a:ahLst/>
            <a:cxnLst/>
            <a:rect r="r" b="b" t="t" l="l"/>
            <a:pathLst>
              <a:path h="5245361" w="5245361">
                <a:moveTo>
                  <a:pt x="0" y="0"/>
                </a:moveTo>
                <a:lnTo>
                  <a:pt x="5245361" y="0"/>
                </a:lnTo>
                <a:lnTo>
                  <a:pt x="5245361" y="5245362"/>
                </a:lnTo>
                <a:lnTo>
                  <a:pt x="0" y="52453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54,90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Kurze Hose 4 Way Stretch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KW202845002098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31.08.2025 -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71230" y="0"/>
            <a:ext cx="12985242" cy="10365137"/>
          </a:xfrm>
          <a:custGeom>
            <a:avLst/>
            <a:gdLst/>
            <a:ahLst/>
            <a:cxnLst/>
            <a:rect r="r" b="b" t="t" l="l"/>
            <a:pathLst>
              <a:path h="10365137" w="12985242">
                <a:moveTo>
                  <a:pt x="0" y="0"/>
                </a:moveTo>
                <a:lnTo>
                  <a:pt x="12985243" y="0"/>
                </a:lnTo>
                <a:lnTo>
                  <a:pt x="12985243" y="10365137"/>
                </a:lnTo>
                <a:lnTo>
                  <a:pt x="0" y="1036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Farbe: anthrazit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Mit elastischem Taillenband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Nachhaltige und vielseitige Outdoor-Hose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Optimaler Komfort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Gut durchdachtes Design mit vielen Taschen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45155" y="2520819"/>
            <a:ext cx="5245361" cy="5245361"/>
          </a:xfrm>
          <a:custGeom>
            <a:avLst/>
            <a:gdLst/>
            <a:ahLst/>
            <a:cxnLst/>
            <a:rect r="r" b="b" t="t" l="l"/>
            <a:pathLst>
              <a:path h="5245361" w="5245361">
                <a:moveTo>
                  <a:pt x="0" y="0"/>
                </a:moveTo>
                <a:lnTo>
                  <a:pt x="5245362" y="0"/>
                </a:lnTo>
                <a:lnTo>
                  <a:pt x="5245362" y="5245362"/>
                </a:lnTo>
                <a:lnTo>
                  <a:pt x="0" y="52453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44,90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Kurze Freizeithose Herren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KW502845011098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31.08.2025 -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71230" y="0"/>
            <a:ext cx="12985242" cy="10365137"/>
          </a:xfrm>
          <a:custGeom>
            <a:avLst/>
            <a:gdLst/>
            <a:ahLst/>
            <a:cxnLst/>
            <a:rect r="r" b="b" t="t" l="l"/>
            <a:pathLst>
              <a:path h="10365137" w="12985242">
                <a:moveTo>
                  <a:pt x="0" y="0"/>
                </a:moveTo>
                <a:lnTo>
                  <a:pt x="12985243" y="0"/>
                </a:lnTo>
                <a:lnTo>
                  <a:pt x="12985243" y="10365137"/>
                </a:lnTo>
                <a:lnTo>
                  <a:pt x="0" y="1036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Hochwertige Ausführung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Stapelbar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Tragkraft: 30 kg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Mit zwei stabilen, klappbaren Griffen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Optimal für den Einkauf oder zum Transport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235842" y="2520819"/>
            <a:ext cx="7052158" cy="4360584"/>
          </a:xfrm>
          <a:custGeom>
            <a:avLst/>
            <a:gdLst/>
            <a:ahLst/>
            <a:cxnLst/>
            <a:rect r="r" b="b" t="t" l="l"/>
            <a:pathLst>
              <a:path h="4360584" w="7052158">
                <a:moveTo>
                  <a:pt x="0" y="0"/>
                </a:moveTo>
                <a:lnTo>
                  <a:pt x="7052158" y="0"/>
                </a:lnTo>
                <a:lnTo>
                  <a:pt x="7052158" y="4360585"/>
                </a:lnTo>
                <a:lnTo>
                  <a:pt x="0" y="436058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7,90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Einkaufskorb Kramp - 22 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KRA0000451801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31.08.2025 -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71230" y="0"/>
            <a:ext cx="12985242" cy="10365137"/>
          </a:xfrm>
          <a:custGeom>
            <a:avLst/>
            <a:gdLst/>
            <a:ahLst/>
            <a:cxnLst/>
            <a:rect r="r" b="b" t="t" l="l"/>
            <a:pathLst>
              <a:path h="10365137" w="12985242">
                <a:moveTo>
                  <a:pt x="0" y="0"/>
                </a:moveTo>
                <a:lnTo>
                  <a:pt x="12985243" y="0"/>
                </a:lnTo>
                <a:lnTo>
                  <a:pt x="12985243" y="10365137"/>
                </a:lnTo>
                <a:lnTo>
                  <a:pt x="0" y="1036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Für starke bis sehr starke Verschmutzungen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PH-hautneutral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Hautschonend und rückfettend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Entfernt Öle, Fette, Teer, Bitumen und mehr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Im praktischen 3 L - Eimer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03136" y="1244986"/>
            <a:ext cx="3329400" cy="6912250"/>
          </a:xfrm>
          <a:custGeom>
            <a:avLst/>
            <a:gdLst/>
            <a:ahLst/>
            <a:cxnLst/>
            <a:rect r="r" b="b" t="t" l="l"/>
            <a:pathLst>
              <a:path h="6912250" w="3329400">
                <a:moveTo>
                  <a:pt x="0" y="0"/>
                </a:moveTo>
                <a:lnTo>
                  <a:pt x="3329400" y="0"/>
                </a:lnTo>
                <a:lnTo>
                  <a:pt x="3329400" y="6912251"/>
                </a:lnTo>
                <a:lnTo>
                  <a:pt x="0" y="69122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22,90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Pevastar Handreiniger 3L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HC040105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31.08.2025 -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71230" y="0"/>
            <a:ext cx="12985242" cy="10365137"/>
          </a:xfrm>
          <a:custGeom>
            <a:avLst/>
            <a:gdLst/>
            <a:ahLst/>
            <a:cxnLst/>
            <a:rect r="r" b="b" t="t" l="l"/>
            <a:pathLst>
              <a:path h="10365137" w="12985242">
                <a:moveTo>
                  <a:pt x="0" y="0"/>
                </a:moveTo>
                <a:lnTo>
                  <a:pt x="12985243" y="0"/>
                </a:lnTo>
                <a:lnTo>
                  <a:pt x="12985243" y="10365137"/>
                </a:lnTo>
                <a:lnTo>
                  <a:pt x="0" y="1036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Marke: Dino Cars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Für Kinder ab 3 Jahren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Für Kinder mit einer Größe von 88 - 160 cm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Maximales Gewicht: 80 kg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Freilaufausführung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503042" y="1983105"/>
            <a:ext cx="7651514" cy="5049999"/>
          </a:xfrm>
          <a:custGeom>
            <a:avLst/>
            <a:gdLst/>
            <a:ahLst/>
            <a:cxnLst/>
            <a:rect r="r" b="b" t="t" l="l"/>
            <a:pathLst>
              <a:path h="5049999" w="7651514">
                <a:moveTo>
                  <a:pt x="0" y="0"/>
                </a:moveTo>
                <a:lnTo>
                  <a:pt x="7651514" y="0"/>
                </a:lnTo>
                <a:lnTo>
                  <a:pt x="7651514" y="5049999"/>
                </a:lnTo>
                <a:lnTo>
                  <a:pt x="0" y="50499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474,90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Go-Kart “Hot Rod Junior”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DC37200BF1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31.08.2025 -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71230" y="0"/>
            <a:ext cx="12985242" cy="10365137"/>
          </a:xfrm>
          <a:custGeom>
            <a:avLst/>
            <a:gdLst/>
            <a:ahLst/>
            <a:cxnLst/>
            <a:rect r="r" b="b" t="t" l="l"/>
            <a:pathLst>
              <a:path h="10365137" w="12985242">
                <a:moveTo>
                  <a:pt x="0" y="0"/>
                </a:moveTo>
                <a:lnTo>
                  <a:pt x="12985243" y="0"/>
                </a:lnTo>
                <a:lnTo>
                  <a:pt x="12985243" y="10365137"/>
                </a:lnTo>
                <a:lnTo>
                  <a:pt x="0" y="1036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Zur Schmierung mechanischer Komponenten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Gute Wärmestabilität und Kältebeständigkeit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Verschleißmindernde Additive und extreme Druckbeständigkeit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Korrosions- und rostschützende Eigenschaften </a:t>
            </a:r>
          </a:p>
          <a:p>
            <a:pPr algn="l">
              <a:lnSpc>
                <a:spcPts val="6249"/>
              </a:lnSpc>
            </a:pP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181617" y="1975401"/>
            <a:ext cx="4372439" cy="6414335"/>
          </a:xfrm>
          <a:custGeom>
            <a:avLst/>
            <a:gdLst/>
            <a:ahLst/>
            <a:cxnLst/>
            <a:rect r="r" b="b" t="t" l="l"/>
            <a:pathLst>
              <a:path h="6414335" w="4372439">
                <a:moveTo>
                  <a:pt x="0" y="0"/>
                </a:moveTo>
                <a:lnTo>
                  <a:pt x="4372438" y="0"/>
                </a:lnTo>
                <a:lnTo>
                  <a:pt x="4372438" y="6414335"/>
                </a:lnTo>
                <a:lnTo>
                  <a:pt x="0" y="64143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99,90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UTTO Getriebe- / Hydrauliköl 20L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40321020WEKR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31.08.2025 -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71230" y="0"/>
            <a:ext cx="12985242" cy="10365137"/>
          </a:xfrm>
          <a:custGeom>
            <a:avLst/>
            <a:gdLst/>
            <a:ahLst/>
            <a:cxnLst/>
            <a:rect r="r" b="b" t="t" l="l"/>
            <a:pathLst>
              <a:path h="10365137" w="12985242">
                <a:moveTo>
                  <a:pt x="0" y="0"/>
                </a:moveTo>
                <a:lnTo>
                  <a:pt x="12985243" y="0"/>
                </a:lnTo>
                <a:lnTo>
                  <a:pt x="12985243" y="10365137"/>
                </a:lnTo>
                <a:lnTo>
                  <a:pt x="0" y="1036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Zur einfachen Umschaltung von Ölströmen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Auch für extreme Bedingungen geeignet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Anschluss: 3/8", 1/2"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Maximaler Volumenstrom: 60 l/min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Max. Betriebsdruck: 200 bar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550680" y="2732355"/>
            <a:ext cx="6262286" cy="3945240"/>
          </a:xfrm>
          <a:custGeom>
            <a:avLst/>
            <a:gdLst/>
            <a:ahLst/>
            <a:cxnLst/>
            <a:rect r="r" b="b" t="t" l="l"/>
            <a:pathLst>
              <a:path h="3945240" w="6262286">
                <a:moveTo>
                  <a:pt x="0" y="0"/>
                </a:moveTo>
                <a:lnTo>
                  <a:pt x="6262285" y="0"/>
                </a:lnTo>
                <a:lnTo>
                  <a:pt x="6262285" y="3945240"/>
                </a:lnTo>
                <a:lnTo>
                  <a:pt x="0" y="39452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129,90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Elektromagnetventil (6/2 - 12V)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DFE0526001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31.08.2025 -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67836" y="9351402"/>
            <a:ext cx="2786720" cy="859239"/>
          </a:xfrm>
          <a:custGeom>
            <a:avLst/>
            <a:gdLst/>
            <a:ahLst/>
            <a:cxnLst/>
            <a:rect r="r" b="b" t="t" l="l"/>
            <a:pathLst>
              <a:path h="859239" w="2786720">
                <a:moveTo>
                  <a:pt x="0" y="0"/>
                </a:moveTo>
                <a:lnTo>
                  <a:pt x="2786720" y="0"/>
                </a:lnTo>
                <a:lnTo>
                  <a:pt x="2786720" y="859239"/>
                </a:lnTo>
                <a:lnTo>
                  <a:pt x="0" y="859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571230" y="0"/>
            <a:ext cx="12985242" cy="10365137"/>
          </a:xfrm>
          <a:custGeom>
            <a:avLst/>
            <a:gdLst/>
            <a:ahLst/>
            <a:cxnLst/>
            <a:rect r="r" b="b" t="t" l="l"/>
            <a:pathLst>
              <a:path h="10365137" w="12985242">
                <a:moveTo>
                  <a:pt x="0" y="0"/>
                </a:moveTo>
                <a:lnTo>
                  <a:pt x="12985243" y="0"/>
                </a:lnTo>
                <a:lnTo>
                  <a:pt x="12985243" y="10365137"/>
                </a:lnTo>
                <a:lnTo>
                  <a:pt x="0" y="1036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0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48979">
            <a:off x="-69458" y="711139"/>
            <a:ext cx="4440182" cy="1769551"/>
          </a:xfrm>
          <a:custGeom>
            <a:avLst/>
            <a:gdLst/>
            <a:ahLst/>
            <a:cxnLst/>
            <a:rect r="r" b="b" t="t" l="l"/>
            <a:pathLst>
              <a:path h="1769551" w="4440182">
                <a:moveTo>
                  <a:pt x="0" y="0"/>
                </a:moveTo>
                <a:lnTo>
                  <a:pt x="4440182" y="0"/>
                </a:lnTo>
                <a:lnTo>
                  <a:pt x="4440182" y="1769552"/>
                </a:lnTo>
                <a:lnTo>
                  <a:pt x="0" y="17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4375" y="1962150"/>
            <a:ext cx="13123090" cy="447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Marke: DNP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Schnellkupplungsmuffe - Typ UX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Betriebstemperatur: -30 °C - 100 °C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Steckerdurchmesser: 38 mm</a:t>
            </a:r>
          </a:p>
          <a:p>
            <a:pPr algn="l" marL="539749" indent="-269875" lvl="1">
              <a:lnSpc>
                <a:spcPts val="6249"/>
              </a:lnSpc>
              <a:buFont typeface="Arial"/>
              <a:buChar char="•"/>
            </a:pPr>
            <a:r>
              <a:rPr lang="en-US" sz="2499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Gerade Form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931168">
            <a:off x="7179598" y="6638292"/>
            <a:ext cx="4114800" cy="2476361"/>
          </a:xfrm>
          <a:custGeom>
            <a:avLst/>
            <a:gdLst/>
            <a:ahLst/>
            <a:cxnLst/>
            <a:rect r="r" b="b" t="t" l="l"/>
            <a:pathLst>
              <a:path h="2476361" w="4114800">
                <a:moveTo>
                  <a:pt x="0" y="0"/>
                </a:moveTo>
                <a:lnTo>
                  <a:pt x="4114800" y="0"/>
                </a:lnTo>
                <a:lnTo>
                  <a:pt x="4114800" y="2476361"/>
                </a:lnTo>
                <a:lnTo>
                  <a:pt x="0" y="24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317993" y="1983105"/>
            <a:ext cx="2099686" cy="5970671"/>
          </a:xfrm>
          <a:custGeom>
            <a:avLst/>
            <a:gdLst/>
            <a:ahLst/>
            <a:cxnLst/>
            <a:rect r="r" b="b" t="t" l="l"/>
            <a:pathLst>
              <a:path h="5970671" w="2099686">
                <a:moveTo>
                  <a:pt x="0" y="0"/>
                </a:moveTo>
                <a:lnTo>
                  <a:pt x="2099686" y="0"/>
                </a:lnTo>
                <a:lnTo>
                  <a:pt x="2099686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952046">
            <a:off x="6892700" y="7100656"/>
            <a:ext cx="4853949" cy="139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43"/>
              </a:lnSpc>
            </a:pPr>
            <a:r>
              <a:rPr lang="en-US" b="true" sz="8102">
                <a:solidFill>
                  <a:srgbClr val="FFFFFF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39,90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24375" y="742950"/>
            <a:ext cx="1312309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b="true">
                <a:solidFill>
                  <a:srgbClr val="343434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Steckkupplung M22 x 1,5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24375" y="1666875"/>
            <a:ext cx="1759396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i="true" b="true">
                <a:solidFill>
                  <a:srgbClr val="000000"/>
                </a:solidFill>
                <a:latin typeface="Barlow Condensed Bold Italics"/>
                <a:ea typeface="Barlow Condensed Bold Italics"/>
                <a:cs typeface="Barlow Condensed Bold Italics"/>
                <a:sym typeface="Barlow Condensed Bold Italics"/>
              </a:rPr>
              <a:t>UX101AME22L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23097" y="9847696"/>
            <a:ext cx="674888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34343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Aktion gültig bis 31.08.2025 - solange der Vorrat reicht, Preise in EUR inkl. MwSt.</a:t>
            </a:r>
          </a:p>
        </p:txBody>
      </p:sp>
      <p:sp>
        <p:nvSpPr>
          <p:cNvPr name="TextBox 12" id="12"/>
          <p:cNvSpPr txBox="true"/>
          <p:nvPr/>
        </p:nvSpPr>
        <p:spPr>
          <a:xfrm rot="670327">
            <a:off x="1156254" y="1082712"/>
            <a:ext cx="101098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FFFF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DAGfiN4wyQo</dc:identifier>
  <dcterms:modified xsi:type="dcterms:W3CDTF">2011-08-01T06:04:30Z</dcterms:modified>
  <cp:revision>1</cp:revision>
  <dc:title>Smart TV Promo Mp4/PP</dc:title>
</cp:coreProperties>
</file>