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3"/>
  </p:notesMasterIdLst>
  <p:sldIdLst>
    <p:sldId id="256" r:id="rId2"/>
    <p:sldId id="1622" r:id="rId3"/>
    <p:sldId id="268" r:id="rId4"/>
    <p:sldId id="258" r:id="rId5"/>
    <p:sldId id="332" r:id="rId6"/>
    <p:sldId id="333" r:id="rId7"/>
    <p:sldId id="1625" r:id="rId8"/>
    <p:sldId id="335" r:id="rId9"/>
    <p:sldId id="1414" r:id="rId10"/>
    <p:sldId id="1621" r:id="rId11"/>
    <p:sldId id="1620" r:id="rId12"/>
  </p:sldIdLst>
  <p:sldSz cx="9144000" cy="5143500" type="screen16x9"/>
  <p:notesSz cx="6858000" cy="9144000"/>
  <p:embeddedFontLst>
    <p:embeddedFont>
      <p:font typeface="Open Sans" panose="020B0606030504020204" pitchFamily="34" charset="0"/>
      <p:regular r:id="rId14"/>
      <p:bold r:id="rId15"/>
      <p:italic r:id="rId16"/>
      <p:boldItalic r:id="rId17"/>
    </p:embeddedFont>
    <p:embeddedFont>
      <p:font typeface="Open Sans Light" panose="020B0306030504020204" pitchFamily="34" charset="0"/>
      <p:regular r:id="rId18"/>
      <p:bold r:id="rId19"/>
      <p:italic r:id="rId20"/>
      <p:boldItalic r:id="rId21"/>
    </p:embeddedFont>
    <p:embeddedFont>
      <p:font typeface="Univers" panose="020B050302020202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EmCW8yp+pHtbvgWj3dikJuQG/t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6"/>
    <p:restoredTop sz="54135"/>
  </p:normalViewPr>
  <p:slideViewPr>
    <p:cSldViewPr snapToGrid="0">
      <p:cViewPr>
        <p:scale>
          <a:sx n="87" d="100"/>
          <a:sy n="87" d="100"/>
        </p:scale>
        <p:origin x="1560" y="240"/>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42"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4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users/openclipart-vectors-30363/?utm_source=link-attribution&amp;utm_medium=referral&amp;utm_campaign=image&amp;utm_content=2029613"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29613"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users/openclipart-vectors-30363/?utm_source=link-attribution&amp;utm_medium=referral&amp;utm_campaign=image&amp;utm_content=2029613"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2961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users/openclipart-vectors-30363/?utm_source=link-attribution&amp;utm_medium=referral&amp;utm_campaign=image&amp;utm_content=2029613"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2961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Let’s begin with a tale of two leaders.  </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The first leader was a Director of Rehab for a level 1 trauma center.  She was “the leader”.  She was “in charge”.  Even from the interview she knew she was there to be a change agent.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 She was told that this group practices like it was the last century.  They weren’t up to date on best practices.  In fact, they did as little as possible in their day.</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She was told it was her job to turn these people around and if they didn’t want to be good therapists, well get rid of them. Her mindset was that she was there to </a:t>
            </a:r>
            <a:r>
              <a:rPr lang="en-US" sz="1200" b="0" i="0" u="sng" strike="noStrike" cap="none" dirty="0">
                <a:solidFill>
                  <a:schemeClr val="dk1"/>
                </a:solidFill>
                <a:effectLst/>
                <a:latin typeface="Calibri"/>
                <a:ea typeface="Calibri"/>
                <a:cs typeface="Calibri"/>
                <a:sym typeface="Calibri"/>
              </a:rPr>
              <a:t>fix</a:t>
            </a:r>
            <a:r>
              <a:rPr lang="en-US" sz="1200" b="0" i="0" u="none" strike="noStrike" cap="none" dirty="0">
                <a:solidFill>
                  <a:schemeClr val="dk1"/>
                </a:solidFill>
                <a:effectLst/>
                <a:latin typeface="Calibri"/>
                <a:ea typeface="Calibri"/>
                <a:cs typeface="Calibri"/>
                <a:sym typeface="Calibri"/>
              </a:rPr>
              <a:t> these people.  After all, she’s worked in the </a:t>
            </a:r>
            <a:r>
              <a:rPr lang="en-US" sz="1200" b="0" i="0" u="sng" strike="noStrike" cap="none" dirty="0">
                <a:solidFill>
                  <a:schemeClr val="dk1"/>
                </a:solidFill>
                <a:effectLst/>
                <a:latin typeface="Calibri"/>
                <a:ea typeface="Calibri"/>
                <a:cs typeface="Calibri"/>
                <a:sym typeface="Calibri"/>
              </a:rPr>
              <a:t>best</a:t>
            </a:r>
            <a:r>
              <a:rPr lang="en-US" sz="1200" b="0" i="0" u="none" strike="noStrike" cap="none" dirty="0">
                <a:solidFill>
                  <a:schemeClr val="dk1"/>
                </a:solidFill>
                <a:effectLst/>
                <a:latin typeface="Calibri"/>
                <a:ea typeface="Calibri"/>
                <a:cs typeface="Calibri"/>
                <a:sym typeface="Calibri"/>
              </a:rPr>
              <a:t> trauma hospitals and she </a:t>
            </a:r>
            <a:r>
              <a:rPr lang="en-US" sz="1200" b="0" i="0" u="sng" strike="noStrike" cap="none" dirty="0">
                <a:solidFill>
                  <a:schemeClr val="dk1"/>
                </a:solidFill>
                <a:effectLst/>
                <a:latin typeface="Calibri"/>
                <a:ea typeface="Calibri"/>
                <a:cs typeface="Calibri"/>
                <a:sym typeface="Calibri"/>
              </a:rPr>
              <a:t>knew</a:t>
            </a:r>
            <a:r>
              <a:rPr lang="en-US" sz="1200" b="0" i="0" u="none" strike="noStrike" cap="none" dirty="0">
                <a:solidFill>
                  <a:schemeClr val="dk1"/>
                </a:solidFill>
                <a:effectLst/>
                <a:latin typeface="Calibri"/>
                <a:ea typeface="Calibri"/>
                <a:cs typeface="Calibri"/>
                <a:sym typeface="Calibri"/>
              </a:rPr>
              <a:t> what good care was.  She told them that they weren’t providing quality care and that they had to do better.  She didn’t listen to their concerns because she knew best and she was going to show them whether they liked it or not.    Of course, they showed up with their </a:t>
            </a:r>
            <a:r>
              <a:rPr lang="en-US" sz="1200" b="0" i="0" u="sng" strike="noStrike" cap="none" dirty="0">
                <a:solidFill>
                  <a:schemeClr val="dk1"/>
                </a:solidFill>
                <a:effectLst/>
                <a:latin typeface="Calibri"/>
                <a:ea typeface="Calibri"/>
                <a:cs typeface="Calibri"/>
                <a:sym typeface="Calibri"/>
              </a:rPr>
              <a:t>heads</a:t>
            </a:r>
            <a:r>
              <a:rPr lang="en-US" sz="1200" b="0" i="0" u="none" strike="noStrike" cap="none" dirty="0">
                <a:solidFill>
                  <a:schemeClr val="dk1"/>
                </a:solidFill>
                <a:effectLst/>
                <a:latin typeface="Calibri"/>
                <a:ea typeface="Calibri"/>
                <a:cs typeface="Calibri"/>
                <a:sym typeface="Calibri"/>
              </a:rPr>
              <a:t> and </a:t>
            </a:r>
            <a:r>
              <a:rPr lang="en-US" sz="1200" b="0" i="0" u="sng" strike="noStrike" cap="none" dirty="0">
                <a:solidFill>
                  <a:schemeClr val="dk1"/>
                </a:solidFill>
                <a:effectLst/>
                <a:latin typeface="Calibri"/>
                <a:ea typeface="Calibri"/>
                <a:cs typeface="Calibri"/>
                <a:sym typeface="Calibri"/>
              </a:rPr>
              <a:t>hands</a:t>
            </a:r>
            <a:r>
              <a:rPr lang="en-US" sz="1200" b="0" i="0" u="none" strike="noStrike" cap="none" dirty="0">
                <a:solidFill>
                  <a:schemeClr val="dk1"/>
                </a:solidFill>
                <a:effectLst/>
                <a:latin typeface="Calibri"/>
                <a:ea typeface="Calibri"/>
                <a:cs typeface="Calibri"/>
                <a:sym typeface="Calibri"/>
              </a:rPr>
              <a:t> / but not with their </a:t>
            </a:r>
            <a:r>
              <a:rPr lang="en-US" sz="1200" b="0" i="0" u="sng" strike="noStrike" cap="none" dirty="0">
                <a:solidFill>
                  <a:schemeClr val="dk1"/>
                </a:solidFill>
                <a:effectLst/>
                <a:latin typeface="Calibri"/>
                <a:ea typeface="Calibri"/>
                <a:cs typeface="Calibri"/>
                <a:sym typeface="Calibri"/>
              </a:rPr>
              <a:t>hearts</a:t>
            </a:r>
            <a:r>
              <a:rPr lang="en-US" sz="1200" b="0" i="0" u="none" strike="noStrike" cap="none" dirty="0">
                <a:solidFill>
                  <a:schemeClr val="dk1"/>
                </a:solidFill>
                <a:effectLst/>
                <a:latin typeface="Calibri"/>
                <a:ea typeface="Calibri"/>
                <a:cs typeface="Calibri"/>
                <a:sym typeface="Calibri"/>
              </a:rPr>
              <a:t>.  The team didn’t </a:t>
            </a:r>
            <a:r>
              <a:rPr lang="en-US" sz="1200" b="0" i="0" u="sng" strike="noStrike" cap="none" dirty="0">
                <a:solidFill>
                  <a:schemeClr val="dk1"/>
                </a:solidFill>
                <a:effectLst/>
                <a:latin typeface="Calibri"/>
                <a:ea typeface="Calibri"/>
                <a:cs typeface="Calibri"/>
                <a:sym typeface="Calibri"/>
              </a:rPr>
              <a:t>trust</a:t>
            </a:r>
            <a:r>
              <a:rPr lang="en-US" sz="1200" b="0" i="0" u="none" strike="noStrike" cap="none" dirty="0">
                <a:solidFill>
                  <a:schemeClr val="dk1"/>
                </a:solidFill>
                <a:effectLst/>
                <a:latin typeface="Calibri"/>
                <a:ea typeface="Calibri"/>
                <a:cs typeface="Calibri"/>
                <a:sym typeface="Calibri"/>
              </a:rPr>
              <a:t> or </a:t>
            </a:r>
            <a:r>
              <a:rPr lang="en-US" sz="1200" b="0" i="0" u="sng" strike="noStrike" cap="none" dirty="0">
                <a:solidFill>
                  <a:schemeClr val="dk1"/>
                </a:solidFill>
                <a:effectLst/>
                <a:latin typeface="Calibri"/>
                <a:ea typeface="Calibri"/>
                <a:cs typeface="Calibri"/>
                <a:sym typeface="Calibri"/>
              </a:rPr>
              <a:t>respect</a:t>
            </a:r>
            <a:r>
              <a:rPr lang="en-US" sz="1200" b="0" i="0" u="none" strike="noStrike" cap="none" dirty="0">
                <a:solidFill>
                  <a:schemeClr val="dk1"/>
                </a:solidFill>
                <a:effectLst/>
                <a:latin typeface="Calibri"/>
                <a:ea typeface="Calibri"/>
                <a:cs typeface="Calibri"/>
                <a:sym typeface="Calibri"/>
              </a:rPr>
              <a:t> her because they didn’t feel that she trusted or respected them.  And if they</a:t>
            </a:r>
            <a:r>
              <a:rPr lang="en-US" sz="1200" b="0" i="0" u="sng" strike="noStrike" cap="none" dirty="0">
                <a:solidFill>
                  <a:schemeClr val="dk1"/>
                </a:solidFill>
                <a:effectLst/>
                <a:latin typeface="Calibri"/>
                <a:ea typeface="Calibri"/>
                <a:cs typeface="Calibri"/>
                <a:sym typeface="Calibri"/>
              </a:rPr>
              <a:t> loved</a:t>
            </a:r>
            <a:r>
              <a:rPr lang="en-US" sz="1200" b="0" i="0" u="none" strike="noStrike" cap="none" dirty="0">
                <a:solidFill>
                  <a:schemeClr val="dk1"/>
                </a:solidFill>
                <a:effectLst/>
                <a:latin typeface="Calibri"/>
                <a:ea typeface="Calibri"/>
                <a:cs typeface="Calibri"/>
                <a:sym typeface="Calibri"/>
              </a:rPr>
              <a:t> acute care before, they </a:t>
            </a:r>
            <a:r>
              <a:rPr lang="en-US" sz="1200" b="0" i="0" u="sng" strike="noStrike" cap="none" dirty="0">
                <a:solidFill>
                  <a:schemeClr val="dk1"/>
                </a:solidFill>
                <a:effectLst/>
                <a:latin typeface="Calibri"/>
                <a:ea typeface="Calibri"/>
                <a:cs typeface="Calibri"/>
                <a:sym typeface="Calibri"/>
              </a:rPr>
              <a:t>didn’t</a:t>
            </a:r>
            <a:r>
              <a:rPr lang="en-US" sz="1200" b="0" i="0" u="none" strike="noStrike" cap="none" dirty="0">
                <a:solidFill>
                  <a:schemeClr val="dk1"/>
                </a:solidFill>
                <a:effectLst/>
                <a:latin typeface="Calibri"/>
                <a:ea typeface="Calibri"/>
                <a:cs typeface="Calibri"/>
                <a:sym typeface="Calibri"/>
              </a:rPr>
              <a:t> love it now.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 second leader had the title of traveling therapist.  Like many, you may have a perspective that contract staff aren’t really committed to the work that they were just in it for the money and the travel and since they are only there for 13 weeks, they just don’t care.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With no title except “the traveler”, she started her assignment at a long-term acute care facility.  Getting to know the other team members, she began to use her background in cardiopulmonary care to change up some treatment plans.  Then she talked with the physical therapists and the respiratory therapists about a program idea for vent weaning. And in those 13 weeks, together they created a new protocol for vent weaning trials that dramatically improved outcomes.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These two leaders / are very different.  But they are both/ me.// Me with very different mindsets about leadership.  Different intentions for my work.  In the first story/ I had the </a:t>
            </a:r>
            <a:r>
              <a:rPr lang="en-US" sz="1200" b="0" i="0" u="sng" strike="noStrike" cap="none" dirty="0">
                <a:solidFill>
                  <a:schemeClr val="dk1"/>
                </a:solidFill>
                <a:effectLst/>
                <a:latin typeface="Calibri"/>
                <a:ea typeface="Calibri"/>
                <a:cs typeface="Calibri"/>
                <a:sym typeface="Calibri"/>
              </a:rPr>
              <a:t>title</a:t>
            </a:r>
            <a:r>
              <a:rPr lang="en-US" sz="1200" b="0" i="0" u="none" strike="noStrike" cap="none" dirty="0">
                <a:solidFill>
                  <a:schemeClr val="dk1"/>
                </a:solidFill>
                <a:effectLst/>
                <a:latin typeface="Calibri"/>
                <a:ea typeface="Calibri"/>
                <a:cs typeface="Calibri"/>
                <a:sym typeface="Calibri"/>
              </a:rPr>
              <a:t> of leader and </a:t>
            </a:r>
            <a:r>
              <a:rPr lang="en-US" sz="1200" b="0" i="0" u="sng" strike="noStrike" cap="none" dirty="0">
                <a:solidFill>
                  <a:schemeClr val="dk1"/>
                </a:solidFill>
                <a:effectLst/>
                <a:latin typeface="Calibri"/>
                <a:ea typeface="Calibri"/>
                <a:cs typeface="Calibri"/>
                <a:sym typeface="Calibri"/>
              </a:rPr>
              <a:t>lost</a:t>
            </a:r>
            <a:r>
              <a:rPr lang="en-US" sz="1200" b="0" i="0" u="none" strike="noStrike" cap="none" dirty="0">
                <a:solidFill>
                  <a:schemeClr val="dk1"/>
                </a:solidFill>
                <a:effectLst/>
                <a:latin typeface="Calibri"/>
                <a:ea typeface="Calibri"/>
                <a:cs typeface="Calibri"/>
                <a:sym typeface="Calibri"/>
              </a:rPr>
              <a:t> the team.  In the second story/ I was the </a:t>
            </a:r>
            <a:r>
              <a:rPr lang="en-US" sz="1200" b="0" i="0" u="sng" strike="noStrike" cap="none" dirty="0">
                <a:solidFill>
                  <a:schemeClr val="dk1"/>
                </a:solidFill>
                <a:effectLst/>
                <a:latin typeface="Calibri"/>
                <a:ea typeface="Calibri"/>
                <a:cs typeface="Calibri"/>
                <a:sym typeface="Calibri"/>
              </a:rPr>
              <a:t>traveler</a:t>
            </a:r>
            <a:r>
              <a:rPr lang="en-US" sz="1200" b="0" i="0" u="none" strike="noStrike" cap="none" dirty="0">
                <a:solidFill>
                  <a:schemeClr val="dk1"/>
                </a:solidFill>
                <a:effectLst/>
                <a:latin typeface="Calibri"/>
                <a:ea typeface="Calibri"/>
                <a:cs typeface="Calibri"/>
                <a:sym typeface="Calibri"/>
              </a:rPr>
              <a:t> who </a:t>
            </a:r>
            <a:r>
              <a:rPr lang="en-US" sz="1200" b="0" i="0" u="sng" strike="noStrike" cap="none" dirty="0">
                <a:solidFill>
                  <a:schemeClr val="dk1"/>
                </a:solidFill>
                <a:effectLst/>
                <a:latin typeface="Calibri"/>
                <a:ea typeface="Calibri"/>
                <a:cs typeface="Calibri"/>
                <a:sym typeface="Calibri"/>
              </a:rPr>
              <a:t>launched </a:t>
            </a:r>
            <a:r>
              <a:rPr lang="en-US" sz="1200" b="0" i="0" u="none" strike="noStrike" cap="none" dirty="0">
                <a:solidFill>
                  <a:schemeClr val="dk1"/>
                </a:solidFill>
                <a:effectLst/>
                <a:latin typeface="Calibri"/>
                <a:ea typeface="Calibri"/>
                <a:cs typeface="Calibri"/>
                <a:sym typeface="Calibri"/>
              </a:rPr>
              <a:t>a new program in 13 weeks.  ///</a:t>
            </a:r>
          </a:p>
          <a:p>
            <a:r>
              <a:rPr lang="en-US" sz="1200" b="0" i="0" u="none" strike="noStrike" cap="none" dirty="0">
                <a:solidFill>
                  <a:schemeClr val="dk1"/>
                </a:solidFill>
                <a:effectLst/>
                <a:latin typeface="Calibri"/>
                <a:ea typeface="Calibri"/>
                <a:cs typeface="Calibri"/>
                <a:sym typeface="Calibri"/>
              </a:rPr>
              <a:t> </a:t>
            </a:r>
          </a:p>
          <a:p>
            <a:r>
              <a:rPr lang="en-US" sz="1200" b="0" i="0" u="sng" strike="noStrike" cap="none" dirty="0">
                <a:solidFill>
                  <a:schemeClr val="dk1"/>
                </a:solidFill>
                <a:effectLst/>
                <a:latin typeface="Calibri"/>
                <a:ea typeface="Calibri"/>
                <a:cs typeface="Calibri"/>
                <a:sym typeface="Calibri"/>
              </a:rPr>
              <a:t>Leadership</a:t>
            </a:r>
            <a:r>
              <a:rPr lang="en-US" sz="1200" b="0" i="0" u="none" strike="noStrike" cap="none" dirty="0">
                <a:solidFill>
                  <a:schemeClr val="dk1"/>
                </a:solidFill>
                <a:effectLst/>
                <a:latin typeface="Calibri"/>
                <a:ea typeface="Calibri"/>
                <a:cs typeface="Calibri"/>
                <a:sym typeface="Calibri"/>
              </a:rPr>
              <a:t> / is </a:t>
            </a:r>
            <a:r>
              <a:rPr lang="en-US" sz="1200" b="0" i="0" u="sng" strike="noStrike" cap="none" dirty="0">
                <a:solidFill>
                  <a:schemeClr val="dk1"/>
                </a:solidFill>
                <a:effectLst/>
                <a:latin typeface="Calibri"/>
                <a:ea typeface="Calibri"/>
                <a:cs typeface="Calibri"/>
                <a:sym typeface="Calibri"/>
              </a:rPr>
              <a:t>not</a:t>
            </a:r>
            <a:r>
              <a:rPr lang="en-US" sz="1200" b="0" i="0" u="none" strike="noStrike" cap="none" dirty="0">
                <a:solidFill>
                  <a:schemeClr val="dk1"/>
                </a:solidFill>
                <a:effectLst/>
                <a:latin typeface="Calibri"/>
                <a:ea typeface="Calibri"/>
                <a:cs typeface="Calibri"/>
                <a:sym typeface="Calibri"/>
              </a:rPr>
              <a:t> a</a:t>
            </a:r>
            <a:r>
              <a:rPr lang="en-US" sz="1200" b="0" i="0" u="sng"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title; it is a </a:t>
            </a:r>
            <a:r>
              <a:rPr lang="en-US" sz="1200" b="0" i="0" u="sng" strike="noStrike" cap="none" dirty="0">
                <a:solidFill>
                  <a:schemeClr val="dk1"/>
                </a:solidFill>
                <a:effectLst/>
                <a:latin typeface="Calibri"/>
                <a:ea typeface="Calibri"/>
                <a:cs typeface="Calibri"/>
                <a:sym typeface="Calibri"/>
              </a:rPr>
              <a:t>mindset</a:t>
            </a:r>
            <a:r>
              <a:rPr lang="en-US" sz="1200" b="0" i="0" u="none" strike="noStrike" cap="none" dirty="0">
                <a:solidFill>
                  <a:schemeClr val="dk1"/>
                </a:solidFill>
                <a:effectLst/>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rPr>
              <a:t>Leadership</a:t>
            </a:r>
            <a:r>
              <a:rPr lang="en-US" sz="1200" b="0" i="0" u="none" strike="noStrike" cap="none" dirty="0">
                <a:solidFill>
                  <a:schemeClr val="dk1"/>
                </a:solidFill>
                <a:effectLst/>
                <a:latin typeface="Calibri"/>
                <a:ea typeface="Calibri"/>
                <a:cs typeface="Calibri"/>
                <a:sym typeface="Calibri"/>
              </a:rPr>
              <a:t> is </a:t>
            </a:r>
            <a:r>
              <a:rPr lang="en-US" sz="1200" b="0" i="0" u="sng" strike="noStrike" cap="none" dirty="0">
                <a:solidFill>
                  <a:schemeClr val="dk1"/>
                </a:solidFill>
                <a:effectLst/>
                <a:latin typeface="Calibri"/>
                <a:ea typeface="Calibri"/>
                <a:cs typeface="Calibri"/>
                <a:sym typeface="Calibri"/>
              </a:rPr>
              <a:t>not</a:t>
            </a:r>
            <a:r>
              <a:rPr lang="en-US" sz="1200" b="0" i="0" u="none" strike="noStrike" cap="none" dirty="0">
                <a:solidFill>
                  <a:schemeClr val="dk1"/>
                </a:solidFill>
                <a:effectLst/>
                <a:latin typeface="Calibri"/>
                <a:ea typeface="Calibri"/>
                <a:cs typeface="Calibri"/>
                <a:sym typeface="Calibri"/>
              </a:rPr>
              <a:t> a </a:t>
            </a:r>
            <a:r>
              <a:rPr lang="en-US" sz="1200" b="0" i="0" u="sng" strike="noStrike" cap="none" dirty="0">
                <a:solidFill>
                  <a:schemeClr val="dk1"/>
                </a:solidFill>
                <a:effectLst/>
                <a:latin typeface="Calibri"/>
                <a:ea typeface="Calibri"/>
                <a:cs typeface="Calibri"/>
                <a:sym typeface="Calibri"/>
              </a:rPr>
              <a:t>title</a:t>
            </a:r>
            <a:r>
              <a:rPr lang="en-US" sz="1200" b="0" i="0" u="none" strike="noStrike" cap="none" dirty="0">
                <a:solidFill>
                  <a:schemeClr val="dk1"/>
                </a:solidFill>
                <a:effectLst/>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rPr>
              <a:t>Leadership</a:t>
            </a:r>
            <a:r>
              <a:rPr lang="en-US" sz="1200" b="0" i="0" u="none" strike="noStrike" cap="none" dirty="0">
                <a:solidFill>
                  <a:schemeClr val="dk1"/>
                </a:solidFill>
                <a:effectLst/>
                <a:latin typeface="Calibri"/>
                <a:ea typeface="Calibri"/>
                <a:cs typeface="Calibri"/>
                <a:sym typeface="Calibri"/>
              </a:rPr>
              <a:t> is a </a:t>
            </a:r>
            <a:r>
              <a:rPr lang="en-US" sz="1200" b="0" i="0" u="sng" strike="noStrike" cap="none" dirty="0">
                <a:solidFill>
                  <a:schemeClr val="dk1"/>
                </a:solidFill>
                <a:effectLst/>
                <a:latin typeface="Calibri"/>
                <a:ea typeface="Calibri"/>
                <a:cs typeface="Calibri"/>
                <a:sym typeface="Calibri"/>
              </a:rPr>
              <a:t>mindset</a:t>
            </a:r>
            <a:r>
              <a:rPr lang="en-US" sz="1200" b="0" i="0" u="none" strike="noStrike" cap="none" dirty="0">
                <a:solidFill>
                  <a:schemeClr val="dk1"/>
                </a:solidFill>
                <a:effectLst/>
                <a:latin typeface="Calibri"/>
                <a:ea typeface="Calibri"/>
                <a:cs typeface="Calibri"/>
                <a:sym typeface="Calibri"/>
              </a:rPr>
              <a:t>. </a:t>
            </a:r>
          </a:p>
          <a:p>
            <a:endParaRPr lang="en-US" dirty="0"/>
          </a:p>
          <a:p>
            <a:endParaRPr lang="en-US" dirty="0"/>
          </a:p>
          <a:p>
            <a:endParaRPr lang="en-US" dirty="0"/>
          </a:p>
          <a:p>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48" name="Google Shape;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Regardless of the keynote topic, the feedback from audiences is consistent.  So if you’d like to connect and talk about your conference or if you are ready to book right now, use this QR code to fill out a few questions.  And for everyone that does, I’ll provide 5 free copies of my book when I present at your conference.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33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0565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And so would begin the journey through the mind of a leader.  As I share stories, the audience considers their mindset and intentions as a leader- regardless of title.  While we can’t go through that entire keynote right now, I want you to experience one of the things that makes my keynotes unique.  </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To truly engage audiences, I do things a little differently from typical presentations. </a:t>
            </a:r>
            <a:r>
              <a:rPr lang="en-US" sz="1200" b="0" i="0" u="none" strike="noStrike" cap="none" dirty="0">
                <a:solidFill>
                  <a:schemeClr val="dk1"/>
                </a:solidFill>
                <a:effectLst/>
                <a:latin typeface="Calibri"/>
                <a:ea typeface="Calibri"/>
                <a:cs typeface="Calibri"/>
                <a:sym typeface="Calibri"/>
              </a:rPr>
              <a:t>So much of what makes conferences truly worth it is the connection and collaboration that comes from engaging with others.  So why limit that to the coffee breaks and lunch?  What if we punctuate that engagement and interaction during the keynote.  </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How many of you are up for engaged and interacting today?  By show of hands, how many of you are willing to truly, deeply engage and interact with your neighbors?  I’ll tell you why that is appreciated.  On multiple occasions you are think and talk with your neighbors.  At a minimum to get the greatest value from our time together.  and you may even discover more from yourself and from your neighbors.  Raise your hands- Can I get agreement.</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You are going to write down your answers so take out a pen and paper- it's okay, I'll wait.  </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95" name="Google Shape;9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Clr>
                <a:schemeClr val="bg1"/>
              </a:buClr>
              <a:buFontTx/>
              <a:buNone/>
            </a:pPr>
            <a:r>
              <a:rPr lang="en-US" sz="1200" dirty="0">
                <a:solidFill>
                  <a:schemeClr val="bg1"/>
                </a:solidFill>
              </a:rPr>
              <a:t>Take 2 minutes to think about a story that reminds you of why your work is meaningful and important?  How does it serve you, your members, the world?</a:t>
            </a:r>
          </a:p>
          <a:p>
            <a:pPr marL="571500" indent="-571500" algn="l">
              <a:buClr>
                <a:schemeClr val="bg1"/>
              </a:buClr>
              <a:buFont typeface="Arial" panose="020B0604020202020204" pitchFamily="34" charset="0"/>
              <a:buChar char="•"/>
            </a:pPr>
            <a:endParaRPr lang="en-US" sz="1200" dirty="0">
              <a:solidFill>
                <a:schemeClr val="bg1"/>
              </a:solidFill>
            </a:endParaRPr>
          </a:p>
          <a:p>
            <a:pPr marL="571500" indent="-571500" algn="l">
              <a:buClr>
                <a:schemeClr val="bg1"/>
              </a:buClr>
              <a:buFont typeface="Arial" panose="020B0604020202020204" pitchFamily="34" charset="0"/>
              <a:buChar char="•"/>
            </a:pPr>
            <a:r>
              <a:rPr lang="en-US" sz="1200" dirty="0">
                <a:solidFill>
                  <a:schemeClr val="bg1"/>
                </a:solidFill>
              </a:rPr>
              <a:t>What are the lessons from the story?</a:t>
            </a:r>
          </a:p>
          <a:p>
            <a:pPr marL="571500" indent="-571500" algn="l">
              <a:buClr>
                <a:schemeClr val="bg1"/>
              </a:buClr>
              <a:buFont typeface="Arial" panose="020B0604020202020204" pitchFamily="34" charset="0"/>
              <a:buChar char="•"/>
            </a:pPr>
            <a:r>
              <a:rPr lang="en-US" sz="1200" dirty="0">
                <a:solidFill>
                  <a:schemeClr val="bg1"/>
                </a:solidFill>
              </a:rPr>
              <a:t>What strengths can you appreciate?</a:t>
            </a:r>
          </a:p>
          <a:p>
            <a:pPr algn="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313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3"/>
              </a:rPr>
              <a:t>OpenClipart-Vectors</a:t>
            </a:r>
            <a:r>
              <a:rPr lang="en-US" b="0" i="0" dirty="0">
                <a:solidFill>
                  <a:srgbClr val="191B26"/>
                </a:solidFill>
                <a:effectLst/>
                <a:latin typeface="Open Sans" panose="020B0606030504020204" pitchFamily="34" charset="0"/>
              </a:rPr>
              <a:t> from </a:t>
            </a:r>
            <a:r>
              <a:rPr lang="en-US" b="0" i="0" u="sng" dirty="0">
                <a:solidFill>
                  <a:srgbClr val="191B26"/>
                </a:solidFill>
                <a:effectLst/>
                <a:latin typeface="Open Sans" panose="020B0606030504020204" pitchFamily="34" charset="0"/>
                <a:hlinkClick r:id="rId4"/>
              </a:rPr>
              <a:t>Pixabay</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4273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469D5-0AB1-8B72-EAB8-A7DFBA7643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60E09-8632-AFDC-228C-D963F8938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224AB-736F-3B68-2B65-039A52A1FC1B}"/>
              </a:ext>
            </a:extLst>
          </p:cNvPr>
          <p:cNvSpPr>
            <a:spLocks noGrp="1"/>
          </p:cNvSpPr>
          <p:nvPr>
            <p:ph type="body" idx="1"/>
          </p:nvPr>
        </p:nvSpPr>
        <p:spPr/>
        <p:txBody>
          <a:bodyPr/>
          <a:lstStyle/>
          <a:p>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3"/>
              </a:rPr>
              <a:t>OpenClipart-Vectors</a:t>
            </a:r>
            <a:r>
              <a:rPr lang="en-US" b="0" i="0" dirty="0">
                <a:solidFill>
                  <a:srgbClr val="191B26"/>
                </a:solidFill>
                <a:effectLst/>
                <a:latin typeface="Open Sans" panose="020B0606030504020204" pitchFamily="34" charset="0"/>
              </a:rPr>
              <a:t> from </a:t>
            </a:r>
            <a:r>
              <a:rPr lang="en-US" b="0" i="0" u="sng" dirty="0">
                <a:solidFill>
                  <a:srgbClr val="191B26"/>
                </a:solidFill>
                <a:effectLst/>
                <a:latin typeface="Open Sans" panose="020B0606030504020204" pitchFamily="34" charset="0"/>
                <a:hlinkClick r:id="rId4"/>
              </a:rPr>
              <a:t>Pixabay</a:t>
            </a:r>
            <a:endParaRPr lang="en-US" dirty="0"/>
          </a:p>
        </p:txBody>
      </p:sp>
      <p:sp>
        <p:nvSpPr>
          <p:cNvPr id="4" name="Slide Number Placeholder 3">
            <a:extLst>
              <a:ext uri="{FF2B5EF4-FFF2-40B4-BE49-F238E27FC236}">
                <a16:creationId xmlns:a16="http://schemas.microsoft.com/office/drawing/2014/main" id="{540EE4A2-DE12-92CA-8D16-ACD119DD3B2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5024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B301D-9ACF-2241-49FF-5AE30BD7F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82D1F-D6A2-18B4-B912-7384FAEA5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63083-3D7F-8793-0E69-3978A28967FA}"/>
              </a:ext>
            </a:extLst>
          </p:cNvPr>
          <p:cNvSpPr>
            <a:spLocks noGrp="1"/>
          </p:cNvSpPr>
          <p:nvPr>
            <p:ph type="body" idx="1"/>
          </p:nvPr>
        </p:nvSpPr>
        <p:spPr/>
        <p:txBody>
          <a:bodyPr/>
          <a:lstStyle/>
          <a:p>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3"/>
              </a:rPr>
              <a:t>OpenClipart-Vectors</a:t>
            </a:r>
            <a:r>
              <a:rPr lang="en-US" b="0" i="0" dirty="0">
                <a:solidFill>
                  <a:srgbClr val="191B26"/>
                </a:solidFill>
                <a:effectLst/>
                <a:latin typeface="Open Sans" panose="020B0606030504020204" pitchFamily="34" charset="0"/>
              </a:rPr>
              <a:t> from </a:t>
            </a:r>
            <a:r>
              <a:rPr lang="en-US" b="0" i="0" u="sng" dirty="0">
                <a:solidFill>
                  <a:srgbClr val="191B26"/>
                </a:solidFill>
                <a:effectLst/>
                <a:latin typeface="Open Sans" panose="020B0606030504020204" pitchFamily="34" charset="0"/>
                <a:hlinkClick r:id="rId4"/>
              </a:rPr>
              <a:t>Pixabay</a:t>
            </a:r>
            <a:endParaRPr lang="en-US" dirty="0"/>
          </a:p>
        </p:txBody>
      </p:sp>
      <p:sp>
        <p:nvSpPr>
          <p:cNvPr id="4" name="Slide Number Placeholder 3">
            <a:extLst>
              <a:ext uri="{FF2B5EF4-FFF2-40B4-BE49-F238E27FC236}">
                <a16:creationId xmlns:a16="http://schemas.microsoft.com/office/drawing/2014/main" id="{F72E3725-29E0-1FA1-43EF-64928E89715B}"/>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232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2E2CEEC-C18E-4D84-D033-F4C0F6D6986C}"/>
            </a:ext>
          </a:extLst>
        </p:cNvPr>
        <p:cNvGrpSpPr/>
        <p:nvPr/>
      </p:nvGrpSpPr>
      <p:grpSpPr>
        <a:xfrm>
          <a:off x="0" y="0"/>
          <a:ext cx="0" cy="0"/>
          <a:chOff x="0" y="0"/>
          <a:chExt cx="0" cy="0"/>
        </a:xfrm>
      </p:grpSpPr>
      <p:sp>
        <p:nvSpPr>
          <p:cNvPr id="94" name="Google Shape;94;p26:notes">
            <a:extLst>
              <a:ext uri="{FF2B5EF4-FFF2-40B4-BE49-F238E27FC236}">
                <a16:creationId xmlns:a16="http://schemas.microsoft.com/office/drawing/2014/main" id="{B30C88FB-600C-8FE9-28E7-11D6F48DE5F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For some audiences we want to inspire with the mind of a leader, other groups have the leadership mindset already so we focus on practical and tactical aspects of leadership.  For example, in Delegation for Doers we start by having the audience explore their deeper reason/purpose for wanting to delegate.  And I have to tell you, the reasons are extraordinary.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Then we bring in memorable connections like...</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95" name="Google Shape;95;p26:notes">
            <a:extLst>
              <a:ext uri="{FF2B5EF4-FFF2-40B4-BE49-F238E27FC236}">
                <a16:creationId xmlns:a16="http://schemas.microsoft.com/office/drawing/2014/main" id="{68B0D5FD-F31C-E716-F558-49B9B703D8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5769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E85EE07-7E7E-9FA9-06D8-BBE8EC786B4A}"/>
            </a:ext>
          </a:extLst>
        </p:cNvPr>
        <p:cNvGrpSpPr/>
        <p:nvPr/>
      </p:nvGrpSpPr>
      <p:grpSpPr>
        <a:xfrm>
          <a:off x="0" y="0"/>
          <a:ext cx="0" cy="0"/>
          <a:chOff x="0" y="0"/>
          <a:chExt cx="0" cy="0"/>
        </a:xfrm>
      </p:grpSpPr>
      <p:sp>
        <p:nvSpPr>
          <p:cNvPr id="94" name="Google Shape;94;p26:notes">
            <a:extLst>
              <a:ext uri="{FF2B5EF4-FFF2-40B4-BE49-F238E27FC236}">
                <a16:creationId xmlns:a16="http://schemas.microsoft.com/office/drawing/2014/main" id="{39372DFD-FD04-41E8-34D1-4F16BD8F3EA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a:r>
              <a:rPr lang="en-US" sz="1200" b="0" i="0" u="none" strike="noStrike" cap="none" dirty="0">
                <a:solidFill>
                  <a:schemeClr val="dk1"/>
                </a:solidFill>
                <a:effectLst/>
                <a:latin typeface="Calibri"/>
                <a:ea typeface="Calibri"/>
                <a:cs typeface="Calibri"/>
                <a:sym typeface="Calibri"/>
              </a:rPr>
              <a:t>The session description states that we are going to start with scrambled eggs. So here we go.  First thing, pull out a pen and paper.  Go ahead, I’ll wait.</a:t>
            </a:r>
            <a:br>
              <a:rPr lang="en-US" b="0" dirty="0">
                <a:effectLst/>
              </a:rPr>
            </a:br>
            <a:endParaRPr lang="en-US" b="0" dirty="0">
              <a:effectLst/>
            </a:endParaRPr>
          </a:p>
          <a:p>
            <a:pPr rtl="0"/>
            <a:r>
              <a:rPr lang="en-US" sz="1200" b="0" i="0" u="none" strike="noStrike" cap="none" dirty="0">
                <a:solidFill>
                  <a:schemeClr val="dk1"/>
                </a:solidFill>
                <a:effectLst/>
                <a:latin typeface="Calibri"/>
                <a:ea typeface="Calibri"/>
                <a:cs typeface="Calibri"/>
                <a:sym typeface="Calibri"/>
              </a:rPr>
              <a:t>What is your recipe for scrambled eggs.  </a:t>
            </a:r>
            <a:endParaRPr lang="en-US" b="0" dirty="0">
              <a:effectLst/>
            </a:endParaRPr>
          </a:p>
          <a:p>
            <a:endParaRPr lang="en-US" b="0" dirty="0">
              <a:effectLst/>
            </a:endParaRPr>
          </a:p>
          <a:p>
            <a:pPr rtl="0"/>
            <a:r>
              <a:rPr lang="en-US" sz="1200" b="0" i="0" u="none" strike="noStrike" cap="none" dirty="0">
                <a:solidFill>
                  <a:schemeClr val="dk1"/>
                </a:solidFill>
                <a:effectLst/>
                <a:latin typeface="Calibri"/>
                <a:ea typeface="Calibri"/>
                <a:cs typeface="Calibri"/>
                <a:sym typeface="Calibri"/>
              </a:rPr>
              <a:t>Now how does this tie into delegation, well let’s start with the definition of delegation</a:t>
            </a:r>
            <a:endParaRPr lang="en-US" b="0" dirty="0">
              <a:effectLst/>
            </a:endParaRPr>
          </a:p>
          <a:p>
            <a:br>
              <a:rPr lang="en-US" dirty="0"/>
            </a:br>
            <a:endParaRPr dirty="0"/>
          </a:p>
        </p:txBody>
      </p:sp>
      <p:sp>
        <p:nvSpPr>
          <p:cNvPr id="95" name="Google Shape;95;p26:notes">
            <a:extLst>
              <a:ext uri="{FF2B5EF4-FFF2-40B4-BE49-F238E27FC236}">
                <a16:creationId xmlns:a16="http://schemas.microsoft.com/office/drawing/2014/main" id="{ADDDB46E-D3D4-0CC5-8CBE-56668C3406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983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spcBef>
                <a:spcPts val="0"/>
              </a:spcBef>
              <a:spcAft>
                <a:spcPts val="0"/>
              </a:spcAft>
              <a:buFontTx/>
              <a:buNone/>
            </a:pPr>
            <a:r>
              <a:rPr lang="en-US"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For other audiences, we take them on the hero’s journey of an employee working at the ideal practice.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645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7"/>
        <p:cNvGrpSpPr/>
        <p:nvPr/>
      </p:nvGrpSpPr>
      <p:grpSpPr>
        <a:xfrm>
          <a:off x="0" y="0"/>
          <a:ext cx="0" cy="0"/>
          <a:chOff x="0" y="0"/>
          <a:chExt cx="0" cy="0"/>
        </a:xfrm>
      </p:grpSpPr>
      <p:sp>
        <p:nvSpPr>
          <p:cNvPr id="38" name="Google Shape;38;p14"/>
          <p:cNvSpPr>
            <a:spLocks noGrp="1"/>
          </p:cNvSpPr>
          <p:nvPr>
            <p:ph type="pic" idx="2"/>
          </p:nvPr>
        </p:nvSpPr>
        <p:spPr>
          <a:xfrm>
            <a:off x="0" y="0"/>
            <a:ext cx="9144000" cy="2156400"/>
          </a:xfrm>
          <a:prstGeom prst="rect">
            <a:avLst/>
          </a:prstGeom>
          <a:noFill/>
          <a:ln>
            <a:noFill/>
          </a:ln>
        </p:spPr>
      </p:sp>
      <p:sp>
        <p:nvSpPr>
          <p:cNvPr id="39" name="Google Shape;39;p14"/>
          <p:cNvSpPr txBox="1">
            <a:spLocks noGrp="1"/>
          </p:cNvSpPr>
          <p:nvPr>
            <p:ph type="body" idx="1"/>
          </p:nvPr>
        </p:nvSpPr>
        <p:spPr>
          <a:xfrm>
            <a:off x="459154" y="2571752"/>
            <a:ext cx="3868200" cy="1997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50"/>
              </a:spcBef>
              <a:spcAft>
                <a:spcPts val="0"/>
              </a:spcAft>
              <a:buClr>
                <a:srgbClr val="7B9A62"/>
              </a:buClr>
              <a:buSzPts val="2800"/>
              <a:buFont typeface="Arial"/>
              <a:buChar char="•"/>
              <a:defRPr sz="1500" b="0" i="0" u="none" strike="noStrike" cap="none">
                <a:solidFill>
                  <a:srgbClr val="7F7F7F"/>
                </a:solidFill>
                <a:latin typeface="Open Sans Light"/>
                <a:ea typeface="Open Sans Light"/>
                <a:cs typeface="Open Sans Light"/>
                <a:sym typeface="Open Sans Light"/>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Google Shape;40;p14"/>
          <p:cNvSpPr txBox="1">
            <a:spLocks noGrp="1"/>
          </p:cNvSpPr>
          <p:nvPr>
            <p:ph type="body" idx="3"/>
          </p:nvPr>
        </p:nvSpPr>
        <p:spPr>
          <a:xfrm>
            <a:off x="4816507" y="2574038"/>
            <a:ext cx="3868200" cy="1997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50"/>
              </a:spcBef>
              <a:spcAft>
                <a:spcPts val="0"/>
              </a:spcAft>
              <a:buClr>
                <a:srgbClr val="7B9A62"/>
              </a:buClr>
              <a:buSzPts val="2800"/>
              <a:buFont typeface="Arial"/>
              <a:buChar char="•"/>
              <a:defRPr sz="1500" b="0" i="0" u="none" strike="noStrike" cap="none">
                <a:solidFill>
                  <a:srgbClr val="7F7F7F"/>
                </a:solidFill>
                <a:latin typeface="Open Sans Light"/>
                <a:ea typeface="Open Sans Light"/>
                <a:cs typeface="Open Sans Light"/>
                <a:sym typeface="Open Sans Light"/>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1" name="Google Shape;41;p14"/>
          <p:cNvSpPr txBox="1">
            <a:spLocks noGrp="1"/>
          </p:cNvSpPr>
          <p:nvPr>
            <p:ph type="title"/>
          </p:nvPr>
        </p:nvSpPr>
        <p:spPr>
          <a:xfrm>
            <a:off x="1853184" y="1929386"/>
            <a:ext cx="5523000" cy="569100"/>
          </a:xfrm>
          <a:prstGeom prst="rect">
            <a:avLst/>
          </a:prstGeom>
          <a:solidFill>
            <a:schemeClr val="accent1"/>
          </a:solid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2400" b="0" i="0" u="none" strike="noStrike" cap="none">
                <a:solidFill>
                  <a:schemeClr val="lt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9_Custom Layout">
  <p:cSld name="19_Custom Layout">
    <p:bg>
      <p:bgPr>
        <a:blipFill>
          <a:blip r:embed="rId2">
            <a:alphaModFix/>
          </a:blip>
          <a:stretch>
            <a:fillRect/>
          </a:stretch>
        </a:blipFill>
        <a:effectLst/>
      </p:bgPr>
    </p:bg>
    <p:spTree>
      <p:nvGrpSpPr>
        <p:cNvPr id="1" name="Shape 92"/>
        <p:cNvGrpSpPr/>
        <p:nvPr/>
      </p:nvGrpSpPr>
      <p:grpSpPr>
        <a:xfrm>
          <a:off x="0" y="0"/>
          <a:ext cx="0" cy="0"/>
          <a:chOff x="0" y="0"/>
          <a:chExt cx="0" cy="0"/>
        </a:xfrm>
      </p:grpSpPr>
    </p:spTree>
    <p:extLst>
      <p:ext uri="{BB962C8B-B14F-4D97-AF65-F5344CB8AC3E}">
        <p14:creationId xmlns:p14="http://schemas.microsoft.com/office/powerpoint/2010/main" val="4244013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Reset Slide - Use this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687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050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12"/>
          <p:cNvSpPr/>
          <p:nvPr/>
        </p:nvSpPr>
        <p:spPr>
          <a:xfrm>
            <a:off x="0" y="4788200"/>
            <a:ext cx="9144000" cy="446100"/>
          </a:xfrm>
          <a:prstGeom prst="rect">
            <a:avLst/>
          </a:prstGeom>
          <a:solidFill>
            <a:schemeClr val="accent2"/>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5" name="Google Shape;35;p12"/>
          <p:cNvSpPr txBox="1"/>
          <p:nvPr/>
        </p:nvSpPr>
        <p:spPr>
          <a:xfrm>
            <a:off x="213361" y="4941576"/>
            <a:ext cx="3713100" cy="1617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chemeClr val="lt1"/>
                </a:solidFill>
                <a:latin typeface="Open Sans"/>
                <a:ea typeface="Open Sans"/>
                <a:cs typeface="Open Sans"/>
                <a:sym typeface="Open Sans"/>
              </a:rPr>
              <a:t>© 2020 Cairn Consulting Solutions </a:t>
            </a:r>
            <a:endParaRPr sz="1050" b="0" i="0" u="none" strike="noStrike" cap="none">
              <a:solidFill>
                <a:srgbClr val="000000"/>
              </a:solidFill>
              <a:latin typeface="Arial"/>
              <a:ea typeface="Arial"/>
              <a:cs typeface="Arial"/>
              <a:sym typeface="Arial"/>
            </a:endParaRPr>
          </a:p>
        </p:txBody>
      </p:sp>
      <p:pic>
        <p:nvPicPr>
          <p:cNvPr id="36" name="Google Shape;36;p12" descr="Text, logo&#10;&#10;Description automatically generated"/>
          <p:cNvPicPr preferRelativeResize="0"/>
          <p:nvPr/>
        </p:nvPicPr>
        <p:blipFill rotWithShape="1">
          <a:blip r:embed="rId6">
            <a:alphaModFix/>
          </a:blip>
          <a:srcRect/>
          <a:stretch/>
        </p:blipFill>
        <p:spPr>
          <a:xfrm>
            <a:off x="7519186" y="4803440"/>
            <a:ext cx="1058591" cy="4001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9" name="Google Shape;97;p26" descr="Chart, bubble chart&#10;&#10;Description automatically generated">
            <a:extLst>
              <a:ext uri="{FF2B5EF4-FFF2-40B4-BE49-F238E27FC236}">
                <a16:creationId xmlns:a16="http://schemas.microsoft.com/office/drawing/2014/main" id="{32CB9D68-25BA-91A3-A75C-AAB926767843}"/>
              </a:ext>
            </a:extLst>
          </p:cNvPr>
          <p:cNvPicPr preferRelativeResize="0"/>
          <p:nvPr/>
        </p:nvPicPr>
        <p:blipFill rotWithShape="1">
          <a:blip r:embed="rId3">
            <a:alphaModFix/>
          </a:blip>
          <a:srcRect/>
          <a:stretch/>
        </p:blipFill>
        <p:spPr>
          <a:xfrm>
            <a:off x="5033271" y="772003"/>
            <a:ext cx="3982065" cy="3191336"/>
          </a:xfrm>
          <a:prstGeom prst="rect">
            <a:avLst/>
          </a:prstGeom>
          <a:noFill/>
          <a:ln>
            <a:noFill/>
          </a:ln>
        </p:spPr>
      </p:pic>
      <p:sp>
        <p:nvSpPr>
          <p:cNvPr id="10" name="TextBox 9">
            <a:extLst>
              <a:ext uri="{FF2B5EF4-FFF2-40B4-BE49-F238E27FC236}">
                <a16:creationId xmlns:a16="http://schemas.microsoft.com/office/drawing/2014/main" id="{A1231BEF-7639-0135-4383-BFE840E6B2F2}"/>
              </a:ext>
            </a:extLst>
          </p:cNvPr>
          <p:cNvSpPr txBox="1"/>
          <p:nvPr/>
        </p:nvSpPr>
        <p:spPr>
          <a:xfrm>
            <a:off x="606965" y="1298882"/>
            <a:ext cx="4195671" cy="1754326"/>
          </a:xfrm>
          <a:prstGeom prst="rect">
            <a:avLst/>
          </a:prstGeom>
          <a:noFill/>
        </p:spPr>
        <p:txBody>
          <a:bodyPr wrap="square" rtlCol="0">
            <a:spAutoFit/>
          </a:bodyPr>
          <a:lstStyle/>
          <a:p>
            <a:pPr marL="257175" indent="-228600" algn="ctr">
              <a:spcBef>
                <a:spcPts val="563"/>
              </a:spcBef>
            </a:pPr>
            <a:r>
              <a:rPr lang="en-US" sz="5400" b="1" dirty="0">
                <a:solidFill>
                  <a:schemeClr val="accent5"/>
                </a:solidFill>
                <a:latin typeface="Univers" panose="020B0503020202020204" pitchFamily="34" charset="0"/>
                <a:ea typeface="Open Sans"/>
                <a:cs typeface="Open Sans"/>
                <a:sym typeface="Open Sans"/>
              </a:rPr>
              <a:t>The Mind of a Leader</a:t>
            </a:r>
            <a:endParaRPr lang="en-US" sz="5400" b="1" dirty="0">
              <a:latin typeface="Univers" panose="020B0503020202020204" pitchFamily="34" charset="0"/>
            </a:endParaRPr>
          </a:p>
        </p:txBody>
      </p:sp>
      <p:pic>
        <p:nvPicPr>
          <p:cNvPr id="14" name="Picture 13" descr="A graphic of a stack of rocks&#10;&#10;AI-generated content may be incorrect.">
            <a:extLst>
              <a:ext uri="{FF2B5EF4-FFF2-40B4-BE49-F238E27FC236}">
                <a16:creationId xmlns:a16="http://schemas.microsoft.com/office/drawing/2014/main" id="{12E81172-F09B-7ABF-67D7-039224481F4B}"/>
              </a:ext>
            </a:extLst>
          </p:cNvPr>
          <p:cNvPicPr>
            <a:picLocks noChangeAspect="1"/>
          </p:cNvPicPr>
          <p:nvPr/>
        </p:nvPicPr>
        <p:blipFill>
          <a:blip r:embed="rId4"/>
          <a:stretch>
            <a:fillRect/>
          </a:stretch>
        </p:blipFill>
        <p:spPr>
          <a:xfrm>
            <a:off x="903736" y="3844618"/>
            <a:ext cx="3898900" cy="787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1213D3-3879-F3DD-42C3-2A95A1FD70D6}"/>
              </a:ext>
            </a:extLst>
          </p:cNvPr>
          <p:cNvSpPr txBox="1"/>
          <p:nvPr/>
        </p:nvSpPr>
        <p:spPr>
          <a:xfrm>
            <a:off x="434949" y="1049239"/>
            <a:ext cx="2580967" cy="738664"/>
          </a:xfrm>
          <a:prstGeom prst="rect">
            <a:avLst/>
          </a:prstGeom>
          <a:noFill/>
        </p:spPr>
        <p:txBody>
          <a:bodyPr wrap="square">
            <a:spAutoFit/>
          </a:bodyPr>
          <a:lstStyle/>
          <a:p>
            <a:pPr algn="ctr"/>
            <a:r>
              <a:rPr lang="en-US" sz="1400" b="1" i="0" u="none" strike="noStrike" dirty="0">
                <a:solidFill>
                  <a:srgbClr val="FF9300"/>
                </a:solidFill>
                <a:effectLst/>
                <a:latin typeface="Arial" panose="020B0604020202020204" pitchFamily="34" charset="0"/>
              </a:rPr>
              <a:t>“I have to tell you that your presentations made the conference!”</a:t>
            </a:r>
            <a:endParaRPr lang="en-US" dirty="0">
              <a:solidFill>
                <a:srgbClr val="FF9300"/>
              </a:solidFill>
            </a:endParaRPr>
          </a:p>
        </p:txBody>
      </p:sp>
      <p:sp>
        <p:nvSpPr>
          <p:cNvPr id="8" name="TextBox 7">
            <a:extLst>
              <a:ext uri="{FF2B5EF4-FFF2-40B4-BE49-F238E27FC236}">
                <a16:creationId xmlns:a16="http://schemas.microsoft.com/office/drawing/2014/main" id="{0F20C9BE-5442-1B1D-E777-DF484D5B968D}"/>
              </a:ext>
            </a:extLst>
          </p:cNvPr>
          <p:cNvSpPr txBox="1"/>
          <p:nvPr/>
        </p:nvSpPr>
        <p:spPr>
          <a:xfrm>
            <a:off x="3388311" y="1079827"/>
            <a:ext cx="2695395" cy="523220"/>
          </a:xfrm>
          <a:prstGeom prst="rect">
            <a:avLst/>
          </a:prstGeom>
          <a:noFill/>
        </p:spPr>
        <p:txBody>
          <a:bodyPr wrap="square" rtlCol="0">
            <a:spAutoFit/>
          </a:bodyPr>
          <a:lstStyle/>
          <a:p>
            <a:pPr algn="ctr"/>
            <a:r>
              <a:rPr lang="en-US" b="1" dirty="0">
                <a:solidFill>
                  <a:srgbClr val="FF9300"/>
                </a:solidFill>
              </a:rPr>
              <a:t>“Loved every minute of this presentation!”</a:t>
            </a:r>
            <a:endParaRPr lang="en-US" dirty="0">
              <a:solidFill>
                <a:srgbClr val="FF9300"/>
              </a:solidFill>
            </a:endParaRPr>
          </a:p>
        </p:txBody>
      </p:sp>
      <p:sp>
        <p:nvSpPr>
          <p:cNvPr id="9" name="TextBox 8">
            <a:extLst>
              <a:ext uri="{FF2B5EF4-FFF2-40B4-BE49-F238E27FC236}">
                <a16:creationId xmlns:a16="http://schemas.microsoft.com/office/drawing/2014/main" id="{22D556A9-4DDE-7FD4-D73D-E9190AAE860E}"/>
              </a:ext>
            </a:extLst>
          </p:cNvPr>
          <p:cNvSpPr txBox="1"/>
          <p:nvPr/>
        </p:nvSpPr>
        <p:spPr>
          <a:xfrm>
            <a:off x="1231312" y="618479"/>
            <a:ext cx="4314001" cy="307777"/>
          </a:xfrm>
          <a:prstGeom prst="rect">
            <a:avLst/>
          </a:prstGeom>
          <a:noFill/>
        </p:spPr>
        <p:txBody>
          <a:bodyPr wrap="none" rtlCol="0">
            <a:spAutoFit/>
          </a:bodyPr>
          <a:lstStyle/>
          <a:p>
            <a:r>
              <a:rPr lang="en-US" b="1" dirty="0">
                <a:solidFill>
                  <a:schemeClr val="accent1"/>
                </a:solidFill>
              </a:rPr>
              <a:t>“This has been my favorite presentation so far”. </a:t>
            </a:r>
            <a:endParaRPr lang="en-US" dirty="0">
              <a:solidFill>
                <a:schemeClr val="accent1"/>
              </a:solidFill>
            </a:endParaRPr>
          </a:p>
        </p:txBody>
      </p:sp>
      <p:sp>
        <p:nvSpPr>
          <p:cNvPr id="10" name="TextBox 9">
            <a:extLst>
              <a:ext uri="{FF2B5EF4-FFF2-40B4-BE49-F238E27FC236}">
                <a16:creationId xmlns:a16="http://schemas.microsoft.com/office/drawing/2014/main" id="{B86B9426-65F4-4611-70DE-D1B47C7FB4FB}"/>
              </a:ext>
            </a:extLst>
          </p:cNvPr>
          <p:cNvSpPr txBox="1"/>
          <p:nvPr/>
        </p:nvSpPr>
        <p:spPr>
          <a:xfrm>
            <a:off x="1725432" y="1941474"/>
            <a:ext cx="3325762" cy="738664"/>
          </a:xfrm>
          <a:prstGeom prst="rect">
            <a:avLst/>
          </a:prstGeom>
          <a:noFill/>
        </p:spPr>
        <p:txBody>
          <a:bodyPr wrap="square" rtlCol="0">
            <a:spAutoFit/>
          </a:bodyPr>
          <a:lstStyle/>
          <a:p>
            <a:pPr algn="ctr"/>
            <a:r>
              <a:rPr lang="en-US" b="1" dirty="0">
                <a:solidFill>
                  <a:schemeClr val="accent1"/>
                </a:solidFill>
              </a:rPr>
              <a:t>“One of the best speakers I have ever listened to. Very engaging and gave real live experiences”.</a:t>
            </a:r>
            <a:endParaRPr lang="en-US" dirty="0">
              <a:solidFill>
                <a:schemeClr val="accent1"/>
              </a:solidFill>
            </a:endParaRPr>
          </a:p>
        </p:txBody>
      </p:sp>
      <p:sp>
        <p:nvSpPr>
          <p:cNvPr id="12" name="TextBox 11">
            <a:extLst>
              <a:ext uri="{FF2B5EF4-FFF2-40B4-BE49-F238E27FC236}">
                <a16:creationId xmlns:a16="http://schemas.microsoft.com/office/drawing/2014/main" id="{1F02D7C9-41E9-A6A7-69CF-39AEC9D711C6}"/>
              </a:ext>
            </a:extLst>
          </p:cNvPr>
          <p:cNvSpPr txBox="1"/>
          <p:nvPr/>
        </p:nvSpPr>
        <p:spPr>
          <a:xfrm>
            <a:off x="1681058" y="2872730"/>
            <a:ext cx="4572000" cy="307777"/>
          </a:xfrm>
          <a:prstGeom prst="rect">
            <a:avLst/>
          </a:prstGeom>
          <a:noFill/>
        </p:spPr>
        <p:txBody>
          <a:bodyPr wrap="square">
            <a:spAutoFit/>
          </a:bodyPr>
          <a:lstStyle/>
          <a:p>
            <a:r>
              <a:rPr lang="en-US" sz="1400" b="1" i="0" u="none" strike="noStrike" dirty="0">
                <a:solidFill>
                  <a:srgbClr val="FF9300"/>
                </a:solidFill>
                <a:effectLst/>
                <a:latin typeface="Arial" panose="020B0604020202020204" pitchFamily="34" charset="0"/>
              </a:rPr>
              <a:t>“The presentation of the conference!”</a:t>
            </a:r>
            <a:endParaRPr lang="en-US" dirty="0">
              <a:solidFill>
                <a:srgbClr val="FF9300"/>
              </a:solidFill>
            </a:endParaRPr>
          </a:p>
        </p:txBody>
      </p:sp>
      <p:pic>
        <p:nvPicPr>
          <p:cNvPr id="14" name="Picture 13" descr="A qr code on a white background&#10;&#10;AI-generated content may be incorrect.">
            <a:extLst>
              <a:ext uri="{FF2B5EF4-FFF2-40B4-BE49-F238E27FC236}">
                <a16:creationId xmlns:a16="http://schemas.microsoft.com/office/drawing/2014/main" id="{CA2F0797-B6C7-DAFE-2B2D-A8E61482DFAD}"/>
              </a:ext>
            </a:extLst>
          </p:cNvPr>
          <p:cNvPicPr>
            <a:picLocks noChangeAspect="1"/>
          </p:cNvPicPr>
          <p:nvPr/>
        </p:nvPicPr>
        <p:blipFill>
          <a:blip r:embed="rId3"/>
          <a:stretch>
            <a:fillRect/>
          </a:stretch>
        </p:blipFill>
        <p:spPr>
          <a:xfrm>
            <a:off x="6895764" y="3180507"/>
            <a:ext cx="1378845" cy="1319667"/>
          </a:xfrm>
          <a:prstGeom prst="rect">
            <a:avLst/>
          </a:prstGeom>
        </p:spPr>
      </p:pic>
      <p:pic>
        <p:nvPicPr>
          <p:cNvPr id="20" name="Picture 19" descr="A book cover with a cross&#10;&#10;AI-generated content may be incorrect.">
            <a:extLst>
              <a:ext uri="{FF2B5EF4-FFF2-40B4-BE49-F238E27FC236}">
                <a16:creationId xmlns:a16="http://schemas.microsoft.com/office/drawing/2014/main" id="{36B5492E-9BE1-1D0F-07C3-FC911466046F}"/>
              </a:ext>
            </a:extLst>
          </p:cNvPr>
          <p:cNvPicPr>
            <a:picLocks noChangeAspect="1"/>
          </p:cNvPicPr>
          <p:nvPr/>
        </p:nvPicPr>
        <p:blipFill>
          <a:blip r:embed="rId4"/>
          <a:stretch>
            <a:fillRect/>
          </a:stretch>
        </p:blipFill>
        <p:spPr>
          <a:xfrm>
            <a:off x="6895764" y="251822"/>
            <a:ext cx="1378845" cy="2289403"/>
          </a:xfrm>
          <a:prstGeom prst="rect">
            <a:avLst/>
          </a:prstGeom>
        </p:spPr>
      </p:pic>
      <p:pic>
        <p:nvPicPr>
          <p:cNvPr id="24" name="Picture 23" descr="A screenshot of a phone&#10;&#10;AI-generated content may be incorrect.">
            <a:extLst>
              <a:ext uri="{FF2B5EF4-FFF2-40B4-BE49-F238E27FC236}">
                <a16:creationId xmlns:a16="http://schemas.microsoft.com/office/drawing/2014/main" id="{1A19F2F3-27F0-B51B-446A-56ABAF962E60}"/>
              </a:ext>
            </a:extLst>
          </p:cNvPr>
          <p:cNvPicPr>
            <a:picLocks noChangeAspect="1"/>
          </p:cNvPicPr>
          <p:nvPr/>
        </p:nvPicPr>
        <p:blipFill>
          <a:blip r:embed="rId5"/>
          <a:stretch>
            <a:fillRect/>
          </a:stretch>
        </p:blipFill>
        <p:spPr>
          <a:xfrm>
            <a:off x="313406" y="3430723"/>
            <a:ext cx="6149811" cy="1031941"/>
          </a:xfrm>
          <a:prstGeom prst="rect">
            <a:avLst/>
          </a:prstGeom>
        </p:spPr>
      </p:pic>
    </p:spTree>
    <p:extLst>
      <p:ext uri="{BB962C8B-B14F-4D97-AF65-F5344CB8AC3E}">
        <p14:creationId xmlns:p14="http://schemas.microsoft.com/office/powerpoint/2010/main" val="2641356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qr code with a dinosaur&#10;&#10;Description automatically generated">
            <a:extLst>
              <a:ext uri="{FF2B5EF4-FFF2-40B4-BE49-F238E27FC236}">
                <a16:creationId xmlns:a16="http://schemas.microsoft.com/office/drawing/2014/main" id="{27722F99-FF04-9ABC-CFBD-E79AC63FB85C}"/>
              </a:ext>
            </a:extLst>
          </p:cNvPr>
          <p:cNvPicPr>
            <a:picLocks noChangeAspect="1"/>
          </p:cNvPicPr>
          <p:nvPr/>
        </p:nvPicPr>
        <p:blipFill>
          <a:blip r:embed="rId3"/>
          <a:stretch>
            <a:fillRect/>
          </a:stretch>
        </p:blipFill>
        <p:spPr>
          <a:xfrm>
            <a:off x="4936096" y="3847988"/>
            <a:ext cx="884435" cy="884435"/>
          </a:xfrm>
          <a:prstGeom prst="rect">
            <a:avLst/>
          </a:prstGeom>
        </p:spPr>
      </p:pic>
      <p:pic>
        <p:nvPicPr>
          <p:cNvPr id="14" name="Graphic 13" descr="Email with solid fill">
            <a:extLst>
              <a:ext uri="{FF2B5EF4-FFF2-40B4-BE49-F238E27FC236}">
                <a16:creationId xmlns:a16="http://schemas.microsoft.com/office/drawing/2014/main" id="{83CA41B6-8E55-0072-04B7-C56C6BD0D6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8990" y="2886354"/>
            <a:ext cx="685800" cy="685800"/>
          </a:xfrm>
          <a:prstGeom prst="rect">
            <a:avLst/>
          </a:prstGeom>
        </p:spPr>
      </p:pic>
      <p:pic>
        <p:nvPicPr>
          <p:cNvPr id="16" name="Graphic 15" descr="Internet with solid fill">
            <a:extLst>
              <a:ext uri="{FF2B5EF4-FFF2-40B4-BE49-F238E27FC236}">
                <a16:creationId xmlns:a16="http://schemas.microsoft.com/office/drawing/2014/main" id="{E828CEA0-A0EF-6639-ED16-1B83D80BC2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18990" y="1962147"/>
            <a:ext cx="685800" cy="685800"/>
          </a:xfrm>
          <a:prstGeom prst="rect">
            <a:avLst/>
          </a:prstGeom>
        </p:spPr>
      </p:pic>
      <p:pic>
        <p:nvPicPr>
          <p:cNvPr id="18" name="Graphic 17" descr="Telephone with solid fill">
            <a:extLst>
              <a:ext uri="{FF2B5EF4-FFF2-40B4-BE49-F238E27FC236}">
                <a16:creationId xmlns:a16="http://schemas.microsoft.com/office/drawing/2014/main" id="{F964A305-3A39-F8DF-A6F6-D21401201E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18990" y="1157144"/>
            <a:ext cx="685800" cy="685800"/>
          </a:xfrm>
          <a:prstGeom prst="rect">
            <a:avLst/>
          </a:prstGeom>
        </p:spPr>
      </p:pic>
      <p:sp>
        <p:nvSpPr>
          <p:cNvPr id="15" name="TextBox 14">
            <a:extLst>
              <a:ext uri="{FF2B5EF4-FFF2-40B4-BE49-F238E27FC236}">
                <a16:creationId xmlns:a16="http://schemas.microsoft.com/office/drawing/2014/main" id="{7F6B860C-42DB-7899-2362-B066E5B339F0}"/>
              </a:ext>
            </a:extLst>
          </p:cNvPr>
          <p:cNvSpPr txBox="1"/>
          <p:nvPr/>
        </p:nvSpPr>
        <p:spPr>
          <a:xfrm>
            <a:off x="5961782" y="4290206"/>
            <a:ext cx="3182218"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rPr>
              <a:t>www.linkedin.com/in/amy-lafko</a:t>
            </a:r>
          </a:p>
        </p:txBody>
      </p:sp>
      <p:sp>
        <p:nvSpPr>
          <p:cNvPr id="17" name="TextBox 16">
            <a:extLst>
              <a:ext uri="{FF2B5EF4-FFF2-40B4-BE49-F238E27FC236}">
                <a16:creationId xmlns:a16="http://schemas.microsoft.com/office/drawing/2014/main" id="{1D2AF10D-5681-4196-6DB1-56C39DE1F8E0}"/>
              </a:ext>
            </a:extLst>
          </p:cNvPr>
          <p:cNvSpPr txBox="1"/>
          <p:nvPr/>
        </p:nvSpPr>
        <p:spPr>
          <a:xfrm>
            <a:off x="6969556" y="1392023"/>
            <a:ext cx="1495922"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rPr>
              <a:t>570-617-7836</a:t>
            </a:r>
          </a:p>
        </p:txBody>
      </p:sp>
      <p:sp>
        <p:nvSpPr>
          <p:cNvPr id="22" name="TextBox 21">
            <a:extLst>
              <a:ext uri="{FF2B5EF4-FFF2-40B4-BE49-F238E27FC236}">
                <a16:creationId xmlns:a16="http://schemas.microsoft.com/office/drawing/2014/main" id="{1F92E8E9-3263-B60C-EA62-ADE5FEA43A71}"/>
              </a:ext>
            </a:extLst>
          </p:cNvPr>
          <p:cNvSpPr txBox="1"/>
          <p:nvPr/>
        </p:nvSpPr>
        <p:spPr>
          <a:xfrm>
            <a:off x="6969556" y="2120381"/>
            <a:ext cx="2030299"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chemeClr val="tx1"/>
                </a:solidFill>
                <a:effectLst/>
                <a:uLnTx/>
                <a:uFillTx/>
                <a:latin typeface="Calibri" panose="020F0502020204030204"/>
                <a:ea typeface="+mn-ea"/>
                <a:cs typeface="+mn-cs"/>
              </a:rPr>
              <a:t>www.amylafko.com</a:t>
            </a: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DE1B760-8AA2-0131-35E1-7B28E189C6F6}"/>
              </a:ext>
            </a:extLst>
          </p:cNvPr>
          <p:cNvSpPr txBox="1"/>
          <p:nvPr/>
        </p:nvSpPr>
        <p:spPr>
          <a:xfrm>
            <a:off x="6969556" y="3141295"/>
            <a:ext cx="1894942"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rPr>
              <a:t>amy@cairncs.com</a:t>
            </a:r>
          </a:p>
        </p:txBody>
      </p:sp>
      <p:pic>
        <p:nvPicPr>
          <p:cNvPr id="25" name="Picture 24" descr="A person smiling with writing on her arm&#10;&#10;Description automatically generated">
            <a:extLst>
              <a:ext uri="{FF2B5EF4-FFF2-40B4-BE49-F238E27FC236}">
                <a16:creationId xmlns:a16="http://schemas.microsoft.com/office/drawing/2014/main" id="{1BE44550-DD51-3AE3-1CDB-E23C1F2A28C0}"/>
              </a:ext>
            </a:extLst>
          </p:cNvPr>
          <p:cNvPicPr>
            <a:picLocks noChangeAspect="1"/>
          </p:cNvPicPr>
          <p:nvPr/>
        </p:nvPicPr>
        <p:blipFill>
          <a:blip r:embed="rId10"/>
          <a:stretch>
            <a:fillRect/>
          </a:stretch>
        </p:blipFill>
        <p:spPr>
          <a:xfrm>
            <a:off x="3323469" y="571698"/>
            <a:ext cx="2497062" cy="3097366"/>
          </a:xfrm>
          <a:prstGeom prst="rect">
            <a:avLst/>
          </a:prstGeom>
        </p:spPr>
      </p:pic>
      <p:sp>
        <p:nvSpPr>
          <p:cNvPr id="2" name="TextBox 1">
            <a:extLst>
              <a:ext uri="{FF2B5EF4-FFF2-40B4-BE49-F238E27FC236}">
                <a16:creationId xmlns:a16="http://schemas.microsoft.com/office/drawing/2014/main" id="{6E8610D3-CDAA-F97D-DF6F-1842578FAC30}"/>
              </a:ext>
            </a:extLst>
          </p:cNvPr>
          <p:cNvSpPr txBox="1"/>
          <p:nvPr/>
        </p:nvSpPr>
        <p:spPr>
          <a:xfrm>
            <a:off x="0" y="873886"/>
            <a:ext cx="3390672" cy="3600986"/>
          </a:xfrm>
          <a:prstGeom prst="rect">
            <a:avLst/>
          </a:prstGeom>
          <a:noFill/>
        </p:spPr>
        <p:txBody>
          <a:bodyPr wrap="none" rtlCol="0">
            <a:spAutoFit/>
          </a:bodyPr>
          <a:lstStyle/>
          <a:p>
            <a:r>
              <a:rPr lang="en-US" sz="2400" dirty="0">
                <a:solidFill>
                  <a:schemeClr val="accent1"/>
                </a:solidFill>
              </a:rPr>
              <a:t>Keynotes:</a:t>
            </a:r>
          </a:p>
          <a:p>
            <a:endParaRPr lang="en-US" sz="2400" dirty="0">
              <a:solidFill>
                <a:schemeClr val="accent1"/>
              </a:solidFill>
            </a:endParaRPr>
          </a:p>
          <a:p>
            <a:pPr marL="342900" indent="-342900">
              <a:buFont typeface="Wingdings" pitchFamily="2" charset="2"/>
              <a:buChar char="ü"/>
            </a:pPr>
            <a:r>
              <a:rPr lang="en-US" sz="1800" dirty="0">
                <a:solidFill>
                  <a:schemeClr val="tx1"/>
                </a:solidFill>
              </a:rPr>
              <a:t>Mind of a Leader</a:t>
            </a:r>
          </a:p>
          <a:p>
            <a:pPr marL="342900" indent="-342900">
              <a:buFont typeface="Wingdings" pitchFamily="2" charset="2"/>
              <a:buChar char="ü"/>
            </a:pPr>
            <a:r>
              <a:rPr lang="en-US" sz="1800" dirty="0">
                <a:solidFill>
                  <a:schemeClr val="tx1"/>
                </a:solidFill>
              </a:rPr>
              <a:t>Delegation for Doers</a:t>
            </a:r>
          </a:p>
          <a:p>
            <a:pPr marL="342900" indent="-342900">
              <a:buFont typeface="Wingdings" pitchFamily="2" charset="2"/>
              <a:buChar char="ü"/>
            </a:pPr>
            <a:r>
              <a:rPr lang="en-US" sz="1800" dirty="0">
                <a:solidFill>
                  <a:schemeClr val="tx1"/>
                </a:solidFill>
              </a:rPr>
              <a:t>Building Bench Strength</a:t>
            </a:r>
          </a:p>
          <a:p>
            <a:pPr marL="342900" indent="-342900">
              <a:buFont typeface="Wingdings" pitchFamily="2" charset="2"/>
              <a:buChar char="ü"/>
            </a:pPr>
            <a:r>
              <a:rPr lang="en-US" sz="1800" dirty="0">
                <a:solidFill>
                  <a:schemeClr val="tx1"/>
                </a:solidFill>
              </a:rPr>
              <a:t>Mapping the Talent Journey</a:t>
            </a:r>
          </a:p>
          <a:p>
            <a:pPr marL="342900" indent="-342900">
              <a:buFont typeface="Wingdings" pitchFamily="2" charset="2"/>
              <a:buChar char="ü"/>
            </a:pPr>
            <a:endParaRPr lang="en-US" sz="1800" dirty="0">
              <a:solidFill>
                <a:schemeClr val="accent1"/>
              </a:solidFill>
            </a:endParaRPr>
          </a:p>
          <a:p>
            <a:r>
              <a:rPr lang="en-US" sz="2400" dirty="0">
                <a:solidFill>
                  <a:schemeClr val="accent1"/>
                </a:solidFill>
              </a:rPr>
              <a:t>Workshops/Sessions:</a:t>
            </a:r>
          </a:p>
          <a:p>
            <a:pPr marL="285750" indent="-285750">
              <a:buFont typeface="Wingdings" pitchFamily="2" charset="2"/>
              <a:buChar char="ü"/>
            </a:pPr>
            <a:r>
              <a:rPr lang="en-US" sz="1800" dirty="0">
                <a:solidFill>
                  <a:schemeClr val="tx1"/>
                </a:solidFill>
              </a:rPr>
              <a:t>Let’s talk</a:t>
            </a:r>
          </a:p>
          <a:p>
            <a:endParaRPr lang="en-US" sz="1800" dirty="0">
              <a:solidFill>
                <a:schemeClr val="accent1"/>
              </a:solidFill>
            </a:endParaRPr>
          </a:p>
          <a:p>
            <a:endParaRPr lang="en-US" sz="2400" dirty="0">
              <a:solidFill>
                <a:schemeClr val="accent1"/>
              </a:solidFill>
            </a:endParaRPr>
          </a:p>
        </p:txBody>
      </p:sp>
    </p:spTree>
    <p:extLst>
      <p:ext uri="{BB962C8B-B14F-4D97-AF65-F5344CB8AC3E}">
        <p14:creationId xmlns:p14="http://schemas.microsoft.com/office/powerpoint/2010/main" val="382619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6" descr="Chart, bubble chart&#10;&#10;Description automatically generated"/>
          <p:cNvPicPr preferRelativeResize="0"/>
          <p:nvPr/>
        </p:nvPicPr>
        <p:blipFill rotWithShape="1">
          <a:blip r:embed="rId3">
            <a:alphaModFix/>
          </a:blip>
          <a:srcRect/>
          <a:stretch/>
        </p:blipFill>
        <p:spPr>
          <a:xfrm>
            <a:off x="4885787" y="1057888"/>
            <a:ext cx="3982065" cy="3191336"/>
          </a:xfrm>
          <a:prstGeom prst="rect">
            <a:avLst/>
          </a:prstGeom>
          <a:noFill/>
          <a:ln>
            <a:noFill/>
          </a:ln>
        </p:spPr>
      </p:pic>
      <p:sp>
        <p:nvSpPr>
          <p:cNvPr id="98" name="Google Shape;98;p26"/>
          <p:cNvSpPr txBox="1">
            <a:spLocks noGrp="1"/>
          </p:cNvSpPr>
          <p:nvPr>
            <p:ph type="body" idx="1"/>
          </p:nvPr>
        </p:nvSpPr>
        <p:spPr>
          <a:xfrm>
            <a:off x="589935" y="714988"/>
            <a:ext cx="3982065" cy="685800"/>
          </a:xfrm>
          <a:prstGeom prst="rect">
            <a:avLst/>
          </a:prstGeom>
          <a:noFill/>
          <a:ln>
            <a:noFill/>
          </a:ln>
        </p:spPr>
        <p:txBody>
          <a:bodyPr spcFirstLastPara="1" wrap="square" lIns="68569" tIns="34275" rIns="68569" bIns="34275" anchor="t" anchorCtr="0">
            <a:noAutofit/>
          </a:bodyPr>
          <a:lstStyle/>
          <a:p>
            <a:pPr marL="257175" indent="-228600">
              <a:spcBef>
                <a:spcPts val="563"/>
              </a:spcBef>
            </a:pPr>
            <a:r>
              <a:rPr lang="en-US" sz="3600" b="1" dirty="0">
                <a:solidFill>
                  <a:schemeClr val="accent5"/>
                </a:solidFill>
                <a:latin typeface="Open Sans"/>
                <a:ea typeface="Open Sans"/>
                <a:cs typeface="Open Sans"/>
                <a:sym typeface="Open Sans"/>
              </a:rPr>
              <a:t>Humble</a:t>
            </a:r>
            <a:r>
              <a:rPr lang="en-US" sz="3600" dirty="0">
                <a:solidFill>
                  <a:srgbClr val="757070"/>
                </a:solidFill>
                <a:latin typeface="Open Sans"/>
                <a:ea typeface="Open Sans"/>
                <a:cs typeface="Open Sans"/>
                <a:sym typeface="Open Sans"/>
              </a:rPr>
              <a:t> Mind</a:t>
            </a:r>
            <a:endParaRPr sz="3600" dirty="0"/>
          </a:p>
          <a:p>
            <a:pPr marL="257175" indent="-228600">
              <a:spcBef>
                <a:spcPts val="563"/>
              </a:spcBef>
            </a:pPr>
            <a:r>
              <a:rPr lang="en-US" sz="3600" b="1" dirty="0">
                <a:solidFill>
                  <a:schemeClr val="accent5"/>
                </a:solidFill>
                <a:latin typeface="Open Sans"/>
                <a:ea typeface="Open Sans"/>
                <a:cs typeface="Open Sans"/>
                <a:sym typeface="Open Sans"/>
              </a:rPr>
              <a:t>Curious</a:t>
            </a:r>
            <a:r>
              <a:rPr lang="en-US" sz="3600" dirty="0">
                <a:solidFill>
                  <a:srgbClr val="757070"/>
                </a:solidFill>
                <a:latin typeface="Open Sans"/>
                <a:ea typeface="Open Sans"/>
                <a:cs typeface="Open Sans"/>
                <a:sym typeface="Open Sans"/>
              </a:rPr>
              <a:t> Mind</a:t>
            </a:r>
            <a:endParaRPr sz="3600" dirty="0"/>
          </a:p>
          <a:p>
            <a:pPr marL="257175" indent="-228600">
              <a:spcBef>
                <a:spcPts val="563"/>
              </a:spcBef>
            </a:pPr>
            <a:r>
              <a:rPr lang="en-US" sz="3600" b="1" dirty="0">
                <a:solidFill>
                  <a:schemeClr val="accent5"/>
                </a:solidFill>
                <a:latin typeface="Open Sans"/>
                <a:ea typeface="Open Sans"/>
                <a:cs typeface="Open Sans"/>
                <a:sym typeface="Open Sans"/>
              </a:rPr>
              <a:t>Beginner’s</a:t>
            </a:r>
            <a:r>
              <a:rPr lang="en-US" sz="3600" dirty="0">
                <a:solidFill>
                  <a:srgbClr val="757070"/>
                </a:solidFill>
                <a:latin typeface="Open Sans"/>
                <a:ea typeface="Open Sans"/>
                <a:cs typeface="Open Sans"/>
                <a:sym typeface="Open Sans"/>
              </a:rPr>
              <a:t> Mind</a:t>
            </a:r>
            <a:endParaRPr sz="3600" dirty="0"/>
          </a:p>
          <a:p>
            <a:pPr marL="257175" indent="-228600">
              <a:spcBef>
                <a:spcPts val="563"/>
              </a:spcBef>
            </a:pPr>
            <a:r>
              <a:rPr lang="en-US" sz="3600" b="1" dirty="0">
                <a:solidFill>
                  <a:schemeClr val="accent5"/>
                </a:solidFill>
                <a:latin typeface="Open Sans"/>
                <a:ea typeface="Open Sans"/>
                <a:cs typeface="Open Sans"/>
                <a:sym typeface="Open Sans"/>
              </a:rPr>
              <a:t>Pilot’s</a:t>
            </a:r>
            <a:r>
              <a:rPr lang="en-US" sz="3600" dirty="0">
                <a:solidFill>
                  <a:srgbClr val="757070"/>
                </a:solidFill>
                <a:latin typeface="Open Sans"/>
                <a:ea typeface="Open Sans"/>
                <a:cs typeface="Open Sans"/>
                <a:sym typeface="Open Sans"/>
              </a:rPr>
              <a:t> Mind</a:t>
            </a:r>
            <a:endParaRPr sz="3600" dirty="0"/>
          </a:p>
          <a:p>
            <a:pPr marL="257175" indent="-228600">
              <a:spcBef>
                <a:spcPts val="563"/>
              </a:spcBef>
            </a:pPr>
            <a:r>
              <a:rPr lang="en-US" sz="3600" b="1" dirty="0">
                <a:solidFill>
                  <a:schemeClr val="accent5"/>
                </a:solidFill>
                <a:latin typeface="Open Sans"/>
                <a:ea typeface="Open Sans"/>
                <a:cs typeface="Open Sans"/>
                <a:sym typeface="Open Sans"/>
              </a:rPr>
              <a:t>Grateful</a:t>
            </a:r>
            <a:r>
              <a:rPr lang="en-US" sz="3600" dirty="0">
                <a:solidFill>
                  <a:srgbClr val="757070"/>
                </a:solidFill>
                <a:latin typeface="Open Sans"/>
                <a:ea typeface="Open Sans"/>
                <a:cs typeface="Open Sans"/>
                <a:sym typeface="Open Sans"/>
              </a:rPr>
              <a:t> Mind</a:t>
            </a:r>
            <a:endParaRPr sz="3600" dirty="0"/>
          </a:p>
          <a:p>
            <a:pPr marL="257175" indent="-228600">
              <a:spcBef>
                <a:spcPts val="563"/>
              </a:spcBef>
            </a:pPr>
            <a:r>
              <a:rPr lang="en-US" sz="3600" b="1" dirty="0">
                <a:solidFill>
                  <a:schemeClr val="accent5"/>
                </a:solidFill>
                <a:latin typeface="Open Sans"/>
                <a:ea typeface="Open Sans"/>
                <a:cs typeface="Open Sans"/>
                <a:sym typeface="Open Sans"/>
              </a:rPr>
              <a:t>Willing</a:t>
            </a:r>
            <a:r>
              <a:rPr lang="en-US" sz="3600" dirty="0">
                <a:solidFill>
                  <a:srgbClr val="757070"/>
                </a:solidFill>
                <a:latin typeface="Open Sans"/>
                <a:ea typeface="Open Sans"/>
                <a:cs typeface="Open Sans"/>
                <a:sym typeface="Open Sans"/>
              </a:rPr>
              <a:t> Mind</a:t>
            </a:r>
            <a:endParaRPr sz="3600" dirty="0"/>
          </a:p>
          <a:p>
            <a:pPr marL="257175" indent="-95250">
              <a:spcBef>
                <a:spcPts val="563"/>
              </a:spcBef>
              <a:buNone/>
            </a:pPr>
            <a:endParaRPr sz="3600" dirty="0">
              <a:solidFill>
                <a:srgbClr val="75707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F56E62-462D-9960-C732-3D8B45D78170}"/>
              </a:ext>
            </a:extLst>
          </p:cNvPr>
          <p:cNvSpPr txBox="1"/>
          <p:nvPr/>
        </p:nvSpPr>
        <p:spPr>
          <a:xfrm>
            <a:off x="1635162" y="1833086"/>
            <a:ext cx="5873676" cy="1477328"/>
          </a:xfrm>
          <a:prstGeom prst="rect">
            <a:avLst/>
          </a:prstGeom>
          <a:noFill/>
        </p:spPr>
        <p:txBody>
          <a:bodyPr wrap="square" rtlCol="0">
            <a:spAutoFit/>
          </a:bodyPr>
          <a:lstStyle/>
          <a:p>
            <a:pPr algn="ctr"/>
            <a:r>
              <a:rPr lang="en-US" sz="3000" dirty="0">
                <a:solidFill>
                  <a:schemeClr val="bg1"/>
                </a:solidFill>
              </a:rPr>
              <a:t>What is a story that reminds you of why your work is meaningful and important? </a:t>
            </a:r>
          </a:p>
        </p:txBody>
      </p:sp>
    </p:spTree>
    <p:extLst>
      <p:ext uri="{BB962C8B-B14F-4D97-AF65-F5344CB8AC3E}">
        <p14:creationId xmlns:p14="http://schemas.microsoft.com/office/powerpoint/2010/main" val="125710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ourglass&#10;&#10;AI-generated content may be incorrect.">
            <a:extLst>
              <a:ext uri="{FF2B5EF4-FFF2-40B4-BE49-F238E27FC236}">
                <a16:creationId xmlns:a16="http://schemas.microsoft.com/office/drawing/2014/main" id="{60E7BBE8-1BD0-C4E8-41B8-455BC64B6D7B}"/>
              </a:ext>
            </a:extLst>
          </p:cNvPr>
          <p:cNvPicPr>
            <a:picLocks noChangeAspect="1"/>
          </p:cNvPicPr>
          <p:nvPr/>
        </p:nvPicPr>
        <p:blipFill>
          <a:blip r:embed="rId3"/>
          <a:stretch>
            <a:fillRect/>
          </a:stretch>
        </p:blipFill>
        <p:spPr>
          <a:xfrm>
            <a:off x="1585341" y="420624"/>
            <a:ext cx="2151126" cy="4302252"/>
          </a:xfrm>
          <a:prstGeom prst="rect">
            <a:avLst/>
          </a:prstGeom>
        </p:spPr>
      </p:pic>
      <p:sp>
        <p:nvSpPr>
          <p:cNvPr id="4" name="TextBox 3">
            <a:extLst>
              <a:ext uri="{FF2B5EF4-FFF2-40B4-BE49-F238E27FC236}">
                <a16:creationId xmlns:a16="http://schemas.microsoft.com/office/drawing/2014/main" id="{D65A58B8-45C8-029D-1F42-5AA726D29BA7}"/>
              </a:ext>
            </a:extLst>
          </p:cNvPr>
          <p:cNvSpPr txBox="1"/>
          <p:nvPr/>
        </p:nvSpPr>
        <p:spPr>
          <a:xfrm>
            <a:off x="3736467" y="1152130"/>
            <a:ext cx="4145661" cy="1015663"/>
          </a:xfrm>
          <a:prstGeom prst="rect">
            <a:avLst/>
          </a:prstGeom>
          <a:noFill/>
        </p:spPr>
        <p:txBody>
          <a:bodyPr wrap="square" rtlCol="0">
            <a:spAutoFit/>
          </a:bodyPr>
          <a:lstStyle/>
          <a:p>
            <a:pPr marL="428625" indent="-428625">
              <a:buClr>
                <a:schemeClr val="bg1"/>
              </a:buClr>
              <a:buFont typeface="Wingdings" pitchFamily="2" charset="2"/>
              <a:buChar char="ü"/>
            </a:pPr>
            <a:r>
              <a:rPr lang="en-US" sz="3000" dirty="0">
                <a:solidFill>
                  <a:schemeClr val="bg1"/>
                </a:solidFill>
              </a:rPr>
              <a:t>2 minutes for personal reflection</a:t>
            </a:r>
          </a:p>
        </p:txBody>
      </p:sp>
    </p:spTree>
    <p:extLst>
      <p:ext uri="{BB962C8B-B14F-4D97-AF65-F5344CB8AC3E}">
        <p14:creationId xmlns:p14="http://schemas.microsoft.com/office/powerpoint/2010/main" val="166113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BF9BD-8324-2CB0-D1BD-55B6C4E47F2F}"/>
            </a:ext>
          </a:extLst>
        </p:cNvPr>
        <p:cNvGrpSpPr/>
        <p:nvPr/>
      </p:nvGrpSpPr>
      <p:grpSpPr>
        <a:xfrm>
          <a:off x="0" y="0"/>
          <a:ext cx="0" cy="0"/>
          <a:chOff x="0" y="0"/>
          <a:chExt cx="0" cy="0"/>
        </a:xfrm>
      </p:grpSpPr>
      <p:pic>
        <p:nvPicPr>
          <p:cNvPr id="3" name="Picture 2" descr="A close-up of a hourglass&#10;&#10;AI-generated content may be incorrect.">
            <a:extLst>
              <a:ext uri="{FF2B5EF4-FFF2-40B4-BE49-F238E27FC236}">
                <a16:creationId xmlns:a16="http://schemas.microsoft.com/office/drawing/2014/main" id="{8F2EA059-6926-853C-F34D-239C09610C65}"/>
              </a:ext>
            </a:extLst>
          </p:cNvPr>
          <p:cNvPicPr>
            <a:picLocks noChangeAspect="1"/>
          </p:cNvPicPr>
          <p:nvPr/>
        </p:nvPicPr>
        <p:blipFill>
          <a:blip r:embed="rId3"/>
          <a:stretch>
            <a:fillRect/>
          </a:stretch>
        </p:blipFill>
        <p:spPr>
          <a:xfrm>
            <a:off x="1585341" y="420624"/>
            <a:ext cx="2151126" cy="4302252"/>
          </a:xfrm>
          <a:prstGeom prst="rect">
            <a:avLst/>
          </a:prstGeom>
        </p:spPr>
      </p:pic>
      <p:sp>
        <p:nvSpPr>
          <p:cNvPr id="4" name="TextBox 3">
            <a:extLst>
              <a:ext uri="{FF2B5EF4-FFF2-40B4-BE49-F238E27FC236}">
                <a16:creationId xmlns:a16="http://schemas.microsoft.com/office/drawing/2014/main" id="{C81CEED9-6F6E-799D-A725-FD39F87156CC}"/>
              </a:ext>
            </a:extLst>
          </p:cNvPr>
          <p:cNvSpPr txBox="1"/>
          <p:nvPr/>
        </p:nvSpPr>
        <p:spPr>
          <a:xfrm>
            <a:off x="3736467" y="1152130"/>
            <a:ext cx="4145661" cy="1938992"/>
          </a:xfrm>
          <a:prstGeom prst="rect">
            <a:avLst/>
          </a:prstGeom>
          <a:noFill/>
        </p:spPr>
        <p:txBody>
          <a:bodyPr wrap="square" rtlCol="0">
            <a:spAutoFit/>
          </a:bodyPr>
          <a:lstStyle/>
          <a:p>
            <a:pPr marL="428625" indent="-428625">
              <a:buClr>
                <a:schemeClr val="bg1"/>
              </a:buClr>
              <a:buFont typeface="Wingdings" pitchFamily="2" charset="2"/>
              <a:buChar char="ü"/>
            </a:pPr>
            <a:r>
              <a:rPr lang="en-US" sz="3000" dirty="0">
                <a:solidFill>
                  <a:schemeClr val="tx2">
                    <a:lumMod val="75000"/>
                  </a:schemeClr>
                </a:solidFill>
              </a:rPr>
              <a:t>2 minutes for personal reflection</a:t>
            </a:r>
          </a:p>
          <a:p>
            <a:pPr marL="428625" indent="-428625">
              <a:buClr>
                <a:schemeClr val="bg1"/>
              </a:buClr>
              <a:buFont typeface="Wingdings" pitchFamily="2" charset="2"/>
              <a:buChar char="ü"/>
            </a:pPr>
            <a:r>
              <a:rPr lang="en-US" sz="3000" dirty="0">
                <a:solidFill>
                  <a:schemeClr val="bg1"/>
                </a:solidFill>
              </a:rPr>
              <a:t>8 minutes for small group conversation</a:t>
            </a:r>
          </a:p>
        </p:txBody>
      </p:sp>
    </p:spTree>
    <p:extLst>
      <p:ext uri="{BB962C8B-B14F-4D97-AF65-F5344CB8AC3E}">
        <p14:creationId xmlns:p14="http://schemas.microsoft.com/office/powerpoint/2010/main" val="1500079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98572-80EF-DEC9-970D-09CC596F66DB}"/>
            </a:ext>
          </a:extLst>
        </p:cNvPr>
        <p:cNvGrpSpPr/>
        <p:nvPr/>
      </p:nvGrpSpPr>
      <p:grpSpPr>
        <a:xfrm>
          <a:off x="0" y="0"/>
          <a:ext cx="0" cy="0"/>
          <a:chOff x="0" y="0"/>
          <a:chExt cx="0" cy="0"/>
        </a:xfrm>
      </p:grpSpPr>
      <p:pic>
        <p:nvPicPr>
          <p:cNvPr id="3" name="Picture 2" descr="A close-up of a hourglass&#10;&#10;AI-generated content may be incorrect.">
            <a:extLst>
              <a:ext uri="{FF2B5EF4-FFF2-40B4-BE49-F238E27FC236}">
                <a16:creationId xmlns:a16="http://schemas.microsoft.com/office/drawing/2014/main" id="{85D098B3-34CF-DA6B-F13F-6A1BE2FDBF27}"/>
              </a:ext>
            </a:extLst>
          </p:cNvPr>
          <p:cNvPicPr>
            <a:picLocks noChangeAspect="1"/>
          </p:cNvPicPr>
          <p:nvPr/>
        </p:nvPicPr>
        <p:blipFill>
          <a:blip r:embed="rId3"/>
          <a:stretch>
            <a:fillRect/>
          </a:stretch>
        </p:blipFill>
        <p:spPr>
          <a:xfrm>
            <a:off x="1585341" y="420624"/>
            <a:ext cx="2151126" cy="4302252"/>
          </a:xfrm>
          <a:prstGeom prst="rect">
            <a:avLst/>
          </a:prstGeom>
        </p:spPr>
      </p:pic>
      <p:sp>
        <p:nvSpPr>
          <p:cNvPr id="4" name="TextBox 3">
            <a:extLst>
              <a:ext uri="{FF2B5EF4-FFF2-40B4-BE49-F238E27FC236}">
                <a16:creationId xmlns:a16="http://schemas.microsoft.com/office/drawing/2014/main" id="{A708BD7D-D2B9-74DE-4FB4-7FD97EA5160D}"/>
              </a:ext>
            </a:extLst>
          </p:cNvPr>
          <p:cNvSpPr txBox="1"/>
          <p:nvPr/>
        </p:nvSpPr>
        <p:spPr>
          <a:xfrm>
            <a:off x="3736467" y="1152130"/>
            <a:ext cx="4145661" cy="2862322"/>
          </a:xfrm>
          <a:prstGeom prst="rect">
            <a:avLst/>
          </a:prstGeom>
          <a:noFill/>
        </p:spPr>
        <p:txBody>
          <a:bodyPr wrap="square" rtlCol="0">
            <a:spAutoFit/>
          </a:bodyPr>
          <a:lstStyle/>
          <a:p>
            <a:pPr marL="428625" indent="-428625">
              <a:buClr>
                <a:schemeClr val="bg1"/>
              </a:buClr>
              <a:buFont typeface="Wingdings" pitchFamily="2" charset="2"/>
              <a:buChar char="ü"/>
            </a:pPr>
            <a:r>
              <a:rPr lang="en-US" sz="3000" dirty="0">
                <a:solidFill>
                  <a:schemeClr val="tx2">
                    <a:lumMod val="75000"/>
                  </a:schemeClr>
                </a:solidFill>
              </a:rPr>
              <a:t>2 minutes for personal reflection</a:t>
            </a:r>
          </a:p>
          <a:p>
            <a:pPr marL="428625" indent="-428625">
              <a:buClr>
                <a:schemeClr val="bg1"/>
              </a:buClr>
              <a:buFont typeface="Wingdings" pitchFamily="2" charset="2"/>
              <a:buChar char="ü"/>
            </a:pPr>
            <a:r>
              <a:rPr lang="en-US" sz="3000" dirty="0">
                <a:solidFill>
                  <a:schemeClr val="tx2">
                    <a:lumMod val="75000"/>
                  </a:schemeClr>
                </a:solidFill>
              </a:rPr>
              <a:t>8 minutes for small group conversation</a:t>
            </a:r>
          </a:p>
          <a:p>
            <a:pPr marL="428625" indent="-428625">
              <a:buClr>
                <a:schemeClr val="bg1"/>
              </a:buClr>
              <a:buFont typeface="Wingdings" pitchFamily="2" charset="2"/>
              <a:buChar char="ü"/>
            </a:pPr>
            <a:r>
              <a:rPr lang="en-US" sz="3000" dirty="0">
                <a:solidFill>
                  <a:schemeClr val="bg1"/>
                </a:solidFill>
              </a:rPr>
              <a:t>8 minutes for large group sharing</a:t>
            </a:r>
          </a:p>
        </p:txBody>
      </p:sp>
    </p:spTree>
    <p:extLst>
      <p:ext uri="{BB962C8B-B14F-4D97-AF65-F5344CB8AC3E}">
        <p14:creationId xmlns:p14="http://schemas.microsoft.com/office/powerpoint/2010/main" val="202241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504DE65-009C-B92E-0DE2-477D81ED8174}"/>
            </a:ext>
          </a:extLst>
        </p:cNvPr>
        <p:cNvGrpSpPr/>
        <p:nvPr/>
      </p:nvGrpSpPr>
      <p:grpSpPr>
        <a:xfrm>
          <a:off x="0" y="0"/>
          <a:ext cx="0" cy="0"/>
          <a:chOff x="0" y="0"/>
          <a:chExt cx="0" cy="0"/>
        </a:xfrm>
      </p:grpSpPr>
      <p:pic>
        <p:nvPicPr>
          <p:cNvPr id="97" name="Google Shape;97;p26" descr="Chart, bubble chart&#10;&#10;Description automatically generated">
            <a:extLst>
              <a:ext uri="{FF2B5EF4-FFF2-40B4-BE49-F238E27FC236}">
                <a16:creationId xmlns:a16="http://schemas.microsoft.com/office/drawing/2014/main" id="{FB914750-55B1-4DC6-0D7E-5385691FE076}"/>
              </a:ext>
            </a:extLst>
          </p:cNvPr>
          <p:cNvPicPr preferRelativeResize="0"/>
          <p:nvPr/>
        </p:nvPicPr>
        <p:blipFill rotWithShape="1">
          <a:blip r:embed="rId3">
            <a:alphaModFix/>
          </a:blip>
          <a:srcRect/>
          <a:stretch/>
        </p:blipFill>
        <p:spPr>
          <a:xfrm>
            <a:off x="4885787" y="1057888"/>
            <a:ext cx="3982065" cy="3191336"/>
          </a:xfrm>
          <a:prstGeom prst="rect">
            <a:avLst/>
          </a:prstGeom>
          <a:noFill/>
          <a:ln>
            <a:noFill/>
          </a:ln>
        </p:spPr>
      </p:pic>
      <p:sp>
        <p:nvSpPr>
          <p:cNvPr id="98" name="Google Shape;98;p26">
            <a:extLst>
              <a:ext uri="{FF2B5EF4-FFF2-40B4-BE49-F238E27FC236}">
                <a16:creationId xmlns:a16="http://schemas.microsoft.com/office/drawing/2014/main" id="{E712B935-9E7C-7D08-7820-BB631457EFB3}"/>
              </a:ext>
            </a:extLst>
          </p:cNvPr>
          <p:cNvSpPr txBox="1">
            <a:spLocks noGrp="1"/>
          </p:cNvSpPr>
          <p:nvPr>
            <p:ph type="body" idx="1"/>
          </p:nvPr>
        </p:nvSpPr>
        <p:spPr>
          <a:xfrm>
            <a:off x="589935" y="714988"/>
            <a:ext cx="3982065" cy="685800"/>
          </a:xfrm>
          <a:prstGeom prst="rect">
            <a:avLst/>
          </a:prstGeom>
          <a:noFill/>
          <a:ln>
            <a:noFill/>
          </a:ln>
        </p:spPr>
        <p:txBody>
          <a:bodyPr spcFirstLastPara="1" wrap="square" lIns="68569" tIns="34275" rIns="68569" bIns="34275" anchor="t" anchorCtr="0">
            <a:noAutofit/>
          </a:bodyPr>
          <a:lstStyle/>
          <a:p>
            <a:pPr marL="257175" indent="-228600">
              <a:spcBef>
                <a:spcPts val="563"/>
              </a:spcBef>
            </a:pPr>
            <a:r>
              <a:rPr lang="en-US" sz="3600" b="1" dirty="0">
                <a:solidFill>
                  <a:schemeClr val="accent5"/>
                </a:solidFill>
                <a:latin typeface="Open Sans"/>
                <a:ea typeface="Open Sans"/>
                <a:cs typeface="Open Sans"/>
                <a:sym typeface="Open Sans"/>
              </a:rPr>
              <a:t>Humble</a:t>
            </a:r>
            <a:r>
              <a:rPr lang="en-US" sz="3600" dirty="0">
                <a:solidFill>
                  <a:srgbClr val="757070"/>
                </a:solidFill>
                <a:latin typeface="Open Sans"/>
                <a:ea typeface="Open Sans"/>
                <a:cs typeface="Open Sans"/>
                <a:sym typeface="Open Sans"/>
              </a:rPr>
              <a:t> Mind</a:t>
            </a:r>
            <a:endParaRPr sz="3600" dirty="0"/>
          </a:p>
          <a:p>
            <a:pPr marL="257175" indent="-228600">
              <a:spcBef>
                <a:spcPts val="563"/>
              </a:spcBef>
            </a:pPr>
            <a:r>
              <a:rPr lang="en-US" sz="3600" b="1" dirty="0">
                <a:solidFill>
                  <a:schemeClr val="accent5"/>
                </a:solidFill>
                <a:latin typeface="Open Sans"/>
                <a:ea typeface="Open Sans"/>
                <a:cs typeface="Open Sans"/>
                <a:sym typeface="Open Sans"/>
              </a:rPr>
              <a:t>Curious</a:t>
            </a:r>
            <a:r>
              <a:rPr lang="en-US" sz="3600" dirty="0">
                <a:solidFill>
                  <a:srgbClr val="757070"/>
                </a:solidFill>
                <a:latin typeface="Open Sans"/>
                <a:ea typeface="Open Sans"/>
                <a:cs typeface="Open Sans"/>
                <a:sym typeface="Open Sans"/>
              </a:rPr>
              <a:t> Mind</a:t>
            </a:r>
            <a:endParaRPr sz="3600" dirty="0"/>
          </a:p>
          <a:p>
            <a:pPr marL="257175" indent="-228600">
              <a:spcBef>
                <a:spcPts val="563"/>
              </a:spcBef>
            </a:pPr>
            <a:r>
              <a:rPr lang="en-US" sz="3600" b="1" dirty="0">
                <a:solidFill>
                  <a:schemeClr val="accent5"/>
                </a:solidFill>
                <a:latin typeface="Open Sans"/>
                <a:ea typeface="Open Sans"/>
                <a:cs typeface="Open Sans"/>
                <a:sym typeface="Open Sans"/>
              </a:rPr>
              <a:t>Beginner’s</a:t>
            </a:r>
            <a:r>
              <a:rPr lang="en-US" sz="3600" dirty="0">
                <a:solidFill>
                  <a:srgbClr val="757070"/>
                </a:solidFill>
                <a:latin typeface="Open Sans"/>
                <a:ea typeface="Open Sans"/>
                <a:cs typeface="Open Sans"/>
                <a:sym typeface="Open Sans"/>
              </a:rPr>
              <a:t> Mind</a:t>
            </a:r>
            <a:endParaRPr sz="3600" dirty="0"/>
          </a:p>
          <a:p>
            <a:pPr marL="257175" indent="-228600">
              <a:spcBef>
                <a:spcPts val="563"/>
              </a:spcBef>
            </a:pPr>
            <a:r>
              <a:rPr lang="en-US" sz="3600" b="1" dirty="0">
                <a:solidFill>
                  <a:schemeClr val="accent5"/>
                </a:solidFill>
                <a:latin typeface="Open Sans"/>
                <a:ea typeface="Open Sans"/>
                <a:cs typeface="Open Sans"/>
                <a:sym typeface="Open Sans"/>
              </a:rPr>
              <a:t>Pilot’s</a:t>
            </a:r>
            <a:r>
              <a:rPr lang="en-US" sz="3600" dirty="0">
                <a:solidFill>
                  <a:srgbClr val="757070"/>
                </a:solidFill>
                <a:latin typeface="Open Sans"/>
                <a:ea typeface="Open Sans"/>
                <a:cs typeface="Open Sans"/>
                <a:sym typeface="Open Sans"/>
              </a:rPr>
              <a:t> Mind</a:t>
            </a:r>
            <a:endParaRPr sz="3600" dirty="0"/>
          </a:p>
          <a:p>
            <a:pPr marL="257175" indent="-228600">
              <a:spcBef>
                <a:spcPts val="563"/>
              </a:spcBef>
            </a:pPr>
            <a:r>
              <a:rPr lang="en-US" sz="3600" b="1" dirty="0">
                <a:solidFill>
                  <a:schemeClr val="accent5"/>
                </a:solidFill>
                <a:latin typeface="Open Sans"/>
                <a:ea typeface="Open Sans"/>
                <a:cs typeface="Open Sans"/>
                <a:sym typeface="Open Sans"/>
              </a:rPr>
              <a:t>Grateful</a:t>
            </a:r>
            <a:r>
              <a:rPr lang="en-US" sz="3600" dirty="0">
                <a:solidFill>
                  <a:srgbClr val="757070"/>
                </a:solidFill>
                <a:latin typeface="Open Sans"/>
                <a:ea typeface="Open Sans"/>
                <a:cs typeface="Open Sans"/>
                <a:sym typeface="Open Sans"/>
              </a:rPr>
              <a:t> Mind</a:t>
            </a:r>
            <a:endParaRPr sz="3600" dirty="0"/>
          </a:p>
          <a:p>
            <a:pPr marL="257175" indent="-228600">
              <a:spcBef>
                <a:spcPts val="563"/>
              </a:spcBef>
            </a:pPr>
            <a:r>
              <a:rPr lang="en-US" sz="3600" b="1" dirty="0">
                <a:solidFill>
                  <a:schemeClr val="accent5"/>
                </a:solidFill>
                <a:latin typeface="Open Sans"/>
                <a:ea typeface="Open Sans"/>
                <a:cs typeface="Open Sans"/>
                <a:sym typeface="Open Sans"/>
              </a:rPr>
              <a:t>Willing</a:t>
            </a:r>
            <a:r>
              <a:rPr lang="en-US" sz="3600" dirty="0">
                <a:solidFill>
                  <a:srgbClr val="757070"/>
                </a:solidFill>
                <a:latin typeface="Open Sans"/>
                <a:ea typeface="Open Sans"/>
                <a:cs typeface="Open Sans"/>
                <a:sym typeface="Open Sans"/>
              </a:rPr>
              <a:t> Mind</a:t>
            </a:r>
            <a:endParaRPr sz="3600" dirty="0"/>
          </a:p>
          <a:p>
            <a:pPr marL="257175" indent="-95250">
              <a:spcBef>
                <a:spcPts val="563"/>
              </a:spcBef>
              <a:buNone/>
            </a:pPr>
            <a:endParaRPr sz="3600" dirty="0">
              <a:solidFill>
                <a:srgbClr val="757070"/>
              </a:solidFill>
              <a:latin typeface="Open Sans"/>
              <a:ea typeface="Open Sans"/>
              <a:cs typeface="Open Sans"/>
              <a:sym typeface="Open Sans"/>
            </a:endParaRPr>
          </a:p>
        </p:txBody>
      </p:sp>
    </p:spTree>
    <p:extLst>
      <p:ext uri="{BB962C8B-B14F-4D97-AF65-F5344CB8AC3E}">
        <p14:creationId xmlns:p14="http://schemas.microsoft.com/office/powerpoint/2010/main" val="3432816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573AAEF-D4F0-DA1D-F2C6-154A86C1D6A7}"/>
            </a:ext>
          </a:extLst>
        </p:cNvPr>
        <p:cNvGrpSpPr/>
        <p:nvPr/>
      </p:nvGrpSpPr>
      <p:grpSpPr>
        <a:xfrm>
          <a:off x="0" y="0"/>
          <a:ext cx="0" cy="0"/>
          <a:chOff x="0" y="0"/>
          <a:chExt cx="0" cy="0"/>
        </a:xfrm>
      </p:grpSpPr>
      <p:pic>
        <p:nvPicPr>
          <p:cNvPr id="1028" name="Picture 4" descr="A bowl with eggs and a whisk&#10;&#10;Description automatically generated">
            <a:extLst>
              <a:ext uri="{FF2B5EF4-FFF2-40B4-BE49-F238E27FC236}">
                <a16:creationId xmlns:a16="http://schemas.microsoft.com/office/drawing/2014/main" id="{75CE79A8-ABF9-171D-E3C3-9D14D61056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71" b="14214"/>
          <a:stretch>
            <a:fillRect/>
          </a:stretch>
        </p:blipFill>
        <p:spPr bwMode="auto">
          <a:xfrm>
            <a:off x="1046726" y="0"/>
            <a:ext cx="7050548" cy="479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27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D3C209-397D-3B05-3B17-722D917606A3}"/>
              </a:ext>
            </a:extLst>
          </p:cNvPr>
          <p:cNvSpPr>
            <a:spLocks noGrp="1"/>
          </p:cNvSpPr>
          <p:nvPr>
            <p:ph type="sldNum" sz="quarter" idx="12"/>
          </p:nvPr>
        </p:nvSpPr>
        <p:spPr>
          <a:xfrm>
            <a:off x="0" y="0"/>
            <a:ext cx="0" cy="0"/>
          </a:xfrm>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56701AFD-3945-6C40-88DC-877E1EB62E71}" type="slidenum">
              <a:rPr lang="en-US" smtClean="0"/>
              <a:pPr/>
              <a:t>9</a:t>
            </a:fld>
            <a:endParaRPr lang="en-US"/>
          </a:p>
        </p:txBody>
      </p:sp>
      <p:pic>
        <p:nvPicPr>
          <p:cNvPr id="4" name="Picture 3" descr="A map of a road with pointers&#10;&#10;Description automatically generated">
            <a:extLst>
              <a:ext uri="{FF2B5EF4-FFF2-40B4-BE49-F238E27FC236}">
                <a16:creationId xmlns:a16="http://schemas.microsoft.com/office/drawing/2014/main" id="{F7A9169F-F527-9B88-A2DA-8F87A5832907}"/>
              </a:ext>
            </a:extLst>
          </p:cNvPr>
          <p:cNvPicPr>
            <a:picLocks noChangeAspect="1"/>
          </p:cNvPicPr>
          <p:nvPr/>
        </p:nvPicPr>
        <p:blipFill>
          <a:blip r:embed="rId3"/>
          <a:stretch>
            <a:fillRect/>
          </a:stretch>
        </p:blipFill>
        <p:spPr>
          <a:xfrm>
            <a:off x="0" y="0"/>
            <a:ext cx="9144000" cy="4819650"/>
          </a:xfrm>
          <a:prstGeom prst="rect">
            <a:avLst/>
          </a:prstGeom>
        </p:spPr>
      </p:pic>
    </p:spTree>
    <p:extLst>
      <p:ext uri="{BB962C8B-B14F-4D97-AF65-F5344CB8AC3E}">
        <p14:creationId xmlns:p14="http://schemas.microsoft.com/office/powerpoint/2010/main" val="3702020138"/>
      </p:ext>
    </p:extLst>
  </p:cSld>
  <p:clrMapOvr>
    <a:masterClrMapping/>
  </p:clrMapOvr>
</p:sld>
</file>

<file path=ppt/theme/theme1.xml><?xml version="1.0" encoding="utf-8"?>
<a:theme xmlns:a="http://schemas.openxmlformats.org/drawingml/2006/main" name="Cairn - No grey header">
  <a:themeElements>
    <a:clrScheme name="Cairn Consulting Solutions 1">
      <a:dk1>
        <a:srgbClr val="000000"/>
      </a:dk1>
      <a:lt1>
        <a:srgbClr val="FFFFFF"/>
      </a:lt1>
      <a:dk2>
        <a:srgbClr val="44546A"/>
      </a:dk2>
      <a:lt2>
        <a:srgbClr val="E7E6E6"/>
      </a:lt2>
      <a:accent1>
        <a:srgbClr val="7B9A61"/>
      </a:accent1>
      <a:accent2>
        <a:srgbClr val="93B278"/>
      </a:accent2>
      <a:accent3>
        <a:srgbClr val="A5A5A5"/>
      </a:accent3>
      <a:accent4>
        <a:srgbClr val="C3C3C6"/>
      </a:accent4>
      <a:accent5>
        <a:srgbClr val="7B9A62"/>
      </a:accent5>
      <a:accent6>
        <a:srgbClr val="70AD47"/>
      </a:accent6>
      <a:hlink>
        <a:srgbClr val="7B9A62"/>
      </a:hlink>
      <a:folHlink>
        <a:srgbClr val="C7D8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8BA8D6F7427C49AE233CB21FFC325B" ma:contentTypeVersion="14" ma:contentTypeDescription="Create a new document." ma:contentTypeScope="" ma:versionID="d7cf355652633ab8e731701c04c27d4b">
  <xsd:schema xmlns:xsd="http://www.w3.org/2001/XMLSchema" xmlns:xs="http://www.w3.org/2001/XMLSchema" xmlns:p="http://schemas.microsoft.com/office/2006/metadata/properties" xmlns:ns1="http://schemas.microsoft.com/sharepoint/v3" xmlns:ns2="cf741bb2-6c87-404c-8285-eb8a7145e1cd" xmlns:ns3="184a8199-6112-40f2-9268-f8c6283168c8" targetNamespace="http://schemas.microsoft.com/office/2006/metadata/properties" ma:root="true" ma:fieldsID="abb4905de8aa1cca64844e87adfb47a0" ns1:_="" ns2:_="" ns3:_="">
    <xsd:import namespace="http://schemas.microsoft.com/sharepoint/v3"/>
    <xsd:import namespace="cf741bb2-6c87-404c-8285-eb8a7145e1cd"/>
    <xsd:import namespace="184a8199-6112-40f2-9268-f8c6283168c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741bb2-6c87-404c-8285-eb8a7145e1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cf03d7c-0229-461d-a1c4-55ba2128030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4a8199-6112-40f2-9268-f8c6283168c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0b55ede-3f77-4a22-8a47-383a457f2d3a}" ma:internalName="TaxCatchAll" ma:showField="CatchAllData" ma:web="184a8199-6112-40f2-9268-f8c628316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cf741bb2-6c87-404c-8285-eb8a7145e1cd">
      <Terms xmlns="http://schemas.microsoft.com/office/infopath/2007/PartnerControls"/>
    </lcf76f155ced4ddcb4097134ff3c332f>
    <TaxCatchAll xmlns="184a8199-6112-40f2-9268-f8c6283168c8"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5669A3A-FA4F-4F78-8E00-7C3C3BA72E0A}"/>
</file>

<file path=customXml/itemProps2.xml><?xml version="1.0" encoding="utf-8"?>
<ds:datastoreItem xmlns:ds="http://schemas.openxmlformats.org/officeDocument/2006/customXml" ds:itemID="{5C2ABEF5-C6F5-46FD-BE61-E36E223A006B}"/>
</file>

<file path=customXml/itemProps3.xml><?xml version="1.0" encoding="utf-8"?>
<ds:datastoreItem xmlns:ds="http://schemas.openxmlformats.org/officeDocument/2006/customXml" ds:itemID="{30D9F3CF-A41E-4097-A418-F13660AB4B5E}"/>
</file>

<file path=docProps/app.xml><?xml version="1.0" encoding="utf-8"?>
<Properties xmlns="http://schemas.openxmlformats.org/officeDocument/2006/extended-properties" xmlns:vt="http://schemas.openxmlformats.org/officeDocument/2006/docPropsVTypes">
  <TotalTime>486</TotalTime>
  <Words>1163</Words>
  <Application>Microsoft Macintosh PowerPoint</Application>
  <PresentationFormat>On-screen Show (16:9)</PresentationFormat>
  <Paragraphs>89</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Univers</vt:lpstr>
      <vt:lpstr>Wingdings</vt:lpstr>
      <vt:lpstr>Aptos</vt:lpstr>
      <vt:lpstr>Arial</vt:lpstr>
      <vt:lpstr>Open Sans</vt:lpstr>
      <vt:lpstr>Open Sans Light</vt:lpstr>
      <vt:lpstr>Cairn - No grey header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Amy Lafko</dc:creator>
  <cp:lastModifiedBy>Amy Lafko</cp:lastModifiedBy>
  <cp:revision>14</cp:revision>
  <dcterms:created xsi:type="dcterms:W3CDTF">2022-12-22T15:20:42Z</dcterms:created>
  <dcterms:modified xsi:type="dcterms:W3CDTF">2025-09-08T16:49:59Z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0x010100408BA8D6F7427C49AE233CB21FFC325B</vt:lpwstr>
  </property>
</Properties>
</file>