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62" r:id="rId4"/>
    <p:sldMasterId id="2147484188" r:id="rId5"/>
    <p:sldMasterId id="2147484254" r:id="rId6"/>
    <p:sldMasterId id="2147484200" r:id="rId7"/>
    <p:sldMasterId id="2147484240" r:id="rId8"/>
    <p:sldMasterId id="2147484165" r:id="rId9"/>
    <p:sldMasterId id="2147484238" r:id="rId10"/>
    <p:sldMasterId id="2147484163" r:id="rId11"/>
  </p:sldMasterIdLst>
  <p:notesMasterIdLst>
    <p:notesMasterId r:id="rId59"/>
  </p:notesMasterIdLst>
  <p:handoutMasterIdLst>
    <p:handoutMasterId r:id="rId60"/>
  </p:handoutMasterIdLst>
  <p:sldIdLst>
    <p:sldId id="437" r:id="rId12"/>
    <p:sldId id="446" r:id="rId13"/>
    <p:sldId id="421" r:id="rId14"/>
    <p:sldId id="445" r:id="rId15"/>
    <p:sldId id="260" r:id="rId16"/>
    <p:sldId id="451" r:id="rId17"/>
    <p:sldId id="276" r:id="rId18"/>
    <p:sldId id="452" r:id="rId19"/>
    <p:sldId id="414" r:id="rId20"/>
    <p:sldId id="457" r:id="rId21"/>
    <p:sldId id="478" r:id="rId22"/>
    <p:sldId id="272" r:id="rId23"/>
    <p:sldId id="456" r:id="rId24"/>
    <p:sldId id="399" r:id="rId25"/>
    <p:sldId id="458" r:id="rId26"/>
    <p:sldId id="459" r:id="rId27"/>
    <p:sldId id="460" r:id="rId28"/>
    <p:sldId id="428" r:id="rId29"/>
    <p:sldId id="477" r:id="rId30"/>
    <p:sldId id="461" r:id="rId31"/>
    <p:sldId id="462" r:id="rId32"/>
    <p:sldId id="453" r:id="rId33"/>
    <p:sldId id="444" r:id="rId34"/>
    <p:sldId id="464" r:id="rId35"/>
    <p:sldId id="465" r:id="rId36"/>
    <p:sldId id="483" r:id="rId37"/>
    <p:sldId id="466" r:id="rId38"/>
    <p:sldId id="482" r:id="rId39"/>
    <p:sldId id="454" r:id="rId40"/>
    <p:sldId id="346" r:id="rId41"/>
    <p:sldId id="349" r:id="rId42"/>
    <p:sldId id="475" r:id="rId43"/>
    <p:sldId id="274" r:id="rId44"/>
    <p:sldId id="470" r:id="rId45"/>
    <p:sldId id="471" r:id="rId46"/>
    <p:sldId id="472" r:id="rId47"/>
    <p:sldId id="474" r:id="rId48"/>
    <p:sldId id="455" r:id="rId49"/>
    <p:sldId id="480" r:id="rId50"/>
    <p:sldId id="481" r:id="rId51"/>
    <p:sldId id="484" r:id="rId52"/>
    <p:sldId id="476" r:id="rId53"/>
    <p:sldId id="467" r:id="rId54"/>
    <p:sldId id="479" r:id="rId55"/>
    <p:sldId id="485" r:id="rId56"/>
    <p:sldId id="430" r:id="rId57"/>
    <p:sldId id="443" r:id="rId5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2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D23"/>
    <a:srgbClr val="11B80B"/>
    <a:srgbClr val="91CA68"/>
    <a:srgbClr val="1C4586"/>
    <a:srgbClr val="11A0D3"/>
    <a:srgbClr val="639BD3"/>
    <a:srgbClr val="110F5B"/>
    <a:srgbClr val="A0DDF9"/>
    <a:srgbClr val="0088EF"/>
    <a:srgbClr val="05A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779B3D-BA4C-4AFF-9241-E70184A7BCB9}" v="6" dt="2025-09-25T21:16:35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4" autoAdjust="0"/>
    <p:restoredTop sz="93447" autoAdjust="0"/>
  </p:normalViewPr>
  <p:slideViewPr>
    <p:cSldViewPr snapToGrid="0" showGuides="1">
      <p:cViewPr>
        <p:scale>
          <a:sx n="76" d="100"/>
          <a:sy n="76" d="100"/>
        </p:scale>
        <p:origin x="1004" y="268"/>
      </p:cViewPr>
      <p:guideLst>
        <p:guide orient="horz" pos="2952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41D213-E1FD-47DD-B86B-950C62511E9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E79D27-3753-4ACD-94ED-F04C21E95BA8}">
      <dgm:prSet/>
      <dgm:spPr/>
      <dgm:t>
        <a:bodyPr/>
        <a:lstStyle/>
        <a:p>
          <a:r>
            <a:rPr lang="en-US" b="0" i="0" dirty="0"/>
            <a:t>Craft chapter- and affiliate- first value propositions (with examples)</a:t>
          </a:r>
          <a:endParaRPr lang="en-US" dirty="0"/>
        </a:p>
      </dgm:t>
    </dgm:pt>
    <dgm:pt modelId="{D444A5EF-2B7D-4967-893A-D5B212D24143}" type="parTrans" cxnId="{A3B1A6FC-9D55-4A54-8114-1D2602D2C170}">
      <dgm:prSet/>
      <dgm:spPr/>
      <dgm:t>
        <a:bodyPr/>
        <a:lstStyle/>
        <a:p>
          <a:endParaRPr lang="en-US"/>
        </a:p>
      </dgm:t>
    </dgm:pt>
    <dgm:pt modelId="{6B686395-716C-4558-B3FB-BC72F232D131}" type="sibTrans" cxnId="{A3B1A6FC-9D55-4A54-8114-1D2602D2C170}">
      <dgm:prSet/>
      <dgm:spPr/>
      <dgm:t>
        <a:bodyPr/>
        <a:lstStyle/>
        <a:p>
          <a:endParaRPr lang="en-US"/>
        </a:p>
      </dgm:t>
    </dgm:pt>
    <dgm:pt modelId="{F508CE45-6351-40E0-8939-2725A5ACEFA9}">
      <dgm:prSet/>
      <dgm:spPr/>
      <dgm:t>
        <a:bodyPr/>
        <a:lstStyle/>
        <a:p>
          <a:r>
            <a:rPr lang="en-US" b="0" i="0" dirty="0"/>
            <a:t>Design a 20-minute, workflow-focused micro-learning (neutral)</a:t>
          </a:r>
          <a:endParaRPr lang="en-US" dirty="0"/>
        </a:p>
      </dgm:t>
    </dgm:pt>
    <dgm:pt modelId="{CA6B5948-A880-48C4-B43C-83414759C76F}" type="parTrans" cxnId="{511D52AD-3553-43C1-BB12-BD4AF68B4DE2}">
      <dgm:prSet/>
      <dgm:spPr/>
      <dgm:t>
        <a:bodyPr/>
        <a:lstStyle/>
        <a:p>
          <a:endParaRPr lang="en-US"/>
        </a:p>
      </dgm:t>
    </dgm:pt>
    <dgm:pt modelId="{3ECA05AF-9BBE-4028-B661-7051DD85C978}" type="sibTrans" cxnId="{511D52AD-3553-43C1-BB12-BD4AF68B4DE2}">
      <dgm:prSet/>
      <dgm:spPr/>
      <dgm:t>
        <a:bodyPr/>
        <a:lstStyle/>
        <a:p>
          <a:endParaRPr lang="en-US"/>
        </a:p>
      </dgm:t>
    </dgm:pt>
    <dgm:pt modelId="{8C5B59E3-B0CE-4022-B2D5-0A0128419BDF}">
      <dgm:prSet/>
      <dgm:spPr/>
      <dgm:t>
        <a:bodyPr/>
        <a:lstStyle/>
        <a:p>
          <a:r>
            <a:rPr lang="en-US" b="0" i="0" dirty="0"/>
            <a:t>Adopt a low-lift partnership cadence (liaison + micro-asks)</a:t>
          </a:r>
          <a:endParaRPr lang="en-US" dirty="0"/>
        </a:p>
      </dgm:t>
    </dgm:pt>
    <dgm:pt modelId="{CC8AE6CD-686F-42AC-B4B7-16BDC7EE83A8}" type="parTrans" cxnId="{B3D78258-8FF1-4CB3-9735-C639100DDF60}">
      <dgm:prSet/>
      <dgm:spPr/>
      <dgm:t>
        <a:bodyPr/>
        <a:lstStyle/>
        <a:p>
          <a:endParaRPr lang="en-US"/>
        </a:p>
      </dgm:t>
    </dgm:pt>
    <dgm:pt modelId="{0AB52EE3-1B8A-4EFA-B461-92484DAC8125}" type="sibTrans" cxnId="{B3D78258-8FF1-4CB3-9735-C639100DDF60}">
      <dgm:prSet/>
      <dgm:spPr/>
      <dgm:t>
        <a:bodyPr/>
        <a:lstStyle/>
        <a:p>
          <a:endParaRPr lang="en-US"/>
        </a:p>
      </dgm:t>
    </dgm:pt>
    <dgm:pt modelId="{D86F80B9-B954-4387-976C-635517C21738}">
      <dgm:prSet/>
      <dgm:spPr/>
      <dgm:t>
        <a:bodyPr/>
        <a:lstStyle/>
        <a:p>
          <a:r>
            <a:rPr lang="en-US" b="0" i="0" dirty="0"/>
            <a:t>Measure meaningful results</a:t>
          </a:r>
          <a:endParaRPr lang="en-US" dirty="0"/>
        </a:p>
      </dgm:t>
    </dgm:pt>
    <dgm:pt modelId="{A75F5583-42B6-402E-9A4D-2694B0EC6A1E}" type="parTrans" cxnId="{C1FD113F-087C-46E3-8D1E-CD27253EF56E}">
      <dgm:prSet/>
      <dgm:spPr/>
      <dgm:t>
        <a:bodyPr/>
        <a:lstStyle/>
        <a:p>
          <a:endParaRPr lang="en-US"/>
        </a:p>
      </dgm:t>
    </dgm:pt>
    <dgm:pt modelId="{94F4B154-7920-40E1-A698-0C9C2E28E532}" type="sibTrans" cxnId="{C1FD113F-087C-46E3-8D1E-CD27253EF56E}">
      <dgm:prSet/>
      <dgm:spPr/>
      <dgm:t>
        <a:bodyPr/>
        <a:lstStyle/>
        <a:p>
          <a:endParaRPr lang="en-US"/>
        </a:p>
      </dgm:t>
    </dgm:pt>
    <dgm:pt modelId="{89637E75-BD03-4CC2-A3B7-0492B98D8A82}" type="pres">
      <dgm:prSet presAssocID="{1041D213-E1FD-47DD-B86B-950C62511E93}" presName="root" presStyleCnt="0">
        <dgm:presLayoutVars>
          <dgm:dir/>
          <dgm:resizeHandles val="exact"/>
        </dgm:presLayoutVars>
      </dgm:prSet>
      <dgm:spPr/>
    </dgm:pt>
    <dgm:pt modelId="{75FE2476-59F3-4274-81B1-372A5ECA8D04}" type="pres">
      <dgm:prSet presAssocID="{7DE79D27-3753-4ACD-94ED-F04C21E95BA8}" presName="compNode" presStyleCnt="0"/>
      <dgm:spPr/>
    </dgm:pt>
    <dgm:pt modelId="{CD351FC4-1AC0-4534-9D9C-235B118AAEA7}" type="pres">
      <dgm:prSet presAssocID="{7DE79D27-3753-4ACD-94ED-F04C21E95BA8}" presName="bgRect" presStyleLbl="bgShp" presStyleIdx="0" presStyleCnt="4"/>
      <dgm:spPr/>
    </dgm:pt>
    <dgm:pt modelId="{AA9E0B8B-EDC3-494D-9689-9DE284BA69E5}" type="pres">
      <dgm:prSet presAssocID="{7DE79D27-3753-4ACD-94ED-F04C21E95BA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mond"/>
        </a:ext>
      </dgm:extLst>
    </dgm:pt>
    <dgm:pt modelId="{752622B3-B212-4573-908D-89E290DC1A59}" type="pres">
      <dgm:prSet presAssocID="{7DE79D27-3753-4ACD-94ED-F04C21E95BA8}" presName="spaceRect" presStyleCnt="0"/>
      <dgm:spPr/>
    </dgm:pt>
    <dgm:pt modelId="{E99C970F-A9CF-4FD3-B443-11479F9A5116}" type="pres">
      <dgm:prSet presAssocID="{7DE79D27-3753-4ACD-94ED-F04C21E95BA8}" presName="parTx" presStyleLbl="revTx" presStyleIdx="0" presStyleCnt="4">
        <dgm:presLayoutVars>
          <dgm:chMax val="0"/>
          <dgm:chPref val="0"/>
        </dgm:presLayoutVars>
      </dgm:prSet>
      <dgm:spPr/>
    </dgm:pt>
    <dgm:pt modelId="{A429D2D7-0702-4E33-BE6A-1F913FF1F607}" type="pres">
      <dgm:prSet presAssocID="{6B686395-716C-4558-B3FB-BC72F232D131}" presName="sibTrans" presStyleCnt="0"/>
      <dgm:spPr/>
    </dgm:pt>
    <dgm:pt modelId="{62C148BB-ABC1-497F-8337-466FDD34B59D}" type="pres">
      <dgm:prSet presAssocID="{F508CE45-6351-40E0-8939-2725A5ACEFA9}" presName="compNode" presStyleCnt="0"/>
      <dgm:spPr/>
    </dgm:pt>
    <dgm:pt modelId="{0190BA6F-0988-4A56-A0B5-209B228EE06D}" type="pres">
      <dgm:prSet presAssocID="{F508CE45-6351-40E0-8939-2725A5ACEFA9}" presName="bgRect" presStyleLbl="bgShp" presStyleIdx="1" presStyleCnt="4"/>
      <dgm:spPr/>
    </dgm:pt>
    <dgm:pt modelId="{A78B6213-3954-40F8-AF6F-C434FA05566B}" type="pres">
      <dgm:prSet presAssocID="{F508CE45-6351-40E0-8939-2725A5ACEFA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12AEF90A-6A6D-422B-9574-8387309489A5}" type="pres">
      <dgm:prSet presAssocID="{F508CE45-6351-40E0-8939-2725A5ACEFA9}" presName="spaceRect" presStyleCnt="0"/>
      <dgm:spPr/>
    </dgm:pt>
    <dgm:pt modelId="{C90BE680-FBD1-4024-A340-8E7E23B24261}" type="pres">
      <dgm:prSet presAssocID="{F508CE45-6351-40E0-8939-2725A5ACEFA9}" presName="parTx" presStyleLbl="revTx" presStyleIdx="1" presStyleCnt="4">
        <dgm:presLayoutVars>
          <dgm:chMax val="0"/>
          <dgm:chPref val="0"/>
        </dgm:presLayoutVars>
      </dgm:prSet>
      <dgm:spPr/>
    </dgm:pt>
    <dgm:pt modelId="{DAD151E5-9A7A-42BB-BB8E-7B6101FBFD6B}" type="pres">
      <dgm:prSet presAssocID="{3ECA05AF-9BBE-4028-B661-7051DD85C978}" presName="sibTrans" presStyleCnt="0"/>
      <dgm:spPr/>
    </dgm:pt>
    <dgm:pt modelId="{91A77DE4-3101-44E7-8186-401FEADE9E2E}" type="pres">
      <dgm:prSet presAssocID="{8C5B59E3-B0CE-4022-B2D5-0A0128419BDF}" presName="compNode" presStyleCnt="0"/>
      <dgm:spPr/>
    </dgm:pt>
    <dgm:pt modelId="{56A3CE76-AEDC-412D-B6B9-D15267F047DF}" type="pres">
      <dgm:prSet presAssocID="{8C5B59E3-B0CE-4022-B2D5-0A0128419BDF}" presName="bgRect" presStyleLbl="bgShp" presStyleIdx="2" presStyleCnt="4"/>
      <dgm:spPr/>
    </dgm:pt>
    <dgm:pt modelId="{72EB86EC-B00E-4EDF-874B-C10E8BE55838}" type="pres">
      <dgm:prSet presAssocID="{8C5B59E3-B0CE-4022-B2D5-0A0128419BD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8C892D61-0A6E-4478-8904-172DCAAB0B15}" type="pres">
      <dgm:prSet presAssocID="{8C5B59E3-B0CE-4022-B2D5-0A0128419BDF}" presName="spaceRect" presStyleCnt="0"/>
      <dgm:spPr/>
    </dgm:pt>
    <dgm:pt modelId="{47834D4A-2254-4187-97B6-20275240D033}" type="pres">
      <dgm:prSet presAssocID="{8C5B59E3-B0CE-4022-B2D5-0A0128419BDF}" presName="parTx" presStyleLbl="revTx" presStyleIdx="2" presStyleCnt="4">
        <dgm:presLayoutVars>
          <dgm:chMax val="0"/>
          <dgm:chPref val="0"/>
        </dgm:presLayoutVars>
      </dgm:prSet>
      <dgm:spPr/>
    </dgm:pt>
    <dgm:pt modelId="{E855685B-963B-4090-9A33-2725EAB5FE1F}" type="pres">
      <dgm:prSet presAssocID="{0AB52EE3-1B8A-4EFA-B461-92484DAC8125}" presName="sibTrans" presStyleCnt="0"/>
      <dgm:spPr/>
    </dgm:pt>
    <dgm:pt modelId="{B652DBDC-0032-4250-AB6C-2F043E6E3369}" type="pres">
      <dgm:prSet presAssocID="{D86F80B9-B954-4387-976C-635517C21738}" presName="compNode" presStyleCnt="0"/>
      <dgm:spPr/>
    </dgm:pt>
    <dgm:pt modelId="{B6F4AAC7-8D7F-4477-B91A-8B41103DE648}" type="pres">
      <dgm:prSet presAssocID="{D86F80B9-B954-4387-976C-635517C21738}" presName="bgRect" presStyleLbl="bgShp" presStyleIdx="3" presStyleCnt="4"/>
      <dgm:spPr/>
    </dgm:pt>
    <dgm:pt modelId="{B9CBDFEE-1FB1-4350-8F64-654301983879}" type="pres">
      <dgm:prSet presAssocID="{D86F80B9-B954-4387-976C-635517C2173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F3032BE6-FCE0-4357-B73B-E4D2F98092EC}" type="pres">
      <dgm:prSet presAssocID="{D86F80B9-B954-4387-976C-635517C21738}" presName="spaceRect" presStyleCnt="0"/>
      <dgm:spPr/>
    </dgm:pt>
    <dgm:pt modelId="{CF9A59F3-3F36-4A71-9528-F83330D0F169}" type="pres">
      <dgm:prSet presAssocID="{D86F80B9-B954-4387-976C-635517C2173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F41250D-C74B-4D31-A615-D8B221396994}" type="presOf" srcId="{7DE79D27-3753-4ACD-94ED-F04C21E95BA8}" destId="{E99C970F-A9CF-4FD3-B443-11479F9A5116}" srcOrd="0" destOrd="0" presId="urn:microsoft.com/office/officeart/2018/2/layout/IconVerticalSolidList"/>
    <dgm:cxn modelId="{CDD96714-B2C4-4A3E-8EC5-DBD35AB19600}" type="presOf" srcId="{8C5B59E3-B0CE-4022-B2D5-0A0128419BDF}" destId="{47834D4A-2254-4187-97B6-20275240D033}" srcOrd="0" destOrd="0" presId="urn:microsoft.com/office/officeart/2018/2/layout/IconVerticalSolidList"/>
    <dgm:cxn modelId="{0860C034-57C6-4B1F-B2DD-821A6588C8AA}" type="presOf" srcId="{1041D213-E1FD-47DD-B86B-950C62511E93}" destId="{89637E75-BD03-4CC2-A3B7-0492B98D8A82}" srcOrd="0" destOrd="0" presId="urn:microsoft.com/office/officeart/2018/2/layout/IconVerticalSolidList"/>
    <dgm:cxn modelId="{C1FD113F-087C-46E3-8D1E-CD27253EF56E}" srcId="{1041D213-E1FD-47DD-B86B-950C62511E93}" destId="{D86F80B9-B954-4387-976C-635517C21738}" srcOrd="3" destOrd="0" parTransId="{A75F5583-42B6-402E-9A4D-2694B0EC6A1E}" sibTransId="{94F4B154-7920-40E1-A698-0C9C2E28E532}"/>
    <dgm:cxn modelId="{B3D78258-8FF1-4CB3-9735-C639100DDF60}" srcId="{1041D213-E1FD-47DD-B86B-950C62511E93}" destId="{8C5B59E3-B0CE-4022-B2D5-0A0128419BDF}" srcOrd="2" destOrd="0" parTransId="{CC8AE6CD-686F-42AC-B4B7-16BDC7EE83A8}" sibTransId="{0AB52EE3-1B8A-4EFA-B461-92484DAC8125}"/>
    <dgm:cxn modelId="{511D52AD-3553-43C1-BB12-BD4AF68B4DE2}" srcId="{1041D213-E1FD-47DD-B86B-950C62511E93}" destId="{F508CE45-6351-40E0-8939-2725A5ACEFA9}" srcOrd="1" destOrd="0" parTransId="{CA6B5948-A880-48C4-B43C-83414759C76F}" sibTransId="{3ECA05AF-9BBE-4028-B661-7051DD85C978}"/>
    <dgm:cxn modelId="{EA28B4C3-E1E8-4CB0-9F27-94A239412132}" type="presOf" srcId="{D86F80B9-B954-4387-976C-635517C21738}" destId="{CF9A59F3-3F36-4A71-9528-F83330D0F169}" srcOrd="0" destOrd="0" presId="urn:microsoft.com/office/officeart/2018/2/layout/IconVerticalSolidList"/>
    <dgm:cxn modelId="{50AF91F1-0606-4280-AAA9-137994FF9FC4}" type="presOf" srcId="{F508CE45-6351-40E0-8939-2725A5ACEFA9}" destId="{C90BE680-FBD1-4024-A340-8E7E23B24261}" srcOrd="0" destOrd="0" presId="urn:microsoft.com/office/officeart/2018/2/layout/IconVerticalSolidList"/>
    <dgm:cxn modelId="{A3B1A6FC-9D55-4A54-8114-1D2602D2C170}" srcId="{1041D213-E1FD-47DD-B86B-950C62511E93}" destId="{7DE79D27-3753-4ACD-94ED-F04C21E95BA8}" srcOrd="0" destOrd="0" parTransId="{D444A5EF-2B7D-4967-893A-D5B212D24143}" sibTransId="{6B686395-716C-4558-B3FB-BC72F232D131}"/>
    <dgm:cxn modelId="{71FAEDB3-1A0B-449B-AFAB-AD458BDB3D6B}" type="presParOf" srcId="{89637E75-BD03-4CC2-A3B7-0492B98D8A82}" destId="{75FE2476-59F3-4274-81B1-372A5ECA8D04}" srcOrd="0" destOrd="0" presId="urn:microsoft.com/office/officeart/2018/2/layout/IconVerticalSolidList"/>
    <dgm:cxn modelId="{066B628F-8331-428F-A68C-4539DA8B41B3}" type="presParOf" srcId="{75FE2476-59F3-4274-81B1-372A5ECA8D04}" destId="{CD351FC4-1AC0-4534-9D9C-235B118AAEA7}" srcOrd="0" destOrd="0" presId="urn:microsoft.com/office/officeart/2018/2/layout/IconVerticalSolidList"/>
    <dgm:cxn modelId="{0F1DC9B8-68EF-4C6F-AA4A-197A6B54A1B3}" type="presParOf" srcId="{75FE2476-59F3-4274-81B1-372A5ECA8D04}" destId="{AA9E0B8B-EDC3-494D-9689-9DE284BA69E5}" srcOrd="1" destOrd="0" presId="urn:microsoft.com/office/officeart/2018/2/layout/IconVerticalSolidList"/>
    <dgm:cxn modelId="{00404FAD-5D55-4912-92EA-2652D3E97034}" type="presParOf" srcId="{75FE2476-59F3-4274-81B1-372A5ECA8D04}" destId="{752622B3-B212-4573-908D-89E290DC1A59}" srcOrd="2" destOrd="0" presId="urn:microsoft.com/office/officeart/2018/2/layout/IconVerticalSolidList"/>
    <dgm:cxn modelId="{3714F345-742F-456C-B191-7F95006BCCE2}" type="presParOf" srcId="{75FE2476-59F3-4274-81B1-372A5ECA8D04}" destId="{E99C970F-A9CF-4FD3-B443-11479F9A5116}" srcOrd="3" destOrd="0" presId="urn:microsoft.com/office/officeart/2018/2/layout/IconVerticalSolidList"/>
    <dgm:cxn modelId="{EA7C198D-F388-4C0C-B9C2-82AFB4F07036}" type="presParOf" srcId="{89637E75-BD03-4CC2-A3B7-0492B98D8A82}" destId="{A429D2D7-0702-4E33-BE6A-1F913FF1F607}" srcOrd="1" destOrd="0" presId="urn:microsoft.com/office/officeart/2018/2/layout/IconVerticalSolidList"/>
    <dgm:cxn modelId="{6733ED51-68BA-46D5-97A5-B7D1356F1212}" type="presParOf" srcId="{89637E75-BD03-4CC2-A3B7-0492B98D8A82}" destId="{62C148BB-ABC1-497F-8337-466FDD34B59D}" srcOrd="2" destOrd="0" presId="urn:microsoft.com/office/officeart/2018/2/layout/IconVerticalSolidList"/>
    <dgm:cxn modelId="{8BEF1764-7097-4909-B7B9-C9DF26873C36}" type="presParOf" srcId="{62C148BB-ABC1-497F-8337-466FDD34B59D}" destId="{0190BA6F-0988-4A56-A0B5-209B228EE06D}" srcOrd="0" destOrd="0" presId="urn:microsoft.com/office/officeart/2018/2/layout/IconVerticalSolidList"/>
    <dgm:cxn modelId="{3175322F-37C2-4024-AD2C-C5474A0BFD1E}" type="presParOf" srcId="{62C148BB-ABC1-497F-8337-466FDD34B59D}" destId="{A78B6213-3954-40F8-AF6F-C434FA05566B}" srcOrd="1" destOrd="0" presId="urn:microsoft.com/office/officeart/2018/2/layout/IconVerticalSolidList"/>
    <dgm:cxn modelId="{9CA97BD0-24C1-4167-8E78-3B88BC397B69}" type="presParOf" srcId="{62C148BB-ABC1-497F-8337-466FDD34B59D}" destId="{12AEF90A-6A6D-422B-9574-8387309489A5}" srcOrd="2" destOrd="0" presId="urn:microsoft.com/office/officeart/2018/2/layout/IconVerticalSolidList"/>
    <dgm:cxn modelId="{32C5C20A-31C8-4D25-A4EE-BCA26525A278}" type="presParOf" srcId="{62C148BB-ABC1-497F-8337-466FDD34B59D}" destId="{C90BE680-FBD1-4024-A340-8E7E23B24261}" srcOrd="3" destOrd="0" presId="urn:microsoft.com/office/officeart/2018/2/layout/IconVerticalSolidList"/>
    <dgm:cxn modelId="{15383C08-1DCF-49A7-912F-172B9B0E0F8A}" type="presParOf" srcId="{89637E75-BD03-4CC2-A3B7-0492B98D8A82}" destId="{DAD151E5-9A7A-42BB-BB8E-7B6101FBFD6B}" srcOrd="3" destOrd="0" presId="urn:microsoft.com/office/officeart/2018/2/layout/IconVerticalSolidList"/>
    <dgm:cxn modelId="{5B555FE7-239D-459E-8AAF-DDB0C4437B92}" type="presParOf" srcId="{89637E75-BD03-4CC2-A3B7-0492B98D8A82}" destId="{91A77DE4-3101-44E7-8186-401FEADE9E2E}" srcOrd="4" destOrd="0" presId="urn:microsoft.com/office/officeart/2018/2/layout/IconVerticalSolidList"/>
    <dgm:cxn modelId="{4DA8E6BD-803A-4582-945F-496335066BAE}" type="presParOf" srcId="{91A77DE4-3101-44E7-8186-401FEADE9E2E}" destId="{56A3CE76-AEDC-412D-B6B9-D15267F047DF}" srcOrd="0" destOrd="0" presId="urn:microsoft.com/office/officeart/2018/2/layout/IconVerticalSolidList"/>
    <dgm:cxn modelId="{A4AE4619-7EA5-4BF7-9757-1BF6169D48A7}" type="presParOf" srcId="{91A77DE4-3101-44E7-8186-401FEADE9E2E}" destId="{72EB86EC-B00E-4EDF-874B-C10E8BE55838}" srcOrd="1" destOrd="0" presId="urn:microsoft.com/office/officeart/2018/2/layout/IconVerticalSolidList"/>
    <dgm:cxn modelId="{68F3F167-B07D-4DE1-9CD7-F2B3EF403F8D}" type="presParOf" srcId="{91A77DE4-3101-44E7-8186-401FEADE9E2E}" destId="{8C892D61-0A6E-4478-8904-172DCAAB0B15}" srcOrd="2" destOrd="0" presId="urn:microsoft.com/office/officeart/2018/2/layout/IconVerticalSolidList"/>
    <dgm:cxn modelId="{A60FDADA-EE3B-47A6-81CE-FDD3EE2CCE9A}" type="presParOf" srcId="{91A77DE4-3101-44E7-8186-401FEADE9E2E}" destId="{47834D4A-2254-4187-97B6-20275240D033}" srcOrd="3" destOrd="0" presId="urn:microsoft.com/office/officeart/2018/2/layout/IconVerticalSolidList"/>
    <dgm:cxn modelId="{98BE9AB9-A785-4BC5-B547-E9238D0558ED}" type="presParOf" srcId="{89637E75-BD03-4CC2-A3B7-0492B98D8A82}" destId="{E855685B-963B-4090-9A33-2725EAB5FE1F}" srcOrd="5" destOrd="0" presId="urn:microsoft.com/office/officeart/2018/2/layout/IconVerticalSolidList"/>
    <dgm:cxn modelId="{7FAA34F8-CABF-4E32-8CE6-E7FD4AE9646C}" type="presParOf" srcId="{89637E75-BD03-4CC2-A3B7-0492B98D8A82}" destId="{B652DBDC-0032-4250-AB6C-2F043E6E3369}" srcOrd="6" destOrd="0" presId="urn:microsoft.com/office/officeart/2018/2/layout/IconVerticalSolidList"/>
    <dgm:cxn modelId="{44BA3493-9542-405D-863A-DD377D753B81}" type="presParOf" srcId="{B652DBDC-0032-4250-AB6C-2F043E6E3369}" destId="{B6F4AAC7-8D7F-4477-B91A-8B41103DE648}" srcOrd="0" destOrd="0" presId="urn:microsoft.com/office/officeart/2018/2/layout/IconVerticalSolidList"/>
    <dgm:cxn modelId="{CBFF0723-C7C6-418B-AEF5-6C0AA2FD2314}" type="presParOf" srcId="{B652DBDC-0032-4250-AB6C-2F043E6E3369}" destId="{B9CBDFEE-1FB1-4350-8F64-654301983879}" srcOrd="1" destOrd="0" presId="urn:microsoft.com/office/officeart/2018/2/layout/IconVerticalSolidList"/>
    <dgm:cxn modelId="{2BC7A00E-FB3B-4EA9-ABB8-6ABEF66275D1}" type="presParOf" srcId="{B652DBDC-0032-4250-AB6C-2F043E6E3369}" destId="{F3032BE6-FCE0-4357-B73B-E4D2F98092EC}" srcOrd="2" destOrd="0" presId="urn:microsoft.com/office/officeart/2018/2/layout/IconVerticalSolidList"/>
    <dgm:cxn modelId="{1060AF23-163B-4484-BD7E-650A4169FA30}" type="presParOf" srcId="{B652DBDC-0032-4250-AB6C-2F043E6E3369}" destId="{CF9A59F3-3F36-4A71-9528-F83330D0F1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86653D-84FA-4B6F-90EC-F873C48BF47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48D8453-73EE-4D81-8CE3-D74C959CA2B3}">
      <dgm:prSet/>
      <dgm:spPr/>
      <dgm:t>
        <a:bodyPr/>
        <a:lstStyle/>
        <a:p>
          <a:r>
            <a:rPr lang="en-US" b="0" i="0" dirty="0"/>
            <a:t>Acquisition</a:t>
          </a:r>
          <a:endParaRPr lang="en-US" dirty="0"/>
        </a:p>
      </dgm:t>
    </dgm:pt>
    <dgm:pt modelId="{DAF8D420-6F94-44B0-9954-F19F68AE806F}" type="parTrans" cxnId="{BD67EBC4-FAE1-4DDA-99A0-0ACD3A323E8C}">
      <dgm:prSet/>
      <dgm:spPr/>
      <dgm:t>
        <a:bodyPr/>
        <a:lstStyle/>
        <a:p>
          <a:endParaRPr lang="en-US"/>
        </a:p>
      </dgm:t>
    </dgm:pt>
    <dgm:pt modelId="{D9EAEF19-D6D3-4E92-A3AD-3D0141FB1FCE}" type="sibTrans" cxnId="{BD67EBC4-FAE1-4DDA-99A0-0ACD3A323E8C}">
      <dgm:prSet/>
      <dgm:spPr/>
      <dgm:t>
        <a:bodyPr/>
        <a:lstStyle/>
        <a:p>
          <a:endParaRPr lang="en-US"/>
        </a:p>
      </dgm:t>
    </dgm:pt>
    <dgm:pt modelId="{0C453BF3-26C2-43DF-A226-2D1084F2ACF5}">
      <dgm:prSet/>
      <dgm:spPr/>
      <dgm:t>
        <a:bodyPr/>
        <a:lstStyle/>
        <a:p>
          <a:r>
            <a:rPr lang="en-US" b="0" i="0" dirty="0"/>
            <a:t>Engagement</a:t>
          </a:r>
          <a:endParaRPr lang="en-US" dirty="0"/>
        </a:p>
      </dgm:t>
    </dgm:pt>
    <dgm:pt modelId="{063C09DE-1048-4574-98ED-9757D216C5B1}" type="parTrans" cxnId="{3DD2DF52-BE23-4E46-B23C-F5F1006E66BD}">
      <dgm:prSet/>
      <dgm:spPr/>
      <dgm:t>
        <a:bodyPr/>
        <a:lstStyle/>
        <a:p>
          <a:endParaRPr lang="en-US"/>
        </a:p>
      </dgm:t>
    </dgm:pt>
    <dgm:pt modelId="{FFCD0C22-047D-413E-A8D4-2CCADA1F1E8C}" type="sibTrans" cxnId="{3DD2DF52-BE23-4E46-B23C-F5F1006E66BD}">
      <dgm:prSet/>
      <dgm:spPr/>
      <dgm:t>
        <a:bodyPr/>
        <a:lstStyle/>
        <a:p>
          <a:endParaRPr lang="en-US"/>
        </a:p>
      </dgm:t>
    </dgm:pt>
    <dgm:pt modelId="{DD70FC19-46B8-445D-835C-7C6F5B94EF56}">
      <dgm:prSet/>
      <dgm:spPr/>
      <dgm:t>
        <a:bodyPr/>
        <a:lstStyle/>
        <a:p>
          <a:r>
            <a:rPr lang="en-US" b="0" i="0" dirty="0"/>
            <a:t>Retention</a:t>
          </a:r>
          <a:endParaRPr lang="en-US" dirty="0"/>
        </a:p>
      </dgm:t>
    </dgm:pt>
    <dgm:pt modelId="{AC30F61E-BD97-4907-81D3-914D680294D3}" type="parTrans" cxnId="{5693011F-CC0C-4E74-A4B0-AB3D6AE0F5BD}">
      <dgm:prSet/>
      <dgm:spPr/>
      <dgm:t>
        <a:bodyPr/>
        <a:lstStyle/>
        <a:p>
          <a:endParaRPr lang="en-US"/>
        </a:p>
      </dgm:t>
    </dgm:pt>
    <dgm:pt modelId="{FC6155E9-F918-4281-84DF-8B5101BCC451}" type="sibTrans" cxnId="{5693011F-CC0C-4E74-A4B0-AB3D6AE0F5BD}">
      <dgm:prSet/>
      <dgm:spPr/>
      <dgm:t>
        <a:bodyPr/>
        <a:lstStyle/>
        <a:p>
          <a:endParaRPr lang="en-US"/>
        </a:p>
      </dgm:t>
    </dgm:pt>
    <dgm:pt modelId="{A54F065E-8DC8-480F-8A90-A6B27EFA5127}" type="pres">
      <dgm:prSet presAssocID="{BB86653D-84FA-4B6F-90EC-F873C48BF476}" presName="linear" presStyleCnt="0">
        <dgm:presLayoutVars>
          <dgm:animLvl val="lvl"/>
          <dgm:resizeHandles val="exact"/>
        </dgm:presLayoutVars>
      </dgm:prSet>
      <dgm:spPr/>
    </dgm:pt>
    <dgm:pt modelId="{2CFC6F19-C0BB-449A-B16C-4D90571D3800}" type="pres">
      <dgm:prSet presAssocID="{A48D8453-73EE-4D81-8CE3-D74C959CA2B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2B94F43-76F9-4E5B-BC47-B6C86D4765CB}" type="pres">
      <dgm:prSet presAssocID="{D9EAEF19-D6D3-4E92-A3AD-3D0141FB1FCE}" presName="spacer" presStyleCnt="0"/>
      <dgm:spPr/>
    </dgm:pt>
    <dgm:pt modelId="{7ED96D1C-21A4-4A20-AB9B-24C597FFBC9B}" type="pres">
      <dgm:prSet presAssocID="{0C453BF3-26C2-43DF-A226-2D1084F2ACF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3A01AB-86E9-424E-BFD8-AA9F9277E3C8}" type="pres">
      <dgm:prSet presAssocID="{FFCD0C22-047D-413E-A8D4-2CCADA1F1E8C}" presName="spacer" presStyleCnt="0"/>
      <dgm:spPr/>
    </dgm:pt>
    <dgm:pt modelId="{FA942B0B-5F7C-4911-81D8-54A0597F05CC}" type="pres">
      <dgm:prSet presAssocID="{DD70FC19-46B8-445D-835C-7C6F5B94EF5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5996312-C7A8-4CA8-AC90-521B484644E4}" type="presOf" srcId="{DD70FC19-46B8-445D-835C-7C6F5B94EF56}" destId="{FA942B0B-5F7C-4911-81D8-54A0597F05CC}" srcOrd="0" destOrd="0" presId="urn:microsoft.com/office/officeart/2005/8/layout/vList2"/>
    <dgm:cxn modelId="{5693011F-CC0C-4E74-A4B0-AB3D6AE0F5BD}" srcId="{BB86653D-84FA-4B6F-90EC-F873C48BF476}" destId="{DD70FC19-46B8-445D-835C-7C6F5B94EF56}" srcOrd="2" destOrd="0" parTransId="{AC30F61E-BD97-4907-81D3-914D680294D3}" sibTransId="{FC6155E9-F918-4281-84DF-8B5101BCC451}"/>
    <dgm:cxn modelId="{3DD2DF52-BE23-4E46-B23C-F5F1006E66BD}" srcId="{BB86653D-84FA-4B6F-90EC-F873C48BF476}" destId="{0C453BF3-26C2-43DF-A226-2D1084F2ACF5}" srcOrd="1" destOrd="0" parTransId="{063C09DE-1048-4574-98ED-9757D216C5B1}" sibTransId="{FFCD0C22-047D-413E-A8D4-2CCADA1F1E8C}"/>
    <dgm:cxn modelId="{D361A697-2F21-439C-86C3-239C60C0460F}" type="presOf" srcId="{0C453BF3-26C2-43DF-A226-2D1084F2ACF5}" destId="{7ED96D1C-21A4-4A20-AB9B-24C597FFBC9B}" srcOrd="0" destOrd="0" presId="urn:microsoft.com/office/officeart/2005/8/layout/vList2"/>
    <dgm:cxn modelId="{0DBE9AAB-46DE-4466-B095-9435D897088B}" type="presOf" srcId="{A48D8453-73EE-4D81-8CE3-D74C959CA2B3}" destId="{2CFC6F19-C0BB-449A-B16C-4D90571D3800}" srcOrd="0" destOrd="0" presId="urn:microsoft.com/office/officeart/2005/8/layout/vList2"/>
    <dgm:cxn modelId="{8CF5C8C0-3DDE-4B0C-8312-30CB59E6502E}" type="presOf" srcId="{BB86653D-84FA-4B6F-90EC-F873C48BF476}" destId="{A54F065E-8DC8-480F-8A90-A6B27EFA5127}" srcOrd="0" destOrd="0" presId="urn:microsoft.com/office/officeart/2005/8/layout/vList2"/>
    <dgm:cxn modelId="{BD67EBC4-FAE1-4DDA-99A0-0ACD3A323E8C}" srcId="{BB86653D-84FA-4B6F-90EC-F873C48BF476}" destId="{A48D8453-73EE-4D81-8CE3-D74C959CA2B3}" srcOrd="0" destOrd="0" parTransId="{DAF8D420-6F94-44B0-9954-F19F68AE806F}" sibTransId="{D9EAEF19-D6D3-4E92-A3AD-3D0141FB1FCE}"/>
    <dgm:cxn modelId="{69054A05-DB41-4950-A373-9F8B26E74AF7}" type="presParOf" srcId="{A54F065E-8DC8-480F-8A90-A6B27EFA5127}" destId="{2CFC6F19-C0BB-449A-B16C-4D90571D3800}" srcOrd="0" destOrd="0" presId="urn:microsoft.com/office/officeart/2005/8/layout/vList2"/>
    <dgm:cxn modelId="{934147DC-CAF0-4C33-B906-4B42F73D6F8A}" type="presParOf" srcId="{A54F065E-8DC8-480F-8A90-A6B27EFA5127}" destId="{A2B94F43-76F9-4E5B-BC47-B6C86D4765CB}" srcOrd="1" destOrd="0" presId="urn:microsoft.com/office/officeart/2005/8/layout/vList2"/>
    <dgm:cxn modelId="{F6892BE6-5CBA-40AC-9FDB-85472375AC32}" type="presParOf" srcId="{A54F065E-8DC8-480F-8A90-A6B27EFA5127}" destId="{7ED96D1C-21A4-4A20-AB9B-24C597FFBC9B}" srcOrd="2" destOrd="0" presId="urn:microsoft.com/office/officeart/2005/8/layout/vList2"/>
    <dgm:cxn modelId="{14E26628-D78C-4EED-882A-86E6C22D964D}" type="presParOf" srcId="{A54F065E-8DC8-480F-8A90-A6B27EFA5127}" destId="{833A01AB-86E9-424E-BFD8-AA9F9277E3C8}" srcOrd="3" destOrd="0" presId="urn:microsoft.com/office/officeart/2005/8/layout/vList2"/>
    <dgm:cxn modelId="{B219D075-78D3-438E-BBAF-ED561280B03A}" type="presParOf" srcId="{A54F065E-8DC8-480F-8A90-A6B27EFA5127}" destId="{FA942B0B-5F7C-4911-81D8-54A0597F05C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1E48B-4E2D-4A83-95E5-A6C872CC7F9B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D8FD00-9051-40CB-A6F0-DC412D3B2347}">
      <dgm:prSet/>
      <dgm:spPr/>
      <dgm:t>
        <a:bodyPr/>
        <a:lstStyle/>
        <a:p>
          <a:r>
            <a:rPr lang="en-US" b="0" i="0" dirty="0"/>
            <a:t>Do: Lead with chapter mission &amp; member outcomes</a:t>
          </a:r>
          <a:endParaRPr lang="en-US" dirty="0"/>
        </a:p>
      </dgm:t>
    </dgm:pt>
    <dgm:pt modelId="{E1261299-7BF7-4075-B495-5A9BBEBECB84}" type="parTrans" cxnId="{F6F2502E-DA5F-4C3A-960B-9B46F636F5CF}">
      <dgm:prSet/>
      <dgm:spPr/>
      <dgm:t>
        <a:bodyPr/>
        <a:lstStyle/>
        <a:p>
          <a:endParaRPr lang="en-US"/>
        </a:p>
      </dgm:t>
    </dgm:pt>
    <dgm:pt modelId="{3B98345D-559A-457A-A856-B3350D0FC1BC}" type="sibTrans" cxnId="{F6F2502E-DA5F-4C3A-960B-9B46F636F5CF}">
      <dgm:prSet/>
      <dgm:spPr/>
      <dgm:t>
        <a:bodyPr/>
        <a:lstStyle/>
        <a:p>
          <a:endParaRPr lang="en-US"/>
        </a:p>
      </dgm:t>
    </dgm:pt>
    <dgm:pt modelId="{17014C5A-0681-40D0-B429-663BFF6E467A}">
      <dgm:prSet/>
      <dgm:spPr/>
      <dgm:t>
        <a:bodyPr/>
        <a:lstStyle/>
        <a:p>
          <a:r>
            <a:rPr lang="en-US" b="0" i="0" dirty="0"/>
            <a:t>Do: Offer a single, simple CTA</a:t>
          </a:r>
          <a:endParaRPr lang="en-US" dirty="0"/>
        </a:p>
      </dgm:t>
    </dgm:pt>
    <dgm:pt modelId="{EF7CCAEF-163E-4BAA-881D-C37DD3760CA6}" type="parTrans" cxnId="{AC0C29BF-F5C6-4F22-99C7-D9E44E3902FE}">
      <dgm:prSet/>
      <dgm:spPr/>
      <dgm:t>
        <a:bodyPr/>
        <a:lstStyle/>
        <a:p>
          <a:endParaRPr lang="en-US"/>
        </a:p>
      </dgm:t>
    </dgm:pt>
    <dgm:pt modelId="{4F1A036A-7FEB-4C5E-B18C-31B633CB4FC0}" type="sibTrans" cxnId="{AC0C29BF-F5C6-4F22-99C7-D9E44E3902FE}">
      <dgm:prSet/>
      <dgm:spPr/>
      <dgm:t>
        <a:bodyPr/>
        <a:lstStyle/>
        <a:p>
          <a:endParaRPr lang="en-US"/>
        </a:p>
      </dgm:t>
    </dgm:pt>
    <dgm:pt modelId="{64AAAD61-0C23-43E7-89EE-738BAE25847E}" type="pres">
      <dgm:prSet presAssocID="{EF91E48B-4E2D-4A83-95E5-A6C872CC7F9B}" presName="linear" presStyleCnt="0">
        <dgm:presLayoutVars>
          <dgm:animLvl val="lvl"/>
          <dgm:resizeHandles val="exact"/>
        </dgm:presLayoutVars>
      </dgm:prSet>
      <dgm:spPr/>
    </dgm:pt>
    <dgm:pt modelId="{D5D0F92D-149D-462F-B3F6-A94A0450AB87}" type="pres">
      <dgm:prSet presAssocID="{13D8FD00-9051-40CB-A6F0-DC412D3B234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49C1A77-5428-4E6E-93B7-EE58C900677E}" type="pres">
      <dgm:prSet presAssocID="{3B98345D-559A-457A-A856-B3350D0FC1BC}" presName="spacer" presStyleCnt="0"/>
      <dgm:spPr/>
    </dgm:pt>
    <dgm:pt modelId="{E470E83F-D581-4BE1-9E6A-5B96B7EE4019}" type="pres">
      <dgm:prSet presAssocID="{17014C5A-0681-40D0-B429-663BFF6E467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6F2502E-DA5F-4C3A-960B-9B46F636F5CF}" srcId="{EF91E48B-4E2D-4A83-95E5-A6C872CC7F9B}" destId="{13D8FD00-9051-40CB-A6F0-DC412D3B2347}" srcOrd="0" destOrd="0" parTransId="{E1261299-7BF7-4075-B495-5A9BBEBECB84}" sibTransId="{3B98345D-559A-457A-A856-B3350D0FC1BC}"/>
    <dgm:cxn modelId="{454B317C-9DB9-43EA-B8E6-AAB2EFC1D015}" type="presOf" srcId="{13D8FD00-9051-40CB-A6F0-DC412D3B2347}" destId="{D5D0F92D-149D-462F-B3F6-A94A0450AB87}" srcOrd="0" destOrd="0" presId="urn:microsoft.com/office/officeart/2005/8/layout/vList2"/>
    <dgm:cxn modelId="{7B76E391-ACCE-40B7-9C64-DA44B10E0CE6}" type="presOf" srcId="{EF91E48B-4E2D-4A83-95E5-A6C872CC7F9B}" destId="{64AAAD61-0C23-43E7-89EE-738BAE25847E}" srcOrd="0" destOrd="0" presId="urn:microsoft.com/office/officeart/2005/8/layout/vList2"/>
    <dgm:cxn modelId="{AC0C29BF-F5C6-4F22-99C7-D9E44E3902FE}" srcId="{EF91E48B-4E2D-4A83-95E5-A6C872CC7F9B}" destId="{17014C5A-0681-40D0-B429-663BFF6E467A}" srcOrd="1" destOrd="0" parTransId="{EF7CCAEF-163E-4BAA-881D-C37DD3760CA6}" sibTransId="{4F1A036A-7FEB-4C5E-B18C-31B633CB4FC0}"/>
    <dgm:cxn modelId="{AB6427E0-FAD4-4A9B-BABA-13BA610814F6}" type="presOf" srcId="{17014C5A-0681-40D0-B429-663BFF6E467A}" destId="{E470E83F-D581-4BE1-9E6A-5B96B7EE4019}" srcOrd="0" destOrd="0" presId="urn:microsoft.com/office/officeart/2005/8/layout/vList2"/>
    <dgm:cxn modelId="{CC135719-BB67-45E6-8D94-FEDF33CA6F16}" type="presParOf" srcId="{64AAAD61-0C23-43E7-89EE-738BAE25847E}" destId="{D5D0F92D-149D-462F-B3F6-A94A0450AB87}" srcOrd="0" destOrd="0" presId="urn:microsoft.com/office/officeart/2005/8/layout/vList2"/>
    <dgm:cxn modelId="{D64731C6-512C-43B9-9082-5782A81FFAD4}" type="presParOf" srcId="{64AAAD61-0C23-43E7-89EE-738BAE25847E}" destId="{249C1A77-5428-4E6E-93B7-EE58C900677E}" srcOrd="1" destOrd="0" presId="urn:microsoft.com/office/officeart/2005/8/layout/vList2"/>
    <dgm:cxn modelId="{85F9A469-39C1-4327-A90C-8CD7A13D8933}" type="presParOf" srcId="{64AAAD61-0C23-43E7-89EE-738BAE25847E}" destId="{E470E83F-D581-4BE1-9E6A-5B96B7EE401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91E48B-4E2D-4A83-95E5-A6C872CC7F9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D8FD00-9051-40CB-A6F0-DC412D3B2347}">
      <dgm:prSet/>
      <dgm:spPr/>
      <dgm:t>
        <a:bodyPr/>
        <a:lstStyle/>
        <a:p>
          <a:r>
            <a:rPr lang="en-US" b="0" i="0" dirty="0"/>
            <a:t>Do: 20-minute micro learnings on a workflow + checklists</a:t>
          </a:r>
          <a:endParaRPr lang="en-US" dirty="0"/>
        </a:p>
      </dgm:t>
    </dgm:pt>
    <dgm:pt modelId="{E1261299-7BF7-4075-B495-5A9BBEBECB84}" type="parTrans" cxnId="{F6F2502E-DA5F-4C3A-960B-9B46F636F5CF}">
      <dgm:prSet/>
      <dgm:spPr/>
      <dgm:t>
        <a:bodyPr/>
        <a:lstStyle/>
        <a:p>
          <a:endParaRPr lang="en-US"/>
        </a:p>
      </dgm:t>
    </dgm:pt>
    <dgm:pt modelId="{3B98345D-559A-457A-A856-B3350D0FC1BC}" type="sibTrans" cxnId="{F6F2502E-DA5F-4C3A-960B-9B46F636F5CF}">
      <dgm:prSet/>
      <dgm:spPr/>
      <dgm:t>
        <a:bodyPr/>
        <a:lstStyle/>
        <a:p>
          <a:endParaRPr lang="en-US"/>
        </a:p>
      </dgm:t>
    </dgm:pt>
    <dgm:pt modelId="{17014C5A-0681-40D0-B429-663BFF6E467A}">
      <dgm:prSet/>
      <dgm:spPr/>
      <dgm:t>
        <a:bodyPr/>
        <a:lstStyle/>
        <a:p>
          <a:r>
            <a:rPr lang="en-US" b="0" i="0" dirty="0"/>
            <a:t>Do: Neutral (promo-free) CE; optional hours</a:t>
          </a:r>
          <a:endParaRPr lang="en-US" dirty="0"/>
        </a:p>
      </dgm:t>
    </dgm:pt>
    <dgm:pt modelId="{EF7CCAEF-163E-4BAA-881D-C37DD3760CA6}" type="parTrans" cxnId="{AC0C29BF-F5C6-4F22-99C7-D9E44E3902FE}">
      <dgm:prSet/>
      <dgm:spPr/>
      <dgm:t>
        <a:bodyPr/>
        <a:lstStyle/>
        <a:p>
          <a:endParaRPr lang="en-US"/>
        </a:p>
      </dgm:t>
    </dgm:pt>
    <dgm:pt modelId="{4F1A036A-7FEB-4C5E-B18C-31B633CB4FC0}" type="sibTrans" cxnId="{AC0C29BF-F5C6-4F22-99C7-D9E44E3902FE}">
      <dgm:prSet/>
      <dgm:spPr/>
      <dgm:t>
        <a:bodyPr/>
        <a:lstStyle/>
        <a:p>
          <a:endParaRPr lang="en-US"/>
        </a:p>
      </dgm:t>
    </dgm:pt>
    <dgm:pt modelId="{9354BA54-9E2E-421D-9519-0C20A109610B}" type="pres">
      <dgm:prSet presAssocID="{EF91E48B-4E2D-4A83-95E5-A6C872CC7F9B}" presName="linear" presStyleCnt="0">
        <dgm:presLayoutVars>
          <dgm:animLvl val="lvl"/>
          <dgm:resizeHandles val="exact"/>
        </dgm:presLayoutVars>
      </dgm:prSet>
      <dgm:spPr/>
    </dgm:pt>
    <dgm:pt modelId="{49A91B5A-6975-4945-A24D-773639FEDDDE}" type="pres">
      <dgm:prSet presAssocID="{13D8FD00-9051-40CB-A6F0-DC412D3B234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267B54F-9B96-4FCC-A830-A768F1F7E451}" type="pres">
      <dgm:prSet presAssocID="{3B98345D-559A-457A-A856-B3350D0FC1BC}" presName="spacer" presStyleCnt="0"/>
      <dgm:spPr/>
    </dgm:pt>
    <dgm:pt modelId="{5122F00C-35E3-4497-9064-B092C67E3CA0}" type="pres">
      <dgm:prSet presAssocID="{17014C5A-0681-40D0-B429-663BFF6E467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6F2502E-DA5F-4C3A-960B-9B46F636F5CF}" srcId="{EF91E48B-4E2D-4A83-95E5-A6C872CC7F9B}" destId="{13D8FD00-9051-40CB-A6F0-DC412D3B2347}" srcOrd="0" destOrd="0" parTransId="{E1261299-7BF7-4075-B495-5A9BBEBECB84}" sibTransId="{3B98345D-559A-457A-A856-B3350D0FC1BC}"/>
    <dgm:cxn modelId="{01955B3D-D301-4658-B400-6B1EBFF2F551}" type="presOf" srcId="{13D8FD00-9051-40CB-A6F0-DC412D3B2347}" destId="{49A91B5A-6975-4945-A24D-773639FEDDDE}" srcOrd="0" destOrd="0" presId="urn:microsoft.com/office/officeart/2005/8/layout/vList2"/>
    <dgm:cxn modelId="{F007E543-7DB8-4E8A-BDE8-6276ECEAEF9E}" type="presOf" srcId="{17014C5A-0681-40D0-B429-663BFF6E467A}" destId="{5122F00C-35E3-4497-9064-B092C67E3CA0}" srcOrd="0" destOrd="0" presId="urn:microsoft.com/office/officeart/2005/8/layout/vList2"/>
    <dgm:cxn modelId="{16B8F779-28AE-4812-BEB2-04F41269A0C4}" type="presOf" srcId="{EF91E48B-4E2D-4A83-95E5-A6C872CC7F9B}" destId="{9354BA54-9E2E-421D-9519-0C20A109610B}" srcOrd="0" destOrd="0" presId="urn:microsoft.com/office/officeart/2005/8/layout/vList2"/>
    <dgm:cxn modelId="{AC0C29BF-F5C6-4F22-99C7-D9E44E3902FE}" srcId="{EF91E48B-4E2D-4A83-95E5-A6C872CC7F9B}" destId="{17014C5A-0681-40D0-B429-663BFF6E467A}" srcOrd="1" destOrd="0" parTransId="{EF7CCAEF-163E-4BAA-881D-C37DD3760CA6}" sibTransId="{4F1A036A-7FEB-4C5E-B18C-31B633CB4FC0}"/>
    <dgm:cxn modelId="{D28B1165-EF52-4341-BAC0-DEA2E324E486}" type="presParOf" srcId="{9354BA54-9E2E-421D-9519-0C20A109610B}" destId="{49A91B5A-6975-4945-A24D-773639FEDDDE}" srcOrd="0" destOrd="0" presId="urn:microsoft.com/office/officeart/2005/8/layout/vList2"/>
    <dgm:cxn modelId="{0B48E9D5-7036-4CB6-9E15-EC3C11D227E9}" type="presParOf" srcId="{9354BA54-9E2E-421D-9519-0C20A109610B}" destId="{D267B54F-9B96-4FCC-A830-A768F1F7E451}" srcOrd="1" destOrd="0" presId="urn:microsoft.com/office/officeart/2005/8/layout/vList2"/>
    <dgm:cxn modelId="{9BED3D48-48B4-448B-8E77-4FC8499372B0}" type="presParOf" srcId="{9354BA54-9E2E-421D-9519-0C20A109610B}" destId="{5122F00C-35E3-4497-9064-B092C67E3CA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E071A4-EA31-4868-AEEC-959BB830898C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19905C-9F02-4AD2-8526-ACDFDD744C6C}">
      <dgm:prSet/>
      <dgm:spPr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b="1" i="0" dirty="0"/>
            <a:t>Title: [Topic Name] — Learn it → Apply it → Measure it</a:t>
          </a:r>
        </a:p>
        <a:p>
          <a:r>
            <a:rPr lang="en-US" b="0" i="1" dirty="0"/>
            <a:t>Promise (1 line): Attendees leave with 3 fixes + 1 checklist to improve results.</a:t>
          </a:r>
          <a:endParaRPr lang="en-US" dirty="0"/>
        </a:p>
      </dgm:t>
    </dgm:pt>
    <dgm:pt modelId="{FAF47A9E-88BA-40DC-9840-4161F8CC38C7}" type="parTrans" cxnId="{E117982E-BE2F-4B93-9B0B-FA5E60549FEF}">
      <dgm:prSet/>
      <dgm:spPr/>
      <dgm:t>
        <a:bodyPr/>
        <a:lstStyle/>
        <a:p>
          <a:endParaRPr lang="en-US"/>
        </a:p>
      </dgm:t>
    </dgm:pt>
    <dgm:pt modelId="{4C09ABEF-885D-4F9A-97AC-890ADD7652F6}" type="sibTrans" cxnId="{E117982E-BE2F-4B93-9B0B-FA5E60549FEF}">
      <dgm:prSet/>
      <dgm:spPr/>
      <dgm:t>
        <a:bodyPr/>
        <a:lstStyle/>
        <a:p>
          <a:endParaRPr lang="en-US" dirty="0"/>
        </a:p>
      </dgm:t>
    </dgm:pt>
    <dgm:pt modelId="{5007E0E8-A28C-42F9-A24D-D01A08F797F0}">
      <dgm:prSet/>
      <dgm:spPr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b="1" dirty="0"/>
            <a:t>Keep it Simple and Promo-Free</a:t>
          </a:r>
        </a:p>
      </dgm:t>
    </dgm:pt>
    <dgm:pt modelId="{CF578D1F-DA5D-49B0-8A2A-43BEC8702EC0}" type="parTrans" cxnId="{6A704FA0-7B83-4DB5-B47D-B9999ECDA923}">
      <dgm:prSet/>
      <dgm:spPr/>
      <dgm:t>
        <a:bodyPr/>
        <a:lstStyle/>
        <a:p>
          <a:endParaRPr lang="en-US"/>
        </a:p>
      </dgm:t>
    </dgm:pt>
    <dgm:pt modelId="{F2434A8F-0226-456B-97AA-2A956F544FDC}" type="sibTrans" cxnId="{6A704FA0-7B83-4DB5-B47D-B9999ECDA923}">
      <dgm:prSet/>
      <dgm:spPr/>
      <dgm:t>
        <a:bodyPr/>
        <a:lstStyle/>
        <a:p>
          <a:endParaRPr lang="en-US"/>
        </a:p>
      </dgm:t>
    </dgm:pt>
    <dgm:pt modelId="{81B3F719-6450-47E0-9644-9D000D1861E1}">
      <dgm:prSet/>
      <dgm:spPr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b="0" i="0" dirty="0"/>
            <a:t>8 min — </a:t>
          </a:r>
          <a:r>
            <a:rPr lang="en-US" b="1" i="0" dirty="0"/>
            <a:t>Steps</a:t>
          </a:r>
          <a:r>
            <a:rPr lang="en-US" b="0" i="0" dirty="0"/>
            <a:t> </a:t>
          </a:r>
          <a:r>
            <a:rPr lang="en-US" b="1" i="0" dirty="0"/>
            <a:t>(3–5 steps</a:t>
          </a:r>
          <a:r>
            <a:rPr lang="en-US" b="0" i="0" dirty="0"/>
            <a:t>)</a:t>
          </a:r>
          <a:endParaRPr lang="en-US" dirty="0"/>
        </a:p>
      </dgm:t>
    </dgm:pt>
    <dgm:pt modelId="{49D28B07-DE22-4C4E-A203-4B10BEFD82D4}" type="parTrans" cxnId="{ECF897FC-0D63-491E-94ED-2C2F54720A84}">
      <dgm:prSet/>
      <dgm:spPr/>
      <dgm:t>
        <a:bodyPr/>
        <a:lstStyle/>
        <a:p>
          <a:endParaRPr lang="en-US"/>
        </a:p>
      </dgm:t>
    </dgm:pt>
    <dgm:pt modelId="{D68A5061-3A56-4EC5-AE4C-B2D186229B63}" type="sibTrans" cxnId="{ECF897FC-0D63-491E-94ED-2C2F54720A84}">
      <dgm:prSet/>
      <dgm:spPr/>
      <dgm:t>
        <a:bodyPr/>
        <a:lstStyle/>
        <a:p>
          <a:endParaRPr lang="en-US"/>
        </a:p>
      </dgm:t>
    </dgm:pt>
    <dgm:pt modelId="{EF79C08B-3D3B-466D-9576-5CE4613688C8}">
      <dgm:prSet/>
      <dgm:spPr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b="0" i="0" dirty="0"/>
            <a:t>4 min — </a:t>
          </a:r>
          <a:r>
            <a:rPr lang="en-US" b="1" i="0" dirty="0"/>
            <a:t>Tools</a:t>
          </a:r>
          <a:r>
            <a:rPr lang="en-US" b="0" i="0" dirty="0"/>
            <a:t> (3 fixes + 1 checklist</a:t>
          </a:r>
          <a:endParaRPr lang="en-US" dirty="0"/>
        </a:p>
      </dgm:t>
    </dgm:pt>
    <dgm:pt modelId="{3BBED8BC-CA66-4E1E-AA74-D86995046286}" type="parTrans" cxnId="{870AEDD9-C81C-41A5-92BD-CDCC1C66A7BF}">
      <dgm:prSet/>
      <dgm:spPr/>
      <dgm:t>
        <a:bodyPr/>
        <a:lstStyle/>
        <a:p>
          <a:endParaRPr lang="en-US"/>
        </a:p>
      </dgm:t>
    </dgm:pt>
    <dgm:pt modelId="{5068050C-2043-4D2A-AF58-DF00916F5329}" type="sibTrans" cxnId="{870AEDD9-C81C-41A5-92BD-CDCC1C66A7BF}">
      <dgm:prSet/>
      <dgm:spPr/>
      <dgm:t>
        <a:bodyPr/>
        <a:lstStyle/>
        <a:p>
          <a:endParaRPr lang="en-US"/>
        </a:p>
      </dgm:t>
    </dgm:pt>
    <dgm:pt modelId="{072C357A-904E-4E39-89F1-285A77E60B1A}">
      <dgm:prSet/>
      <dgm:spPr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b="0" i="0" dirty="0"/>
            <a:t>1 min — </a:t>
          </a:r>
          <a:r>
            <a:rPr lang="en-US" b="1" i="0" dirty="0"/>
            <a:t>Why (pain +outcome)</a:t>
          </a:r>
          <a:endParaRPr lang="en-US" dirty="0"/>
        </a:p>
      </dgm:t>
    </dgm:pt>
    <dgm:pt modelId="{BBE5270A-7D68-4AAE-8800-ADEE70D9FC6F}" type="parTrans" cxnId="{0B6ED5D5-F8F3-4753-891D-269057162DA3}">
      <dgm:prSet/>
      <dgm:spPr/>
      <dgm:t>
        <a:bodyPr/>
        <a:lstStyle/>
        <a:p>
          <a:endParaRPr lang="en-US"/>
        </a:p>
      </dgm:t>
    </dgm:pt>
    <dgm:pt modelId="{F196573E-EC70-41A9-BF00-1042ED2FE713}" type="sibTrans" cxnId="{0B6ED5D5-F8F3-4753-891D-269057162DA3}">
      <dgm:prSet/>
      <dgm:spPr/>
      <dgm:t>
        <a:bodyPr/>
        <a:lstStyle/>
        <a:p>
          <a:endParaRPr lang="en-US"/>
        </a:p>
      </dgm:t>
    </dgm:pt>
    <dgm:pt modelId="{0EBC8686-5283-4485-973C-3AB4248FA591}">
      <dgm:prSet/>
      <dgm:spPr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b="0" i="0" dirty="0"/>
            <a:t>7 min — </a:t>
          </a:r>
          <a:r>
            <a:rPr lang="en-US" b="1" i="0" dirty="0"/>
            <a:t>Practice</a:t>
          </a:r>
          <a:endParaRPr lang="en-US" b="1" dirty="0"/>
        </a:p>
      </dgm:t>
    </dgm:pt>
    <dgm:pt modelId="{645771B1-8196-4857-9D78-765451629FDD}" type="parTrans" cxnId="{BAC6FAAA-6AFC-445F-9EA8-D282535282C2}">
      <dgm:prSet/>
      <dgm:spPr/>
    </dgm:pt>
    <dgm:pt modelId="{3321E53B-F628-4852-A7B7-A78CD8B6E196}" type="sibTrans" cxnId="{BAC6FAAA-6AFC-445F-9EA8-D282535282C2}">
      <dgm:prSet/>
      <dgm:spPr/>
    </dgm:pt>
    <dgm:pt modelId="{9D475487-C9CE-4E68-841C-AD952376863E}" type="pres">
      <dgm:prSet presAssocID="{46E071A4-EA31-4868-AEEC-959BB830898C}" presName="Name0" presStyleCnt="0">
        <dgm:presLayoutVars>
          <dgm:dir/>
          <dgm:resizeHandles val="exact"/>
        </dgm:presLayoutVars>
      </dgm:prSet>
      <dgm:spPr/>
    </dgm:pt>
    <dgm:pt modelId="{B5783C2C-D550-4D33-897E-30A1828DA109}" type="pres">
      <dgm:prSet presAssocID="{2B19905C-9F02-4AD2-8526-ACDFDD744C6C}" presName="node" presStyleLbl="node1" presStyleIdx="0" presStyleCnt="2" custLinFactNeighborX="-666" custLinFactNeighborY="-22491">
        <dgm:presLayoutVars>
          <dgm:bulletEnabled val="1"/>
        </dgm:presLayoutVars>
      </dgm:prSet>
      <dgm:spPr/>
    </dgm:pt>
    <dgm:pt modelId="{B3366C8E-EE09-4025-9529-C0E05FC6F2BE}" type="pres">
      <dgm:prSet presAssocID="{4C09ABEF-885D-4F9A-97AC-890ADD7652F6}" presName="sibTrans" presStyleLbl="sibTrans1D1" presStyleIdx="0" presStyleCnt="1"/>
      <dgm:spPr/>
    </dgm:pt>
    <dgm:pt modelId="{57F36077-727B-4612-BD07-A931FA634ECC}" type="pres">
      <dgm:prSet presAssocID="{4C09ABEF-885D-4F9A-97AC-890ADD7652F6}" presName="connectorText" presStyleLbl="sibTrans1D1" presStyleIdx="0" presStyleCnt="1"/>
      <dgm:spPr/>
    </dgm:pt>
    <dgm:pt modelId="{CB4DCE38-0120-4A9E-A323-B01146D69D6A}" type="pres">
      <dgm:prSet presAssocID="{5007E0E8-A28C-42F9-A24D-D01A08F797F0}" presName="node" presStyleLbl="node1" presStyleIdx="1" presStyleCnt="2" custLinFactNeighborX="-854" custLinFactNeighborY="-22206">
        <dgm:presLayoutVars>
          <dgm:bulletEnabled val="1"/>
        </dgm:presLayoutVars>
      </dgm:prSet>
      <dgm:spPr/>
    </dgm:pt>
  </dgm:ptLst>
  <dgm:cxnLst>
    <dgm:cxn modelId="{EAF3E519-A030-40B4-AECF-C98F2E0C2156}" type="presOf" srcId="{4C09ABEF-885D-4F9A-97AC-890ADD7652F6}" destId="{57F36077-727B-4612-BD07-A931FA634ECC}" srcOrd="1" destOrd="0" presId="urn:microsoft.com/office/officeart/2016/7/layout/RepeatingBendingProcessNew"/>
    <dgm:cxn modelId="{79D9A31D-796C-4437-BC7A-9111E18CD669}" type="presOf" srcId="{0EBC8686-5283-4485-973C-3AB4248FA591}" destId="{CB4DCE38-0120-4A9E-A323-B01146D69D6A}" srcOrd="0" destOrd="3" presId="urn:microsoft.com/office/officeart/2016/7/layout/RepeatingBendingProcessNew"/>
    <dgm:cxn modelId="{E117982E-BE2F-4B93-9B0B-FA5E60549FEF}" srcId="{46E071A4-EA31-4868-AEEC-959BB830898C}" destId="{2B19905C-9F02-4AD2-8526-ACDFDD744C6C}" srcOrd="0" destOrd="0" parTransId="{FAF47A9E-88BA-40DC-9840-4161F8CC38C7}" sibTransId="{4C09ABEF-885D-4F9A-97AC-890ADD7652F6}"/>
    <dgm:cxn modelId="{6620FA34-9ACB-4B19-BFD2-8AA576862CE5}" type="presOf" srcId="{2B19905C-9F02-4AD2-8526-ACDFDD744C6C}" destId="{B5783C2C-D550-4D33-897E-30A1828DA109}" srcOrd="0" destOrd="0" presId="urn:microsoft.com/office/officeart/2016/7/layout/RepeatingBendingProcessNew"/>
    <dgm:cxn modelId="{4363753D-18EF-4536-B274-C8776156395F}" type="presOf" srcId="{4C09ABEF-885D-4F9A-97AC-890ADD7652F6}" destId="{B3366C8E-EE09-4025-9529-C0E05FC6F2BE}" srcOrd="0" destOrd="0" presId="urn:microsoft.com/office/officeart/2016/7/layout/RepeatingBendingProcessNew"/>
    <dgm:cxn modelId="{F90C1361-47E5-4CF0-B6C3-51D3274FD31F}" type="presOf" srcId="{EF79C08B-3D3B-466D-9576-5CE4613688C8}" destId="{CB4DCE38-0120-4A9E-A323-B01146D69D6A}" srcOrd="0" destOrd="4" presId="urn:microsoft.com/office/officeart/2016/7/layout/RepeatingBendingProcessNew"/>
    <dgm:cxn modelId="{B3CCF648-49B6-4DB9-A843-D1B675D28739}" type="presOf" srcId="{5007E0E8-A28C-42F9-A24D-D01A08F797F0}" destId="{CB4DCE38-0120-4A9E-A323-B01146D69D6A}" srcOrd="0" destOrd="0" presId="urn:microsoft.com/office/officeart/2016/7/layout/RepeatingBendingProcessNew"/>
    <dgm:cxn modelId="{6A704FA0-7B83-4DB5-B47D-B9999ECDA923}" srcId="{46E071A4-EA31-4868-AEEC-959BB830898C}" destId="{5007E0E8-A28C-42F9-A24D-D01A08F797F0}" srcOrd="1" destOrd="0" parTransId="{CF578D1F-DA5D-49B0-8A2A-43BEC8702EC0}" sibTransId="{F2434A8F-0226-456B-97AA-2A956F544FDC}"/>
    <dgm:cxn modelId="{BAC6FAAA-6AFC-445F-9EA8-D282535282C2}" srcId="{5007E0E8-A28C-42F9-A24D-D01A08F797F0}" destId="{0EBC8686-5283-4485-973C-3AB4248FA591}" srcOrd="2" destOrd="0" parTransId="{645771B1-8196-4857-9D78-765451629FDD}" sibTransId="{3321E53B-F628-4852-A7B7-A78CD8B6E196}"/>
    <dgm:cxn modelId="{BAC5ACB3-95AA-4177-85E8-B5264DDAE3E6}" type="presOf" srcId="{81B3F719-6450-47E0-9644-9D000D1861E1}" destId="{CB4DCE38-0120-4A9E-A323-B01146D69D6A}" srcOrd="0" destOrd="2" presId="urn:microsoft.com/office/officeart/2016/7/layout/RepeatingBendingProcessNew"/>
    <dgm:cxn modelId="{79AC96BD-5D70-4DBC-9281-BA620E3C8E83}" type="presOf" srcId="{46E071A4-EA31-4868-AEEC-959BB830898C}" destId="{9D475487-C9CE-4E68-841C-AD952376863E}" srcOrd="0" destOrd="0" presId="urn:microsoft.com/office/officeart/2016/7/layout/RepeatingBendingProcessNew"/>
    <dgm:cxn modelId="{0B6ED5D5-F8F3-4753-891D-269057162DA3}" srcId="{5007E0E8-A28C-42F9-A24D-D01A08F797F0}" destId="{072C357A-904E-4E39-89F1-285A77E60B1A}" srcOrd="0" destOrd="0" parTransId="{BBE5270A-7D68-4AAE-8800-ADEE70D9FC6F}" sibTransId="{F196573E-EC70-41A9-BF00-1042ED2FE713}"/>
    <dgm:cxn modelId="{870AEDD9-C81C-41A5-92BD-CDCC1C66A7BF}" srcId="{5007E0E8-A28C-42F9-A24D-D01A08F797F0}" destId="{EF79C08B-3D3B-466D-9576-5CE4613688C8}" srcOrd="3" destOrd="0" parTransId="{3BBED8BC-CA66-4E1E-AA74-D86995046286}" sibTransId="{5068050C-2043-4D2A-AF58-DF00916F5329}"/>
    <dgm:cxn modelId="{2D2536E6-AC9A-4C13-83A1-39D85BB81E0F}" type="presOf" srcId="{072C357A-904E-4E39-89F1-285A77E60B1A}" destId="{CB4DCE38-0120-4A9E-A323-B01146D69D6A}" srcOrd="0" destOrd="1" presId="urn:microsoft.com/office/officeart/2016/7/layout/RepeatingBendingProcessNew"/>
    <dgm:cxn modelId="{ECF897FC-0D63-491E-94ED-2C2F54720A84}" srcId="{5007E0E8-A28C-42F9-A24D-D01A08F797F0}" destId="{81B3F719-6450-47E0-9644-9D000D1861E1}" srcOrd="1" destOrd="0" parTransId="{49D28B07-DE22-4C4E-A203-4B10BEFD82D4}" sibTransId="{D68A5061-3A56-4EC5-AE4C-B2D186229B63}"/>
    <dgm:cxn modelId="{76AF1F5F-4B29-4C51-9A60-61132DD02F4A}" type="presParOf" srcId="{9D475487-C9CE-4E68-841C-AD952376863E}" destId="{B5783C2C-D550-4D33-897E-30A1828DA109}" srcOrd="0" destOrd="0" presId="urn:microsoft.com/office/officeart/2016/7/layout/RepeatingBendingProcessNew"/>
    <dgm:cxn modelId="{3D00A637-B459-43B4-AC5C-60F244704B10}" type="presParOf" srcId="{9D475487-C9CE-4E68-841C-AD952376863E}" destId="{B3366C8E-EE09-4025-9529-C0E05FC6F2BE}" srcOrd="1" destOrd="0" presId="urn:microsoft.com/office/officeart/2016/7/layout/RepeatingBendingProcessNew"/>
    <dgm:cxn modelId="{F8C3A1C4-2BF8-463A-B66F-7A43584612A4}" type="presParOf" srcId="{B3366C8E-EE09-4025-9529-C0E05FC6F2BE}" destId="{57F36077-727B-4612-BD07-A931FA634ECC}" srcOrd="0" destOrd="0" presId="urn:microsoft.com/office/officeart/2016/7/layout/RepeatingBendingProcessNew"/>
    <dgm:cxn modelId="{C83635BF-EC8B-473C-8CD0-694F8FC3B0E6}" type="presParOf" srcId="{9D475487-C9CE-4E68-841C-AD952376863E}" destId="{CB4DCE38-0120-4A9E-A323-B01146D69D6A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F06F4D-1F4A-4324-BB93-979856A0CA26}" type="doc">
      <dgm:prSet loTypeId="urn:microsoft.com/office/officeart/2016/7/layout/VerticalHollowAction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5DE8524-43E4-463F-9AAF-6548060D7F34}">
      <dgm:prSet/>
      <dgm:spPr/>
      <dgm:t>
        <a:bodyPr/>
        <a:lstStyle/>
        <a:p>
          <a:r>
            <a:rPr lang="en-US" b="1"/>
            <a:t>Pick</a:t>
          </a:r>
        </a:p>
      </dgm:t>
    </dgm:pt>
    <dgm:pt modelId="{A7F7FDE8-BB75-48A5-9826-2AE96D4924DA}" type="parTrans" cxnId="{27C56B98-BCBB-4387-A31A-7AEFD6782963}">
      <dgm:prSet/>
      <dgm:spPr/>
      <dgm:t>
        <a:bodyPr/>
        <a:lstStyle/>
        <a:p>
          <a:endParaRPr lang="en-US"/>
        </a:p>
      </dgm:t>
    </dgm:pt>
    <dgm:pt modelId="{510869C6-591C-4E8E-9B66-B47B26CE6450}" type="sibTrans" cxnId="{27C56B98-BCBB-4387-A31A-7AEFD6782963}">
      <dgm:prSet/>
      <dgm:spPr/>
      <dgm:t>
        <a:bodyPr/>
        <a:lstStyle/>
        <a:p>
          <a:endParaRPr lang="en-US"/>
        </a:p>
      </dgm:t>
    </dgm:pt>
    <dgm:pt modelId="{4FF4BC21-D035-4E77-9E9E-2245317AF88D}">
      <dgm:prSet/>
      <dgm:spPr/>
      <dgm:t>
        <a:bodyPr/>
        <a:lstStyle/>
        <a:p>
          <a:r>
            <a:rPr lang="en-US"/>
            <a:t>Day 1-2: Pick topic + finalize 3 fixes + checklist</a:t>
          </a:r>
        </a:p>
      </dgm:t>
    </dgm:pt>
    <dgm:pt modelId="{3A685825-132B-404B-AC61-AB594A6F1B1B}" type="parTrans" cxnId="{01499B29-E4DB-4F91-88DB-3DCD83AFFF3E}">
      <dgm:prSet/>
      <dgm:spPr/>
      <dgm:t>
        <a:bodyPr/>
        <a:lstStyle/>
        <a:p>
          <a:endParaRPr lang="en-US"/>
        </a:p>
      </dgm:t>
    </dgm:pt>
    <dgm:pt modelId="{458A2D60-6A25-4ACA-9BB2-21158C75AD92}" type="sibTrans" cxnId="{01499B29-E4DB-4F91-88DB-3DCD83AFFF3E}">
      <dgm:prSet/>
      <dgm:spPr/>
      <dgm:t>
        <a:bodyPr/>
        <a:lstStyle/>
        <a:p>
          <a:endParaRPr lang="en-US"/>
        </a:p>
      </dgm:t>
    </dgm:pt>
    <dgm:pt modelId="{11AAFEFF-BD3C-45C6-A039-019FF0EE32E5}">
      <dgm:prSet/>
      <dgm:spPr/>
      <dgm:t>
        <a:bodyPr/>
        <a:lstStyle/>
        <a:p>
          <a:r>
            <a:rPr lang="en-US" b="1" dirty="0"/>
            <a:t>Promote</a:t>
          </a:r>
        </a:p>
      </dgm:t>
    </dgm:pt>
    <dgm:pt modelId="{CEB3E002-209E-4BA5-AA78-2481F2114C4A}" type="parTrans" cxnId="{624643E6-E85D-4C36-BFAE-8EA45D7BF1D5}">
      <dgm:prSet/>
      <dgm:spPr/>
      <dgm:t>
        <a:bodyPr/>
        <a:lstStyle/>
        <a:p>
          <a:endParaRPr lang="en-US"/>
        </a:p>
      </dgm:t>
    </dgm:pt>
    <dgm:pt modelId="{80C898C9-EF0D-42D3-A91A-A897C3D1C7FF}" type="sibTrans" cxnId="{624643E6-E85D-4C36-BFAE-8EA45D7BF1D5}">
      <dgm:prSet/>
      <dgm:spPr/>
      <dgm:t>
        <a:bodyPr/>
        <a:lstStyle/>
        <a:p>
          <a:endParaRPr lang="en-US"/>
        </a:p>
      </dgm:t>
    </dgm:pt>
    <dgm:pt modelId="{34476FFC-FEEE-4B7C-9C83-1166B5B0C79B}">
      <dgm:prSet/>
      <dgm:spPr/>
      <dgm:t>
        <a:bodyPr/>
        <a:lstStyle/>
        <a:p>
          <a:r>
            <a:rPr lang="en-US"/>
            <a:t>Day 3-7: Promote (liaison micro-asks)</a:t>
          </a:r>
        </a:p>
      </dgm:t>
    </dgm:pt>
    <dgm:pt modelId="{D59B664B-C9F5-4708-ACB8-364D6384E8CD}" type="parTrans" cxnId="{C3EC1773-556A-413E-BD40-C25F14F81050}">
      <dgm:prSet/>
      <dgm:spPr/>
      <dgm:t>
        <a:bodyPr/>
        <a:lstStyle/>
        <a:p>
          <a:endParaRPr lang="en-US"/>
        </a:p>
      </dgm:t>
    </dgm:pt>
    <dgm:pt modelId="{4D2F24DF-8719-4529-81DD-88E79458E679}" type="sibTrans" cxnId="{C3EC1773-556A-413E-BD40-C25F14F81050}">
      <dgm:prSet/>
      <dgm:spPr/>
      <dgm:t>
        <a:bodyPr/>
        <a:lstStyle/>
        <a:p>
          <a:endParaRPr lang="en-US"/>
        </a:p>
      </dgm:t>
    </dgm:pt>
    <dgm:pt modelId="{C913D8E0-0601-408C-8F5C-0373A373860D}">
      <dgm:prSet/>
      <dgm:spPr/>
      <dgm:t>
        <a:bodyPr/>
        <a:lstStyle/>
        <a:p>
          <a:r>
            <a:rPr lang="en-US" b="1" dirty="0"/>
            <a:t>Deliver</a:t>
          </a:r>
        </a:p>
      </dgm:t>
    </dgm:pt>
    <dgm:pt modelId="{5C33F6B4-67A0-4E93-AB36-95664A8F765A}" type="parTrans" cxnId="{7936816A-38CC-4C1F-8791-AEF92C48491E}">
      <dgm:prSet/>
      <dgm:spPr/>
      <dgm:t>
        <a:bodyPr/>
        <a:lstStyle/>
        <a:p>
          <a:endParaRPr lang="en-US"/>
        </a:p>
      </dgm:t>
    </dgm:pt>
    <dgm:pt modelId="{32E08A9D-A213-4BB8-A99A-447E3F842141}" type="sibTrans" cxnId="{7936816A-38CC-4C1F-8791-AEF92C48491E}">
      <dgm:prSet/>
      <dgm:spPr/>
      <dgm:t>
        <a:bodyPr/>
        <a:lstStyle/>
        <a:p>
          <a:endParaRPr lang="en-US"/>
        </a:p>
      </dgm:t>
    </dgm:pt>
    <dgm:pt modelId="{8FC73C07-194B-4FBF-A94A-E3BEC067C0FF}">
      <dgm:prSet/>
      <dgm:spPr/>
      <dgm:t>
        <a:bodyPr/>
        <a:lstStyle/>
        <a:p>
          <a:r>
            <a:rPr lang="en-US"/>
            <a:t>Day 8-14: Deliver + measure (registrations, rating, opt-ins)</a:t>
          </a:r>
        </a:p>
      </dgm:t>
    </dgm:pt>
    <dgm:pt modelId="{FC5694BF-A59E-4133-B346-FB1A799F1853}" type="parTrans" cxnId="{E9FAB389-DEB9-4100-8E61-600597A13522}">
      <dgm:prSet/>
      <dgm:spPr/>
      <dgm:t>
        <a:bodyPr/>
        <a:lstStyle/>
        <a:p>
          <a:endParaRPr lang="en-US"/>
        </a:p>
      </dgm:t>
    </dgm:pt>
    <dgm:pt modelId="{2435FDDB-0E02-4EA7-BBAD-31AB98C83997}" type="sibTrans" cxnId="{E9FAB389-DEB9-4100-8E61-600597A13522}">
      <dgm:prSet/>
      <dgm:spPr/>
      <dgm:t>
        <a:bodyPr/>
        <a:lstStyle/>
        <a:p>
          <a:endParaRPr lang="en-US"/>
        </a:p>
      </dgm:t>
    </dgm:pt>
    <dgm:pt modelId="{B5F8493A-CCBC-4D15-AE88-48218DEAC768}" type="pres">
      <dgm:prSet presAssocID="{5FF06F4D-1F4A-4324-BB93-979856A0CA26}" presName="Name0" presStyleCnt="0">
        <dgm:presLayoutVars>
          <dgm:dir/>
          <dgm:animLvl val="lvl"/>
          <dgm:resizeHandles val="exact"/>
        </dgm:presLayoutVars>
      </dgm:prSet>
      <dgm:spPr/>
    </dgm:pt>
    <dgm:pt modelId="{1512C583-3CFE-4974-8229-1D9676C22C41}" type="pres">
      <dgm:prSet presAssocID="{F5DE8524-43E4-463F-9AAF-6548060D7F34}" presName="linNode" presStyleCnt="0"/>
      <dgm:spPr/>
    </dgm:pt>
    <dgm:pt modelId="{DA3614C0-1FA7-469B-86FE-18CFCE1BF53D}" type="pres">
      <dgm:prSet presAssocID="{F5DE8524-43E4-463F-9AAF-6548060D7F34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BE60607C-C496-489E-A36B-F34BBB20302A}" type="pres">
      <dgm:prSet presAssocID="{F5DE8524-43E4-463F-9AAF-6548060D7F34}" presName="descendantText" presStyleLbl="alignNode1" presStyleIdx="0" presStyleCnt="3">
        <dgm:presLayoutVars>
          <dgm:bulletEnabled/>
        </dgm:presLayoutVars>
      </dgm:prSet>
      <dgm:spPr/>
    </dgm:pt>
    <dgm:pt modelId="{EB489664-1E96-4AE2-A043-6FD61E3D67A0}" type="pres">
      <dgm:prSet presAssocID="{510869C6-591C-4E8E-9B66-B47B26CE6450}" presName="sp" presStyleCnt="0"/>
      <dgm:spPr/>
    </dgm:pt>
    <dgm:pt modelId="{88024FFA-5142-45F5-B543-CB064F306F58}" type="pres">
      <dgm:prSet presAssocID="{11AAFEFF-BD3C-45C6-A039-019FF0EE32E5}" presName="linNode" presStyleCnt="0"/>
      <dgm:spPr/>
    </dgm:pt>
    <dgm:pt modelId="{F3C7287F-F0C7-4206-97EC-A8ED08538506}" type="pres">
      <dgm:prSet presAssocID="{11AAFEFF-BD3C-45C6-A039-019FF0EE32E5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EEB306D9-F4DC-41F1-A73D-E77947A3ACB7}" type="pres">
      <dgm:prSet presAssocID="{11AAFEFF-BD3C-45C6-A039-019FF0EE32E5}" presName="descendantText" presStyleLbl="alignNode1" presStyleIdx="1" presStyleCnt="3">
        <dgm:presLayoutVars>
          <dgm:bulletEnabled/>
        </dgm:presLayoutVars>
      </dgm:prSet>
      <dgm:spPr/>
    </dgm:pt>
    <dgm:pt modelId="{EA9A4854-9547-4CA5-9EA7-D22728B178F6}" type="pres">
      <dgm:prSet presAssocID="{80C898C9-EF0D-42D3-A91A-A897C3D1C7FF}" presName="sp" presStyleCnt="0"/>
      <dgm:spPr/>
    </dgm:pt>
    <dgm:pt modelId="{CAC1327C-7814-496F-B7B6-4F8521DAE55B}" type="pres">
      <dgm:prSet presAssocID="{C913D8E0-0601-408C-8F5C-0373A373860D}" presName="linNode" presStyleCnt="0"/>
      <dgm:spPr/>
    </dgm:pt>
    <dgm:pt modelId="{E265FD64-C0B5-4FA6-BB13-9A5FCD9EDEFB}" type="pres">
      <dgm:prSet presAssocID="{C913D8E0-0601-408C-8F5C-0373A373860D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DFF4B223-8077-4A2C-AEC7-8300AB4D207A}" type="pres">
      <dgm:prSet presAssocID="{C913D8E0-0601-408C-8F5C-0373A373860D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4FDB681B-E20E-4431-81B9-50C8509FD660}" type="presOf" srcId="{4FF4BC21-D035-4E77-9E9E-2245317AF88D}" destId="{BE60607C-C496-489E-A36B-F34BBB20302A}" srcOrd="0" destOrd="0" presId="urn:microsoft.com/office/officeart/2016/7/layout/VerticalHollowActionList"/>
    <dgm:cxn modelId="{01499B29-E4DB-4F91-88DB-3DCD83AFFF3E}" srcId="{F5DE8524-43E4-463F-9AAF-6548060D7F34}" destId="{4FF4BC21-D035-4E77-9E9E-2245317AF88D}" srcOrd="0" destOrd="0" parTransId="{3A685825-132B-404B-AC61-AB594A6F1B1B}" sibTransId="{458A2D60-6A25-4ACA-9BB2-21158C75AD92}"/>
    <dgm:cxn modelId="{BCC3DE29-54E7-4BC7-9B70-DDFE4F96D0AF}" type="presOf" srcId="{11AAFEFF-BD3C-45C6-A039-019FF0EE32E5}" destId="{F3C7287F-F0C7-4206-97EC-A8ED08538506}" srcOrd="0" destOrd="0" presId="urn:microsoft.com/office/officeart/2016/7/layout/VerticalHollowActionList"/>
    <dgm:cxn modelId="{0D378843-0F2B-49E7-B6BA-816D7761B7B8}" type="presOf" srcId="{F5DE8524-43E4-463F-9AAF-6548060D7F34}" destId="{DA3614C0-1FA7-469B-86FE-18CFCE1BF53D}" srcOrd="0" destOrd="0" presId="urn:microsoft.com/office/officeart/2016/7/layout/VerticalHollowActionList"/>
    <dgm:cxn modelId="{84DF7F6A-6FBE-4776-AD49-3ACE711CB15D}" type="presOf" srcId="{5FF06F4D-1F4A-4324-BB93-979856A0CA26}" destId="{B5F8493A-CCBC-4D15-AE88-48218DEAC768}" srcOrd="0" destOrd="0" presId="urn:microsoft.com/office/officeart/2016/7/layout/VerticalHollowActionList"/>
    <dgm:cxn modelId="{7936816A-38CC-4C1F-8791-AEF92C48491E}" srcId="{5FF06F4D-1F4A-4324-BB93-979856A0CA26}" destId="{C913D8E0-0601-408C-8F5C-0373A373860D}" srcOrd="2" destOrd="0" parTransId="{5C33F6B4-67A0-4E93-AB36-95664A8F765A}" sibTransId="{32E08A9D-A213-4BB8-A99A-447E3F842141}"/>
    <dgm:cxn modelId="{2861F352-4309-474B-960C-FE3E3C33670F}" type="presOf" srcId="{C913D8E0-0601-408C-8F5C-0373A373860D}" destId="{E265FD64-C0B5-4FA6-BB13-9A5FCD9EDEFB}" srcOrd="0" destOrd="0" presId="urn:microsoft.com/office/officeart/2016/7/layout/VerticalHollowActionList"/>
    <dgm:cxn modelId="{C3EC1773-556A-413E-BD40-C25F14F81050}" srcId="{11AAFEFF-BD3C-45C6-A039-019FF0EE32E5}" destId="{34476FFC-FEEE-4B7C-9C83-1166B5B0C79B}" srcOrd="0" destOrd="0" parTransId="{D59B664B-C9F5-4708-ACB8-364D6384E8CD}" sibTransId="{4D2F24DF-8719-4529-81DD-88E79458E679}"/>
    <dgm:cxn modelId="{E9FAB389-DEB9-4100-8E61-600597A13522}" srcId="{C913D8E0-0601-408C-8F5C-0373A373860D}" destId="{8FC73C07-194B-4FBF-A94A-E3BEC067C0FF}" srcOrd="0" destOrd="0" parTransId="{FC5694BF-A59E-4133-B346-FB1A799F1853}" sibTransId="{2435FDDB-0E02-4EA7-BBAD-31AB98C83997}"/>
    <dgm:cxn modelId="{27C56B98-BCBB-4387-A31A-7AEFD6782963}" srcId="{5FF06F4D-1F4A-4324-BB93-979856A0CA26}" destId="{F5DE8524-43E4-463F-9AAF-6548060D7F34}" srcOrd="0" destOrd="0" parTransId="{A7F7FDE8-BB75-48A5-9826-2AE96D4924DA}" sibTransId="{510869C6-591C-4E8E-9B66-B47B26CE6450}"/>
    <dgm:cxn modelId="{14C894CD-9759-475E-80F2-E54FD54CFDE5}" type="presOf" srcId="{34476FFC-FEEE-4B7C-9C83-1166B5B0C79B}" destId="{EEB306D9-F4DC-41F1-A73D-E77947A3ACB7}" srcOrd="0" destOrd="0" presId="urn:microsoft.com/office/officeart/2016/7/layout/VerticalHollowActionList"/>
    <dgm:cxn modelId="{624643E6-E85D-4C36-BFAE-8EA45D7BF1D5}" srcId="{5FF06F4D-1F4A-4324-BB93-979856A0CA26}" destId="{11AAFEFF-BD3C-45C6-A039-019FF0EE32E5}" srcOrd="1" destOrd="0" parTransId="{CEB3E002-209E-4BA5-AA78-2481F2114C4A}" sibTransId="{80C898C9-EF0D-42D3-A91A-A897C3D1C7FF}"/>
    <dgm:cxn modelId="{A842E4F5-58BF-4125-AF2D-E3C8D80470B2}" type="presOf" srcId="{8FC73C07-194B-4FBF-A94A-E3BEC067C0FF}" destId="{DFF4B223-8077-4A2C-AEC7-8300AB4D207A}" srcOrd="0" destOrd="0" presId="urn:microsoft.com/office/officeart/2016/7/layout/VerticalHollowActionList"/>
    <dgm:cxn modelId="{8ACB6F3A-C11C-4D7F-AEA3-6D6F77FBECED}" type="presParOf" srcId="{B5F8493A-CCBC-4D15-AE88-48218DEAC768}" destId="{1512C583-3CFE-4974-8229-1D9676C22C41}" srcOrd="0" destOrd="0" presId="urn:microsoft.com/office/officeart/2016/7/layout/VerticalHollowActionList"/>
    <dgm:cxn modelId="{52FD2332-B63D-4F7D-91A3-DF7F86A2901B}" type="presParOf" srcId="{1512C583-3CFE-4974-8229-1D9676C22C41}" destId="{DA3614C0-1FA7-469B-86FE-18CFCE1BF53D}" srcOrd="0" destOrd="0" presId="urn:microsoft.com/office/officeart/2016/7/layout/VerticalHollowActionList"/>
    <dgm:cxn modelId="{21FDF135-366C-4CCE-B1B4-9C1E71D383D9}" type="presParOf" srcId="{1512C583-3CFE-4974-8229-1D9676C22C41}" destId="{BE60607C-C496-489E-A36B-F34BBB20302A}" srcOrd="1" destOrd="0" presId="urn:microsoft.com/office/officeart/2016/7/layout/VerticalHollowActionList"/>
    <dgm:cxn modelId="{435C495E-3F47-45F1-A7C0-A30CE5BA7AAF}" type="presParOf" srcId="{B5F8493A-CCBC-4D15-AE88-48218DEAC768}" destId="{EB489664-1E96-4AE2-A043-6FD61E3D67A0}" srcOrd="1" destOrd="0" presId="urn:microsoft.com/office/officeart/2016/7/layout/VerticalHollowActionList"/>
    <dgm:cxn modelId="{4E4277FB-6137-4709-A331-8322CFB312CB}" type="presParOf" srcId="{B5F8493A-CCBC-4D15-AE88-48218DEAC768}" destId="{88024FFA-5142-45F5-B543-CB064F306F58}" srcOrd="2" destOrd="0" presId="urn:microsoft.com/office/officeart/2016/7/layout/VerticalHollowActionList"/>
    <dgm:cxn modelId="{2595C913-32B9-4162-BEB0-E2C9C02A7084}" type="presParOf" srcId="{88024FFA-5142-45F5-B543-CB064F306F58}" destId="{F3C7287F-F0C7-4206-97EC-A8ED08538506}" srcOrd="0" destOrd="0" presId="urn:microsoft.com/office/officeart/2016/7/layout/VerticalHollowActionList"/>
    <dgm:cxn modelId="{B92F5823-9A43-4CD1-BB65-814F14446D32}" type="presParOf" srcId="{88024FFA-5142-45F5-B543-CB064F306F58}" destId="{EEB306D9-F4DC-41F1-A73D-E77947A3ACB7}" srcOrd="1" destOrd="0" presId="urn:microsoft.com/office/officeart/2016/7/layout/VerticalHollowActionList"/>
    <dgm:cxn modelId="{A8D1FD59-3216-48E7-B687-82EFE64739D7}" type="presParOf" srcId="{B5F8493A-CCBC-4D15-AE88-48218DEAC768}" destId="{EA9A4854-9547-4CA5-9EA7-D22728B178F6}" srcOrd="3" destOrd="0" presId="urn:microsoft.com/office/officeart/2016/7/layout/VerticalHollowActionList"/>
    <dgm:cxn modelId="{2CAE4BB4-18D9-4D5D-B34F-7A3DAC97E86A}" type="presParOf" srcId="{B5F8493A-CCBC-4D15-AE88-48218DEAC768}" destId="{CAC1327C-7814-496F-B7B6-4F8521DAE55B}" srcOrd="4" destOrd="0" presId="urn:microsoft.com/office/officeart/2016/7/layout/VerticalHollowActionList"/>
    <dgm:cxn modelId="{614D2B66-14A3-4836-B021-98F9F6CFD2DB}" type="presParOf" srcId="{CAC1327C-7814-496F-B7B6-4F8521DAE55B}" destId="{E265FD64-C0B5-4FA6-BB13-9A5FCD9EDEFB}" srcOrd="0" destOrd="0" presId="urn:microsoft.com/office/officeart/2016/7/layout/VerticalHollowActionList"/>
    <dgm:cxn modelId="{CC63D08F-33F3-4C04-BACF-8E6ABFE0330F}" type="presParOf" srcId="{CAC1327C-7814-496F-B7B6-4F8521DAE55B}" destId="{DFF4B223-8077-4A2C-AEC7-8300AB4D207A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1FC4-1AC0-4534-9D9C-235B118AAEA7}">
      <dsp:nvSpPr>
        <dsp:cNvPr id="0" name=""/>
        <dsp:cNvSpPr/>
      </dsp:nvSpPr>
      <dsp:spPr>
        <a:xfrm>
          <a:off x="0" y="1237"/>
          <a:ext cx="8293482" cy="6271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9E0B8B-EDC3-494D-9689-9DE284BA69E5}">
      <dsp:nvSpPr>
        <dsp:cNvPr id="0" name=""/>
        <dsp:cNvSpPr/>
      </dsp:nvSpPr>
      <dsp:spPr>
        <a:xfrm>
          <a:off x="189710" y="142344"/>
          <a:ext cx="344928" cy="3449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C970F-A9CF-4FD3-B443-11479F9A5116}">
      <dsp:nvSpPr>
        <dsp:cNvPr id="0" name=""/>
        <dsp:cNvSpPr/>
      </dsp:nvSpPr>
      <dsp:spPr>
        <a:xfrm>
          <a:off x="724350" y="1237"/>
          <a:ext cx="7569131" cy="62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73" tIns="66373" rIns="66373" bIns="6637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Craft chapter- and affiliate- first value propositions (with examples)</a:t>
          </a:r>
          <a:endParaRPr lang="en-US" sz="1700" kern="1200" dirty="0"/>
        </a:p>
      </dsp:txBody>
      <dsp:txXfrm>
        <a:off x="724350" y="1237"/>
        <a:ext cx="7569131" cy="627143"/>
      </dsp:txXfrm>
    </dsp:sp>
    <dsp:sp modelId="{0190BA6F-0988-4A56-A0B5-209B228EE06D}">
      <dsp:nvSpPr>
        <dsp:cNvPr id="0" name=""/>
        <dsp:cNvSpPr/>
      </dsp:nvSpPr>
      <dsp:spPr>
        <a:xfrm>
          <a:off x="0" y="785166"/>
          <a:ext cx="8293482" cy="6271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B6213-3954-40F8-AF6F-C434FA05566B}">
      <dsp:nvSpPr>
        <dsp:cNvPr id="0" name=""/>
        <dsp:cNvSpPr/>
      </dsp:nvSpPr>
      <dsp:spPr>
        <a:xfrm>
          <a:off x="189710" y="926273"/>
          <a:ext cx="344928" cy="3449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BE680-FBD1-4024-A340-8E7E23B24261}">
      <dsp:nvSpPr>
        <dsp:cNvPr id="0" name=""/>
        <dsp:cNvSpPr/>
      </dsp:nvSpPr>
      <dsp:spPr>
        <a:xfrm>
          <a:off x="724350" y="785166"/>
          <a:ext cx="7569131" cy="62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73" tIns="66373" rIns="66373" bIns="6637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Design a 20-minute, workflow-focused micro-learning (neutral)</a:t>
          </a:r>
          <a:endParaRPr lang="en-US" sz="1700" kern="1200" dirty="0"/>
        </a:p>
      </dsp:txBody>
      <dsp:txXfrm>
        <a:off x="724350" y="785166"/>
        <a:ext cx="7569131" cy="627143"/>
      </dsp:txXfrm>
    </dsp:sp>
    <dsp:sp modelId="{56A3CE76-AEDC-412D-B6B9-D15267F047DF}">
      <dsp:nvSpPr>
        <dsp:cNvPr id="0" name=""/>
        <dsp:cNvSpPr/>
      </dsp:nvSpPr>
      <dsp:spPr>
        <a:xfrm>
          <a:off x="0" y="1569095"/>
          <a:ext cx="8293482" cy="6271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B86EC-B00E-4EDF-874B-C10E8BE55838}">
      <dsp:nvSpPr>
        <dsp:cNvPr id="0" name=""/>
        <dsp:cNvSpPr/>
      </dsp:nvSpPr>
      <dsp:spPr>
        <a:xfrm>
          <a:off x="189710" y="1710202"/>
          <a:ext cx="344928" cy="3449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34D4A-2254-4187-97B6-20275240D033}">
      <dsp:nvSpPr>
        <dsp:cNvPr id="0" name=""/>
        <dsp:cNvSpPr/>
      </dsp:nvSpPr>
      <dsp:spPr>
        <a:xfrm>
          <a:off x="724350" y="1569095"/>
          <a:ext cx="7569131" cy="62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73" tIns="66373" rIns="66373" bIns="6637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Adopt a low-lift partnership cadence (liaison + micro-asks)</a:t>
          </a:r>
          <a:endParaRPr lang="en-US" sz="1700" kern="1200" dirty="0"/>
        </a:p>
      </dsp:txBody>
      <dsp:txXfrm>
        <a:off x="724350" y="1569095"/>
        <a:ext cx="7569131" cy="627143"/>
      </dsp:txXfrm>
    </dsp:sp>
    <dsp:sp modelId="{B6F4AAC7-8D7F-4477-B91A-8B41103DE648}">
      <dsp:nvSpPr>
        <dsp:cNvPr id="0" name=""/>
        <dsp:cNvSpPr/>
      </dsp:nvSpPr>
      <dsp:spPr>
        <a:xfrm>
          <a:off x="0" y="2353024"/>
          <a:ext cx="8293482" cy="6271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BDFEE-1FB1-4350-8F64-654301983879}">
      <dsp:nvSpPr>
        <dsp:cNvPr id="0" name=""/>
        <dsp:cNvSpPr/>
      </dsp:nvSpPr>
      <dsp:spPr>
        <a:xfrm>
          <a:off x="189710" y="2494131"/>
          <a:ext cx="344928" cy="3449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A59F3-3F36-4A71-9528-F83330D0F169}">
      <dsp:nvSpPr>
        <dsp:cNvPr id="0" name=""/>
        <dsp:cNvSpPr/>
      </dsp:nvSpPr>
      <dsp:spPr>
        <a:xfrm>
          <a:off x="724350" y="2353024"/>
          <a:ext cx="7569131" cy="62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73" tIns="66373" rIns="66373" bIns="6637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Measure meaningful results</a:t>
          </a:r>
          <a:endParaRPr lang="en-US" sz="1700" kern="1200" dirty="0"/>
        </a:p>
      </dsp:txBody>
      <dsp:txXfrm>
        <a:off x="724350" y="2353024"/>
        <a:ext cx="7569131" cy="627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C6F19-C0BB-449A-B16C-4D90571D3800}">
      <dsp:nvSpPr>
        <dsp:cNvPr id="0" name=""/>
        <dsp:cNvSpPr/>
      </dsp:nvSpPr>
      <dsp:spPr>
        <a:xfrm>
          <a:off x="0" y="37606"/>
          <a:ext cx="3913167" cy="8874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dirty="0"/>
            <a:t>Acquisition</a:t>
          </a:r>
          <a:endParaRPr lang="en-US" sz="3700" kern="1200" dirty="0"/>
        </a:p>
      </dsp:txBody>
      <dsp:txXfrm>
        <a:off x="43321" y="80927"/>
        <a:ext cx="3826525" cy="800803"/>
      </dsp:txXfrm>
    </dsp:sp>
    <dsp:sp modelId="{7ED96D1C-21A4-4A20-AB9B-24C597FFBC9B}">
      <dsp:nvSpPr>
        <dsp:cNvPr id="0" name=""/>
        <dsp:cNvSpPr/>
      </dsp:nvSpPr>
      <dsp:spPr>
        <a:xfrm>
          <a:off x="0" y="1031612"/>
          <a:ext cx="3913167" cy="8874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dirty="0"/>
            <a:t>Engagement</a:t>
          </a:r>
          <a:endParaRPr lang="en-US" sz="3700" kern="1200" dirty="0"/>
        </a:p>
      </dsp:txBody>
      <dsp:txXfrm>
        <a:off x="43321" y="1074933"/>
        <a:ext cx="3826525" cy="800803"/>
      </dsp:txXfrm>
    </dsp:sp>
    <dsp:sp modelId="{FA942B0B-5F7C-4911-81D8-54A0597F05CC}">
      <dsp:nvSpPr>
        <dsp:cNvPr id="0" name=""/>
        <dsp:cNvSpPr/>
      </dsp:nvSpPr>
      <dsp:spPr>
        <a:xfrm>
          <a:off x="0" y="2025617"/>
          <a:ext cx="3913167" cy="8874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dirty="0"/>
            <a:t>Retention</a:t>
          </a:r>
          <a:endParaRPr lang="en-US" sz="3700" kern="1200" dirty="0"/>
        </a:p>
      </dsp:txBody>
      <dsp:txXfrm>
        <a:off x="43321" y="2068938"/>
        <a:ext cx="3826525" cy="800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0F92D-149D-462F-B3F6-A94A0450AB87}">
      <dsp:nvSpPr>
        <dsp:cNvPr id="0" name=""/>
        <dsp:cNvSpPr/>
      </dsp:nvSpPr>
      <dsp:spPr>
        <a:xfrm>
          <a:off x="0" y="8154"/>
          <a:ext cx="3988041" cy="142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Do: Lead with chapter mission &amp; member outcomes</a:t>
          </a:r>
          <a:endParaRPr lang="en-US" sz="2600" kern="1200" dirty="0"/>
        </a:p>
      </dsp:txBody>
      <dsp:txXfrm>
        <a:off x="69794" y="77948"/>
        <a:ext cx="3848453" cy="1290152"/>
      </dsp:txXfrm>
    </dsp:sp>
    <dsp:sp modelId="{E470E83F-D581-4BE1-9E6A-5B96B7EE4019}">
      <dsp:nvSpPr>
        <dsp:cNvPr id="0" name=""/>
        <dsp:cNvSpPr/>
      </dsp:nvSpPr>
      <dsp:spPr>
        <a:xfrm>
          <a:off x="0" y="1512774"/>
          <a:ext cx="3988041" cy="142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Do: Offer a single, simple CTA</a:t>
          </a:r>
          <a:endParaRPr lang="en-US" sz="2600" kern="1200" dirty="0"/>
        </a:p>
      </dsp:txBody>
      <dsp:txXfrm>
        <a:off x="69794" y="1582568"/>
        <a:ext cx="3848453" cy="1290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91B5A-6975-4945-A24D-773639FEDDDE}">
      <dsp:nvSpPr>
        <dsp:cNvPr id="0" name=""/>
        <dsp:cNvSpPr/>
      </dsp:nvSpPr>
      <dsp:spPr>
        <a:xfrm>
          <a:off x="0" y="8154"/>
          <a:ext cx="3988041" cy="142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Do: 20-minute micro learnings on a workflow + checklists</a:t>
          </a:r>
          <a:endParaRPr lang="en-US" sz="2600" kern="1200" dirty="0"/>
        </a:p>
      </dsp:txBody>
      <dsp:txXfrm>
        <a:off x="69794" y="77948"/>
        <a:ext cx="3848453" cy="1290152"/>
      </dsp:txXfrm>
    </dsp:sp>
    <dsp:sp modelId="{5122F00C-35E3-4497-9064-B092C67E3CA0}">
      <dsp:nvSpPr>
        <dsp:cNvPr id="0" name=""/>
        <dsp:cNvSpPr/>
      </dsp:nvSpPr>
      <dsp:spPr>
        <a:xfrm>
          <a:off x="0" y="1512774"/>
          <a:ext cx="3988041" cy="142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Do: Neutral (promo-free) CE; optional hours</a:t>
          </a:r>
          <a:endParaRPr lang="en-US" sz="2600" kern="1200" dirty="0"/>
        </a:p>
      </dsp:txBody>
      <dsp:txXfrm>
        <a:off x="69794" y="1582568"/>
        <a:ext cx="3848453" cy="12901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66C8E-EE09-4025-9529-C0E05FC6F2BE}">
      <dsp:nvSpPr>
        <dsp:cNvPr id="0" name=""/>
        <dsp:cNvSpPr/>
      </dsp:nvSpPr>
      <dsp:spPr>
        <a:xfrm>
          <a:off x="3715688" y="1072403"/>
          <a:ext cx="7944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4308" y="45720"/>
              </a:lnTo>
              <a:lnTo>
                <a:pt x="414308" y="52076"/>
              </a:lnTo>
              <a:lnTo>
                <a:pt x="794416" y="5207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092270" y="1113848"/>
        <a:ext cx="41252" cy="8550"/>
      </dsp:txXfrm>
    </dsp:sp>
    <dsp:sp modelId="{B5783C2C-D550-4D33-897E-30A1828DA109}">
      <dsp:nvSpPr>
        <dsp:cNvPr id="0" name=""/>
        <dsp:cNvSpPr/>
      </dsp:nvSpPr>
      <dsp:spPr>
        <a:xfrm>
          <a:off x="0" y="2876"/>
          <a:ext cx="3717488" cy="2230493"/>
        </a:xfrm>
        <a:prstGeom prst="rect">
          <a:avLst/>
        </a:prstGeom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160" tIns="191209" rIns="182160" bIns="19120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Title: [Topic Name] — Learn it → Apply it → Measure it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1" kern="1200" dirty="0"/>
            <a:t>Promise (1 line): Attendees leave with 3 fixes + 1 checklist to improve results.</a:t>
          </a:r>
          <a:endParaRPr lang="en-US" sz="1800" kern="1200" dirty="0"/>
        </a:p>
      </dsp:txBody>
      <dsp:txXfrm>
        <a:off x="0" y="2876"/>
        <a:ext cx="3717488" cy="2230493"/>
      </dsp:txXfrm>
    </dsp:sp>
    <dsp:sp modelId="{CB4DCE38-0120-4A9E-A323-B01146D69D6A}">
      <dsp:nvSpPr>
        <dsp:cNvPr id="0" name=""/>
        <dsp:cNvSpPr/>
      </dsp:nvSpPr>
      <dsp:spPr>
        <a:xfrm>
          <a:off x="4542504" y="9233"/>
          <a:ext cx="3717488" cy="2230493"/>
        </a:xfrm>
        <a:prstGeom prst="rect">
          <a:avLst/>
        </a:prstGeom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160" tIns="191209" rIns="182160" bIns="19120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Keep it Simple and Promo-Free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1 min — </a:t>
          </a:r>
          <a:r>
            <a:rPr lang="en-US" sz="1400" b="1" i="0" kern="1200" dirty="0"/>
            <a:t>Why (pain +outcome)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8 min — </a:t>
          </a:r>
          <a:r>
            <a:rPr lang="en-US" sz="1400" b="1" i="0" kern="1200" dirty="0"/>
            <a:t>Steps</a:t>
          </a:r>
          <a:r>
            <a:rPr lang="en-US" sz="1400" b="0" i="0" kern="1200" dirty="0"/>
            <a:t> </a:t>
          </a:r>
          <a:r>
            <a:rPr lang="en-US" sz="1400" b="1" i="0" kern="1200" dirty="0"/>
            <a:t>(3–5 steps</a:t>
          </a:r>
          <a:r>
            <a:rPr lang="en-US" sz="1400" b="0" i="0" kern="1200" dirty="0"/>
            <a:t>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7 min — </a:t>
          </a:r>
          <a:r>
            <a:rPr lang="en-US" sz="1400" b="1" i="0" kern="1200" dirty="0"/>
            <a:t>Practice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4 min — </a:t>
          </a:r>
          <a:r>
            <a:rPr lang="en-US" sz="1400" b="1" i="0" kern="1200" dirty="0"/>
            <a:t>Tools</a:t>
          </a:r>
          <a:r>
            <a:rPr lang="en-US" sz="1400" b="0" i="0" kern="1200" dirty="0"/>
            <a:t> (3 fixes + 1 checklist</a:t>
          </a:r>
          <a:endParaRPr lang="en-US" sz="1400" kern="1200" dirty="0"/>
        </a:p>
      </dsp:txBody>
      <dsp:txXfrm>
        <a:off x="4542504" y="9233"/>
        <a:ext cx="3717488" cy="22304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0607C-C496-489E-A36B-F34BBB20302A}">
      <dsp:nvSpPr>
        <dsp:cNvPr id="0" name=""/>
        <dsp:cNvSpPr/>
      </dsp:nvSpPr>
      <dsp:spPr>
        <a:xfrm>
          <a:off x="1665909" y="931"/>
          <a:ext cx="6663638" cy="9549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293" tIns="242565" rIns="129293" bIns="24256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Day 1-2: Pick topic + finalize 3 fixes + checklist</a:t>
          </a:r>
        </a:p>
      </dsp:txBody>
      <dsp:txXfrm>
        <a:off x="1665909" y="931"/>
        <a:ext cx="6663638" cy="954981"/>
      </dsp:txXfrm>
    </dsp:sp>
    <dsp:sp modelId="{DA3614C0-1FA7-469B-86FE-18CFCE1BF53D}">
      <dsp:nvSpPr>
        <dsp:cNvPr id="0" name=""/>
        <dsp:cNvSpPr/>
      </dsp:nvSpPr>
      <dsp:spPr>
        <a:xfrm>
          <a:off x="0" y="931"/>
          <a:ext cx="1665909" cy="9549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154" tIns="94331" rIns="88154" bIns="9433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Pick</a:t>
          </a:r>
        </a:p>
      </dsp:txBody>
      <dsp:txXfrm>
        <a:off x="0" y="931"/>
        <a:ext cx="1665909" cy="954981"/>
      </dsp:txXfrm>
    </dsp:sp>
    <dsp:sp modelId="{EEB306D9-F4DC-41F1-A73D-E77947A3ACB7}">
      <dsp:nvSpPr>
        <dsp:cNvPr id="0" name=""/>
        <dsp:cNvSpPr/>
      </dsp:nvSpPr>
      <dsp:spPr>
        <a:xfrm>
          <a:off x="1665909" y="1013211"/>
          <a:ext cx="6663638" cy="9549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293" tIns="242565" rIns="129293" bIns="24256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Day 3-7: Promote (liaison micro-asks)</a:t>
          </a:r>
        </a:p>
      </dsp:txBody>
      <dsp:txXfrm>
        <a:off x="1665909" y="1013211"/>
        <a:ext cx="6663638" cy="954981"/>
      </dsp:txXfrm>
    </dsp:sp>
    <dsp:sp modelId="{F3C7287F-F0C7-4206-97EC-A8ED08538506}">
      <dsp:nvSpPr>
        <dsp:cNvPr id="0" name=""/>
        <dsp:cNvSpPr/>
      </dsp:nvSpPr>
      <dsp:spPr>
        <a:xfrm>
          <a:off x="0" y="1013211"/>
          <a:ext cx="1665909" cy="9549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154" tIns="94331" rIns="88154" bIns="9433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Promote</a:t>
          </a:r>
        </a:p>
      </dsp:txBody>
      <dsp:txXfrm>
        <a:off x="0" y="1013211"/>
        <a:ext cx="1665909" cy="954981"/>
      </dsp:txXfrm>
    </dsp:sp>
    <dsp:sp modelId="{DFF4B223-8077-4A2C-AEC7-8300AB4D207A}">
      <dsp:nvSpPr>
        <dsp:cNvPr id="0" name=""/>
        <dsp:cNvSpPr/>
      </dsp:nvSpPr>
      <dsp:spPr>
        <a:xfrm>
          <a:off x="1665909" y="2025492"/>
          <a:ext cx="6663638" cy="9549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293" tIns="242565" rIns="129293" bIns="24256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Day 8-14: Deliver + measure (registrations, rating, opt-ins)</a:t>
          </a:r>
        </a:p>
      </dsp:txBody>
      <dsp:txXfrm>
        <a:off x="1665909" y="2025492"/>
        <a:ext cx="6663638" cy="954981"/>
      </dsp:txXfrm>
    </dsp:sp>
    <dsp:sp modelId="{E265FD64-C0B5-4FA6-BB13-9A5FCD9EDEFB}">
      <dsp:nvSpPr>
        <dsp:cNvPr id="0" name=""/>
        <dsp:cNvSpPr/>
      </dsp:nvSpPr>
      <dsp:spPr>
        <a:xfrm>
          <a:off x="0" y="2025492"/>
          <a:ext cx="1665909" cy="9549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154" tIns="94331" rIns="88154" bIns="9433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Deliver</a:t>
          </a:r>
        </a:p>
      </dsp:txBody>
      <dsp:txXfrm>
        <a:off x="0" y="2025492"/>
        <a:ext cx="1665909" cy="954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845764-46E1-45EA-BD16-113C334CC9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993F7-0EA0-4B90-B8DF-ADED944824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DB0D8-1D99-4EC9-BF83-C434D7DB2100}" type="datetimeFigureOut">
              <a:rPr lang="en-US" smtClean="0">
                <a:latin typeface="Verdana" panose="020B0604030504040204" pitchFamily="34" charset="0"/>
              </a:rPr>
              <a:t>9/25/2025</a:t>
            </a:fld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77DBF-C8DE-489B-90F9-B4941176C2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F3497-7C4C-46D0-900F-BAD1E054BD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54FAF-0085-44EA-A960-8F550FD35F0A}" type="slidenum">
              <a:rPr lang="en-US" smtClean="0">
                <a:latin typeface="Verdana" panose="020B0604030504040204" pitchFamily="34" charset="0"/>
              </a:rPr>
              <a:t>‹#›</a:t>
            </a:fld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79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7209E92F-3F59-4D48-8B62-6C474268E615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E186119F-5EBC-5A4A-B7DE-568D433D86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7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f307de9b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f307de9b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B6659-F521-E2BC-E29C-153B8DD6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DA0B03-87A0-BC56-D378-5CA8B5310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02F25-5BE2-710D-8A02-6FA0A3212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14DD4-3D22-A40B-81E6-18CA296BD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71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>
          <a:extLst>
            <a:ext uri="{FF2B5EF4-FFF2-40B4-BE49-F238E27FC236}">
              <a16:creationId xmlns:a16="http://schemas.microsoft.com/office/drawing/2014/main" id="{22B122AE-E372-E795-FF85-AAE2CC9E7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f307de9b1_0_331:notes">
            <a:extLst>
              <a:ext uri="{FF2B5EF4-FFF2-40B4-BE49-F238E27FC236}">
                <a16:creationId xmlns:a16="http://schemas.microsoft.com/office/drawing/2014/main" id="{909911FE-C93A-69F7-50D4-645D9CBB2C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f307de9b1_0_331:notes">
            <a:extLst>
              <a:ext uri="{FF2B5EF4-FFF2-40B4-BE49-F238E27FC236}">
                <a16:creationId xmlns:a16="http://schemas.microsoft.com/office/drawing/2014/main" id="{C5663764-4BDE-9A24-DB9A-A051038132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815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336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44E05-75AC-DD1E-C928-C6FA2950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9980B7-F7E6-AA31-07F8-3A0EA1402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49A67E-F264-E6AA-DD1C-D2D3D400E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D4157-DD81-F72C-5AC7-1FBD20C88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73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77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>
          <a:extLst>
            <a:ext uri="{FF2B5EF4-FFF2-40B4-BE49-F238E27FC236}">
              <a16:creationId xmlns:a16="http://schemas.microsoft.com/office/drawing/2014/main" id="{4AC7DF2D-8807-1789-9C5F-9379B3CB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f307de9b1_0_331:notes">
            <a:extLst>
              <a:ext uri="{FF2B5EF4-FFF2-40B4-BE49-F238E27FC236}">
                <a16:creationId xmlns:a16="http://schemas.microsoft.com/office/drawing/2014/main" id="{C5398DD9-0067-F76D-1D62-DE7083D31F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f307de9b1_0_331:notes">
            <a:extLst>
              <a:ext uri="{FF2B5EF4-FFF2-40B4-BE49-F238E27FC236}">
                <a16:creationId xmlns:a16="http://schemas.microsoft.com/office/drawing/2014/main" id="{9F103DCF-1813-541B-2296-3F90009946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9051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8DEC2259-A8B4-C321-3AD6-B9BB2A99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6f307de9b1_0_585:notes">
            <a:extLst>
              <a:ext uri="{FF2B5EF4-FFF2-40B4-BE49-F238E27FC236}">
                <a16:creationId xmlns:a16="http://schemas.microsoft.com/office/drawing/2014/main" id="{612068A5-E0B4-42AD-28A5-2BE3A47CCE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6f307de9b1_0_585:notes">
            <a:extLst>
              <a:ext uri="{FF2B5EF4-FFF2-40B4-BE49-F238E27FC236}">
                <a16:creationId xmlns:a16="http://schemas.microsoft.com/office/drawing/2014/main" id="{931B1A3B-F476-3B88-2C16-C5B6771E2B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Keep it simple and repeatable. Liaisons get clarity and small asks.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Show how a four‑touch calendar keeps momentum without burnout.</a:t>
            </a:r>
            <a:endParaRPr lang="en-US" sz="1200" b="1" i="0" kern="1200" dirty="0">
              <a:solidFill>
                <a:schemeClr val="tx1"/>
              </a:solidFill>
              <a:effectLst/>
              <a:latin typeface="Poppins" pitchFamily="2" charset="77"/>
              <a:ea typeface="+mn-ea"/>
              <a:cs typeface="+mn-cs"/>
            </a:endParaRP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Poppi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6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EE814877-8AF7-368E-09B4-223CB7F2D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6f307de9b1_0_585:notes">
            <a:extLst>
              <a:ext uri="{FF2B5EF4-FFF2-40B4-BE49-F238E27FC236}">
                <a16:creationId xmlns:a16="http://schemas.microsoft.com/office/drawing/2014/main" id="{D4606D05-C7D9-D265-2658-A1024880E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6f307de9b1_0_585:notes">
            <a:extLst>
              <a:ext uri="{FF2B5EF4-FFF2-40B4-BE49-F238E27FC236}">
                <a16:creationId xmlns:a16="http://schemas.microsoft.com/office/drawing/2014/main" id="{BBC1F803-AB5D-77A6-D699-DCE29F5CDD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Keep it simple and repeatable. Liaison get clarity and small asks.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Show how a four‑touch calendar keeps momentum without burnout.</a:t>
            </a:r>
            <a:endParaRPr lang="en-US" sz="1200" b="1" i="0" kern="1200" dirty="0">
              <a:solidFill>
                <a:schemeClr val="tx1"/>
              </a:solidFill>
              <a:effectLst/>
              <a:latin typeface="Poppins" pitchFamily="2" charset="77"/>
              <a:ea typeface="+mn-ea"/>
              <a:cs typeface="+mn-cs"/>
            </a:endParaRP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Poppins" pitchFamily="2" charset="77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Mini activity (60s):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 Write down your loudest, proudest member—what’s one thing they could do this month?</a:t>
            </a:r>
          </a:p>
        </p:txBody>
      </p:sp>
    </p:spTree>
    <p:extLst>
      <p:ext uri="{BB962C8B-B14F-4D97-AF65-F5344CB8AC3E}">
        <p14:creationId xmlns:p14="http://schemas.microsoft.com/office/powerpoint/2010/main" val="1790766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>
          <a:extLst>
            <a:ext uri="{FF2B5EF4-FFF2-40B4-BE49-F238E27FC236}">
              <a16:creationId xmlns:a16="http://schemas.microsoft.com/office/drawing/2014/main" id="{346E8564-85ED-7B91-A29B-1E0EDF242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f307de9b1_0_331:notes">
            <a:extLst>
              <a:ext uri="{FF2B5EF4-FFF2-40B4-BE49-F238E27FC236}">
                <a16:creationId xmlns:a16="http://schemas.microsoft.com/office/drawing/2014/main" id="{011A158F-F9DE-C127-6484-265AD0F3E7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f307de9b1_0_331:notes">
            <a:extLst>
              <a:ext uri="{FF2B5EF4-FFF2-40B4-BE49-F238E27FC236}">
                <a16:creationId xmlns:a16="http://schemas.microsoft.com/office/drawing/2014/main" id="{6B43FBA6-AB69-6AD0-9EE9-48D87CE8F3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5248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f307de9b1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6f307de9b1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83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BAB5F764-029E-6FF6-0905-8FE243511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f307de9b1_0_348:notes">
            <a:extLst>
              <a:ext uri="{FF2B5EF4-FFF2-40B4-BE49-F238E27FC236}">
                <a16:creationId xmlns:a16="http://schemas.microsoft.com/office/drawing/2014/main" id="{60663868-1A2C-D793-5530-A46F29CCF3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6f307de9b1_0_348:notes">
            <a:extLst>
              <a:ext uri="{FF2B5EF4-FFF2-40B4-BE49-F238E27FC236}">
                <a16:creationId xmlns:a16="http://schemas.microsoft.com/office/drawing/2014/main" id="{B50FC035-2DE6-CCD5-9943-8AF20EC0C5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7588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9186838C-69A8-19BB-66B0-04C011EFC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f307de9b1_0_348:notes">
            <a:extLst>
              <a:ext uri="{FF2B5EF4-FFF2-40B4-BE49-F238E27FC236}">
                <a16:creationId xmlns:a16="http://schemas.microsoft.com/office/drawing/2014/main" id="{297D2403-45C7-C455-AF81-53FA5A8BAE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6f307de9b1_0_348:notes">
            <a:extLst>
              <a:ext uri="{FF2B5EF4-FFF2-40B4-BE49-F238E27FC236}">
                <a16:creationId xmlns:a16="http://schemas.microsoft.com/office/drawing/2014/main" id="{3FE1F4D5-2A36-E5D8-45E7-3F6E43C8CC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7926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A5F07D13-CD92-8098-3EAA-6C1A25065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f307de9b1_0_348:notes">
            <a:extLst>
              <a:ext uri="{FF2B5EF4-FFF2-40B4-BE49-F238E27FC236}">
                <a16:creationId xmlns:a16="http://schemas.microsoft.com/office/drawing/2014/main" id="{8D15C008-4E66-87E0-EC5B-882051CE9C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6f307de9b1_0_348:notes">
            <a:extLst>
              <a:ext uri="{FF2B5EF4-FFF2-40B4-BE49-F238E27FC236}">
                <a16:creationId xmlns:a16="http://schemas.microsoft.com/office/drawing/2014/main" id="{325D164C-0146-EFB0-E4D1-D9C0B2A80D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61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>
          <a:extLst>
            <a:ext uri="{FF2B5EF4-FFF2-40B4-BE49-F238E27FC236}">
              <a16:creationId xmlns:a16="http://schemas.microsoft.com/office/drawing/2014/main" id="{21500186-FE2C-1E10-6C6A-3357D770D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f307de9b1_0_331:notes">
            <a:extLst>
              <a:ext uri="{FF2B5EF4-FFF2-40B4-BE49-F238E27FC236}">
                <a16:creationId xmlns:a16="http://schemas.microsoft.com/office/drawing/2014/main" id="{7D02B2D5-9DDF-7E66-08BD-F66064FBF2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f307de9b1_0_331:notes">
            <a:extLst>
              <a:ext uri="{FF2B5EF4-FFF2-40B4-BE49-F238E27FC236}">
                <a16:creationId xmlns:a16="http://schemas.microsoft.com/office/drawing/2014/main" id="{ACB0256F-42C9-931D-304A-A1BFA0E520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488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77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56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27A75-E557-BDE3-6165-E98CAFA2F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DBF6A-3738-6BA7-0FA3-9D7EC917D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8FA8CA-5A49-AEC2-09A8-BE5F8FD22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D027C-DFF2-C1EC-9A5B-C0A586D5C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83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>
          <a:extLst>
            <a:ext uri="{FF2B5EF4-FFF2-40B4-BE49-F238E27FC236}">
              <a16:creationId xmlns:a16="http://schemas.microsoft.com/office/drawing/2014/main" id="{A84AEDF0-E94A-F58A-E844-1ADCD535C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f307de9b1_0_331:notes">
            <a:extLst>
              <a:ext uri="{FF2B5EF4-FFF2-40B4-BE49-F238E27FC236}">
                <a16:creationId xmlns:a16="http://schemas.microsoft.com/office/drawing/2014/main" id="{82C53AC6-2EFF-031B-29AB-26DAB46038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f307de9b1_0_331:notes">
            <a:extLst>
              <a:ext uri="{FF2B5EF4-FFF2-40B4-BE49-F238E27FC236}">
                <a16:creationId xmlns:a16="http://schemas.microsoft.com/office/drawing/2014/main" id="{C5149447-984E-1715-CFFA-0B3BA68B26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2036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4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13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6f307de9b1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6f307de9b1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Seed Prompts:</a:t>
            </a:r>
            <a:endParaRPr lang="en-US" sz="1200" b="0" i="0" kern="1200" dirty="0">
              <a:solidFill>
                <a:schemeClr val="tx1"/>
              </a:solidFill>
              <a:effectLst/>
              <a:latin typeface="Poppins" pitchFamily="2" charset="77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STAT?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What nearly worked—but didn’t—and why?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What’s the biggest blocker to sending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 welcome email?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If you automated just one step, which would move the needle?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+mn-cs"/>
              </a:rPr>
              <a:t>Who’s a dream partner in your region you haven’t tapped?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14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>
          <a:extLst>
            <a:ext uri="{FF2B5EF4-FFF2-40B4-BE49-F238E27FC236}">
              <a16:creationId xmlns:a16="http://schemas.microsoft.com/office/drawing/2014/main" id="{C2AA6A7B-4EAE-2083-0520-4B5BEE65C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f307de9b1_0_331:notes">
            <a:extLst>
              <a:ext uri="{FF2B5EF4-FFF2-40B4-BE49-F238E27FC236}">
                <a16:creationId xmlns:a16="http://schemas.microsoft.com/office/drawing/2014/main" id="{10D7300D-2D4A-589E-CFCD-D72D299E89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f307de9b1_0_331:notes">
            <a:extLst>
              <a:ext uri="{FF2B5EF4-FFF2-40B4-BE49-F238E27FC236}">
                <a16:creationId xmlns:a16="http://schemas.microsoft.com/office/drawing/2014/main" id="{B0689FD9-603A-6745-61E1-C4A2C9A16C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talk about member/customer pain points – what are they and how are you the aspirin to their headache?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[Ask someone in the audience to record the first 30 seconds of responses.]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5578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f307de9b1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f307de9b1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can you say about your chapter or affiliate that no other organization can?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Does your audience agree?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5 minutes to craft your chapter or affiliate “big picture” value proposition – 2 minutes solo and 2-3 minutes 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36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Author: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KGCompton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 Subject: Sticky Note Date: 9/24/2025 2:20:42 PM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"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Do"s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 on the right so you see them first maybe?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Also, suggest formatting the "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Not"s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 in a similar manner as the "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Do"s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 to make the slide easier to read and comprehend at a glance.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Author: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mpeterson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 Subject: Sticky Note Date: 9/24/2025 2:58:43 PM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Agree. Also, should it be "Don't:" instead of "Not"?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Author: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mpeterson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 Subject: Sticky Note Date: 9/24/2025 2:59:26 PM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rPr>
              <a:t>Kelsey, did you mean move the "Do's" to the left?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6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67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91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85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339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54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5F7D20-A184-1663-2C73-F27164EBA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6170279" cy="522513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9AF3D37F-4016-FB36-CC34-C4F8134D8B7C}"/>
              </a:ext>
            </a:extLst>
          </p:cNvPr>
          <p:cNvSpPr txBox="1">
            <a:spLocks/>
          </p:cNvSpPr>
          <p:nvPr userDrawn="1"/>
        </p:nvSpPr>
        <p:spPr>
          <a:xfrm>
            <a:off x="5861304" y="4672584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4"/>
                </a:solidFill>
              </a:rPr>
              <a:t>©2025 MGMA. All rights reserved.</a:t>
            </a:r>
          </a:p>
        </p:txBody>
      </p:sp>
      <p:sp>
        <p:nvSpPr>
          <p:cNvPr id="5" name="Slide Number Placeholder 15">
            <a:extLst>
              <a:ext uri="{FF2B5EF4-FFF2-40B4-BE49-F238E27FC236}">
                <a16:creationId xmlns:a16="http://schemas.microsoft.com/office/drawing/2014/main" id="{E3F3A819-12F0-4B46-9E71-CC7C0EC77839}"/>
              </a:ext>
            </a:extLst>
          </p:cNvPr>
          <p:cNvSpPr txBox="1">
            <a:spLocks/>
          </p:cNvSpPr>
          <p:nvPr userDrawn="1"/>
        </p:nvSpPr>
        <p:spPr>
          <a:xfrm>
            <a:off x="8219652" y="4672584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7846A9F-D5C5-0F4A-B5A1-0DEEE6F9761B}" type="slidenum">
              <a:rPr lang="en-US" b="1" smtClean="0">
                <a:solidFill>
                  <a:schemeClr val="accent4"/>
                </a:solidFill>
              </a:rPr>
              <a:pPr algn="r"/>
              <a:t>‹#›</a:t>
            </a:fld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0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61D45-831A-6F25-272F-3D65A5E47A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4" y="1091133"/>
            <a:ext cx="8293482" cy="2981405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110000"/>
              <a:defRPr sz="1600" b="0" i="0"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400" b="0" i="0">
                <a:latin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200" b="0" i="0">
                <a:latin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050" b="0" i="0">
                <a:latin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900" b="0" i="0">
                <a:latin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CD7C54E8-80E6-EB33-C83E-8A95618C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6154911" cy="522513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7">
            <a:extLst>
              <a:ext uri="{FF2B5EF4-FFF2-40B4-BE49-F238E27FC236}">
                <a16:creationId xmlns:a16="http://schemas.microsoft.com/office/drawing/2014/main" id="{177F2547-9FE3-6BEC-90DE-346ED5A636D1}"/>
              </a:ext>
            </a:extLst>
          </p:cNvPr>
          <p:cNvSpPr txBox="1">
            <a:spLocks/>
          </p:cNvSpPr>
          <p:nvPr userDrawn="1"/>
        </p:nvSpPr>
        <p:spPr>
          <a:xfrm>
            <a:off x="5861304" y="4672584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4"/>
                </a:solidFill>
              </a:rPr>
              <a:t>©2025 MGMA. All rights reserved.</a:t>
            </a:r>
          </a:p>
        </p:txBody>
      </p:sp>
      <p:sp>
        <p:nvSpPr>
          <p:cNvPr id="10" name="Slide Number Placeholder 15">
            <a:extLst>
              <a:ext uri="{FF2B5EF4-FFF2-40B4-BE49-F238E27FC236}">
                <a16:creationId xmlns:a16="http://schemas.microsoft.com/office/drawing/2014/main" id="{EC8C199B-5805-3623-C4AD-F1643A65619C}"/>
              </a:ext>
            </a:extLst>
          </p:cNvPr>
          <p:cNvSpPr txBox="1">
            <a:spLocks/>
          </p:cNvSpPr>
          <p:nvPr userDrawn="1"/>
        </p:nvSpPr>
        <p:spPr>
          <a:xfrm>
            <a:off x="8219652" y="4672584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7846A9F-D5C5-0F4A-B5A1-0DEEE6F9761B}" type="slidenum">
              <a:rPr lang="en-US" b="1" smtClean="0">
                <a:solidFill>
                  <a:schemeClr val="accent4"/>
                </a:solidFill>
              </a:rPr>
              <a:pPr algn="r"/>
              <a:t>‹#›</a:t>
            </a:fld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3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61D45-831A-6F25-272F-3D65A5E47A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91133"/>
            <a:ext cx="3988041" cy="295066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110000"/>
              <a:defRPr sz="1600" b="0" i="0">
                <a:latin typeface="Verdana" panose="020B0604030504040204" pitchFamily="34" charset="0"/>
              </a:defRPr>
            </a:lvl1pPr>
            <a:lvl2pPr marL="5143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400" b="0" i="0">
                <a:latin typeface="Verdana" panose="020B0604030504040204" pitchFamily="34" charset="0"/>
              </a:defRPr>
            </a:lvl2pPr>
            <a:lvl3pPr marL="8572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200" b="0" i="0">
                <a:latin typeface="Verdana" panose="020B0604030504040204" pitchFamily="34" charset="0"/>
              </a:defRPr>
            </a:lvl3pPr>
            <a:lvl4pPr marL="12001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050" b="0" i="0">
                <a:latin typeface="Verdana" panose="020B0604030504040204" pitchFamily="34" charset="0"/>
              </a:defRPr>
            </a:lvl4pPr>
            <a:lvl5pPr marL="15430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900" b="0" i="0"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A0602E-5C11-8084-922A-A672B9F94D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71784" y="1091133"/>
            <a:ext cx="3913167" cy="295066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110000"/>
              <a:defRPr sz="1600" b="0" i="0">
                <a:latin typeface="Verdana" panose="020B0604030504040204" pitchFamily="34" charset="0"/>
              </a:defRPr>
            </a:lvl1pPr>
            <a:lvl2pPr marL="5143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400" b="0" i="0">
                <a:latin typeface="Verdana" panose="020B0604030504040204" pitchFamily="34" charset="0"/>
              </a:defRPr>
            </a:lvl2pPr>
            <a:lvl3pPr marL="8572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200" b="0" i="0">
                <a:latin typeface="Verdana" panose="020B0604030504040204" pitchFamily="34" charset="0"/>
              </a:defRPr>
            </a:lvl3pPr>
            <a:lvl4pPr marL="12001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050" b="0" i="0">
                <a:latin typeface="Verdana" panose="020B0604030504040204" pitchFamily="34" charset="0"/>
              </a:defRPr>
            </a:lvl4pPr>
            <a:lvl5pPr marL="15430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900" b="0" i="0"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33785C6-2808-0028-595D-ADFB5FE2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6170279" cy="522513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B14F6195-E404-58DB-5201-F8A890783C2E}"/>
              </a:ext>
            </a:extLst>
          </p:cNvPr>
          <p:cNvSpPr txBox="1">
            <a:spLocks/>
          </p:cNvSpPr>
          <p:nvPr userDrawn="1"/>
        </p:nvSpPr>
        <p:spPr>
          <a:xfrm>
            <a:off x="5861304" y="4672584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4"/>
                </a:solidFill>
              </a:rPr>
              <a:t>©2025 MGMA. All rights reserved.</a:t>
            </a:r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56589396-81F3-C10E-5D63-187CD9619148}"/>
              </a:ext>
            </a:extLst>
          </p:cNvPr>
          <p:cNvSpPr txBox="1">
            <a:spLocks/>
          </p:cNvSpPr>
          <p:nvPr userDrawn="1"/>
        </p:nvSpPr>
        <p:spPr>
          <a:xfrm>
            <a:off x="8219652" y="4672584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7846A9F-D5C5-0F4A-B5A1-0DEEE6F9761B}" type="slidenum">
              <a:rPr lang="en-US" b="1" smtClean="0">
                <a:solidFill>
                  <a:schemeClr val="accent4"/>
                </a:solidFill>
              </a:rPr>
              <a:pPr algn="r"/>
              <a:t>‹#›</a:t>
            </a:fld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8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AB2E721C-C485-FA13-289E-0609AA21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298218" cy="522513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0BB076DF-E5A4-193E-56DF-208905E18858}"/>
              </a:ext>
            </a:extLst>
          </p:cNvPr>
          <p:cNvSpPr txBox="1">
            <a:spLocks/>
          </p:cNvSpPr>
          <p:nvPr userDrawn="1"/>
        </p:nvSpPr>
        <p:spPr>
          <a:xfrm>
            <a:off x="5861304" y="4672584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4"/>
                </a:solidFill>
              </a:rPr>
              <a:t>©2025 MGMA. All rights reserved.</a:t>
            </a:r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0BBB26F5-AA19-0446-E2CF-64B2BFD4261F}"/>
              </a:ext>
            </a:extLst>
          </p:cNvPr>
          <p:cNvSpPr txBox="1">
            <a:spLocks/>
          </p:cNvSpPr>
          <p:nvPr userDrawn="1"/>
        </p:nvSpPr>
        <p:spPr>
          <a:xfrm>
            <a:off x="8219652" y="4672584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7846A9F-D5C5-0F4A-B5A1-0DEEE6F9761B}" type="slidenum">
              <a:rPr lang="en-US" b="1" smtClean="0">
                <a:solidFill>
                  <a:schemeClr val="accent4"/>
                </a:solidFill>
              </a:rPr>
              <a:pPr algn="r"/>
              <a:t>‹#›</a:t>
            </a:fld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5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61D45-831A-6F25-272F-3D65A5E47A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4" y="1017002"/>
            <a:ext cx="8329548" cy="2981405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110000"/>
              <a:defRPr sz="1600" b="0" i="0"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400" b="0" i="0">
                <a:latin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200" b="0" i="0">
                <a:latin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050" b="0" i="0">
                <a:latin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900" b="0" i="0">
                <a:latin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47276B9-2F51-AF83-31F3-0D796A72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29548" cy="522513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7">
            <a:extLst>
              <a:ext uri="{FF2B5EF4-FFF2-40B4-BE49-F238E27FC236}">
                <a16:creationId xmlns:a16="http://schemas.microsoft.com/office/drawing/2014/main" id="{31848BA1-C8DD-6CC3-5F98-B1B762543375}"/>
              </a:ext>
            </a:extLst>
          </p:cNvPr>
          <p:cNvSpPr txBox="1">
            <a:spLocks/>
          </p:cNvSpPr>
          <p:nvPr userDrawn="1"/>
        </p:nvSpPr>
        <p:spPr>
          <a:xfrm>
            <a:off x="5861304" y="4672584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4"/>
                </a:solidFill>
              </a:rPr>
              <a:t>©2025 MGMA. All rights reserved.</a:t>
            </a:r>
          </a:p>
        </p:txBody>
      </p:sp>
      <p:sp>
        <p:nvSpPr>
          <p:cNvPr id="10" name="Slide Number Placeholder 15">
            <a:extLst>
              <a:ext uri="{FF2B5EF4-FFF2-40B4-BE49-F238E27FC236}">
                <a16:creationId xmlns:a16="http://schemas.microsoft.com/office/drawing/2014/main" id="{74DF6F25-F4CB-5E01-DDD1-A0FAEE6C1610}"/>
              </a:ext>
            </a:extLst>
          </p:cNvPr>
          <p:cNvSpPr txBox="1">
            <a:spLocks/>
          </p:cNvSpPr>
          <p:nvPr userDrawn="1"/>
        </p:nvSpPr>
        <p:spPr>
          <a:xfrm>
            <a:off x="8219652" y="4672584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7846A9F-D5C5-0F4A-B5A1-0DEEE6F9761B}" type="slidenum">
              <a:rPr lang="en-US" b="1" smtClean="0">
                <a:solidFill>
                  <a:schemeClr val="accent4"/>
                </a:solidFill>
              </a:rPr>
              <a:pPr algn="r"/>
              <a:t>‹#›</a:t>
            </a:fld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5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61D45-831A-6F25-272F-3D65A5E47A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110000"/>
              <a:defRPr sz="1600" b="0" i="0">
                <a:latin typeface="Verdana" panose="020B0604030504040204" pitchFamily="34" charset="0"/>
              </a:defRPr>
            </a:lvl1pPr>
            <a:lvl2pPr marL="5143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400" b="0" i="0">
                <a:latin typeface="Verdana" panose="020B0604030504040204" pitchFamily="34" charset="0"/>
              </a:defRPr>
            </a:lvl2pPr>
            <a:lvl3pPr marL="8572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200" b="0" i="0">
                <a:latin typeface="Verdana" panose="020B0604030504040204" pitchFamily="34" charset="0"/>
              </a:defRPr>
            </a:lvl3pPr>
            <a:lvl4pPr marL="12001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050" b="0" i="0">
                <a:latin typeface="Verdana" panose="020B0604030504040204" pitchFamily="34" charset="0"/>
              </a:defRPr>
            </a:lvl4pPr>
            <a:lvl5pPr marL="15430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900" b="0" i="0"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A0602E-5C11-8084-922A-A672B9F94D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10204" y="1019575"/>
            <a:ext cx="3913167" cy="295066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110000"/>
              <a:defRPr sz="1600" b="0" i="0">
                <a:latin typeface="Verdana" panose="020B0604030504040204" pitchFamily="34" charset="0"/>
              </a:defRPr>
            </a:lvl1pPr>
            <a:lvl2pPr marL="5143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400" b="0" i="0">
                <a:latin typeface="Verdana" panose="020B0604030504040204" pitchFamily="34" charset="0"/>
              </a:defRPr>
            </a:lvl2pPr>
            <a:lvl3pPr marL="8572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200" b="0" i="0">
                <a:latin typeface="Verdana" panose="020B0604030504040204" pitchFamily="34" charset="0"/>
              </a:defRPr>
            </a:lvl3pPr>
            <a:lvl4pPr marL="12001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050" b="0" i="0">
                <a:latin typeface="Verdana" panose="020B0604030504040204" pitchFamily="34" charset="0"/>
              </a:defRPr>
            </a:lvl4pPr>
            <a:lvl5pPr marL="1543050" indent="-171450"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900" b="0" i="0"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0EBF3EC6-AB58-E7D4-C21A-21F9361E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880CCB95-39E1-2088-7220-E380ADF69657}"/>
              </a:ext>
            </a:extLst>
          </p:cNvPr>
          <p:cNvSpPr txBox="1">
            <a:spLocks/>
          </p:cNvSpPr>
          <p:nvPr userDrawn="1"/>
        </p:nvSpPr>
        <p:spPr>
          <a:xfrm>
            <a:off x="5861304" y="4672584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4"/>
                </a:solidFill>
              </a:rPr>
              <a:t>©2025 MGMA. All rights reserved.</a:t>
            </a:r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B467940C-3DFA-AFC8-2E47-D30DBF6A4F7A}"/>
              </a:ext>
            </a:extLst>
          </p:cNvPr>
          <p:cNvSpPr txBox="1">
            <a:spLocks/>
          </p:cNvSpPr>
          <p:nvPr userDrawn="1"/>
        </p:nvSpPr>
        <p:spPr>
          <a:xfrm>
            <a:off x="8219652" y="4672584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7846A9F-D5C5-0F4A-B5A1-0DEEE6F9761B}" type="slidenum">
              <a:rPr lang="en-US" b="1" smtClean="0">
                <a:solidFill>
                  <a:schemeClr val="accent4"/>
                </a:solidFill>
              </a:rPr>
              <a:pPr algn="r"/>
              <a:t>‹#›</a:t>
            </a:fld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99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AB08-CBDB-820B-A5E9-2CA193ABE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42C2A-429D-7357-24E7-93E962673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DF718-772B-368C-8240-622CDF3F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1C99-0E4E-43DD-BF31-5B2470B2E38A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3DD00-B431-3EC9-4147-E074DDB29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11A9-C3A2-D57D-73E9-935B74A0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F4E4-3C93-4205-AB91-11D3F207C2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1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88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936CEF9A-60DA-ACEC-B899-9EC9419F62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5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AF0F1DB-83E3-057C-8D12-1E5D0AA647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9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5" r:id="rId2"/>
    <p:sldLayoutId id="2147484196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72B4F54-88FA-A468-5DDC-8F6F8D6F7E1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9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64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AB7A301A-164A-0E1F-7D68-7E6C4DD7A6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5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microphone&#10;&#10;Description automatically generated">
            <a:extLst>
              <a:ext uri="{FF2B5EF4-FFF2-40B4-BE49-F238E27FC236}">
                <a16:creationId xmlns:a16="http://schemas.microsoft.com/office/drawing/2014/main" id="{6CB551FA-CFC7-4643-1B36-401DA8AEF2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0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D9D245E-EF89-3DBB-B3C7-0A917370B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4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2F11FBD-B355-2799-022D-54A588BFAB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thank you card&#10;&#10;Description automatically generated">
            <a:extLst>
              <a:ext uri="{FF2B5EF4-FFF2-40B4-BE49-F238E27FC236}">
                <a16:creationId xmlns:a16="http://schemas.microsoft.com/office/drawing/2014/main" id="{4AAAC805-AF49-34A7-7592-26CB319C66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6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sv-se/foto/man-person-sitter-frustration-3752834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62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59A48-494B-66F1-81E3-618EAB459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FB18D9-C287-E595-3A9F-469A20160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Get to YES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E12F6B-32AF-6276-8740-2363CD79183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l="15585" r="15585"/>
          <a:stretch/>
        </p:blipFill>
        <p:spPr>
          <a:xfrm>
            <a:off x="5223950" y="1090613"/>
            <a:ext cx="3009338" cy="2951162"/>
          </a:xfrm>
          <a:prstGeom prst="rect">
            <a:avLst/>
          </a:prstGeom>
        </p:spPr>
      </p:pic>
      <p:sp>
        <p:nvSpPr>
          <p:cNvPr id="9" name="Google Shape;504;p45">
            <a:extLst>
              <a:ext uri="{FF2B5EF4-FFF2-40B4-BE49-F238E27FC236}">
                <a16:creationId xmlns:a16="http://schemas.microsoft.com/office/drawing/2014/main" id="{57A1DECC-1727-3191-5990-7FCBED0A9846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446875" y="1104901"/>
            <a:ext cx="3987800" cy="295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defRPr sz="2000"/>
            </a:pPr>
            <a:r>
              <a:rPr lang="en-US" dirty="0"/>
              <a:t>Actionable education (Monday-ready; no promos in CE)</a:t>
            </a:r>
          </a:p>
          <a:p>
            <a:pPr>
              <a:defRPr sz="2000"/>
            </a:pPr>
            <a:r>
              <a:rPr lang="en-US" dirty="0"/>
              <a:t>Low administrative lift (you provide logistics)</a:t>
            </a:r>
          </a:p>
          <a:p>
            <a:pPr>
              <a:defRPr sz="2000"/>
            </a:pPr>
            <a:r>
              <a:rPr lang="en-US" dirty="0"/>
              <a:t>Measured value (registrations, CE hours, rating ≥4.5/5)</a:t>
            </a:r>
          </a:p>
          <a:p>
            <a:pPr>
              <a:lnSpc>
                <a:spcPct val="120000"/>
              </a:lnSpc>
              <a:spcAft>
                <a:spcPts val="500"/>
              </a:spcAft>
            </a:pPr>
            <a:endParaRPr sz="1200" dirty="0">
              <a:solidFill>
                <a:schemeClr val="dk1"/>
              </a:solidFill>
              <a:latin typeface="Proxima Nova Alt Rg" panose="02000506030000020004" pitchFamily="2" charset="77"/>
              <a:ea typeface="Proxima Nova"/>
              <a:cs typeface="Poppins" pitchFamily="2" charset="77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220234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>
          <a:extLst>
            <a:ext uri="{FF2B5EF4-FFF2-40B4-BE49-F238E27FC236}">
              <a16:creationId xmlns:a16="http://schemas.microsoft.com/office/drawing/2014/main" id="{45F24E4C-5F10-B444-322C-471B6710A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>
            <a:extLst>
              <a:ext uri="{FF2B5EF4-FFF2-40B4-BE49-F238E27FC236}">
                <a16:creationId xmlns:a16="http://schemas.microsoft.com/office/drawing/2014/main" id="{EDEA790C-7EFF-F2DD-C7FE-D76247E1B071}"/>
              </a:ext>
            </a:extLst>
          </p:cNvPr>
          <p:cNvSpPr txBox="1"/>
          <p:nvPr/>
        </p:nvSpPr>
        <p:spPr>
          <a:xfrm>
            <a:off x="659100" y="1867087"/>
            <a:ext cx="7825800" cy="14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Audience Pain Points</a:t>
            </a:r>
            <a:endParaRPr sz="4200" b="1" dirty="0">
              <a:solidFill>
                <a:schemeClr val="accent2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65431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/>
          <p:cNvSpPr txBox="1"/>
          <p:nvPr/>
        </p:nvSpPr>
        <p:spPr>
          <a:xfrm>
            <a:off x="659100" y="1867087"/>
            <a:ext cx="7825800" cy="14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Value Proposition &amp; </a:t>
            </a: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ea typeface="Poppins"/>
                <a:cs typeface="Poppins"/>
                <a:sym typeface="Poppins"/>
              </a:rPr>
              <a:t>Strategic</a:t>
            </a:r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 Messaging </a:t>
            </a:r>
            <a:endParaRPr sz="4200" b="1" dirty="0">
              <a:solidFill>
                <a:schemeClr val="accent2"/>
              </a:solidFill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806AC-57C8-2B19-DCE7-C1EA416B3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B14CEED-210A-BFB9-C148-7F07F0876B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We [</a:t>
            </a:r>
            <a:r>
              <a:rPr lang="en-US" sz="2000" b="1" dirty="0"/>
              <a:t>org/product/service</a:t>
            </a:r>
            <a:r>
              <a:rPr lang="en-US" sz="2000" dirty="0"/>
              <a:t>] help [</a:t>
            </a:r>
            <a:r>
              <a:rPr lang="en-US" sz="2000" b="1" dirty="0"/>
              <a:t>target audience</a:t>
            </a:r>
            <a:r>
              <a:rPr lang="en-US" sz="2000" dirty="0"/>
              <a:t>] solve [</a:t>
            </a:r>
            <a:r>
              <a:rPr lang="en-US" sz="2000" b="1" dirty="0"/>
              <a:t>specific problem or need</a:t>
            </a:r>
            <a:r>
              <a:rPr lang="en-US" sz="2000" dirty="0"/>
              <a:t>] by providing </a:t>
            </a:r>
            <a:r>
              <a:rPr lang="en-US" sz="2000" b="1" dirty="0"/>
              <a:t>[unique benefit or solution</a:t>
            </a:r>
            <a:r>
              <a:rPr lang="en-US" sz="2000" dirty="0"/>
              <a:t>]. </a:t>
            </a:r>
          </a:p>
          <a:p>
            <a:pPr marL="0" indent="0">
              <a:buNone/>
            </a:pPr>
            <a:r>
              <a:rPr lang="en-US" sz="2000" dirty="0"/>
              <a:t>Unlike [competitor/alternative], we provide [</a:t>
            </a:r>
            <a:r>
              <a:rPr lang="en-US" sz="2000" b="1" dirty="0"/>
              <a:t>key differentiator</a:t>
            </a:r>
            <a:r>
              <a:rPr lang="en-US" sz="2000" dirty="0"/>
              <a:t>].</a:t>
            </a:r>
          </a:p>
        </p:txBody>
      </p:sp>
      <p:pic>
        <p:nvPicPr>
          <p:cNvPr id="3" name="Content Placeholder 2" descr="Person writing on a board">
            <a:extLst>
              <a:ext uri="{FF2B5EF4-FFF2-40B4-BE49-F238E27FC236}">
                <a16:creationId xmlns:a16="http://schemas.microsoft.com/office/drawing/2014/main" id="{B475FE01-F1BA-2588-7566-76F94452689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l="1530" r="1" b="1"/>
          <a:stretch>
            <a:fillRect/>
          </a:stretch>
        </p:blipFill>
        <p:spPr>
          <a:xfrm>
            <a:off x="4810204" y="1019575"/>
            <a:ext cx="3913167" cy="2950669"/>
          </a:xfr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DA7C117-C431-587E-B88F-233EC19E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Value Proposition Formula</a:t>
            </a:r>
          </a:p>
        </p:txBody>
      </p:sp>
    </p:spTree>
    <p:extLst>
      <p:ext uri="{BB962C8B-B14F-4D97-AF65-F5344CB8AC3E}">
        <p14:creationId xmlns:p14="http://schemas.microsoft.com/office/powerpoint/2010/main" val="204601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ACC6E13-6EE5-793B-7C51-A46DA85D94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/>
          <a:lstStyle/>
          <a:p>
            <a:pPr marL="0" indent="0">
              <a:buNone/>
            </a:pPr>
            <a:r>
              <a:rPr lang="en-US" sz="1900" dirty="0"/>
              <a:t>MGMA State/Affiliate helps </a:t>
            </a:r>
            <a:r>
              <a:rPr lang="en-US" sz="1900" b="1" dirty="0"/>
              <a:t>[ members/stakeholders]</a:t>
            </a:r>
            <a:r>
              <a:rPr lang="en-US" sz="1900" dirty="0"/>
              <a:t> address [</a:t>
            </a:r>
            <a:r>
              <a:rPr lang="en-US" sz="1900" b="1" dirty="0"/>
              <a:t>specific challenge or need</a:t>
            </a:r>
            <a:r>
              <a:rPr lang="en-US" sz="1900" dirty="0"/>
              <a:t>] by providing [</a:t>
            </a:r>
            <a:r>
              <a:rPr lang="en-US" sz="1900" b="1" dirty="0"/>
              <a:t>unique benefit or solution</a:t>
            </a:r>
            <a:r>
              <a:rPr lang="en-US" sz="1900" dirty="0"/>
              <a:t>]. </a:t>
            </a:r>
          </a:p>
          <a:p>
            <a:pPr marL="0" indent="0">
              <a:buNone/>
            </a:pPr>
            <a:r>
              <a:rPr lang="en-US" sz="1900" dirty="0"/>
              <a:t>Unlike [other orgs or alternatives], we deliver [</a:t>
            </a:r>
            <a:r>
              <a:rPr lang="en-US" sz="1900" b="1" dirty="0"/>
              <a:t>key differentiator</a:t>
            </a:r>
            <a:r>
              <a:rPr lang="en-US" sz="1900" dirty="0"/>
              <a:t>] that makes membership essential and rewarding.</a:t>
            </a:r>
          </a:p>
        </p:txBody>
      </p:sp>
      <p:pic>
        <p:nvPicPr>
          <p:cNvPr id="3" name="Content Placeholder 2" descr="Person writing on a board">
            <a:extLst>
              <a:ext uri="{FF2B5EF4-FFF2-40B4-BE49-F238E27FC236}">
                <a16:creationId xmlns:a16="http://schemas.microsoft.com/office/drawing/2014/main" id="{217D5CF4-D885-AA6A-2365-BB938E07D79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l="1530" r="1" b="1"/>
          <a:stretch>
            <a:fillRect/>
          </a:stretch>
        </p:blipFill>
        <p:spPr>
          <a:xfrm>
            <a:off x="4810204" y="1019575"/>
            <a:ext cx="3913167" cy="2950669"/>
          </a:xfr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51430D-2D62-C849-B828-0AEF6491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MGMA Value Proposition Formula</a:t>
            </a:r>
          </a:p>
        </p:txBody>
      </p:sp>
    </p:spTree>
    <p:extLst>
      <p:ext uri="{BB962C8B-B14F-4D97-AF65-F5344CB8AC3E}">
        <p14:creationId xmlns:p14="http://schemas.microsoft.com/office/powerpoint/2010/main" val="665943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5DEBA-D02E-0CA9-F0B8-FD29AFD1A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D165E-8EEB-5A4D-CD2E-007E863D58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“We help medical practice leaders cut avoidable claim denials and improve first‑pass yield through state‑specific education, payer policy roundtables, and practical toolkits. </a:t>
            </a:r>
          </a:p>
          <a:p>
            <a:pPr marL="0" indent="0">
              <a:buNone/>
            </a:pPr>
            <a:r>
              <a:rPr lang="en-US" dirty="0"/>
              <a:t>Unlike generic webinars or vendor promos, we deliver local payer know‑how, peer benchmarks, and hands‑on working sessions that convert knowledge into fewer write‑offs and faster reimbursement.”</a:t>
            </a:r>
          </a:p>
        </p:txBody>
      </p:sp>
      <p:pic>
        <p:nvPicPr>
          <p:cNvPr id="10" name="Content Placeholder 9" descr="Golf ball near cup on putting green outdoors">
            <a:extLst>
              <a:ext uri="{FF2B5EF4-FFF2-40B4-BE49-F238E27FC236}">
                <a16:creationId xmlns:a16="http://schemas.microsoft.com/office/drawing/2014/main" id="{14A864BD-638C-467B-4905-863BDB08618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810125" y="1190679"/>
            <a:ext cx="3913188" cy="260815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44CF2BA-FB34-B9C5-1D63-88B7CA739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Pain Point – Denial Prevention</a:t>
            </a:r>
          </a:p>
        </p:txBody>
      </p:sp>
    </p:spTree>
    <p:extLst>
      <p:ext uri="{BB962C8B-B14F-4D97-AF65-F5344CB8AC3E}">
        <p14:creationId xmlns:p14="http://schemas.microsoft.com/office/powerpoint/2010/main" val="2464024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99B31-11F5-0F34-E57B-D26C20524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A5843-0D31-867B-4E64-01656ED58B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“We help medical practice leaders stabilize staffing and expand timely patient access by equipping teams with role-based training, workflow toolkits, and peer benchmarks that optimize scheduling, triage, and care team deployment. </a:t>
            </a:r>
          </a:p>
          <a:p>
            <a:pPr marL="0" indent="0">
              <a:buNone/>
            </a:pPr>
            <a:r>
              <a:rPr lang="en-US" dirty="0"/>
              <a:t>Unlike one‑size‑fits‑all scheduling tools, we deliver proven operational playbooks and state-specific guidance that reduce vacancies and churn, lower phone abandonment and no‑show rates, and more.”</a:t>
            </a:r>
          </a:p>
        </p:txBody>
      </p:sp>
      <p:pic>
        <p:nvPicPr>
          <p:cNvPr id="10" name="Content Placeholder 9" descr="Smiling woman with laptop on desk">
            <a:extLst>
              <a:ext uri="{FF2B5EF4-FFF2-40B4-BE49-F238E27FC236}">
                <a16:creationId xmlns:a16="http://schemas.microsoft.com/office/drawing/2014/main" id="{8DDE3DC6-61BD-0B75-D10B-22A32B7CE3A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/>
          <a:stretch/>
        </p:blipFill>
        <p:spPr>
          <a:xfrm>
            <a:off x="4810125" y="1190679"/>
            <a:ext cx="3913188" cy="260815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285F0E8-A093-999A-3C5D-F47FEB1B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Pain Point – Staffing &amp; Access</a:t>
            </a:r>
          </a:p>
        </p:txBody>
      </p:sp>
    </p:spTree>
    <p:extLst>
      <p:ext uri="{BB962C8B-B14F-4D97-AF65-F5344CB8AC3E}">
        <p14:creationId xmlns:p14="http://schemas.microsoft.com/office/powerpoint/2010/main" val="4165118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0DFFD-AA05-3369-D5BA-F18959D48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855BB0-CFE8-C2A1-6D5E-38E836A6BB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“We help medical practice leaders start billing sooner by simplifying the credentialing &amp; payer enrollment cycle. </a:t>
            </a:r>
          </a:p>
          <a:p>
            <a:pPr marL="0" indent="0">
              <a:buNone/>
            </a:pPr>
            <a:r>
              <a:rPr lang="en-US" dirty="0"/>
              <a:t>Unlike generic webinars or vendor promos, we deliver local payer know‑how, practical templates, and real‑time status tactics—so you can accelerate onboarding and keep revenue on schedule.”</a:t>
            </a:r>
          </a:p>
        </p:txBody>
      </p:sp>
      <p:pic>
        <p:nvPicPr>
          <p:cNvPr id="10" name="Content Placeholder 9" descr="Doctor looking at tablet">
            <a:extLst>
              <a:ext uri="{FF2B5EF4-FFF2-40B4-BE49-F238E27FC236}">
                <a16:creationId xmlns:a16="http://schemas.microsoft.com/office/drawing/2014/main" id="{747AD100-5233-412D-1CA9-51DFB56A819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/>
          <a:stretch/>
        </p:blipFill>
        <p:spPr>
          <a:xfrm>
            <a:off x="4810125" y="1190679"/>
            <a:ext cx="3913188" cy="260815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5210B9-6BE6-68D0-E10F-80ADD3BA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Pain Point – Credentialing Cycle</a:t>
            </a:r>
          </a:p>
        </p:txBody>
      </p:sp>
    </p:spTree>
    <p:extLst>
      <p:ext uri="{BB962C8B-B14F-4D97-AF65-F5344CB8AC3E}">
        <p14:creationId xmlns:p14="http://schemas.microsoft.com/office/powerpoint/2010/main" val="2453279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0B0EFB-9AE1-B826-5BD7-7F4936DDDCDF}"/>
              </a:ext>
            </a:extLst>
          </p:cNvPr>
          <p:cNvSpPr txBox="1"/>
          <p:nvPr/>
        </p:nvSpPr>
        <p:spPr>
          <a:xfrm>
            <a:off x="3020992" y="1924678"/>
            <a:ext cx="4582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Content – and messaging - should speak directly to member needs, highlight measurable outcomes, and demonstrate tangible value.</a:t>
            </a:r>
            <a:r>
              <a:rPr lang="en-US" sz="1800" kern="1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1315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D5535-6639-0631-A48F-49758DEF6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CAE2AB6-3B1A-275A-E44D-8B1CAD044E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/>
          <a:lstStyle/>
          <a:p>
            <a:pPr marL="0" indent="0">
              <a:buNone/>
            </a:pPr>
            <a:r>
              <a:rPr lang="en-US" sz="1900" dirty="0"/>
              <a:t>MGMA State/Affiliate helps </a:t>
            </a:r>
            <a:r>
              <a:rPr lang="en-US" sz="1900" b="1" dirty="0"/>
              <a:t>[ members/stakeholders]</a:t>
            </a:r>
            <a:r>
              <a:rPr lang="en-US" sz="1900" dirty="0"/>
              <a:t> address [</a:t>
            </a:r>
            <a:r>
              <a:rPr lang="en-US" sz="1900" b="1" dirty="0"/>
              <a:t>specific challenge or need</a:t>
            </a:r>
            <a:r>
              <a:rPr lang="en-US" sz="1900" dirty="0"/>
              <a:t>] by providing [</a:t>
            </a:r>
            <a:r>
              <a:rPr lang="en-US" sz="1900" b="1" dirty="0"/>
              <a:t>unique benefit or solution</a:t>
            </a:r>
            <a:r>
              <a:rPr lang="en-US" sz="1900" dirty="0"/>
              <a:t>]. </a:t>
            </a:r>
          </a:p>
          <a:p>
            <a:pPr marL="0" indent="0">
              <a:buNone/>
            </a:pPr>
            <a:r>
              <a:rPr lang="en-US" sz="1900" dirty="0"/>
              <a:t>Unlike [other orgs or alternatives], we deliver [</a:t>
            </a:r>
            <a:r>
              <a:rPr lang="en-US" sz="1900" b="1" dirty="0"/>
              <a:t>key differentiator</a:t>
            </a:r>
            <a:r>
              <a:rPr lang="en-US" sz="1900" dirty="0"/>
              <a:t>] that makes membership essential and rewarding.</a:t>
            </a:r>
          </a:p>
        </p:txBody>
      </p:sp>
      <p:pic>
        <p:nvPicPr>
          <p:cNvPr id="3" name="Content Placeholder 2" descr="White stopwatch">
            <a:extLst>
              <a:ext uri="{FF2B5EF4-FFF2-40B4-BE49-F238E27FC236}">
                <a16:creationId xmlns:a16="http://schemas.microsoft.com/office/drawing/2014/main" id="{F8BCA26F-67EE-284C-1853-97520B2597F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5793" r="5793"/>
          <a:stretch/>
        </p:blipFill>
        <p:spPr>
          <a:xfrm>
            <a:off x="4810204" y="1019575"/>
            <a:ext cx="3913167" cy="2950669"/>
          </a:xfr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C19CD23-6DD6-E062-79B9-A1FAD051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Exercise: Crafting Your 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141596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descr="Complete puzzle with one piece lit up"/>
          <p:cNvPicPr preferRelativeResize="0"/>
          <p:nvPr/>
        </p:nvPicPr>
        <p:blipFill>
          <a:blip r:embed="rId3"/>
          <a:srcRect l="18825" r="18825"/>
          <a:stretch/>
        </p:blipFill>
        <p:spPr>
          <a:xfrm>
            <a:off x="4868101" y="1976"/>
            <a:ext cx="42759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505850" y="1252950"/>
            <a:ext cx="3954300" cy="1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2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Un</a:t>
            </a:r>
            <a:r>
              <a:rPr lang="en" sz="4200" b="1" u="sng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B</a:t>
            </a:r>
            <a:r>
              <a:rPr lang="en" sz="42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locking</a:t>
            </a:r>
            <a:r>
              <a:rPr lang="en" sz="4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 </a:t>
            </a:r>
            <a:r>
              <a:rPr lang="en" sz="42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/>
                <a:sym typeface="Poppins"/>
              </a:rPr>
              <a:t>Connection</a:t>
            </a:r>
            <a:endParaRPr sz="42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Poppins"/>
              <a:sym typeface="Poppins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505850" y="2793937"/>
            <a:ext cx="4066150" cy="109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/>
              <a:t>How to Successfully Market MGMA State Chapters &amp; Affiliates</a:t>
            </a:r>
          </a:p>
          <a:p>
            <a:endParaRPr lang="en-US" sz="1600" b="1" dirty="0"/>
          </a:p>
          <a:p>
            <a:r>
              <a:rPr lang="en-US" sz="1600" b="1" dirty="0"/>
              <a:t>September 27,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DB19D-50E1-13F0-CCDB-8DEFE6F57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50" y="411470"/>
            <a:ext cx="856225" cy="3231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0F3D-80BA-9733-A062-A7103B26D7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10204" y="1019575"/>
            <a:ext cx="3913167" cy="2950669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lang="en-US"/>
              <a:t>Don’t: Spray‑and‑pray sponsorship emails</a:t>
            </a:r>
          </a:p>
          <a:p>
            <a:pPr>
              <a:defRPr sz="2000"/>
            </a:pPr>
            <a:r>
              <a:rPr lang="en-US"/>
              <a:t>Don’t: Ask for member lists or heavy board lifts</a:t>
            </a:r>
          </a:p>
          <a:p>
            <a:pPr>
              <a:defRPr sz="2000"/>
            </a:pPr>
            <a:r>
              <a:rPr lang="en-US"/>
              <a:t>Don’t wait for national to provide before you move.</a:t>
            </a:r>
          </a:p>
          <a:p>
            <a:pPr>
              <a:defRPr sz="2000"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C53031-75ED-4FAC-3B57-31F4F23A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Do This, Not That - Outreach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24A6609B-964C-C284-D5AF-C3838954784E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859207956"/>
              </p:ext>
            </p:extLst>
          </p:nvPr>
        </p:nvGraphicFramePr>
        <p:xfrm>
          <a:off x="384175" y="1019575"/>
          <a:ext cx="3988041" cy="2950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5632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36A19-5C71-8097-E27C-857BDE46B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F7741-C6F1-5623-E360-B4D5ABE216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10204" y="1019575"/>
            <a:ext cx="3913167" cy="2950669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lang="en-US" sz="2400" dirty="0"/>
              <a:t>Don’t: Do promos in the CE slots</a:t>
            </a:r>
          </a:p>
          <a:p>
            <a:pPr>
              <a:defRPr sz="2000"/>
            </a:pPr>
            <a:r>
              <a:rPr lang="en-US" sz="2400" dirty="0"/>
              <a:t>Don’t: Do broad, unfocused topics with no takeaways</a:t>
            </a:r>
          </a:p>
          <a:p>
            <a:pPr>
              <a:defRPr sz="2000"/>
            </a:pPr>
            <a:endParaRPr lang="en-US" dirty="0"/>
          </a:p>
          <a:p>
            <a:pPr marL="0" indent="0">
              <a:buNone/>
              <a:defRPr sz="2000"/>
            </a:pPr>
            <a:endParaRPr lang="en-US" dirty="0"/>
          </a:p>
          <a:p>
            <a:pPr>
              <a:defRPr sz="2000"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55D8CE-B7E6-0281-2FAD-7486EE38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Do This, Not That - Content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C2FFE1BD-4B83-B6AE-2B6F-409CFA10A20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2714206"/>
              </p:ext>
            </p:extLst>
          </p:nvPr>
        </p:nvGraphicFramePr>
        <p:xfrm>
          <a:off x="384175" y="1019575"/>
          <a:ext cx="3988041" cy="2950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52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>
          <a:extLst>
            <a:ext uri="{FF2B5EF4-FFF2-40B4-BE49-F238E27FC236}">
              <a16:creationId xmlns:a16="http://schemas.microsoft.com/office/drawing/2014/main" id="{93A16403-37CA-DAC7-8E7C-4766A4745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>
            <a:extLst>
              <a:ext uri="{FF2B5EF4-FFF2-40B4-BE49-F238E27FC236}">
                <a16:creationId xmlns:a16="http://schemas.microsoft.com/office/drawing/2014/main" id="{3AAF0746-B9A6-8F8E-24E0-C8389F38BE1E}"/>
              </a:ext>
            </a:extLst>
          </p:cNvPr>
          <p:cNvSpPr txBox="1"/>
          <p:nvPr/>
        </p:nvSpPr>
        <p:spPr>
          <a:xfrm>
            <a:off x="659100" y="1867087"/>
            <a:ext cx="7825800" cy="14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Micro-Learning Format</a:t>
            </a:r>
            <a:b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</a:br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 &amp; Delivery </a:t>
            </a:r>
            <a:endParaRPr sz="4200" b="1" dirty="0">
              <a:solidFill>
                <a:schemeClr val="accent2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12622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4DE1B1-52C9-51E0-A9DA-105C29D0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6154911" cy="522513"/>
          </a:xfrm>
        </p:spPr>
        <p:txBody>
          <a:bodyPr>
            <a:normAutofit/>
          </a:bodyPr>
          <a:lstStyle/>
          <a:p>
            <a:r>
              <a:rPr lang="en-US" b="1" dirty="0"/>
              <a:t>Micro‑Learning Workflow </a:t>
            </a:r>
            <a:endParaRPr lang="en-US" dirty="0"/>
          </a:p>
        </p:txBody>
      </p:sp>
      <p:graphicFrame>
        <p:nvGraphicFramePr>
          <p:cNvPr id="18" name="Content Placeholder 1">
            <a:extLst>
              <a:ext uri="{FF2B5EF4-FFF2-40B4-BE49-F238E27FC236}">
                <a16:creationId xmlns:a16="http://schemas.microsoft.com/office/drawing/2014/main" id="{6ADC319E-96FF-55C9-176D-DCD1D7E762A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606607567"/>
              </p:ext>
            </p:extLst>
          </p:nvPr>
        </p:nvGraphicFramePr>
        <p:xfrm>
          <a:off x="384174" y="1091133"/>
          <a:ext cx="8293482" cy="3239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97A943-F4C3-BDBA-4B37-74CAEE25E23C}"/>
              </a:ext>
            </a:extLst>
          </p:cNvPr>
          <p:cNvSpPr txBox="1"/>
          <p:nvPr/>
        </p:nvSpPr>
        <p:spPr>
          <a:xfrm>
            <a:off x="1308290" y="3454400"/>
            <a:ext cx="644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Keep workflows </a:t>
            </a:r>
            <a:r>
              <a:rPr lang="en-US" sz="1600" b="1" dirty="0"/>
              <a:t>targeted, specific, and tied to a </a:t>
            </a:r>
            <a:br>
              <a:rPr lang="en-US" sz="1600" b="1" dirty="0"/>
            </a:br>
            <a:r>
              <a:rPr lang="en-US" sz="1600" b="1" dirty="0"/>
              <a:t>measurable outcome</a:t>
            </a:r>
            <a:r>
              <a:rPr lang="en-US" sz="1600" dirty="0"/>
              <a:t> (e.g., </a:t>
            </a:r>
            <a:r>
              <a:rPr lang="en-US" sz="1600" i="1" dirty="0"/>
              <a:t>time‑to‑first‑billable day</a:t>
            </a:r>
            <a:r>
              <a:rPr lang="en-US" sz="1600" dirty="0"/>
              <a:t>, </a:t>
            </a:r>
            <a:br>
              <a:rPr lang="en-US" sz="1600" dirty="0"/>
            </a:br>
            <a:r>
              <a:rPr lang="en-US" sz="1600" i="1" dirty="0"/>
              <a:t>first‑pass claim rate</a:t>
            </a:r>
            <a:r>
              <a:rPr lang="en-US" sz="1600" dirty="0"/>
              <a:t>, </a:t>
            </a:r>
            <a:r>
              <a:rPr lang="en-US" sz="1600" i="1" dirty="0"/>
              <a:t>no‑show rate</a:t>
            </a:r>
            <a:r>
              <a:rPr lang="en-US" sz="1600" dirty="0"/>
              <a:t>, etc.).</a:t>
            </a:r>
          </a:p>
        </p:txBody>
      </p:sp>
    </p:spTree>
    <p:extLst>
      <p:ext uri="{BB962C8B-B14F-4D97-AF65-F5344CB8AC3E}">
        <p14:creationId xmlns:p14="http://schemas.microsoft.com/office/powerpoint/2010/main" val="2232336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3C5A-1F5A-B04C-5F32-B020DA9EA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3C8F-12C5-6DD0-4799-733ADE8E33A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lang="en-US" b="1" dirty="0"/>
              <a:t>Abstract &amp; Asset Kit</a:t>
            </a:r>
          </a:p>
          <a:p>
            <a:pPr>
              <a:defRPr sz="2000"/>
            </a:pPr>
            <a:r>
              <a:rPr lang="en-US" dirty="0"/>
              <a:t>Title</a:t>
            </a:r>
          </a:p>
          <a:p>
            <a:pPr>
              <a:defRPr sz="2000"/>
            </a:pPr>
            <a:r>
              <a:rPr lang="en-US" dirty="0"/>
              <a:t>100-word abstract:</a:t>
            </a:r>
          </a:p>
          <a:p>
            <a:pPr lvl="1">
              <a:defRPr sz="2000"/>
            </a:pPr>
            <a:r>
              <a:rPr lang="en-US" dirty="0"/>
              <a:t>Pain</a:t>
            </a:r>
          </a:p>
          <a:p>
            <a:pPr lvl="1">
              <a:defRPr sz="2000"/>
            </a:pPr>
            <a:r>
              <a:rPr lang="en-US" dirty="0"/>
              <a:t>Workflow</a:t>
            </a:r>
          </a:p>
          <a:p>
            <a:pPr lvl="1">
              <a:defRPr sz="2000"/>
            </a:pPr>
            <a:r>
              <a:rPr lang="en-US" dirty="0"/>
              <a:t>3 fixes</a:t>
            </a:r>
          </a:p>
          <a:p>
            <a:pPr lvl="1">
              <a:defRPr sz="2000"/>
            </a:pPr>
            <a:r>
              <a:rPr lang="en-US" dirty="0"/>
              <a:t>Checklist</a:t>
            </a:r>
          </a:p>
          <a:p>
            <a:pPr marL="0" indent="0">
              <a:buNone/>
              <a:defRPr sz="2000"/>
            </a:pPr>
            <a:endParaRPr lang="en-US" dirty="0"/>
          </a:p>
          <a:p>
            <a:pPr>
              <a:defRPr sz="2000"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06B8EF-B9F3-246D-0A90-EC09A401A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Micro‑Learning Description Sample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00F351-A4C4-D8F8-00DF-BBFF6C03B9C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Messaging</a:t>
            </a:r>
          </a:p>
          <a:p>
            <a:r>
              <a:rPr lang="en-US" dirty="0"/>
              <a:t>Specific Benefit/Outcome in 20 Minutes</a:t>
            </a:r>
          </a:p>
          <a:p>
            <a:r>
              <a:rPr lang="en-US" dirty="0"/>
              <a:t>Outcomes:</a:t>
            </a:r>
          </a:p>
          <a:p>
            <a:pPr lvl="1"/>
            <a:r>
              <a:rPr lang="en-US" dirty="0"/>
              <a:t>Map workflow</a:t>
            </a:r>
          </a:p>
          <a:p>
            <a:pPr lvl="1"/>
            <a:r>
              <a:rPr lang="en-US" dirty="0"/>
              <a:t>Apply 3 fixes</a:t>
            </a:r>
          </a:p>
          <a:p>
            <a:pPr lvl="1"/>
            <a:r>
              <a:rPr lang="en-US" dirty="0"/>
              <a:t>Track denials, touches, claims</a:t>
            </a:r>
          </a:p>
          <a:p>
            <a:pPr marL="0" indent="0">
              <a:buNone/>
            </a:pPr>
            <a:br>
              <a:rPr lang="en-US" b="1" dirty="0"/>
            </a:br>
            <a:r>
              <a:rPr lang="en-US" b="1" dirty="0"/>
              <a:t>Keep tone neutral, informative, and attendee-focused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1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7A473-88D3-7267-9195-029167ED1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BEEC9-E1A7-BE78-2FB2-C09E683A10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Context/Pain Point:</a:t>
            </a:r>
            <a:r>
              <a:rPr lang="en-US" dirty="0"/>
              <a:t> </a:t>
            </a:r>
          </a:p>
          <a:p>
            <a:r>
              <a:rPr lang="en-US" dirty="0"/>
              <a:t>Denial rate 8-12%</a:t>
            </a:r>
          </a:p>
          <a:p>
            <a:pPr marL="0" indent="0">
              <a:buNone/>
            </a:pPr>
            <a:r>
              <a:rPr lang="en-US" b="1" dirty="0"/>
              <a:t>Goal:</a:t>
            </a:r>
            <a:r>
              <a:rPr lang="en-US" dirty="0"/>
              <a:t> </a:t>
            </a:r>
          </a:p>
          <a:p>
            <a:r>
              <a:rPr lang="en-US" dirty="0"/>
              <a:t>Reduce touches and rework</a:t>
            </a:r>
          </a:p>
          <a:p>
            <a:pPr marL="0" indent="0">
              <a:buNone/>
            </a:pPr>
            <a:r>
              <a:rPr lang="en-US" b="1" dirty="0"/>
              <a:t>Workflow:</a:t>
            </a:r>
          </a:p>
          <a:p>
            <a:pPr marL="0" indent="0">
              <a:buNone/>
            </a:pPr>
            <a:r>
              <a:rPr lang="en-US" dirty="0"/>
              <a:t>Intake-&gt; Eligibility-&gt; Prior Auth-&gt; Change Capture -&gt;Claim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B83ECE-85FD-617F-7617-C51809064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Micro-Learning Workflow– Denial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6B7FC-F431-0FD7-A81C-14B322DCE15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3 Fixes:</a:t>
            </a:r>
          </a:p>
          <a:p>
            <a:r>
              <a:rPr lang="en-US" dirty="0"/>
              <a:t>Pre-visit eligibility batch</a:t>
            </a:r>
          </a:p>
          <a:p>
            <a:r>
              <a:rPr lang="en-US" dirty="0"/>
              <a:t>Single-owner auth</a:t>
            </a:r>
          </a:p>
          <a:p>
            <a:r>
              <a:rPr lang="en-US" dirty="0"/>
              <a:t>48-hour claim edit queue</a:t>
            </a:r>
          </a:p>
          <a:p>
            <a:pPr marL="0" indent="0">
              <a:buNone/>
            </a:pPr>
            <a:r>
              <a:rPr lang="en-US" b="1" dirty="0"/>
              <a:t>Checklist KPIs:</a:t>
            </a:r>
          </a:p>
          <a:p>
            <a:r>
              <a:rPr lang="en-US" dirty="0"/>
              <a:t>Denial %</a:t>
            </a:r>
          </a:p>
          <a:p>
            <a:r>
              <a:rPr lang="en-US" dirty="0"/>
              <a:t>Touches/claims</a:t>
            </a:r>
          </a:p>
          <a:p>
            <a:r>
              <a:rPr lang="en-US" dirty="0"/>
              <a:t>A/R days</a:t>
            </a:r>
          </a:p>
        </p:txBody>
      </p:sp>
    </p:spTree>
    <p:extLst>
      <p:ext uri="{BB962C8B-B14F-4D97-AF65-F5344CB8AC3E}">
        <p14:creationId xmlns:p14="http://schemas.microsoft.com/office/powerpoint/2010/main" val="2603144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B45BC1-3278-E359-E3B1-9CA123993A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91133"/>
            <a:ext cx="3988041" cy="3714268"/>
          </a:xfrm>
        </p:spPr>
        <p:txBody>
          <a:bodyPr/>
          <a:lstStyle/>
          <a:p>
            <a:r>
              <a:rPr lang="en-US" b="1" dirty="0"/>
              <a:t>Fix #1: Pre‑Visit Eligibility Batch</a:t>
            </a:r>
            <a:br>
              <a:rPr lang="en-US" dirty="0"/>
            </a:br>
            <a:r>
              <a:rPr lang="en-US" dirty="0"/>
              <a:t>Run day‑before eligibility + demographics checks to clear </a:t>
            </a:r>
            <a:r>
              <a:rPr lang="en-US" b="1" dirty="0"/>
              <a:t>CO‑16</a:t>
            </a:r>
            <a:r>
              <a:rPr lang="en-US" dirty="0"/>
              <a:t> errors before DOS.</a:t>
            </a:r>
          </a:p>
          <a:p>
            <a:r>
              <a:rPr lang="en-US" b="1" dirty="0"/>
              <a:t>Fix #2: Single‑Owner Prior Auth</a:t>
            </a:r>
            <a:br>
              <a:rPr lang="en-US" dirty="0"/>
            </a:br>
            <a:r>
              <a:rPr lang="en-US" dirty="0"/>
              <a:t>One accountable owner per auth with due dates; log status + payer reference ID.</a:t>
            </a:r>
          </a:p>
          <a:p>
            <a:r>
              <a:rPr lang="en-US" b="1" dirty="0"/>
              <a:t>Fix #3: 48‑Hour Claim Edit Queue</a:t>
            </a:r>
            <a:br>
              <a:rPr lang="en-US" dirty="0"/>
            </a:br>
            <a:r>
              <a:rPr lang="en-US" dirty="0"/>
              <a:t>Scrub post‑charge and resolve edits within two business days to protect timely filing.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2E234-A816-CDC3-08AC-217D9E7712F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Clr>
                <a:srgbClr val="5EC1CA"/>
              </a:buClr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Checklist — QuickStart </a:t>
            </a:r>
          </a:p>
          <a:p>
            <a:pPr>
              <a:buClr>
                <a:srgbClr val="5EC1CA"/>
              </a:buCl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WHO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 (owner/role) •</a:t>
            </a:r>
          </a:p>
          <a:p>
            <a:pPr>
              <a:buClr>
                <a:srgbClr val="5EC1CA"/>
              </a:buCl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WHAT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 (steps &amp; artifacts)</a:t>
            </a:r>
          </a:p>
          <a:p>
            <a:pPr>
              <a:buClr>
                <a:srgbClr val="5EC1CA"/>
              </a:buCl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WHEN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 (SLA per step)</a:t>
            </a:r>
          </a:p>
          <a:p>
            <a:pPr>
              <a:buClr>
                <a:srgbClr val="5EC1CA"/>
              </a:buCl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TOOLS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 (template/link)</a:t>
            </a:r>
          </a:p>
          <a:p>
            <a:pPr>
              <a:buClr>
                <a:srgbClr val="5EC1CA"/>
              </a:buCl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METRIC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 </a:t>
            </a:r>
          </a:p>
          <a:p>
            <a:pPr lvl="1">
              <a:buClr>
                <a:srgbClr val="5EC1CA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Denial %</a:t>
            </a:r>
          </a:p>
          <a:p>
            <a:pPr lvl="1">
              <a:buClr>
                <a:srgbClr val="5EC1CA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Touches/claim</a:t>
            </a:r>
          </a:p>
          <a:p>
            <a:pPr lvl="1">
              <a:buClr>
                <a:srgbClr val="5EC1CA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A/R days)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1E0266-1B1A-19D3-E04C-68947B429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 Fixes + 1 Checklist Example</a:t>
            </a:r>
          </a:p>
        </p:txBody>
      </p:sp>
    </p:spTree>
    <p:extLst>
      <p:ext uri="{BB962C8B-B14F-4D97-AF65-F5344CB8AC3E}">
        <p14:creationId xmlns:p14="http://schemas.microsoft.com/office/powerpoint/2010/main" val="3177676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39F05-4886-1F08-8586-2F7E23392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051816-0316-0D5B-EC98-C6F9475DC2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Post:</a:t>
            </a:r>
            <a:r>
              <a:rPr lang="en-US" dirty="0"/>
              <a:t> </a:t>
            </a:r>
          </a:p>
          <a:p>
            <a:r>
              <a:rPr lang="en-US" dirty="0"/>
              <a:t>Sept. 27: 3 Easy Fixes to Denial Prevention in 20 Minutes: Checklist</a:t>
            </a:r>
          </a:p>
          <a:p>
            <a:pPr marL="0" indent="0">
              <a:buNone/>
            </a:pPr>
            <a:r>
              <a:rPr lang="en-US" b="1" dirty="0"/>
              <a:t>Stat:</a:t>
            </a:r>
            <a:r>
              <a:rPr lang="en-US" dirty="0"/>
              <a:t> </a:t>
            </a:r>
          </a:p>
          <a:p>
            <a:r>
              <a:rPr lang="en-US" dirty="0"/>
              <a:t>Eligibility errors drive avoidable denials</a:t>
            </a:r>
          </a:p>
          <a:p>
            <a:pPr marL="0" indent="0">
              <a:buNone/>
            </a:pPr>
            <a:r>
              <a:rPr lang="en-US" b="1" dirty="0"/>
              <a:t>Testimonial</a:t>
            </a:r>
            <a:r>
              <a:rPr lang="en-US" dirty="0"/>
              <a:t>: </a:t>
            </a:r>
          </a:p>
          <a:p>
            <a:r>
              <a:rPr lang="en-US" dirty="0"/>
              <a:t>Cut rework by 20 minutes a day</a:t>
            </a:r>
          </a:p>
          <a:p>
            <a:pPr marL="0" indent="0">
              <a:buNone/>
            </a:pPr>
            <a:r>
              <a:rPr lang="en-US" b="1" dirty="0"/>
              <a:t>Invite:</a:t>
            </a:r>
          </a:p>
          <a:p>
            <a:pPr marL="0" indent="0">
              <a:buNone/>
            </a:pPr>
            <a:r>
              <a:rPr lang="en-US" dirty="0"/>
              <a:t>Click to Register: 20-Minute Micro-Learning + Checklist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C17886-05EA-7003-6665-2284C7ED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Micro-Learning – Promo Messaging</a:t>
            </a:r>
          </a:p>
        </p:txBody>
      </p:sp>
      <p:pic>
        <p:nvPicPr>
          <p:cNvPr id="4" name="Content Placeholder 3" descr="A screenshot of a checklist&#10;&#10;AI-generated content may be incorrect.">
            <a:extLst>
              <a:ext uri="{FF2B5EF4-FFF2-40B4-BE49-F238E27FC236}">
                <a16:creationId xmlns:a16="http://schemas.microsoft.com/office/drawing/2014/main" id="{2669CC28-2913-42D2-92BC-3F926DCAD5A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291137" y="1019175"/>
            <a:ext cx="2951163" cy="2951163"/>
          </a:xfrm>
        </p:spPr>
      </p:pic>
    </p:spTree>
    <p:extLst>
      <p:ext uri="{BB962C8B-B14F-4D97-AF65-F5344CB8AC3E}">
        <p14:creationId xmlns:p14="http://schemas.microsoft.com/office/powerpoint/2010/main" val="1900833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96F1-4A69-67BB-1C45-834A3B1A7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DEE91-9AD3-4947-2E24-9AC79AA28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29548" cy="522513"/>
          </a:xfrm>
        </p:spPr>
        <p:txBody>
          <a:bodyPr>
            <a:normAutofit/>
          </a:bodyPr>
          <a:lstStyle/>
          <a:p>
            <a:r>
              <a:rPr lang="en-US" b="1" dirty="0"/>
              <a:t>Commit: Your 14-Day Learning Pilot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CA9E8-8B31-7B65-C39F-B89C465343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145DF4E4-3C93-4205-AB91-11D3F207C24D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B423492-CBD8-D673-F0D6-640657B1315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55900814"/>
              </p:ext>
            </p:extLst>
          </p:nvPr>
        </p:nvGraphicFramePr>
        <p:xfrm>
          <a:off x="384174" y="1017002"/>
          <a:ext cx="8329548" cy="298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6498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>
          <a:extLst>
            <a:ext uri="{FF2B5EF4-FFF2-40B4-BE49-F238E27FC236}">
              <a16:creationId xmlns:a16="http://schemas.microsoft.com/office/drawing/2014/main" id="{C4A5A879-05E1-84EA-47A3-90EEB389F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>
            <a:extLst>
              <a:ext uri="{FF2B5EF4-FFF2-40B4-BE49-F238E27FC236}">
                <a16:creationId xmlns:a16="http://schemas.microsoft.com/office/drawing/2014/main" id="{B2FFC71B-8857-A1BF-BDA3-BB1FA617D32B}"/>
              </a:ext>
            </a:extLst>
          </p:cNvPr>
          <p:cNvSpPr txBox="1"/>
          <p:nvPr/>
        </p:nvSpPr>
        <p:spPr>
          <a:xfrm>
            <a:off x="659100" y="1867087"/>
            <a:ext cx="7825800" cy="14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Partnership Model &amp; Engagement Cadence </a:t>
            </a:r>
            <a:endParaRPr sz="4200" b="1" dirty="0">
              <a:solidFill>
                <a:schemeClr val="accent2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9571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885E3B4C-A8D3-77B7-DFC4-8D2D8D937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114425"/>
            <a:ext cx="2386978" cy="236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2E141E-2577-415C-BD7D-78A932E51047}"/>
              </a:ext>
            </a:extLst>
          </p:cNvPr>
          <p:cNvSpPr txBox="1"/>
          <p:nvPr/>
        </p:nvSpPr>
        <p:spPr>
          <a:xfrm>
            <a:off x="348628" y="3590925"/>
            <a:ext cx="24098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Roberta Rosenberg</a:t>
            </a:r>
          </a:p>
          <a:p>
            <a:r>
              <a:rPr lang="en-US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Director</a:t>
            </a:r>
          </a:p>
          <a:p>
            <a:r>
              <a:rPr lang="en-US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Marketing General, Inc.</a:t>
            </a:r>
          </a:p>
        </p:txBody>
      </p:sp>
    </p:spTree>
    <p:extLst>
      <p:ext uri="{BB962C8B-B14F-4D97-AF65-F5344CB8AC3E}">
        <p14:creationId xmlns:p14="http://schemas.microsoft.com/office/powerpoint/2010/main" val="3177726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868573DA-CDB2-E25C-AE05-3668976D6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sinesswoman in a black suit">
            <a:extLst>
              <a:ext uri="{FF2B5EF4-FFF2-40B4-BE49-F238E27FC236}">
                <a16:creationId xmlns:a16="http://schemas.microsoft.com/office/drawing/2014/main" id="{989E0E5A-EC64-A3CF-5CB0-8DD92F4E32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78" r="14378"/>
          <a:stretch/>
        </p:blipFill>
        <p:spPr>
          <a:xfrm>
            <a:off x="5120826" y="1087998"/>
            <a:ext cx="2438400" cy="2391218"/>
          </a:xfrm>
          <a:prstGeom prst="rect">
            <a:avLst/>
          </a:prstGeom>
        </p:spPr>
      </p:pic>
      <p:cxnSp>
        <p:nvCxnSpPr>
          <p:cNvPr id="502" name="Google Shape;502;p45">
            <a:extLst>
              <a:ext uri="{FF2B5EF4-FFF2-40B4-BE49-F238E27FC236}">
                <a16:creationId xmlns:a16="http://schemas.microsoft.com/office/drawing/2014/main" id="{5D2F71D5-7AE8-2171-0F38-9FFAC746BB0A}"/>
              </a:ext>
            </a:extLst>
          </p:cNvPr>
          <p:cNvCxnSpPr/>
          <p:nvPr/>
        </p:nvCxnSpPr>
        <p:spPr>
          <a:xfrm>
            <a:off x="0" y="650850"/>
            <a:ext cx="9147600" cy="0"/>
          </a:xfrm>
          <a:prstGeom prst="straightConnector1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3" name="Google Shape;503;p45">
            <a:extLst>
              <a:ext uri="{FF2B5EF4-FFF2-40B4-BE49-F238E27FC236}">
                <a16:creationId xmlns:a16="http://schemas.microsoft.com/office/drawing/2014/main" id="{65BB346F-D805-AEC6-2810-E8F306ECCD8D}"/>
              </a:ext>
            </a:extLst>
          </p:cNvPr>
          <p:cNvSpPr txBox="1"/>
          <p:nvPr/>
        </p:nvSpPr>
        <p:spPr>
          <a:xfrm>
            <a:off x="235576" y="125875"/>
            <a:ext cx="7241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 b="1" dirty="0">
                <a:ea typeface="Poppins SemiBold"/>
                <a:cs typeface="Poppins SemiBold"/>
                <a:sym typeface="Poppins SemiBold"/>
              </a:rPr>
              <a:t>Identify A Chapter/Affiliate Liaison</a:t>
            </a:r>
            <a:endParaRPr sz="1800" b="1" dirty="0"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" name="Google Shape;504;p45">
            <a:extLst>
              <a:ext uri="{FF2B5EF4-FFF2-40B4-BE49-F238E27FC236}">
                <a16:creationId xmlns:a16="http://schemas.microsoft.com/office/drawing/2014/main" id="{B33676BD-3F7A-5065-C2D9-ACE8EF85EEEA}"/>
              </a:ext>
            </a:extLst>
          </p:cNvPr>
          <p:cNvSpPr txBox="1"/>
          <p:nvPr/>
        </p:nvSpPr>
        <p:spPr>
          <a:xfrm>
            <a:off x="926246" y="1087998"/>
            <a:ext cx="2929880" cy="270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1450" indent="-17145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ea typeface="Proxima Nova"/>
                <a:cs typeface="Poppins" pitchFamily="2" charset="77"/>
                <a:sym typeface="Proxima Nova"/>
              </a:rPr>
              <a:t>Visible, engaged chapter/affiliate member</a:t>
            </a:r>
          </a:p>
          <a:p>
            <a:pPr marL="171450" indent="-17145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ea typeface="Proxima Nova"/>
                <a:cs typeface="Poppins" pitchFamily="2" charset="77"/>
                <a:sym typeface="Proxima Nova"/>
              </a:rPr>
              <a:t>Has strong visibility and credibility with stakeholders</a:t>
            </a:r>
          </a:p>
          <a:p>
            <a:pPr marL="171450" indent="-17145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ea typeface="Proxima Nova"/>
                <a:cs typeface="Poppins" pitchFamily="2" charset="77"/>
                <a:sym typeface="Proxima Nova"/>
              </a:rPr>
              <a:t>Naturally connects with peers and enjoys sharing resources</a:t>
            </a:r>
          </a:p>
          <a:p>
            <a:pPr marL="171450" indent="-17145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ea typeface="Proxima Nova"/>
                <a:cs typeface="Poppins" pitchFamily="2" charset="77"/>
                <a:sym typeface="Proxima Nova"/>
              </a:rPr>
              <a:t>Is willing to make small, consistent outreach efforts on your behalf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3A3DB46-CB79-E720-91B1-7617BC570F1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40685" y="4663217"/>
            <a:ext cx="412246" cy="393600"/>
          </a:xfrm>
        </p:spPr>
        <p:txBody>
          <a:bodyPr>
            <a:normAutofit/>
          </a:bodyPr>
          <a:lstStyle/>
          <a:p>
            <a:fld id="{00000000-1234-1234-1234-123412341234}" type="slidenum">
              <a:rPr lang="en" sz="750">
                <a:solidFill>
                  <a:srgbClr val="002C76"/>
                </a:solidFill>
                <a:latin typeface="Proxima Nova Alt Rg" panose="02000506030000020004" pitchFamily="2" charset="77"/>
              </a:rPr>
              <a:pPr/>
              <a:t>30</a:t>
            </a:fld>
            <a:endParaRPr lang="en" dirty="0">
              <a:solidFill>
                <a:srgbClr val="002C76"/>
              </a:solidFill>
              <a:latin typeface="Proxima Nova Alt Rg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35025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9A76AC8F-B751-D078-3FAC-7E937C5A3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2" name="Google Shape;502;p45">
            <a:extLst>
              <a:ext uri="{FF2B5EF4-FFF2-40B4-BE49-F238E27FC236}">
                <a16:creationId xmlns:a16="http://schemas.microsoft.com/office/drawing/2014/main" id="{4092F20B-B909-5EAF-1898-E07483AA14AC}"/>
              </a:ext>
            </a:extLst>
          </p:cNvPr>
          <p:cNvCxnSpPr/>
          <p:nvPr/>
        </p:nvCxnSpPr>
        <p:spPr>
          <a:xfrm>
            <a:off x="0" y="650850"/>
            <a:ext cx="9147600" cy="0"/>
          </a:xfrm>
          <a:prstGeom prst="straightConnector1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3" name="Google Shape;503;p45">
            <a:extLst>
              <a:ext uri="{FF2B5EF4-FFF2-40B4-BE49-F238E27FC236}">
                <a16:creationId xmlns:a16="http://schemas.microsoft.com/office/drawing/2014/main" id="{A30E4A55-6DEE-CD8A-FB9D-538CBAC6586A}"/>
              </a:ext>
            </a:extLst>
          </p:cNvPr>
          <p:cNvSpPr txBox="1"/>
          <p:nvPr/>
        </p:nvSpPr>
        <p:spPr>
          <a:xfrm>
            <a:off x="235576" y="125875"/>
            <a:ext cx="7241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 b="1" dirty="0">
                <a:latin typeface="Verdana" panose="020B0604030504040204" pitchFamily="34" charset="0"/>
                <a:ea typeface="Verdana" panose="020B0604030504040204" pitchFamily="34" charset="0"/>
                <a:cs typeface="Poppins SemiBold"/>
                <a:sym typeface="Poppins SemiBold"/>
              </a:rPr>
              <a:t>Liason Playbook</a:t>
            </a:r>
            <a:endParaRPr sz="1800" b="1" dirty="0">
              <a:latin typeface="Verdana" panose="020B0604030504040204" pitchFamily="34" charset="0"/>
              <a:ea typeface="Verdana" panose="020B0604030504040204" pitchFamily="34" charset="0"/>
              <a:cs typeface="Poppins SemiBold"/>
              <a:sym typeface="Poppins SemiBold"/>
            </a:endParaRPr>
          </a:p>
        </p:txBody>
      </p:sp>
      <p:sp>
        <p:nvSpPr>
          <p:cNvPr id="3" name="Google Shape;504;p45">
            <a:extLst>
              <a:ext uri="{FF2B5EF4-FFF2-40B4-BE49-F238E27FC236}">
                <a16:creationId xmlns:a16="http://schemas.microsoft.com/office/drawing/2014/main" id="{0E9F56B0-529D-E7EB-319E-61FB42047052}"/>
              </a:ext>
            </a:extLst>
          </p:cNvPr>
          <p:cNvSpPr txBox="1"/>
          <p:nvPr/>
        </p:nvSpPr>
        <p:spPr>
          <a:xfrm>
            <a:off x="737180" y="1083166"/>
            <a:ext cx="3118946" cy="272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4313" indent="-214313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30‑minute onboarding</a:t>
            </a:r>
            <a:r>
              <a:rPr lang="en-US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: goals, talking points, referral examples, and light activity menu.</a:t>
            </a:r>
          </a:p>
          <a:p>
            <a:pPr marL="214313" indent="-214313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Monthly Micro‑Ask Calendar</a:t>
            </a:r>
            <a:r>
              <a:rPr lang="en-US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: </a:t>
            </a:r>
          </a:p>
          <a:p>
            <a:pPr marL="557213" lvl="1" indent="-214313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1 social post </a:t>
            </a:r>
          </a:p>
          <a:p>
            <a:pPr marL="557213" lvl="1" indent="-214313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1 shareable stat </a:t>
            </a:r>
          </a:p>
          <a:p>
            <a:pPr marL="557213" lvl="1" indent="-214313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1 testimonial </a:t>
            </a:r>
          </a:p>
          <a:p>
            <a:pPr marL="557213" lvl="1" indent="-214313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1 invite</a:t>
            </a:r>
          </a:p>
          <a:p>
            <a:pPr marL="214313" indent="-214313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Toolkit</a:t>
            </a:r>
            <a:r>
              <a:rPr lang="en-US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  <a:sym typeface="Proxima Nova"/>
              </a:rPr>
              <a:t>: Canva templates, 2‑line referral email, onboarding call script.</a:t>
            </a:r>
          </a:p>
          <a:p>
            <a:pPr marL="214313" indent="-214313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sz="1200" dirty="0">
              <a:solidFill>
                <a:schemeClr val="dk1"/>
              </a:solidFill>
              <a:latin typeface="Proxima Nova Alt Rg" panose="02000506030000020004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D0FB8D6-07C8-E3B4-871D-2F73C57DB83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40685" y="4663217"/>
            <a:ext cx="412246" cy="393600"/>
          </a:xfrm>
        </p:spPr>
        <p:txBody>
          <a:bodyPr>
            <a:normAutofit/>
          </a:bodyPr>
          <a:lstStyle/>
          <a:p>
            <a:fld id="{00000000-1234-1234-1234-123412341234}" type="slidenum">
              <a:rPr lang="en" sz="750">
                <a:solidFill>
                  <a:srgbClr val="002C76"/>
                </a:solidFill>
                <a:latin typeface="Proxima Nova Alt Rg" panose="02000506030000020004" pitchFamily="2" charset="77"/>
              </a:rPr>
              <a:pPr/>
              <a:t>31</a:t>
            </a:fld>
            <a:endParaRPr lang="en" dirty="0">
              <a:solidFill>
                <a:srgbClr val="002C76"/>
              </a:solidFill>
              <a:latin typeface="Proxima Nova Alt Rg" panose="02000506030000020004" pitchFamily="2" charset="77"/>
            </a:endParaRPr>
          </a:p>
        </p:txBody>
      </p:sp>
      <p:sp>
        <p:nvSpPr>
          <p:cNvPr id="2" name="Google Shape;504;p45">
            <a:extLst>
              <a:ext uri="{FF2B5EF4-FFF2-40B4-BE49-F238E27FC236}">
                <a16:creationId xmlns:a16="http://schemas.microsoft.com/office/drawing/2014/main" id="{C43889D9-F5ED-371A-6B09-3B8F82BCC1CC}"/>
              </a:ext>
            </a:extLst>
          </p:cNvPr>
          <p:cNvSpPr txBox="1"/>
          <p:nvPr/>
        </p:nvSpPr>
        <p:spPr>
          <a:xfrm>
            <a:off x="5287874" y="1103286"/>
            <a:ext cx="3118946" cy="272241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ea typeface="Proxima Nova"/>
                <a:cs typeface="Poppins" pitchFamily="2" charset="77"/>
                <a:sym typeface="Proxima Nova"/>
              </a:rPr>
              <a:t>Why This Works</a:t>
            </a:r>
          </a:p>
          <a:p>
            <a:pPr marL="171450" indent="-171450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lt1"/>
                </a:solidFill>
                <a:ea typeface="Proxima Nova"/>
                <a:cs typeface="Poppins" pitchFamily="2" charset="77"/>
                <a:sym typeface="Proxima Nova"/>
              </a:rPr>
              <a:t>Predictable, repeatable, and easy to delegate.</a:t>
            </a:r>
          </a:p>
          <a:p>
            <a:pPr marL="171450" indent="-171450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lt1"/>
                </a:solidFill>
                <a:ea typeface="Proxima Nova"/>
                <a:cs typeface="Poppins" pitchFamily="2" charset="77"/>
                <a:sym typeface="Proxima Nova"/>
              </a:rPr>
              <a:t>Builds awareness and trust through </a:t>
            </a:r>
            <a:br>
              <a:rPr lang="en-US" sz="1200" dirty="0">
                <a:solidFill>
                  <a:schemeClr val="lt1"/>
                </a:solidFill>
                <a:ea typeface="Proxima Nova"/>
                <a:cs typeface="Poppins" pitchFamily="2" charset="77"/>
                <a:sym typeface="Proxima Nova"/>
              </a:rPr>
            </a:br>
            <a:r>
              <a:rPr lang="en-US" sz="1200" dirty="0">
                <a:solidFill>
                  <a:schemeClr val="lt1"/>
                </a:solidFill>
                <a:ea typeface="Proxima Nova"/>
                <a:cs typeface="Poppins" pitchFamily="2" charset="77"/>
                <a:sym typeface="Proxima Nova"/>
              </a:rPr>
              <a:t>multiple touchpoints.</a:t>
            </a:r>
          </a:p>
          <a:p>
            <a:pPr marL="171450" indent="-171450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lt1"/>
                </a:solidFill>
                <a:ea typeface="Proxima Nova"/>
                <a:cs typeface="Poppins" pitchFamily="2" charset="77"/>
                <a:sym typeface="Proxima Nova"/>
              </a:rPr>
              <a:t>Keeps your chapter top-of-mind without spamming inboxes.</a:t>
            </a:r>
          </a:p>
          <a:p>
            <a:pPr marL="171450" indent="-171450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lt1"/>
                </a:solidFill>
                <a:ea typeface="Proxima Nova"/>
                <a:cs typeface="Poppins" pitchFamily="2" charset="77"/>
                <a:sym typeface="Proxima Nova"/>
              </a:rPr>
              <a:t>They act as trusted voices, making recruitment and engagement feel personal—not promotional.</a:t>
            </a:r>
          </a:p>
          <a:p>
            <a:pPr marL="171450" indent="-171450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</a:pPr>
            <a:br>
              <a:rPr lang="en-US" sz="1200" dirty="0">
                <a:solidFill>
                  <a:schemeClr val="lt1"/>
                </a:solidFill>
                <a:ea typeface="Proxima Nova"/>
                <a:cs typeface="Poppins" pitchFamily="2" charset="77"/>
                <a:sym typeface="Proxima Nova"/>
              </a:rPr>
            </a:br>
            <a:br>
              <a:rPr lang="en-US" sz="1200" b="1" dirty="0">
                <a:solidFill>
                  <a:schemeClr val="lt1"/>
                </a:solidFill>
                <a:ea typeface="Proxima Nova"/>
                <a:cs typeface="Poppins" pitchFamily="2" charset="77"/>
                <a:sym typeface="Proxima Nova"/>
              </a:rPr>
            </a:br>
            <a:endParaRPr lang="en-US" sz="1200" dirty="0">
              <a:solidFill>
                <a:schemeClr val="lt1"/>
              </a:solidFill>
              <a:latin typeface="Proxima Nova Alt Rg" panose="02000506030000020004" pitchFamily="2" charset="77"/>
              <a:ea typeface="Proxima Nova"/>
              <a:cs typeface="Poppins" pitchFamily="2" charset="77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771443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>
          <a:extLst>
            <a:ext uri="{FF2B5EF4-FFF2-40B4-BE49-F238E27FC236}">
              <a16:creationId xmlns:a16="http://schemas.microsoft.com/office/drawing/2014/main" id="{3764D9EC-A5A9-19D4-C33B-3BCD06601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>
            <a:extLst>
              <a:ext uri="{FF2B5EF4-FFF2-40B4-BE49-F238E27FC236}">
                <a16:creationId xmlns:a16="http://schemas.microsoft.com/office/drawing/2014/main" id="{AAF06E42-CAEF-22CF-7793-088F3CB6370F}"/>
              </a:ext>
            </a:extLst>
          </p:cNvPr>
          <p:cNvSpPr txBox="1"/>
          <p:nvPr/>
        </p:nvSpPr>
        <p:spPr>
          <a:xfrm>
            <a:off x="659100" y="1576285"/>
            <a:ext cx="7825800" cy="1990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3 Onboarding &amp; Engagement Moments that Matter </a:t>
            </a:r>
            <a:endParaRPr sz="4200" b="1" dirty="0">
              <a:solidFill>
                <a:schemeClr val="accent2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35879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B063-951B-4E22-A107-BC9F7243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Poppins SemiBold"/>
                <a:cs typeface="Poppins SemiBold"/>
                <a:sym typeface="Poppins SemiBold"/>
              </a:rPr>
              <a:t>First 30 Days – Welcome Journey</a:t>
            </a:r>
            <a:br>
              <a:rPr lang="en-US" dirty="0">
                <a:solidFill>
                  <a:srgbClr val="002C7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CFD34-3E93-B3B7-8E5E-D68B9760F57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40030" marR="0" lvl="0" indent="-13716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  <a:t>3-Email Series - AUTOMATE</a:t>
            </a:r>
          </a:p>
          <a:p>
            <a:pPr marL="660083" marR="0" lvl="1" indent="-214313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  <a:t>Welcome</a:t>
            </a:r>
          </a:p>
          <a:p>
            <a:pPr marL="660083" marR="0" lvl="1" indent="-214313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  <a:t>Meet Your Community</a:t>
            </a:r>
          </a:p>
          <a:p>
            <a:pPr marL="660083" marR="0" lvl="1" indent="-214313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  <a:t>How to get value fast</a:t>
            </a:r>
          </a:p>
          <a:p>
            <a:pPr marL="240030" marR="0" lvl="0" indent="-13716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  <a:t>Personal check-in via email or phone call</a:t>
            </a:r>
          </a:p>
          <a:p>
            <a:pPr marL="10287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b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</a:b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  <a:t>SAMPLE SUBJECT LINES:</a:t>
            </a:r>
          </a:p>
          <a:p>
            <a:pPr marL="317183" marR="0" lvl="0" indent="-214313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  <a:t>Welcome! Here’s how to get the most from your membership</a:t>
            </a:r>
          </a:p>
          <a:p>
            <a:pPr marL="317183" marR="0" lvl="0" indent="-214313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  <a:t>Your first 30 days: 3 quick wins to try now</a:t>
            </a:r>
          </a:p>
          <a:p>
            <a:pPr marL="317183" marR="0" lvl="0" indent="-214313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/>
                <a:ea typeface="Proxima Nova"/>
                <a:cs typeface="Poppins" pitchFamily="2" charset="77"/>
                <a:sym typeface="Proxima Nova"/>
              </a:rPr>
              <a:t>Meet your MGMA community—start here</a:t>
            </a:r>
            <a:endParaRPr kumimoji="0" lang="en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/>
              <a:ea typeface="Proxima Nova"/>
              <a:cs typeface="Poppins" pitchFamily="2" charset="77"/>
              <a:sym typeface="Proxima Nova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Smiling woman waving at camera">
            <a:extLst>
              <a:ext uri="{FF2B5EF4-FFF2-40B4-BE49-F238E27FC236}">
                <a16:creationId xmlns:a16="http://schemas.microsoft.com/office/drawing/2014/main" id="{AB4ABFF9-53E0-A353-C347-E6108E362CB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16009" r="16009"/>
          <a:stretch/>
        </p:blipFill>
        <p:spPr>
          <a:xfrm>
            <a:off x="5262024" y="1019175"/>
            <a:ext cx="3009389" cy="295116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14813A70-4B82-A693-238C-D25813850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AC55-479C-22C1-900F-02BA1F92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Mid-Year Pulse – Stay Close</a:t>
            </a:r>
            <a:br>
              <a:rPr lang="en" b="1" dirty="0">
                <a:solidFill>
                  <a:schemeClr val="dk1"/>
                </a:solidFill>
                <a:latin typeface="Proxima Nova Alt Rg" panose="02000506030000020004" pitchFamily="2" charset="77"/>
                <a:ea typeface="Proxima Nova"/>
                <a:cs typeface="Poppins" pitchFamily="2" charset="77"/>
                <a:sym typeface="Proxima Nova"/>
              </a:rPr>
            </a:br>
            <a:br>
              <a:rPr lang="en-US" dirty="0">
                <a:solidFill>
                  <a:srgbClr val="002C7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29F5F-8118-CA37-69AF-E9C09537FB1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10287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3-Question Micro Survey</a:t>
            </a:r>
          </a:p>
          <a:p>
            <a:pPr marL="240030" indent="-137160">
              <a:lnSpc>
                <a:spcPct val="120000"/>
              </a:lnSpc>
              <a:spcAft>
                <a:spcPts val="500"/>
              </a:spcAft>
            </a:pPr>
            <a:r>
              <a:rPr lang="en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Two quick check-in calls or emails monthly</a:t>
            </a:r>
          </a:p>
          <a:p>
            <a:pPr marL="240030" indent="-137160">
              <a:lnSpc>
                <a:spcPct val="120000"/>
              </a:lnSpc>
              <a:spcAft>
                <a:spcPts val="500"/>
              </a:spcAft>
            </a:pPr>
            <a:r>
              <a:rPr lang="en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Share a small win/resource based on their response</a:t>
            </a:r>
          </a:p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SAMPLE SUBJECT LINES:</a:t>
            </a:r>
          </a:p>
          <a:p>
            <a:pPr marL="317183" indent="-214313">
              <a:lnSpc>
                <a:spcPct val="120000"/>
              </a:lnSpc>
              <a:spcAft>
                <a:spcPts val="500"/>
              </a:spcAft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Celebrate your MGMA journey—before your renewal</a:t>
            </a:r>
          </a:p>
          <a:p>
            <a:pPr marL="317183" indent="-214313">
              <a:lnSpc>
                <a:spcPct val="120000"/>
              </a:lnSpc>
              <a:spcAft>
                <a:spcPts val="500"/>
              </a:spcAft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Your MGMA story isn’t over—let’s keep building together</a:t>
            </a:r>
            <a:endParaRPr lang="en" sz="1200" dirty="0">
              <a:solidFill>
                <a:schemeClr val="dk1"/>
              </a:solidFill>
              <a:latin typeface="+mn-lt"/>
              <a:ea typeface="Proxima Nova"/>
              <a:cs typeface="Poppins" pitchFamily="2" charset="77"/>
              <a:sym typeface="Proxima Nova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Woman gesticulating at laptop screen">
            <a:extLst>
              <a:ext uri="{FF2B5EF4-FFF2-40B4-BE49-F238E27FC236}">
                <a16:creationId xmlns:a16="http://schemas.microsoft.com/office/drawing/2014/main" id="{0E6FE17B-EE4D-ECA2-3D9D-0800FF7BF88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16009" r="16009"/>
          <a:stretch/>
        </p:blipFill>
        <p:spPr>
          <a:xfrm>
            <a:off x="5262024" y="1019175"/>
            <a:ext cx="3009389" cy="29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42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0429AB32-145B-FABC-5365-1A9BA8204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7EFF4-7D02-EA37-1569-21D4EFCA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>
                <a:solidFill>
                  <a:schemeClr val="dk1"/>
                </a:solidFill>
                <a:ea typeface="Proxima Nova"/>
                <a:cs typeface="Poppins" pitchFamily="2" charset="77"/>
                <a:sym typeface="Proxima Nova"/>
              </a:rPr>
              <a:t>Anniversary Month – Celebrate Early</a:t>
            </a:r>
            <a:br>
              <a:rPr lang="en" b="1" dirty="0">
                <a:solidFill>
                  <a:schemeClr val="dk1"/>
                </a:solidFill>
                <a:ea typeface="Proxima Nova"/>
                <a:cs typeface="Poppins" pitchFamily="2" charset="77"/>
                <a:sym typeface="Proxima Nova"/>
              </a:rPr>
            </a:br>
            <a:br>
              <a:rPr lang="en" b="1" dirty="0">
                <a:solidFill>
                  <a:schemeClr val="dk1"/>
                </a:solidFill>
                <a:latin typeface="Proxima Nova Alt Rg" panose="02000506030000020004" pitchFamily="2" charset="77"/>
                <a:ea typeface="Proxima Nova"/>
                <a:cs typeface="Poppins" pitchFamily="2" charset="77"/>
                <a:sym typeface="Proxima Nova"/>
              </a:rPr>
            </a:br>
            <a:br>
              <a:rPr lang="en-US" dirty="0">
                <a:solidFill>
                  <a:srgbClr val="002C7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4BC9E-B5AD-C331-B2C8-88C393337D8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40030" indent="-137160">
              <a:lnSpc>
                <a:spcPct val="120000"/>
              </a:lnSpc>
              <a:spcAft>
                <a:spcPts val="500"/>
              </a:spcAft>
            </a:pPr>
            <a:r>
              <a:rPr lang="en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Spotlight + thank you before renewal notice</a:t>
            </a:r>
          </a:p>
          <a:p>
            <a:pPr marL="240030" indent="-137160">
              <a:lnSpc>
                <a:spcPct val="120000"/>
              </a:lnSpc>
              <a:spcAft>
                <a:spcPts val="500"/>
              </a:spcAft>
            </a:pPr>
            <a:r>
              <a:rPr lang="en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Remind of impact and value: Events attended, Connections made, Resources used</a:t>
            </a:r>
            <a:endParaRPr lang="en" sz="1200" b="1" dirty="0">
              <a:solidFill>
                <a:schemeClr val="dk1"/>
              </a:solidFill>
              <a:latin typeface="+mn-lt"/>
              <a:ea typeface="Proxima Nova"/>
              <a:cs typeface="Poppins" pitchFamily="2" charset="77"/>
              <a:sym typeface="Proxima Nova"/>
            </a:endParaRPr>
          </a:p>
          <a:p>
            <a:pPr marL="10287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SAMPLE SUBJECT LINES:</a:t>
            </a:r>
          </a:p>
          <a:p>
            <a:pPr marL="317183" indent="-214313">
              <a:lnSpc>
                <a:spcPct val="120000"/>
              </a:lnSpc>
              <a:spcAft>
                <a:spcPts val="500"/>
              </a:spcAft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Check-in: How’s MGMA working for you?</a:t>
            </a:r>
          </a:p>
          <a:p>
            <a:pPr marL="317183" indent="-214313">
              <a:lnSpc>
                <a:spcPct val="120000"/>
              </a:lnSpc>
              <a:spcAft>
                <a:spcPts val="500"/>
              </a:spcAft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Your voice matters—2 questions, 2 minutes</a:t>
            </a:r>
          </a:p>
          <a:p>
            <a:pPr marL="317183" indent="-214313">
              <a:lnSpc>
                <a:spcPct val="120000"/>
              </a:lnSpc>
              <a:spcAft>
                <a:spcPts val="500"/>
              </a:spcAft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What’s one thing we can do better for you?</a:t>
            </a:r>
            <a:endParaRPr lang="en" sz="1200" dirty="0">
              <a:solidFill>
                <a:schemeClr val="dk1"/>
              </a:solidFill>
              <a:latin typeface="+mn-lt"/>
              <a:ea typeface="Proxima Nova"/>
              <a:cs typeface="Poppins" pitchFamily="2" charset="77"/>
              <a:sym typeface="Proxima Nova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Content Placeholder 11" descr="A person holding a blue circle with a face drawn on it&#10;&#10;AI-generated content may be incorrect.">
            <a:extLst>
              <a:ext uri="{FF2B5EF4-FFF2-40B4-BE49-F238E27FC236}">
                <a16:creationId xmlns:a16="http://schemas.microsoft.com/office/drawing/2014/main" id="{CE38932D-A190-4CBB-B173-0AED4C36DBE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5261877" y="1019175"/>
            <a:ext cx="3009684" cy="2951163"/>
          </a:xfrm>
        </p:spPr>
      </p:pic>
    </p:spTree>
    <p:extLst>
      <p:ext uri="{BB962C8B-B14F-4D97-AF65-F5344CB8AC3E}">
        <p14:creationId xmlns:p14="http://schemas.microsoft.com/office/powerpoint/2010/main" val="161225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26D99B84-2ABB-53FE-28D6-0FAEFF679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076C-133D-50C5-7C2F-A268820AE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>
                <a:solidFill>
                  <a:schemeClr val="dk1"/>
                </a:solidFill>
                <a:ea typeface="Proxima Nova"/>
                <a:cs typeface="Poppins" pitchFamily="2" charset="77"/>
                <a:sym typeface="Proxima Nova"/>
              </a:rPr>
              <a:t>3 Ways to Use AI</a:t>
            </a:r>
            <a:br>
              <a:rPr lang="en" b="1" dirty="0">
                <a:solidFill>
                  <a:schemeClr val="dk1"/>
                </a:solidFill>
                <a:ea typeface="Proxima Nova"/>
                <a:cs typeface="Poppins" pitchFamily="2" charset="77"/>
                <a:sym typeface="Proxima Nova"/>
              </a:rPr>
            </a:br>
            <a:br>
              <a:rPr lang="en" b="1" dirty="0">
                <a:solidFill>
                  <a:schemeClr val="dk1"/>
                </a:solidFill>
                <a:latin typeface="Proxima Nova Alt Rg" panose="02000506030000020004" pitchFamily="2" charset="77"/>
                <a:ea typeface="Proxima Nova"/>
                <a:cs typeface="Poppins" pitchFamily="2" charset="77"/>
                <a:sym typeface="Proxima Nova"/>
              </a:rPr>
            </a:br>
            <a:br>
              <a:rPr lang="en-US" dirty="0">
                <a:solidFill>
                  <a:srgbClr val="002C7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BE172-6A7C-22D2-94B0-E33934CA6B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3099579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Draft Emails in Seconds</a:t>
            </a:r>
          </a:p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Prompt: “Write a friendly invite for a 20‑minute Coffee Chat. Include one clear CTA.”; Edit for tone and add your link.</a:t>
            </a:r>
          </a:p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Turn One Idea into Many Posts</a:t>
            </a:r>
            <a:endParaRPr lang="en-US" sz="1200" dirty="0">
              <a:solidFill>
                <a:schemeClr val="dk1"/>
              </a:solidFill>
              <a:latin typeface="+mn-lt"/>
              <a:ea typeface="Proxima Nova"/>
              <a:cs typeface="Poppins" pitchFamily="2" charset="77"/>
              <a:sym typeface="Proxima Nova"/>
            </a:endParaRPr>
          </a:p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Paste your event description and ask: “Create 3 LinkedIn posts and 2 tweets from this text.”</a:t>
            </a:r>
          </a:p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Repurpose for Articles or Newsletters</a:t>
            </a:r>
            <a:endParaRPr lang="en-US" sz="1200" dirty="0">
              <a:solidFill>
                <a:schemeClr val="dk1"/>
              </a:solidFill>
              <a:latin typeface="+mn-lt"/>
              <a:ea typeface="Proxima Nova"/>
              <a:cs typeface="Poppins" pitchFamily="2" charset="77"/>
              <a:sym typeface="Proxima Nova"/>
            </a:endParaRPr>
          </a:p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Prompt: “Expand this event recap into a 300‑word article for our chapter newsletter.”</a:t>
            </a:r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86C6AFB-2714-A0DA-C934-01F559ED4D1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/>
          <a:stretch/>
        </p:blipFill>
        <p:spPr>
          <a:xfrm>
            <a:off x="5261877" y="1019175"/>
            <a:ext cx="3009684" cy="2951163"/>
          </a:xfrm>
        </p:spPr>
      </p:pic>
    </p:spTree>
    <p:extLst>
      <p:ext uri="{BB962C8B-B14F-4D97-AF65-F5344CB8AC3E}">
        <p14:creationId xmlns:p14="http://schemas.microsoft.com/office/powerpoint/2010/main" val="141844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15F761-9134-52BE-06F5-FBC8BBF7CA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buNone/>
            </a:pPr>
            <a:r>
              <a:rPr lang="en-US" sz="1200" b="1" dirty="0">
                <a:latin typeface="+mn-lt"/>
                <a:ea typeface="Proxima Nova"/>
                <a:cs typeface="Poppins" pitchFamily="2" charset="77"/>
                <a:sym typeface="Proxima Nova"/>
              </a:rPr>
              <a:t>Event Invite (email – 120 words)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Write a friendly 120-word member email to a 20-minute “Coffee Chat” on Zoom hosted by our MGMA chapter. 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sz="1200" b="1" dirty="0">
                <a:latin typeface="+mn-lt"/>
                <a:ea typeface="Proxima Nova"/>
                <a:cs typeface="Poppins" pitchFamily="2" charset="77"/>
                <a:sym typeface="Proxima Nova"/>
              </a:rPr>
              <a:t>Social Caption (LinkedIn – 2 lines + CTA)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Curious about MGMA? Join our 20-min Coffee Chat—one topic, one takeaway, zero pressure.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sz="1200" b="1" dirty="0">
                <a:latin typeface="+mn-lt"/>
                <a:ea typeface="Proxima Nova"/>
                <a:cs typeface="Poppins" pitchFamily="2" charset="77"/>
                <a:sym typeface="Proxima Nova"/>
              </a:rPr>
              <a:t>Testimonial Request – 2 sentences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dk1"/>
                </a:solidFill>
                <a:latin typeface="+mn-lt"/>
                <a:ea typeface="Proxima Nova"/>
                <a:cs typeface="Poppins" pitchFamily="2" charset="77"/>
                <a:sym typeface="Proxima Nova"/>
              </a:rPr>
              <a:t>Hi &lt;First Name&gt;—could you share 1–2 sentences about one practical win you’ve gotten from MGMA? We like to spotlight members like you in an upcoming post.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AD16BA-B494-BC82-6E98-EF8DE1CF3E7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420827" y="1019175"/>
            <a:ext cx="2691783" cy="29511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EA71A9-AEE7-8F87-3D68-8A638981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Poppins SemiBold"/>
                <a:cs typeface="Poppins SemiBold"/>
                <a:sym typeface="Poppins SemiBold"/>
              </a:rPr>
              <a:t>Ready-to-Use Prompts</a:t>
            </a:r>
            <a:br>
              <a:rPr lang="en-US" dirty="0">
                <a:solidFill>
                  <a:srgbClr val="002C7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42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>
          <a:extLst>
            <a:ext uri="{FF2B5EF4-FFF2-40B4-BE49-F238E27FC236}">
              <a16:creationId xmlns:a16="http://schemas.microsoft.com/office/drawing/2014/main" id="{16998F57-3129-8F64-FC7A-92C31615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>
            <a:extLst>
              <a:ext uri="{FF2B5EF4-FFF2-40B4-BE49-F238E27FC236}">
                <a16:creationId xmlns:a16="http://schemas.microsoft.com/office/drawing/2014/main" id="{D5841492-598E-7509-A66B-B4078B0D4239}"/>
              </a:ext>
            </a:extLst>
          </p:cNvPr>
          <p:cNvSpPr txBox="1"/>
          <p:nvPr/>
        </p:nvSpPr>
        <p:spPr>
          <a:xfrm>
            <a:off x="659100" y="1867087"/>
            <a:ext cx="7825800" cy="14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Measurement &amp; </a:t>
            </a:r>
            <a:b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</a:br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Next Steps </a:t>
            </a:r>
            <a:endParaRPr sz="4200" b="1" dirty="0">
              <a:solidFill>
                <a:schemeClr val="accent2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155350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74CC5E-9248-2F66-4284-5E8BE4019EB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QR code</a:t>
            </a:r>
          </a:p>
          <a:p>
            <a:pPr lvl="1"/>
            <a:r>
              <a:rPr lang="en-US" dirty="0"/>
              <a:t>Short Form: Name, Title/Role, Org, Privacy Consent</a:t>
            </a:r>
          </a:p>
          <a:p>
            <a:pPr lvl="1"/>
            <a:r>
              <a:rPr lang="en-US" dirty="0"/>
              <a:t>Don’t ask for more info than you actually need</a:t>
            </a:r>
          </a:p>
          <a:p>
            <a:r>
              <a:rPr lang="en-US" b="1" dirty="0"/>
              <a:t>Privacy</a:t>
            </a:r>
          </a:p>
          <a:p>
            <a:pPr lvl="1"/>
            <a:r>
              <a:rPr lang="en-US" dirty="0"/>
              <a:t>Follow-up with link to privacy policy.</a:t>
            </a:r>
          </a:p>
          <a:p>
            <a:pPr lvl="1"/>
            <a:r>
              <a:rPr lang="en-US" dirty="0"/>
              <a:t>Verbiage to include no list sharing (buying, renting, etc.)</a:t>
            </a:r>
          </a:p>
          <a:p>
            <a:pPr lvl="1"/>
            <a:r>
              <a:rPr lang="en-US" dirty="0"/>
              <a:t>No PHI</a:t>
            </a:r>
          </a:p>
          <a:p>
            <a:r>
              <a:rPr lang="en-US" b="1" dirty="0"/>
              <a:t>Deliver resources promptly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Content Placeholder 7" descr="Man wearing headphones using computer">
            <a:extLst>
              <a:ext uri="{FF2B5EF4-FFF2-40B4-BE49-F238E27FC236}">
                <a16:creationId xmlns:a16="http://schemas.microsoft.com/office/drawing/2014/main" id="{FAF61F68-25DC-B630-BCCF-D09BA234859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810125" y="1190360"/>
            <a:ext cx="3913188" cy="26087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B237A0-4A77-C9FC-AAB2-8A3AD6A4B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Opt-in Lead Capture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8E1F8-866B-1391-3D21-7CA50982DC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8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EB4DD8-1D03-81DD-8CEA-029EF0E4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About Roberta</a:t>
            </a:r>
          </a:p>
        </p:txBody>
      </p:sp>
      <p:pic>
        <p:nvPicPr>
          <p:cNvPr id="7" name="Content Placeholder 6" descr="Sea of white umbrellas with one blue one in the crowd">
            <a:extLst>
              <a:ext uri="{FF2B5EF4-FFF2-40B4-BE49-F238E27FC236}">
                <a16:creationId xmlns:a16="http://schemas.microsoft.com/office/drawing/2014/main" id="{166668CB-E664-F2FC-E96D-B615D8D9017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l="20872" r="20872"/>
          <a:stretch/>
        </p:blipFill>
        <p:spPr>
          <a:xfrm>
            <a:off x="5223950" y="1090613"/>
            <a:ext cx="3009338" cy="2951162"/>
          </a:xfrm>
          <a:prstGeom prst="rect">
            <a:avLst/>
          </a:prstGeom>
        </p:spPr>
      </p:pic>
      <p:sp>
        <p:nvSpPr>
          <p:cNvPr id="9" name="Google Shape;504;p45">
            <a:extLst>
              <a:ext uri="{FF2B5EF4-FFF2-40B4-BE49-F238E27FC236}">
                <a16:creationId xmlns:a16="http://schemas.microsoft.com/office/drawing/2014/main" id="{AD267216-F0D5-428D-0280-C479472F28E7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446875" y="1104901"/>
            <a:ext cx="3987800" cy="295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US" sz="1300" dirty="0">
                <a:ea typeface="Verdana" panose="020B0604030504040204" pitchFamily="34" charset="0"/>
              </a:rPr>
              <a:t>Roberta joined MGI as Senior Account Director in 2024. She’s a marketing and communications executive with 25+ years of leadership experience in trade associations, member and commercial organizations.</a:t>
            </a:r>
          </a:p>
          <a:p>
            <a:pPr marL="0" indent="0">
              <a:buNone/>
            </a:pPr>
            <a:r>
              <a:rPr lang="en-US" sz="1300" dirty="0">
                <a:ea typeface="Verdana" panose="020B0604030504040204" pitchFamily="34" charset="0"/>
              </a:rPr>
              <a:t>Roberta also teaches graduate marketing and nonprofit management at the University of Maryland Global Campus. </a:t>
            </a:r>
          </a:p>
          <a:p>
            <a:pPr marL="0" indent="0">
              <a:buNone/>
            </a:pPr>
            <a:r>
              <a:rPr lang="en-US" sz="1300" dirty="0">
                <a:ea typeface="Verdana" panose="020B0604030504040204" pitchFamily="34" charset="0"/>
              </a:rPr>
              <a:t>She holds an Executive MBA from the Quantic School of Business and Technology, an MS in Strategic Communication from Purdue University, and a BS in Broadcast/Film from UMGC.</a:t>
            </a:r>
          </a:p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endParaRPr sz="1200" dirty="0">
              <a:solidFill>
                <a:schemeClr val="dk1"/>
              </a:solidFill>
              <a:latin typeface="Proxima Nova Alt Rg" panose="02000506030000020004" pitchFamily="2" charset="77"/>
              <a:ea typeface="Proxima Nova"/>
              <a:cs typeface="Poppins" pitchFamily="2" charset="77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018830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EBFC8-DC6C-0CC5-B3B6-9369A1AD7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C8F48-4DFA-3854-BD0E-9B9CC729CAE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What’s on your scorecard?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Registrations target</a:t>
            </a:r>
          </a:p>
          <a:p>
            <a:r>
              <a:rPr lang="en-US" b="1" dirty="0"/>
              <a:t>CE hours/attendee</a:t>
            </a:r>
          </a:p>
          <a:p>
            <a:r>
              <a:rPr lang="en-US" b="1" dirty="0"/>
              <a:t>Session rating</a:t>
            </a:r>
          </a:p>
          <a:p>
            <a:r>
              <a:rPr lang="en-US" b="1" dirty="0"/>
              <a:t>Opt-in leads</a:t>
            </a:r>
          </a:p>
          <a:p>
            <a:r>
              <a:rPr lang="en-US" b="1" dirty="0"/>
              <a:t>Additional event sign-ups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 descr="Stretched steel tapes in different lengths">
            <a:extLst>
              <a:ext uri="{FF2B5EF4-FFF2-40B4-BE49-F238E27FC236}">
                <a16:creationId xmlns:a16="http://schemas.microsoft.com/office/drawing/2014/main" id="{DC95755C-AD58-DC6B-F139-00862EE2E32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810125" y="1195228"/>
            <a:ext cx="3913188" cy="259905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050890-69DB-C3CF-483F-628AEF4D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Measuring Success – Micro-Learning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D8243-126F-6FFA-F087-E329C88F2A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8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2C46F-5382-E881-9E47-641AA5F73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46C0F-E451-DF41-CC4F-D2DBAE57B1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175" y="1019575"/>
            <a:ext cx="3988041" cy="2950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Practical Membership Math</a:t>
            </a:r>
          </a:p>
          <a:p>
            <a:r>
              <a:rPr lang="en-US" dirty="0"/>
              <a:t>Response rate</a:t>
            </a:r>
          </a:p>
          <a:p>
            <a:r>
              <a:rPr lang="en-US" dirty="0"/>
              <a:t>Renewal rate</a:t>
            </a:r>
          </a:p>
          <a:p>
            <a:r>
              <a:rPr lang="en-US" dirty="0"/>
              <a:t>Cost to obtain a member</a:t>
            </a:r>
          </a:p>
          <a:p>
            <a:r>
              <a:rPr lang="en-US" dirty="0"/>
              <a:t>Average tenure</a:t>
            </a:r>
          </a:p>
          <a:p>
            <a:r>
              <a:rPr lang="en-US" dirty="0"/>
              <a:t>Lifetime value</a:t>
            </a:r>
          </a:p>
          <a:p>
            <a:r>
              <a:rPr lang="en-US" dirty="0"/>
              <a:t>Max acquisition cost</a:t>
            </a:r>
          </a:p>
          <a:p>
            <a:r>
              <a:rPr lang="en-US" dirty="0"/>
              <a:t>Steady state analysis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A top view of colorful abacus">
            <a:extLst>
              <a:ext uri="{FF2B5EF4-FFF2-40B4-BE49-F238E27FC236}">
                <a16:creationId xmlns:a16="http://schemas.microsoft.com/office/drawing/2014/main" id="{B4EA4F22-8E1E-2B3C-0F40-E0890187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8" r="4948"/>
          <a:stretch/>
        </p:blipFill>
        <p:spPr>
          <a:xfrm>
            <a:off x="4810204" y="1047277"/>
            <a:ext cx="3913167" cy="289526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12E22-24F5-567F-FD94-FBF9D277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Measuring Success – Membership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FEC1F-32C1-F47E-12B7-815A5BF3A0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19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>
          <a:extLst>
            <a:ext uri="{FF2B5EF4-FFF2-40B4-BE49-F238E27FC236}">
              <a16:creationId xmlns:a16="http://schemas.microsoft.com/office/drawing/2014/main" id="{0E271F47-4C73-50B1-BDCC-B449A51A8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>
            <a:extLst>
              <a:ext uri="{FF2B5EF4-FFF2-40B4-BE49-F238E27FC236}">
                <a16:creationId xmlns:a16="http://schemas.microsoft.com/office/drawing/2014/main" id="{06DF8A60-F032-5274-9B16-EDA1462FE1EA}"/>
              </a:ext>
            </a:extLst>
          </p:cNvPr>
          <p:cNvSpPr txBox="1"/>
          <p:nvPr/>
        </p:nvSpPr>
        <p:spPr>
          <a:xfrm>
            <a:off x="659100" y="1867087"/>
            <a:ext cx="7825800" cy="14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200" b="1" dirty="0">
                <a:solidFill>
                  <a:schemeClr val="accent2"/>
                </a:solidFill>
                <a:ea typeface="Poppins"/>
                <a:cs typeface="Poppins"/>
                <a:sym typeface="Poppins"/>
              </a:rPr>
              <a:t>Resources </a:t>
            </a:r>
            <a:endParaRPr sz="4200" b="1" dirty="0">
              <a:solidFill>
                <a:schemeClr val="accent2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694568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B397BC-2B5B-A937-5202-C9ABE5B101B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423455" y="1223844"/>
            <a:ext cx="6297089" cy="26958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8146A98-45C3-6F07-0A73-978AC586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Light Lift Help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6B6B5-7091-CDDC-44F4-5ADA7BF53B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000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D7DD8-FA1E-9847-B6B0-58F3B2BD9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B23BFC2-4F8B-3152-F7E6-A9C730BE0D8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/>
          <a:stretch/>
        </p:blipFill>
        <p:spPr>
          <a:xfrm>
            <a:off x="1447901" y="1019575"/>
            <a:ext cx="2277709" cy="2950669"/>
          </a:xfr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9D16E5B-CE0F-FC41-BF91-05DB2B5307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0" y="1096415"/>
            <a:ext cx="3913167" cy="2950669"/>
          </a:xfrm>
        </p:spPr>
        <p:txBody>
          <a:bodyPr/>
          <a:lstStyle/>
          <a:p>
            <a:pPr marL="0" indent="0">
              <a:buNone/>
            </a:pPr>
            <a:r>
              <a:rPr lang="en-US" i="0" dirty="0">
                <a:solidFill>
                  <a:srgbClr val="000000"/>
                </a:solidFill>
                <a:effectLst/>
                <a:latin typeface="+mn-lt"/>
              </a:rPr>
              <a:t>Transform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how</a:t>
            </a:r>
            <a:r>
              <a:rPr lang="en-US" i="0" dirty="0">
                <a:solidFill>
                  <a:srgbClr val="000000"/>
                </a:solidFill>
                <a:effectLst/>
                <a:latin typeface="+mn-lt"/>
              </a:rPr>
              <a:t> you connect with members with the power of AI. </a:t>
            </a:r>
            <a:endParaRPr lang="en-US" dirty="0">
              <a:latin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8EF279-90D6-E57B-A51C-7B5B23F11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Using AI for Crafting Value Propositions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5E981-1902-4D73-BEAD-01ACC2B16C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14" name="Picture 1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3BE5892-B004-16EE-705B-F71992A38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228" y="1941534"/>
            <a:ext cx="2028710" cy="202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14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87C8A-2B01-1CBE-EECA-CF7E341B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CCEA0F-08DA-4C7B-9506-8757F70E663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 t="21227" b="21227"/>
          <a:stretch/>
        </p:blipFill>
        <p:spPr>
          <a:xfrm>
            <a:off x="4433203" y="1136278"/>
            <a:ext cx="3880287" cy="2870944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F23D080-8BEC-38E6-FB9D-1C407F070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Key Membership Marketing Formulas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674B1-4984-4E0C-5829-A50E480222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21" name="Content Placeholder 20" descr="A poster with text overlay&#10;&#10;AI-generated content may be incorrect.">
            <a:extLst>
              <a:ext uri="{FF2B5EF4-FFF2-40B4-BE49-F238E27FC236}">
                <a16:creationId xmlns:a16="http://schemas.microsoft.com/office/drawing/2014/main" id="{3AB31EE2-C3A0-FB80-AD0B-6EDB8C34470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1105030" y="1136278"/>
            <a:ext cx="2879741" cy="2879741"/>
          </a:xfrm>
        </p:spPr>
      </p:pic>
    </p:spTree>
    <p:extLst>
      <p:ext uri="{BB962C8B-B14F-4D97-AF65-F5344CB8AC3E}">
        <p14:creationId xmlns:p14="http://schemas.microsoft.com/office/powerpoint/2010/main" val="1352058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889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28500E3-646F-4006-FF03-A5455BB5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3DF6E-D998-0B41-6E8F-AC7E380A7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50" y="3128767"/>
            <a:ext cx="2838846" cy="1676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82D901-9D31-B1ED-9E3B-C1A1C0E5A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42" y="2606254"/>
            <a:ext cx="1354661" cy="5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0" y="338099"/>
            <a:ext cx="6154911" cy="522513"/>
          </a:xfrm>
        </p:spPr>
        <p:txBody>
          <a:bodyPr>
            <a:normAutofit/>
          </a:bodyPr>
          <a:lstStyle/>
          <a:p>
            <a:r>
              <a:rPr b="1" dirty="0"/>
              <a:t>Today You Will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0554BC3-4FD0-75B0-388F-0600EA01284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071080597"/>
              </p:ext>
            </p:extLst>
          </p:nvPr>
        </p:nvGraphicFramePr>
        <p:xfrm>
          <a:off x="384174" y="1091133"/>
          <a:ext cx="8293482" cy="298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004B5-B52F-4133-6A7A-0B5CE0F0B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6FF32A-5972-BC0E-DAB8-785FA9B7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Today’s Takeaway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F84A21-E524-622D-5264-49BE70AA8FA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t="30" b="30"/>
          <a:stretch/>
        </p:blipFill>
        <p:spPr>
          <a:xfrm>
            <a:off x="5223950" y="1090612"/>
            <a:ext cx="3009338" cy="295116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D51259-1CB5-C9E3-7C52-7FFC8D027B24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584200" y="1785980"/>
            <a:ext cx="3987800" cy="156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Poppins SemiBold" panose="00000700000000000000" pitchFamily="2" charset="0"/>
                <a:ea typeface="Proxima Nova"/>
                <a:cs typeface="Poppins SemiBold" panose="00000700000000000000" pitchFamily="2" charset="0"/>
                <a:sym typeface="Proxima Nova"/>
              </a:rPr>
              <a:t>Gain light‑lift tactics you can start this week … or today.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Poppins SemiBold" panose="00000700000000000000" pitchFamily="2" charset="0"/>
                <a:ea typeface="Proxima Nova"/>
                <a:cs typeface="Poppins SemiBold" panose="00000700000000000000" pitchFamily="2" charset="0"/>
                <a:sym typeface="Proxima Nov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7727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 txBox="1"/>
          <p:nvPr/>
        </p:nvSpPr>
        <p:spPr>
          <a:xfrm>
            <a:off x="659100" y="1549785"/>
            <a:ext cx="7825800" cy="204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What’s Your Toughest Challenge as Affiliate or   Chapter Leader?</a:t>
            </a:r>
            <a:endParaRPr sz="4200" b="1" dirty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C485E-3F02-63E7-9D29-244127108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2BEA40-3D31-9B6A-4C66-91DF9D0F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Leader Challenges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CE8262-46C9-5CD2-C843-21F08BCBE98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360" r="23360"/>
          <a:stretch/>
        </p:blipFill>
        <p:spPr>
          <a:xfrm>
            <a:off x="5223950" y="1090613"/>
            <a:ext cx="3009338" cy="2951162"/>
          </a:xfrm>
          <a:prstGeom prst="rect">
            <a:avLst/>
          </a:prstGeom>
        </p:spPr>
      </p:pic>
      <p:sp>
        <p:nvSpPr>
          <p:cNvPr id="9" name="Google Shape;504;p45">
            <a:extLst>
              <a:ext uri="{FF2B5EF4-FFF2-40B4-BE49-F238E27FC236}">
                <a16:creationId xmlns:a16="http://schemas.microsoft.com/office/drawing/2014/main" id="{C2224955-EF12-C5F6-25A4-DD2EA7C9405F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584200" y="1104780"/>
            <a:ext cx="3987800" cy="295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sz="1150" b="1" dirty="0">
                <a:solidFill>
                  <a:schemeClr val="dk1"/>
                </a:solidFill>
                <a:ea typeface="Verdana" panose="020B0604030504040204" pitchFamily="34" charset="0"/>
                <a:cs typeface="Poppins" pitchFamily="2" charset="77"/>
                <a:sym typeface="Proxima Nova"/>
              </a:rPr>
              <a:t>Limited Time</a:t>
            </a:r>
          </a:p>
          <a:p>
            <a:pPr marL="102870">
              <a:lnSpc>
                <a:spcPct val="120000"/>
              </a:lnSpc>
              <a:spcAft>
                <a:spcPts val="500"/>
              </a:spcAft>
            </a:pPr>
            <a:r>
              <a:rPr lang="en-US" sz="1150" dirty="0">
                <a:solidFill>
                  <a:schemeClr val="dk1"/>
                </a:solidFill>
                <a:ea typeface="Verdana" panose="020B0604030504040204" pitchFamily="34" charset="0"/>
                <a:cs typeface="Poppins" pitchFamily="2" charset="77"/>
                <a:sym typeface="Proxima Nova"/>
              </a:rPr>
              <a:t>You’re juggling a full‑time job with a volunteer role</a:t>
            </a:r>
          </a:p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sz="1150" b="1" dirty="0">
                <a:solidFill>
                  <a:schemeClr val="dk1"/>
                </a:solidFill>
                <a:ea typeface="Verdana" panose="020B0604030504040204" pitchFamily="34" charset="0"/>
                <a:cs typeface="Poppins" pitchFamily="2" charset="77"/>
                <a:sym typeface="Proxima Nova"/>
              </a:rPr>
              <a:t>Recruiting &amp; Keeping Members</a:t>
            </a:r>
          </a:p>
          <a:p>
            <a:pPr marL="102870">
              <a:lnSpc>
                <a:spcPct val="120000"/>
              </a:lnSpc>
              <a:spcAft>
                <a:spcPts val="500"/>
              </a:spcAft>
            </a:pPr>
            <a:r>
              <a:rPr lang="en-US" sz="1150" dirty="0">
                <a:solidFill>
                  <a:schemeClr val="dk1"/>
                </a:solidFill>
                <a:ea typeface="Verdana" panose="020B0604030504040204" pitchFamily="34" charset="0"/>
                <a:cs typeface="Poppins" pitchFamily="2" charset="77"/>
                <a:sym typeface="Proxima Nova"/>
              </a:rPr>
              <a:t>Cold outreach doesn’t land; new members don’t always see quick wins, and renewals slip without steady touchpoints.</a:t>
            </a:r>
          </a:p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sz="1150" b="1" dirty="0">
                <a:solidFill>
                  <a:schemeClr val="dk1"/>
                </a:solidFill>
                <a:ea typeface="Verdana" panose="020B0604030504040204" pitchFamily="34" charset="0"/>
                <a:cs typeface="Poppins" pitchFamily="2" charset="77"/>
                <a:sym typeface="Proxima Nova"/>
              </a:rPr>
              <a:t>Explaining Value Clearly</a:t>
            </a:r>
          </a:p>
          <a:p>
            <a:pPr marL="102870">
              <a:lnSpc>
                <a:spcPct val="120000"/>
              </a:lnSpc>
              <a:spcAft>
                <a:spcPts val="500"/>
              </a:spcAft>
            </a:pPr>
            <a:r>
              <a:rPr lang="en-US" sz="1150" dirty="0">
                <a:solidFill>
                  <a:schemeClr val="dk1"/>
                </a:solidFill>
                <a:ea typeface="Verdana" panose="020B0604030504040204" pitchFamily="34" charset="0"/>
                <a:cs typeface="Poppins" pitchFamily="2" charset="77"/>
                <a:sym typeface="Proxima Nova"/>
              </a:rPr>
              <a:t>Prospects ask, “Why join now?”—you need simple, local, real‑world reasons that feel worth the dues.</a:t>
            </a:r>
          </a:p>
          <a:p>
            <a:pPr>
              <a:lnSpc>
                <a:spcPct val="120000"/>
              </a:lnSpc>
              <a:spcAft>
                <a:spcPts val="500"/>
              </a:spcAft>
            </a:pPr>
            <a:endParaRPr sz="1200" dirty="0">
              <a:solidFill>
                <a:schemeClr val="dk1"/>
              </a:solidFill>
              <a:latin typeface="Proxima Nova Alt Rg" panose="02000506030000020004" pitchFamily="2" charset="77"/>
              <a:ea typeface="Proxima Nova"/>
              <a:cs typeface="Poppins" pitchFamily="2" charset="77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605157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miling work colleagues">
            <a:extLst>
              <a:ext uri="{FF2B5EF4-FFF2-40B4-BE49-F238E27FC236}">
                <a16:creationId xmlns:a16="http://schemas.microsoft.com/office/drawing/2014/main" id="{5BCC2B30-EFBA-6565-DE61-495DF7CBF99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84175" y="1164167"/>
            <a:ext cx="3987800" cy="266117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0105047-0C6A-9F3F-89C5-AA448A63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0" y="338099"/>
            <a:ext cx="8362221" cy="522513"/>
          </a:xfrm>
        </p:spPr>
        <p:txBody>
          <a:bodyPr>
            <a:normAutofit/>
          </a:bodyPr>
          <a:lstStyle/>
          <a:p>
            <a:r>
              <a:rPr lang="en-US" b="1" dirty="0"/>
              <a:t>3 Goals for Leaders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A6548D4D-337C-FBD8-6AA2-8836970B9C9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355328093"/>
              </p:ext>
            </p:extLst>
          </p:nvPr>
        </p:nvGraphicFramePr>
        <p:xfrm>
          <a:off x="4810204" y="1019575"/>
          <a:ext cx="3913167" cy="2950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53152"/>
      </p:ext>
    </p:extLst>
  </p:cSld>
  <p:clrMapOvr>
    <a:masterClrMapping/>
  </p:clrMapOvr>
</p:sld>
</file>

<file path=ppt/theme/theme1.xml><?xml version="1.0" encoding="utf-8"?>
<a:theme xmlns:a="http://schemas.openxmlformats.org/drawingml/2006/main" name="2_Event Title">
  <a:themeElements>
    <a:clrScheme name="2024 State Affiliate &amp; Chapter Forum">
      <a:dk1>
        <a:srgbClr val="0F0F0F"/>
      </a:dk1>
      <a:lt1>
        <a:srgbClr val="F6F6F8"/>
      </a:lt1>
      <a:dk2>
        <a:srgbClr val="5EC1CA"/>
      </a:dk2>
      <a:lt2>
        <a:srgbClr val="000000"/>
      </a:lt2>
      <a:accent1>
        <a:srgbClr val="91C6C9"/>
      </a:accent1>
      <a:accent2>
        <a:srgbClr val="2E9395"/>
      </a:accent2>
      <a:accent3>
        <a:srgbClr val="CFCFD1"/>
      </a:accent3>
      <a:accent4>
        <a:srgbClr val="98989C"/>
      </a:accent4>
      <a:accent5>
        <a:srgbClr val="68686B"/>
      </a:accent5>
      <a:accent6>
        <a:srgbClr val="3A3A3F"/>
      </a:accent6>
      <a:hlink>
        <a:srgbClr val="192A53"/>
      </a:hlink>
      <a:folHlink>
        <a:srgbClr val="00000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BF0FFF82-83C7-43E9-BDF4-0ACD779680D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TFC18-Theme">
  <a:themeElements>
    <a:clrScheme name="2024 State Affiliate &amp; Chapter Forum">
      <a:dk1>
        <a:srgbClr val="0F0F0F"/>
      </a:dk1>
      <a:lt1>
        <a:srgbClr val="F6F6F8"/>
      </a:lt1>
      <a:dk2>
        <a:srgbClr val="5EC1CA"/>
      </a:dk2>
      <a:lt2>
        <a:srgbClr val="000000"/>
      </a:lt2>
      <a:accent1>
        <a:srgbClr val="91C6C9"/>
      </a:accent1>
      <a:accent2>
        <a:srgbClr val="2E9395"/>
      </a:accent2>
      <a:accent3>
        <a:srgbClr val="CFCFD1"/>
      </a:accent3>
      <a:accent4>
        <a:srgbClr val="98989C"/>
      </a:accent4>
      <a:accent5>
        <a:srgbClr val="68686B"/>
      </a:accent5>
      <a:accent6>
        <a:srgbClr val="3A3A3F"/>
      </a:accent6>
      <a:hlink>
        <a:srgbClr val="192A53"/>
      </a:hlink>
      <a:folHlink>
        <a:srgbClr val="00000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3.xml><?xml version="1.0" encoding="utf-8"?>
<a:theme xmlns:a="http://schemas.openxmlformats.org/drawingml/2006/main" name="19_TFC18-Theme">
  <a:themeElements>
    <a:clrScheme name="2024 State Affiliate &amp; Chapter Forum">
      <a:dk1>
        <a:srgbClr val="0F0F0F"/>
      </a:dk1>
      <a:lt1>
        <a:srgbClr val="F6F6F8"/>
      </a:lt1>
      <a:dk2>
        <a:srgbClr val="5EC1CA"/>
      </a:dk2>
      <a:lt2>
        <a:srgbClr val="000000"/>
      </a:lt2>
      <a:accent1>
        <a:srgbClr val="91C6C9"/>
      </a:accent1>
      <a:accent2>
        <a:srgbClr val="2E9395"/>
      </a:accent2>
      <a:accent3>
        <a:srgbClr val="CFCFD1"/>
      </a:accent3>
      <a:accent4>
        <a:srgbClr val="98989C"/>
      </a:accent4>
      <a:accent5>
        <a:srgbClr val="68686B"/>
      </a:accent5>
      <a:accent6>
        <a:srgbClr val="3A3A3F"/>
      </a:accent6>
      <a:hlink>
        <a:srgbClr val="192A53"/>
      </a:hlink>
      <a:folHlink>
        <a:srgbClr val="00000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4.xml><?xml version="1.0" encoding="utf-8"?>
<a:theme xmlns:a="http://schemas.openxmlformats.org/drawingml/2006/main" name="16_TFC18-Theme">
  <a:themeElements>
    <a:clrScheme name="2024 State Affiliate &amp; Chapter Forum">
      <a:dk1>
        <a:srgbClr val="0F0F0F"/>
      </a:dk1>
      <a:lt1>
        <a:srgbClr val="F6F6F8"/>
      </a:lt1>
      <a:dk2>
        <a:srgbClr val="5EC1CA"/>
      </a:dk2>
      <a:lt2>
        <a:srgbClr val="000000"/>
      </a:lt2>
      <a:accent1>
        <a:srgbClr val="91C6C9"/>
      </a:accent1>
      <a:accent2>
        <a:srgbClr val="2E9395"/>
      </a:accent2>
      <a:accent3>
        <a:srgbClr val="CFCFD1"/>
      </a:accent3>
      <a:accent4>
        <a:srgbClr val="98989C"/>
      </a:accent4>
      <a:accent5>
        <a:srgbClr val="68686B"/>
      </a:accent5>
      <a:accent6>
        <a:srgbClr val="3A3A3F"/>
      </a:accent6>
      <a:hlink>
        <a:srgbClr val="192A53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5.xml><?xml version="1.0" encoding="utf-8"?>
<a:theme xmlns:a="http://schemas.openxmlformats.org/drawingml/2006/main" name="20_TFC18-Theme">
  <a:themeElements>
    <a:clrScheme name="2024 State Affiliate &amp; Chapter Forum">
      <a:dk1>
        <a:srgbClr val="0F0F0F"/>
      </a:dk1>
      <a:lt1>
        <a:srgbClr val="F6F6F8"/>
      </a:lt1>
      <a:dk2>
        <a:srgbClr val="5EC1CA"/>
      </a:dk2>
      <a:lt2>
        <a:srgbClr val="000000"/>
      </a:lt2>
      <a:accent1>
        <a:srgbClr val="91C6C9"/>
      </a:accent1>
      <a:accent2>
        <a:srgbClr val="2E9395"/>
      </a:accent2>
      <a:accent3>
        <a:srgbClr val="CFCFD1"/>
      </a:accent3>
      <a:accent4>
        <a:srgbClr val="98989C"/>
      </a:accent4>
      <a:accent5>
        <a:srgbClr val="68686B"/>
      </a:accent5>
      <a:accent6>
        <a:srgbClr val="3A3A3F"/>
      </a:accent6>
      <a:hlink>
        <a:srgbClr val="192A53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6.xml><?xml version="1.0" encoding="utf-8"?>
<a:theme xmlns:a="http://schemas.openxmlformats.org/drawingml/2006/main" name="5_TFC18-Theme">
  <a:themeElements>
    <a:clrScheme name="2024 State Affiliate &amp; Chapter Forum">
      <a:dk1>
        <a:srgbClr val="0F0F0F"/>
      </a:dk1>
      <a:lt1>
        <a:srgbClr val="F6F6F8"/>
      </a:lt1>
      <a:dk2>
        <a:srgbClr val="5EC1CA"/>
      </a:dk2>
      <a:lt2>
        <a:srgbClr val="000000"/>
      </a:lt2>
      <a:accent1>
        <a:srgbClr val="91C6C9"/>
      </a:accent1>
      <a:accent2>
        <a:srgbClr val="2E9395"/>
      </a:accent2>
      <a:accent3>
        <a:srgbClr val="CFCFD1"/>
      </a:accent3>
      <a:accent4>
        <a:srgbClr val="98989C"/>
      </a:accent4>
      <a:accent5>
        <a:srgbClr val="68686B"/>
      </a:accent5>
      <a:accent6>
        <a:srgbClr val="3A3A3F"/>
      </a:accent6>
      <a:hlink>
        <a:srgbClr val="192A53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7.xml><?xml version="1.0" encoding="utf-8"?>
<a:theme xmlns:a="http://schemas.openxmlformats.org/drawingml/2006/main" name="21_TFC18-Theme">
  <a:themeElements>
    <a:clrScheme name="2024 State Affiliate &amp; Chapter Forum">
      <a:dk1>
        <a:srgbClr val="0F0F0F"/>
      </a:dk1>
      <a:lt1>
        <a:srgbClr val="F6F6F8"/>
      </a:lt1>
      <a:dk2>
        <a:srgbClr val="5EC1CA"/>
      </a:dk2>
      <a:lt2>
        <a:srgbClr val="000000"/>
      </a:lt2>
      <a:accent1>
        <a:srgbClr val="91C6C9"/>
      </a:accent1>
      <a:accent2>
        <a:srgbClr val="2E9395"/>
      </a:accent2>
      <a:accent3>
        <a:srgbClr val="CFCFD1"/>
      </a:accent3>
      <a:accent4>
        <a:srgbClr val="98989C"/>
      </a:accent4>
      <a:accent5>
        <a:srgbClr val="68686B"/>
      </a:accent5>
      <a:accent6>
        <a:srgbClr val="3A3A3F"/>
      </a:accent6>
      <a:hlink>
        <a:srgbClr val="192A53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8.xml><?xml version="1.0" encoding="utf-8"?>
<a:theme xmlns:a="http://schemas.openxmlformats.org/drawingml/2006/main" name="14_TFC18-Theme">
  <a:themeElements>
    <a:clrScheme name="2024 State Affiliate &amp; Chapter Forum">
      <a:dk1>
        <a:srgbClr val="0F0F0F"/>
      </a:dk1>
      <a:lt1>
        <a:srgbClr val="F6F6F8"/>
      </a:lt1>
      <a:dk2>
        <a:srgbClr val="5EC1CA"/>
      </a:dk2>
      <a:lt2>
        <a:srgbClr val="000000"/>
      </a:lt2>
      <a:accent1>
        <a:srgbClr val="91C6C9"/>
      </a:accent1>
      <a:accent2>
        <a:srgbClr val="2E9395"/>
      </a:accent2>
      <a:accent3>
        <a:srgbClr val="CFCFD1"/>
      </a:accent3>
      <a:accent4>
        <a:srgbClr val="98989C"/>
      </a:accent4>
      <a:accent5>
        <a:srgbClr val="68686B"/>
      </a:accent5>
      <a:accent6>
        <a:srgbClr val="3A3A3F"/>
      </a:accent6>
      <a:hlink>
        <a:srgbClr val="192A53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8BA8D6F7427C49AE233CB21FFC325B" ma:contentTypeVersion="14" ma:contentTypeDescription="Create a new document." ma:contentTypeScope="" ma:versionID="d7cf355652633ab8e731701c04c27d4b">
  <xsd:schema xmlns:xsd="http://www.w3.org/2001/XMLSchema" xmlns:xs="http://www.w3.org/2001/XMLSchema" xmlns:p="http://schemas.microsoft.com/office/2006/metadata/properties" xmlns:ns1="http://schemas.microsoft.com/sharepoint/v3" xmlns:ns2="cf741bb2-6c87-404c-8285-eb8a7145e1cd" xmlns:ns3="184a8199-6112-40f2-9268-f8c6283168c8" targetNamespace="http://schemas.microsoft.com/office/2006/metadata/properties" ma:root="true" ma:fieldsID="abb4905de8aa1cca64844e87adfb47a0" ns1:_="" ns2:_="" ns3:_="">
    <xsd:import namespace="http://schemas.microsoft.com/sharepoint/v3"/>
    <xsd:import namespace="cf741bb2-6c87-404c-8285-eb8a7145e1cd"/>
    <xsd:import namespace="184a8199-6112-40f2-9268-f8c6283168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41bb2-6c87-404c-8285-eb8a7145e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f03d7c-0229-461d-a1c4-55ba212803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4a8199-6112-40f2-9268-f8c6283168c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0b55ede-3f77-4a22-8a47-383a457f2d3a}" ma:internalName="TaxCatchAll" ma:showField="CatchAllData" ma:web="184a8199-6112-40f2-9268-f8c6283168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cf741bb2-6c87-404c-8285-eb8a7145e1cd">
      <Terms xmlns="http://schemas.microsoft.com/office/infopath/2007/PartnerControls"/>
    </lcf76f155ced4ddcb4097134ff3c332f>
    <TaxCatchAll xmlns="184a8199-6112-40f2-9268-f8c6283168c8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54A5512-6367-47C3-9424-BA85B55911C9}"/>
</file>

<file path=customXml/itemProps2.xml><?xml version="1.0" encoding="utf-8"?>
<ds:datastoreItem xmlns:ds="http://schemas.openxmlformats.org/officeDocument/2006/customXml" ds:itemID="{019CCF9D-E3E7-478A-82EF-75E542BBD0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6C55CD-D861-4CDE-B063-78A014928CE7}">
  <ds:schemaRefs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sharepoint/v3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84a8199-6112-40f2-9268-f8c6283168c8"/>
    <ds:schemaRef ds:uri="cf741bb2-6c87-404c-8285-eb8a7145e1c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TFC18-Theme</Template>
  <TotalTime>5624</TotalTime>
  <Words>2162</Words>
  <Application>Microsoft Office PowerPoint</Application>
  <PresentationFormat>On-screen Show (16:9)</PresentationFormat>
  <Paragraphs>270</Paragraphs>
  <Slides>47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Arial</vt:lpstr>
      <vt:lpstr>Courier New</vt:lpstr>
      <vt:lpstr>Poppins</vt:lpstr>
      <vt:lpstr>Poppins SemiBold</vt:lpstr>
      <vt:lpstr>Proxima Nova</vt:lpstr>
      <vt:lpstr>Proxima Nova Alt Rg</vt:lpstr>
      <vt:lpstr>Verdana</vt:lpstr>
      <vt:lpstr>2_Event Title</vt:lpstr>
      <vt:lpstr>15_TFC18-Theme</vt:lpstr>
      <vt:lpstr>19_TFC18-Theme</vt:lpstr>
      <vt:lpstr>16_TFC18-Theme</vt:lpstr>
      <vt:lpstr>20_TFC18-Theme</vt:lpstr>
      <vt:lpstr>5_TFC18-Theme</vt:lpstr>
      <vt:lpstr>21_TFC18-Theme</vt:lpstr>
      <vt:lpstr>14_TFC18-Theme</vt:lpstr>
      <vt:lpstr>PowerPoint Presentation</vt:lpstr>
      <vt:lpstr>PowerPoint Presentation</vt:lpstr>
      <vt:lpstr>PowerPoint Presentation</vt:lpstr>
      <vt:lpstr>About Roberta</vt:lpstr>
      <vt:lpstr>Today You Will</vt:lpstr>
      <vt:lpstr>Today’s Takeaway</vt:lpstr>
      <vt:lpstr>PowerPoint Presentation</vt:lpstr>
      <vt:lpstr>Leader Challenges</vt:lpstr>
      <vt:lpstr>3 Goals for Leaders</vt:lpstr>
      <vt:lpstr>How to Get to YES</vt:lpstr>
      <vt:lpstr>PowerPoint Presentation</vt:lpstr>
      <vt:lpstr>PowerPoint Presentation</vt:lpstr>
      <vt:lpstr>Value Proposition Formula</vt:lpstr>
      <vt:lpstr>MGMA Value Proposition Formula</vt:lpstr>
      <vt:lpstr>Pain Point – Denial Prevention</vt:lpstr>
      <vt:lpstr>Pain Point – Staffing &amp; Access</vt:lpstr>
      <vt:lpstr>Pain Point – Credentialing Cycle</vt:lpstr>
      <vt:lpstr>PowerPoint Presentation</vt:lpstr>
      <vt:lpstr>Exercise: Crafting Your Value Proposition</vt:lpstr>
      <vt:lpstr>Do This, Not That - Outreach</vt:lpstr>
      <vt:lpstr>Do This, Not That - Content</vt:lpstr>
      <vt:lpstr>PowerPoint Presentation</vt:lpstr>
      <vt:lpstr>Micro‑Learning Workflow </vt:lpstr>
      <vt:lpstr>Micro‑Learning Description Sample</vt:lpstr>
      <vt:lpstr>Micro-Learning Workflow– Denial Prevention</vt:lpstr>
      <vt:lpstr>3 Fixes + 1 Checklist Example</vt:lpstr>
      <vt:lpstr>Micro-Learning – Promo Messaging</vt:lpstr>
      <vt:lpstr>Commit: Your 14-Day Learning Pilot</vt:lpstr>
      <vt:lpstr>PowerPoint Presentation</vt:lpstr>
      <vt:lpstr>PowerPoint Presentation</vt:lpstr>
      <vt:lpstr>PowerPoint Presentation</vt:lpstr>
      <vt:lpstr>PowerPoint Presentation</vt:lpstr>
      <vt:lpstr>First 30 Days – Welcome Journey </vt:lpstr>
      <vt:lpstr>Mid-Year Pulse – Stay Close  </vt:lpstr>
      <vt:lpstr>Anniversary Month – Celebrate Early   </vt:lpstr>
      <vt:lpstr>3 Ways to Use AI   </vt:lpstr>
      <vt:lpstr>Ready-to-Use Prompts </vt:lpstr>
      <vt:lpstr>PowerPoint Presentation</vt:lpstr>
      <vt:lpstr>Opt-in Lead Capture</vt:lpstr>
      <vt:lpstr>Measuring Success – Micro-Learning</vt:lpstr>
      <vt:lpstr>Measuring Success – Membership</vt:lpstr>
      <vt:lpstr>PowerPoint Presentation</vt:lpstr>
      <vt:lpstr>Light Lift Help</vt:lpstr>
      <vt:lpstr>Using AI for Crafting Value Propositions</vt:lpstr>
      <vt:lpstr>Key Membership Marketing Formulas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Abbate</dc:creator>
  <cp:lastModifiedBy>Rosenberg, Roberta</cp:lastModifiedBy>
  <cp:revision>429</cp:revision>
  <cp:lastPrinted>2020-07-01T19:03:23Z</cp:lastPrinted>
  <dcterms:created xsi:type="dcterms:W3CDTF">2019-11-08T18:00:58Z</dcterms:created>
  <dcterms:modified xsi:type="dcterms:W3CDTF">2025-09-25T21:24:23Z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0x010100408BA8D6F7427C49AE233CB21FFC325B</vt:lpwstr>
  </property>
  <property fmtid="{D5CDD505-2E9C-101B-9397-08002B2CF9AE}" pid="3" name="MediaServiceImageTags">
    <vt:lpwstr/>
  </property>
</Properties>
</file>