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23" r:id="rId4"/>
    <p:sldMasterId id="2147484137" r:id="rId5"/>
    <p:sldMasterId id="2147484149" r:id="rId6"/>
    <p:sldMasterId id="2147484169" r:id="rId7"/>
    <p:sldMasterId id="2147484151" r:id="rId8"/>
    <p:sldMasterId id="2147484171" r:id="rId9"/>
    <p:sldMasterId id="2147484159" r:id="rId10"/>
    <p:sldMasterId id="2147484153" r:id="rId11"/>
    <p:sldMasterId id="2147484143" r:id="rId12"/>
    <p:sldMasterId id="2147484165" r:id="rId13"/>
    <p:sldMasterId id="2147484163" r:id="rId14"/>
    <p:sldMasterId id="2147484167" r:id="rId15"/>
  </p:sldMasterIdLst>
  <p:notesMasterIdLst>
    <p:notesMasterId r:id="rId25"/>
  </p:notesMasterIdLst>
  <p:handoutMasterIdLst>
    <p:handoutMasterId r:id="rId26"/>
  </p:handoutMasterIdLst>
  <p:sldIdLst>
    <p:sldId id="388" r:id="rId16"/>
    <p:sldId id="390" r:id="rId17"/>
    <p:sldId id="401" r:id="rId18"/>
    <p:sldId id="402" r:id="rId19"/>
    <p:sldId id="392" r:id="rId20"/>
    <p:sldId id="399" r:id="rId21"/>
    <p:sldId id="400" r:id="rId22"/>
    <p:sldId id="396" r:id="rId23"/>
    <p:sldId id="398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2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D23"/>
    <a:srgbClr val="11B80B"/>
    <a:srgbClr val="91CA68"/>
    <a:srgbClr val="1C4586"/>
    <a:srgbClr val="11A0D3"/>
    <a:srgbClr val="639BD3"/>
    <a:srgbClr val="110F5B"/>
    <a:srgbClr val="A0DDF9"/>
    <a:srgbClr val="0088EF"/>
    <a:srgbClr val="05A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5A86E-8D9A-4C7D-8067-B2A18C331471}" v="4" dt="2023-10-16T14:59:01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32"/>
      </p:cViewPr>
      <p:guideLst>
        <p:guide orient="horz" pos="295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845764-46E1-45EA-BD16-113C334CC9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993F7-0EA0-4B90-B8DF-ADED944824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B0D8-1D99-4EC9-BF83-C434D7DB210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77DBF-C8DE-489B-90F9-B4941176C2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3497-7C4C-46D0-900F-BAD1E054BD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54FAF-0085-44EA-A960-8F550FD35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E92F-3F59-4D48-8B62-6C474268E6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6119F-5EBC-5A4A-B7DE-568D433D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9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85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54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54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0B80638D-769A-14FF-5541-BA874533DD72}"/>
              </a:ext>
            </a:extLst>
          </p:cNvPr>
          <p:cNvSpPr txBox="1">
            <a:spLocks/>
          </p:cNvSpPr>
          <p:nvPr userDrawn="1"/>
        </p:nvSpPr>
        <p:spPr>
          <a:xfrm>
            <a:off x="378940" y="4741908"/>
            <a:ext cx="552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846A9F-D5C5-0F4A-B5A1-0DEEE6F9761B}" type="slidenum"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l"/>
              <a:t>‹#›</a:t>
            </a:fld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17">
            <a:extLst>
              <a:ext uri="{FF2B5EF4-FFF2-40B4-BE49-F238E27FC236}">
                <a16:creationId xmlns:a16="http://schemas.microsoft.com/office/drawing/2014/main" id="{11646294-A287-3632-A16D-32E7B1438493}"/>
              </a:ext>
            </a:extLst>
          </p:cNvPr>
          <p:cNvSpPr txBox="1">
            <a:spLocks/>
          </p:cNvSpPr>
          <p:nvPr userDrawn="1"/>
        </p:nvSpPr>
        <p:spPr>
          <a:xfrm>
            <a:off x="754204" y="4741908"/>
            <a:ext cx="2550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©2023 MGMA.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743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A79DD678-5ACD-5531-F111-81A0D9F948B3}"/>
              </a:ext>
            </a:extLst>
          </p:cNvPr>
          <p:cNvSpPr txBox="1">
            <a:spLocks/>
          </p:cNvSpPr>
          <p:nvPr userDrawn="1"/>
        </p:nvSpPr>
        <p:spPr>
          <a:xfrm>
            <a:off x="378940" y="4741908"/>
            <a:ext cx="552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846A9F-D5C5-0F4A-B5A1-0DEEE6F9761B}" type="slidenum"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l"/>
              <a:t>‹#›</a:t>
            </a:fld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17">
            <a:extLst>
              <a:ext uri="{FF2B5EF4-FFF2-40B4-BE49-F238E27FC236}">
                <a16:creationId xmlns:a16="http://schemas.microsoft.com/office/drawing/2014/main" id="{9343657D-54FB-3826-5217-E22168D8CC5A}"/>
              </a:ext>
            </a:extLst>
          </p:cNvPr>
          <p:cNvSpPr txBox="1">
            <a:spLocks/>
          </p:cNvSpPr>
          <p:nvPr userDrawn="1"/>
        </p:nvSpPr>
        <p:spPr>
          <a:xfrm>
            <a:off x="754204" y="4741908"/>
            <a:ext cx="2550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©2023 MGMA.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880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E9410E26-0243-8EEC-0FFC-CF96B01C21EE}"/>
              </a:ext>
            </a:extLst>
          </p:cNvPr>
          <p:cNvSpPr txBox="1">
            <a:spLocks/>
          </p:cNvSpPr>
          <p:nvPr userDrawn="1"/>
        </p:nvSpPr>
        <p:spPr>
          <a:xfrm>
            <a:off x="378940" y="4741908"/>
            <a:ext cx="552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846A9F-D5C5-0F4A-B5A1-0DEEE6F9761B}" type="slidenum">
              <a:rPr lang="en-US" b="1" smtClean="0">
                <a:solidFill>
                  <a:schemeClr val="bg1"/>
                </a:solidFill>
              </a:rPr>
              <a:pPr algn="l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Footer Placeholder 17">
            <a:extLst>
              <a:ext uri="{FF2B5EF4-FFF2-40B4-BE49-F238E27FC236}">
                <a16:creationId xmlns:a16="http://schemas.microsoft.com/office/drawing/2014/main" id="{4EC6F2A6-A0F0-A03C-9E45-FAC9435AD8FE}"/>
              </a:ext>
            </a:extLst>
          </p:cNvPr>
          <p:cNvSpPr txBox="1">
            <a:spLocks/>
          </p:cNvSpPr>
          <p:nvPr userDrawn="1"/>
        </p:nvSpPr>
        <p:spPr>
          <a:xfrm>
            <a:off x="754204" y="4741908"/>
            <a:ext cx="2550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©2023 MGMA.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81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07D562B3-89C4-A1DD-86E2-1574DCA8C7F3}"/>
              </a:ext>
            </a:extLst>
          </p:cNvPr>
          <p:cNvSpPr txBox="1">
            <a:spLocks/>
          </p:cNvSpPr>
          <p:nvPr userDrawn="1"/>
        </p:nvSpPr>
        <p:spPr>
          <a:xfrm>
            <a:off x="378940" y="4741908"/>
            <a:ext cx="552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846A9F-D5C5-0F4A-B5A1-0DEEE6F9761B}" type="slidenum">
              <a:rPr lang="en-US" b="1" smtClean="0">
                <a:solidFill>
                  <a:schemeClr val="bg1"/>
                </a:solidFill>
              </a:rPr>
              <a:pPr algn="l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Footer Placeholder 17">
            <a:extLst>
              <a:ext uri="{FF2B5EF4-FFF2-40B4-BE49-F238E27FC236}">
                <a16:creationId xmlns:a16="http://schemas.microsoft.com/office/drawing/2014/main" id="{099129D9-4D52-DCD2-8D83-D5EA90D55727}"/>
              </a:ext>
            </a:extLst>
          </p:cNvPr>
          <p:cNvSpPr txBox="1">
            <a:spLocks/>
          </p:cNvSpPr>
          <p:nvPr userDrawn="1"/>
        </p:nvSpPr>
        <p:spPr>
          <a:xfrm>
            <a:off x="754204" y="4741908"/>
            <a:ext cx="2550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©2023 MGMA.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49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5F9E9566-271D-0261-3DA1-A66FBCC52F87}"/>
              </a:ext>
            </a:extLst>
          </p:cNvPr>
          <p:cNvSpPr txBox="1">
            <a:spLocks/>
          </p:cNvSpPr>
          <p:nvPr userDrawn="1"/>
        </p:nvSpPr>
        <p:spPr>
          <a:xfrm>
            <a:off x="378940" y="4741908"/>
            <a:ext cx="552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846A9F-D5C5-0F4A-B5A1-0DEEE6F9761B}" type="slidenum">
              <a:rPr lang="en-US" b="1" smtClean="0">
                <a:solidFill>
                  <a:schemeClr val="bg1"/>
                </a:solidFill>
              </a:rPr>
              <a:pPr algn="l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Footer Placeholder 17">
            <a:extLst>
              <a:ext uri="{FF2B5EF4-FFF2-40B4-BE49-F238E27FC236}">
                <a16:creationId xmlns:a16="http://schemas.microsoft.com/office/drawing/2014/main" id="{5D6FFAFE-2691-9D3D-5289-F1DDBCCAE690}"/>
              </a:ext>
            </a:extLst>
          </p:cNvPr>
          <p:cNvSpPr txBox="1">
            <a:spLocks/>
          </p:cNvSpPr>
          <p:nvPr userDrawn="1"/>
        </p:nvSpPr>
        <p:spPr>
          <a:xfrm>
            <a:off x="754204" y="4741908"/>
            <a:ext cx="2550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©2023 MGMA.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5428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>
            <a:extLst>
              <a:ext uri="{FF2B5EF4-FFF2-40B4-BE49-F238E27FC236}">
                <a16:creationId xmlns:a16="http://schemas.microsoft.com/office/drawing/2014/main" id="{2666EE5C-41B6-4C5B-EB8E-E3EEF6AA3556}"/>
              </a:ext>
            </a:extLst>
          </p:cNvPr>
          <p:cNvSpPr txBox="1">
            <a:spLocks/>
          </p:cNvSpPr>
          <p:nvPr userDrawn="1"/>
        </p:nvSpPr>
        <p:spPr>
          <a:xfrm>
            <a:off x="378940" y="4741908"/>
            <a:ext cx="552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7846A9F-D5C5-0F4A-B5A1-0DEEE6F9761B}" type="slidenum">
              <a:rPr lang="en-US" b="1" smtClean="0">
                <a:solidFill>
                  <a:schemeClr val="bg1"/>
                </a:solidFill>
              </a:rPr>
              <a:pPr algn="l"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Footer Placeholder 17">
            <a:extLst>
              <a:ext uri="{FF2B5EF4-FFF2-40B4-BE49-F238E27FC236}">
                <a16:creationId xmlns:a16="http://schemas.microsoft.com/office/drawing/2014/main" id="{AF146E13-B19E-783E-8742-7CFFA500A2E6}"/>
              </a:ext>
            </a:extLst>
          </p:cNvPr>
          <p:cNvSpPr txBox="1">
            <a:spLocks/>
          </p:cNvSpPr>
          <p:nvPr userDrawn="1"/>
        </p:nvSpPr>
        <p:spPr>
          <a:xfrm>
            <a:off x="754204" y="4741908"/>
            <a:ext cx="25502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©2023 MGMA.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527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1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t Slide - Use this firs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92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human face, clothing, person, person&#10;&#10;Description automatically generated">
            <a:extLst>
              <a:ext uri="{FF2B5EF4-FFF2-40B4-BE49-F238E27FC236}">
                <a16:creationId xmlns:a16="http://schemas.microsoft.com/office/drawing/2014/main" id="{14894BA4-FB30-AD3F-7ADD-7219E37F0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6BAFF3-E580-0DB9-E98E-95BAA4DC2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" y="0"/>
            <a:ext cx="9142646" cy="51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415C7DA0-260E-A357-5ABA-6E00FA272F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5FF0A2D-C6CF-CB92-AD2A-C6ED55F987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design&#10;&#10;Description automatically generated">
            <a:extLst>
              <a:ext uri="{FF2B5EF4-FFF2-40B4-BE49-F238E27FC236}">
                <a16:creationId xmlns:a16="http://schemas.microsoft.com/office/drawing/2014/main" id="{EEDCCD29-2B93-399B-9590-8DC8747329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5" name="Picture 4" descr="MGMA_Brand_Logo-Black_R1A.eps">
            <a:extLst>
              <a:ext uri="{FF2B5EF4-FFF2-40B4-BE49-F238E27FC236}">
                <a16:creationId xmlns:a16="http://schemas.microsoft.com/office/drawing/2014/main" id="{960BF51D-275C-4049-BB91-673B8791B0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27" y="4721440"/>
            <a:ext cx="876176" cy="2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green&#10;&#10;Description automatically generated">
            <a:extLst>
              <a:ext uri="{FF2B5EF4-FFF2-40B4-BE49-F238E27FC236}">
                <a16:creationId xmlns:a16="http://schemas.microsoft.com/office/drawing/2014/main" id="{9F4252BF-287B-A86D-2D8B-87A25DB4C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" y="0"/>
            <a:ext cx="9142646" cy="5144262"/>
          </a:xfrm>
          <a:prstGeom prst="rect">
            <a:avLst/>
          </a:prstGeom>
        </p:spPr>
      </p:pic>
      <p:pic>
        <p:nvPicPr>
          <p:cNvPr id="2" name="Picture 1" descr="MGMA_Brand_Logo-Black_R1A.eps">
            <a:extLst>
              <a:ext uri="{FF2B5EF4-FFF2-40B4-BE49-F238E27FC236}">
                <a16:creationId xmlns:a16="http://schemas.microsoft.com/office/drawing/2014/main" id="{3110FA84-98A7-5648-2E03-BD0B3119D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27" y="4721440"/>
            <a:ext cx="876176" cy="2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9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MA_Brand_Logo-Black_R1A.eps">
            <a:extLst>
              <a:ext uri="{FF2B5EF4-FFF2-40B4-BE49-F238E27FC236}">
                <a16:creationId xmlns:a16="http://schemas.microsoft.com/office/drawing/2014/main" id="{E46F9BB5-92FD-D248-433B-97279449B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27" y="4721440"/>
            <a:ext cx="876176" cy="214749"/>
          </a:xfrm>
          <a:prstGeom prst="rect">
            <a:avLst/>
          </a:prstGeom>
        </p:spPr>
      </p:pic>
      <p:pic>
        <p:nvPicPr>
          <p:cNvPr id="4" name="Picture 3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30B074C-6CFA-69BD-0415-75BBA62EAE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4" y="0"/>
            <a:ext cx="9142646" cy="51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font, design&#10;&#10;Description automatically generated">
            <a:extLst>
              <a:ext uri="{FF2B5EF4-FFF2-40B4-BE49-F238E27FC236}">
                <a16:creationId xmlns:a16="http://schemas.microsoft.com/office/drawing/2014/main" id="{5543B032-71D9-1EB0-E1C5-AC2D35D5A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3FDE2CA-55B8-D7C9-6374-200EB2893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font, design&#10;&#10;Description automatically generated">
            <a:extLst>
              <a:ext uri="{FF2B5EF4-FFF2-40B4-BE49-F238E27FC236}">
                <a16:creationId xmlns:a16="http://schemas.microsoft.com/office/drawing/2014/main" id="{6264E0AA-067D-0409-C668-22F32B8CA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" y="0"/>
            <a:ext cx="9142646" cy="51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clapping&#10;&#10;Description automatically generated">
            <a:extLst>
              <a:ext uri="{FF2B5EF4-FFF2-40B4-BE49-F238E27FC236}">
                <a16:creationId xmlns:a16="http://schemas.microsoft.com/office/drawing/2014/main" id="{7DA49471-8C5D-D52D-5A6D-7A90C35D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" y="0"/>
            <a:ext cx="9142646" cy="51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thing, human face, person, person&#10;&#10;Description automatically generated">
            <a:extLst>
              <a:ext uri="{FF2B5EF4-FFF2-40B4-BE49-F238E27FC236}">
                <a16:creationId xmlns:a16="http://schemas.microsoft.com/office/drawing/2014/main" id="{BE725442-AA25-531F-2A1A-A7AF36251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" y="0"/>
            <a:ext cx="9142646" cy="51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8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0242EAA-6F09-0B14-BB36-BAF315B9BA58}"/>
              </a:ext>
            </a:extLst>
          </p:cNvPr>
          <p:cNvSpPr txBox="1">
            <a:spLocks/>
          </p:cNvSpPr>
          <p:nvPr/>
        </p:nvSpPr>
        <p:spPr>
          <a:xfrm>
            <a:off x="694457" y="1401769"/>
            <a:ext cx="7063107" cy="401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9299449-806E-A154-46E7-54BE5095F393}"/>
              </a:ext>
            </a:extLst>
          </p:cNvPr>
          <p:cNvSpPr txBox="1">
            <a:spLocks/>
          </p:cNvSpPr>
          <p:nvPr/>
        </p:nvSpPr>
        <p:spPr>
          <a:xfrm>
            <a:off x="694457" y="1802865"/>
            <a:ext cx="8045889" cy="2818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2pPr>
            <a:lvl3pPr marL="8143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Strategy</a:t>
            </a:r>
          </a:p>
          <a:p>
            <a:r>
              <a:rPr lang="en-US"/>
              <a:t>What’s Changing/What’s Staying the Same</a:t>
            </a:r>
          </a:p>
          <a:p>
            <a:r>
              <a:rPr lang="en-US"/>
              <a:t>Participant Revenue Share</a:t>
            </a:r>
          </a:p>
          <a:p>
            <a:pPr marL="285750" lvl="1" indent="-171450">
              <a:spcBef>
                <a:spcPts val="600"/>
              </a:spcBef>
            </a:pPr>
            <a:r>
              <a:rPr lang="en-US" sz="1600" b="1">
                <a:solidFill>
                  <a:schemeClr val="tx1"/>
                </a:solidFill>
                <a:latin typeface="+mj-lt"/>
              </a:rPr>
              <a:t>Attendees</a:t>
            </a:r>
          </a:p>
          <a:p>
            <a:pPr marL="628650" lvl="2" indent="-171450">
              <a:spcBef>
                <a:spcPts val="600"/>
              </a:spcBef>
            </a:pPr>
            <a:r>
              <a:rPr lang="en-US" sz="1600" b="1">
                <a:solidFill>
                  <a:schemeClr val="tx1"/>
                </a:solidFill>
                <a:latin typeface="+mj-lt"/>
              </a:rPr>
              <a:t>Conference Fees</a:t>
            </a:r>
          </a:p>
          <a:p>
            <a:pPr marL="628650" lvl="2" indent="-171450">
              <a:spcBef>
                <a:spcPts val="600"/>
              </a:spcBef>
            </a:pPr>
            <a:r>
              <a:rPr lang="en-US" sz="1600" b="1">
                <a:solidFill>
                  <a:schemeClr val="tx1"/>
                </a:solidFill>
                <a:latin typeface="+mj-lt"/>
              </a:rPr>
              <a:t>Membership Revenue</a:t>
            </a:r>
          </a:p>
          <a:p>
            <a:pPr marL="285750" lvl="1" indent="-171450">
              <a:spcBef>
                <a:spcPts val="600"/>
              </a:spcBef>
            </a:pPr>
            <a:r>
              <a:rPr lang="en-US" sz="1600" b="1">
                <a:solidFill>
                  <a:schemeClr val="tx1"/>
                </a:solidFill>
                <a:latin typeface="+mj-lt"/>
              </a:rPr>
              <a:t>Vendor Partners</a:t>
            </a:r>
          </a:p>
          <a:p>
            <a:pPr marL="628650" lvl="2" indent="-171450">
              <a:spcBef>
                <a:spcPts val="600"/>
              </a:spcBef>
            </a:pPr>
            <a:r>
              <a:rPr lang="en-US" sz="1600" b="1">
                <a:latin typeface="+mj-lt"/>
              </a:rPr>
              <a:t>Exhibitors</a:t>
            </a:r>
          </a:p>
          <a:p>
            <a:pPr marL="628650" lvl="2" indent="-171450">
              <a:spcBef>
                <a:spcPts val="600"/>
              </a:spcBef>
            </a:pPr>
            <a:r>
              <a:rPr lang="en-US" sz="1600" b="1">
                <a:solidFill>
                  <a:schemeClr val="tx1"/>
                </a:solidFill>
                <a:latin typeface="+mj-lt"/>
              </a:rPr>
              <a:t>Sponsorships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481D9-02ED-CC5D-8CCB-8FE483C1CE18}"/>
              </a:ext>
            </a:extLst>
          </p:cNvPr>
          <p:cNvSpPr txBox="1">
            <a:spLocks/>
          </p:cNvSpPr>
          <p:nvPr/>
        </p:nvSpPr>
        <p:spPr>
          <a:xfrm>
            <a:off x="2207741" y="391981"/>
            <a:ext cx="4983891" cy="499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Conferences</a:t>
            </a:r>
          </a:p>
        </p:txBody>
      </p:sp>
    </p:spTree>
    <p:extLst>
      <p:ext uri="{BB962C8B-B14F-4D97-AF65-F5344CB8AC3E}">
        <p14:creationId xmlns:p14="http://schemas.microsoft.com/office/powerpoint/2010/main" val="356732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2D43DD1-BF79-067B-0F5D-59E1C59844AD}"/>
              </a:ext>
            </a:extLst>
          </p:cNvPr>
          <p:cNvSpPr txBox="1">
            <a:spLocks/>
          </p:cNvSpPr>
          <p:nvPr/>
        </p:nvSpPr>
        <p:spPr>
          <a:xfrm>
            <a:off x="2080054" y="391981"/>
            <a:ext cx="4983891" cy="499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Conference Strategy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88A78D7-2477-C966-B44C-6DEDC0564969}"/>
              </a:ext>
            </a:extLst>
          </p:cNvPr>
          <p:cNvSpPr txBox="1">
            <a:spLocks/>
          </p:cNvSpPr>
          <p:nvPr/>
        </p:nvSpPr>
        <p:spPr>
          <a:xfrm>
            <a:off x="694457" y="1401769"/>
            <a:ext cx="7063107" cy="401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 the Most Members, Profitably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AFD1A-E97E-374E-00DA-666BE3428F4D}"/>
              </a:ext>
            </a:extLst>
          </p:cNvPr>
          <p:cNvSpPr txBox="1">
            <a:spLocks/>
          </p:cNvSpPr>
          <p:nvPr/>
        </p:nvSpPr>
        <p:spPr>
          <a:xfrm>
            <a:off x="694457" y="1802865"/>
            <a:ext cx="8045889" cy="24487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2pPr>
            <a:lvl3pPr marL="8143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Conferences are the primary driver of revenue for nearly all of MGMA State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State conferences are not serving the same number of members they once did and are not delivering financial margins States use to fund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National hosts collocated (or closely located) events, attracts state attendees to the events, and shares meaningful revenue…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…will States’ be able to serve more members in different ways with improved profitability?</a:t>
            </a:r>
          </a:p>
        </p:txBody>
      </p:sp>
    </p:spTree>
    <p:extLst>
      <p:ext uri="{BB962C8B-B14F-4D97-AF65-F5344CB8AC3E}">
        <p14:creationId xmlns:p14="http://schemas.microsoft.com/office/powerpoint/2010/main" val="201458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6519750-6223-4FB1-2823-0ABADEFAA3B6}"/>
              </a:ext>
            </a:extLst>
          </p:cNvPr>
          <p:cNvSpPr txBox="1">
            <a:spLocks/>
          </p:cNvSpPr>
          <p:nvPr/>
        </p:nvSpPr>
        <p:spPr>
          <a:xfrm>
            <a:off x="2080054" y="391981"/>
            <a:ext cx="4983891" cy="499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And New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D14E8-57A4-9E2C-9639-26234B077642}"/>
              </a:ext>
            </a:extLst>
          </p:cNvPr>
          <p:cNvGrpSpPr/>
          <p:nvPr/>
        </p:nvGrpSpPr>
        <p:grpSpPr>
          <a:xfrm>
            <a:off x="358346" y="1152642"/>
            <a:ext cx="8567351" cy="3085074"/>
            <a:chOff x="946228" y="1357412"/>
            <a:chExt cx="7421557" cy="41134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7FB10F-94F9-1690-1160-98DBEF8D1D25}"/>
                </a:ext>
              </a:extLst>
            </p:cNvPr>
            <p:cNvSpPr/>
            <p:nvPr/>
          </p:nvSpPr>
          <p:spPr bwMode="auto">
            <a:xfrm>
              <a:off x="4729142" y="2045067"/>
              <a:ext cx="3638643" cy="3425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800"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Rebranding National spring shows to establish a series and possible growth in 2025 and beyond</a:t>
              </a:r>
            </a:p>
            <a:p>
              <a:pPr marL="285750" marR="0" indent="-28575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effectLst/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State chapters</a:t>
              </a:r>
              <a:r>
                <a:rPr lang="en-US" sz="1800"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 &amp; opt in Partner Affiliates co-host a spring event</a:t>
              </a:r>
            </a:p>
            <a:p>
              <a:pPr marL="285750" marR="0" indent="-28575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effectLst/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Attendees in certain states are encouraged to attend a joint event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145851-6432-7215-FF1F-AA697210EC7E}"/>
                </a:ext>
              </a:extLst>
            </p:cNvPr>
            <p:cNvSpPr/>
            <p:nvPr/>
          </p:nvSpPr>
          <p:spPr bwMode="auto">
            <a:xfrm>
              <a:off x="946228" y="2045067"/>
              <a:ext cx="3638643" cy="3425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effectLst/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Two spring conferences (in 2024)</a:t>
              </a:r>
            </a:p>
            <a:p>
              <a:pPr marL="285750" marR="0" indent="-28575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800"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State affiliate partners continue to host state spring conferences</a:t>
              </a:r>
            </a:p>
            <a:p>
              <a:pPr marL="285750" marR="0" indent="-28575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effectLst/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Attendees have </a:t>
              </a:r>
              <a:r>
                <a:rPr lang="en-US" sz="1800"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choices of alternative spring conferences</a:t>
              </a:r>
            </a:p>
            <a:p>
              <a:pPr marL="285750" marR="0" indent="-28575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effectLst/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Vendors choose which conferences to fund and attend</a:t>
              </a:r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7B789DEA-C6C2-F42B-A01C-031AD0ABE85D}"/>
                </a:ext>
              </a:extLst>
            </p:cNvPr>
            <p:cNvSpPr/>
            <p:nvPr/>
          </p:nvSpPr>
          <p:spPr bwMode="auto">
            <a:xfrm flipH="1">
              <a:off x="946228" y="1357412"/>
              <a:ext cx="3638643" cy="564040"/>
            </a:xfrm>
            <a:prstGeom prst="homePlat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Staying the Same</a:t>
              </a:r>
            </a:p>
          </p:txBody>
        </p: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96130980-D383-1ABC-6849-C2F80BFC2D81}"/>
                </a:ext>
              </a:extLst>
            </p:cNvPr>
            <p:cNvSpPr/>
            <p:nvPr/>
          </p:nvSpPr>
          <p:spPr bwMode="auto">
            <a:xfrm>
              <a:off x="4729142" y="1357412"/>
              <a:ext cx="3574930" cy="564040"/>
            </a:xfrm>
            <a:prstGeom prst="homePlat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800">
                  <a:solidFill>
                    <a:schemeClr val="bg1"/>
                  </a:solidFill>
                  <a:latin typeface="Arial" pitchFamily="-65" charset="0"/>
                  <a:ea typeface="ヒラギノ角ゴ Pro W3" pitchFamily="-65" charset="-128"/>
                  <a:cs typeface="ヒラギノ角ゴ Pro W3" pitchFamily="-65" charset="-128"/>
                </a:rPr>
                <a:t>New and Different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85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99387B-B878-EDFC-C944-C40016349AA4}"/>
              </a:ext>
            </a:extLst>
          </p:cNvPr>
          <p:cNvSpPr txBox="1">
            <a:spLocks/>
          </p:cNvSpPr>
          <p:nvPr/>
        </p:nvSpPr>
        <p:spPr>
          <a:xfrm>
            <a:off x="694457" y="1401769"/>
            <a:ext cx="7063107" cy="401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portion of each registration is returned to states and in 2024, national members become state members automatically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B3169-71EA-A21A-9C12-567F4341C1E2}"/>
              </a:ext>
            </a:extLst>
          </p:cNvPr>
          <p:cNvSpPr txBox="1">
            <a:spLocks/>
          </p:cNvSpPr>
          <p:nvPr/>
        </p:nvSpPr>
        <p:spPr>
          <a:xfrm>
            <a:off x="2080054" y="391981"/>
            <a:ext cx="4983891" cy="499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Attendee Revenue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8E1A95-85C5-59E0-2923-F31F9C883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00552"/>
              </p:ext>
            </p:extLst>
          </p:nvPr>
        </p:nvGraphicFramePr>
        <p:xfrm>
          <a:off x="1404550" y="2096701"/>
          <a:ext cx="6236043" cy="23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681">
                  <a:extLst>
                    <a:ext uri="{9D8B030D-6E8A-4147-A177-3AD203B41FA5}">
                      <a16:colId xmlns:a16="http://schemas.microsoft.com/office/drawing/2014/main" val="449861894"/>
                    </a:ext>
                  </a:extLst>
                </a:gridCol>
                <a:gridCol w="2078681">
                  <a:extLst>
                    <a:ext uri="{9D8B030D-6E8A-4147-A177-3AD203B41FA5}">
                      <a16:colId xmlns:a16="http://schemas.microsoft.com/office/drawing/2014/main" val="1990183064"/>
                    </a:ext>
                  </a:extLst>
                </a:gridCol>
                <a:gridCol w="2078681">
                  <a:extLst>
                    <a:ext uri="{9D8B030D-6E8A-4147-A177-3AD203B41FA5}">
                      <a16:colId xmlns:a16="http://schemas.microsoft.com/office/drawing/2014/main" val="1346498063"/>
                    </a:ext>
                  </a:extLst>
                </a:gridCol>
              </a:tblGrid>
              <a:tr h="48657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Member Status at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Conference Fee (revenue split S/N)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Membership Rev (revenue split S/N)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78602"/>
                  </a:ext>
                </a:extLst>
              </a:tr>
              <a:tr h="486573">
                <a:tc>
                  <a:txBody>
                    <a:bodyPr/>
                    <a:lstStyle/>
                    <a:p>
                      <a:r>
                        <a:rPr lang="en-US"/>
                        <a:t>State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$550</a:t>
                      </a:r>
                    </a:p>
                    <a:p>
                      <a:pPr algn="ctr"/>
                      <a:r>
                        <a:rPr lang="en-US"/>
                        <a:t>($100-S; $450-N)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Optional Dual </a:t>
                      </a:r>
                    </a:p>
                    <a:p>
                      <a:pPr algn="ctr"/>
                      <a:r>
                        <a:rPr lang="en-US"/>
                        <a:t>($349 more-N)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03567"/>
                  </a:ext>
                </a:extLst>
              </a:tr>
              <a:tr h="486573">
                <a:tc>
                  <a:txBody>
                    <a:bodyPr/>
                    <a:lstStyle/>
                    <a:p>
                      <a:r>
                        <a:rPr lang="en-US"/>
                        <a:t>National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All become State members ($100-S)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082071"/>
                  </a:ext>
                </a:extLst>
              </a:tr>
              <a:tr h="291036">
                <a:tc>
                  <a:txBody>
                    <a:bodyPr/>
                    <a:lstStyle/>
                    <a:p>
                      <a:r>
                        <a:rPr lang="en-US"/>
                        <a:t>Dual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99497"/>
                  </a:ext>
                </a:extLst>
              </a:tr>
              <a:tr h="504779">
                <a:tc>
                  <a:txBody>
                    <a:bodyPr/>
                    <a:lstStyle/>
                    <a:p>
                      <a:r>
                        <a:rPr lang="en-US"/>
                        <a:t>Non-Member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New National and State member ($100-S; $300-N)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4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5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99387B-B878-EDFC-C944-C40016349AA4}"/>
              </a:ext>
            </a:extLst>
          </p:cNvPr>
          <p:cNvSpPr txBox="1">
            <a:spLocks/>
          </p:cNvSpPr>
          <p:nvPr/>
        </p:nvSpPr>
        <p:spPr>
          <a:xfrm>
            <a:off x="694457" y="1401769"/>
            <a:ext cx="7063107" cy="401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Exhibitors and Sponsors will be sold to and invoiced by National. Participating States will receive revenue from two sales channels: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1008D01-EFC8-FDD6-D093-5240A6435598}"/>
              </a:ext>
            </a:extLst>
          </p:cNvPr>
          <p:cNvSpPr txBox="1">
            <a:spLocks/>
          </p:cNvSpPr>
          <p:nvPr/>
        </p:nvSpPr>
        <p:spPr>
          <a:xfrm>
            <a:off x="694457" y="2004696"/>
            <a:ext cx="3762213" cy="2448704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2pPr>
            <a:lvl3pPr marL="8143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Shared Revenue – </a:t>
            </a:r>
            <a:r>
              <a:rPr lang="en-US" i="1"/>
              <a:t>10 attendee minimum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National will share 10% of total exhibit &amp; sponsor revenue with participating States</a:t>
            </a:r>
          </a:p>
          <a:p>
            <a:pPr marL="756920" lvl="1" indent="-285750"/>
            <a:r>
              <a:rPr lang="en-US" sz="1600">
                <a:solidFill>
                  <a:schemeClr val="tx1"/>
                </a:solidFill>
              </a:rPr>
              <a:t>Targeted vendor revenue per conference is $153K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  <a:p>
            <a:pPr marL="757238" lvl="1" indent="-285750"/>
            <a:r>
              <a:rPr lang="en-US" sz="1600">
                <a:solidFill>
                  <a:schemeClr val="tx1"/>
                </a:solidFill>
              </a:rPr>
              <a:t>A participating State with minimum 10 attendees would receive $15.3K of vendor revenue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B3169-71EA-A21A-9C12-567F4341C1E2}"/>
              </a:ext>
            </a:extLst>
          </p:cNvPr>
          <p:cNvSpPr txBox="1">
            <a:spLocks/>
          </p:cNvSpPr>
          <p:nvPr/>
        </p:nvSpPr>
        <p:spPr>
          <a:xfrm>
            <a:off x="2080054" y="391981"/>
            <a:ext cx="4983891" cy="499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Vendor Revenue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52489E0-E262-1C37-A4F1-77EAA2F85E0F}"/>
              </a:ext>
            </a:extLst>
          </p:cNvPr>
          <p:cNvSpPr txBox="1">
            <a:spLocks/>
          </p:cNvSpPr>
          <p:nvPr/>
        </p:nvSpPr>
        <p:spPr>
          <a:xfrm>
            <a:off x="4687330" y="2004696"/>
            <a:ext cx="3762213" cy="24487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2pPr>
            <a:lvl3pPr marL="8143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State-Only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Companies wanting to exclusively reach a single state’s audience, will be presented with multiple opportunities. Ideas include:</a:t>
            </a:r>
          </a:p>
          <a:p>
            <a:pPr marL="757238" lvl="1" indent="-285750"/>
            <a:r>
              <a:rPr lang="en-US" sz="1600">
                <a:solidFill>
                  <a:schemeClr val="tx1"/>
                </a:solidFill>
              </a:rPr>
              <a:t>State break out/happy hour</a:t>
            </a:r>
          </a:p>
          <a:p>
            <a:pPr marL="757238" lvl="1" indent="-285750"/>
            <a:r>
              <a:rPr lang="en-US" sz="1600">
                <a:solidFill>
                  <a:schemeClr val="tx1"/>
                </a:solidFill>
              </a:rPr>
              <a:t>Welcome gift</a:t>
            </a:r>
          </a:p>
          <a:p>
            <a:pPr marL="757238" lvl="1" indent="-285750"/>
            <a:r>
              <a:rPr lang="en-US" sz="1600">
                <a:solidFill>
                  <a:schemeClr val="tx1"/>
                </a:solidFill>
              </a:rPr>
              <a:t>Limited table top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Expected total state revenue – $6K </a:t>
            </a:r>
          </a:p>
        </p:txBody>
      </p:sp>
    </p:spTree>
    <p:extLst>
      <p:ext uri="{BB962C8B-B14F-4D97-AF65-F5344CB8AC3E}">
        <p14:creationId xmlns:p14="http://schemas.microsoft.com/office/powerpoint/2010/main" val="92338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1008D01-EFC8-FDD6-D093-5240A6435598}"/>
              </a:ext>
            </a:extLst>
          </p:cNvPr>
          <p:cNvSpPr txBox="1">
            <a:spLocks/>
          </p:cNvSpPr>
          <p:nvPr/>
        </p:nvSpPr>
        <p:spPr>
          <a:xfrm>
            <a:off x="27191" y="1650469"/>
            <a:ext cx="3012570" cy="24487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2pPr>
            <a:lvl3pPr marL="8143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Example A</a:t>
            </a:r>
            <a:endParaRPr lang="en-US" i="1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5 attendees from a State = $500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5 new members from National = $500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No vendor rev share = $0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Some sales of state-only vendor opportunities = $3000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Participating State takes home $4000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B3169-71EA-A21A-9C12-567F4341C1E2}"/>
              </a:ext>
            </a:extLst>
          </p:cNvPr>
          <p:cNvSpPr txBox="1">
            <a:spLocks/>
          </p:cNvSpPr>
          <p:nvPr/>
        </p:nvSpPr>
        <p:spPr>
          <a:xfrm>
            <a:off x="2080054" y="391981"/>
            <a:ext cx="4983891" cy="499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Total Revenue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582EAD-938A-035F-16A0-BFA7ACCE87CA}"/>
              </a:ext>
            </a:extLst>
          </p:cNvPr>
          <p:cNvSpPr txBox="1">
            <a:spLocks/>
          </p:cNvSpPr>
          <p:nvPr/>
        </p:nvSpPr>
        <p:spPr>
          <a:xfrm>
            <a:off x="2945023" y="1650469"/>
            <a:ext cx="3012571" cy="24487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2pPr>
            <a:lvl3pPr marL="8143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Example B</a:t>
            </a:r>
            <a:endParaRPr lang="en-US" i="1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10 attendees from a State = $1000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10 new members from National = $1000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10% vendor rev share = $15,300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Most of the state-only vendor opportunities = $4,500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Participating State takes home $21,800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E14D46-71C5-4622-0955-80358928E0D8}"/>
              </a:ext>
            </a:extLst>
          </p:cNvPr>
          <p:cNvSpPr txBox="1">
            <a:spLocks/>
          </p:cNvSpPr>
          <p:nvPr/>
        </p:nvSpPr>
        <p:spPr>
          <a:xfrm>
            <a:off x="6123192" y="1650469"/>
            <a:ext cx="3012571" cy="24487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4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kern="1200" baseline="0">
                <a:solidFill>
                  <a:srgbClr val="FFAC04"/>
                </a:solidFill>
                <a:latin typeface="+mn-lt"/>
                <a:ea typeface="+mn-ea"/>
                <a:cs typeface="+mn-cs"/>
              </a:defRPr>
            </a:lvl2pPr>
            <a:lvl3pPr marL="8143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Example C</a:t>
            </a:r>
            <a:endParaRPr lang="en-US" i="1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30 attendees from a State = $3000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30 new members from National = $3000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10% vendor rev share = $15,300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/>
              <a:t>Best possible state-only vendor opportunities = $7,000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Participating State takes home $28,300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E04CE-F5E4-65CC-15B5-032BFBE6B8E0}"/>
              </a:ext>
            </a:extLst>
          </p:cNvPr>
          <p:cNvSpPr txBox="1"/>
          <p:nvPr/>
        </p:nvSpPr>
        <p:spPr>
          <a:xfrm>
            <a:off x="2041927" y="4256412"/>
            <a:ext cx="5587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Lump sum revenue distribution to occur 30-60 days following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308190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A79B2-0E05-A3AE-8B65-42B4B0B2CB2C}"/>
              </a:ext>
            </a:extLst>
          </p:cNvPr>
          <p:cNvSpPr txBox="1"/>
          <p:nvPr/>
        </p:nvSpPr>
        <p:spPr>
          <a:xfrm>
            <a:off x="4576124" y="1136822"/>
            <a:ext cx="366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0568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55082"/>
      </p:ext>
    </p:extLst>
  </p:cSld>
  <p:clrMapOvr>
    <a:masterClrMapping/>
  </p:clrMapOvr>
</p:sld>
</file>

<file path=ppt/theme/theme1.xml><?xml version="1.0" encoding="utf-8"?>
<a:theme xmlns:a="http://schemas.openxmlformats.org/drawingml/2006/main" name="1_Event Titl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BF0FFF82-83C7-43E9-BDF4-0ACD779680D3}"/>
    </a:ext>
  </a:extLst>
</a:theme>
</file>

<file path=ppt/theme/theme10.xml><?xml version="1.0" encoding="utf-8"?>
<a:theme xmlns:a="http://schemas.openxmlformats.org/drawingml/2006/main" name="5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11.xml><?xml version="1.0" encoding="utf-8"?>
<a:theme xmlns:a="http://schemas.openxmlformats.org/drawingml/2006/main" name="14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12.xml><?xml version="1.0" encoding="utf-8"?>
<a:theme xmlns:a="http://schemas.openxmlformats.org/drawingml/2006/main" name="15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3.xml><?xml version="1.0" encoding="utf-8"?>
<a:theme xmlns:a="http://schemas.openxmlformats.org/drawingml/2006/main" name="7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4.xml><?xml version="1.0" encoding="utf-8"?>
<a:theme xmlns:a="http://schemas.openxmlformats.org/drawingml/2006/main" name="13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5.xml><?xml version="1.0" encoding="utf-8"?>
<a:theme xmlns:a="http://schemas.openxmlformats.org/drawingml/2006/main" name="8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6.xml><?xml version="1.0" encoding="utf-8"?>
<a:theme xmlns:a="http://schemas.openxmlformats.org/drawingml/2006/main" name="16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7.xml><?xml version="1.0" encoding="utf-8"?>
<a:theme xmlns:a="http://schemas.openxmlformats.org/drawingml/2006/main" name="12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8.xml><?xml version="1.0" encoding="utf-8"?>
<a:theme xmlns:a="http://schemas.openxmlformats.org/drawingml/2006/main" name="9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ppt/theme/theme9.xml><?xml version="1.0" encoding="utf-8"?>
<a:theme xmlns:a="http://schemas.openxmlformats.org/drawingml/2006/main" name="4_TFC18-Theme">
  <a:themeElements>
    <a:clrScheme name="MGM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4"/>
      </a:accent5>
      <a:accent6>
        <a:srgbClr val="E31A82"/>
      </a:accent6>
      <a:hlink>
        <a:srgbClr val="EF3054"/>
      </a:hlink>
      <a:folHlink>
        <a:srgbClr val="0D20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-MGMA_TFC19_PPT-InternalSpeaker-16-9.potx" id="{0749120D-3C33-44F5-A10B-0688BFAD86EB}" vid="{188D51FE-982B-4212-8EFF-CC2E445218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d3a38b-a9c4-40e4-a5e4-cfb866105484" xsi:nil="true"/>
    <lcf76f155ced4ddcb4097134ff3c332f xmlns="0822d423-2d31-4214-8181-1bc24cb6729e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D2620655498468DBBC3BB32B753AE" ma:contentTypeVersion="16" ma:contentTypeDescription="Create a new document." ma:contentTypeScope="" ma:versionID="c80c23df8357987ee6b2862ffc523458">
  <xsd:schema xmlns:xsd="http://www.w3.org/2001/XMLSchema" xmlns:xs="http://www.w3.org/2001/XMLSchema" xmlns:p="http://schemas.microsoft.com/office/2006/metadata/properties" xmlns:ns1="http://schemas.microsoft.com/sharepoint/v3" xmlns:ns2="0822d423-2d31-4214-8181-1bc24cb6729e" xmlns:ns3="4ad3a38b-a9c4-40e4-a5e4-cfb866105484" targetNamespace="http://schemas.microsoft.com/office/2006/metadata/properties" ma:root="true" ma:fieldsID="16c095ed05ec7a826b728ddbb85bae7e" ns1:_="" ns2:_="" ns3:_="">
    <xsd:import namespace="http://schemas.microsoft.com/sharepoint/v3"/>
    <xsd:import namespace="0822d423-2d31-4214-8181-1bc24cb6729e"/>
    <xsd:import namespace="4ad3a38b-a9c4-40e4-a5e4-cfb86610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2d423-2d31-4214-8181-1bc24cb67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cf03d7c-0229-461d-a1c4-55ba212803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3a38b-a9c4-40e4-a5e4-cfb86610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26b037c-e11a-4119-80ee-2c9a34aa738b}" ma:internalName="TaxCatchAll" ma:showField="CatchAllData" ma:web="4ad3a38b-a9c4-40e4-a5e4-cfb86610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5AD50-812B-4BFE-BAE4-3E4271973D9E}">
  <ds:schemaRefs>
    <ds:schemaRef ds:uri="0822d423-2d31-4214-8181-1bc24cb6729e"/>
    <ds:schemaRef ds:uri="4ad3a38b-a9c4-40e4-a5e4-cfb86610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F54264-9DE6-480D-9693-A599104C3E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0CF96A-E1AA-415D-AE8F-00829BD1A652}">
  <ds:schemaRefs>
    <ds:schemaRef ds:uri="0822d423-2d31-4214-8181-1bc24cb6729e"/>
    <ds:schemaRef ds:uri="4ad3a38b-a9c4-40e4-a5e4-cfb8661054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TFC18-Theme</Template>
  <TotalTime>0</TotalTime>
  <Words>525</Words>
  <Application>Microsoft Office PowerPoint</Application>
  <PresentationFormat>On-screen Show (16:9)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Calibri Light</vt:lpstr>
      <vt:lpstr>1_Event Title</vt:lpstr>
      <vt:lpstr>1_TFC18-Theme</vt:lpstr>
      <vt:lpstr>7_TFC18-Theme</vt:lpstr>
      <vt:lpstr>13_TFC18-Theme</vt:lpstr>
      <vt:lpstr>8_TFC18-Theme</vt:lpstr>
      <vt:lpstr>16_TFC18-Theme</vt:lpstr>
      <vt:lpstr>12_TFC18-Theme</vt:lpstr>
      <vt:lpstr>9_TFC18-Theme</vt:lpstr>
      <vt:lpstr>4_TFC18-Theme</vt:lpstr>
      <vt:lpstr>5_TFC18-Theme</vt:lpstr>
      <vt:lpstr>14_TFC18-Theme</vt:lpstr>
      <vt:lpstr>15_TFC18-Theme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Abbate</dc:creator>
  <cp:lastModifiedBy>Justin Karimi</cp:lastModifiedBy>
  <cp:revision>2</cp:revision>
  <cp:lastPrinted>2020-07-01T19:03:23Z</cp:lastPrinted>
  <dcterms:created xsi:type="dcterms:W3CDTF">2019-11-08T18:00:58Z</dcterms:created>
  <dcterms:modified xsi:type="dcterms:W3CDTF">2023-10-19T14:43:38Z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0x01010013ED2620655498468DBBC3BB32B753AE</vt:lpwstr>
  </property>
  <property fmtid="{D5CDD505-2E9C-101B-9397-08002B2CF9AE}" pid="3" name="MediaServiceImageTags">
    <vt:lpwstr/>
  </property>
</Properties>
</file>