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ppt/slideLayouts/slideLayout11.xml" ContentType="application/vnd.openxmlformats-officedocument.presentationml.slideLayout+xml"/>
  <Override PartName="/ppt/theme/theme7.xml" ContentType="application/vnd.openxmlformats-officedocument.theme+xml"/>
  <Override PartName="/ppt/slideLayouts/slideLayout12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262" r:id="rId4"/>
    <p:sldMasterId id="2147484188" r:id="rId5"/>
    <p:sldMasterId id="2147484254" r:id="rId6"/>
    <p:sldMasterId id="2147484200" r:id="rId7"/>
    <p:sldMasterId id="2147484240" r:id="rId8"/>
    <p:sldMasterId id="2147484165" r:id="rId9"/>
    <p:sldMasterId id="2147484238" r:id="rId10"/>
    <p:sldMasterId id="2147484163" r:id="rId11"/>
  </p:sldMasterIdLst>
  <p:notesMasterIdLst>
    <p:notesMasterId r:id="rId19"/>
  </p:notesMasterIdLst>
  <p:handoutMasterIdLst>
    <p:handoutMasterId r:id="rId20"/>
  </p:handoutMasterIdLst>
  <p:sldIdLst>
    <p:sldId id="437" r:id="rId12"/>
    <p:sldId id="409" r:id="rId13"/>
    <p:sldId id="446" r:id="rId14"/>
    <p:sldId id="414" r:id="rId15"/>
    <p:sldId id="443" r:id="rId16"/>
    <p:sldId id="421" r:id="rId17"/>
    <p:sldId id="447" r:id="rId18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52" userDrawn="1">
          <p15:clr>
            <a:srgbClr val="A4A3A4"/>
          </p15:clr>
        </p15:guide>
        <p15:guide id="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5D23"/>
    <a:srgbClr val="11B80B"/>
    <a:srgbClr val="91CA68"/>
    <a:srgbClr val="1C4586"/>
    <a:srgbClr val="11A0D3"/>
    <a:srgbClr val="639BD3"/>
    <a:srgbClr val="110F5B"/>
    <a:srgbClr val="A0DDF9"/>
    <a:srgbClr val="0088EF"/>
    <a:srgbClr val="05A7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5BEB44-12C8-10AA-1185-F1D3A4BF538E}" v="18" dt="2024-09-23T17:28:20.3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834" y="120"/>
      </p:cViewPr>
      <p:guideLst>
        <p:guide orient="horz" pos="2952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theme" Target="theme/theme1.xml"/><Relationship Id="rId10" Type="http://schemas.openxmlformats.org/officeDocument/2006/relationships/slideMaster" Target="slideMasters/slideMaster7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D845764-46E1-45EA-BD16-113C334CC9A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>
              <a:latin typeface="Verdana" panose="020B060403050404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1993F7-0EA0-4B90-B8DF-ADED9448246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FDB0D8-1D99-4EC9-BF83-C434D7DB2100}" type="datetimeFigureOut">
              <a:rPr lang="en-US" smtClean="0">
                <a:latin typeface="Verdana" panose="020B0604030504040204" pitchFamily="34" charset="0"/>
              </a:rPr>
              <a:t>10/1/2024</a:t>
            </a:fld>
            <a:endParaRPr lang="en-US">
              <a:latin typeface="Verdana" panose="020B060403050404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277DBF-C8DE-489B-90F9-B4941176C2D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>
              <a:latin typeface="Verdana" panose="020B060403050404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6F3497-7C4C-46D0-900F-BAD1E054BD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854FAF-0085-44EA-A960-8F550FD35F0A}" type="slidenum">
              <a:rPr lang="en-US" smtClean="0">
                <a:latin typeface="Verdana" panose="020B0604030504040204" pitchFamily="34" charset="0"/>
              </a:rPr>
              <a:t>‹#›</a:t>
            </a:fld>
            <a:endParaRPr lang="en-US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4792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Verdana" panose="020B060403050404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Verdana" panose="020B0604030504040204" pitchFamily="34" charset="0"/>
              </a:defRPr>
            </a:lvl1pPr>
          </a:lstStyle>
          <a:p>
            <a:fld id="{7209E92F-3F59-4D48-8B62-6C474268E615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Verdana" panose="020B060403050404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Verdana" panose="020B0604030504040204" pitchFamily="34" charset="0"/>
              </a:defRPr>
            </a:lvl1pPr>
          </a:lstStyle>
          <a:p>
            <a:fld id="{E186119F-5EBC-5A4A-B7DE-568D433D86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474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86119F-5EBC-5A4A-B7DE-568D433D866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3490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Healthcare leaders are putting the Body of Knowledge to practical use in various ways, for example:</a:t>
            </a:r>
          </a:p>
          <a:p>
            <a:pPr marL="228600" indent="-228600"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228600" indent="-228600" eaLnBrk="1" hangingPunct="1">
              <a:buFontTx/>
              <a:buChar char="•"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Professional development - career enhancement</a:t>
            </a:r>
          </a:p>
          <a:p>
            <a:pPr marL="228600" indent="-228600" eaLnBrk="1" hangingPunct="1">
              <a:buFontTx/>
              <a:buChar char="•"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Physician and staff development</a:t>
            </a:r>
          </a:p>
          <a:p>
            <a:pPr marL="228600" indent="-228600" eaLnBrk="1" hangingPunct="1">
              <a:buFontTx/>
              <a:buChar char="•"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Practice improvement</a:t>
            </a:r>
          </a:p>
          <a:p>
            <a:pPr marL="228600" indent="-228600" eaLnBrk="1" hangingPunct="1">
              <a:buFontTx/>
              <a:buChar char="•"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Problem-solving technique</a:t>
            </a:r>
          </a:p>
          <a:p>
            <a:pPr marL="228600" indent="-228600" eaLnBrk="1" hangingPunct="1">
              <a:buFontTx/>
              <a:buAutoNum type="arabicPeriod"/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It  can be used for professional development and career enhancement  by:</a:t>
            </a:r>
          </a:p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Char char="•"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Building a well-rounded skill set , regardless of your current job responsibilities</a:t>
            </a:r>
          </a:p>
          <a:p>
            <a:pPr eaLnBrk="1" hangingPunct="1">
              <a:buFontTx/>
              <a:buNone/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Char char="•"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Enables anyone to do a self-assessment –and to build your professional development plan</a:t>
            </a:r>
          </a:p>
          <a:p>
            <a:pPr eaLnBrk="1" hangingPunct="1">
              <a:buFontTx/>
              <a:buChar char="•"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It is helpful to Strengthen your job search efforts – submit the BOK summary with your resume to demonstrate the breadth of knowledge you possess</a:t>
            </a:r>
          </a:p>
          <a:p>
            <a:pPr eaLnBrk="1" hangingPunct="1">
              <a:buFontTx/>
              <a:buChar char="•"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Boosts employment agreement negotiations – you can use the BOK to during the interview process, demonstrating the breadth of knowledge and skills set that you bring to the table – and use as the foundation for your executive job description</a:t>
            </a:r>
          </a:p>
          <a:p>
            <a:pPr eaLnBrk="1" hangingPunct="1">
              <a:buFontTx/>
              <a:buChar char="•"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It also Prepares a nominee for certification – we will address this later in the presentation</a:t>
            </a:r>
          </a:p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The body of knowledge can also be used for professional development of physicians and staff:</a:t>
            </a:r>
          </a:p>
          <a:p>
            <a:pPr eaLnBrk="1" hangingPunct="1">
              <a:buFontTx/>
              <a:buChar char="•"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 For Staff development – including training for management team</a:t>
            </a:r>
          </a:p>
          <a:p>
            <a:pPr eaLnBrk="1" hangingPunct="1">
              <a:buFontTx/>
              <a:buChar char="•"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Physician leadership development –can support your physician in their leadership roles (the next slide contains a quote that speaks to this topic)</a:t>
            </a:r>
          </a:p>
          <a:p>
            <a:pPr eaLnBrk="1" hangingPunct="1">
              <a:buFontTx/>
              <a:buChar char="•"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In-service training – with residents and interns, connecting academic study to workplace performance expectations</a:t>
            </a:r>
          </a:p>
          <a:p>
            <a:pPr eaLnBrk="1" hangingPunct="1">
              <a:buFontTx/>
              <a:buChar char="•"/>
            </a:pP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Curriculum development</a:t>
            </a:r>
          </a:p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86119F-5EBC-5A4A-B7DE-568D433D866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163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86119F-5EBC-5A4A-B7DE-568D433D866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1742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86119F-5EBC-5A4A-B7DE-568D433D866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2022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86119F-5EBC-5A4A-B7DE-568D433D866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583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5676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t Slide - Use this first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3853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t Slide - Use this first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339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t Slide - Use this first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5547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t Slide - Use this first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25F7D20-A184-1663-2C73-F27164EBA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150" y="338099"/>
            <a:ext cx="6170279" cy="522513"/>
          </a:xfrm>
          <a:prstGeom prst="rect">
            <a:avLst/>
          </a:prstGeom>
        </p:spPr>
        <p:txBody>
          <a:bodyPr/>
          <a:lstStyle>
            <a:lvl1pPr>
              <a:defRPr sz="2800"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17">
            <a:extLst>
              <a:ext uri="{FF2B5EF4-FFF2-40B4-BE49-F238E27FC236}">
                <a16:creationId xmlns:a16="http://schemas.microsoft.com/office/drawing/2014/main" id="{9AF3D37F-4016-FB36-CC34-C4F8134D8B7C}"/>
              </a:ext>
            </a:extLst>
          </p:cNvPr>
          <p:cNvSpPr txBox="1">
            <a:spLocks/>
          </p:cNvSpPr>
          <p:nvPr userDrawn="1"/>
        </p:nvSpPr>
        <p:spPr>
          <a:xfrm>
            <a:off x="5861304" y="4672584"/>
            <a:ext cx="255023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>
                <a:solidFill>
                  <a:schemeClr val="accent4"/>
                </a:solidFill>
              </a:rPr>
              <a:t>©2024 MGMA. All rights reserved.</a:t>
            </a:r>
          </a:p>
        </p:txBody>
      </p:sp>
      <p:sp>
        <p:nvSpPr>
          <p:cNvPr id="5" name="Slide Number Placeholder 15">
            <a:extLst>
              <a:ext uri="{FF2B5EF4-FFF2-40B4-BE49-F238E27FC236}">
                <a16:creationId xmlns:a16="http://schemas.microsoft.com/office/drawing/2014/main" id="{E3F3A819-12F0-4B46-9E71-CC7C0EC77839}"/>
              </a:ext>
            </a:extLst>
          </p:cNvPr>
          <p:cNvSpPr txBox="1">
            <a:spLocks/>
          </p:cNvSpPr>
          <p:nvPr userDrawn="1"/>
        </p:nvSpPr>
        <p:spPr>
          <a:xfrm>
            <a:off x="8219652" y="4672584"/>
            <a:ext cx="55282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685800" rtl="0" eaLnBrk="1" latinLnBrk="0" hangingPunct="1">
              <a:defRPr sz="6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7846A9F-D5C5-0F4A-B5A1-0DEEE6F9761B}" type="slidenum">
              <a:rPr lang="en-US" b="1" smtClean="0">
                <a:solidFill>
                  <a:schemeClr val="accent4"/>
                </a:solidFill>
              </a:rPr>
              <a:pPr algn="r"/>
              <a:t>‹#›</a:t>
            </a:fld>
            <a:endParaRPr lang="en-US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408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eset Slide - Use this first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61D45-831A-6F25-272F-3D65A5E47A2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84174" y="1091133"/>
            <a:ext cx="8293482" cy="2981405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SzPct val="110000"/>
              <a:defRPr sz="1600" b="0" i="0">
                <a:latin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1400" b="0" i="0">
                <a:latin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1200" b="0" i="0">
                <a:latin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1050" b="0" i="0">
                <a:latin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900" b="0" i="0">
                <a:latin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6">
            <a:extLst>
              <a:ext uri="{FF2B5EF4-FFF2-40B4-BE49-F238E27FC236}">
                <a16:creationId xmlns:a16="http://schemas.microsoft.com/office/drawing/2014/main" id="{CD7C54E8-80E6-EB33-C83E-8A95618C3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150" y="338099"/>
            <a:ext cx="6154911" cy="522513"/>
          </a:xfrm>
          <a:prstGeom prst="rect">
            <a:avLst/>
          </a:prstGeom>
        </p:spPr>
        <p:txBody>
          <a:bodyPr/>
          <a:lstStyle>
            <a:lvl1pPr>
              <a:defRPr sz="2800"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Footer Placeholder 17">
            <a:extLst>
              <a:ext uri="{FF2B5EF4-FFF2-40B4-BE49-F238E27FC236}">
                <a16:creationId xmlns:a16="http://schemas.microsoft.com/office/drawing/2014/main" id="{177F2547-9FE3-6BEC-90DE-346ED5A636D1}"/>
              </a:ext>
            </a:extLst>
          </p:cNvPr>
          <p:cNvSpPr txBox="1">
            <a:spLocks/>
          </p:cNvSpPr>
          <p:nvPr userDrawn="1"/>
        </p:nvSpPr>
        <p:spPr>
          <a:xfrm>
            <a:off x="5861304" y="4672584"/>
            <a:ext cx="255023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>
                <a:solidFill>
                  <a:schemeClr val="accent4"/>
                </a:solidFill>
              </a:rPr>
              <a:t>©2024 MGMA. All rights reserved.</a:t>
            </a:r>
          </a:p>
        </p:txBody>
      </p:sp>
      <p:sp>
        <p:nvSpPr>
          <p:cNvPr id="10" name="Slide Number Placeholder 15">
            <a:extLst>
              <a:ext uri="{FF2B5EF4-FFF2-40B4-BE49-F238E27FC236}">
                <a16:creationId xmlns:a16="http://schemas.microsoft.com/office/drawing/2014/main" id="{EC8C199B-5805-3623-C4AD-F1643A65619C}"/>
              </a:ext>
            </a:extLst>
          </p:cNvPr>
          <p:cNvSpPr txBox="1">
            <a:spLocks/>
          </p:cNvSpPr>
          <p:nvPr userDrawn="1"/>
        </p:nvSpPr>
        <p:spPr>
          <a:xfrm>
            <a:off x="8219652" y="4672584"/>
            <a:ext cx="55282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685800" rtl="0" eaLnBrk="1" latinLnBrk="0" hangingPunct="1">
              <a:defRPr sz="6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7846A9F-D5C5-0F4A-B5A1-0DEEE6F9761B}" type="slidenum">
              <a:rPr lang="en-US" b="1" smtClean="0">
                <a:solidFill>
                  <a:schemeClr val="accent4"/>
                </a:solidFill>
              </a:rPr>
              <a:pPr algn="r"/>
              <a:t>‹#›</a:t>
            </a:fld>
            <a:endParaRPr lang="en-US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53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Reset Slide - Use this first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61D45-831A-6F25-272F-3D65A5E47A2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84175" y="1091133"/>
            <a:ext cx="3988041" cy="2950669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SzPct val="110000"/>
              <a:defRPr sz="1600" b="0" i="0">
                <a:latin typeface="Verdana" panose="020B0604030504040204" pitchFamily="34" charset="0"/>
              </a:defRPr>
            </a:lvl1pPr>
            <a:lvl2pPr marL="5143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1400" b="0" i="0">
                <a:latin typeface="Verdana" panose="020B0604030504040204" pitchFamily="34" charset="0"/>
              </a:defRPr>
            </a:lvl2pPr>
            <a:lvl3pPr marL="8572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1200" b="0" i="0">
                <a:latin typeface="Verdana" panose="020B0604030504040204" pitchFamily="34" charset="0"/>
              </a:defRPr>
            </a:lvl3pPr>
            <a:lvl4pPr marL="12001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1050" b="0" i="0">
                <a:latin typeface="Verdana" panose="020B0604030504040204" pitchFamily="34" charset="0"/>
              </a:defRPr>
            </a:lvl4pPr>
            <a:lvl5pPr marL="15430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9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DA0602E-5C11-8084-922A-A672B9F94D1E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771784" y="1091133"/>
            <a:ext cx="3913167" cy="2950669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SzPct val="110000"/>
              <a:defRPr sz="1600" b="0" i="0">
                <a:latin typeface="Verdana" panose="020B0604030504040204" pitchFamily="34" charset="0"/>
              </a:defRPr>
            </a:lvl1pPr>
            <a:lvl2pPr marL="5143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1400" b="0" i="0">
                <a:latin typeface="Verdana" panose="020B0604030504040204" pitchFamily="34" charset="0"/>
              </a:defRPr>
            </a:lvl2pPr>
            <a:lvl3pPr marL="8572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1200" b="0" i="0">
                <a:latin typeface="Verdana" panose="020B0604030504040204" pitchFamily="34" charset="0"/>
              </a:defRPr>
            </a:lvl3pPr>
            <a:lvl4pPr marL="12001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1050" b="0" i="0">
                <a:latin typeface="Verdana" panose="020B0604030504040204" pitchFamily="34" charset="0"/>
              </a:defRPr>
            </a:lvl4pPr>
            <a:lvl5pPr marL="15430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9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6">
            <a:extLst>
              <a:ext uri="{FF2B5EF4-FFF2-40B4-BE49-F238E27FC236}">
                <a16:creationId xmlns:a16="http://schemas.microsoft.com/office/drawing/2014/main" id="{B33785C6-2808-0028-595D-ADFB5FE21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150" y="338099"/>
            <a:ext cx="6170279" cy="522513"/>
          </a:xfrm>
          <a:prstGeom prst="rect">
            <a:avLst/>
          </a:prstGeom>
        </p:spPr>
        <p:txBody>
          <a:bodyPr/>
          <a:lstStyle>
            <a:lvl1pPr>
              <a:defRPr sz="2800"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Footer Placeholder 17">
            <a:extLst>
              <a:ext uri="{FF2B5EF4-FFF2-40B4-BE49-F238E27FC236}">
                <a16:creationId xmlns:a16="http://schemas.microsoft.com/office/drawing/2014/main" id="{B14F6195-E404-58DB-5201-F8A890783C2E}"/>
              </a:ext>
            </a:extLst>
          </p:cNvPr>
          <p:cNvSpPr txBox="1">
            <a:spLocks/>
          </p:cNvSpPr>
          <p:nvPr userDrawn="1"/>
        </p:nvSpPr>
        <p:spPr>
          <a:xfrm>
            <a:off x="5861304" y="4672584"/>
            <a:ext cx="255023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>
                <a:solidFill>
                  <a:schemeClr val="accent4"/>
                </a:solidFill>
              </a:rPr>
              <a:t>©2024 MGMA. All rights reserved.</a:t>
            </a:r>
          </a:p>
        </p:txBody>
      </p:sp>
      <p:sp>
        <p:nvSpPr>
          <p:cNvPr id="11" name="Slide Number Placeholder 15">
            <a:extLst>
              <a:ext uri="{FF2B5EF4-FFF2-40B4-BE49-F238E27FC236}">
                <a16:creationId xmlns:a16="http://schemas.microsoft.com/office/drawing/2014/main" id="{56589396-81F3-C10E-5D63-187CD9619148}"/>
              </a:ext>
            </a:extLst>
          </p:cNvPr>
          <p:cNvSpPr txBox="1">
            <a:spLocks/>
          </p:cNvSpPr>
          <p:nvPr userDrawn="1"/>
        </p:nvSpPr>
        <p:spPr>
          <a:xfrm>
            <a:off x="8219652" y="4672584"/>
            <a:ext cx="55282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685800" rtl="0" eaLnBrk="1" latinLnBrk="0" hangingPunct="1">
              <a:defRPr sz="6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7846A9F-D5C5-0F4A-B5A1-0DEEE6F9761B}" type="slidenum">
              <a:rPr lang="en-US" b="1" smtClean="0">
                <a:solidFill>
                  <a:schemeClr val="accent4"/>
                </a:solidFill>
              </a:rPr>
              <a:pPr algn="r"/>
              <a:t>‹#›</a:t>
            </a:fld>
            <a:endParaRPr lang="en-US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985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t Slide - Use this first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6">
            <a:extLst>
              <a:ext uri="{FF2B5EF4-FFF2-40B4-BE49-F238E27FC236}">
                <a16:creationId xmlns:a16="http://schemas.microsoft.com/office/drawing/2014/main" id="{AB2E721C-C485-FA13-289E-0609AA21F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150" y="338099"/>
            <a:ext cx="8298218" cy="522513"/>
          </a:xfrm>
          <a:prstGeom prst="rect">
            <a:avLst/>
          </a:prstGeom>
        </p:spPr>
        <p:txBody>
          <a:bodyPr/>
          <a:lstStyle>
            <a:lvl1pPr>
              <a:defRPr sz="2800"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Footer Placeholder 17">
            <a:extLst>
              <a:ext uri="{FF2B5EF4-FFF2-40B4-BE49-F238E27FC236}">
                <a16:creationId xmlns:a16="http://schemas.microsoft.com/office/drawing/2014/main" id="{0BB076DF-E5A4-193E-56DF-208905E18858}"/>
              </a:ext>
            </a:extLst>
          </p:cNvPr>
          <p:cNvSpPr txBox="1">
            <a:spLocks/>
          </p:cNvSpPr>
          <p:nvPr userDrawn="1"/>
        </p:nvSpPr>
        <p:spPr>
          <a:xfrm>
            <a:off x="5861304" y="4672584"/>
            <a:ext cx="255023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>
                <a:solidFill>
                  <a:schemeClr val="accent4"/>
                </a:solidFill>
              </a:rPr>
              <a:t>©2024 MGMA. All rights reserved.</a:t>
            </a:r>
          </a:p>
        </p:txBody>
      </p:sp>
      <p:sp>
        <p:nvSpPr>
          <p:cNvPr id="9" name="Slide Number Placeholder 15">
            <a:extLst>
              <a:ext uri="{FF2B5EF4-FFF2-40B4-BE49-F238E27FC236}">
                <a16:creationId xmlns:a16="http://schemas.microsoft.com/office/drawing/2014/main" id="{0BBB26F5-AA19-0446-E2CF-64B2BFD4261F}"/>
              </a:ext>
            </a:extLst>
          </p:cNvPr>
          <p:cNvSpPr txBox="1">
            <a:spLocks/>
          </p:cNvSpPr>
          <p:nvPr userDrawn="1"/>
        </p:nvSpPr>
        <p:spPr>
          <a:xfrm>
            <a:off x="8219652" y="4672584"/>
            <a:ext cx="55282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685800" rtl="0" eaLnBrk="1" latinLnBrk="0" hangingPunct="1">
              <a:defRPr sz="6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7846A9F-D5C5-0F4A-B5A1-0DEEE6F9761B}" type="slidenum">
              <a:rPr lang="en-US" b="1" smtClean="0">
                <a:solidFill>
                  <a:schemeClr val="accent4"/>
                </a:solidFill>
              </a:rPr>
              <a:pPr algn="r"/>
              <a:t>‹#›</a:t>
            </a:fld>
            <a:endParaRPr lang="en-US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858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eset Slide - Use this first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61D45-831A-6F25-272F-3D65A5E47A2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84174" y="1017002"/>
            <a:ext cx="8329548" cy="2981405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SzPct val="110000"/>
              <a:defRPr sz="1600" b="0" i="0">
                <a:latin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1400" b="0" i="0">
                <a:latin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1200" b="0" i="0">
                <a:latin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1050" b="0" i="0">
                <a:latin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900" b="0" i="0">
                <a:latin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6">
            <a:extLst>
              <a:ext uri="{FF2B5EF4-FFF2-40B4-BE49-F238E27FC236}">
                <a16:creationId xmlns:a16="http://schemas.microsoft.com/office/drawing/2014/main" id="{347276B9-2F51-AF83-31F3-0D796A72A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150" y="338099"/>
            <a:ext cx="8329548" cy="522513"/>
          </a:xfrm>
          <a:prstGeom prst="rect">
            <a:avLst/>
          </a:prstGeom>
        </p:spPr>
        <p:txBody>
          <a:bodyPr/>
          <a:lstStyle>
            <a:lvl1pPr>
              <a:defRPr sz="2800"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Footer Placeholder 17">
            <a:extLst>
              <a:ext uri="{FF2B5EF4-FFF2-40B4-BE49-F238E27FC236}">
                <a16:creationId xmlns:a16="http://schemas.microsoft.com/office/drawing/2014/main" id="{31848BA1-C8DD-6CC3-5F98-B1B762543375}"/>
              </a:ext>
            </a:extLst>
          </p:cNvPr>
          <p:cNvSpPr txBox="1">
            <a:spLocks/>
          </p:cNvSpPr>
          <p:nvPr userDrawn="1"/>
        </p:nvSpPr>
        <p:spPr>
          <a:xfrm>
            <a:off x="5861304" y="4672584"/>
            <a:ext cx="255023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>
                <a:solidFill>
                  <a:schemeClr val="accent4"/>
                </a:solidFill>
              </a:rPr>
              <a:t>©2024 MGMA. All rights reserved.</a:t>
            </a:r>
          </a:p>
        </p:txBody>
      </p:sp>
      <p:sp>
        <p:nvSpPr>
          <p:cNvPr id="10" name="Slide Number Placeholder 15">
            <a:extLst>
              <a:ext uri="{FF2B5EF4-FFF2-40B4-BE49-F238E27FC236}">
                <a16:creationId xmlns:a16="http://schemas.microsoft.com/office/drawing/2014/main" id="{74DF6F25-F4CB-5E01-DDD1-A0FAEE6C1610}"/>
              </a:ext>
            </a:extLst>
          </p:cNvPr>
          <p:cNvSpPr txBox="1">
            <a:spLocks/>
          </p:cNvSpPr>
          <p:nvPr userDrawn="1"/>
        </p:nvSpPr>
        <p:spPr>
          <a:xfrm>
            <a:off x="8219652" y="4672584"/>
            <a:ext cx="55282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685800" rtl="0" eaLnBrk="1" latinLnBrk="0" hangingPunct="1">
              <a:defRPr sz="6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7846A9F-D5C5-0F4A-B5A1-0DEEE6F9761B}" type="slidenum">
              <a:rPr lang="en-US" b="1" smtClean="0">
                <a:solidFill>
                  <a:schemeClr val="accent4"/>
                </a:solidFill>
              </a:rPr>
              <a:pPr algn="r"/>
              <a:t>‹#›</a:t>
            </a:fld>
            <a:endParaRPr lang="en-US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25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Reset Slide - Use this first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61D45-831A-6F25-272F-3D65A5E47A2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84175" y="1019575"/>
            <a:ext cx="3988041" cy="2950669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SzPct val="110000"/>
              <a:defRPr sz="1600" b="0" i="0">
                <a:latin typeface="Verdana" panose="020B0604030504040204" pitchFamily="34" charset="0"/>
              </a:defRPr>
            </a:lvl1pPr>
            <a:lvl2pPr marL="5143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1400" b="0" i="0">
                <a:latin typeface="Verdana" panose="020B0604030504040204" pitchFamily="34" charset="0"/>
              </a:defRPr>
            </a:lvl2pPr>
            <a:lvl3pPr marL="8572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1200" b="0" i="0">
                <a:latin typeface="Verdana" panose="020B0604030504040204" pitchFamily="34" charset="0"/>
              </a:defRPr>
            </a:lvl3pPr>
            <a:lvl4pPr marL="12001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1050" b="0" i="0">
                <a:latin typeface="Verdana" panose="020B0604030504040204" pitchFamily="34" charset="0"/>
              </a:defRPr>
            </a:lvl4pPr>
            <a:lvl5pPr marL="15430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9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DA0602E-5C11-8084-922A-A672B9F94D1E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810204" y="1019575"/>
            <a:ext cx="3913167" cy="2950669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SzPct val="110000"/>
              <a:defRPr sz="1600" b="0" i="0">
                <a:latin typeface="Verdana" panose="020B0604030504040204" pitchFamily="34" charset="0"/>
              </a:defRPr>
            </a:lvl1pPr>
            <a:lvl2pPr marL="5143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1400" b="0" i="0">
                <a:latin typeface="Verdana" panose="020B0604030504040204" pitchFamily="34" charset="0"/>
              </a:defRPr>
            </a:lvl2pPr>
            <a:lvl3pPr marL="8572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1200" b="0" i="0">
                <a:latin typeface="Verdana" panose="020B0604030504040204" pitchFamily="34" charset="0"/>
              </a:defRPr>
            </a:lvl3pPr>
            <a:lvl4pPr marL="12001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1050" b="0" i="0">
                <a:latin typeface="Verdana" panose="020B0604030504040204" pitchFamily="34" charset="0"/>
              </a:defRPr>
            </a:lvl4pPr>
            <a:lvl5pPr marL="15430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9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6">
            <a:extLst>
              <a:ext uri="{FF2B5EF4-FFF2-40B4-BE49-F238E27FC236}">
                <a16:creationId xmlns:a16="http://schemas.microsoft.com/office/drawing/2014/main" id="{0EBF3EC6-AB58-E7D4-C21A-21F9361ED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150" y="338099"/>
            <a:ext cx="8362221" cy="522513"/>
          </a:xfrm>
          <a:prstGeom prst="rect">
            <a:avLst/>
          </a:prstGeom>
        </p:spPr>
        <p:txBody>
          <a:bodyPr/>
          <a:lstStyle>
            <a:lvl1pPr>
              <a:defRPr sz="2800"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Footer Placeholder 17">
            <a:extLst>
              <a:ext uri="{FF2B5EF4-FFF2-40B4-BE49-F238E27FC236}">
                <a16:creationId xmlns:a16="http://schemas.microsoft.com/office/drawing/2014/main" id="{880CCB95-39E1-2088-7220-E380ADF69657}"/>
              </a:ext>
            </a:extLst>
          </p:cNvPr>
          <p:cNvSpPr txBox="1">
            <a:spLocks/>
          </p:cNvSpPr>
          <p:nvPr userDrawn="1"/>
        </p:nvSpPr>
        <p:spPr>
          <a:xfrm>
            <a:off x="5861304" y="4672584"/>
            <a:ext cx="255023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>
                <a:solidFill>
                  <a:schemeClr val="accent4"/>
                </a:solidFill>
              </a:rPr>
              <a:t>©2024 MGMA. All rights reserved.</a:t>
            </a:r>
          </a:p>
        </p:txBody>
      </p:sp>
      <p:sp>
        <p:nvSpPr>
          <p:cNvPr id="11" name="Slide Number Placeholder 15">
            <a:extLst>
              <a:ext uri="{FF2B5EF4-FFF2-40B4-BE49-F238E27FC236}">
                <a16:creationId xmlns:a16="http://schemas.microsoft.com/office/drawing/2014/main" id="{B467940C-3DFA-AFC8-2E47-D30DBF6A4F7A}"/>
              </a:ext>
            </a:extLst>
          </p:cNvPr>
          <p:cNvSpPr txBox="1">
            <a:spLocks/>
          </p:cNvSpPr>
          <p:nvPr userDrawn="1"/>
        </p:nvSpPr>
        <p:spPr>
          <a:xfrm>
            <a:off x="8219652" y="4672584"/>
            <a:ext cx="55282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685800" rtl="0" eaLnBrk="1" latinLnBrk="0" hangingPunct="1">
              <a:defRPr sz="6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7846A9F-D5C5-0F4A-B5A1-0DEEE6F9761B}" type="slidenum">
              <a:rPr lang="en-US" b="1" smtClean="0">
                <a:solidFill>
                  <a:schemeClr val="accent4"/>
                </a:solidFill>
              </a:rPr>
              <a:pPr algn="r"/>
              <a:t>‹#›</a:t>
            </a:fld>
            <a:endParaRPr lang="en-US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19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Reset Slide - Use this first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5888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t Slide - Use this first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9910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jpe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1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and white cover with white text&#10;&#10;Description automatically generated">
            <a:extLst>
              <a:ext uri="{FF2B5EF4-FFF2-40B4-BE49-F238E27FC236}">
                <a16:creationId xmlns:a16="http://schemas.microsoft.com/office/drawing/2014/main" id="{34E0E37D-8A09-AC3C-37E7-D1E3A126CA1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656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63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white background with black text&#10;&#10;Description automatically generated">
            <a:extLst>
              <a:ext uri="{FF2B5EF4-FFF2-40B4-BE49-F238E27FC236}">
                <a16:creationId xmlns:a16="http://schemas.microsoft.com/office/drawing/2014/main" id="{EAF0F1DB-83E3-057C-8D12-1E5D0AA647F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999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9" r:id="rId1"/>
    <p:sldLayoutId id="2147484195" r:id="rId2"/>
    <p:sldLayoutId id="2147484196" r:id="rId3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background with black text&#10;&#10;Description automatically generated">
            <a:extLst>
              <a:ext uri="{FF2B5EF4-FFF2-40B4-BE49-F238E27FC236}">
                <a16:creationId xmlns:a16="http://schemas.microsoft.com/office/drawing/2014/main" id="{572B4F54-88FA-A468-5DDC-8F6F8D6F7E1F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097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55" r:id="rId1"/>
    <p:sldLayoutId id="2147484256" r:id="rId2"/>
    <p:sldLayoutId id="2147484257" r:id="rId3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ack and white logo&#10;&#10;Description automatically generated">
            <a:extLst>
              <a:ext uri="{FF2B5EF4-FFF2-40B4-BE49-F238E27FC236}">
                <a16:creationId xmlns:a16="http://schemas.microsoft.com/office/drawing/2014/main" id="{AB7A301A-164A-0E1F-7D68-7E6C4DD7A6D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955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3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hand holding a microphone&#10;&#10;Description automatically generated">
            <a:extLst>
              <a:ext uri="{FF2B5EF4-FFF2-40B4-BE49-F238E27FC236}">
                <a16:creationId xmlns:a16="http://schemas.microsoft.com/office/drawing/2014/main" id="{6CB551FA-CFC7-4643-1B36-401DA8AEF2E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108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41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and white logo&#10;&#10;Description automatically generated">
            <a:extLst>
              <a:ext uri="{FF2B5EF4-FFF2-40B4-BE49-F238E27FC236}">
                <a16:creationId xmlns:a16="http://schemas.microsoft.com/office/drawing/2014/main" id="{8D9D245E-EF89-3DBB-B3C7-0A917370BCC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747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6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and white logo&#10;&#10;Description automatically generated">
            <a:extLst>
              <a:ext uri="{FF2B5EF4-FFF2-40B4-BE49-F238E27FC236}">
                <a16:creationId xmlns:a16="http://schemas.microsoft.com/office/drawing/2014/main" id="{82F11FBD-B355-2799-022D-54A588BFAB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519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9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ack and white thank you card&#10;&#10;Description automatically generated">
            <a:extLst>
              <a:ext uri="{FF2B5EF4-FFF2-40B4-BE49-F238E27FC236}">
                <a16:creationId xmlns:a16="http://schemas.microsoft.com/office/drawing/2014/main" id="{4AAAC805-AF49-34A7-7592-26CB319C668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864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4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8F0A249-0676-0AD1-AF2E-7CE26FA90B6A}"/>
              </a:ext>
            </a:extLst>
          </p:cNvPr>
          <p:cNvSpPr txBox="1"/>
          <p:nvPr/>
        </p:nvSpPr>
        <p:spPr>
          <a:xfrm>
            <a:off x="638079" y="1384928"/>
            <a:ext cx="647623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MGMA Benefits and Partnershi</a:t>
            </a:r>
            <a:r>
              <a:rPr lang="en-US" sz="1400" b="1" dirty="0">
                <a:solidFill>
                  <a:schemeClr val="bg1"/>
                </a:solidFill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ps</a:t>
            </a:r>
            <a:r>
              <a:rPr lang="en-US" sz="1400" b="1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for State Affiliates and Chapters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62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0F5B41B-7466-DA6D-2F76-45C3771F18A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Learning Objectives:</a:t>
            </a:r>
            <a:endParaRPr lang="en-US" sz="180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Identify and explain the benefits provided by National MGMA to state affiliates and chapters.</a:t>
            </a:r>
            <a:endParaRPr lang="en-US" sz="180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Acquire practical strategies to boost engagement within your state membership.</a:t>
            </a:r>
            <a:endParaRPr lang="en-US" sz="180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n-US" sz="1800" b="1">
                <a:latin typeface="Aptos" panose="020B0004020202020204" pitchFamily="34" charset="0"/>
              </a:rPr>
              <a:t>Agenda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What is ACMPE</a:t>
            </a:r>
            <a:endParaRPr lang="en-US" sz="180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ACMPE State Resources Available- Implementation and Ideas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MGMA Government Affairs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GA/ Legislative Liaison Partnership </a:t>
            </a:r>
            <a:endParaRPr lang="en-US" sz="180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>
              <a:buNone/>
            </a:pPr>
            <a:endParaRPr lang="en-US" sz="1800" b="1">
              <a:latin typeface="Aptos" panose="020B00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8C47DB0-9F6A-579B-C7FA-A8EF9E62A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175" y="279200"/>
            <a:ext cx="8198890" cy="538189"/>
          </a:xfrm>
          <a:prstGeom prst="rect">
            <a:avLst/>
          </a:prstGeom>
        </p:spPr>
        <p:txBody>
          <a:bodyPr/>
          <a:lstStyle/>
          <a:p>
            <a:r>
              <a:rPr lang="en-US" sz="280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MGMA Benefits for State Affiliates and Chapters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438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0F5B41B-7466-DA6D-2F76-45C3771F18A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b="0" i="0">
                <a:solidFill>
                  <a:srgbClr val="000000"/>
                </a:solidFill>
                <a:effectLst/>
                <a:latin typeface="proxima-nova"/>
              </a:rPr>
              <a:t>As the certifying body of MGMA, ACMPE has been delivering professional development opportunities based on the Body of Knowledge for Medical Practice Management since 1956.</a:t>
            </a:r>
            <a:endParaRPr lang="en-US" sz="1200"/>
          </a:p>
          <a:p>
            <a:pPr marL="0" indent="0">
              <a:buNone/>
            </a:pPr>
            <a:r>
              <a:rPr lang="en-US" sz="1200" b="1">
                <a:latin typeface="proxima-nova"/>
              </a:rPr>
              <a:t>The MGMA-ACMPE Body of Knowledge for Medical Practice Management</a:t>
            </a:r>
            <a:endParaRPr lang="en-US" sz="1200">
              <a:latin typeface="proxima-nova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1200">
                <a:latin typeface="proxima-nova"/>
                <a:ea typeface="ＭＳ Ｐゴシック" panose="020B0600070205080204" pitchFamily="34" charset="-128"/>
              </a:rPr>
              <a:t>An outline of the competencies and knowledge that define the foundation of the profession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1200">
                <a:latin typeface="proxima-nova"/>
                <a:ea typeface="ＭＳ Ｐゴシック" panose="020B0600070205080204" pitchFamily="34" charset="-128"/>
              </a:rPr>
              <a:t>Foundation for the ACMPE Certificates, Board Certification, and Fellowship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1200">
                <a:latin typeface="proxima-nova"/>
                <a:ea typeface="ＭＳ Ｐゴシック" panose="020B0600070205080204" pitchFamily="34" charset="-128"/>
              </a:rPr>
              <a:t>Valuable resource for professional development and practice improvement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1200">
                <a:latin typeface="proxima-nova"/>
                <a:ea typeface="ＭＳ Ｐゴシック" panose="020B0600070205080204" pitchFamily="34" charset="-128"/>
              </a:rPr>
              <a:t>Distinguish the unique knowledge base for the profession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1200">
                <a:latin typeface="proxima-nova"/>
                <a:ea typeface="ＭＳ Ｐゴシック" panose="020B0600070205080204" pitchFamily="34" charset="-128"/>
              </a:rPr>
              <a:t>Provide content for relevant and up-to-date publications, education programs and resources</a:t>
            </a:r>
            <a:endParaRPr lang="en-US" altLang="en-US" sz="1200">
              <a:ea typeface="ＭＳ Ｐゴシック" panose="020B0600070205080204" pitchFamily="34" charset="-128"/>
            </a:endParaRPr>
          </a:p>
          <a:p>
            <a:pPr marL="0" indent="0" algn="l">
              <a:buNone/>
            </a:pPr>
            <a:r>
              <a:rPr lang="en-US" sz="1200" b="1" i="0">
                <a:solidFill>
                  <a:srgbClr val="000000"/>
                </a:solidFill>
                <a:effectLst/>
                <a:latin typeface="proxima-nova"/>
              </a:rPr>
              <a:t>Body of Knowledge for Medical Practice Management Domains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200" b="0" i="0">
                <a:solidFill>
                  <a:srgbClr val="000000"/>
                </a:solidFill>
                <a:effectLst/>
                <a:latin typeface="proxima-nova"/>
              </a:rPr>
              <a:t>Operations Management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200" b="0" i="0">
                <a:solidFill>
                  <a:srgbClr val="000000"/>
                </a:solidFill>
                <a:effectLst/>
                <a:latin typeface="proxima-nova"/>
              </a:rPr>
              <a:t>Financial Management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200" b="0" i="0">
                <a:solidFill>
                  <a:srgbClr val="000000"/>
                </a:solidFill>
                <a:effectLst/>
                <a:latin typeface="proxima-nova"/>
              </a:rPr>
              <a:t>Human Resource Management</a:t>
            </a:r>
          </a:p>
          <a:p>
            <a:pPr marL="0" indent="0">
              <a:buNone/>
            </a:pPr>
            <a:endParaRPr lang="en-US" sz="1800" b="1">
              <a:latin typeface="Aptos" panose="020B00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8C47DB0-9F6A-579B-C7FA-A8EF9E62A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175" y="279200"/>
            <a:ext cx="8198890" cy="538189"/>
          </a:xfrm>
          <a:prstGeom prst="rect">
            <a:avLst/>
          </a:prstGeom>
        </p:spPr>
        <p:txBody>
          <a:bodyPr/>
          <a:lstStyle/>
          <a:p>
            <a:r>
              <a:rPr lang="en-US" sz="280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What is ACMPE</a:t>
            </a: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B94533-2E0A-F0F6-D8D4-D9C812C75A5A}"/>
              </a:ext>
            </a:extLst>
          </p:cNvPr>
          <p:cNvSpPr txBox="1"/>
          <p:nvPr/>
        </p:nvSpPr>
        <p:spPr>
          <a:xfrm>
            <a:off x="4181475" y="3333750"/>
            <a:ext cx="3457575" cy="796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750"/>
              </a:spcBef>
              <a:buClr>
                <a:schemeClr val="tx2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1200">
                <a:solidFill>
                  <a:srgbClr val="000000"/>
                </a:solidFill>
                <a:latin typeface="proxima-nova"/>
              </a:rPr>
              <a:t>Risk and Compliance Management</a:t>
            </a:r>
          </a:p>
          <a:p>
            <a:pPr>
              <a:lnSpc>
                <a:spcPct val="90000"/>
              </a:lnSpc>
              <a:spcBef>
                <a:spcPts val="750"/>
              </a:spcBef>
              <a:buClr>
                <a:schemeClr val="tx2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1200">
                <a:solidFill>
                  <a:srgbClr val="000000"/>
                </a:solidFill>
                <a:latin typeface="proxima-nova"/>
              </a:rPr>
              <a:t>Transformative Healthcare Delivery</a:t>
            </a:r>
          </a:p>
          <a:p>
            <a:pPr>
              <a:lnSpc>
                <a:spcPct val="90000"/>
              </a:lnSpc>
              <a:spcBef>
                <a:spcPts val="750"/>
              </a:spcBef>
              <a:buClr>
                <a:schemeClr val="tx2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1200">
                <a:solidFill>
                  <a:srgbClr val="000000"/>
                </a:solidFill>
                <a:latin typeface="proxima-nova"/>
              </a:rPr>
              <a:t>Organizational Governance</a:t>
            </a:r>
          </a:p>
        </p:txBody>
      </p:sp>
    </p:spTree>
    <p:extLst>
      <p:ext uri="{BB962C8B-B14F-4D97-AF65-F5344CB8AC3E}">
        <p14:creationId xmlns:p14="http://schemas.microsoft.com/office/powerpoint/2010/main" val="1268574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E630814-105C-89EA-6B4A-E7C3FBDDA8C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>
                <a:latin typeface="proxima-nova"/>
              </a:rPr>
              <a:t>Certificates </a:t>
            </a:r>
          </a:p>
          <a:p>
            <a:r>
              <a:rPr lang="en-US">
                <a:latin typeface="proxima-nova"/>
              </a:rPr>
              <a:t>Board Certification* </a:t>
            </a:r>
          </a:p>
          <a:p>
            <a:r>
              <a:rPr lang="en-US">
                <a:latin typeface="proxima-nova"/>
              </a:rPr>
              <a:t>Fellowship*</a:t>
            </a:r>
          </a:p>
          <a:p>
            <a:pPr marL="0" indent="0">
              <a:buNone/>
            </a:pPr>
            <a:endParaRPr lang="en-US">
              <a:latin typeface="proxima-nova"/>
            </a:endParaRPr>
          </a:p>
          <a:p>
            <a:pPr marL="0" indent="0">
              <a:buNone/>
            </a:pPr>
            <a:r>
              <a:rPr lang="en-US">
                <a:latin typeface="proxima-nova"/>
              </a:rPr>
              <a:t>-Stackable </a:t>
            </a:r>
          </a:p>
          <a:p>
            <a:pPr>
              <a:buFontTx/>
              <a:buChar char="-"/>
            </a:pPr>
            <a:r>
              <a:rPr lang="en-US">
                <a:latin typeface="proxima-nova"/>
              </a:rPr>
              <a:t>*National MGMA Membership Required</a:t>
            </a:r>
          </a:p>
          <a:p>
            <a:pPr>
              <a:buFontTx/>
              <a:buChar char="-"/>
            </a:pPr>
            <a:r>
              <a:rPr lang="en-US">
                <a:latin typeface="proxima-nova"/>
              </a:rPr>
              <a:t>*Recertification requirements</a:t>
            </a:r>
          </a:p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0BB2DD-A3AD-9C6F-1414-D396F39030A1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 lIns="91440" tIns="45720" rIns="91440" bIns="4572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200" b="1" i="0" u="none" strike="noStrike" cap="none" normalizeH="0" baseline="0">
                <a:ln>
                  <a:noFill/>
                </a:ln>
                <a:effectLst/>
                <a:latin typeface="proxima-nova"/>
                <a:ea typeface="Verdana"/>
              </a:rPr>
              <a:t>Certificates: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proxima-nova"/>
              <a:ea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proxima-nova"/>
                <a:ea typeface="Verdana" panose="020B0604030504040204" pitchFamily="34" charset="0"/>
              </a:rPr>
              <a:t>Purpose:</a:t>
            </a: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proxima-nova"/>
                <a:ea typeface="Verdana" panose="020B0604030504040204" pitchFamily="34" charset="0"/>
              </a:rPr>
              <a:t> To provide specialized knowledge or skills in a particular area. They often focus on practical skills and may be tailored to specific industries or job roles.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proxima-nova"/>
              <a:ea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200" b="1" i="0" u="none" strike="noStrike" cap="none" normalizeH="0" baseline="0">
                <a:ln>
                  <a:noFill/>
                </a:ln>
                <a:effectLst/>
                <a:latin typeface="proxima-nova"/>
                <a:ea typeface="Verdana"/>
              </a:rPr>
              <a:t>Certifications:</a:t>
            </a:r>
            <a:endParaRPr kumimoji="0" lang="en-US" altLang="en-US" sz="1200" b="0" i="0" u="none" strike="noStrike" cap="none" normalizeH="0" baseline="0">
              <a:ln>
                <a:noFill/>
              </a:ln>
              <a:effectLst/>
              <a:latin typeface="proxima-nova"/>
              <a:ea typeface="Verdan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sz="1200" b="0" i="0" u="none" strike="noStrike" cap="none" normalizeH="0" baseline="0">
              <a:ln>
                <a:noFill/>
              </a:ln>
              <a:effectLst/>
              <a:latin typeface="proxima-nova"/>
              <a:ea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proxima-nova"/>
                <a:ea typeface="Verdana" panose="020B0604030504040204" pitchFamily="34" charset="0"/>
              </a:rPr>
              <a:t>Purpose:</a:t>
            </a: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proxima-nova"/>
                <a:ea typeface="Verdana" panose="020B0604030504040204" pitchFamily="34" charset="0"/>
              </a:rPr>
              <a:t> To validate an individual's proficiency and expertise in a particular area. Certifications often have a broad or industry-wide recognition and are used to enhance credibility and career advancement.</a:t>
            </a:r>
          </a:p>
          <a:p>
            <a:endParaRPr lang="en-US" sz="1200">
              <a:latin typeface="proxima-nova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B2660EB-8500-3124-E2DC-6B87E3F8F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175" y="317300"/>
            <a:ext cx="8300776" cy="538189"/>
          </a:xfrm>
          <a:prstGeom prst="rect">
            <a:avLst/>
          </a:prstGeom>
        </p:spPr>
        <p:txBody>
          <a:bodyPr/>
          <a:lstStyle/>
          <a:p>
            <a:r>
              <a:rPr lang="en-US"/>
              <a:t>ACMPE Credentialing Offerings</a:t>
            </a:r>
          </a:p>
        </p:txBody>
      </p:sp>
    </p:spTree>
    <p:extLst>
      <p:ext uri="{BB962C8B-B14F-4D97-AF65-F5344CB8AC3E}">
        <p14:creationId xmlns:p14="http://schemas.microsoft.com/office/powerpoint/2010/main" val="35353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76283-A90E-B0E0-4BFF-AD7C2DECD02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20629" y="860612"/>
            <a:ext cx="3988041" cy="2950669"/>
          </a:xfrm>
        </p:spPr>
        <p:txBody>
          <a:bodyPr lIns="91440" tIns="45720" rIns="91440" bIns="45720" anchor="t"/>
          <a:lstStyle/>
          <a:p>
            <a:r>
              <a:rPr lang="en-US" sz="1100">
                <a:latin typeface="proxima-nova"/>
              </a:rPr>
              <a:t>Monthly Forum Rep Update</a:t>
            </a:r>
          </a:p>
          <a:p>
            <a:r>
              <a:rPr lang="en-US" sz="1100">
                <a:latin typeface="proxima-nova"/>
              </a:rPr>
              <a:t>Monthly Forum Rep Advancement Report</a:t>
            </a:r>
          </a:p>
          <a:p>
            <a:r>
              <a:rPr lang="en-US" sz="1100">
                <a:latin typeface="proxima-nova"/>
              </a:rPr>
              <a:t>State and Local ACMPE Study Resources and Events Web Tile</a:t>
            </a:r>
          </a:p>
          <a:p>
            <a:r>
              <a:rPr lang="en-US" sz="1100">
                <a:latin typeface="proxima-nova"/>
              </a:rPr>
              <a:t>Forum Rep Member Community </a:t>
            </a:r>
          </a:p>
          <a:p>
            <a:pPr lvl="1"/>
            <a:r>
              <a:rPr lang="en-US" sz="1100">
                <a:latin typeface="proxima-nova"/>
              </a:rPr>
              <a:t>Email Templates</a:t>
            </a:r>
          </a:p>
          <a:p>
            <a:pPr lvl="1"/>
            <a:r>
              <a:rPr lang="en-US" sz="1100">
                <a:latin typeface="proxima-nova"/>
              </a:rPr>
              <a:t>Presentation Examples</a:t>
            </a:r>
          </a:p>
          <a:p>
            <a:pPr lvl="1"/>
            <a:r>
              <a:rPr lang="en-US" sz="1100">
                <a:latin typeface="proxima-nova"/>
              </a:rPr>
              <a:t>Digital brochures/materials</a:t>
            </a:r>
          </a:p>
          <a:p>
            <a:pPr marL="182880" lvl="1">
              <a:lnSpc>
                <a:spcPts val="1400"/>
              </a:lnSpc>
              <a:buFont typeface="Arial" panose="020B0604020202020204" pitchFamily="34" charset="0"/>
              <a:buChar char="•"/>
            </a:pPr>
            <a:r>
              <a:rPr lang="en-US" sz="1100">
                <a:latin typeface="proxima-nova"/>
              </a:rPr>
              <a:t>Additional mailed materials</a:t>
            </a:r>
          </a:p>
          <a:p>
            <a:pPr lvl="1"/>
            <a:r>
              <a:rPr lang="en-US" sz="1100">
                <a:latin typeface="proxima-nova"/>
              </a:rPr>
              <a:t>Brochures</a:t>
            </a:r>
          </a:p>
          <a:p>
            <a:pPr lvl="1"/>
            <a:r>
              <a:rPr lang="en-US" sz="1100">
                <a:latin typeface="proxima-nova"/>
              </a:rPr>
              <a:t>ACMPE Offerings Flier (1 page)</a:t>
            </a:r>
          </a:p>
          <a:p>
            <a:pPr lvl="1"/>
            <a:r>
              <a:rPr lang="en-US" sz="1100">
                <a:latin typeface="proxima-nova"/>
              </a:rPr>
              <a:t>ACMPE Board Certification </a:t>
            </a:r>
            <a:r>
              <a:rPr lang="en-US" sz="1100" err="1">
                <a:latin typeface="proxima-nova"/>
              </a:rPr>
              <a:t>Flier+state</a:t>
            </a:r>
            <a:r>
              <a:rPr lang="en-US" sz="1100">
                <a:latin typeface="proxima-nova"/>
              </a:rPr>
              <a:t> offer  (1 page)</a:t>
            </a:r>
          </a:p>
          <a:p>
            <a:pPr lvl="1"/>
            <a:r>
              <a:rPr lang="en-US" sz="1100">
                <a:latin typeface="proxima-nova"/>
              </a:rPr>
              <a:t>Badge ribbons- Nominee, Certified, Fellow</a:t>
            </a:r>
          </a:p>
          <a:p>
            <a:pPr lvl="1"/>
            <a:r>
              <a:rPr lang="en-US" sz="1100">
                <a:latin typeface="proxima-nova"/>
              </a:rPr>
              <a:t>Newly Certified/Fellow Certificates</a:t>
            </a:r>
          </a:p>
          <a:p>
            <a:pPr lvl="1"/>
            <a:r>
              <a:rPr lang="en-US" sz="1100">
                <a:latin typeface="proxima-nova"/>
              </a:rPr>
              <a:t>“Ask me about ACMPE” Buttons</a:t>
            </a:r>
          </a:p>
          <a:p>
            <a:pPr lvl="1"/>
            <a:r>
              <a:rPr lang="en-US" sz="1100">
                <a:latin typeface="proxima-nova"/>
              </a:rPr>
              <a:t>Board Certification Flashcards</a:t>
            </a:r>
          </a:p>
          <a:p>
            <a:endParaRPr lang="en-US" sz="1100">
              <a:latin typeface="proxima-nova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FD8975-B168-3B56-028D-723C13FBE1EA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b="1">
                <a:latin typeface="proxima-nova"/>
              </a:rPr>
              <a:t>Coming Soon: </a:t>
            </a:r>
          </a:p>
          <a:p>
            <a:r>
              <a:rPr lang="en-US" sz="1200">
                <a:latin typeface="proxima-nova"/>
              </a:rPr>
              <a:t>Commission/ Partner State Support</a:t>
            </a:r>
          </a:p>
          <a:p>
            <a:r>
              <a:rPr lang="en-US" sz="1200">
                <a:latin typeface="proxima-nova"/>
              </a:rPr>
              <a:t>Virtual training sessions-segmented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sz="1200" b="1">
                <a:latin typeface="proxima-nova"/>
              </a:rPr>
              <a:t>Additional Ideas</a:t>
            </a:r>
          </a:p>
          <a:p>
            <a:r>
              <a:rPr lang="en-US" sz="1200">
                <a:latin typeface="proxima-nova"/>
              </a:rPr>
              <a:t>Study Groups</a:t>
            </a:r>
          </a:p>
          <a:p>
            <a:r>
              <a:rPr lang="en-US" sz="1200">
                <a:latin typeface="proxima-nova"/>
              </a:rPr>
              <a:t>Conference Sessions</a:t>
            </a:r>
          </a:p>
          <a:p>
            <a:r>
              <a:rPr lang="en-US" sz="1200">
                <a:latin typeface="proxima-nova"/>
              </a:rPr>
              <a:t>Newsletter</a:t>
            </a:r>
          </a:p>
          <a:p>
            <a:endParaRPr lang="en-US" sz="1200">
              <a:latin typeface="proxima-nova"/>
            </a:endParaRPr>
          </a:p>
          <a:p>
            <a:pPr marL="0" indent="0">
              <a:buNone/>
            </a:pPr>
            <a:endParaRPr lang="en-US" sz="1200" b="1">
              <a:latin typeface="proxima-nova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6CDC64-1F69-C41C-A78E-D8261215D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ACMPE State Resources - Implementation and Ideas</a:t>
            </a:r>
            <a:br>
              <a:rPr lang="en-US" sz="28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</a:br>
            <a:r>
              <a:rPr lang="en-US"/>
              <a:t> </a:t>
            </a:r>
            <a:br>
              <a:rPr lang="en-US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032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7726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7370583"/>
      </p:ext>
    </p:extLst>
  </p:cSld>
  <p:clrMapOvr>
    <a:masterClrMapping/>
  </p:clrMapOvr>
</p:sld>
</file>

<file path=ppt/theme/theme1.xml><?xml version="1.0" encoding="utf-8"?>
<a:theme xmlns:a="http://schemas.openxmlformats.org/drawingml/2006/main" name="2_Event Title">
  <a:themeElements>
    <a:clrScheme name="2024 State Affiliate &amp; Chapter Forum">
      <a:dk1>
        <a:srgbClr val="0F0F0F"/>
      </a:dk1>
      <a:lt1>
        <a:srgbClr val="F6F6F8"/>
      </a:lt1>
      <a:dk2>
        <a:srgbClr val="5EC1CA"/>
      </a:dk2>
      <a:lt2>
        <a:srgbClr val="000000"/>
      </a:lt2>
      <a:accent1>
        <a:srgbClr val="91C6C9"/>
      </a:accent1>
      <a:accent2>
        <a:srgbClr val="2E9395"/>
      </a:accent2>
      <a:accent3>
        <a:srgbClr val="CFCFD1"/>
      </a:accent3>
      <a:accent4>
        <a:srgbClr val="98989C"/>
      </a:accent4>
      <a:accent5>
        <a:srgbClr val="68686B"/>
      </a:accent5>
      <a:accent6>
        <a:srgbClr val="3A3A3F"/>
      </a:accent6>
      <a:hlink>
        <a:srgbClr val="192A53"/>
      </a:hlink>
      <a:folHlink>
        <a:srgbClr val="000000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811-MGMA_TFC19_PPT-InternalSpeaker-16-9.potx" id="{0749120D-3C33-44F5-A10B-0688BFAD86EB}" vid="{BF0FFF82-83C7-43E9-BDF4-0ACD779680D3}"/>
    </a:ext>
  </a:extLst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5_TFC18-Theme">
  <a:themeElements>
    <a:clrScheme name="2024 State Affiliate &amp; Chapter Forum">
      <a:dk1>
        <a:srgbClr val="0F0F0F"/>
      </a:dk1>
      <a:lt1>
        <a:srgbClr val="F6F6F8"/>
      </a:lt1>
      <a:dk2>
        <a:srgbClr val="5EC1CA"/>
      </a:dk2>
      <a:lt2>
        <a:srgbClr val="000000"/>
      </a:lt2>
      <a:accent1>
        <a:srgbClr val="91C6C9"/>
      </a:accent1>
      <a:accent2>
        <a:srgbClr val="2E9395"/>
      </a:accent2>
      <a:accent3>
        <a:srgbClr val="CFCFD1"/>
      </a:accent3>
      <a:accent4>
        <a:srgbClr val="98989C"/>
      </a:accent4>
      <a:accent5>
        <a:srgbClr val="68686B"/>
      </a:accent5>
      <a:accent6>
        <a:srgbClr val="3A3A3F"/>
      </a:accent6>
      <a:hlink>
        <a:srgbClr val="192A53"/>
      </a:hlink>
      <a:folHlink>
        <a:srgbClr val="000000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811-MGMA_TFC19_PPT-InternalSpeaker-16-9.potx" id="{0749120D-3C33-44F5-A10B-0688BFAD86EB}" vid="{188D51FE-982B-4212-8EFF-CC2E44521871}"/>
    </a:ext>
  </a:extLst>
</a:theme>
</file>

<file path=ppt/theme/theme3.xml><?xml version="1.0" encoding="utf-8"?>
<a:theme xmlns:a="http://schemas.openxmlformats.org/drawingml/2006/main" name="19_TFC18-Theme">
  <a:themeElements>
    <a:clrScheme name="2024 State Affiliate &amp; Chapter Forum">
      <a:dk1>
        <a:srgbClr val="0F0F0F"/>
      </a:dk1>
      <a:lt1>
        <a:srgbClr val="F6F6F8"/>
      </a:lt1>
      <a:dk2>
        <a:srgbClr val="5EC1CA"/>
      </a:dk2>
      <a:lt2>
        <a:srgbClr val="000000"/>
      </a:lt2>
      <a:accent1>
        <a:srgbClr val="91C6C9"/>
      </a:accent1>
      <a:accent2>
        <a:srgbClr val="2E9395"/>
      </a:accent2>
      <a:accent3>
        <a:srgbClr val="CFCFD1"/>
      </a:accent3>
      <a:accent4>
        <a:srgbClr val="98989C"/>
      </a:accent4>
      <a:accent5>
        <a:srgbClr val="68686B"/>
      </a:accent5>
      <a:accent6>
        <a:srgbClr val="3A3A3F"/>
      </a:accent6>
      <a:hlink>
        <a:srgbClr val="192A53"/>
      </a:hlink>
      <a:folHlink>
        <a:srgbClr val="000000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811-MGMA_TFC19_PPT-InternalSpeaker-16-9.potx" id="{0749120D-3C33-44F5-A10B-0688BFAD86EB}" vid="{188D51FE-982B-4212-8EFF-CC2E44521871}"/>
    </a:ext>
  </a:extLst>
</a:theme>
</file>

<file path=ppt/theme/theme4.xml><?xml version="1.0" encoding="utf-8"?>
<a:theme xmlns:a="http://schemas.openxmlformats.org/drawingml/2006/main" name="16_TFC18-Theme">
  <a:themeElements>
    <a:clrScheme name="2024 State Affiliate &amp; Chapter Forum">
      <a:dk1>
        <a:srgbClr val="0F0F0F"/>
      </a:dk1>
      <a:lt1>
        <a:srgbClr val="F6F6F8"/>
      </a:lt1>
      <a:dk2>
        <a:srgbClr val="5EC1CA"/>
      </a:dk2>
      <a:lt2>
        <a:srgbClr val="000000"/>
      </a:lt2>
      <a:accent1>
        <a:srgbClr val="91C6C9"/>
      </a:accent1>
      <a:accent2>
        <a:srgbClr val="2E9395"/>
      </a:accent2>
      <a:accent3>
        <a:srgbClr val="CFCFD1"/>
      </a:accent3>
      <a:accent4>
        <a:srgbClr val="98989C"/>
      </a:accent4>
      <a:accent5>
        <a:srgbClr val="68686B"/>
      </a:accent5>
      <a:accent6>
        <a:srgbClr val="3A3A3F"/>
      </a:accent6>
      <a:hlink>
        <a:srgbClr val="192A53"/>
      </a:hlink>
      <a:folHlink>
        <a:srgbClr val="0000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811-MGMA_TFC19_PPT-InternalSpeaker-16-9.potx" id="{0749120D-3C33-44F5-A10B-0688BFAD86EB}" vid="{188D51FE-982B-4212-8EFF-CC2E44521871}"/>
    </a:ext>
  </a:extLst>
</a:theme>
</file>

<file path=ppt/theme/theme5.xml><?xml version="1.0" encoding="utf-8"?>
<a:theme xmlns:a="http://schemas.openxmlformats.org/drawingml/2006/main" name="20_TFC18-Theme">
  <a:themeElements>
    <a:clrScheme name="2024 State Affiliate &amp; Chapter Forum">
      <a:dk1>
        <a:srgbClr val="0F0F0F"/>
      </a:dk1>
      <a:lt1>
        <a:srgbClr val="F6F6F8"/>
      </a:lt1>
      <a:dk2>
        <a:srgbClr val="5EC1CA"/>
      </a:dk2>
      <a:lt2>
        <a:srgbClr val="000000"/>
      </a:lt2>
      <a:accent1>
        <a:srgbClr val="91C6C9"/>
      </a:accent1>
      <a:accent2>
        <a:srgbClr val="2E9395"/>
      </a:accent2>
      <a:accent3>
        <a:srgbClr val="CFCFD1"/>
      </a:accent3>
      <a:accent4>
        <a:srgbClr val="98989C"/>
      </a:accent4>
      <a:accent5>
        <a:srgbClr val="68686B"/>
      </a:accent5>
      <a:accent6>
        <a:srgbClr val="3A3A3F"/>
      </a:accent6>
      <a:hlink>
        <a:srgbClr val="192A53"/>
      </a:hlink>
      <a:folHlink>
        <a:srgbClr val="0000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811-MGMA_TFC19_PPT-InternalSpeaker-16-9.potx" id="{0749120D-3C33-44F5-A10B-0688BFAD86EB}" vid="{188D51FE-982B-4212-8EFF-CC2E44521871}"/>
    </a:ext>
  </a:extLst>
</a:theme>
</file>

<file path=ppt/theme/theme6.xml><?xml version="1.0" encoding="utf-8"?>
<a:theme xmlns:a="http://schemas.openxmlformats.org/drawingml/2006/main" name="5_TFC18-Theme">
  <a:themeElements>
    <a:clrScheme name="2024 State Affiliate &amp; Chapter Forum">
      <a:dk1>
        <a:srgbClr val="0F0F0F"/>
      </a:dk1>
      <a:lt1>
        <a:srgbClr val="F6F6F8"/>
      </a:lt1>
      <a:dk2>
        <a:srgbClr val="5EC1CA"/>
      </a:dk2>
      <a:lt2>
        <a:srgbClr val="000000"/>
      </a:lt2>
      <a:accent1>
        <a:srgbClr val="91C6C9"/>
      </a:accent1>
      <a:accent2>
        <a:srgbClr val="2E9395"/>
      </a:accent2>
      <a:accent3>
        <a:srgbClr val="CFCFD1"/>
      </a:accent3>
      <a:accent4>
        <a:srgbClr val="98989C"/>
      </a:accent4>
      <a:accent5>
        <a:srgbClr val="68686B"/>
      </a:accent5>
      <a:accent6>
        <a:srgbClr val="3A3A3F"/>
      </a:accent6>
      <a:hlink>
        <a:srgbClr val="192A53"/>
      </a:hlink>
      <a:folHlink>
        <a:srgbClr val="0000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811-MGMA_TFC19_PPT-InternalSpeaker-16-9.potx" id="{0749120D-3C33-44F5-A10B-0688BFAD86EB}" vid="{188D51FE-982B-4212-8EFF-CC2E44521871}"/>
    </a:ext>
  </a:extLst>
</a:theme>
</file>

<file path=ppt/theme/theme7.xml><?xml version="1.0" encoding="utf-8"?>
<a:theme xmlns:a="http://schemas.openxmlformats.org/drawingml/2006/main" name="21_TFC18-Theme">
  <a:themeElements>
    <a:clrScheme name="2024 State Affiliate &amp; Chapter Forum">
      <a:dk1>
        <a:srgbClr val="0F0F0F"/>
      </a:dk1>
      <a:lt1>
        <a:srgbClr val="F6F6F8"/>
      </a:lt1>
      <a:dk2>
        <a:srgbClr val="5EC1CA"/>
      </a:dk2>
      <a:lt2>
        <a:srgbClr val="000000"/>
      </a:lt2>
      <a:accent1>
        <a:srgbClr val="91C6C9"/>
      </a:accent1>
      <a:accent2>
        <a:srgbClr val="2E9395"/>
      </a:accent2>
      <a:accent3>
        <a:srgbClr val="CFCFD1"/>
      </a:accent3>
      <a:accent4>
        <a:srgbClr val="98989C"/>
      </a:accent4>
      <a:accent5>
        <a:srgbClr val="68686B"/>
      </a:accent5>
      <a:accent6>
        <a:srgbClr val="3A3A3F"/>
      </a:accent6>
      <a:hlink>
        <a:srgbClr val="192A53"/>
      </a:hlink>
      <a:folHlink>
        <a:srgbClr val="0000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811-MGMA_TFC19_PPT-InternalSpeaker-16-9.potx" id="{0749120D-3C33-44F5-A10B-0688BFAD86EB}" vid="{188D51FE-982B-4212-8EFF-CC2E44521871}"/>
    </a:ext>
  </a:extLst>
</a:theme>
</file>

<file path=ppt/theme/theme8.xml><?xml version="1.0" encoding="utf-8"?>
<a:theme xmlns:a="http://schemas.openxmlformats.org/drawingml/2006/main" name="14_TFC18-Theme">
  <a:themeElements>
    <a:clrScheme name="2024 State Affiliate &amp; Chapter Forum">
      <a:dk1>
        <a:srgbClr val="0F0F0F"/>
      </a:dk1>
      <a:lt1>
        <a:srgbClr val="F6F6F8"/>
      </a:lt1>
      <a:dk2>
        <a:srgbClr val="5EC1CA"/>
      </a:dk2>
      <a:lt2>
        <a:srgbClr val="000000"/>
      </a:lt2>
      <a:accent1>
        <a:srgbClr val="91C6C9"/>
      </a:accent1>
      <a:accent2>
        <a:srgbClr val="2E9395"/>
      </a:accent2>
      <a:accent3>
        <a:srgbClr val="CFCFD1"/>
      </a:accent3>
      <a:accent4>
        <a:srgbClr val="98989C"/>
      </a:accent4>
      <a:accent5>
        <a:srgbClr val="68686B"/>
      </a:accent5>
      <a:accent6>
        <a:srgbClr val="3A3A3F"/>
      </a:accent6>
      <a:hlink>
        <a:srgbClr val="192A53"/>
      </a:hlink>
      <a:folHlink>
        <a:srgbClr val="0000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811-MGMA_TFC19_PPT-InternalSpeaker-16-9.potx" id="{0749120D-3C33-44F5-A10B-0688BFAD86EB}" vid="{188D51FE-982B-4212-8EFF-CC2E44521871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89A29F0EAB724CAE491B714979D7DC" ma:contentTypeVersion="14" ma:contentTypeDescription="Create a new document." ma:contentTypeScope="" ma:versionID="79f27035c95c79e2028e254c8e2b99a7">
  <xsd:schema xmlns:xsd="http://www.w3.org/2001/XMLSchema" xmlns:xs="http://www.w3.org/2001/XMLSchema" xmlns:p="http://schemas.microsoft.com/office/2006/metadata/properties" xmlns:ns2="42cb61fa-0193-4d15-9fab-416fbc60052b" xmlns:ns3="61a7307d-b6e3-4068-98eb-8067716f1019" targetNamespace="http://schemas.microsoft.com/office/2006/metadata/properties" ma:root="true" ma:fieldsID="27f8a143596a5837b06580efc5e22d32" ns2:_="" ns3:_="">
    <xsd:import namespace="42cb61fa-0193-4d15-9fab-416fbc60052b"/>
    <xsd:import namespace="61a7307d-b6e3-4068-98eb-8067716f101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cb61fa-0193-4d15-9fab-416fbc6005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6cf03d7c-0229-461d-a1c4-55ba2128030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a7307d-b6e3-4068-98eb-8067716f101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9081410-f65b-421e-a0a8-ce9fa22f6a33}" ma:internalName="TaxCatchAll" ma:showField="CatchAllData" ma:web="61a7307d-b6e3-4068-98eb-8067716f101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2cb61fa-0193-4d15-9fab-416fbc60052b">
      <Terms xmlns="http://schemas.microsoft.com/office/infopath/2007/PartnerControls"/>
    </lcf76f155ced4ddcb4097134ff3c332f>
    <TaxCatchAll xmlns="61a7307d-b6e3-4068-98eb-8067716f1019"/>
  </documentManagement>
</p:properties>
</file>

<file path=customXml/itemProps1.xml><?xml version="1.0" encoding="utf-8"?>
<ds:datastoreItem xmlns:ds="http://schemas.openxmlformats.org/officeDocument/2006/customXml" ds:itemID="{AC6A1BD0-544E-443E-85CB-74CC25D8BAB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042F112-36C5-4141-977C-7D83A35946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cb61fa-0193-4d15-9fab-416fbc60052b"/>
    <ds:schemaRef ds:uri="61a7307d-b6e3-4068-98eb-8067716f10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950DFAF-CAFE-4A18-B6D4-C93F0971B657}">
  <ds:schemaRefs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61a7307d-b6e3-4068-98eb-8067716f1019"/>
    <ds:schemaRef ds:uri="http://purl.org/dc/elements/1.1/"/>
    <ds:schemaRef ds:uri="42cb61fa-0193-4d15-9fab-416fbc60052b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TFC18-Theme</Template>
  <TotalTime>0</TotalTime>
  <Words>592</Words>
  <Application>Microsoft Office PowerPoint</Application>
  <PresentationFormat>On-screen Show (16:9)</PresentationFormat>
  <Paragraphs>90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7</vt:i4>
      </vt:variant>
    </vt:vector>
  </HeadingPairs>
  <TitlesOfParts>
    <vt:vector size="21" baseType="lpstr">
      <vt:lpstr>ＭＳ Ｐゴシック</vt:lpstr>
      <vt:lpstr>Aptos</vt:lpstr>
      <vt:lpstr>Arial</vt:lpstr>
      <vt:lpstr>Courier New</vt:lpstr>
      <vt:lpstr>proxima-nova</vt:lpstr>
      <vt:lpstr>Verdana</vt:lpstr>
      <vt:lpstr>2_Event Title</vt:lpstr>
      <vt:lpstr>15_TFC18-Theme</vt:lpstr>
      <vt:lpstr>19_TFC18-Theme</vt:lpstr>
      <vt:lpstr>16_TFC18-Theme</vt:lpstr>
      <vt:lpstr>20_TFC18-Theme</vt:lpstr>
      <vt:lpstr>5_TFC18-Theme</vt:lpstr>
      <vt:lpstr>21_TFC18-Theme</vt:lpstr>
      <vt:lpstr>14_TFC18-Theme</vt:lpstr>
      <vt:lpstr>PowerPoint Presentation</vt:lpstr>
      <vt:lpstr>MGMA Benefits for State Affiliates and Chapters</vt:lpstr>
      <vt:lpstr>What is ACMPE</vt:lpstr>
      <vt:lpstr>ACMPE Credentialing Offerings</vt:lpstr>
      <vt:lpstr>ACMPE State Resources - Implementation and Ideas  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Margaret Abbate</dc:creator>
  <cp:lastModifiedBy>Jessica Smith</cp:lastModifiedBy>
  <cp:revision>2</cp:revision>
  <cp:lastPrinted>2020-07-01T19:03:23Z</cp:lastPrinted>
  <dcterms:created xsi:type="dcterms:W3CDTF">2019-11-08T18:00:58Z</dcterms:created>
  <dcterms:modified xsi:type="dcterms:W3CDTF">2024-10-01T17:55:58Z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0x010100F389A29F0EAB724CAE491B714979D7DC</vt:lpwstr>
  </property>
</Properties>
</file>