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5.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1.xml" ContentType="application/vnd.openxmlformats-officedocument.customXmlProperties+xml"/>
  <Override PartName="/docProps/app.xml" ContentType="application/vnd.openxmlformats-officedocument.extended-properties+xml"/>
  <Override PartName="/customXml/itemProps2.xml" ContentType="application/vnd.openxmlformats-officedocument.customXmlProperties+xml"/>
  <Override PartName="/ppt/revisionInfo.xml" ContentType="application/vnd.ms-powerpoint.revisioninfo+xml"/>
  <Override PartName="/docProps/custom.xml" ContentType="application/vnd.openxmlformats-officedocument.custom-properties+xml"/>
  <Override PartName="/docProps/core.xml" ContentType="application/vnd.openxmlformats-package.core-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262" r:id="rId3"/>
    <p:sldMasterId id="2147484188" r:id="rId4"/>
    <p:sldMasterId id="2147484254" r:id="rId5"/>
    <p:sldMasterId id="2147484200" r:id="rId6"/>
    <p:sldMasterId id="2147484240" r:id="rId7"/>
    <p:sldMasterId id="2147484165" r:id="rId8"/>
    <p:sldMasterId id="2147484238" r:id="rId9"/>
    <p:sldMasterId id="2147484163" r:id="rId10"/>
  </p:sldMasterIdLst>
  <p:notesMasterIdLst>
    <p:notesMasterId r:id="rId24"/>
  </p:notesMasterIdLst>
  <p:handoutMasterIdLst>
    <p:handoutMasterId r:id="rId25"/>
  </p:handoutMasterIdLst>
  <p:sldIdLst>
    <p:sldId id="437" r:id="rId11"/>
    <p:sldId id="446" r:id="rId12"/>
    <p:sldId id="447" r:id="rId13"/>
    <p:sldId id="448" r:id="rId14"/>
    <p:sldId id="452" r:id="rId15"/>
    <p:sldId id="453" r:id="rId16"/>
    <p:sldId id="454" r:id="rId17"/>
    <p:sldId id="450" r:id="rId18"/>
    <p:sldId id="455" r:id="rId19"/>
    <p:sldId id="456" r:id="rId20"/>
    <p:sldId id="451" r:id="rId21"/>
    <p:sldId id="398" r:id="rId22"/>
    <p:sldId id="409" r:id="rId23"/>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2" userDrawn="1">
          <p15:clr>
            <a:srgbClr val="A4A3A4"/>
          </p15:clr>
        </p15:guide>
        <p15:guide id="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5D23"/>
    <a:srgbClr val="11B80B"/>
    <a:srgbClr val="91CA68"/>
    <a:srgbClr val="1C4586"/>
    <a:srgbClr val="11A0D3"/>
    <a:srgbClr val="639BD3"/>
    <a:srgbClr val="110F5B"/>
    <a:srgbClr val="A0DDF9"/>
    <a:srgbClr val="0088EF"/>
    <a:srgbClr val="05A7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F4A346-4394-4056-8430-38C5F9FA4C45}" v="46" dt="2024-09-26T18:54:59.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68" autoAdjust="0"/>
    <p:restoredTop sz="85375" autoAdjust="0"/>
  </p:normalViewPr>
  <p:slideViewPr>
    <p:cSldViewPr snapToGrid="0" showGuides="1">
      <p:cViewPr varScale="1">
        <p:scale>
          <a:sx n="121" d="100"/>
          <a:sy n="121" d="100"/>
        </p:scale>
        <p:origin x="1380" y="90"/>
      </p:cViewPr>
      <p:guideLst>
        <p:guide orient="horz" pos="2952"/>
        <p:guide/>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6.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1.xml"/><Relationship Id="rId7" Type="http://schemas.openxmlformats.org/officeDocument/2006/relationships/slideMaster" Target="slideMasters/slideMaster5.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4.xml"/><Relationship Id="rId11" Type="http://schemas.openxmlformats.org/officeDocument/2006/relationships/slide" Target="slides/slide1.xml"/><Relationship Id="rId24" Type="http://schemas.openxmlformats.org/officeDocument/2006/relationships/notesMaster" Target="notesMasters/notesMaster1.xml"/><Relationship Id="rId5" Type="http://schemas.openxmlformats.org/officeDocument/2006/relationships/slideMaster" Target="slideMasters/slideMaster3.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8.xml"/><Relationship Id="rId19" Type="http://schemas.openxmlformats.org/officeDocument/2006/relationships/slide" Target="slides/slide9.xml"/><Relationship Id="rId31" Type="http://schemas.openxmlformats.org/officeDocument/2006/relationships/customXml" Target="../customXml/item3.xml"/><Relationship Id="rId4" Type="http://schemas.openxmlformats.org/officeDocument/2006/relationships/slideMaster" Target="slideMasters/slideMaster2.xml"/><Relationship Id="rId9" Type="http://schemas.openxmlformats.org/officeDocument/2006/relationships/slideMaster" Target="slideMasters/slideMaster7.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D845764-46E1-45EA-BD16-113C334CC9A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Verdana" panose="020B0604030504040204" pitchFamily="34" charset="0"/>
            </a:endParaRPr>
          </a:p>
        </p:txBody>
      </p:sp>
      <p:sp>
        <p:nvSpPr>
          <p:cNvPr id="3" name="Date Placeholder 2">
            <a:extLst>
              <a:ext uri="{FF2B5EF4-FFF2-40B4-BE49-F238E27FC236}">
                <a16:creationId xmlns:a16="http://schemas.microsoft.com/office/drawing/2014/main" id="{301993F7-0EA0-4B90-B8DF-ADED944824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FDB0D8-1D99-4EC9-BF83-C434D7DB2100}" type="datetimeFigureOut">
              <a:rPr lang="en-US" smtClean="0">
                <a:latin typeface="Verdana" panose="020B0604030504040204" pitchFamily="34" charset="0"/>
              </a:rPr>
              <a:t>9/26/2024</a:t>
            </a:fld>
            <a:endParaRPr lang="en-US" dirty="0">
              <a:latin typeface="Verdana" panose="020B0604030504040204" pitchFamily="34" charset="0"/>
            </a:endParaRPr>
          </a:p>
        </p:txBody>
      </p:sp>
      <p:sp>
        <p:nvSpPr>
          <p:cNvPr id="4" name="Footer Placeholder 3">
            <a:extLst>
              <a:ext uri="{FF2B5EF4-FFF2-40B4-BE49-F238E27FC236}">
                <a16:creationId xmlns:a16="http://schemas.microsoft.com/office/drawing/2014/main" id="{9A277DBF-C8DE-489B-90F9-B4941176C2D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Verdana" panose="020B0604030504040204" pitchFamily="34" charset="0"/>
            </a:endParaRPr>
          </a:p>
        </p:txBody>
      </p:sp>
      <p:sp>
        <p:nvSpPr>
          <p:cNvPr id="5" name="Slide Number Placeholder 4">
            <a:extLst>
              <a:ext uri="{FF2B5EF4-FFF2-40B4-BE49-F238E27FC236}">
                <a16:creationId xmlns:a16="http://schemas.microsoft.com/office/drawing/2014/main" id="{676F3497-7C4C-46D0-900F-BAD1E054BD1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854FAF-0085-44EA-A960-8F550FD35F0A}" type="slidenum">
              <a:rPr lang="en-US" smtClean="0">
                <a:latin typeface="Verdana" panose="020B0604030504040204" pitchFamily="34" charset="0"/>
              </a:rPr>
              <a:t>‹#›</a:t>
            </a:fld>
            <a:endParaRPr lang="en-US" dirty="0">
              <a:latin typeface="Verdana" panose="020B0604030504040204" pitchFamily="34" charset="0"/>
            </a:endParaRPr>
          </a:p>
        </p:txBody>
      </p:sp>
    </p:spTree>
    <p:extLst>
      <p:ext uri="{BB962C8B-B14F-4D97-AF65-F5344CB8AC3E}">
        <p14:creationId xmlns:p14="http://schemas.microsoft.com/office/powerpoint/2010/main" val="3258479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Verdana" panose="020B060403050404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Verdana" panose="020B0604030504040204" pitchFamily="34" charset="0"/>
              </a:defRPr>
            </a:lvl1pPr>
          </a:lstStyle>
          <a:p>
            <a:fld id="{7209E92F-3F59-4D48-8B62-6C474268E615}" type="datetimeFigureOut">
              <a:rPr lang="en-US" smtClean="0"/>
              <a:pPr/>
              <a:t>9/26/2024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Verdana" panose="020B060403050404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Verdana" panose="020B0604030504040204" pitchFamily="34" charset="0"/>
              </a:defRPr>
            </a:lvl1pPr>
          </a:lstStyle>
          <a:p>
            <a:fld id="{E186119F-5EBC-5A4A-B7DE-568D433D8662}" type="slidenum">
              <a:rPr lang="en-US" smtClean="0"/>
              <a:pPr/>
              <a:t>‹#›</a:t>
            </a:fld>
            <a:endParaRPr lang="en-US" dirty="0"/>
          </a:p>
        </p:txBody>
      </p:sp>
    </p:spTree>
    <p:extLst>
      <p:ext uri="{BB962C8B-B14F-4D97-AF65-F5344CB8AC3E}">
        <p14:creationId xmlns:p14="http://schemas.microsoft.com/office/powerpoint/2010/main" val="4181474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Verdana" panose="020B0604030504040204" pitchFamily="34" charset="0"/>
        <a:ea typeface="+mn-ea"/>
        <a:cs typeface="+mn-cs"/>
      </a:defRPr>
    </a:lvl1pPr>
    <a:lvl2pPr marL="457200" algn="l" defTabSz="914400" rtl="0" eaLnBrk="1" latinLnBrk="0" hangingPunct="1">
      <a:defRPr sz="1200" b="0" i="0" kern="1200">
        <a:solidFill>
          <a:schemeClr val="tx1"/>
        </a:solidFill>
        <a:latin typeface="Verdana" panose="020B0604030504040204" pitchFamily="34" charset="0"/>
        <a:ea typeface="+mn-ea"/>
        <a:cs typeface="+mn-cs"/>
      </a:defRPr>
    </a:lvl2pPr>
    <a:lvl3pPr marL="914400" algn="l" defTabSz="914400" rtl="0" eaLnBrk="1" latinLnBrk="0" hangingPunct="1">
      <a:defRPr sz="1200" b="0" i="0" kern="1200">
        <a:solidFill>
          <a:schemeClr val="tx1"/>
        </a:solidFill>
        <a:latin typeface="Verdana" panose="020B0604030504040204" pitchFamily="34" charset="0"/>
        <a:ea typeface="+mn-ea"/>
        <a:cs typeface="+mn-cs"/>
      </a:defRPr>
    </a:lvl3pPr>
    <a:lvl4pPr marL="1371600" algn="l" defTabSz="914400" rtl="0" eaLnBrk="1" latinLnBrk="0" hangingPunct="1">
      <a:defRPr sz="1200" b="0" i="0" kern="1200">
        <a:solidFill>
          <a:schemeClr val="tx1"/>
        </a:solidFill>
        <a:latin typeface="Verdana" panose="020B0604030504040204" pitchFamily="34" charset="0"/>
        <a:ea typeface="+mn-ea"/>
        <a:cs typeface="+mn-cs"/>
      </a:defRPr>
    </a:lvl4pPr>
    <a:lvl5pPr marL="1828800" algn="l" defTabSz="914400" rtl="0" eaLnBrk="1" latinLnBrk="0" hangingPunct="1">
      <a:defRPr sz="1200" b="0" i="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G. – Why work on succession planning</a:t>
            </a:r>
          </a:p>
          <a:p>
            <a:endParaRPr lang="en-US" dirty="0"/>
          </a:p>
          <a:p>
            <a:r>
              <a:rPr lang="en-US" dirty="0"/>
              <a:t>Succession planning is necessary for continuity of strategic direction, the culture of your board of directors/volunteers and ultimately leads to the success of your association.</a:t>
            </a:r>
          </a:p>
          <a:p>
            <a:endParaRPr lang="en-US" dirty="0"/>
          </a:p>
          <a:p>
            <a:r>
              <a:rPr lang="en-US" dirty="0"/>
              <a:t>Identifying future leaders for a variety of roles is a vital part of your job as a volunteer. </a:t>
            </a:r>
          </a:p>
          <a:p>
            <a:endParaRPr lang="en-US" dirty="0"/>
          </a:p>
          <a:p>
            <a:r>
              <a:rPr lang="en-US" dirty="0"/>
              <a:t>Throughout this presentation, we’ll talk about industry trends, have real life examples and would like to hear what you do in your association. Is there anything you’ve found particularly helpful or that hasn’t worked?</a:t>
            </a:r>
          </a:p>
          <a:p>
            <a:endParaRPr lang="en-US" dirty="0"/>
          </a:p>
        </p:txBody>
      </p:sp>
      <p:sp>
        <p:nvSpPr>
          <p:cNvPr id="4" name="Slide Number Placeholder 3"/>
          <p:cNvSpPr>
            <a:spLocks noGrp="1"/>
          </p:cNvSpPr>
          <p:nvPr>
            <p:ph type="sldNum" sz="quarter" idx="5"/>
          </p:nvPr>
        </p:nvSpPr>
        <p:spPr/>
        <p:txBody>
          <a:bodyPr/>
          <a:lstStyle/>
          <a:p>
            <a:fld id="{E186119F-5EBC-5A4A-B7DE-568D433D8662}" type="slidenum">
              <a:rPr lang="en-US" smtClean="0"/>
              <a:pPr/>
              <a:t>3</a:t>
            </a:fld>
            <a:endParaRPr lang="en-US" dirty="0"/>
          </a:p>
        </p:txBody>
      </p:sp>
    </p:spTree>
    <p:extLst>
      <p:ext uri="{BB962C8B-B14F-4D97-AF65-F5344CB8AC3E}">
        <p14:creationId xmlns:p14="http://schemas.microsoft.com/office/powerpoint/2010/main" val="37806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G. </a:t>
            </a:r>
          </a:p>
          <a:p>
            <a:endParaRPr lang="en-US" dirty="0"/>
          </a:p>
          <a:p>
            <a:r>
              <a:rPr lang="en-US" dirty="0"/>
              <a:t>60% of volunteers want a micro-opportunity – start small to engage new leaders</a:t>
            </a:r>
          </a:p>
          <a:p>
            <a:endParaRPr lang="en-US" dirty="0"/>
          </a:p>
          <a:p>
            <a:r>
              <a:rPr lang="en-US" dirty="0"/>
              <a:t>Nomenclature – Consider “teams” or “ad-hoc group” to reinforce time commitment and focus</a:t>
            </a:r>
          </a:p>
          <a:p>
            <a:endParaRPr lang="en-US" dirty="0"/>
          </a:p>
          <a:p>
            <a:r>
              <a:rPr lang="en-US" dirty="0"/>
              <a:t>Mentorship – Past leaders are a great mentor and often are looking for their next assignment.</a:t>
            </a:r>
          </a:p>
          <a:p>
            <a:endParaRPr lang="en-US" dirty="0"/>
          </a:p>
          <a:p>
            <a:r>
              <a:rPr lang="en-US" dirty="0"/>
              <a:t>Training – To ensure leaders feel supported and want to come back for more, provide organization specific and role specific training. Record it and make it accessible for future reference and use.</a:t>
            </a:r>
          </a:p>
          <a:p>
            <a:endParaRPr lang="en-US" dirty="0"/>
          </a:p>
        </p:txBody>
      </p:sp>
      <p:sp>
        <p:nvSpPr>
          <p:cNvPr id="4" name="Slide Number Placeholder 3"/>
          <p:cNvSpPr>
            <a:spLocks noGrp="1"/>
          </p:cNvSpPr>
          <p:nvPr>
            <p:ph type="sldNum" sz="quarter" idx="5"/>
          </p:nvPr>
        </p:nvSpPr>
        <p:spPr/>
        <p:txBody>
          <a:bodyPr/>
          <a:lstStyle/>
          <a:p>
            <a:fld id="{E186119F-5EBC-5A4A-B7DE-568D433D8662}" type="slidenum">
              <a:rPr lang="en-US" smtClean="0"/>
              <a:pPr/>
              <a:t>4</a:t>
            </a:fld>
            <a:endParaRPr lang="en-US" dirty="0"/>
          </a:p>
        </p:txBody>
      </p:sp>
    </p:spTree>
    <p:extLst>
      <p:ext uri="{BB962C8B-B14F-4D97-AF65-F5344CB8AC3E}">
        <p14:creationId xmlns:p14="http://schemas.microsoft.com/office/powerpoint/2010/main" val="4025827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Carey K. </a:t>
            </a:r>
          </a:p>
        </p:txBody>
      </p:sp>
      <p:sp>
        <p:nvSpPr>
          <p:cNvPr id="4" name="Slide Number Placeholder 3"/>
          <p:cNvSpPr>
            <a:spLocks noGrp="1"/>
          </p:cNvSpPr>
          <p:nvPr>
            <p:ph type="sldNum" sz="quarter" idx="5"/>
          </p:nvPr>
        </p:nvSpPr>
        <p:spPr/>
        <p:txBody>
          <a:bodyPr/>
          <a:lstStyle/>
          <a:p>
            <a:fld id="{E186119F-5EBC-5A4A-B7DE-568D433D8662}" type="slidenum">
              <a:rPr lang="en-US" smtClean="0"/>
              <a:pPr/>
              <a:t>5</a:t>
            </a:fld>
            <a:endParaRPr lang="en-US" dirty="0"/>
          </a:p>
        </p:txBody>
      </p:sp>
    </p:spTree>
    <p:extLst>
      <p:ext uri="{BB962C8B-B14F-4D97-AF65-F5344CB8AC3E}">
        <p14:creationId xmlns:p14="http://schemas.microsoft.com/office/powerpoint/2010/main" val="2930977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Carey K. </a:t>
            </a:r>
          </a:p>
        </p:txBody>
      </p:sp>
      <p:sp>
        <p:nvSpPr>
          <p:cNvPr id="4" name="Slide Number Placeholder 3"/>
          <p:cNvSpPr>
            <a:spLocks noGrp="1"/>
          </p:cNvSpPr>
          <p:nvPr>
            <p:ph type="sldNum" sz="quarter" idx="5"/>
          </p:nvPr>
        </p:nvSpPr>
        <p:spPr/>
        <p:txBody>
          <a:bodyPr/>
          <a:lstStyle/>
          <a:p>
            <a:fld id="{E186119F-5EBC-5A4A-B7DE-568D433D8662}" type="slidenum">
              <a:rPr lang="en-US" smtClean="0"/>
              <a:pPr/>
              <a:t>6</a:t>
            </a:fld>
            <a:endParaRPr lang="en-US" dirty="0"/>
          </a:p>
        </p:txBody>
      </p:sp>
    </p:spTree>
    <p:extLst>
      <p:ext uri="{BB962C8B-B14F-4D97-AF65-F5344CB8AC3E}">
        <p14:creationId xmlns:p14="http://schemas.microsoft.com/office/powerpoint/2010/main" val="41185375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Carey K. </a:t>
            </a:r>
          </a:p>
        </p:txBody>
      </p:sp>
      <p:sp>
        <p:nvSpPr>
          <p:cNvPr id="4" name="Slide Number Placeholder 3"/>
          <p:cNvSpPr>
            <a:spLocks noGrp="1"/>
          </p:cNvSpPr>
          <p:nvPr>
            <p:ph type="sldNum" sz="quarter" idx="5"/>
          </p:nvPr>
        </p:nvSpPr>
        <p:spPr/>
        <p:txBody>
          <a:bodyPr/>
          <a:lstStyle/>
          <a:p>
            <a:fld id="{E186119F-5EBC-5A4A-B7DE-568D433D8662}" type="slidenum">
              <a:rPr lang="en-US" smtClean="0"/>
              <a:pPr/>
              <a:t>7</a:t>
            </a:fld>
            <a:endParaRPr lang="en-US" dirty="0"/>
          </a:p>
        </p:txBody>
      </p:sp>
    </p:spTree>
    <p:extLst>
      <p:ext uri="{BB962C8B-B14F-4D97-AF65-F5344CB8AC3E}">
        <p14:creationId xmlns:p14="http://schemas.microsoft.com/office/powerpoint/2010/main" val="3894647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Allison G. </a:t>
            </a:r>
          </a:p>
          <a:p>
            <a:endParaRPr lang="en-US" dirty="0"/>
          </a:p>
          <a:p>
            <a:r>
              <a:rPr lang="en-US" dirty="0"/>
              <a:t>Provide skill sets, must haves, nice to haves for different volunteer groups. Your social committee, membership committee, task force and board of directors all have differing needs and skill sets. Have a job description that includes what kind of person you’re in need of.</a:t>
            </a:r>
          </a:p>
          <a:p>
            <a:endParaRPr lang="en-US" dirty="0"/>
          </a:p>
          <a:p>
            <a:r>
              <a:rPr lang="en-US" dirty="0"/>
              <a:t>What does the volunteer want? Happy volunteers are return volunteers. Make sure they’re in the right role that fits their timeframe, skill set and what they’re passionate about. </a:t>
            </a:r>
            <a:br>
              <a:rPr lang="en-US" dirty="0"/>
            </a:br>
            <a:endParaRPr lang="en-US" dirty="0"/>
          </a:p>
          <a:p>
            <a:r>
              <a:rPr lang="en-US" dirty="0"/>
              <a:t>For your current board: </a:t>
            </a:r>
          </a:p>
          <a:p>
            <a:pPr marL="171450" indent="-171450">
              <a:buFontTx/>
              <a:buChar char="-"/>
            </a:pPr>
            <a:r>
              <a:rPr lang="en-US" dirty="0"/>
              <a:t>Do you have a gap and need to look for specific skillsets?</a:t>
            </a:r>
          </a:p>
          <a:p>
            <a:pPr marL="171450" indent="-171450">
              <a:buFontTx/>
              <a:buChar char="-"/>
            </a:pPr>
            <a:r>
              <a:rPr lang="en-US" dirty="0"/>
              <a:t>Are you heavier in one area but not others?</a:t>
            </a:r>
          </a:p>
          <a:p>
            <a:endParaRPr lang="en-US" dirty="0"/>
          </a:p>
        </p:txBody>
      </p:sp>
      <p:sp>
        <p:nvSpPr>
          <p:cNvPr id="4" name="Slide Number Placeholder 3"/>
          <p:cNvSpPr>
            <a:spLocks noGrp="1"/>
          </p:cNvSpPr>
          <p:nvPr>
            <p:ph type="sldNum" sz="quarter" idx="5"/>
          </p:nvPr>
        </p:nvSpPr>
        <p:spPr/>
        <p:txBody>
          <a:bodyPr/>
          <a:lstStyle/>
          <a:p>
            <a:fld id="{E186119F-5EBC-5A4A-B7DE-568D433D8662}" type="slidenum">
              <a:rPr lang="en-US" smtClean="0"/>
              <a:pPr/>
              <a:t>8</a:t>
            </a:fld>
            <a:endParaRPr lang="en-US" dirty="0"/>
          </a:p>
        </p:txBody>
      </p:sp>
    </p:spTree>
    <p:extLst>
      <p:ext uri="{BB962C8B-B14F-4D97-AF65-F5344CB8AC3E}">
        <p14:creationId xmlns:p14="http://schemas.microsoft.com/office/powerpoint/2010/main" val="1162750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Carey K. </a:t>
            </a:r>
          </a:p>
        </p:txBody>
      </p:sp>
      <p:sp>
        <p:nvSpPr>
          <p:cNvPr id="4" name="Slide Number Placeholder 3"/>
          <p:cNvSpPr>
            <a:spLocks noGrp="1"/>
          </p:cNvSpPr>
          <p:nvPr>
            <p:ph type="sldNum" sz="quarter" idx="5"/>
          </p:nvPr>
        </p:nvSpPr>
        <p:spPr/>
        <p:txBody>
          <a:bodyPr/>
          <a:lstStyle/>
          <a:p>
            <a:fld id="{E186119F-5EBC-5A4A-B7DE-568D433D8662}" type="slidenum">
              <a:rPr lang="en-US" smtClean="0"/>
              <a:pPr/>
              <a:t>9</a:t>
            </a:fld>
            <a:endParaRPr lang="en-US" dirty="0"/>
          </a:p>
        </p:txBody>
      </p:sp>
    </p:spTree>
    <p:extLst>
      <p:ext uri="{BB962C8B-B14F-4D97-AF65-F5344CB8AC3E}">
        <p14:creationId xmlns:p14="http://schemas.microsoft.com/office/powerpoint/2010/main" val="285327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Carey K. </a:t>
            </a:r>
          </a:p>
        </p:txBody>
      </p:sp>
      <p:sp>
        <p:nvSpPr>
          <p:cNvPr id="4" name="Slide Number Placeholder 3"/>
          <p:cNvSpPr>
            <a:spLocks noGrp="1"/>
          </p:cNvSpPr>
          <p:nvPr>
            <p:ph type="sldNum" sz="quarter" idx="5"/>
          </p:nvPr>
        </p:nvSpPr>
        <p:spPr/>
        <p:txBody>
          <a:bodyPr/>
          <a:lstStyle/>
          <a:p>
            <a:fld id="{E186119F-5EBC-5A4A-B7DE-568D433D8662}" type="slidenum">
              <a:rPr lang="en-US" smtClean="0"/>
              <a:pPr/>
              <a:t>10</a:t>
            </a:fld>
            <a:endParaRPr lang="en-US" dirty="0"/>
          </a:p>
        </p:txBody>
      </p:sp>
    </p:spTree>
    <p:extLst>
      <p:ext uri="{BB962C8B-B14F-4D97-AF65-F5344CB8AC3E}">
        <p14:creationId xmlns:p14="http://schemas.microsoft.com/office/powerpoint/2010/main" val="3547068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Share your experience - </a:t>
            </a:r>
            <a:r>
              <a:rPr lang="en-US" sz="1200" dirty="0">
                <a:solidFill>
                  <a:srgbClr val="4C4C4D"/>
                </a:solidFill>
                <a:latin typeface="Heebo" pitchFamily="34" charset="0"/>
                <a:ea typeface="Heebo" pitchFamily="34" charset="-122"/>
                <a:cs typeface="Heebo" pitchFamily="34" charset="-120"/>
              </a:rPr>
              <a:t>What unique challenges do you face in succession planning at the state level?</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br>
              <a:rPr lang="en-US" dirty="0"/>
            </a:br>
            <a:r>
              <a:rPr lang="en-US" dirty="0"/>
              <a:t>Success Stories - </a:t>
            </a:r>
            <a:r>
              <a:rPr lang="en-US" sz="1200" dirty="0">
                <a:solidFill>
                  <a:srgbClr val="4C4C4D"/>
                </a:solidFill>
                <a:latin typeface="Heebo" pitchFamily="34" charset="0"/>
                <a:ea typeface="Heebo" pitchFamily="34" charset="-122"/>
                <a:cs typeface="Heebo" pitchFamily="34" charset="-120"/>
              </a:rPr>
              <a:t>Can you share successful strategies you've implemented for building a leadership pipeline?</a:t>
            </a:r>
            <a:endParaRPr lang="en-US" sz="1200"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Collaboration Opportunities - </a:t>
            </a:r>
            <a:r>
              <a:rPr lang="en-US" sz="1200" dirty="0">
                <a:solidFill>
                  <a:srgbClr val="4C4C4D"/>
                </a:solidFill>
                <a:latin typeface="Heebo" pitchFamily="34" charset="0"/>
                <a:ea typeface="Heebo" pitchFamily="34" charset="-122"/>
                <a:cs typeface="Heebo" pitchFamily="34" charset="-120"/>
              </a:rPr>
              <a:t>How can state-level healthcare associations collaborate on succession planning efforts?</a:t>
            </a:r>
            <a:endParaRPr lang="en-US" sz="1200"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Future Outlook - </a:t>
            </a:r>
            <a:r>
              <a:rPr lang="en-US" sz="1200" dirty="0">
                <a:solidFill>
                  <a:srgbClr val="4C4C4D"/>
                </a:solidFill>
                <a:latin typeface="Heebo" pitchFamily="34" charset="0"/>
                <a:ea typeface="Heebo" pitchFamily="34" charset="-122"/>
                <a:cs typeface="Heebo" pitchFamily="34" charset="-120"/>
              </a:rPr>
              <a:t>What emerging trends do you see impacting succession planning in your state?</a:t>
            </a:r>
            <a:endParaRPr lang="en-US" sz="1200" dirty="0"/>
          </a:p>
          <a:p>
            <a:endParaRPr lang="en-US" dirty="0"/>
          </a:p>
        </p:txBody>
      </p:sp>
      <p:sp>
        <p:nvSpPr>
          <p:cNvPr id="4" name="Slide Number Placeholder 3"/>
          <p:cNvSpPr>
            <a:spLocks noGrp="1"/>
          </p:cNvSpPr>
          <p:nvPr>
            <p:ph type="sldNum" sz="quarter" idx="5"/>
          </p:nvPr>
        </p:nvSpPr>
        <p:spPr/>
        <p:txBody>
          <a:bodyPr/>
          <a:lstStyle/>
          <a:p>
            <a:fld id="{E186119F-5EBC-5A4A-B7DE-568D433D8662}" type="slidenum">
              <a:rPr lang="en-US" smtClean="0"/>
              <a:pPr/>
              <a:t>11</a:t>
            </a:fld>
            <a:endParaRPr lang="en-US" dirty="0"/>
          </a:p>
        </p:txBody>
      </p:sp>
    </p:spTree>
    <p:extLst>
      <p:ext uri="{BB962C8B-B14F-4D97-AF65-F5344CB8AC3E}">
        <p14:creationId xmlns:p14="http://schemas.microsoft.com/office/powerpoint/2010/main" val="3455207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7567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3853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339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5547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25F7D20-A184-1663-2C73-F27164EBA4F6}"/>
              </a:ext>
            </a:extLst>
          </p:cNvPr>
          <p:cNvSpPr>
            <a:spLocks noGrp="1"/>
          </p:cNvSpPr>
          <p:nvPr>
            <p:ph type="title"/>
          </p:nvPr>
        </p:nvSpPr>
        <p:spPr>
          <a:xfrm>
            <a:off x="361150" y="338099"/>
            <a:ext cx="6170279"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4" name="Footer Placeholder 17">
            <a:extLst>
              <a:ext uri="{FF2B5EF4-FFF2-40B4-BE49-F238E27FC236}">
                <a16:creationId xmlns:a16="http://schemas.microsoft.com/office/drawing/2014/main" id="{9AF3D37F-4016-FB36-CC34-C4F8134D8B7C}"/>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5" name="Slide Number Placeholder 15">
            <a:extLst>
              <a:ext uri="{FF2B5EF4-FFF2-40B4-BE49-F238E27FC236}">
                <a16:creationId xmlns:a16="http://schemas.microsoft.com/office/drawing/2014/main" id="{E3F3A819-12F0-4B46-9E71-CC7C0EC77839}"/>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3092408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Reset Slide - Use this fir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61D45-831A-6F25-272F-3D65A5E47A2F}"/>
              </a:ext>
            </a:extLst>
          </p:cNvPr>
          <p:cNvSpPr>
            <a:spLocks noGrp="1"/>
          </p:cNvSpPr>
          <p:nvPr>
            <p:ph sz="quarter" idx="10"/>
          </p:nvPr>
        </p:nvSpPr>
        <p:spPr>
          <a:xfrm>
            <a:off x="384174" y="1091133"/>
            <a:ext cx="8293482" cy="2981405"/>
          </a:xfrm>
          <a:prstGeom prst="rect">
            <a:avLst/>
          </a:prstGeom>
        </p:spPr>
        <p:txBody>
          <a:bodyPr/>
          <a:lstStyle>
            <a:lvl1pPr>
              <a:buClr>
                <a:schemeClr val="tx2"/>
              </a:buClr>
              <a:buSzPct val="110000"/>
              <a:defRPr sz="1600" b="0" i="0">
                <a:latin typeface="Verdana" panose="020B0604030504040204" pitchFamily="34" charset="0"/>
                <a:cs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cs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cs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cs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6">
            <a:extLst>
              <a:ext uri="{FF2B5EF4-FFF2-40B4-BE49-F238E27FC236}">
                <a16:creationId xmlns:a16="http://schemas.microsoft.com/office/drawing/2014/main" id="{CD7C54E8-80E6-EB33-C83E-8A95618C3456}"/>
              </a:ext>
            </a:extLst>
          </p:cNvPr>
          <p:cNvSpPr>
            <a:spLocks noGrp="1"/>
          </p:cNvSpPr>
          <p:nvPr>
            <p:ph type="title"/>
          </p:nvPr>
        </p:nvSpPr>
        <p:spPr>
          <a:xfrm>
            <a:off x="361150" y="338099"/>
            <a:ext cx="6154911"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9" name="Footer Placeholder 17">
            <a:extLst>
              <a:ext uri="{FF2B5EF4-FFF2-40B4-BE49-F238E27FC236}">
                <a16:creationId xmlns:a16="http://schemas.microsoft.com/office/drawing/2014/main" id="{177F2547-9FE3-6BEC-90DE-346ED5A636D1}"/>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10" name="Slide Number Placeholder 15">
            <a:extLst>
              <a:ext uri="{FF2B5EF4-FFF2-40B4-BE49-F238E27FC236}">
                <a16:creationId xmlns:a16="http://schemas.microsoft.com/office/drawing/2014/main" id="{EC8C199B-5805-3623-C4AD-F1643A65619C}"/>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294153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Reset Slide - Use this fir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61D45-831A-6F25-272F-3D65A5E47A2F}"/>
              </a:ext>
            </a:extLst>
          </p:cNvPr>
          <p:cNvSpPr>
            <a:spLocks noGrp="1"/>
          </p:cNvSpPr>
          <p:nvPr>
            <p:ph sz="quarter" idx="10"/>
          </p:nvPr>
        </p:nvSpPr>
        <p:spPr>
          <a:xfrm>
            <a:off x="384175" y="1091133"/>
            <a:ext cx="3988041" cy="2950669"/>
          </a:xfrm>
          <a:prstGeom prst="rect">
            <a:avLst/>
          </a:prstGeom>
        </p:spPr>
        <p:txBody>
          <a:bodyPr/>
          <a:lstStyle>
            <a:lvl1pPr>
              <a:buClr>
                <a:schemeClr val="tx2"/>
              </a:buClr>
              <a:buSzPct val="110000"/>
              <a:defRPr sz="1600" b="0" i="0">
                <a:latin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Content Placeholder 2">
            <a:extLst>
              <a:ext uri="{FF2B5EF4-FFF2-40B4-BE49-F238E27FC236}">
                <a16:creationId xmlns:a16="http://schemas.microsoft.com/office/drawing/2014/main" id="{1DA0602E-5C11-8084-922A-A672B9F94D1E}"/>
              </a:ext>
            </a:extLst>
          </p:cNvPr>
          <p:cNvSpPr>
            <a:spLocks noGrp="1"/>
          </p:cNvSpPr>
          <p:nvPr>
            <p:ph sz="quarter" idx="11"/>
          </p:nvPr>
        </p:nvSpPr>
        <p:spPr>
          <a:xfrm>
            <a:off x="4771784" y="1091133"/>
            <a:ext cx="3913167" cy="2950669"/>
          </a:xfrm>
          <a:prstGeom prst="rect">
            <a:avLst/>
          </a:prstGeom>
        </p:spPr>
        <p:txBody>
          <a:bodyPr/>
          <a:lstStyle>
            <a:lvl1pPr>
              <a:buClr>
                <a:schemeClr val="tx2"/>
              </a:buClr>
              <a:buSzPct val="110000"/>
              <a:defRPr sz="1600" b="0" i="0">
                <a:latin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6">
            <a:extLst>
              <a:ext uri="{FF2B5EF4-FFF2-40B4-BE49-F238E27FC236}">
                <a16:creationId xmlns:a16="http://schemas.microsoft.com/office/drawing/2014/main" id="{B33785C6-2808-0028-595D-ADFB5FE216B4}"/>
              </a:ext>
            </a:extLst>
          </p:cNvPr>
          <p:cNvSpPr>
            <a:spLocks noGrp="1"/>
          </p:cNvSpPr>
          <p:nvPr>
            <p:ph type="title"/>
          </p:nvPr>
        </p:nvSpPr>
        <p:spPr>
          <a:xfrm>
            <a:off x="361150" y="338099"/>
            <a:ext cx="6170279"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10" name="Footer Placeholder 17">
            <a:extLst>
              <a:ext uri="{FF2B5EF4-FFF2-40B4-BE49-F238E27FC236}">
                <a16:creationId xmlns:a16="http://schemas.microsoft.com/office/drawing/2014/main" id="{B14F6195-E404-58DB-5201-F8A890783C2E}"/>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11" name="Slide Number Placeholder 15">
            <a:extLst>
              <a:ext uri="{FF2B5EF4-FFF2-40B4-BE49-F238E27FC236}">
                <a16:creationId xmlns:a16="http://schemas.microsoft.com/office/drawing/2014/main" id="{56589396-81F3-C10E-5D63-187CD9619148}"/>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224698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
        <p:nvSpPr>
          <p:cNvPr id="4" name="Title 6">
            <a:extLst>
              <a:ext uri="{FF2B5EF4-FFF2-40B4-BE49-F238E27FC236}">
                <a16:creationId xmlns:a16="http://schemas.microsoft.com/office/drawing/2014/main" id="{AB2E721C-C485-FA13-289E-0609AA21F7F5}"/>
              </a:ext>
            </a:extLst>
          </p:cNvPr>
          <p:cNvSpPr>
            <a:spLocks noGrp="1"/>
          </p:cNvSpPr>
          <p:nvPr>
            <p:ph type="title"/>
          </p:nvPr>
        </p:nvSpPr>
        <p:spPr>
          <a:xfrm>
            <a:off x="361150" y="338099"/>
            <a:ext cx="8298218"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8" name="Footer Placeholder 17">
            <a:extLst>
              <a:ext uri="{FF2B5EF4-FFF2-40B4-BE49-F238E27FC236}">
                <a16:creationId xmlns:a16="http://schemas.microsoft.com/office/drawing/2014/main" id="{0BB076DF-E5A4-193E-56DF-208905E18858}"/>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9" name="Slide Number Placeholder 15">
            <a:extLst>
              <a:ext uri="{FF2B5EF4-FFF2-40B4-BE49-F238E27FC236}">
                <a16:creationId xmlns:a16="http://schemas.microsoft.com/office/drawing/2014/main" id="{0BBB26F5-AA19-0446-E2CF-64B2BFD4261F}"/>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3845858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Reset Slide - Use this fir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61D45-831A-6F25-272F-3D65A5E47A2F}"/>
              </a:ext>
            </a:extLst>
          </p:cNvPr>
          <p:cNvSpPr>
            <a:spLocks noGrp="1"/>
          </p:cNvSpPr>
          <p:nvPr>
            <p:ph sz="quarter" idx="10"/>
          </p:nvPr>
        </p:nvSpPr>
        <p:spPr>
          <a:xfrm>
            <a:off x="384174" y="1017002"/>
            <a:ext cx="8329548" cy="2981405"/>
          </a:xfrm>
          <a:prstGeom prst="rect">
            <a:avLst/>
          </a:prstGeom>
        </p:spPr>
        <p:txBody>
          <a:bodyPr/>
          <a:lstStyle>
            <a:lvl1pPr>
              <a:buClr>
                <a:schemeClr val="tx2"/>
              </a:buClr>
              <a:buSzPct val="110000"/>
              <a:defRPr sz="1600" b="0" i="0">
                <a:latin typeface="Verdana" panose="020B0604030504040204" pitchFamily="34" charset="0"/>
                <a:cs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cs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cs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cs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cs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6">
            <a:extLst>
              <a:ext uri="{FF2B5EF4-FFF2-40B4-BE49-F238E27FC236}">
                <a16:creationId xmlns:a16="http://schemas.microsoft.com/office/drawing/2014/main" id="{347276B9-2F51-AF83-31F3-0D796A72A7EE}"/>
              </a:ext>
            </a:extLst>
          </p:cNvPr>
          <p:cNvSpPr>
            <a:spLocks noGrp="1"/>
          </p:cNvSpPr>
          <p:nvPr>
            <p:ph type="title"/>
          </p:nvPr>
        </p:nvSpPr>
        <p:spPr>
          <a:xfrm>
            <a:off x="361150" y="338099"/>
            <a:ext cx="8329548"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9" name="Footer Placeholder 17">
            <a:extLst>
              <a:ext uri="{FF2B5EF4-FFF2-40B4-BE49-F238E27FC236}">
                <a16:creationId xmlns:a16="http://schemas.microsoft.com/office/drawing/2014/main" id="{31848BA1-C8DD-6CC3-5F98-B1B762543375}"/>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10" name="Slide Number Placeholder 15">
            <a:extLst>
              <a:ext uri="{FF2B5EF4-FFF2-40B4-BE49-F238E27FC236}">
                <a16:creationId xmlns:a16="http://schemas.microsoft.com/office/drawing/2014/main" id="{74DF6F25-F4CB-5E01-DDD1-A0FAEE6C1610}"/>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3064254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Reset Slide - Use this fir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661D45-831A-6F25-272F-3D65A5E47A2F}"/>
              </a:ext>
            </a:extLst>
          </p:cNvPr>
          <p:cNvSpPr>
            <a:spLocks noGrp="1"/>
          </p:cNvSpPr>
          <p:nvPr>
            <p:ph sz="quarter" idx="10"/>
          </p:nvPr>
        </p:nvSpPr>
        <p:spPr>
          <a:xfrm>
            <a:off x="384175" y="1019575"/>
            <a:ext cx="3988041" cy="2950669"/>
          </a:xfrm>
          <a:prstGeom prst="rect">
            <a:avLst/>
          </a:prstGeom>
        </p:spPr>
        <p:txBody>
          <a:bodyPr/>
          <a:lstStyle>
            <a:lvl1pPr>
              <a:buClr>
                <a:schemeClr val="tx2"/>
              </a:buClr>
              <a:buSzPct val="110000"/>
              <a:defRPr sz="1600" b="0" i="0">
                <a:latin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Content Placeholder 2">
            <a:extLst>
              <a:ext uri="{FF2B5EF4-FFF2-40B4-BE49-F238E27FC236}">
                <a16:creationId xmlns:a16="http://schemas.microsoft.com/office/drawing/2014/main" id="{1DA0602E-5C11-8084-922A-A672B9F94D1E}"/>
              </a:ext>
            </a:extLst>
          </p:cNvPr>
          <p:cNvSpPr>
            <a:spLocks noGrp="1"/>
          </p:cNvSpPr>
          <p:nvPr>
            <p:ph sz="quarter" idx="11"/>
          </p:nvPr>
        </p:nvSpPr>
        <p:spPr>
          <a:xfrm>
            <a:off x="4810204" y="1019575"/>
            <a:ext cx="3913167" cy="2950669"/>
          </a:xfrm>
          <a:prstGeom prst="rect">
            <a:avLst/>
          </a:prstGeom>
        </p:spPr>
        <p:txBody>
          <a:bodyPr/>
          <a:lstStyle>
            <a:lvl1pPr>
              <a:buClr>
                <a:schemeClr val="tx2"/>
              </a:buClr>
              <a:buSzPct val="110000"/>
              <a:defRPr sz="1600" b="0" i="0">
                <a:latin typeface="Verdana" panose="020B0604030504040204" pitchFamily="34" charset="0"/>
              </a:defRPr>
            </a:lvl1pPr>
            <a:lvl2pPr marL="514350" indent="-171450">
              <a:buClr>
                <a:schemeClr val="tx2"/>
              </a:buClr>
              <a:buSzPct val="90000"/>
              <a:buFont typeface="Courier New" panose="02070309020205020404" pitchFamily="49" charset="0"/>
              <a:buChar char="o"/>
              <a:defRPr sz="1400" b="0" i="0">
                <a:latin typeface="Verdana" panose="020B0604030504040204" pitchFamily="34" charset="0"/>
              </a:defRPr>
            </a:lvl2pPr>
            <a:lvl3pPr marL="857250" indent="-171450">
              <a:buClr>
                <a:schemeClr val="tx2"/>
              </a:buClr>
              <a:buSzPct val="90000"/>
              <a:buFont typeface="Courier New" panose="02070309020205020404" pitchFamily="49" charset="0"/>
              <a:buChar char="o"/>
              <a:defRPr sz="1200" b="0" i="0">
                <a:latin typeface="Verdana" panose="020B0604030504040204" pitchFamily="34" charset="0"/>
              </a:defRPr>
            </a:lvl3pPr>
            <a:lvl4pPr marL="1200150" indent="-171450">
              <a:buClr>
                <a:schemeClr val="tx2"/>
              </a:buClr>
              <a:buSzPct val="90000"/>
              <a:buFont typeface="Courier New" panose="02070309020205020404" pitchFamily="49" charset="0"/>
              <a:buChar char="o"/>
              <a:defRPr sz="1050" b="0" i="0">
                <a:latin typeface="Verdana" panose="020B0604030504040204" pitchFamily="34" charset="0"/>
              </a:defRPr>
            </a:lvl4pPr>
            <a:lvl5pPr marL="1543050" indent="-171450">
              <a:buClr>
                <a:schemeClr val="tx2"/>
              </a:buClr>
              <a:buSzPct val="90000"/>
              <a:buFont typeface="Courier New" panose="02070309020205020404" pitchFamily="49" charset="0"/>
              <a:buChar char="o"/>
              <a:defRPr sz="900" b="0" i="0">
                <a:latin typeface="Verdan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6">
            <a:extLst>
              <a:ext uri="{FF2B5EF4-FFF2-40B4-BE49-F238E27FC236}">
                <a16:creationId xmlns:a16="http://schemas.microsoft.com/office/drawing/2014/main" id="{0EBF3EC6-AB58-E7D4-C21A-21F9361EDC78}"/>
              </a:ext>
            </a:extLst>
          </p:cNvPr>
          <p:cNvSpPr>
            <a:spLocks noGrp="1"/>
          </p:cNvSpPr>
          <p:nvPr>
            <p:ph type="title"/>
          </p:nvPr>
        </p:nvSpPr>
        <p:spPr>
          <a:xfrm>
            <a:off x="361150" y="338099"/>
            <a:ext cx="8362221" cy="522513"/>
          </a:xfrm>
          <a:prstGeom prst="rect">
            <a:avLst/>
          </a:prstGeom>
        </p:spPr>
        <p:txBody>
          <a:bodyPr/>
          <a:lstStyle>
            <a:lvl1pPr>
              <a:defRPr sz="2800" b="0" i="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10" name="Footer Placeholder 17">
            <a:extLst>
              <a:ext uri="{FF2B5EF4-FFF2-40B4-BE49-F238E27FC236}">
                <a16:creationId xmlns:a16="http://schemas.microsoft.com/office/drawing/2014/main" id="{880CCB95-39E1-2088-7220-E380ADF69657}"/>
              </a:ext>
            </a:extLst>
          </p:cNvPr>
          <p:cNvSpPr txBox="1">
            <a:spLocks/>
          </p:cNvSpPr>
          <p:nvPr userDrawn="1"/>
        </p:nvSpPr>
        <p:spPr>
          <a:xfrm>
            <a:off x="5861304" y="4672584"/>
            <a:ext cx="2550234" cy="273844"/>
          </a:xfrm>
          <a:prstGeom prst="rect">
            <a:avLst/>
          </a:prstGeom>
        </p:spPr>
        <p:txBody>
          <a:bodyPr vert="horz" lIns="91440" tIns="45720" rIns="91440" bIns="45720" rtlCol="0" anchor="ctr"/>
          <a:lstStyle>
            <a:defPPr>
              <a:defRPr lang="en-US"/>
            </a:defPPr>
            <a:lvl1pPr marL="0" marR="0" indent="0" algn="l" defTabSz="685800" rtl="0" eaLnBrk="1" fontAlgn="auto" latinLnBrk="0" hangingPunct="1">
              <a:lnSpc>
                <a:spcPct val="100000"/>
              </a:lnSpc>
              <a:spcBef>
                <a:spcPts val="0"/>
              </a:spcBef>
              <a:spcAft>
                <a:spcPts val="0"/>
              </a:spcAft>
              <a:buClrTx/>
              <a:buSzTx/>
              <a:buFontTx/>
              <a:buNone/>
              <a:tabLst/>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r>
              <a:rPr lang="en-US" dirty="0">
                <a:solidFill>
                  <a:schemeClr val="accent4"/>
                </a:solidFill>
              </a:rPr>
              <a:t>©2024 MGMA. All rights reserved.</a:t>
            </a:r>
          </a:p>
        </p:txBody>
      </p:sp>
      <p:sp>
        <p:nvSpPr>
          <p:cNvPr id="11" name="Slide Number Placeholder 15">
            <a:extLst>
              <a:ext uri="{FF2B5EF4-FFF2-40B4-BE49-F238E27FC236}">
                <a16:creationId xmlns:a16="http://schemas.microsoft.com/office/drawing/2014/main" id="{B467940C-3DFA-AFC8-2E47-D30DBF6A4F7A}"/>
              </a:ext>
            </a:extLst>
          </p:cNvPr>
          <p:cNvSpPr txBox="1">
            <a:spLocks/>
          </p:cNvSpPr>
          <p:nvPr userDrawn="1"/>
        </p:nvSpPr>
        <p:spPr>
          <a:xfrm>
            <a:off x="8219652" y="4672584"/>
            <a:ext cx="552821" cy="273844"/>
          </a:xfrm>
          <a:prstGeom prst="rect">
            <a:avLst/>
          </a:prstGeom>
        </p:spPr>
        <p:txBody>
          <a:bodyPr vert="horz" lIns="91440" tIns="45720" rIns="91440" bIns="45720" rtlCol="0" anchor="ctr"/>
          <a:lstStyle>
            <a:defPPr>
              <a:defRPr lang="en-US"/>
            </a:defPPr>
            <a:lvl1pPr marL="0" algn="ctr" defTabSz="685800" rtl="0" eaLnBrk="1" latinLnBrk="0" hangingPunct="1">
              <a:defRPr sz="600" kern="1200">
                <a:solidFill>
                  <a:schemeClr val="tx2">
                    <a:lumMod val="60000"/>
                    <a:lumOff val="40000"/>
                  </a:schemeClr>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97846A9F-D5C5-0F4A-B5A1-0DEEE6F9761B}" type="slidenum">
              <a:rPr lang="en-US" b="1" smtClean="0">
                <a:solidFill>
                  <a:schemeClr val="accent4"/>
                </a:solidFill>
              </a:rPr>
              <a:pPr algn="r"/>
              <a:t>‹#›</a:t>
            </a:fld>
            <a:endParaRPr lang="en-US" b="1" dirty="0">
              <a:solidFill>
                <a:schemeClr val="accent4"/>
              </a:solidFill>
            </a:endParaRPr>
          </a:p>
        </p:txBody>
      </p:sp>
    </p:spTree>
    <p:extLst>
      <p:ext uri="{BB962C8B-B14F-4D97-AF65-F5344CB8AC3E}">
        <p14:creationId xmlns:p14="http://schemas.microsoft.com/office/powerpoint/2010/main" val="288319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Reset Slide - Use this firs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5888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set Slide - Use this first!">
    <p:spTree>
      <p:nvGrpSpPr>
        <p:cNvPr id="1" name=""/>
        <p:cNvGrpSpPr/>
        <p:nvPr/>
      </p:nvGrpSpPr>
      <p:grpSpPr>
        <a:xfrm>
          <a:off x="0" y="0"/>
          <a:ext cx="0" cy="0"/>
          <a:chOff x="0" y="0"/>
          <a:chExt cx="0" cy="0"/>
        </a:xfrm>
      </p:grpSpPr>
    </p:spTree>
    <p:extLst>
      <p:ext uri="{BB962C8B-B14F-4D97-AF65-F5344CB8AC3E}">
        <p14:creationId xmlns:p14="http://schemas.microsoft.com/office/powerpoint/2010/main" val="8599103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3.jp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4.xml"/><Relationship Id="rId1"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5.xml"/><Relationship Id="rId1" Type="http://schemas.openxmlformats.org/officeDocument/2006/relationships/slideLayout" Target="../slideLayouts/slideLayout9.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theme" Target="../theme/theme6.xml"/><Relationship Id="rId1" Type="http://schemas.openxmlformats.org/officeDocument/2006/relationships/slideLayout" Target="../slideLayouts/slideLayout10.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theme" Target="../theme/theme7.xml"/><Relationship Id="rId1" Type="http://schemas.openxmlformats.org/officeDocument/2006/relationships/slideLayout" Target="../slideLayouts/slideLayout11.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theme" Target="../theme/theme8.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black and white cover with white text&#10;&#10;Description automatically generated">
            <a:extLst>
              <a:ext uri="{FF2B5EF4-FFF2-40B4-BE49-F238E27FC236}">
                <a16:creationId xmlns:a16="http://schemas.microsoft.com/office/drawing/2014/main" id="{34E0E37D-8A09-AC3C-37E7-D1E3A126CA12}"/>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977656827"/>
      </p:ext>
    </p:extLst>
  </p:cSld>
  <p:clrMap bg1="lt1" tx1="dk1" bg2="lt2" tx2="dk2" accent1="accent1" accent2="accent2" accent3="accent3" accent4="accent4" accent5="accent5" accent6="accent6" hlink="hlink" folHlink="folHlink"/>
  <p:sldLayoutIdLst>
    <p:sldLayoutId id="2147484263"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 white background with black text&#10;&#10;Description automatically generated">
            <a:extLst>
              <a:ext uri="{FF2B5EF4-FFF2-40B4-BE49-F238E27FC236}">
                <a16:creationId xmlns:a16="http://schemas.microsoft.com/office/drawing/2014/main" id="{EAF0F1DB-83E3-057C-8D12-1E5D0AA647FD}"/>
              </a:ext>
            </a:extLst>
          </p:cNvPr>
          <p:cNvPicPr>
            <a:picLocks noChangeAspect="1"/>
          </p:cNvPicPr>
          <p:nvPr userDrawn="1"/>
        </p:nvPicPr>
        <p:blipFill>
          <a:blip r:embed="rId5"/>
          <a:stretch>
            <a:fillRect/>
          </a:stretch>
        </p:blipFill>
        <p:spPr>
          <a:xfrm>
            <a:off x="0" y="0"/>
            <a:ext cx="9144000" cy="5143500"/>
          </a:xfrm>
          <a:prstGeom prst="rect">
            <a:avLst/>
          </a:prstGeom>
        </p:spPr>
      </p:pic>
    </p:spTree>
    <p:extLst>
      <p:ext uri="{BB962C8B-B14F-4D97-AF65-F5344CB8AC3E}">
        <p14:creationId xmlns:p14="http://schemas.microsoft.com/office/powerpoint/2010/main" val="1023999715"/>
      </p:ext>
    </p:extLst>
  </p:cSld>
  <p:clrMap bg1="lt1" tx1="dk1" bg2="lt2" tx2="dk2" accent1="accent1" accent2="accent2" accent3="accent3" accent4="accent4" accent5="accent5" accent6="accent6" hlink="hlink" folHlink="folHlink"/>
  <p:sldLayoutIdLst>
    <p:sldLayoutId id="2147484189" r:id="rId1"/>
    <p:sldLayoutId id="2147484195" r:id="rId2"/>
    <p:sldLayoutId id="2147484196" r:id="rId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white background with black text&#10;&#10;Description automatically generated">
            <a:extLst>
              <a:ext uri="{FF2B5EF4-FFF2-40B4-BE49-F238E27FC236}">
                <a16:creationId xmlns:a16="http://schemas.microsoft.com/office/drawing/2014/main" id="{572B4F54-88FA-A468-5DDC-8F6F8D6F7E1F}"/>
              </a:ext>
            </a:extLst>
          </p:cNvPr>
          <p:cNvPicPr>
            <a:picLocks noChangeAspect="1"/>
          </p:cNvPicPr>
          <p:nvPr userDrawn="1"/>
        </p:nvPicPr>
        <p:blipFill>
          <a:blip r:embed="rId5"/>
          <a:stretch>
            <a:fillRect/>
          </a:stretch>
        </p:blipFill>
        <p:spPr>
          <a:xfrm>
            <a:off x="0" y="0"/>
            <a:ext cx="9144000" cy="5143500"/>
          </a:xfrm>
          <a:prstGeom prst="rect">
            <a:avLst/>
          </a:prstGeom>
        </p:spPr>
      </p:pic>
    </p:spTree>
    <p:extLst>
      <p:ext uri="{BB962C8B-B14F-4D97-AF65-F5344CB8AC3E}">
        <p14:creationId xmlns:p14="http://schemas.microsoft.com/office/powerpoint/2010/main" val="756097714"/>
      </p:ext>
    </p:extLst>
  </p:cSld>
  <p:clrMap bg1="lt1" tx1="dk1" bg2="lt2" tx2="dk2" accent1="accent1" accent2="accent2" accent3="accent3" accent4="accent4" accent5="accent5" accent6="accent6" hlink="hlink" folHlink="folHlink"/>
  <p:sldLayoutIdLst>
    <p:sldLayoutId id="2147484255" r:id="rId1"/>
    <p:sldLayoutId id="2147484256" r:id="rId2"/>
    <p:sldLayoutId id="2147484257" r:id="rId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black and white logo&#10;&#10;Description automatically generated">
            <a:extLst>
              <a:ext uri="{FF2B5EF4-FFF2-40B4-BE49-F238E27FC236}">
                <a16:creationId xmlns:a16="http://schemas.microsoft.com/office/drawing/2014/main" id="{AB7A301A-164A-0E1F-7D68-7E6C4DD7A6D7}"/>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3047955858"/>
      </p:ext>
    </p:extLst>
  </p:cSld>
  <p:clrMap bg1="lt1" tx1="dk1" bg2="lt2" tx2="dk2" accent1="accent1" accent2="accent2" accent3="accent3" accent4="accent4" accent5="accent5" accent6="accent6" hlink="hlink" folHlink="folHlink"/>
  <p:sldLayoutIdLst>
    <p:sldLayoutId id="2147484203"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hand holding a microphone&#10;&#10;Description automatically generated">
            <a:extLst>
              <a:ext uri="{FF2B5EF4-FFF2-40B4-BE49-F238E27FC236}">
                <a16:creationId xmlns:a16="http://schemas.microsoft.com/office/drawing/2014/main" id="{6CB551FA-CFC7-4643-1B36-401DA8AEF2E3}"/>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1054108952"/>
      </p:ext>
    </p:extLst>
  </p:cSld>
  <p:clrMap bg1="lt1" tx1="dk1" bg2="lt2" tx2="dk2" accent1="accent1" accent2="accent2" accent3="accent3" accent4="accent4" accent5="accent5" accent6="accent6" hlink="hlink" folHlink="folHlink"/>
  <p:sldLayoutIdLst>
    <p:sldLayoutId id="2147484241"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black and white logo&#10;&#10;Description automatically generated">
            <a:extLst>
              <a:ext uri="{FF2B5EF4-FFF2-40B4-BE49-F238E27FC236}">
                <a16:creationId xmlns:a16="http://schemas.microsoft.com/office/drawing/2014/main" id="{8D9D245E-EF89-3DBB-B3C7-0A917370BCCC}"/>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2618747891"/>
      </p:ext>
    </p:extLst>
  </p:cSld>
  <p:clrMap bg1="lt1" tx1="dk1" bg2="lt2" tx2="dk2" accent1="accent1" accent2="accent2" accent3="accent3" accent4="accent4" accent5="accent5" accent6="accent6" hlink="hlink" folHlink="folHlink"/>
  <p:sldLayoutIdLst>
    <p:sldLayoutId id="2147484166"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A black and white logo&#10;&#10;Description automatically generated">
            <a:extLst>
              <a:ext uri="{FF2B5EF4-FFF2-40B4-BE49-F238E27FC236}">
                <a16:creationId xmlns:a16="http://schemas.microsoft.com/office/drawing/2014/main" id="{82F11FBD-B355-2799-022D-54A588BFABC0}"/>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1185519483"/>
      </p:ext>
    </p:extLst>
  </p:cSld>
  <p:clrMap bg1="lt1" tx1="dk1" bg2="lt2" tx2="dk2" accent1="accent1" accent2="accent2" accent3="accent3" accent4="accent4" accent5="accent5" accent6="accent6" hlink="hlink" folHlink="folHlink"/>
  <p:sldLayoutIdLst>
    <p:sldLayoutId id="2147484239"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A black and white thank you card&#10;&#10;Description automatically generated">
            <a:extLst>
              <a:ext uri="{FF2B5EF4-FFF2-40B4-BE49-F238E27FC236}">
                <a16:creationId xmlns:a16="http://schemas.microsoft.com/office/drawing/2014/main" id="{4AAAC805-AF49-34A7-7592-26CB319C6689}"/>
              </a:ext>
            </a:extLst>
          </p:cNvPr>
          <p:cNvPicPr>
            <a:picLocks noChangeAspect="1"/>
          </p:cNvPicPr>
          <p:nvPr userDrawn="1"/>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687864465"/>
      </p:ext>
    </p:extLst>
  </p:cSld>
  <p:clrMap bg1="lt1" tx1="dk1" bg2="lt2" tx2="dk2" accent1="accent1" accent2="accent2" accent3="accent3" accent4="accent4" accent5="accent5" accent6="accent6" hlink="hlink" folHlink="folHlink"/>
  <p:sldLayoutIdLst>
    <p:sldLayoutId id="2147484164"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hyperlink" Target="https://www.wildapricot.com/blog/nonprofit-succession-planning" TargetMode="External"/><Relationship Id="rId2" Type="http://schemas.openxmlformats.org/officeDocument/2006/relationships/hyperlink" Target="https://www.billhighway.co/chapter-succession-planning-engage-your-volunteer-community/" TargetMode="External"/><Relationship Id="rId1" Type="http://schemas.openxmlformats.org/officeDocument/2006/relationships/slideLayout" Target="../slideLayouts/slideLayout6.xml"/><Relationship Id="rId4" Type="http://schemas.openxmlformats.org/officeDocument/2006/relationships/hyperlink" Target="https://www.volunteersuccess.com/learning-centre/successionplann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162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C44AA6A-3DBD-D85A-D8F7-52A6EF3F741C}"/>
              </a:ext>
            </a:extLst>
          </p:cNvPr>
          <p:cNvSpPr>
            <a:spLocks noGrp="1"/>
          </p:cNvSpPr>
          <p:nvPr>
            <p:ph sz="quarter" idx="10"/>
          </p:nvPr>
        </p:nvSpPr>
        <p:spPr/>
        <p:txBody>
          <a:bodyPr/>
          <a:lstStyle/>
          <a:p>
            <a:r>
              <a:rPr lang="en-US" dirty="0"/>
              <a:t>Expand Search Criteria - </a:t>
            </a:r>
            <a:r>
              <a:rPr lang="en-US" sz="1600" dirty="0">
                <a:solidFill>
                  <a:srgbClr val="4C4C4D"/>
                </a:solidFill>
                <a:latin typeface="Heebo" pitchFamily="34" charset="0"/>
                <a:ea typeface="Heebo" pitchFamily="34" charset="-122"/>
                <a:cs typeface="Heebo" pitchFamily="34" charset="-120"/>
              </a:rPr>
              <a:t>Look beyond traditional backgrounds. Consider diverse experiences and perspectives that can enrich your board.</a:t>
            </a:r>
            <a:endParaRPr lang="en-US" sz="1600" dirty="0"/>
          </a:p>
          <a:p>
            <a:endParaRPr lang="en-US" dirty="0"/>
          </a:p>
          <a:p>
            <a:r>
              <a:rPr lang="en-US" dirty="0"/>
              <a:t>Engage Young Professionals - </a:t>
            </a:r>
            <a:r>
              <a:rPr lang="en-US" sz="1600" dirty="0">
                <a:solidFill>
                  <a:srgbClr val="4C4C4D"/>
                </a:solidFill>
                <a:latin typeface="Heebo" pitchFamily="34" charset="0"/>
                <a:ea typeface="Heebo" pitchFamily="34" charset="-122"/>
                <a:cs typeface="Heebo" pitchFamily="34" charset="-120"/>
              </a:rPr>
              <a:t>Create programs to involve emerging leaders. Offer board shadowing opportunities and junior board positions.</a:t>
            </a:r>
            <a:endParaRPr lang="en-US" sz="1600" dirty="0"/>
          </a:p>
          <a:p>
            <a:endParaRPr lang="en-US" dirty="0"/>
          </a:p>
          <a:p>
            <a:r>
              <a:rPr lang="en-US" dirty="0"/>
              <a:t>Cultivate Relationships - </a:t>
            </a:r>
            <a:r>
              <a:rPr lang="en-US" sz="1600" dirty="0">
                <a:solidFill>
                  <a:srgbClr val="4C4C4D"/>
                </a:solidFill>
                <a:latin typeface="Heebo" pitchFamily="34" charset="0"/>
                <a:ea typeface="Heebo" pitchFamily="34" charset="-122"/>
                <a:cs typeface="Heebo" pitchFamily="34" charset="-120"/>
              </a:rPr>
              <a:t>Network with other healthcare organizations. Build partnerships with universities and professional associations.</a:t>
            </a:r>
            <a:endParaRPr lang="en-US" sz="1600" dirty="0"/>
          </a:p>
          <a:p>
            <a:endParaRPr lang="en-US" dirty="0"/>
          </a:p>
          <a:p>
            <a:r>
              <a:rPr lang="en-US" dirty="0"/>
              <a:t>Ongoing Assessment - </a:t>
            </a:r>
            <a:r>
              <a:rPr lang="en-US" sz="1600" dirty="0">
                <a:solidFill>
                  <a:srgbClr val="4C4C4D"/>
                </a:solidFill>
                <a:latin typeface="Heebo" pitchFamily="34" charset="0"/>
                <a:ea typeface="Heebo" pitchFamily="34" charset="-122"/>
                <a:cs typeface="Heebo" pitchFamily="34" charset="-120"/>
              </a:rPr>
              <a:t>Regularly evaluate your talent pipeline. Adjust strategies to ensure a consistent flow of qualified candidates.</a:t>
            </a:r>
            <a:endParaRPr lang="en-US" sz="1600" dirty="0"/>
          </a:p>
          <a:p>
            <a:pPr marL="0" indent="0">
              <a:buNone/>
            </a:pPr>
            <a:endParaRPr lang="en-US" dirty="0"/>
          </a:p>
          <a:p>
            <a:endParaRPr lang="en-US" dirty="0"/>
          </a:p>
        </p:txBody>
      </p:sp>
      <p:sp>
        <p:nvSpPr>
          <p:cNvPr id="3" name="Title 2">
            <a:extLst>
              <a:ext uri="{FF2B5EF4-FFF2-40B4-BE49-F238E27FC236}">
                <a16:creationId xmlns:a16="http://schemas.microsoft.com/office/drawing/2014/main" id="{10D04B24-6761-5759-3507-B6398B192683}"/>
              </a:ext>
            </a:extLst>
          </p:cNvPr>
          <p:cNvSpPr>
            <a:spLocks noGrp="1"/>
          </p:cNvSpPr>
          <p:nvPr>
            <p:ph type="title"/>
          </p:nvPr>
        </p:nvSpPr>
        <p:spPr/>
        <p:txBody>
          <a:bodyPr/>
          <a:lstStyle/>
          <a:p>
            <a:r>
              <a:rPr lang="en-US" sz="2800" dirty="0">
                <a:solidFill>
                  <a:srgbClr val="152D47"/>
                </a:solidFill>
                <a:latin typeface="Crimson Pro" pitchFamily="34" charset="0"/>
                <a:ea typeface="Crimson Pro" pitchFamily="34" charset="-122"/>
                <a:cs typeface="Crimson Pro" pitchFamily="34" charset="-120"/>
              </a:rPr>
              <a:t>Building a Pipeline of Qualified Candidates</a:t>
            </a:r>
            <a:br>
              <a:rPr lang="en-US" sz="2800" dirty="0"/>
            </a:br>
            <a:endParaRPr lang="en-US" dirty="0"/>
          </a:p>
        </p:txBody>
      </p:sp>
    </p:spTree>
    <p:extLst>
      <p:ext uri="{BB962C8B-B14F-4D97-AF65-F5344CB8AC3E}">
        <p14:creationId xmlns:p14="http://schemas.microsoft.com/office/powerpoint/2010/main" val="2072928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63915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95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F5B41B-7466-DA6D-2F76-45C3771F18AF}"/>
              </a:ext>
            </a:extLst>
          </p:cNvPr>
          <p:cNvSpPr>
            <a:spLocks noGrp="1"/>
          </p:cNvSpPr>
          <p:nvPr>
            <p:ph sz="quarter" idx="10"/>
          </p:nvPr>
        </p:nvSpPr>
        <p:spPr/>
        <p:txBody>
          <a:bodyPr/>
          <a:lstStyle/>
          <a:p>
            <a:pPr indent="-142875">
              <a:lnSpc>
                <a:spcPct val="90000"/>
              </a:lnSpc>
              <a:spcAft>
                <a:spcPts val="375"/>
              </a:spcAft>
              <a:buFont typeface="Arial" panose="020B0604020202020204" pitchFamily="34" charset="0"/>
              <a:buChar char="•"/>
            </a:pPr>
            <a:r>
              <a:rPr lang="en-US" sz="1600" dirty="0">
                <a:hlinkClick r:id="rId2"/>
              </a:rPr>
              <a:t>https://www.billhighway.co/chapter-succession-planning-engage-your-volunteer-community/</a:t>
            </a:r>
            <a:endParaRPr lang="en-US" sz="1600" dirty="0"/>
          </a:p>
          <a:p>
            <a:pPr indent="-142875">
              <a:lnSpc>
                <a:spcPct val="90000"/>
              </a:lnSpc>
              <a:spcAft>
                <a:spcPts val="375"/>
              </a:spcAft>
              <a:buFont typeface="Arial" panose="020B0604020202020204" pitchFamily="34" charset="0"/>
              <a:buChar char="•"/>
            </a:pPr>
            <a:endParaRPr lang="en-US" sz="1600" dirty="0"/>
          </a:p>
          <a:p>
            <a:pPr indent="-142875">
              <a:lnSpc>
                <a:spcPct val="90000"/>
              </a:lnSpc>
              <a:spcAft>
                <a:spcPts val="375"/>
              </a:spcAft>
              <a:buFont typeface="Arial" panose="020B0604020202020204" pitchFamily="34" charset="0"/>
              <a:buChar char="•"/>
            </a:pPr>
            <a:r>
              <a:rPr lang="en-US" sz="1600" dirty="0">
                <a:hlinkClick r:id="rId3"/>
              </a:rPr>
              <a:t>https://www.wildapricot.com/blog/nonprofit-succession-planning</a:t>
            </a:r>
            <a:endParaRPr lang="en-US" sz="1600" dirty="0"/>
          </a:p>
          <a:p>
            <a:pPr indent="-142875">
              <a:lnSpc>
                <a:spcPct val="90000"/>
              </a:lnSpc>
              <a:spcAft>
                <a:spcPts val="375"/>
              </a:spcAft>
              <a:buFont typeface="Arial" panose="020B0604020202020204" pitchFamily="34" charset="0"/>
              <a:buChar char="•"/>
            </a:pPr>
            <a:endParaRPr lang="en-US" sz="1600" dirty="0"/>
          </a:p>
          <a:p>
            <a:pPr indent="-142875">
              <a:lnSpc>
                <a:spcPct val="90000"/>
              </a:lnSpc>
              <a:spcAft>
                <a:spcPts val="375"/>
              </a:spcAft>
              <a:buFont typeface="Arial" panose="020B0604020202020204" pitchFamily="34" charset="0"/>
              <a:buChar char="•"/>
            </a:pPr>
            <a:r>
              <a:rPr lang="en-US" sz="1600" dirty="0">
                <a:hlinkClick r:id="rId4"/>
              </a:rPr>
              <a:t>https://www.volunteersuccess.com/learning-centre/successionplanning</a:t>
            </a:r>
            <a:endParaRPr lang="en-US" sz="1600" dirty="0"/>
          </a:p>
          <a:p>
            <a:pPr marL="0" indent="0">
              <a:buNone/>
            </a:pPr>
            <a:endParaRPr lang="en-US" dirty="0"/>
          </a:p>
        </p:txBody>
      </p:sp>
      <p:sp>
        <p:nvSpPr>
          <p:cNvPr id="3" name="Title 2">
            <a:extLst>
              <a:ext uri="{FF2B5EF4-FFF2-40B4-BE49-F238E27FC236}">
                <a16:creationId xmlns:a16="http://schemas.microsoft.com/office/drawing/2014/main" id="{48C47DB0-9F6A-579B-C7FA-A8EF9E62A95A}"/>
              </a:ext>
            </a:extLst>
          </p:cNvPr>
          <p:cNvSpPr>
            <a:spLocks noGrp="1"/>
          </p:cNvSpPr>
          <p:nvPr>
            <p:ph type="title"/>
          </p:nvPr>
        </p:nvSpPr>
        <p:spPr>
          <a:xfrm>
            <a:off x="384175" y="279200"/>
            <a:ext cx="8198890" cy="538189"/>
          </a:xfrm>
          <a:prstGeom prst="rect">
            <a:avLst/>
          </a:prstGeom>
        </p:spPr>
        <p:txBody>
          <a:bodyPr/>
          <a:lstStyle/>
          <a:p>
            <a:r>
              <a:rPr lang="en-US" dirty="0"/>
              <a:t>Helpful Links</a:t>
            </a:r>
          </a:p>
        </p:txBody>
      </p:sp>
    </p:spTree>
    <p:extLst>
      <p:ext uri="{BB962C8B-B14F-4D97-AF65-F5344CB8AC3E}">
        <p14:creationId xmlns:p14="http://schemas.microsoft.com/office/powerpoint/2010/main" val="264843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7440B-9C0D-5C20-C93D-3CB0ECE83201}"/>
              </a:ext>
            </a:extLst>
          </p:cNvPr>
          <p:cNvSpPr>
            <a:spLocks noGrp="1"/>
          </p:cNvSpPr>
          <p:nvPr>
            <p:ph type="title"/>
          </p:nvPr>
        </p:nvSpPr>
        <p:spPr/>
        <p:txBody>
          <a:bodyPr/>
          <a:lstStyle/>
          <a:p>
            <a:r>
              <a:rPr lang="en-US" dirty="0">
                <a:latin typeface="+mn-lt"/>
                <a:ea typeface="+mj-ea"/>
                <a:cs typeface="+mj-cs"/>
              </a:rPr>
              <a:t>Securing the Future: Succession Planning for Healthcare Associations</a:t>
            </a:r>
            <a:br>
              <a:rPr lang="en-US" dirty="0">
                <a:latin typeface="+mn-lt"/>
                <a:ea typeface="+mj-ea"/>
                <a:cs typeface="+mj-cs"/>
              </a:rPr>
            </a:br>
            <a:endParaRPr lang="en-US" dirty="0">
              <a:latin typeface="+mn-lt"/>
            </a:endParaRPr>
          </a:p>
        </p:txBody>
      </p:sp>
      <p:sp>
        <p:nvSpPr>
          <p:cNvPr id="3" name="TextBox 2">
            <a:extLst>
              <a:ext uri="{FF2B5EF4-FFF2-40B4-BE49-F238E27FC236}">
                <a16:creationId xmlns:a16="http://schemas.microsoft.com/office/drawing/2014/main" id="{BE4BD8C5-7B75-C642-8B5B-1D79F250E1E9}"/>
              </a:ext>
            </a:extLst>
          </p:cNvPr>
          <p:cNvSpPr txBox="1"/>
          <p:nvPr/>
        </p:nvSpPr>
        <p:spPr>
          <a:xfrm>
            <a:off x="399311" y="1965763"/>
            <a:ext cx="2974340" cy="1038746"/>
          </a:xfrm>
          <a:prstGeom prst="rect">
            <a:avLst/>
          </a:prstGeom>
          <a:noFill/>
        </p:spPr>
        <p:txBody>
          <a:bodyPr wrap="none" rtlCol="0">
            <a:spAutoFit/>
          </a:bodyPr>
          <a:lstStyle/>
          <a:p>
            <a:r>
              <a:rPr lang="en-US" sz="1800" dirty="0"/>
              <a:t>October 5, 2024</a:t>
            </a:r>
          </a:p>
          <a:p>
            <a:endParaRPr lang="en-US" dirty="0"/>
          </a:p>
          <a:p>
            <a:r>
              <a:rPr lang="en-US" sz="1500" dirty="0"/>
              <a:t>Carey Kempf, Georgia MGMA</a:t>
            </a:r>
          </a:p>
          <a:p>
            <a:r>
              <a:rPr lang="en-US" sz="1500" dirty="0"/>
              <a:t>Allison Gault, MGMA</a:t>
            </a:r>
          </a:p>
        </p:txBody>
      </p:sp>
    </p:spTree>
    <p:extLst>
      <p:ext uri="{BB962C8B-B14F-4D97-AF65-F5344CB8AC3E}">
        <p14:creationId xmlns:p14="http://schemas.microsoft.com/office/powerpoint/2010/main" val="238953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3294AC-1D25-8960-4A69-199999E5B6A4}"/>
              </a:ext>
            </a:extLst>
          </p:cNvPr>
          <p:cNvSpPr>
            <a:spLocks noGrp="1"/>
          </p:cNvSpPr>
          <p:nvPr>
            <p:ph type="title"/>
          </p:nvPr>
        </p:nvSpPr>
        <p:spPr/>
        <p:txBody>
          <a:bodyPr/>
          <a:lstStyle/>
          <a:p>
            <a:r>
              <a:rPr lang="en-US" sz="2800" dirty="0">
                <a:solidFill>
                  <a:srgbClr val="152D47"/>
                </a:solidFill>
                <a:latin typeface="Crimson Pro" pitchFamily="34" charset="0"/>
                <a:ea typeface="Crimson Pro" pitchFamily="34" charset="-122"/>
                <a:cs typeface="Crimson Pro" pitchFamily="34" charset="-120"/>
              </a:rPr>
              <a:t>The Vital Role of Succession Planning</a:t>
            </a:r>
            <a:br>
              <a:rPr lang="en-US" sz="2800" dirty="0"/>
            </a:br>
            <a:endParaRPr lang="en-US" dirty="0"/>
          </a:p>
        </p:txBody>
      </p:sp>
      <p:sp>
        <p:nvSpPr>
          <p:cNvPr id="5" name="Text 5">
            <a:extLst>
              <a:ext uri="{FF2B5EF4-FFF2-40B4-BE49-F238E27FC236}">
                <a16:creationId xmlns:a16="http://schemas.microsoft.com/office/drawing/2014/main" id="{44862E4D-C9CA-206C-87DC-33B6591F3B2A}"/>
              </a:ext>
            </a:extLst>
          </p:cNvPr>
          <p:cNvSpPr>
            <a:spLocks noGrp="1"/>
          </p:cNvSpPr>
          <p:nvPr>
            <p:ph sz="quarter" idx="10"/>
          </p:nvPr>
        </p:nvSpPr>
        <p:spPr>
          <a:xfrm>
            <a:off x="384175" y="1017588"/>
            <a:ext cx="8329613" cy="2981325"/>
          </a:xfrm>
          <a:prstGeom prst="rect">
            <a:avLst/>
          </a:prstGeom>
          <a:noFill/>
          <a:ln/>
        </p:spPr>
        <p:txBody>
          <a:bodyPr wrap="none" lIns="0" tIns="0" rIns="0" bIns="0" rtlCol="0" anchor="t"/>
          <a:lstStyle/>
          <a:p>
            <a:pPr>
              <a:lnSpc>
                <a:spcPts val="2200"/>
              </a:lnSpc>
            </a:pPr>
            <a:r>
              <a:rPr lang="en-US" dirty="0">
                <a:solidFill>
                  <a:srgbClr val="4C4C4D"/>
                </a:solidFill>
                <a:latin typeface="Crimson Pro" pitchFamily="34" charset="0"/>
                <a:ea typeface="Crimson Pro" pitchFamily="34" charset="-122"/>
                <a:cs typeface="Crimson Pro" pitchFamily="34" charset="-120"/>
              </a:rPr>
              <a:t>Continuity </a:t>
            </a:r>
            <a:r>
              <a:rPr lang="en-US" sz="1500" dirty="0">
                <a:solidFill>
                  <a:srgbClr val="4C4C4D"/>
                </a:solidFill>
                <a:latin typeface="Crimson Pro" pitchFamily="34" charset="0"/>
                <a:ea typeface="Crimson Pro" pitchFamily="34" charset="-122"/>
                <a:cs typeface="Crimson Pro" pitchFamily="34" charset="-120"/>
              </a:rPr>
              <a:t>- </a:t>
            </a:r>
            <a:r>
              <a:rPr lang="en-US" sz="1300" dirty="0">
                <a:solidFill>
                  <a:srgbClr val="4C4C4D"/>
                </a:solidFill>
                <a:latin typeface="+mn-lt"/>
                <a:ea typeface="Heebo" pitchFamily="34" charset="-122"/>
                <a:cs typeface="Heebo" pitchFamily="34" charset="-120"/>
              </a:rPr>
              <a:t>Ensures smooth leadership transitions, maintains </a:t>
            </a:r>
            <a:br>
              <a:rPr lang="en-US" sz="1300" dirty="0">
                <a:solidFill>
                  <a:srgbClr val="4C4C4D"/>
                </a:solidFill>
                <a:latin typeface="+mn-lt"/>
                <a:ea typeface="Heebo" pitchFamily="34" charset="-122"/>
                <a:cs typeface="Heebo" pitchFamily="34" charset="-120"/>
              </a:rPr>
            </a:br>
            <a:r>
              <a:rPr lang="en-US" sz="1300" dirty="0">
                <a:solidFill>
                  <a:srgbClr val="4C4C4D"/>
                </a:solidFill>
                <a:latin typeface="+mn-lt"/>
                <a:ea typeface="Heebo" pitchFamily="34" charset="-122"/>
                <a:cs typeface="Heebo" pitchFamily="34" charset="-120"/>
              </a:rPr>
              <a:t>operational consistency and preserves institutional knowledge</a:t>
            </a:r>
          </a:p>
          <a:p>
            <a:pPr>
              <a:lnSpc>
                <a:spcPts val="1375"/>
              </a:lnSpc>
            </a:pPr>
            <a:endParaRPr lang="en-US" sz="1500" dirty="0">
              <a:solidFill>
                <a:srgbClr val="4C4C4D"/>
              </a:solidFill>
              <a:latin typeface="Heebo" pitchFamily="34" charset="0"/>
              <a:cs typeface="Heebo" pitchFamily="34" charset="-120"/>
            </a:endParaRPr>
          </a:p>
          <a:p>
            <a:pPr>
              <a:lnSpc>
                <a:spcPts val="2200"/>
              </a:lnSpc>
            </a:pPr>
            <a:r>
              <a:rPr lang="en-US" dirty="0">
                <a:solidFill>
                  <a:srgbClr val="4C4C4D"/>
                </a:solidFill>
                <a:latin typeface="Crimson Pro" panose="020B0604020202020204" charset="0"/>
                <a:cs typeface="Heebo" pitchFamily="34" charset="-120"/>
              </a:rPr>
              <a:t>Stability</a:t>
            </a:r>
            <a:r>
              <a:rPr lang="en-US" sz="1500" dirty="0">
                <a:solidFill>
                  <a:srgbClr val="4C4C4D"/>
                </a:solidFill>
                <a:latin typeface="Heebo" pitchFamily="34" charset="0"/>
                <a:cs typeface="Heebo" pitchFamily="34" charset="-120"/>
              </a:rPr>
              <a:t> - </a:t>
            </a:r>
            <a:r>
              <a:rPr lang="en-US" sz="1300" dirty="0">
                <a:solidFill>
                  <a:srgbClr val="4C4C4D"/>
                </a:solidFill>
                <a:latin typeface="+mn-lt"/>
                <a:ea typeface="Heebo" pitchFamily="34" charset="-122"/>
                <a:cs typeface="Heebo" pitchFamily="34" charset="-120"/>
              </a:rPr>
              <a:t>Stability during leadership changes reassuring</a:t>
            </a:r>
            <a:br>
              <a:rPr lang="en-US" sz="1300" dirty="0">
                <a:solidFill>
                  <a:srgbClr val="4C4C4D"/>
                </a:solidFill>
                <a:latin typeface="+mn-lt"/>
                <a:ea typeface="Heebo" pitchFamily="34" charset="-122"/>
                <a:cs typeface="Heebo" pitchFamily="34" charset="-120"/>
              </a:rPr>
            </a:br>
            <a:r>
              <a:rPr lang="en-US" sz="1300" dirty="0">
                <a:solidFill>
                  <a:srgbClr val="4C4C4D"/>
                </a:solidFill>
                <a:latin typeface="+mn-lt"/>
                <a:ea typeface="Heebo" pitchFamily="34" charset="-122"/>
                <a:cs typeface="Heebo" pitchFamily="34" charset="-120"/>
              </a:rPr>
              <a:t>members and stakeholders.</a:t>
            </a:r>
            <a:endParaRPr lang="en-US" sz="1300" dirty="0">
              <a:latin typeface="+mn-lt"/>
              <a:cs typeface="Heebo" pitchFamily="34" charset="-120"/>
            </a:endParaRPr>
          </a:p>
          <a:p>
            <a:pPr>
              <a:lnSpc>
                <a:spcPts val="2200"/>
              </a:lnSpc>
            </a:pPr>
            <a:endParaRPr lang="en-US" sz="1300" dirty="0">
              <a:solidFill>
                <a:srgbClr val="4C4C4D"/>
              </a:solidFill>
              <a:latin typeface="Crimson Pro" pitchFamily="34" charset="0"/>
              <a:ea typeface="Crimson Pro" pitchFamily="34" charset="-122"/>
              <a:cs typeface="Heebo" pitchFamily="34" charset="-120"/>
            </a:endParaRPr>
          </a:p>
          <a:p>
            <a:pPr>
              <a:lnSpc>
                <a:spcPts val="2200"/>
              </a:lnSpc>
            </a:pPr>
            <a:r>
              <a:rPr lang="en-US" sz="1600" dirty="0">
                <a:solidFill>
                  <a:srgbClr val="4C4C4D"/>
                </a:solidFill>
                <a:latin typeface="Crimson Pro" pitchFamily="34" charset="0"/>
                <a:ea typeface="Crimson Pro" pitchFamily="34" charset="-122"/>
                <a:cs typeface="Crimson Pro" pitchFamily="34" charset="-120"/>
              </a:rPr>
              <a:t>Strategic Direction - </a:t>
            </a:r>
            <a:r>
              <a:rPr lang="en-US" sz="1300" dirty="0">
                <a:solidFill>
                  <a:srgbClr val="4C4C4D"/>
                </a:solidFill>
                <a:latin typeface="+mn-lt"/>
                <a:ea typeface="Heebo" pitchFamily="34" charset="-122"/>
                <a:cs typeface="Heebo" pitchFamily="34" charset="-120"/>
              </a:rPr>
              <a:t>Effective succession planning </a:t>
            </a:r>
            <a:br>
              <a:rPr lang="en-US" sz="1300" dirty="0">
                <a:solidFill>
                  <a:srgbClr val="4C4C4D"/>
                </a:solidFill>
                <a:latin typeface="+mn-lt"/>
                <a:ea typeface="Heebo" pitchFamily="34" charset="-122"/>
                <a:cs typeface="Heebo" pitchFamily="34" charset="-120"/>
              </a:rPr>
            </a:br>
            <a:r>
              <a:rPr lang="en-US" sz="1300" dirty="0">
                <a:solidFill>
                  <a:srgbClr val="4C4C4D"/>
                </a:solidFill>
                <a:latin typeface="+mn-lt"/>
                <a:ea typeface="Heebo" pitchFamily="34" charset="-122"/>
                <a:cs typeface="Heebo" pitchFamily="34" charset="-120"/>
              </a:rPr>
              <a:t>aligns with long-term goals and ensures continued execution of</a:t>
            </a:r>
            <a:br>
              <a:rPr lang="en-US" sz="1300" dirty="0">
                <a:solidFill>
                  <a:srgbClr val="4C4C4D"/>
                </a:solidFill>
                <a:latin typeface="+mn-lt"/>
                <a:ea typeface="Heebo" pitchFamily="34" charset="-122"/>
                <a:cs typeface="Heebo" pitchFamily="34" charset="-120"/>
              </a:rPr>
            </a:br>
            <a:r>
              <a:rPr lang="en-US" sz="1300" dirty="0">
                <a:solidFill>
                  <a:srgbClr val="4C4C4D"/>
                </a:solidFill>
                <a:latin typeface="+mn-lt"/>
                <a:ea typeface="Heebo" pitchFamily="34" charset="-122"/>
                <a:cs typeface="Heebo" pitchFamily="34" charset="-120"/>
              </a:rPr>
              <a:t>the association's strategic vision.</a:t>
            </a:r>
            <a:endParaRPr lang="en-US" sz="1300" dirty="0">
              <a:latin typeface="+mn-lt"/>
            </a:endParaRPr>
          </a:p>
          <a:p>
            <a:pPr>
              <a:lnSpc>
                <a:spcPts val="1375"/>
              </a:lnSpc>
            </a:pPr>
            <a:endParaRPr lang="en-US" sz="1600" dirty="0"/>
          </a:p>
          <a:p>
            <a:pPr>
              <a:lnSpc>
                <a:spcPts val="1375"/>
              </a:lnSpc>
            </a:pPr>
            <a:endParaRPr lang="en-US" sz="1500" dirty="0"/>
          </a:p>
        </p:txBody>
      </p:sp>
      <p:pic>
        <p:nvPicPr>
          <p:cNvPr id="3074" name="Picture 2" descr="Seven Steps to Succession Planning ...">
            <a:extLst>
              <a:ext uri="{FF2B5EF4-FFF2-40B4-BE49-F238E27FC236}">
                <a16:creationId xmlns:a16="http://schemas.microsoft.com/office/drawing/2014/main" id="{E4DF829D-9A4B-DFF2-6E1A-9A5F2AC800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3848" y="1173346"/>
            <a:ext cx="2665727" cy="19231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4750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56961A-E189-BBAF-C908-813048460469}"/>
              </a:ext>
            </a:extLst>
          </p:cNvPr>
          <p:cNvSpPr>
            <a:spLocks noGrp="1"/>
          </p:cNvSpPr>
          <p:nvPr>
            <p:ph type="title"/>
          </p:nvPr>
        </p:nvSpPr>
        <p:spPr/>
        <p:txBody>
          <a:bodyPr/>
          <a:lstStyle/>
          <a:p>
            <a:r>
              <a:rPr lang="en-US" sz="2800" dirty="0">
                <a:solidFill>
                  <a:srgbClr val="152D47"/>
                </a:solidFill>
                <a:latin typeface="Crimson Pro" pitchFamily="34" charset="0"/>
                <a:ea typeface="Crimson Pro" pitchFamily="34" charset="-122"/>
                <a:cs typeface="Crimson Pro" pitchFamily="34" charset="-120"/>
              </a:rPr>
              <a:t>Industry Trends in Succession Planning</a:t>
            </a:r>
            <a:br>
              <a:rPr lang="en-US" sz="2800" dirty="0"/>
            </a:br>
            <a:endParaRPr lang="en-US" dirty="0"/>
          </a:p>
        </p:txBody>
      </p:sp>
      <p:sp>
        <p:nvSpPr>
          <p:cNvPr id="4" name="Content Placeholder 3">
            <a:extLst>
              <a:ext uri="{FF2B5EF4-FFF2-40B4-BE49-F238E27FC236}">
                <a16:creationId xmlns:a16="http://schemas.microsoft.com/office/drawing/2014/main" id="{5BAC1106-CF9E-BF07-3723-902BF28E8085}"/>
              </a:ext>
            </a:extLst>
          </p:cNvPr>
          <p:cNvSpPr>
            <a:spLocks noGrp="1"/>
          </p:cNvSpPr>
          <p:nvPr>
            <p:ph sz="quarter" idx="10"/>
          </p:nvPr>
        </p:nvSpPr>
        <p:spPr>
          <a:xfrm>
            <a:off x="275895" y="1048405"/>
            <a:ext cx="1608083" cy="556306"/>
          </a:xfrm>
          <a:prstGeom prst="rect">
            <a:avLst/>
          </a:prstGeom>
          <a:noFill/>
        </p:spPr>
        <p:txBody>
          <a:bodyPr wrap="square" lIns="57150" tIns="28575" rIns="57150" bIns="28575">
            <a:spAutoFit/>
          </a:bodyPr>
          <a:lstStyle/>
          <a:p>
            <a:pPr marL="0" indent="0" algn="ctr">
              <a:buNone/>
            </a:pPr>
            <a:r>
              <a:rPr lang="en-US" sz="3600" b="1" dirty="0">
                <a:ln w="9525">
                  <a:solidFill>
                    <a:schemeClr val="accent6">
                      <a:lumMod val="75000"/>
                    </a:schemeClr>
                  </a:solidFill>
                  <a:prstDash val="solid"/>
                </a:ln>
                <a:solidFill>
                  <a:schemeClr val="accent6">
                    <a:lumMod val="50000"/>
                  </a:schemeClr>
                </a:solidFill>
                <a:effectLst>
                  <a:outerShdw blurRad="12700" dist="38100" dir="2700000" algn="tl" rotWithShape="0">
                    <a:schemeClr val="accent5">
                      <a:lumMod val="60000"/>
                      <a:lumOff val="40000"/>
                    </a:schemeClr>
                  </a:outerShdw>
                </a:effectLst>
              </a:rPr>
              <a:t>60%</a:t>
            </a:r>
          </a:p>
        </p:txBody>
      </p:sp>
      <p:pic>
        <p:nvPicPr>
          <p:cNvPr id="5" name="Picture 2" descr="Upper-Intermediate Level of English">
            <a:extLst>
              <a:ext uri="{FF2B5EF4-FFF2-40B4-BE49-F238E27FC236}">
                <a16:creationId xmlns:a16="http://schemas.microsoft.com/office/drawing/2014/main" id="{1E9C8291-E80A-17E8-6DAC-0CFBC0FC3A7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615" y="2183523"/>
            <a:ext cx="1630126" cy="83582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4A0129F-A215-5161-A135-2F1B55CE665A}"/>
              </a:ext>
            </a:extLst>
          </p:cNvPr>
          <p:cNvSpPr txBox="1"/>
          <p:nvPr/>
        </p:nvSpPr>
        <p:spPr>
          <a:xfrm>
            <a:off x="1883981" y="1091306"/>
            <a:ext cx="2427889" cy="1035283"/>
          </a:xfrm>
          <a:prstGeom prst="rect">
            <a:avLst/>
          </a:prstGeom>
          <a:noFill/>
        </p:spPr>
        <p:txBody>
          <a:bodyPr wrap="square">
            <a:spAutoFit/>
          </a:bodyPr>
          <a:lstStyle/>
          <a:p>
            <a:pPr>
              <a:lnSpc>
                <a:spcPts val="1500"/>
              </a:lnSpc>
            </a:pPr>
            <a:r>
              <a:rPr lang="en-US" sz="1400" b="1" dirty="0">
                <a:solidFill>
                  <a:srgbClr val="4C4C4D"/>
                </a:solidFill>
                <a:latin typeface="Crimson Pro" pitchFamily="34" charset="0"/>
              </a:rPr>
              <a:t>Expanded Volunteer Pool</a:t>
            </a:r>
          </a:p>
          <a:p>
            <a:pPr>
              <a:lnSpc>
                <a:spcPts val="1500"/>
              </a:lnSpc>
            </a:pPr>
            <a:r>
              <a:rPr lang="en-US" sz="1300" dirty="0">
                <a:solidFill>
                  <a:srgbClr val="4C4C4D"/>
                </a:solidFill>
                <a:ea typeface="Heebo" pitchFamily="34" charset="-122"/>
                <a:cs typeface="Heebo" pitchFamily="34" charset="-120"/>
              </a:rPr>
              <a:t>Start with small opportunities to engage new members</a:t>
            </a:r>
            <a:endParaRPr lang="en-US" sz="1300" dirty="0"/>
          </a:p>
          <a:p>
            <a:pPr>
              <a:lnSpc>
                <a:spcPts val="1500"/>
              </a:lnSpc>
            </a:pPr>
            <a:endParaRPr lang="en-US" sz="1100" b="1" dirty="0"/>
          </a:p>
        </p:txBody>
      </p:sp>
      <p:sp>
        <p:nvSpPr>
          <p:cNvPr id="8" name="TextBox 7">
            <a:extLst>
              <a:ext uri="{FF2B5EF4-FFF2-40B4-BE49-F238E27FC236}">
                <a16:creationId xmlns:a16="http://schemas.microsoft.com/office/drawing/2014/main" id="{535FCD64-70A5-3E46-AFCE-326994106CA5}"/>
              </a:ext>
            </a:extLst>
          </p:cNvPr>
          <p:cNvSpPr txBox="1"/>
          <p:nvPr/>
        </p:nvSpPr>
        <p:spPr>
          <a:xfrm>
            <a:off x="1820918" y="2443655"/>
            <a:ext cx="3145221" cy="915635"/>
          </a:xfrm>
          <a:prstGeom prst="rect">
            <a:avLst/>
          </a:prstGeom>
          <a:noFill/>
        </p:spPr>
        <p:txBody>
          <a:bodyPr wrap="square" rtlCol="0">
            <a:spAutoFit/>
          </a:bodyPr>
          <a:lstStyle/>
          <a:p>
            <a:r>
              <a:rPr lang="en-US" sz="1400" b="1" dirty="0">
                <a:solidFill>
                  <a:srgbClr val="4C4C4D"/>
                </a:solidFill>
                <a:latin typeface="Crimson Pro" pitchFamily="34" charset="0"/>
                <a:ea typeface="Crimson Pro" pitchFamily="34" charset="-122"/>
                <a:cs typeface="Crimson Pro" pitchFamily="34" charset="-120"/>
              </a:rPr>
              <a:t>Update your nomenclature</a:t>
            </a:r>
          </a:p>
          <a:p>
            <a:r>
              <a:rPr lang="en-US" sz="1300" dirty="0">
                <a:solidFill>
                  <a:srgbClr val="4C4C4D"/>
                </a:solidFill>
                <a:ea typeface="Heebo" pitchFamily="34" charset="-122"/>
                <a:cs typeface="Heebo" pitchFamily="34" charset="-120"/>
              </a:rPr>
              <a:t>Don’t be afraid to call committees </a:t>
            </a:r>
          </a:p>
          <a:p>
            <a:r>
              <a:rPr lang="en-US" sz="1300" dirty="0">
                <a:solidFill>
                  <a:srgbClr val="4C4C4D"/>
                </a:solidFill>
                <a:ea typeface="Heebo" pitchFamily="34" charset="-122"/>
                <a:cs typeface="Heebo" pitchFamily="34" charset="-120"/>
              </a:rPr>
              <a:t>something different</a:t>
            </a:r>
            <a:endParaRPr lang="en-US" sz="1300" dirty="0"/>
          </a:p>
          <a:p>
            <a:endParaRPr lang="en-US" dirty="0"/>
          </a:p>
        </p:txBody>
      </p:sp>
      <p:pic>
        <p:nvPicPr>
          <p:cNvPr id="9" name="Picture 6" descr="Mentoring is a Must - Professional ...">
            <a:extLst>
              <a:ext uri="{FF2B5EF4-FFF2-40B4-BE49-F238E27FC236}">
                <a16:creationId xmlns:a16="http://schemas.microsoft.com/office/drawing/2014/main" id="{E66443A9-9840-CA34-EA01-A714BD984E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6572" y="942187"/>
            <a:ext cx="1779984" cy="100012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1AEF36C-194A-1263-DF07-34D55D4FB841}"/>
              </a:ext>
            </a:extLst>
          </p:cNvPr>
          <p:cNvSpPr txBox="1"/>
          <p:nvPr/>
        </p:nvSpPr>
        <p:spPr>
          <a:xfrm>
            <a:off x="6321973" y="1040525"/>
            <a:ext cx="2798202" cy="1131079"/>
          </a:xfrm>
          <a:prstGeom prst="rect">
            <a:avLst/>
          </a:prstGeom>
          <a:noFill/>
        </p:spPr>
        <p:txBody>
          <a:bodyPr wrap="none" rtlCol="0">
            <a:spAutoFit/>
          </a:bodyPr>
          <a:lstStyle/>
          <a:p>
            <a:r>
              <a:rPr lang="en-US" sz="1400" b="1" dirty="0">
                <a:solidFill>
                  <a:srgbClr val="4C4C4D"/>
                </a:solidFill>
                <a:latin typeface="Crimson Pro" pitchFamily="34" charset="0"/>
              </a:rPr>
              <a:t>Mentorship Program</a:t>
            </a:r>
          </a:p>
          <a:p>
            <a:r>
              <a:rPr lang="en-US" sz="1300" dirty="0">
                <a:solidFill>
                  <a:srgbClr val="4C4C4D"/>
                </a:solidFill>
                <a:ea typeface="Heebo" pitchFamily="34" charset="-122"/>
                <a:cs typeface="Heebo" pitchFamily="34" charset="-120"/>
              </a:rPr>
              <a:t>Provide a mentorship program </a:t>
            </a:r>
          </a:p>
          <a:p>
            <a:r>
              <a:rPr lang="en-US" sz="1300" dirty="0">
                <a:solidFill>
                  <a:srgbClr val="4C4C4D"/>
                </a:solidFill>
                <a:ea typeface="Heebo" pitchFamily="34" charset="-122"/>
                <a:cs typeface="Heebo" pitchFamily="34" charset="-120"/>
              </a:rPr>
              <a:t>for new board members. </a:t>
            </a:r>
          </a:p>
          <a:p>
            <a:endParaRPr lang="en-US" sz="1400" dirty="0"/>
          </a:p>
          <a:p>
            <a:endParaRPr lang="en-US" dirty="0"/>
          </a:p>
        </p:txBody>
      </p:sp>
      <p:pic>
        <p:nvPicPr>
          <p:cNvPr id="11" name="Picture 4" descr="Training Options | Webucator">
            <a:extLst>
              <a:ext uri="{FF2B5EF4-FFF2-40B4-BE49-F238E27FC236}">
                <a16:creationId xmlns:a16="http://schemas.microsoft.com/office/drawing/2014/main" id="{F4DC2611-2777-E600-1ED6-0296DF9218D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9792" y="2260715"/>
            <a:ext cx="1148943" cy="1041838"/>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386BC482-CB77-0AB1-5747-2B3DF59ED622}"/>
              </a:ext>
            </a:extLst>
          </p:cNvPr>
          <p:cNvSpPr txBox="1"/>
          <p:nvPr/>
        </p:nvSpPr>
        <p:spPr>
          <a:xfrm>
            <a:off x="6348248" y="2233450"/>
            <a:ext cx="2798202" cy="1131079"/>
          </a:xfrm>
          <a:prstGeom prst="rect">
            <a:avLst/>
          </a:prstGeom>
          <a:noFill/>
        </p:spPr>
        <p:txBody>
          <a:bodyPr wrap="none" rtlCol="0">
            <a:spAutoFit/>
          </a:bodyPr>
          <a:lstStyle/>
          <a:p>
            <a:r>
              <a:rPr lang="en-US" sz="1400" b="1" dirty="0">
                <a:solidFill>
                  <a:srgbClr val="4C4C4D"/>
                </a:solidFill>
                <a:latin typeface="Crimson Pro" pitchFamily="34" charset="0"/>
              </a:rPr>
              <a:t>Training Options</a:t>
            </a:r>
          </a:p>
          <a:p>
            <a:r>
              <a:rPr lang="en-US" sz="1300" dirty="0">
                <a:solidFill>
                  <a:srgbClr val="4C4C4D"/>
                </a:solidFill>
                <a:ea typeface="Heebo" pitchFamily="34" charset="-122"/>
                <a:cs typeface="Heebo" pitchFamily="34" charset="-120"/>
              </a:rPr>
              <a:t>Provide a mentorship program </a:t>
            </a:r>
          </a:p>
          <a:p>
            <a:r>
              <a:rPr lang="en-US" sz="1300" dirty="0">
                <a:solidFill>
                  <a:srgbClr val="4C4C4D"/>
                </a:solidFill>
                <a:ea typeface="Heebo" pitchFamily="34" charset="-122"/>
                <a:cs typeface="Heebo" pitchFamily="34" charset="-120"/>
              </a:rPr>
              <a:t>for new board members. </a:t>
            </a:r>
          </a:p>
          <a:p>
            <a:endParaRPr lang="en-US" sz="1400" dirty="0"/>
          </a:p>
          <a:p>
            <a:endParaRPr lang="en-US" dirty="0"/>
          </a:p>
        </p:txBody>
      </p:sp>
    </p:spTree>
    <p:extLst>
      <p:ext uri="{BB962C8B-B14F-4D97-AF65-F5344CB8AC3E}">
        <p14:creationId xmlns:p14="http://schemas.microsoft.com/office/powerpoint/2010/main" val="490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6B84E7-FFD3-A34B-7124-617254069E28}"/>
              </a:ext>
            </a:extLst>
          </p:cNvPr>
          <p:cNvSpPr>
            <a:spLocks noGrp="1"/>
          </p:cNvSpPr>
          <p:nvPr>
            <p:ph sz="quarter" idx="10"/>
          </p:nvPr>
        </p:nvSpPr>
        <p:spPr>
          <a:xfrm>
            <a:off x="368410" y="1103588"/>
            <a:ext cx="2579742" cy="2953368"/>
          </a:xfrm>
        </p:spPr>
        <p:txBody>
          <a:bodyPr/>
          <a:lstStyle/>
          <a:p>
            <a:r>
              <a:rPr lang="en-US" dirty="0"/>
              <a:t>Case Study: </a:t>
            </a:r>
            <a:r>
              <a:rPr lang="en-US" sz="1600" dirty="0">
                <a:solidFill>
                  <a:srgbClr val="4C4C4D"/>
                </a:solidFill>
                <a:latin typeface="Heebo" pitchFamily="34" charset="0"/>
                <a:ea typeface="Heebo" pitchFamily="34" charset="-122"/>
                <a:cs typeface="Heebo" pitchFamily="34" charset="-120"/>
              </a:rPr>
              <a:t>Implemented a 5-year succession plan. Identified potential leaders early. Provided tailored development programs. Resulted in smooth leadership transition and continued growth.</a:t>
            </a:r>
            <a:endParaRPr lang="en-US" sz="1600" dirty="0"/>
          </a:p>
          <a:p>
            <a:endParaRPr lang="en-US" dirty="0"/>
          </a:p>
        </p:txBody>
      </p:sp>
      <p:sp>
        <p:nvSpPr>
          <p:cNvPr id="4" name="Title 3">
            <a:extLst>
              <a:ext uri="{FF2B5EF4-FFF2-40B4-BE49-F238E27FC236}">
                <a16:creationId xmlns:a16="http://schemas.microsoft.com/office/drawing/2014/main" id="{116988DD-AD5C-F6D6-E9BC-DD1DAB7882E3}"/>
              </a:ext>
            </a:extLst>
          </p:cNvPr>
          <p:cNvSpPr>
            <a:spLocks noGrp="1"/>
          </p:cNvSpPr>
          <p:nvPr>
            <p:ph type="title"/>
          </p:nvPr>
        </p:nvSpPr>
        <p:spPr/>
        <p:txBody>
          <a:bodyPr/>
          <a:lstStyle/>
          <a:p>
            <a:r>
              <a:rPr lang="en-US" dirty="0"/>
              <a:t>Succession Planning in Practice</a:t>
            </a:r>
          </a:p>
        </p:txBody>
      </p:sp>
      <p:sp>
        <p:nvSpPr>
          <p:cNvPr id="5" name="TextBox 4">
            <a:extLst>
              <a:ext uri="{FF2B5EF4-FFF2-40B4-BE49-F238E27FC236}">
                <a16:creationId xmlns:a16="http://schemas.microsoft.com/office/drawing/2014/main" id="{0DE24756-75BF-7DC3-2C89-3B99DCDEFAB5}"/>
              </a:ext>
            </a:extLst>
          </p:cNvPr>
          <p:cNvSpPr txBox="1"/>
          <p:nvPr/>
        </p:nvSpPr>
        <p:spPr>
          <a:xfrm>
            <a:off x="3143547" y="1091937"/>
            <a:ext cx="2350945" cy="2294474"/>
          </a:xfrm>
          <a:prstGeom prst="rect">
            <a:avLst/>
          </a:prstGeom>
          <a:noFill/>
        </p:spPr>
        <p:txBody>
          <a:bodyPr wrap="square" rtlCol="0">
            <a:spAutoFit/>
          </a:bodyPr>
          <a:lstStyle/>
          <a:p>
            <a:pPr marL="285750" marR="0" lvl="0" indent="-285750" algn="l" defTabSz="914400" rtl="0" eaLnBrk="1" fontAlgn="auto" latinLnBrk="0" hangingPunct="1">
              <a:lnSpc>
                <a:spcPct val="90000"/>
              </a:lnSpc>
              <a:spcBef>
                <a:spcPts val="750"/>
              </a:spcBef>
              <a:spcAft>
                <a:spcPts val="0"/>
              </a:spcAft>
              <a:buClr>
                <a:schemeClr val="tx2"/>
              </a:buClr>
              <a:buSzTx/>
              <a:buFont typeface="Arial" panose="020B0604020202020204" pitchFamily="34" charset="0"/>
              <a:buChar char="•"/>
              <a:tabLst/>
              <a:defRPr/>
            </a:pPr>
            <a:r>
              <a:rPr kumimoji="0" lang="en-US" sz="1600" b="0" i="0" u="none" strike="noStrike" kern="1200" cap="none" spc="0" normalizeH="0" baseline="0" noProof="0" dirty="0">
                <a:ln>
                  <a:noFill/>
                </a:ln>
                <a:effectLst/>
                <a:uLnTx/>
                <a:uFillTx/>
                <a:latin typeface="Verdana" panose="020B0604030504040204" pitchFamily="34" charset="0"/>
                <a:ea typeface="+mn-ea"/>
                <a:cs typeface="+mn-cs"/>
              </a:rPr>
              <a:t>Challenges Faced: </a:t>
            </a:r>
            <a:r>
              <a:rPr kumimoji="0" lang="en-US" sz="1600" b="0" i="0" u="none" strike="noStrike" kern="1200" cap="none" spc="0" normalizeH="0" baseline="0" noProof="0" dirty="0">
                <a:ln>
                  <a:noFill/>
                </a:ln>
                <a:solidFill>
                  <a:schemeClr val="accent4">
                    <a:lumMod val="50000"/>
                  </a:schemeClr>
                </a:solidFill>
                <a:effectLst/>
                <a:uLnTx/>
                <a:uFillTx/>
                <a:latin typeface="Heebo" pitchFamily="34" charset="0"/>
                <a:ea typeface="Heebo" pitchFamily="34" charset="-122"/>
                <a:cs typeface="Heebo" pitchFamily="34" charset="-120"/>
              </a:rPr>
              <a:t>Resistance to change from some board members. Limited pool of qualified candidates. Time constraints for mentoring.</a:t>
            </a:r>
            <a:endParaRPr kumimoji="0" lang="en-US" sz="16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mn-cs"/>
            </a:endParaRPr>
          </a:p>
          <a:p>
            <a:endParaRPr lang="en-US" dirty="0"/>
          </a:p>
        </p:txBody>
      </p:sp>
      <p:sp>
        <p:nvSpPr>
          <p:cNvPr id="6" name="TextBox 5">
            <a:extLst>
              <a:ext uri="{FF2B5EF4-FFF2-40B4-BE49-F238E27FC236}">
                <a16:creationId xmlns:a16="http://schemas.microsoft.com/office/drawing/2014/main" id="{0A6C64AA-7F70-305D-1640-385A72B92CD2}"/>
              </a:ext>
            </a:extLst>
          </p:cNvPr>
          <p:cNvSpPr txBox="1"/>
          <p:nvPr/>
        </p:nvSpPr>
        <p:spPr>
          <a:xfrm>
            <a:off x="5780202" y="1082497"/>
            <a:ext cx="2350945" cy="2294474"/>
          </a:xfrm>
          <a:prstGeom prst="rect">
            <a:avLst/>
          </a:prstGeom>
          <a:noFill/>
        </p:spPr>
        <p:txBody>
          <a:bodyPr wrap="square" rtlCol="0">
            <a:spAutoFit/>
          </a:bodyPr>
          <a:lstStyle/>
          <a:p>
            <a:pPr marL="285750" marR="0" lvl="0" indent="-285750" algn="l" defTabSz="914400" rtl="0" eaLnBrk="1" fontAlgn="auto" latinLnBrk="0" hangingPunct="1">
              <a:lnSpc>
                <a:spcPct val="90000"/>
              </a:lnSpc>
              <a:spcBef>
                <a:spcPts val="750"/>
              </a:spcBef>
              <a:spcAft>
                <a:spcPts val="0"/>
              </a:spcAft>
              <a:buClr>
                <a:schemeClr val="tx2"/>
              </a:buClr>
              <a:buSzTx/>
              <a:buFont typeface="Arial" panose="020B0604020202020204" pitchFamily="34" charset="0"/>
              <a:buChar char="•"/>
              <a:tabLst/>
              <a:defRPr/>
            </a:pPr>
            <a:r>
              <a:rPr kumimoji="0" lang="en-US" sz="1600" b="0" i="0" u="none" strike="noStrike" kern="1200" cap="none" spc="0" normalizeH="0" baseline="0" noProof="0" dirty="0">
                <a:ln>
                  <a:noFill/>
                </a:ln>
                <a:effectLst/>
                <a:uLnTx/>
                <a:uFillTx/>
                <a:latin typeface="Verdana" panose="020B0604030504040204" pitchFamily="34" charset="0"/>
                <a:ea typeface="+mn-ea"/>
                <a:cs typeface="+mn-cs"/>
              </a:rPr>
              <a:t>Solutions Found: </a:t>
            </a:r>
            <a:r>
              <a:rPr kumimoji="0" lang="en-US" sz="1600" b="0" i="0" u="none" strike="noStrike" kern="1200" cap="none" spc="0" normalizeH="0" baseline="0" noProof="0" dirty="0">
                <a:ln>
                  <a:noFill/>
                </a:ln>
                <a:solidFill>
                  <a:schemeClr val="accent4">
                    <a:lumMod val="50000"/>
                  </a:schemeClr>
                </a:solidFill>
                <a:effectLst/>
                <a:uLnTx/>
                <a:uFillTx/>
                <a:latin typeface="Heebo" pitchFamily="34" charset="0"/>
                <a:ea typeface="Heebo" pitchFamily="34" charset="-122"/>
                <a:cs typeface="Heebo" pitchFamily="34" charset="-120"/>
              </a:rPr>
              <a:t>Resistance to change from some board members. Limited pool of qualified candidates. Time constraints for mentoring.</a:t>
            </a:r>
            <a:endParaRPr kumimoji="0" lang="en-US" sz="1600" b="0" i="0" u="none" strike="noStrike" kern="1200" cap="none" spc="0" normalizeH="0" baseline="0" noProof="0" dirty="0">
              <a:ln>
                <a:noFill/>
              </a:ln>
              <a:solidFill>
                <a:schemeClr val="accent4">
                  <a:lumMod val="50000"/>
                </a:schemeClr>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2515462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8B8500-7F9C-1995-C5BE-60D452FA990D}"/>
              </a:ext>
            </a:extLst>
          </p:cNvPr>
          <p:cNvSpPr>
            <a:spLocks noGrp="1"/>
          </p:cNvSpPr>
          <p:nvPr>
            <p:ph sz="quarter" idx="10"/>
          </p:nvPr>
        </p:nvSpPr>
        <p:spPr>
          <a:xfrm>
            <a:off x="336878" y="1269250"/>
            <a:ext cx="8329548" cy="2981405"/>
          </a:xfrm>
        </p:spPr>
        <p:txBody>
          <a:bodyPr/>
          <a:lstStyle/>
          <a:p>
            <a:r>
              <a:rPr lang="en-US" dirty="0"/>
              <a:t>Current Practices - </a:t>
            </a:r>
            <a:r>
              <a:rPr lang="en-US" sz="1600" dirty="0">
                <a:solidFill>
                  <a:srgbClr val="4C4C4D"/>
                </a:solidFill>
                <a:latin typeface="Heebo" pitchFamily="34" charset="0"/>
                <a:ea typeface="Heebo" pitchFamily="34" charset="-122"/>
                <a:cs typeface="Heebo" pitchFamily="34" charset="-120"/>
              </a:rPr>
              <a:t>What succession planning strategies does your association currently employ?</a:t>
            </a:r>
            <a:endParaRPr lang="en-US" sz="1600" dirty="0"/>
          </a:p>
          <a:p>
            <a:r>
              <a:rPr lang="en-US" dirty="0"/>
              <a:t>Challenges - </a:t>
            </a:r>
            <a:r>
              <a:rPr lang="en-US" sz="1600" dirty="0">
                <a:solidFill>
                  <a:srgbClr val="4C4C4D"/>
                </a:solidFill>
                <a:latin typeface="Heebo" pitchFamily="34" charset="0"/>
                <a:ea typeface="Heebo" pitchFamily="34" charset="-122"/>
                <a:cs typeface="Heebo" pitchFamily="34" charset="-120"/>
              </a:rPr>
              <a:t>What are the biggest obstacles you face in implementing effective succession planning?</a:t>
            </a:r>
            <a:endParaRPr lang="en-US" sz="1600" dirty="0"/>
          </a:p>
          <a:p>
            <a:r>
              <a:rPr lang="en-US" dirty="0"/>
              <a:t>Success Stories - </a:t>
            </a:r>
            <a:r>
              <a:rPr lang="en-US" sz="1600" dirty="0">
                <a:solidFill>
                  <a:srgbClr val="4C4C4D"/>
                </a:solidFill>
                <a:latin typeface="Heebo" pitchFamily="34" charset="0"/>
                <a:ea typeface="Heebo" pitchFamily="34" charset="-122"/>
                <a:cs typeface="Heebo" pitchFamily="34" charset="-120"/>
              </a:rPr>
              <a:t>Can you share a success story of leadership transition in your organization?</a:t>
            </a:r>
            <a:endParaRPr lang="en-US" sz="1600" dirty="0"/>
          </a:p>
          <a:p>
            <a:r>
              <a:rPr lang="en-US" dirty="0"/>
              <a:t>Future Plans - </a:t>
            </a:r>
            <a:r>
              <a:rPr lang="en-US" sz="1600" dirty="0">
                <a:solidFill>
                  <a:srgbClr val="4C4C4D"/>
                </a:solidFill>
                <a:latin typeface="Heebo" pitchFamily="34" charset="0"/>
                <a:ea typeface="Heebo" pitchFamily="34" charset="-122"/>
                <a:cs typeface="Heebo" pitchFamily="34" charset="-120"/>
              </a:rPr>
              <a:t>What improvements to your succession planning process are you considering?</a:t>
            </a:r>
            <a:endParaRPr lang="en-US" sz="1600" dirty="0"/>
          </a:p>
          <a:p>
            <a:endParaRPr lang="en-US" dirty="0"/>
          </a:p>
        </p:txBody>
      </p:sp>
      <p:sp>
        <p:nvSpPr>
          <p:cNvPr id="3" name="Title 2">
            <a:extLst>
              <a:ext uri="{FF2B5EF4-FFF2-40B4-BE49-F238E27FC236}">
                <a16:creationId xmlns:a16="http://schemas.microsoft.com/office/drawing/2014/main" id="{116D2D86-1F46-D924-41AD-F6B9048C70DF}"/>
              </a:ext>
            </a:extLst>
          </p:cNvPr>
          <p:cNvSpPr>
            <a:spLocks noGrp="1"/>
          </p:cNvSpPr>
          <p:nvPr>
            <p:ph type="title"/>
          </p:nvPr>
        </p:nvSpPr>
        <p:spPr/>
        <p:txBody>
          <a:bodyPr/>
          <a:lstStyle/>
          <a:p>
            <a:r>
              <a:rPr lang="en-US" sz="2800" dirty="0">
                <a:solidFill>
                  <a:srgbClr val="152D47"/>
                </a:solidFill>
                <a:latin typeface="+mn-lt"/>
                <a:ea typeface="Crimson Pro" pitchFamily="34" charset="-122"/>
                <a:cs typeface="Crimson Pro" pitchFamily="34" charset="-120"/>
              </a:rPr>
              <a:t>Audience Engagement: Succession Planning Questions</a:t>
            </a:r>
            <a:endParaRPr lang="en-US" dirty="0">
              <a:latin typeface="+mn-lt"/>
            </a:endParaRPr>
          </a:p>
        </p:txBody>
      </p:sp>
    </p:spTree>
    <p:extLst>
      <p:ext uri="{BB962C8B-B14F-4D97-AF65-F5344CB8AC3E}">
        <p14:creationId xmlns:p14="http://schemas.microsoft.com/office/powerpoint/2010/main" val="1375344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253A62-FB20-A928-2942-871585D856CB}"/>
              </a:ext>
            </a:extLst>
          </p:cNvPr>
          <p:cNvSpPr>
            <a:spLocks noGrp="1"/>
          </p:cNvSpPr>
          <p:nvPr>
            <p:ph sz="quarter" idx="10"/>
          </p:nvPr>
        </p:nvSpPr>
        <p:spPr/>
        <p:txBody>
          <a:bodyPr/>
          <a:lstStyle/>
          <a:p>
            <a:r>
              <a:rPr lang="en-US" dirty="0"/>
              <a:t>Talent Spotting - </a:t>
            </a:r>
            <a:r>
              <a:rPr lang="en-US" sz="1600" dirty="0">
                <a:solidFill>
                  <a:srgbClr val="4C4C4D"/>
                </a:solidFill>
                <a:latin typeface="Heebo" pitchFamily="34" charset="0"/>
                <a:ea typeface="Heebo" pitchFamily="34" charset="-122"/>
                <a:cs typeface="Heebo" pitchFamily="34" charset="-120"/>
              </a:rPr>
              <a:t>Develop criteria for identifying potential leaders. Look beyond current roles to spot hidden talent.</a:t>
            </a:r>
          </a:p>
          <a:p>
            <a:endParaRPr lang="en-US" sz="1600" dirty="0"/>
          </a:p>
          <a:p>
            <a:r>
              <a:rPr lang="en-US" dirty="0"/>
              <a:t>Skills Development - </a:t>
            </a:r>
            <a:r>
              <a:rPr lang="en-US" sz="1600" dirty="0">
                <a:solidFill>
                  <a:srgbClr val="4C4C4D"/>
                </a:solidFill>
                <a:latin typeface="Heebo" pitchFamily="34" charset="0"/>
                <a:ea typeface="Heebo" pitchFamily="34" charset="-122"/>
                <a:cs typeface="Heebo" pitchFamily="34" charset="-120"/>
              </a:rPr>
              <a:t>Offer targeted training programs. Focus on leadership, strategic thinking, and industry-specific skills.</a:t>
            </a:r>
            <a:endParaRPr lang="en-US" dirty="0"/>
          </a:p>
          <a:p>
            <a:endParaRPr lang="en-US" dirty="0"/>
          </a:p>
          <a:p>
            <a:r>
              <a:rPr lang="en-US" dirty="0"/>
              <a:t>Mentorship - </a:t>
            </a:r>
            <a:r>
              <a:rPr lang="en-US" sz="1600" dirty="0">
                <a:solidFill>
                  <a:srgbClr val="4C4C4D"/>
                </a:solidFill>
                <a:latin typeface="Heebo" pitchFamily="34" charset="0"/>
                <a:ea typeface="Heebo" pitchFamily="34" charset="-122"/>
                <a:cs typeface="Heebo" pitchFamily="34" charset="-120"/>
              </a:rPr>
              <a:t>Pair potential leaders with experienced board members. Encourage knowledge transfer and relationship building.</a:t>
            </a:r>
            <a:endParaRPr lang="en-US" sz="1600" dirty="0"/>
          </a:p>
          <a:p>
            <a:endParaRPr lang="en-US" dirty="0"/>
          </a:p>
          <a:p>
            <a:r>
              <a:rPr lang="en-US" dirty="0"/>
              <a:t>Goal Alignment - </a:t>
            </a:r>
            <a:r>
              <a:rPr lang="en-US" sz="1600" dirty="0">
                <a:solidFill>
                  <a:srgbClr val="4C4C4D"/>
                </a:solidFill>
                <a:latin typeface="Heebo" pitchFamily="34" charset="0"/>
                <a:ea typeface="Heebo" pitchFamily="34" charset="-122"/>
                <a:cs typeface="Heebo" pitchFamily="34" charset="-120"/>
              </a:rPr>
              <a:t>Ensure future leaders understand and align with the association's mission and values.</a:t>
            </a:r>
            <a:endParaRPr lang="en-US" sz="1600" dirty="0"/>
          </a:p>
          <a:p>
            <a:endParaRPr lang="en-US" dirty="0"/>
          </a:p>
        </p:txBody>
      </p:sp>
      <p:sp>
        <p:nvSpPr>
          <p:cNvPr id="3" name="Title 2">
            <a:extLst>
              <a:ext uri="{FF2B5EF4-FFF2-40B4-BE49-F238E27FC236}">
                <a16:creationId xmlns:a16="http://schemas.microsoft.com/office/drawing/2014/main" id="{307C3083-8A26-2306-5DC3-23A3F74DE514}"/>
              </a:ext>
            </a:extLst>
          </p:cNvPr>
          <p:cNvSpPr>
            <a:spLocks noGrp="1"/>
          </p:cNvSpPr>
          <p:nvPr>
            <p:ph type="title"/>
          </p:nvPr>
        </p:nvSpPr>
        <p:spPr/>
        <p:txBody>
          <a:bodyPr/>
          <a:lstStyle/>
          <a:p>
            <a:r>
              <a:rPr lang="en-US" sz="2800" dirty="0">
                <a:solidFill>
                  <a:srgbClr val="152D47"/>
                </a:solidFill>
                <a:latin typeface="Crimson Pro" pitchFamily="34" charset="0"/>
                <a:ea typeface="Crimson Pro" pitchFamily="34" charset="-122"/>
                <a:cs typeface="Crimson Pro" pitchFamily="34" charset="-120"/>
              </a:rPr>
              <a:t>Identifying and Preparing Future Leaders</a:t>
            </a:r>
            <a:br>
              <a:rPr lang="en-US" sz="2800" dirty="0"/>
            </a:br>
            <a:endParaRPr lang="en-US" dirty="0"/>
          </a:p>
        </p:txBody>
      </p:sp>
    </p:spTree>
    <p:extLst>
      <p:ext uri="{BB962C8B-B14F-4D97-AF65-F5344CB8AC3E}">
        <p14:creationId xmlns:p14="http://schemas.microsoft.com/office/powerpoint/2010/main" val="3875936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602284-2188-DDA0-6CF0-2FD505242680}"/>
              </a:ext>
            </a:extLst>
          </p:cNvPr>
          <p:cNvSpPr>
            <a:spLocks noGrp="1"/>
          </p:cNvSpPr>
          <p:nvPr>
            <p:ph sz="quarter" idx="10"/>
          </p:nvPr>
        </p:nvSpPr>
        <p:spPr/>
        <p:txBody>
          <a:bodyPr/>
          <a:lstStyle/>
          <a:p>
            <a:r>
              <a:rPr lang="en-US" sz="1600" dirty="0"/>
              <a:t>Clear steps for getting involved at each level</a:t>
            </a:r>
          </a:p>
          <a:p>
            <a:pPr lvl="1"/>
            <a:r>
              <a:rPr lang="en-US" dirty="0"/>
              <a:t>Committees</a:t>
            </a:r>
          </a:p>
          <a:p>
            <a:pPr lvl="1"/>
            <a:r>
              <a:rPr lang="en-US" dirty="0"/>
              <a:t>Micro opportunities</a:t>
            </a:r>
          </a:p>
          <a:p>
            <a:pPr lvl="1"/>
            <a:r>
              <a:rPr lang="en-US" dirty="0"/>
              <a:t>Board of Directors</a:t>
            </a:r>
          </a:p>
          <a:p>
            <a:r>
              <a:rPr lang="en-US" sz="1600" dirty="0"/>
              <a:t>Ask what the volunteer wants?</a:t>
            </a:r>
          </a:p>
          <a:p>
            <a:pPr lvl="1"/>
            <a:r>
              <a:rPr lang="en-US" dirty="0"/>
              <a:t>Do they have specific goals?</a:t>
            </a:r>
          </a:p>
          <a:p>
            <a:pPr lvl="1"/>
            <a:r>
              <a:rPr lang="en-US" dirty="0"/>
              <a:t>Areas of interest or special skills?</a:t>
            </a:r>
          </a:p>
          <a:p>
            <a:pPr lvl="1"/>
            <a:r>
              <a:rPr lang="en-US" dirty="0"/>
              <a:t>Comfortable with public speaking?</a:t>
            </a:r>
          </a:p>
          <a:p>
            <a:r>
              <a:rPr lang="en-US" sz="1600" dirty="0"/>
              <a:t>Identify what you need from in key positions?</a:t>
            </a:r>
          </a:p>
          <a:p>
            <a:pPr lvl="1"/>
            <a:r>
              <a:rPr lang="en-US" dirty="0"/>
              <a:t>Are there areas your board is lacking?</a:t>
            </a:r>
          </a:p>
          <a:p>
            <a:pPr lvl="1"/>
            <a:r>
              <a:rPr lang="en-US" dirty="0"/>
              <a:t>Are you volunteers a good representation of your membership?</a:t>
            </a:r>
          </a:p>
          <a:p>
            <a:endParaRPr lang="en-US" dirty="0"/>
          </a:p>
        </p:txBody>
      </p:sp>
      <p:sp>
        <p:nvSpPr>
          <p:cNvPr id="3" name="Title 2">
            <a:extLst>
              <a:ext uri="{FF2B5EF4-FFF2-40B4-BE49-F238E27FC236}">
                <a16:creationId xmlns:a16="http://schemas.microsoft.com/office/drawing/2014/main" id="{DE9A1FD3-331A-EF96-AD39-2ADF6F5AD7B2}"/>
              </a:ext>
            </a:extLst>
          </p:cNvPr>
          <p:cNvSpPr>
            <a:spLocks noGrp="1"/>
          </p:cNvSpPr>
          <p:nvPr>
            <p:ph type="title"/>
          </p:nvPr>
        </p:nvSpPr>
        <p:spPr/>
        <p:txBody>
          <a:bodyPr/>
          <a:lstStyle/>
          <a:p>
            <a:r>
              <a:rPr lang="en-US" sz="2800" dirty="0">
                <a:solidFill>
                  <a:srgbClr val="152D47"/>
                </a:solidFill>
                <a:latin typeface="Crimson Pro" pitchFamily="34" charset="0"/>
              </a:rPr>
              <a:t>Successful Volunteer Succession Plans</a:t>
            </a:r>
            <a:br>
              <a:rPr lang="en-US" sz="2800" dirty="0"/>
            </a:br>
            <a:endParaRPr lang="en-US" dirty="0"/>
          </a:p>
        </p:txBody>
      </p:sp>
      <p:pic>
        <p:nvPicPr>
          <p:cNvPr id="2054" name="Picture 6" descr="Volunteer Opportunities for Students ...">
            <a:extLst>
              <a:ext uri="{FF2B5EF4-FFF2-40B4-BE49-F238E27FC236}">
                <a16:creationId xmlns:a16="http://schemas.microsoft.com/office/drawing/2014/main" id="{F6A3A46C-F5F6-28FA-0A32-AD94CB7A8F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4547" y="1292772"/>
            <a:ext cx="2786978" cy="1560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6301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3657D53-E759-C063-9357-7CB1C38EB688}"/>
              </a:ext>
            </a:extLst>
          </p:cNvPr>
          <p:cNvSpPr>
            <a:spLocks noGrp="1"/>
          </p:cNvSpPr>
          <p:nvPr>
            <p:ph sz="quarter" idx="10"/>
          </p:nvPr>
        </p:nvSpPr>
        <p:spPr/>
        <p:txBody>
          <a:bodyPr/>
          <a:lstStyle/>
          <a:p>
            <a:r>
              <a:rPr lang="en-US" dirty="0"/>
              <a:t>Identify - </a:t>
            </a:r>
            <a:r>
              <a:rPr lang="en-US" sz="1600" dirty="0">
                <a:solidFill>
                  <a:srgbClr val="4C4C4D"/>
                </a:solidFill>
                <a:latin typeface="Heebo" pitchFamily="34" charset="0"/>
                <a:ea typeface="Heebo" pitchFamily="34" charset="-122"/>
                <a:cs typeface="Heebo" pitchFamily="34" charset="-120"/>
              </a:rPr>
              <a:t>HealthCare Association Y implemented a talent identification program. They used a combination of performance metrics and peer nominations.</a:t>
            </a:r>
            <a:endParaRPr lang="en-US" sz="1600" dirty="0"/>
          </a:p>
          <a:p>
            <a:endParaRPr lang="en-US" dirty="0"/>
          </a:p>
          <a:p>
            <a:r>
              <a:rPr lang="en-US" dirty="0"/>
              <a:t>Develop - </a:t>
            </a:r>
            <a:r>
              <a:rPr lang="en-US" sz="1600" dirty="0">
                <a:solidFill>
                  <a:srgbClr val="4C4C4D"/>
                </a:solidFill>
                <a:latin typeface="Heebo" pitchFamily="34" charset="0"/>
                <a:ea typeface="Heebo" pitchFamily="34" charset="-122"/>
                <a:cs typeface="Heebo" pitchFamily="34" charset="-120"/>
              </a:rPr>
              <a:t>Selected candidates underwent a year-long development program. It included rotations, mentoring, and leadership workshops.</a:t>
            </a:r>
            <a:endParaRPr lang="en-US" sz="1600" dirty="0"/>
          </a:p>
          <a:p>
            <a:endParaRPr lang="en-US" dirty="0"/>
          </a:p>
          <a:p>
            <a:r>
              <a:rPr lang="en-US" dirty="0"/>
              <a:t>Integrate - </a:t>
            </a:r>
            <a:r>
              <a:rPr lang="en-US" sz="1600" dirty="0">
                <a:solidFill>
                  <a:srgbClr val="4C4C4D"/>
                </a:solidFill>
                <a:latin typeface="Heebo" pitchFamily="34" charset="0"/>
                <a:ea typeface="Heebo" pitchFamily="34" charset="-122"/>
                <a:cs typeface="Heebo" pitchFamily="34" charset="-120"/>
              </a:rPr>
              <a:t>Graduates were given increasing responsibilities on committees and task forces. This provided real-world leadership experience.</a:t>
            </a:r>
            <a:endParaRPr lang="en-US" sz="1600" dirty="0"/>
          </a:p>
          <a:p>
            <a:endParaRPr lang="en-US" dirty="0"/>
          </a:p>
          <a:p>
            <a:r>
              <a:rPr lang="en-US" dirty="0"/>
              <a:t>Elevate - </a:t>
            </a:r>
            <a:r>
              <a:rPr lang="en-US" sz="1600" dirty="0">
                <a:solidFill>
                  <a:srgbClr val="4C4C4D"/>
                </a:solidFill>
                <a:latin typeface="Heebo" pitchFamily="34" charset="0"/>
                <a:ea typeface="Heebo" pitchFamily="34" charset="-122"/>
                <a:cs typeface="Heebo" pitchFamily="34" charset="-120"/>
              </a:rPr>
              <a:t>Several program graduates successfully transitioned into board positions. They brought fresh perspectives and strong organizational knowledge.</a:t>
            </a:r>
            <a:endParaRPr lang="en-US" sz="1600" dirty="0"/>
          </a:p>
          <a:p>
            <a:pPr marL="0" indent="0">
              <a:buNone/>
            </a:pPr>
            <a:endParaRPr lang="en-US" dirty="0"/>
          </a:p>
        </p:txBody>
      </p:sp>
      <p:sp>
        <p:nvSpPr>
          <p:cNvPr id="3" name="Title 2">
            <a:extLst>
              <a:ext uri="{FF2B5EF4-FFF2-40B4-BE49-F238E27FC236}">
                <a16:creationId xmlns:a16="http://schemas.microsoft.com/office/drawing/2014/main" id="{9601E476-601D-442D-7470-6B97B445597A}"/>
              </a:ext>
            </a:extLst>
          </p:cNvPr>
          <p:cNvSpPr>
            <a:spLocks noGrp="1"/>
          </p:cNvSpPr>
          <p:nvPr>
            <p:ph type="title"/>
          </p:nvPr>
        </p:nvSpPr>
        <p:spPr/>
        <p:txBody>
          <a:bodyPr/>
          <a:lstStyle/>
          <a:p>
            <a:r>
              <a:rPr lang="en-US" sz="2400" dirty="0">
                <a:solidFill>
                  <a:srgbClr val="152D47"/>
                </a:solidFill>
                <a:latin typeface="Crimson Pro" pitchFamily="34" charset="0"/>
                <a:ea typeface="Crimson Pro" pitchFamily="34" charset="-122"/>
                <a:cs typeface="Crimson Pro" pitchFamily="34" charset="-120"/>
              </a:rPr>
              <a:t>Lived Experience: Leadership Development in Action</a:t>
            </a:r>
            <a:br>
              <a:rPr lang="en-US" sz="2400" dirty="0"/>
            </a:br>
            <a:endParaRPr lang="en-US" sz="2400" dirty="0"/>
          </a:p>
        </p:txBody>
      </p:sp>
    </p:spTree>
    <p:extLst>
      <p:ext uri="{BB962C8B-B14F-4D97-AF65-F5344CB8AC3E}">
        <p14:creationId xmlns:p14="http://schemas.microsoft.com/office/powerpoint/2010/main" val="2501953770"/>
      </p:ext>
    </p:extLst>
  </p:cSld>
  <p:clrMapOvr>
    <a:masterClrMapping/>
  </p:clrMapOvr>
</p:sld>
</file>

<file path=ppt/theme/theme1.xml><?xml version="1.0" encoding="utf-8"?>
<a:theme xmlns:a="http://schemas.openxmlformats.org/drawingml/2006/main" name="2_Event Titl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BF0FFF82-83C7-43E9-BDF4-0ACD779680D3}"/>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5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3.xml><?xml version="1.0" encoding="utf-8"?>
<a:theme xmlns:a="http://schemas.openxmlformats.org/drawingml/2006/main" name="19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4.xml><?xml version="1.0" encoding="utf-8"?>
<a:theme xmlns:a="http://schemas.openxmlformats.org/drawingml/2006/main" name="16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5.xml><?xml version="1.0" encoding="utf-8"?>
<a:theme xmlns:a="http://schemas.openxmlformats.org/drawingml/2006/main" name="20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6.xml><?xml version="1.0" encoding="utf-8"?>
<a:theme xmlns:a="http://schemas.openxmlformats.org/drawingml/2006/main" name="5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7.xml><?xml version="1.0" encoding="utf-8"?>
<a:theme xmlns:a="http://schemas.openxmlformats.org/drawingml/2006/main" name="21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8.xml><?xml version="1.0" encoding="utf-8"?>
<a:theme xmlns:a="http://schemas.openxmlformats.org/drawingml/2006/main" name="14_TFC18-Theme">
  <a:themeElements>
    <a:clrScheme name="2024 State Affiliate &amp; Chapter Forum">
      <a:dk1>
        <a:srgbClr val="0F0F0F"/>
      </a:dk1>
      <a:lt1>
        <a:srgbClr val="F6F6F8"/>
      </a:lt1>
      <a:dk2>
        <a:srgbClr val="5EC1CA"/>
      </a:dk2>
      <a:lt2>
        <a:srgbClr val="000000"/>
      </a:lt2>
      <a:accent1>
        <a:srgbClr val="91C6C9"/>
      </a:accent1>
      <a:accent2>
        <a:srgbClr val="2E9395"/>
      </a:accent2>
      <a:accent3>
        <a:srgbClr val="CFCFD1"/>
      </a:accent3>
      <a:accent4>
        <a:srgbClr val="98989C"/>
      </a:accent4>
      <a:accent5>
        <a:srgbClr val="68686B"/>
      </a:accent5>
      <a:accent6>
        <a:srgbClr val="3A3A3F"/>
      </a:accent6>
      <a:hlink>
        <a:srgbClr val="192A53"/>
      </a:hlink>
      <a:folHlink>
        <a:srgbClr val="0000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811-MGMA_TFC19_PPT-InternalSpeaker-16-9.potx" id="{0749120D-3C33-44F5-A10B-0688BFAD86EB}" vid="{188D51FE-982B-4212-8EFF-CC2E44521871}"/>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389A29F0EAB724CAE491B714979D7DC" ma:contentTypeVersion="14" ma:contentTypeDescription="Create a new document." ma:contentTypeScope="" ma:versionID="79f27035c95c79e2028e254c8e2b99a7">
  <xsd:schema xmlns:xsd="http://www.w3.org/2001/XMLSchema" xmlns:xs="http://www.w3.org/2001/XMLSchema" xmlns:p="http://schemas.microsoft.com/office/2006/metadata/properties" xmlns:ns2="42cb61fa-0193-4d15-9fab-416fbc60052b" xmlns:ns3="61a7307d-b6e3-4068-98eb-8067716f1019" targetNamespace="http://schemas.microsoft.com/office/2006/metadata/properties" ma:root="true" ma:fieldsID="27f8a143596a5837b06580efc5e22d32" ns2:_="" ns3:_="">
    <xsd:import namespace="42cb61fa-0193-4d15-9fab-416fbc60052b"/>
    <xsd:import namespace="61a7307d-b6e3-4068-98eb-8067716f101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cb61fa-0193-4d15-9fab-416fbc6005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cf03d7c-0229-461d-a1c4-55ba21280300"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1a7307d-b6e3-4068-98eb-8067716f101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19081410-f65b-421e-a0a8-ce9fa22f6a33}" ma:internalName="TaxCatchAll" ma:showField="CatchAllData" ma:web="61a7307d-b6e3-4068-98eb-8067716f10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2cb61fa-0193-4d15-9fab-416fbc60052b">
      <Terms xmlns="http://schemas.microsoft.com/office/infopath/2007/PartnerControls"/>
    </lcf76f155ced4ddcb4097134ff3c332f>
    <TaxCatchAll xmlns="61a7307d-b6e3-4068-98eb-8067716f1019" xsi:nil="true"/>
  </documentManagement>
</p:properties>
</file>

<file path=customXml/itemProps1.xml><?xml version="1.0" encoding="utf-8"?>
<ds:datastoreItem xmlns:ds="http://schemas.openxmlformats.org/officeDocument/2006/customXml" ds:itemID="{AC6A1BD0-544E-443E-85CB-74CC25D8BAB5}">
  <ds:schemaRefs>
    <ds:schemaRef ds:uri="http://schemas.microsoft.com/sharepoint/v3/contenttype/forms"/>
  </ds:schemaRefs>
</ds:datastoreItem>
</file>

<file path=customXml/itemProps2.xml><?xml version="1.0" encoding="utf-8"?>
<ds:datastoreItem xmlns:ds="http://schemas.openxmlformats.org/officeDocument/2006/customXml" ds:itemID="{7BAAC5B9-573B-4D70-8A6C-1A85B1F3958E}"/>
</file>

<file path=customXml/itemProps3.xml><?xml version="1.0" encoding="utf-8"?>
<ds:datastoreItem xmlns:ds="http://schemas.openxmlformats.org/officeDocument/2006/customXml" ds:itemID="{DFA06FD6-0E65-49AB-82FC-E7506DF027E0}"/>
</file>

<file path=docProps/app.xml><?xml version="1.0" encoding="utf-8"?>
<Properties xmlns="http://schemas.openxmlformats.org/officeDocument/2006/extended-properties" xmlns:vt="http://schemas.openxmlformats.org/officeDocument/2006/docPropsVTypes">
  <Template>TFC18-Theme</Template>
  <TotalTime>3474</TotalTime>
  <Words>1010</Words>
  <Application>Microsoft Office PowerPoint</Application>
  <PresentationFormat>On-screen Show (16:9)</PresentationFormat>
  <Paragraphs>119</Paragraphs>
  <Slides>13</Slides>
  <Notes>9</Notes>
  <HiddenSlides>0</HiddenSlides>
  <MMClips>0</MMClips>
  <ScaleCrop>false</ScaleCrop>
  <HeadingPairs>
    <vt:vector size="6" baseType="variant">
      <vt:variant>
        <vt:lpstr>Fonts Used</vt:lpstr>
      </vt:variant>
      <vt:variant>
        <vt:i4>6</vt:i4>
      </vt:variant>
      <vt:variant>
        <vt:lpstr>Theme</vt:lpstr>
      </vt:variant>
      <vt:variant>
        <vt:i4>8</vt:i4>
      </vt:variant>
      <vt:variant>
        <vt:lpstr>Slide Titles</vt:lpstr>
      </vt:variant>
      <vt:variant>
        <vt:i4>13</vt:i4>
      </vt:variant>
    </vt:vector>
  </HeadingPairs>
  <TitlesOfParts>
    <vt:vector size="27" baseType="lpstr">
      <vt:lpstr>Arial</vt:lpstr>
      <vt:lpstr>Calibri</vt:lpstr>
      <vt:lpstr>Courier New</vt:lpstr>
      <vt:lpstr>Crimson Pro</vt:lpstr>
      <vt:lpstr>Heebo</vt:lpstr>
      <vt:lpstr>Verdana</vt:lpstr>
      <vt:lpstr>2_Event Title</vt:lpstr>
      <vt:lpstr>15_TFC18-Theme</vt:lpstr>
      <vt:lpstr>19_TFC18-Theme</vt:lpstr>
      <vt:lpstr>16_TFC18-Theme</vt:lpstr>
      <vt:lpstr>20_TFC18-Theme</vt:lpstr>
      <vt:lpstr>5_TFC18-Theme</vt:lpstr>
      <vt:lpstr>21_TFC18-Theme</vt:lpstr>
      <vt:lpstr>14_TFC18-Theme</vt:lpstr>
      <vt:lpstr>PowerPoint Presentation</vt:lpstr>
      <vt:lpstr>Securing the Future: Succession Planning for Healthcare Associations </vt:lpstr>
      <vt:lpstr>The Vital Role of Succession Planning </vt:lpstr>
      <vt:lpstr>Industry Trends in Succession Planning </vt:lpstr>
      <vt:lpstr>Succession Planning in Practice</vt:lpstr>
      <vt:lpstr>Audience Engagement: Succession Planning Questions</vt:lpstr>
      <vt:lpstr>Identifying and Preparing Future Leaders </vt:lpstr>
      <vt:lpstr>Successful Volunteer Succession Plans </vt:lpstr>
      <vt:lpstr>Lived Experience: Leadership Development in Action </vt:lpstr>
      <vt:lpstr>Building a Pipeline of Qualified Candidates </vt:lpstr>
      <vt:lpstr>PowerPoint Presentation</vt:lpstr>
      <vt:lpstr>PowerPoint Presentation</vt:lpstr>
      <vt:lpstr>Helpful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Abbate</dc:creator>
  <cp:lastModifiedBy>Allison Gault, MBA, CAE</cp:lastModifiedBy>
  <cp:revision>282</cp:revision>
  <cp:lastPrinted>2020-07-01T19:03:23Z</cp:lastPrinted>
  <dcterms:created xsi:type="dcterms:W3CDTF">2019-11-08T18:00:58Z</dcterms:created>
  <dcterms:modified xsi:type="dcterms:W3CDTF">2024-09-26T19:09:56Z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0x010100F389A29F0EAB724CAE491B714979D7DC</vt:lpwstr>
  </property>
</Properties>
</file>