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slideLayouts/slideLayout1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262" r:id="rId3"/>
    <p:sldMasterId id="2147484188" r:id="rId4"/>
    <p:sldMasterId id="2147484254" r:id="rId5"/>
    <p:sldMasterId id="2147484200" r:id="rId6"/>
    <p:sldMasterId id="2147484240" r:id="rId7"/>
    <p:sldMasterId id="2147484165" r:id="rId8"/>
    <p:sldMasterId id="2147484238" r:id="rId9"/>
    <p:sldMasterId id="2147484163" r:id="rId10"/>
  </p:sldMasterIdLst>
  <p:notesMasterIdLst>
    <p:notesMasterId r:id="rId26"/>
  </p:notesMasterIdLst>
  <p:handoutMasterIdLst>
    <p:handoutMasterId r:id="rId27"/>
  </p:handoutMasterIdLst>
  <p:sldIdLst>
    <p:sldId id="437" r:id="rId11"/>
    <p:sldId id="399" r:id="rId12"/>
    <p:sldId id="409" r:id="rId13"/>
    <p:sldId id="451" r:id="rId14"/>
    <p:sldId id="414" r:id="rId15"/>
    <p:sldId id="447" r:id="rId16"/>
    <p:sldId id="448" r:id="rId17"/>
    <p:sldId id="449" r:id="rId18"/>
    <p:sldId id="452" r:id="rId19"/>
    <p:sldId id="450" r:id="rId20"/>
    <p:sldId id="442" r:id="rId21"/>
    <p:sldId id="421" r:id="rId22"/>
    <p:sldId id="428" r:id="rId23"/>
    <p:sldId id="430" r:id="rId24"/>
    <p:sldId id="398" r:id="rId2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B80B"/>
    <a:srgbClr val="11A0D3"/>
    <a:srgbClr val="075D23"/>
    <a:srgbClr val="91CA68"/>
    <a:srgbClr val="1C4586"/>
    <a:srgbClr val="639BD3"/>
    <a:srgbClr val="110F5B"/>
    <a:srgbClr val="A0DDF9"/>
    <a:srgbClr val="0088EF"/>
    <a:srgbClr val="05A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8" autoAdjust="0"/>
    <p:restoredTop sz="94558"/>
  </p:normalViewPr>
  <p:slideViewPr>
    <p:cSldViewPr snapToGrid="0" showGuides="1">
      <p:cViewPr varScale="1">
        <p:scale>
          <a:sx n="121" d="100"/>
          <a:sy n="121" d="100"/>
        </p:scale>
        <p:origin x="192" y="54"/>
      </p:cViewPr>
      <p:guideLst>
        <p:guide orient="horz" pos="2952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6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5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8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845764-46E1-45EA-BD16-113C334CC9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1993F7-0EA0-4B90-B8DF-ADED944824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DB0D8-1D99-4EC9-BF83-C434D7DB2100}" type="datetimeFigureOut">
              <a:rPr lang="en-US" smtClean="0">
                <a:latin typeface="Verdana" panose="020B0604030504040204" pitchFamily="34" charset="0"/>
              </a:rPr>
              <a:t>9/19/2024</a:t>
            </a:fld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77DBF-C8DE-489B-90F9-B4941176C2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6F3497-7C4C-46D0-900F-BAD1E054BD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54FAF-0085-44EA-A960-8F550FD35F0A}" type="slidenum">
              <a:rPr lang="en-US" smtClean="0">
                <a:latin typeface="Verdana" panose="020B0604030504040204" pitchFamily="34" charset="0"/>
              </a:rPr>
              <a:t>‹#›</a:t>
            </a:fld>
            <a:endParaRPr lang="en-U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79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7209E92F-3F59-4D48-8B62-6C474268E615}" type="datetimeFigureOut">
              <a:rPr lang="en-US" smtClean="0"/>
              <a:pPr/>
              <a:t>9/19/2024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E186119F-5EBC-5A4A-B7DE-568D433D86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7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86119F-5EBC-5A4A-B7DE-568D433D866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8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67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385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33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54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5F7D20-A184-1663-2C73-F27164EBA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70279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17">
            <a:extLst>
              <a:ext uri="{FF2B5EF4-FFF2-40B4-BE49-F238E27FC236}">
                <a16:creationId xmlns:a16="http://schemas.microsoft.com/office/drawing/2014/main" id="{9AF3D37F-4016-FB36-CC34-C4F8134D8B7C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E3F3A819-12F0-4B46-9E71-CC7C0EC77839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4" y="1091133"/>
            <a:ext cx="8293482" cy="298140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CD7C54E8-80E6-EB33-C83E-8A95618C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54911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7">
            <a:extLst>
              <a:ext uri="{FF2B5EF4-FFF2-40B4-BE49-F238E27FC236}">
                <a16:creationId xmlns:a16="http://schemas.microsoft.com/office/drawing/2014/main" id="{177F2547-9FE3-6BEC-90DE-346ED5A636D1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0" name="Slide Number Placeholder 15">
            <a:extLst>
              <a:ext uri="{FF2B5EF4-FFF2-40B4-BE49-F238E27FC236}">
                <a16:creationId xmlns:a16="http://schemas.microsoft.com/office/drawing/2014/main" id="{EC8C199B-5805-3623-C4AD-F1643A65619C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3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091133"/>
            <a:ext cx="3988041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DA0602E-5C11-8084-922A-A672B9F94D1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71784" y="1091133"/>
            <a:ext cx="3913167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B33785C6-2808-0028-595D-ADFB5FE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6170279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17">
            <a:extLst>
              <a:ext uri="{FF2B5EF4-FFF2-40B4-BE49-F238E27FC236}">
                <a16:creationId xmlns:a16="http://schemas.microsoft.com/office/drawing/2014/main" id="{B14F6195-E404-58DB-5201-F8A890783C2E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1" name="Slide Number Placeholder 15">
            <a:extLst>
              <a:ext uri="{FF2B5EF4-FFF2-40B4-BE49-F238E27FC236}">
                <a16:creationId xmlns:a16="http://schemas.microsoft.com/office/drawing/2014/main" id="{56589396-81F3-C10E-5D63-187CD9619148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8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AB2E721C-C485-FA13-289E-0609AA21F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298218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17">
            <a:extLst>
              <a:ext uri="{FF2B5EF4-FFF2-40B4-BE49-F238E27FC236}">
                <a16:creationId xmlns:a16="http://schemas.microsoft.com/office/drawing/2014/main" id="{0BB076DF-E5A4-193E-56DF-208905E18858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0BBB26F5-AA19-0446-E2CF-64B2BFD4261F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5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4" y="1017002"/>
            <a:ext cx="8329548" cy="298140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347276B9-2F51-AF83-31F3-0D796A72A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329548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7">
            <a:extLst>
              <a:ext uri="{FF2B5EF4-FFF2-40B4-BE49-F238E27FC236}">
                <a16:creationId xmlns:a16="http://schemas.microsoft.com/office/drawing/2014/main" id="{31848BA1-C8DD-6CC3-5F98-B1B762543375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0" name="Slide Number Placeholder 15">
            <a:extLst>
              <a:ext uri="{FF2B5EF4-FFF2-40B4-BE49-F238E27FC236}">
                <a16:creationId xmlns:a16="http://schemas.microsoft.com/office/drawing/2014/main" id="{74DF6F25-F4CB-5E01-DDD1-A0FAEE6C1610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61D45-831A-6F25-272F-3D65A5E47A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019575"/>
            <a:ext cx="3988041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DA0602E-5C11-8084-922A-A672B9F94D1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019575"/>
            <a:ext cx="3913167" cy="295066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SzPct val="110000"/>
              <a:defRPr sz="1600" b="0" i="0">
                <a:latin typeface="Verdana" panose="020B0604030504040204" pitchFamily="34" charset="0"/>
              </a:defRPr>
            </a:lvl1pPr>
            <a:lvl2pPr marL="5143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400" b="0" i="0">
                <a:latin typeface="Verdana" panose="020B0604030504040204" pitchFamily="34" charset="0"/>
              </a:defRPr>
            </a:lvl2pPr>
            <a:lvl3pPr marL="8572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200" b="0" i="0">
                <a:latin typeface="Verdana" panose="020B0604030504040204" pitchFamily="34" charset="0"/>
              </a:defRPr>
            </a:lvl3pPr>
            <a:lvl4pPr marL="12001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1050" b="0" i="0">
                <a:latin typeface="Verdana" panose="020B0604030504040204" pitchFamily="34" charset="0"/>
              </a:defRPr>
            </a:lvl4pPr>
            <a:lvl5pPr marL="1543050" indent="-171450">
              <a:buClr>
                <a:schemeClr val="tx2"/>
              </a:buClr>
              <a:buSzPct val="90000"/>
              <a:buFont typeface="Courier New" panose="02070309020205020404" pitchFamily="49" charset="0"/>
              <a:buChar char="o"/>
              <a:defRPr sz="9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0EBF3EC6-AB58-E7D4-C21A-21F9361ED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50" y="338099"/>
            <a:ext cx="8362221" cy="522513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17">
            <a:extLst>
              <a:ext uri="{FF2B5EF4-FFF2-40B4-BE49-F238E27FC236}">
                <a16:creationId xmlns:a16="http://schemas.microsoft.com/office/drawing/2014/main" id="{880CCB95-39E1-2088-7220-E380ADF69657}"/>
              </a:ext>
            </a:extLst>
          </p:cNvPr>
          <p:cNvSpPr txBox="1">
            <a:spLocks/>
          </p:cNvSpPr>
          <p:nvPr userDrawn="1"/>
        </p:nvSpPr>
        <p:spPr>
          <a:xfrm>
            <a:off x="5861304" y="4672584"/>
            <a:ext cx="25502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accent4"/>
                </a:solidFill>
              </a:rPr>
              <a:t>©2024 MGMA. All rights reserved.</a:t>
            </a:r>
          </a:p>
        </p:txBody>
      </p:sp>
      <p:sp>
        <p:nvSpPr>
          <p:cNvPr id="11" name="Slide Number Placeholder 15">
            <a:extLst>
              <a:ext uri="{FF2B5EF4-FFF2-40B4-BE49-F238E27FC236}">
                <a16:creationId xmlns:a16="http://schemas.microsoft.com/office/drawing/2014/main" id="{B467940C-3DFA-AFC8-2E47-D30DBF6A4F7A}"/>
              </a:ext>
            </a:extLst>
          </p:cNvPr>
          <p:cNvSpPr txBox="1">
            <a:spLocks/>
          </p:cNvSpPr>
          <p:nvPr userDrawn="1"/>
        </p:nvSpPr>
        <p:spPr>
          <a:xfrm>
            <a:off x="8219652" y="4672584"/>
            <a:ext cx="552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685800" rtl="0" eaLnBrk="1" latinLnBrk="0" hangingPunct="1">
              <a:defRPr sz="6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7846A9F-D5C5-0F4A-B5A1-0DEEE6F9761B}" type="slidenum">
              <a:rPr lang="en-US" b="1" smtClean="0">
                <a:solidFill>
                  <a:schemeClr val="accent4"/>
                </a:solidFill>
              </a:rPr>
              <a:pPr algn="r"/>
              <a:t>‹#›</a:t>
            </a:fld>
            <a:endParaRPr lang="en-U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9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88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Slide - Use this firs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991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1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cover with white text&#10;&#10;Description automatically generated">
            <a:extLst>
              <a:ext uri="{FF2B5EF4-FFF2-40B4-BE49-F238E27FC236}">
                <a16:creationId xmlns:a16="http://schemas.microsoft.com/office/drawing/2014/main" id="{34E0E37D-8A09-AC3C-37E7-D1E3A126CA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5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EAF0F1DB-83E3-057C-8D12-1E5D0AA647F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9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5" r:id="rId2"/>
    <p:sldLayoutId id="2147484196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572B4F54-88FA-A468-5DDC-8F6F8D6F7E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0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AB7A301A-164A-0E1F-7D68-7E6C4DD7A6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5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hand holding a microphone&#10;&#10;Description automatically generated">
            <a:extLst>
              <a:ext uri="{FF2B5EF4-FFF2-40B4-BE49-F238E27FC236}">
                <a16:creationId xmlns:a16="http://schemas.microsoft.com/office/drawing/2014/main" id="{6CB551FA-CFC7-4643-1B36-401DA8AEF2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0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8D9D245E-EF89-3DBB-B3C7-0A917370BC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74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82F11FBD-B355-2799-022D-54A588BFAB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1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thank you card&#10;&#10;Description automatically generated">
            <a:extLst>
              <a:ext uri="{FF2B5EF4-FFF2-40B4-BE49-F238E27FC236}">
                <a16:creationId xmlns:a16="http://schemas.microsoft.com/office/drawing/2014/main" id="{4AAAC805-AF49-34A7-7592-26CB319C66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62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656522"/>
            <a:ext cx="3988041" cy="2313722"/>
          </a:xfrm>
        </p:spPr>
        <p:txBody>
          <a:bodyPr/>
          <a:lstStyle/>
          <a:p>
            <a:r>
              <a:rPr lang="en-US" dirty="0"/>
              <a:t>Rebranding Affiliate/Vendor Members as “Business Resource Partners”:</a:t>
            </a:r>
          </a:p>
          <a:p>
            <a:pPr lvl="1"/>
            <a:r>
              <a:rPr lang="en-US" dirty="0"/>
              <a:t>Supporting and Promoting Affiliates as “resource partners” vs “vendors”.</a:t>
            </a:r>
          </a:p>
          <a:p>
            <a:pPr lvl="1"/>
            <a:r>
              <a:rPr lang="en-US" dirty="0"/>
              <a:t>Affiliate Member Inclusive Programs and Activities</a:t>
            </a:r>
          </a:p>
          <a:p>
            <a:pPr lvl="1"/>
            <a:r>
              <a:rPr lang="en-US" dirty="0"/>
              <a:t>Proving leadership session just for Affiliate Members at spring conference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656522"/>
            <a:ext cx="3913167" cy="2313722"/>
          </a:xfrm>
        </p:spPr>
        <p:txBody>
          <a:bodyPr/>
          <a:lstStyle/>
          <a:p>
            <a:r>
              <a:rPr lang="en-US" dirty="0"/>
              <a:t>Building and Leveraging Strong Affiliate Partnerships:</a:t>
            </a:r>
          </a:p>
          <a:p>
            <a:pPr lvl="1"/>
            <a:r>
              <a:rPr lang="en-US" dirty="0"/>
              <a:t>Long-term platinum sponsorship and partnership with SVMIC.</a:t>
            </a:r>
          </a:p>
          <a:p>
            <a:pPr lvl="1"/>
            <a:r>
              <a:rPr lang="en-US" dirty="0"/>
              <a:t>Many other long-term, loyal conference sponsors with strong partnerships built upon years of intentional engagement and “friendships” among Members and TMGMA leadership/board. 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/>
              <a:t>Business Resource Partners: Relationships 	Build Results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563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221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726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0B0EFB-9AE1-B826-5BD7-7F4936DDDCDF}"/>
              </a:ext>
            </a:extLst>
          </p:cNvPr>
          <p:cNvSpPr txBox="1"/>
          <p:nvPr/>
        </p:nvSpPr>
        <p:spPr>
          <a:xfrm>
            <a:off x="2710392" y="1924678"/>
            <a:ext cx="489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+mn-ea"/>
                <a:cs typeface="+mn-cs"/>
              </a:rPr>
              <a:t>Speaker quote can go here, but they will </a:t>
            </a:r>
            <a:br>
              <a:rPr lang="en-US" sz="1600" kern="12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+mn-ea"/>
                <a:cs typeface="+mn-cs"/>
              </a:rPr>
            </a:br>
            <a:r>
              <a:rPr lang="en-US" sz="1600" kern="12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+mn-ea"/>
                <a:cs typeface="+mn-cs"/>
              </a:rPr>
              <a:t>     have more impact if they’re short. </a:t>
            </a:r>
          </a:p>
        </p:txBody>
      </p:sp>
    </p:spTree>
    <p:extLst>
      <p:ext uri="{BB962C8B-B14F-4D97-AF65-F5344CB8AC3E}">
        <p14:creationId xmlns:p14="http://schemas.microsoft.com/office/powerpoint/2010/main" val="1731315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889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5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8623-64A6-D608-DB2D-9ACA9E32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282030" cy="2623026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Tennessee/TMGMA: </a:t>
            </a:r>
            <a:b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Making Membership Matter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4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5B41B-7466-DA6D-2F76-45C3771F18A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Member Centric Culture and Programs</a:t>
            </a:r>
          </a:p>
          <a:p>
            <a:endParaRPr lang="en-US" dirty="0"/>
          </a:p>
          <a:p>
            <a:r>
              <a:rPr lang="en-US" dirty="0"/>
              <a:t>More Options for Member Engagement</a:t>
            </a:r>
          </a:p>
          <a:p>
            <a:endParaRPr lang="en-US" dirty="0"/>
          </a:p>
          <a:p>
            <a:r>
              <a:rPr lang="en-US" dirty="0"/>
              <a:t>Strong Support from and Engagement with Local Chapters</a:t>
            </a:r>
          </a:p>
          <a:p>
            <a:endParaRPr lang="en-US" dirty="0"/>
          </a:p>
          <a:p>
            <a:r>
              <a:rPr lang="en-US" dirty="0"/>
              <a:t>Experienced &amp; Cohesive Executive Council, Leadership Committee, Executive Director   </a:t>
            </a:r>
          </a:p>
          <a:p>
            <a:endParaRPr lang="en-US" dirty="0"/>
          </a:p>
          <a:p>
            <a:r>
              <a:rPr lang="en-US" dirty="0"/>
              <a:t>Business Resource Partners: Relationships Build Results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47DB0-9F6A-579B-C7FA-A8EF9E62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198890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</a:t>
            </a:r>
          </a:p>
        </p:txBody>
      </p:sp>
    </p:spTree>
    <p:extLst>
      <p:ext uri="{BB962C8B-B14F-4D97-AF65-F5344CB8AC3E}">
        <p14:creationId xmlns:p14="http://schemas.microsoft.com/office/powerpoint/2010/main" val="264843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/>
              <a:t>Member Centric Culture and Programs</a:t>
            </a:r>
            <a:br>
              <a:rPr lang="en-US" dirty="0"/>
            </a:br>
            <a:r>
              <a:rPr lang="en-US" sz="2000" dirty="0">
                <a:solidFill>
                  <a:srgbClr val="11B80B"/>
                </a:solidFill>
              </a:rPr>
              <a:t>“To develop and equip our members to create and maintain dynamic, successful medical group practices.”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41249" y="1954696"/>
            <a:ext cx="5070088" cy="2015548"/>
          </a:xfrm>
        </p:spPr>
        <p:txBody>
          <a:bodyPr/>
          <a:lstStyle/>
          <a:p>
            <a:r>
              <a:rPr lang="en-US" dirty="0"/>
              <a:t>Core Values:</a:t>
            </a:r>
          </a:p>
          <a:p>
            <a:pPr lvl="1"/>
            <a:r>
              <a:rPr lang="en-US" dirty="0"/>
              <a:t>Provide resources for local MGMA chapters</a:t>
            </a:r>
          </a:p>
          <a:p>
            <a:pPr lvl="1"/>
            <a:r>
              <a:rPr lang="en-US" dirty="0"/>
              <a:t>Promote development of leadership skills</a:t>
            </a:r>
          </a:p>
          <a:p>
            <a:pPr lvl="1"/>
            <a:r>
              <a:rPr lang="en-US" dirty="0"/>
              <a:t>Support the balance of professional &amp; personal excellence</a:t>
            </a:r>
          </a:p>
          <a:p>
            <a:pPr lvl="1"/>
            <a:r>
              <a:rPr lang="en-US" dirty="0"/>
              <a:t>Set the standard for integrity &amp; responsibility</a:t>
            </a:r>
          </a:p>
          <a:p>
            <a:pPr lvl="1"/>
            <a:r>
              <a:rPr lang="en-US" dirty="0"/>
              <a:t>Provide access to innovative ideas</a:t>
            </a:r>
          </a:p>
          <a:p>
            <a:pPr lvl="1"/>
            <a:r>
              <a:rPr lang="en-US" dirty="0"/>
              <a:t>Advocate for quality healthcare</a:t>
            </a:r>
          </a:p>
          <a:p>
            <a:pPr lvl="1"/>
            <a:r>
              <a:rPr lang="en-US" dirty="0"/>
              <a:t>Have fun and encourage friendships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5151863" y="1954696"/>
            <a:ext cx="4096215" cy="2015548"/>
          </a:xfrm>
        </p:spPr>
        <p:txBody>
          <a:bodyPr/>
          <a:lstStyle/>
          <a:p>
            <a:r>
              <a:rPr lang="en-US" dirty="0"/>
              <a:t>Strategies:</a:t>
            </a:r>
          </a:p>
          <a:p>
            <a:pPr lvl="1"/>
            <a:r>
              <a:rPr lang="en-US" dirty="0"/>
              <a:t>ACMPE Focus</a:t>
            </a:r>
          </a:p>
          <a:p>
            <a:pPr lvl="1"/>
            <a:r>
              <a:rPr lang="en-US" dirty="0"/>
              <a:t>Mentor/Peer to Peer</a:t>
            </a:r>
          </a:p>
          <a:p>
            <a:pPr lvl="1"/>
            <a:r>
              <a:rPr lang="en-US" dirty="0"/>
              <a:t>Legislative Leadership</a:t>
            </a:r>
          </a:p>
          <a:p>
            <a:pPr lvl="1"/>
            <a:r>
              <a:rPr lang="en-US" dirty="0"/>
              <a:t>Business Resource Partners</a:t>
            </a:r>
          </a:p>
          <a:p>
            <a:pPr lvl="1"/>
            <a:r>
              <a:rPr lang="en-US" dirty="0"/>
              <a:t>Local Chapter Support</a:t>
            </a:r>
          </a:p>
          <a:p>
            <a:pPr lvl="1"/>
            <a:r>
              <a:rPr lang="en-US" dirty="0"/>
              <a:t>Consistent, High Quality Education &amp; Engagement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7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311965"/>
            <a:ext cx="3988041" cy="2658279"/>
          </a:xfrm>
        </p:spPr>
        <p:txBody>
          <a:bodyPr/>
          <a:lstStyle/>
          <a:p>
            <a:r>
              <a:rPr lang="en-US" dirty="0"/>
              <a:t>“Independence Day” Round Table:</a:t>
            </a:r>
          </a:p>
          <a:p>
            <a:pPr lvl="1"/>
            <a:r>
              <a:rPr lang="en-US" dirty="0"/>
              <a:t>Quarterly calls, Conference break-out sessions for independent/private practice managers (all sized groups) to discuss and share tools to survive and thrive in today’s increasingly complex healthcare environment: best practices, new technologies, GPO options/discounts, finding and retaining talent, best in class  vendors/services, payer challenges, MSO and clinically integrated group options.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311965"/>
            <a:ext cx="3913167" cy="2658279"/>
          </a:xfrm>
        </p:spPr>
        <p:txBody>
          <a:bodyPr/>
          <a:lstStyle/>
          <a:p>
            <a:r>
              <a:rPr lang="en-US" dirty="0"/>
              <a:t>Practice Specialty and “</a:t>
            </a:r>
            <a:r>
              <a:rPr lang="en-US" dirty="0" err="1"/>
              <a:t>ListServ</a:t>
            </a:r>
            <a:r>
              <a:rPr lang="en-US" dirty="0"/>
              <a:t> Live” Conference Breakout Sessions:</a:t>
            </a:r>
          </a:p>
          <a:p>
            <a:pPr lvl="1"/>
            <a:r>
              <a:rPr lang="en-US" dirty="0"/>
              <a:t>“Sharing is Caring” discussion and collaboration around specialty specific pain points, opportunities, needs and solutions; open “think tank” forum to share best “what’s working” practices around any and all healthcare and practice management related topics.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/>
              <a:t>More Options for Member Engagement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311965"/>
            <a:ext cx="3988041" cy="2658279"/>
          </a:xfrm>
        </p:spPr>
        <p:txBody>
          <a:bodyPr/>
          <a:lstStyle/>
          <a:p>
            <a:r>
              <a:rPr lang="en-US" dirty="0"/>
              <a:t>APP: Ask a Peer Professional:</a:t>
            </a:r>
          </a:p>
          <a:p>
            <a:pPr lvl="1"/>
            <a:r>
              <a:rPr lang="en-US" dirty="0"/>
              <a:t>Rebranding mentor/peer-to-peer program to reduce barriers and encourage members to more readily share problems and ask for advice.</a:t>
            </a:r>
          </a:p>
          <a:p>
            <a:r>
              <a:rPr lang="en-US" dirty="0"/>
              <a:t>One shoe does NOT fit all:</a:t>
            </a:r>
          </a:p>
          <a:p>
            <a:pPr lvl="1"/>
            <a:r>
              <a:rPr lang="en-US" dirty="0"/>
              <a:t>Intentional programming to meet members at their level of need/experience: newer manager training/boot camp vs CEO roundtable “war stories” and lessons learned – included in upcoming conference sessions.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311965"/>
            <a:ext cx="3913167" cy="2658279"/>
          </a:xfrm>
        </p:spPr>
        <p:txBody>
          <a:bodyPr/>
          <a:lstStyle/>
          <a:p>
            <a:r>
              <a:rPr lang="en-US" dirty="0"/>
              <a:t>New Member/Attendee Recognition and Engagement:</a:t>
            </a:r>
          </a:p>
          <a:p>
            <a:pPr lvl="1"/>
            <a:r>
              <a:rPr lang="en-US" dirty="0"/>
              <a:t>Breakfast with TMGMA leadership and new members/attendees to share stories and experiences and build connection/relationships.</a:t>
            </a:r>
          </a:p>
          <a:p>
            <a:r>
              <a:rPr lang="en-US" dirty="0"/>
              <a:t>Games/Bowling Social:</a:t>
            </a:r>
          </a:p>
          <a:p>
            <a:pPr lvl="1"/>
            <a:r>
              <a:rPr lang="en-US" dirty="0"/>
              <a:t>TMGMA sponsored conference outing for Active and Affiliate members to engage in fun and fellowship while building stronger relationships, friendships.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/>
              <a:t>More Options for Member Engagement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5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656522"/>
            <a:ext cx="3988041" cy="2313722"/>
          </a:xfrm>
        </p:spPr>
        <p:txBody>
          <a:bodyPr/>
          <a:lstStyle/>
          <a:p>
            <a:r>
              <a:rPr lang="en-US" dirty="0"/>
              <a:t>TMGMA conference stipend for local chapter leadership to attend spring conferences:</a:t>
            </a:r>
          </a:p>
          <a:p>
            <a:pPr lvl="1"/>
            <a:r>
              <a:rPr lang="en-US" dirty="0"/>
              <a:t>TMGMA Executive/Leadership meeting and dinner with local chapter leaders night before conference begins to build and nurture relationships and recruit future leaders for Executive Council and Leadership committee positions.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656522"/>
            <a:ext cx="3913167" cy="2313722"/>
          </a:xfrm>
        </p:spPr>
        <p:txBody>
          <a:bodyPr/>
          <a:lstStyle/>
          <a:p>
            <a:r>
              <a:rPr lang="en-US" dirty="0"/>
              <a:t>Supporting and Promoting Local Chapters’ Growth and Success:</a:t>
            </a:r>
          </a:p>
          <a:p>
            <a:pPr lvl="1"/>
            <a:r>
              <a:rPr lang="en-US" dirty="0"/>
              <a:t>Executive Council/Leadership attendance at local chapter events throughout the year.</a:t>
            </a:r>
          </a:p>
          <a:p>
            <a:r>
              <a:rPr lang="en-US" dirty="0"/>
              <a:t>Stephen A. Dickens Bridge to our Future award:</a:t>
            </a:r>
          </a:p>
          <a:p>
            <a:pPr lvl="1"/>
            <a:r>
              <a:rPr lang="en-US" dirty="0"/>
              <a:t>Annually recognizes a local chapter leader who exemplifies strong character and support of the partnership between TMGMA and the local chapters.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/>
              <a:t>Strong Support from and Engagement with 	Local Chapters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1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4175" y="1656522"/>
            <a:ext cx="3988041" cy="2313722"/>
          </a:xfrm>
        </p:spPr>
        <p:txBody>
          <a:bodyPr/>
          <a:lstStyle/>
          <a:p>
            <a:r>
              <a:rPr lang="en-US" dirty="0"/>
              <a:t>Creating and Sustaining an engaged, Member-Centric Board Culture:</a:t>
            </a:r>
          </a:p>
          <a:p>
            <a:pPr lvl="1"/>
            <a:r>
              <a:rPr lang="en-US" dirty="0"/>
              <a:t>Monthly Virtual Board Meetings.</a:t>
            </a:r>
          </a:p>
          <a:p>
            <a:pPr lvl="1"/>
            <a:r>
              <a:rPr lang="en-US" dirty="0"/>
              <a:t>4 in-person Board Meetings annually:	summer and winter executive retreat/meetings; fall board/leadership and training and dinner; spring board/leadership and local chapter leader meeting/dinner.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BB2DD-A3AD-9C6F-1414-D396F39030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810204" y="1656522"/>
            <a:ext cx="3913167" cy="2313722"/>
          </a:xfrm>
        </p:spPr>
        <p:txBody>
          <a:bodyPr/>
          <a:lstStyle/>
          <a:p>
            <a:r>
              <a:rPr lang="en-US" dirty="0"/>
              <a:t>Cultivating future leaders through Membership Development and Engagement Activities:</a:t>
            </a:r>
          </a:p>
          <a:p>
            <a:pPr lvl="1"/>
            <a:r>
              <a:rPr lang="en-US" dirty="0"/>
              <a:t>Intentional relationship building among Executive council and active membership to identify and recruit up-and-coming leaders for consideration of board/committee positions.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</a:t>
            </a:r>
            <a:r>
              <a:rPr lang="en-US" sz="2400" i="1" dirty="0"/>
              <a:t>Experienced &amp; Cohesive Executive Council, 	Leadership Committee &amp; Executive Director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2494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30814-105C-89EA-6B4A-E7C3FBDDA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58247" y="1739650"/>
            <a:ext cx="8004752" cy="2313722"/>
          </a:xfrm>
        </p:spPr>
        <p:txBody>
          <a:bodyPr/>
          <a:lstStyle/>
          <a:p>
            <a:r>
              <a:rPr lang="en-US" dirty="0"/>
              <a:t>Highly Proficient and Effective Executive Director:</a:t>
            </a:r>
          </a:p>
          <a:p>
            <a:pPr lvl="1"/>
            <a:r>
              <a:rPr lang="en-US" dirty="0"/>
              <a:t>Consistent, Reliable, Professional Support for Executive Council, Leadership Committee and Membership – teacher, mentor and advisor.</a:t>
            </a:r>
          </a:p>
          <a:p>
            <a:pPr lvl="1"/>
            <a:r>
              <a:rPr lang="en-US" dirty="0"/>
              <a:t>Trusted Advocate and Ambassador of the Organization</a:t>
            </a:r>
          </a:p>
          <a:p>
            <a:pPr lvl="1"/>
            <a:r>
              <a:rPr lang="en-US" dirty="0"/>
              <a:t>Industry Expert – Experienced, Connected and Respected</a:t>
            </a:r>
          </a:p>
          <a:p>
            <a:pPr lvl="1"/>
            <a:r>
              <a:rPr lang="en-US" dirty="0"/>
              <a:t>Committed to Organization’s Goals, Vision and Success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2660EB-8500-3124-E2DC-6B87E3F8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75" y="279200"/>
            <a:ext cx="8300776" cy="5381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TMGMA: Making Membership Matter:</a:t>
            </a:r>
            <a:br>
              <a:rPr lang="en-US" dirty="0"/>
            </a:br>
            <a:r>
              <a:rPr lang="en-US" dirty="0"/>
              <a:t> </a:t>
            </a:r>
            <a:r>
              <a:rPr lang="en-US" sz="2400" i="1" dirty="0"/>
              <a:t>Experienced &amp; Cohesive Executive Council, 	Leadership Committee &amp; Executive Director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8254800"/>
      </p:ext>
    </p:extLst>
  </p:cSld>
  <p:clrMapOvr>
    <a:masterClrMapping/>
  </p:clrMapOvr>
</p:sld>
</file>

<file path=ppt/theme/theme1.xml><?xml version="1.0" encoding="utf-8"?>
<a:theme xmlns:a="http://schemas.openxmlformats.org/drawingml/2006/main" name="2_Event Titl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BF0FFF82-83C7-43E9-BDF4-0ACD779680D3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3.xml><?xml version="1.0" encoding="utf-8"?>
<a:theme xmlns:a="http://schemas.openxmlformats.org/drawingml/2006/main" name="19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4.xml><?xml version="1.0" encoding="utf-8"?>
<a:theme xmlns:a="http://schemas.openxmlformats.org/drawingml/2006/main" name="16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5.xml><?xml version="1.0" encoding="utf-8"?>
<a:theme xmlns:a="http://schemas.openxmlformats.org/drawingml/2006/main" name="20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6.xml><?xml version="1.0" encoding="utf-8"?>
<a:theme xmlns:a="http://schemas.openxmlformats.org/drawingml/2006/main" name="5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7.xml><?xml version="1.0" encoding="utf-8"?>
<a:theme xmlns:a="http://schemas.openxmlformats.org/drawingml/2006/main" name="21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8.xml><?xml version="1.0" encoding="utf-8"?>
<a:theme xmlns:a="http://schemas.openxmlformats.org/drawingml/2006/main" name="14_TFC18-Theme">
  <a:themeElements>
    <a:clrScheme name="2024 State Affiliate &amp; Chapter Forum">
      <a:dk1>
        <a:srgbClr val="0F0F0F"/>
      </a:dk1>
      <a:lt1>
        <a:srgbClr val="F6F6F8"/>
      </a:lt1>
      <a:dk2>
        <a:srgbClr val="5EC1CA"/>
      </a:dk2>
      <a:lt2>
        <a:srgbClr val="000000"/>
      </a:lt2>
      <a:accent1>
        <a:srgbClr val="91C6C9"/>
      </a:accent1>
      <a:accent2>
        <a:srgbClr val="2E9395"/>
      </a:accent2>
      <a:accent3>
        <a:srgbClr val="CFCFD1"/>
      </a:accent3>
      <a:accent4>
        <a:srgbClr val="98989C"/>
      </a:accent4>
      <a:accent5>
        <a:srgbClr val="68686B"/>
      </a:accent5>
      <a:accent6>
        <a:srgbClr val="3A3A3F"/>
      </a:accent6>
      <a:hlink>
        <a:srgbClr val="192A53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11-MGMA_TFC19_PPT-InternalSpeaker-16-9.potx" id="{0749120D-3C33-44F5-A10B-0688BFAD86EB}" vid="{188D51FE-982B-4212-8EFF-CC2E44521871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89A29F0EAB724CAE491B714979D7DC" ma:contentTypeVersion="13" ma:contentTypeDescription="Create a new document." ma:contentTypeScope="" ma:versionID="2bb57b623783d2e8df8802295f0343fb">
  <xsd:schema xmlns:xsd="http://www.w3.org/2001/XMLSchema" xmlns:xs="http://www.w3.org/2001/XMLSchema" xmlns:p="http://schemas.microsoft.com/office/2006/metadata/properties" xmlns:ns2="42cb61fa-0193-4d15-9fab-416fbc60052b" xmlns:ns3="61a7307d-b6e3-4068-98eb-8067716f1019" targetNamespace="http://schemas.microsoft.com/office/2006/metadata/properties" ma:root="true" ma:fieldsID="3350555f9ae47dc8a73e7ded93507233" ns2:_="" ns3:_="">
    <xsd:import namespace="42cb61fa-0193-4d15-9fab-416fbc60052b"/>
    <xsd:import namespace="61a7307d-b6e3-4068-98eb-8067716f10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b61fa-0193-4d15-9fab-416fbc6005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cf03d7c-0229-461d-a1c4-55ba212803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7307d-b6e3-4068-98eb-8067716f101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9081410-f65b-421e-a0a8-ce9fa22f6a33}" ma:internalName="TaxCatchAll" ma:showField="CatchAllData" ma:web="61a7307d-b6e3-4068-98eb-8067716f10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893F8C-C204-4CDE-9D31-259A6039EC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cb61fa-0193-4d15-9fab-416fbc60052b"/>
    <ds:schemaRef ds:uri="61a7307d-b6e3-4068-98eb-8067716f10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6A1BD0-544E-443E-85CB-74CC25D8BA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TFC18-Theme</Template>
  <TotalTime>20098</TotalTime>
  <Words>849</Words>
  <Application>Microsoft Office PowerPoint</Application>
  <PresentationFormat>On-screen Show (16:9)</PresentationFormat>
  <Paragraphs>71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Courier New</vt:lpstr>
      <vt:lpstr>Verdana</vt:lpstr>
      <vt:lpstr>2_Event Title</vt:lpstr>
      <vt:lpstr>15_TFC18-Theme</vt:lpstr>
      <vt:lpstr>19_TFC18-Theme</vt:lpstr>
      <vt:lpstr>16_TFC18-Theme</vt:lpstr>
      <vt:lpstr>20_TFC18-Theme</vt:lpstr>
      <vt:lpstr>5_TFC18-Theme</vt:lpstr>
      <vt:lpstr>21_TFC18-Theme</vt:lpstr>
      <vt:lpstr>14_TFC18-Theme</vt:lpstr>
      <vt:lpstr>PowerPoint Presentation</vt:lpstr>
      <vt:lpstr>Tennessee/TMGMA:   Making Membership Matter   </vt:lpstr>
      <vt:lpstr>TMGMA: Making Membership Matter</vt:lpstr>
      <vt:lpstr>TMGMA: Making Membership Matter:     Member Centric Culture and Programs “To develop and equip our members to create and maintain dynamic, successful medical group practices.”</vt:lpstr>
      <vt:lpstr>TMGMA: Making Membership Matter:     More Options for Member Engagement </vt:lpstr>
      <vt:lpstr>TMGMA: Making Membership Matter:     More Options for Member Engagement </vt:lpstr>
      <vt:lpstr>TMGMA: Making Membership Matter:  Strong Support from and Engagement with  Local Chapters </vt:lpstr>
      <vt:lpstr>TMGMA: Making Membership Matter:  Experienced &amp; Cohesive Executive Council,  Leadership Committee &amp; Executive Director </vt:lpstr>
      <vt:lpstr>TMGMA: Making Membership Matter:  Experienced &amp; Cohesive Executive Council,  Leadership Committee &amp; Executive Director </vt:lpstr>
      <vt:lpstr>TMGMA: Making Membership Matter:  Business Resource Partners: Relationships  Build Results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Abbate</dc:creator>
  <cp:lastModifiedBy>Jessica Smith</cp:lastModifiedBy>
  <cp:revision>334</cp:revision>
  <cp:lastPrinted>2020-07-01T19:03:23Z</cp:lastPrinted>
  <dcterms:created xsi:type="dcterms:W3CDTF">2019-11-08T18:00:58Z</dcterms:created>
  <dcterms:modified xsi:type="dcterms:W3CDTF">2024-09-19T18:48:57Z</dcterms:modified>
</cp:coreProperties>
</file>