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2"/>
  </p:notesMasterIdLst>
  <p:sldIdLst>
    <p:sldId id="271" r:id="rId5"/>
    <p:sldId id="281" r:id="rId6"/>
    <p:sldId id="282" r:id="rId7"/>
    <p:sldId id="283" r:id="rId8"/>
    <p:sldId id="284" r:id="rId9"/>
    <p:sldId id="286" r:id="rId10"/>
    <p:sldId id="285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6" r:id="rId20"/>
    <p:sldId id="262" r:id="rId21"/>
    <p:sldId id="272" r:id="rId22"/>
    <p:sldId id="256" r:id="rId23"/>
    <p:sldId id="273" r:id="rId24"/>
    <p:sldId id="278" r:id="rId25"/>
    <p:sldId id="263" r:id="rId26"/>
    <p:sldId id="269" r:id="rId27"/>
    <p:sldId id="259" r:id="rId28"/>
    <p:sldId id="266" r:id="rId29"/>
    <p:sldId id="277" r:id="rId30"/>
    <p:sldId id="264" r:id="rId31"/>
    <p:sldId id="274" r:id="rId32"/>
    <p:sldId id="275" r:id="rId33"/>
    <p:sldId id="268" r:id="rId34"/>
    <p:sldId id="260" r:id="rId35"/>
    <p:sldId id="265" r:id="rId36"/>
    <p:sldId id="276" r:id="rId37"/>
    <p:sldId id="261" r:id="rId38"/>
    <p:sldId id="267" r:id="rId39"/>
    <p:sldId id="279" r:id="rId40"/>
    <p:sldId id="295" r:id="rId4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F446A8-6C2D-C369-D291-7D871F3C18AE}" name="Anouck Deschilder" initials="AD" userId="S::anouck.deschilder@bancontactpayconiq.com::d043a2d3-212d-4683-a095-0089b34c4a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4E86"/>
    <a:srgbClr val="FBF8F5"/>
    <a:srgbClr val="050A1B"/>
    <a:srgbClr val="F5F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8" autoAdjust="0"/>
    <p:restoredTop sz="94611"/>
  </p:normalViewPr>
  <p:slideViewPr>
    <p:cSldViewPr snapToGrid="0">
      <p:cViewPr varScale="1">
        <p:scale>
          <a:sx n="105" d="100"/>
          <a:sy n="105" d="100"/>
        </p:scale>
        <p:origin x="8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6DCAF-0224-904F-812F-3E5DB5F9E0CF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0E898-DF40-4144-A3B8-152D79A11EE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3666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514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5681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953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61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0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FB8F6D-BA7B-E169-E016-CC49EE9D6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30BB79-124A-7C69-9A49-6EAFFC771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11E965-6969-9721-CBA0-5F8642C25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EAB466-FB27-EA5D-44DC-CA92A531E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DA32DD-8157-F671-02AB-FB7A4154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381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199261-1996-7EBF-A643-EC1FB8C8B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426E0A5-4429-7FF0-E1D5-0BC0DF307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B162AB-4AED-B412-CFA5-787A5ADB9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31B86A-5CD8-2772-5466-CABEEF564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98D527-528C-523A-3B31-78DCFCA58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317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96938C-44CB-2E72-E5D3-43560BDC3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01AD7D0-0A4A-DD74-B61D-630470D1BB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34E1E8-A24A-F0AA-65C7-002682963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7EAB9B-FD0A-FC16-136C-AA6E200F3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FAC2BE-5329-4ABB-C136-8244CF7D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21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71420-EB70-24D6-2CAE-79859C85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2F809F-00DC-A306-3191-9B37D7963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7A8DD1-35A4-0C34-ADB7-AB7F4BF7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309474-5B14-45EC-9734-8114F18B4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1614A6-FD15-4101-F6CE-FE535437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309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F5DB7F-1AD9-6C3A-31BD-EC096F98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39E7ED-54C6-FCB0-0866-5358988F9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7FAAC-9788-A690-1337-8F48FFF92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3DB941-9A66-5DE4-156F-EA573AFA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F311FA-2989-5AAB-5DD7-70D0632C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52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C0DB42-BE78-B3D3-7079-0AA5BC11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2368A2-A395-F6D8-D146-FDB5EFDB6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DA28F4-DBAC-DBC3-FE85-A359FBB35D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7BB186-ECA1-4ABA-E95F-A75E1FC5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C19C0D2-FDA5-3011-A730-6C80650F4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0EF74A-7267-EA5C-5F28-23150460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52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DBC22-E9D5-D51D-AA51-D6D53AF9A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E51988-1533-940F-3D7E-A27770EE0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2ABD328-C4E5-EAED-92E6-F8E742029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48AB70-A69D-3897-84AA-3E10EC44C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0CF801-7E79-0F4A-4C03-733187A0A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1EA14D0-8A14-7DC4-0078-A537861C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C516C5A-84F2-FD60-1FD6-3D9DC455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8D22687-C7C7-AB80-778B-FC6DC9D65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0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4FBE2-C362-BF57-5EB8-4F8BBB5A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430E7A6-0FFF-4B0B-9B58-6E5318555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D99B77-A3D9-352A-A6C9-43C4F5A6E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6ADE31-E8C9-2EBE-2A35-E10FC59A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3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FFAB36-DC14-6357-B094-7A0C2E86E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A902091-45E8-81A3-13FA-2575CF58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E32498-DA3B-D8AB-0113-76C092760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58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02A93-0047-74AF-C46A-42FA4BCE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531D08-107F-25E6-C916-273C75514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81555F-96AB-F853-3272-A5740EE47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1FE41B-3DEC-0426-6A7C-D8948C76C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06FA7C-DAE7-F90D-5DE1-31E9FF8CB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F6696E-8941-7821-AC52-915A6585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1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3D95A-C057-134F-C52F-E620AABB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98938E9-BC79-3030-BF0C-D0A713B78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2EE7D4-7C9C-9EEC-7DB1-D02E9BB83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FBD6A1-AE88-39A1-C084-46C40B667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CF3461-942C-D208-7C09-0F69AA69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BB36FC-6818-EC44-0E9F-C1381467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158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E8B4ACC-CDA4-EDFD-C5CA-89177D54D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2337D5-4376-9954-D976-35DE5FBD2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4B7F40-8FC1-9B51-0E8D-83FFC013A5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997EB1-564A-72DD-7111-409A0C604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41E653-6FC2-677F-47BC-A5B3E9AB4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2D3618-A06F-6D44-9FBA-4FC6894779E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4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039542"/>
            <a:ext cx="10515600" cy="2341502"/>
          </a:xfrm>
        </p:spPr>
        <p:txBody>
          <a:bodyPr>
            <a:noAutofit/>
          </a:bodyPr>
          <a:lstStyle/>
          <a:p>
            <a:pPr algn="ctr"/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Comment payer avec </a:t>
            </a:r>
            <a:b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Payconiq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By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Bancontact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?</a:t>
            </a:r>
            <a:endParaRPr lang="fr-FR" sz="6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1308DD-6C6C-8880-B367-4D4ED0F4003E}"/>
              </a:ext>
            </a:extLst>
          </p:cNvPr>
          <p:cNvSpPr txBox="1"/>
          <p:nvPr/>
        </p:nvSpPr>
        <p:spPr>
          <a:xfrm>
            <a:off x="3122870" y="3381044"/>
            <a:ext cx="5946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Complément au flyer :</a:t>
            </a:r>
            <a:b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</a:b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captures d'écran des différentes étapes </a:t>
            </a:r>
            <a:endParaRPr lang="nl-BE" sz="2400" dirty="0">
              <a:solidFill>
                <a:srgbClr val="F34E86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97728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901328" y="404288"/>
            <a:ext cx="423545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Avec votre liste de contacts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1535332" y="6053676"/>
            <a:ext cx="293862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</a:t>
            </a:r>
            <a:r>
              <a:rPr lang="fr-BE" sz="1600" dirty="0" err="1">
                <a:effectLst/>
                <a:latin typeface="SofiaProMedium"/>
              </a:rPr>
              <a:t>Sélectionnez</a:t>
            </a:r>
            <a:r>
              <a:rPr lang="fr-BE" sz="1600" dirty="0">
                <a:effectLst/>
                <a:latin typeface="SofiaProMedium"/>
              </a:rPr>
              <a:t> le nom de la liste. </a:t>
            </a:r>
            <a:endParaRPr lang="fr-BE" sz="1600" dirty="0">
              <a:effectLst/>
            </a:endParaRPr>
          </a:p>
          <a:p>
            <a:r>
              <a:rPr lang="fr-BE" sz="1600" dirty="0">
                <a:effectLst/>
                <a:latin typeface="SofiaProMedium"/>
              </a:rPr>
              <a:t>• Tapez le montant.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6720289" y="5848031"/>
            <a:ext cx="45169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Confirmez le paiement avec votre code PIN, votre empreinte digitale ou </a:t>
            </a:r>
            <a:r>
              <a:rPr lang="fr-BE" sz="1600" dirty="0">
                <a:latin typeface="SofiaProMedium"/>
              </a:rPr>
              <a:t>par</a:t>
            </a:r>
            <a:r>
              <a:rPr lang="fr-BE" sz="1600" dirty="0">
                <a:effectLst/>
                <a:latin typeface="SofiaProMedium"/>
              </a:rPr>
              <a:t> reconnaissance faciale.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21B9FC-A38B-ADEF-6FAD-4BB6526114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966"/>
          <a:stretch/>
        </p:blipFill>
        <p:spPr>
          <a:xfrm>
            <a:off x="7431521" y="1999790"/>
            <a:ext cx="2687185" cy="325860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2D516F3-807A-3B1E-75ED-43E183E8B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866" y="1026510"/>
            <a:ext cx="2247934" cy="486475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4" y="1615169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963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Recevoir de l’argent d’un ami, un collègue ou un membre de la famille </a:t>
            </a:r>
            <a:endParaRPr lang="fr-BE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3B5FB3-7A51-08A5-EA6A-DA0C4739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192315"/>
            <a:ext cx="13716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38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016117" y="404288"/>
            <a:ext cx="502413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latin typeface="SofiaProBold"/>
              </a:rPr>
              <a:t>L</a:t>
            </a:r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a personne est-elle à vos côtés ?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576864" y="6094252"/>
            <a:ext cx="30380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Cliquez sur le bouton ‘Recevoir’.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8008283" y="6094252"/>
            <a:ext cx="38422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Tapez le montant que l’autre personne doit vous payer.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64C26F1-B553-1399-B17B-174BD5E30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117" y="1204508"/>
            <a:ext cx="2202591" cy="4766634"/>
          </a:xfrm>
          <a:prstGeom prst="rect">
            <a:avLst/>
          </a:prstGeom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B32716FC-3540-4895-077C-EDD54C6A84C8}"/>
              </a:ext>
            </a:extLst>
          </p:cNvPr>
          <p:cNvSpPr/>
          <p:nvPr/>
        </p:nvSpPr>
        <p:spPr>
          <a:xfrm flipH="1">
            <a:off x="2902448" y="4558457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4628738" y="6094252"/>
            <a:ext cx="293061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Cliquez sur ‘</a:t>
            </a:r>
            <a:r>
              <a:rPr lang="fr-BE" sz="1600" dirty="0" err="1">
                <a:effectLst/>
                <a:latin typeface="SofiaProMedium"/>
              </a:rPr>
              <a:t>Créer</a:t>
            </a:r>
            <a:r>
              <a:rPr lang="fr-BE" sz="1600" dirty="0">
                <a:effectLst/>
                <a:latin typeface="SofiaProMedium"/>
              </a:rPr>
              <a:t> un code QR’.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2E62D5B-D931-583A-CE70-6C7D51F047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2748" y="1204507"/>
            <a:ext cx="2202591" cy="4766634"/>
          </a:xfrm>
          <a:prstGeom prst="rect">
            <a:avLst/>
          </a:prstGeom>
        </p:spPr>
      </p:pic>
      <p:sp>
        <p:nvSpPr>
          <p:cNvPr id="16" name="Flèche vers le bas 15">
            <a:extLst>
              <a:ext uri="{FF2B5EF4-FFF2-40B4-BE49-F238E27FC236}">
                <a16:creationId xmlns:a16="http://schemas.microsoft.com/office/drawing/2014/main" id="{2DADA159-327A-472D-CA4B-2061AA7D9945}"/>
              </a:ext>
            </a:extLst>
          </p:cNvPr>
          <p:cNvSpPr/>
          <p:nvPr/>
        </p:nvSpPr>
        <p:spPr>
          <a:xfrm rot="5400000" flipH="1">
            <a:off x="6524955" y="4189333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F2F663C-E907-4D3F-53C2-51A4E9E731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3425" y="1204507"/>
            <a:ext cx="2202592" cy="476663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EDDD7CC-9913-6554-684C-757A3C116626}"/>
              </a:ext>
            </a:extLst>
          </p:cNvPr>
          <p:cNvSpPr/>
          <p:nvPr/>
        </p:nvSpPr>
        <p:spPr>
          <a:xfrm>
            <a:off x="8776450" y="3010830"/>
            <a:ext cx="673620" cy="189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901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576864" y="5954243"/>
            <a:ext cx="345799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Vous pouvez aussi taper un message.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8290671" y="5915103"/>
            <a:ext cx="3842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Votre ami doit scanner ce code QR et confirmer avec son code PIN, son empreinte digitale </a:t>
            </a:r>
            <a:r>
              <a:rPr lang="fr-BE" sz="1600" dirty="0">
                <a:latin typeface="SofiaProMedium"/>
              </a:rPr>
              <a:t>par</a:t>
            </a:r>
            <a:r>
              <a:rPr lang="fr-BE" sz="1600" dirty="0">
                <a:effectLst/>
                <a:latin typeface="SofiaProMedium"/>
              </a:rPr>
              <a:t> reconnaissance faciale. </a:t>
            </a:r>
            <a:endParaRPr lang="fr-BE" sz="1600" dirty="0">
              <a:effectLst/>
            </a:endParaRPr>
          </a:p>
          <a:p>
            <a:endParaRPr lang="fr-FR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4442584" y="5954243"/>
            <a:ext cx="344036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Un code QR s’affiche sur votre </a:t>
            </a:r>
            <a:r>
              <a:rPr lang="fr-BE" sz="1600" dirty="0" err="1">
                <a:effectLst/>
                <a:latin typeface="SofiaProMedium"/>
              </a:rPr>
              <a:t>écran</a:t>
            </a:r>
            <a:r>
              <a:rPr lang="fr-BE" sz="1600" dirty="0">
                <a:effectLst/>
                <a:latin typeface="SofiaProMedium"/>
              </a:rPr>
              <a:t>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A63987-1F29-53C6-55A2-BE5D4A200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012" y="1026642"/>
            <a:ext cx="2220189" cy="480471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78B8957-C625-DBE7-6EF7-9168B38B3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305" y="1026643"/>
            <a:ext cx="2220189" cy="480471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6D339E6-F469-4A32-A4A0-D612C11D44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3966"/>
          <a:stretch/>
        </p:blipFill>
        <p:spPr>
          <a:xfrm>
            <a:off x="8868179" y="1799699"/>
            <a:ext cx="2687185" cy="325860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A892529-5D52-99BB-D87A-5F15EAA451E5}"/>
              </a:ext>
            </a:extLst>
          </p:cNvPr>
          <p:cNvSpPr txBox="1"/>
          <p:nvPr/>
        </p:nvSpPr>
        <p:spPr>
          <a:xfrm>
            <a:off x="3500211" y="288204"/>
            <a:ext cx="502413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latin typeface="SofiaProBold"/>
              </a:rPr>
              <a:t>L</a:t>
            </a:r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a personne est-elle à vos côtés ?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9370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490378" y="414245"/>
            <a:ext cx="533832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La personne n'est pas à vos </a:t>
            </a:r>
            <a:r>
              <a:rPr lang="fr-BE" sz="2800" dirty="0" err="1">
                <a:solidFill>
                  <a:srgbClr val="F34E86"/>
                </a:solidFill>
                <a:effectLst/>
                <a:latin typeface="SofiaProBold"/>
              </a:rPr>
              <a:t>côtés</a:t>
            </a:r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 ?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2179702" y="6166756"/>
            <a:ext cx="303801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Cliquez sur le bouton ‘Recevoir’.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64C26F1-B553-1399-B17B-174BD5E30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2825" y="1045683"/>
            <a:ext cx="2309484" cy="4997962"/>
          </a:xfrm>
          <a:prstGeom prst="rect">
            <a:avLst/>
          </a:prstGeom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B32716FC-3540-4895-077C-EDD54C6A84C8}"/>
              </a:ext>
            </a:extLst>
          </p:cNvPr>
          <p:cNvSpPr/>
          <p:nvPr/>
        </p:nvSpPr>
        <p:spPr>
          <a:xfrm flipH="1">
            <a:off x="4497269" y="4589503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7309693" y="6044299"/>
            <a:ext cx="30380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Cliquez sur ‘</a:t>
            </a:r>
            <a:r>
              <a:rPr lang="fr-BE" sz="1600" dirty="0" err="1">
                <a:effectLst/>
                <a:latin typeface="SofiaProMedium"/>
              </a:rPr>
              <a:t>Créer</a:t>
            </a:r>
            <a:r>
              <a:rPr lang="fr-BE" sz="1600" dirty="0">
                <a:effectLst/>
                <a:latin typeface="SofiaProMedium"/>
              </a:rPr>
              <a:t> une demande de paiement’. </a:t>
            </a: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2E62D5B-D931-583A-CE70-6C7D51F047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998" y="1045683"/>
            <a:ext cx="2257041" cy="4884470"/>
          </a:xfrm>
          <a:prstGeom prst="rect">
            <a:avLst/>
          </a:prstGeom>
        </p:spPr>
      </p:pic>
      <p:sp>
        <p:nvSpPr>
          <p:cNvPr id="16" name="Flèche vers le bas 15">
            <a:extLst>
              <a:ext uri="{FF2B5EF4-FFF2-40B4-BE49-F238E27FC236}">
                <a16:creationId xmlns:a16="http://schemas.microsoft.com/office/drawing/2014/main" id="{2DADA159-327A-472D-CA4B-2061AA7D9945}"/>
              </a:ext>
            </a:extLst>
          </p:cNvPr>
          <p:cNvSpPr/>
          <p:nvPr/>
        </p:nvSpPr>
        <p:spPr>
          <a:xfrm rot="5400000" flipH="1">
            <a:off x="9651776" y="4477678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870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525299" y="326784"/>
            <a:ext cx="533832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La personne n'est pas à vos </a:t>
            </a:r>
            <a:r>
              <a:rPr lang="fr-BE" sz="2800" dirty="0" err="1">
                <a:solidFill>
                  <a:srgbClr val="F34E86"/>
                </a:solidFill>
                <a:effectLst/>
                <a:latin typeface="SofiaProBold"/>
              </a:rPr>
              <a:t>côtés</a:t>
            </a:r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 ?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1259817" y="5905408"/>
            <a:ext cx="41837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Indiquez le montant que vous devez recevoir. Vous pouvez aussi taper un message. </a:t>
            </a:r>
          </a:p>
          <a:p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EDDD7CC-9913-6554-684C-757A3C116626}"/>
              </a:ext>
            </a:extLst>
          </p:cNvPr>
          <p:cNvSpPr/>
          <p:nvPr/>
        </p:nvSpPr>
        <p:spPr>
          <a:xfrm>
            <a:off x="8776450" y="3010830"/>
            <a:ext cx="673620" cy="189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9C0D959-63F9-9CDA-93A0-73D6118FF0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813" y="1033670"/>
            <a:ext cx="2206521" cy="477513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0BA0D8C-8473-EA2A-587B-115FF1D5896A}"/>
              </a:ext>
            </a:extLst>
          </p:cNvPr>
          <p:cNvSpPr txBox="1"/>
          <p:nvPr/>
        </p:nvSpPr>
        <p:spPr>
          <a:xfrm>
            <a:off x="7358211" y="5905408"/>
            <a:ext cx="41837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Partagez la demande de paiement par WhatsApp, SMS ou e-mail. </a:t>
            </a: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5AB8EA-66BF-0B8F-62DE-2215300CC4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0629" y="1033670"/>
            <a:ext cx="2206522" cy="477513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6BC241-2E87-25FD-E675-B87DDD623DE1}"/>
              </a:ext>
            </a:extLst>
          </p:cNvPr>
          <p:cNvSpPr/>
          <p:nvPr/>
        </p:nvSpPr>
        <p:spPr>
          <a:xfrm>
            <a:off x="7968585" y="3657600"/>
            <a:ext cx="2206521" cy="655983"/>
          </a:xfrm>
          <a:prstGeom prst="rect">
            <a:avLst/>
          </a:prstGeom>
          <a:solidFill>
            <a:srgbClr val="FBF8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9816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36" y="3904861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401" y="1422849"/>
            <a:ext cx="10515600" cy="2341502"/>
          </a:xfrm>
        </p:spPr>
        <p:txBody>
          <a:bodyPr>
            <a:noAutofit/>
          </a:bodyPr>
          <a:lstStyle/>
          <a:p>
            <a:pPr algn="ctr"/>
            <a:b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Que pouvez-vous faire d’autre avec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Payconiq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by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Bancontact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?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580198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9593"/>
            <a:ext cx="10515600" cy="3958814"/>
          </a:xfrm>
        </p:spPr>
        <p:txBody>
          <a:bodyPr>
            <a:norm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Payer avec des chèques-repas </a:t>
            </a:r>
            <a:br>
              <a:rPr lang="fr-BE" sz="4400" dirty="0">
                <a:effectLst/>
              </a:rPr>
            </a:b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767D92D-B351-4145-30A3-4E0FA3D89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610" y="3646570"/>
            <a:ext cx="1166779" cy="101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53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043091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>
                <a:effectLst/>
                <a:latin typeface="Calibri" panose="020F0502020204030204" pitchFamily="34" charset="0"/>
              </a:rPr>
              <a:t>Cliquez sur l’appli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Payconiq</a:t>
            </a:r>
            <a:r>
              <a:rPr lang="fr-BE" sz="2800" dirty="0">
                <a:effectLst/>
                <a:latin typeface="Calibri" panose="020F0502020204030204" pitchFamily="34" charset="0"/>
              </a:rPr>
              <a:t> by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Bancontact</a:t>
            </a:r>
            <a:r>
              <a:rPr lang="fr-BE" sz="2800" dirty="0">
                <a:effectLst/>
                <a:latin typeface="Calibri" panose="020F0502020204030204" pitchFamily="34" charset="0"/>
              </a:rPr>
              <a:t>. </a:t>
            </a:r>
            <a:endParaRPr lang="fr-BE" sz="2800" dirty="0">
              <a:effectLst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731968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2592639-0FAF-7E13-8506-7E4AC62CA0FB}"/>
              </a:ext>
            </a:extLst>
          </p:cNvPr>
          <p:cNvSpPr txBox="1"/>
          <p:nvPr/>
        </p:nvSpPr>
        <p:spPr>
          <a:xfrm>
            <a:off x="1848362" y="6182201"/>
            <a:ext cx="237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</a:rPr>
              <a:t>Cliquez sur ‘Services’ </a:t>
            </a: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D100254E-24F2-D3B2-9FAC-4E0B597505B1}"/>
              </a:ext>
            </a:extLst>
          </p:cNvPr>
          <p:cNvSpPr txBox="1"/>
          <p:nvPr/>
        </p:nvSpPr>
        <p:spPr>
          <a:xfrm>
            <a:off x="7606046" y="6182201"/>
            <a:ext cx="2825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ymbolMT"/>
              </a:rPr>
              <a:t> Cliquez sur ‘Chèques-repas’ </a:t>
            </a:r>
            <a:endParaRPr lang="fr-BE" sz="1600" dirty="0">
              <a:effectLst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F0E0DD-3149-649A-22B7-1284BDAEF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559" y="305421"/>
            <a:ext cx="2661046" cy="5758777"/>
          </a:xfrm>
          <a:prstGeom prst="rect">
            <a:avLst/>
          </a:prstGeom>
        </p:spPr>
      </p:pic>
      <p:sp>
        <p:nvSpPr>
          <p:cNvPr id="7" name="Flèche vers le bas 6">
            <a:extLst>
              <a:ext uri="{FF2B5EF4-FFF2-40B4-BE49-F238E27FC236}">
                <a16:creationId xmlns:a16="http://schemas.microsoft.com/office/drawing/2014/main" id="{2C8E1130-3842-228B-B7A8-0B42E25270F9}"/>
              </a:ext>
            </a:extLst>
          </p:cNvPr>
          <p:cNvSpPr/>
          <p:nvPr/>
        </p:nvSpPr>
        <p:spPr>
          <a:xfrm flipH="1">
            <a:off x="3259568" y="4399877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8439712-DC3C-57C9-FDA2-D78D6E16F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046" y="323372"/>
            <a:ext cx="2741740" cy="5740826"/>
          </a:xfrm>
          <a:prstGeom prst="rect">
            <a:avLst/>
          </a:prstGeom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45328597-B90C-9D33-3D6D-00CB433EB141}"/>
              </a:ext>
            </a:extLst>
          </p:cNvPr>
          <p:cNvSpPr/>
          <p:nvPr/>
        </p:nvSpPr>
        <p:spPr>
          <a:xfrm rot="5400000" flipH="1">
            <a:off x="9633040" y="887230"/>
            <a:ext cx="165899" cy="541466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773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Payer en magasin, chez le coiffeur, le médecin, </a:t>
            </a:r>
            <a:r>
              <a:rPr lang="fr-BE" sz="480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 restaurant,…</a:t>
            </a:r>
            <a:endParaRPr lang="fr-BE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FA6DDB4-C2E2-75D5-4537-168758100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680" y="4139085"/>
            <a:ext cx="993508" cy="10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79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2592639-0FAF-7E13-8506-7E4AC62CA0FB}"/>
              </a:ext>
            </a:extLst>
          </p:cNvPr>
          <p:cNvSpPr txBox="1"/>
          <p:nvPr/>
        </p:nvSpPr>
        <p:spPr>
          <a:xfrm>
            <a:off x="929814" y="6028810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</a:rPr>
              <a:t> Ajoutez votre carte chèque-repas. </a:t>
            </a: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D100254E-24F2-D3B2-9FAC-4E0B597505B1}"/>
              </a:ext>
            </a:extLst>
          </p:cNvPr>
          <p:cNvSpPr txBox="1"/>
          <p:nvPr/>
        </p:nvSpPr>
        <p:spPr>
          <a:xfrm>
            <a:off x="4201736" y="5905698"/>
            <a:ext cx="3920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latin typeface="SymbolMT"/>
              </a:rPr>
              <a:t> Vous avez déjà un profil chez </a:t>
            </a:r>
            <a:r>
              <a:rPr lang="fr-BE" sz="1600" dirty="0" err="1">
                <a:latin typeface="SymbolMT"/>
              </a:rPr>
              <a:t>Monizze</a:t>
            </a:r>
            <a:r>
              <a:rPr lang="fr-BE" sz="1600" dirty="0">
                <a:latin typeface="SymbolMT"/>
              </a:rPr>
              <a:t>, </a:t>
            </a:r>
            <a:r>
              <a:rPr lang="fr-BE" sz="1600" dirty="0" err="1">
                <a:latin typeface="SymbolMT"/>
              </a:rPr>
              <a:t>Pluxee</a:t>
            </a:r>
            <a:r>
              <a:rPr lang="fr-BE" sz="1600" dirty="0">
                <a:latin typeface="SymbolMT"/>
              </a:rPr>
              <a:t> ou Edenred ? Connectez-vous avec votre nom et votre mot de passe.</a:t>
            </a:r>
            <a:endParaRPr lang="fr-BE" sz="1600" dirty="0">
              <a:effectLst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2C41F7-AB7F-F8A5-CDFD-160057470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97" y="244415"/>
            <a:ext cx="2741740" cy="564776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63DFE34-4AE8-8B47-6563-3A0BA42FC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779" y="244413"/>
            <a:ext cx="2814441" cy="562624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3435385-D745-8492-4D25-B0B43539C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7745" y="244414"/>
            <a:ext cx="2814441" cy="5626249"/>
          </a:xfrm>
          <a:prstGeom prst="rect">
            <a:avLst/>
          </a:prstGeom>
        </p:spPr>
      </p:pic>
      <p:sp>
        <p:nvSpPr>
          <p:cNvPr id="13" name="Flèche vers le bas 12">
            <a:extLst>
              <a:ext uri="{FF2B5EF4-FFF2-40B4-BE49-F238E27FC236}">
                <a16:creationId xmlns:a16="http://schemas.microsoft.com/office/drawing/2014/main" id="{F5902474-A0B4-4BF0-3A63-9361C2A332BE}"/>
              </a:ext>
            </a:extLst>
          </p:cNvPr>
          <p:cNvSpPr/>
          <p:nvPr/>
        </p:nvSpPr>
        <p:spPr>
          <a:xfrm rot="10800000" flipH="1">
            <a:off x="9854965" y="5179376"/>
            <a:ext cx="247990" cy="42313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5">
            <a:extLst>
              <a:ext uri="{FF2B5EF4-FFF2-40B4-BE49-F238E27FC236}">
                <a16:creationId xmlns:a16="http://schemas.microsoft.com/office/drawing/2014/main" id="{9C642263-408B-6F7B-2119-76A105D2A8AA}"/>
              </a:ext>
            </a:extLst>
          </p:cNvPr>
          <p:cNvSpPr txBox="1"/>
          <p:nvPr/>
        </p:nvSpPr>
        <p:spPr>
          <a:xfrm>
            <a:off x="8342999" y="5920983"/>
            <a:ext cx="3271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latin typeface="SymbolMT"/>
              </a:rPr>
              <a:t> Vous n’avez pas de profil ? Alors, vous devez le créer maintenant.</a:t>
            </a:r>
            <a:endParaRPr lang="fr-BE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2689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3B7F0D-DBA5-2DB4-3DCF-741271E69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0096" y="-16525"/>
            <a:ext cx="366776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5A8229A-A5D9-B507-2557-A6978A53E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3686" y="451692"/>
            <a:ext cx="3763327" cy="521097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C25FF05-408F-5CC0-7BE9-F3B76A6F7EF3}"/>
              </a:ext>
            </a:extLst>
          </p:cNvPr>
          <p:cNvSpPr txBox="1"/>
          <p:nvPr/>
        </p:nvSpPr>
        <p:spPr>
          <a:xfrm>
            <a:off x="1888792" y="5927075"/>
            <a:ext cx="341311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Scannez le code QR dans le magasin.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4527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9593"/>
            <a:ext cx="10515600" cy="3958814"/>
          </a:xfrm>
        </p:spPr>
        <p:txBody>
          <a:bodyPr>
            <a:normAutofit/>
          </a:bodyPr>
          <a:lstStyle/>
          <a:p>
            <a:pPr algn="ctr"/>
            <a:br>
              <a:rPr lang="fr-BE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fr-BE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Payer à plusieurs </a:t>
            </a:r>
            <a:br>
              <a:rPr lang="fr-BE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fr-FR" sz="40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0F33AEE-8A73-F21E-2E4E-77776E50D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0" y="4254424"/>
            <a:ext cx="11938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8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043091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>
                <a:effectLst/>
                <a:latin typeface="Calibri" panose="020F0502020204030204" pitchFamily="34" charset="0"/>
              </a:rPr>
              <a:t>Cliquez sur l’appli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Payconiq</a:t>
            </a:r>
            <a:r>
              <a:rPr lang="fr-BE" sz="2800" dirty="0">
                <a:effectLst/>
                <a:latin typeface="Calibri" panose="020F0502020204030204" pitchFamily="34" charset="0"/>
              </a:rPr>
              <a:t> by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Bancontact</a:t>
            </a:r>
            <a:r>
              <a:rPr lang="fr-BE" sz="2800" dirty="0">
                <a:effectLst/>
                <a:latin typeface="Calibri" panose="020F0502020204030204" pitchFamily="34" charset="0"/>
              </a:rPr>
              <a:t>. </a:t>
            </a:r>
            <a:endParaRPr lang="fr-BE" sz="2800" dirty="0">
              <a:effectLst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4257176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96A4B1-34E7-BDB0-3B03-E837AB7B123C}"/>
              </a:ext>
            </a:extLst>
          </p:cNvPr>
          <p:cNvSpPr txBox="1"/>
          <p:nvPr/>
        </p:nvSpPr>
        <p:spPr>
          <a:xfrm>
            <a:off x="2163315" y="6148962"/>
            <a:ext cx="2450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latin typeface="Calibri" panose="020F0502020204030204" pitchFamily="34" charset="0"/>
                <a:ea typeface="Calibri" panose="020F0502020204030204" pitchFamily="34" charset="0"/>
              </a:rPr>
              <a:t>Cliquez sur ‘Recevoir’.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499BE05-A1A8-678A-4A60-12D3D93D14B7}"/>
              </a:ext>
            </a:extLst>
          </p:cNvPr>
          <p:cNvSpPr txBox="1"/>
          <p:nvPr/>
        </p:nvSpPr>
        <p:spPr>
          <a:xfrm>
            <a:off x="7717591" y="6025851"/>
            <a:ext cx="265995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Cliquez sur ‘Démarrez une cagnotte’.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100362-09F7-3CFC-45EA-D7D8A72907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874" y="631020"/>
            <a:ext cx="2450880" cy="5303955"/>
          </a:xfrm>
          <a:prstGeom prst="rect">
            <a:avLst/>
          </a:prstGeom>
        </p:spPr>
      </p:pic>
      <p:sp>
        <p:nvSpPr>
          <p:cNvPr id="5" name="Flèche vers le bas 4">
            <a:extLst>
              <a:ext uri="{FF2B5EF4-FFF2-40B4-BE49-F238E27FC236}">
                <a16:creationId xmlns:a16="http://schemas.microsoft.com/office/drawing/2014/main" id="{DFE8230A-B7BB-1E1A-5FE4-6270C1B0502D}"/>
              </a:ext>
            </a:extLst>
          </p:cNvPr>
          <p:cNvSpPr/>
          <p:nvPr/>
        </p:nvSpPr>
        <p:spPr>
          <a:xfrm rot="5400000" flipH="1">
            <a:off x="9845101" y="3036346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9EFF50-5CCD-1F65-652B-735BD6465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246" y="721891"/>
            <a:ext cx="2450882" cy="5303960"/>
          </a:xfrm>
          <a:prstGeom prst="rect">
            <a:avLst/>
          </a:prstGeom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3EF54CB6-48A7-3DBB-BA82-5A89212C5EBA}"/>
              </a:ext>
            </a:extLst>
          </p:cNvPr>
          <p:cNvSpPr/>
          <p:nvPr/>
        </p:nvSpPr>
        <p:spPr>
          <a:xfrm flipH="1">
            <a:off x="4155273" y="4393735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EA6D0B-5570-E2C8-2164-B39D89622F01}"/>
              </a:ext>
            </a:extLst>
          </p:cNvPr>
          <p:cNvSpPr txBox="1"/>
          <p:nvPr/>
        </p:nvSpPr>
        <p:spPr>
          <a:xfrm>
            <a:off x="4614196" y="369410"/>
            <a:ext cx="2980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Créez une cagnotte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3286998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321B6E8-015F-E7E3-0DF0-C2A76A69D8E6}"/>
              </a:ext>
            </a:extLst>
          </p:cNvPr>
          <p:cNvSpPr txBox="1"/>
          <p:nvPr/>
        </p:nvSpPr>
        <p:spPr>
          <a:xfrm>
            <a:off x="1715663" y="6027833"/>
            <a:ext cx="100101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</a:rPr>
              <a:t>Tapez un montant. Ou ne rentrez pas de montant. Ainsi chacun choisit son propre montant. </a:t>
            </a:r>
            <a:endParaRPr lang="fr-BE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B7167A-A19C-F49F-CD70-FC80A0247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214" y="666974"/>
            <a:ext cx="2371144" cy="513139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6E4071C-6FFC-1ED8-40B2-E4434111D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627" y="666974"/>
            <a:ext cx="2371144" cy="513139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2B4EA4E-7D8C-9DF0-E808-5A432FA871C0}"/>
              </a:ext>
            </a:extLst>
          </p:cNvPr>
          <p:cNvSpPr txBox="1"/>
          <p:nvPr/>
        </p:nvSpPr>
        <p:spPr>
          <a:xfrm>
            <a:off x="4319841" y="290811"/>
            <a:ext cx="2980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Créez une cagnotte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699148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E53CC5A-1ABC-4B03-734E-3A14D0919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300" y="206729"/>
            <a:ext cx="2624662" cy="568003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EC820F-13B3-00A3-85BC-7FBE66661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209" y="206728"/>
            <a:ext cx="2624662" cy="568003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8CBB896-F6E4-0B96-87F3-351C40EDF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9942" y="206728"/>
            <a:ext cx="2624662" cy="568003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110793C-35CD-7E07-851C-B7BE30B641F4}"/>
              </a:ext>
            </a:extLst>
          </p:cNvPr>
          <p:cNvSpPr/>
          <p:nvPr/>
        </p:nvSpPr>
        <p:spPr>
          <a:xfrm>
            <a:off x="4649209" y="3429000"/>
            <a:ext cx="2624662" cy="691308"/>
          </a:xfrm>
          <a:prstGeom prst="rect">
            <a:avLst/>
          </a:prstGeom>
          <a:solidFill>
            <a:srgbClr val="F5F7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0A2BBE-0361-3BB9-4453-4B542EB4BE77}"/>
              </a:ext>
            </a:extLst>
          </p:cNvPr>
          <p:cNvSpPr/>
          <p:nvPr/>
        </p:nvSpPr>
        <p:spPr>
          <a:xfrm>
            <a:off x="8119942" y="3417983"/>
            <a:ext cx="2624662" cy="691308"/>
          </a:xfrm>
          <a:prstGeom prst="rect">
            <a:avLst/>
          </a:prstGeom>
          <a:solidFill>
            <a:srgbClr val="F5F7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vers le bas 14">
            <a:extLst>
              <a:ext uri="{FF2B5EF4-FFF2-40B4-BE49-F238E27FC236}">
                <a16:creationId xmlns:a16="http://schemas.microsoft.com/office/drawing/2014/main" id="{263FA3EC-254A-7083-258B-9E506F97C423}"/>
              </a:ext>
            </a:extLst>
          </p:cNvPr>
          <p:cNvSpPr/>
          <p:nvPr/>
        </p:nvSpPr>
        <p:spPr>
          <a:xfrm rot="16200000" flipH="1">
            <a:off x="925772" y="5113275"/>
            <a:ext cx="247990" cy="42313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56F259C-6494-75CC-9544-BADE02F2A8DD}"/>
              </a:ext>
            </a:extLst>
          </p:cNvPr>
          <p:cNvSpPr txBox="1"/>
          <p:nvPr/>
        </p:nvSpPr>
        <p:spPr>
          <a:xfrm>
            <a:off x="1281300" y="5996226"/>
            <a:ext cx="28744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Envoyez une demande de paiement à vos amis.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B9E9C24-BD06-5988-8A42-F6B344AD3148}"/>
              </a:ext>
            </a:extLst>
          </p:cNvPr>
          <p:cNvSpPr txBox="1"/>
          <p:nvPr/>
        </p:nvSpPr>
        <p:spPr>
          <a:xfrm>
            <a:off x="4726327" y="6119336"/>
            <a:ext cx="579838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Vous pouvez envoyer un message par SMS, WhatsApp ou e-mail.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8692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77988"/>
            <a:ext cx="10515600" cy="2635623"/>
          </a:xfrm>
        </p:spPr>
        <p:txBody>
          <a:bodyPr>
            <a:normAutofit fontScale="90000"/>
          </a:bodyPr>
          <a:lstStyle/>
          <a:p>
            <a:pPr algn="ctr"/>
            <a:r>
              <a:rPr lang="fr-BE" sz="53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Sauvegarder vos cartes de fidélité</a:t>
            </a:r>
            <a:br>
              <a:rPr lang="fr-BE" sz="5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fr-BE" sz="5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fr-BE" sz="5400" dirty="0">
                <a:effectLst/>
              </a:rPr>
            </a:br>
            <a:endParaRPr lang="fr-FR" sz="5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6A0F51A-8578-312E-E690-0F890DD54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3851299"/>
            <a:ext cx="12446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282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043091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>
                <a:effectLst/>
                <a:latin typeface="Calibri" panose="020F0502020204030204" pitchFamily="34" charset="0"/>
              </a:rPr>
              <a:t>Cliquez sur l’appli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Payconiq</a:t>
            </a:r>
            <a:r>
              <a:rPr lang="fr-BE" sz="2800" dirty="0">
                <a:effectLst/>
                <a:latin typeface="Calibri" panose="020F0502020204030204" pitchFamily="34" charset="0"/>
              </a:rPr>
              <a:t> by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Bancontact</a:t>
            </a:r>
            <a:r>
              <a:rPr lang="fr-BE" sz="2800" dirty="0">
                <a:effectLst/>
                <a:latin typeface="Calibri" panose="020F0502020204030204" pitchFamily="34" charset="0"/>
              </a:rPr>
              <a:t>. </a:t>
            </a:r>
            <a:endParaRPr lang="fr-BE" sz="2800" dirty="0">
              <a:effectLst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817838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96A4B1-34E7-BDB0-3B03-E837AB7B123C}"/>
              </a:ext>
            </a:extLst>
          </p:cNvPr>
          <p:cNvSpPr txBox="1"/>
          <p:nvPr/>
        </p:nvSpPr>
        <p:spPr>
          <a:xfrm>
            <a:off x="1694792" y="6223611"/>
            <a:ext cx="3049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latin typeface="Calibri" panose="020F0502020204030204" pitchFamily="34" charset="0"/>
                <a:ea typeface="Calibri" panose="020F0502020204030204" pitchFamily="34" charset="0"/>
              </a:rPr>
              <a:t>Cliquez sur ‘Cartes de fidélité’.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79EFF50-5CCD-1F65-652B-735BD6465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670" y="232915"/>
            <a:ext cx="2689026" cy="5819328"/>
          </a:xfrm>
          <a:prstGeom prst="rect">
            <a:avLst/>
          </a:prstGeom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3EF54CB6-48A7-3DBB-BA82-5A89212C5EBA}"/>
              </a:ext>
            </a:extLst>
          </p:cNvPr>
          <p:cNvSpPr/>
          <p:nvPr/>
        </p:nvSpPr>
        <p:spPr>
          <a:xfrm flipH="1">
            <a:off x="2689876" y="4458281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F8DDD6-00EA-A176-280D-A827637EC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215" y="224683"/>
            <a:ext cx="2689026" cy="581932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4AD5F57-C723-DC4F-086E-B6BBCBD445AF}"/>
              </a:ext>
            </a:extLst>
          </p:cNvPr>
          <p:cNvSpPr txBox="1"/>
          <p:nvPr/>
        </p:nvSpPr>
        <p:spPr>
          <a:xfrm>
            <a:off x="6303981" y="6212853"/>
            <a:ext cx="2969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Cliquez sur ’Ajoutez une carte’.</a:t>
            </a:r>
          </a:p>
        </p:txBody>
      </p:sp>
    </p:spTree>
    <p:extLst>
      <p:ext uri="{BB962C8B-B14F-4D97-AF65-F5344CB8AC3E}">
        <p14:creationId xmlns:p14="http://schemas.microsoft.com/office/powerpoint/2010/main" val="1340550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0A58464-D0A5-DF90-40F8-1597AEB1FD35}"/>
              </a:ext>
            </a:extLst>
          </p:cNvPr>
          <p:cNvSpPr txBox="1"/>
          <p:nvPr/>
        </p:nvSpPr>
        <p:spPr>
          <a:xfrm>
            <a:off x="2624200" y="5600567"/>
            <a:ext cx="200086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Scannez le code QR.</a:t>
            </a:r>
            <a:br>
              <a:rPr lang="fr-BE" sz="1600" dirty="0">
                <a:effectLst/>
                <a:latin typeface="SofiaProMedium"/>
              </a:rPr>
            </a:br>
            <a:br>
              <a:rPr lang="fr-BE" sz="1600" dirty="0">
                <a:effectLst/>
                <a:latin typeface="SofiaProMedium"/>
              </a:rPr>
            </a:b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717750-0454-7E0E-D7F8-AB112CBE7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697" y="1352665"/>
            <a:ext cx="6225874" cy="415267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168CD51-E317-7469-3C6B-C651462BB630}"/>
              </a:ext>
            </a:extLst>
          </p:cNvPr>
          <p:cNvSpPr txBox="1"/>
          <p:nvPr/>
        </p:nvSpPr>
        <p:spPr>
          <a:xfrm>
            <a:off x="7709584" y="5505335"/>
            <a:ext cx="41037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Tapez le montant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Tapez votre code PIN. Ou confirmez avec votre empreinte digitale ou la reconnaissance faciale.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BB0CA96-1ADF-F93E-8EC2-F1FBFE3788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3966"/>
          <a:stretch/>
        </p:blipFill>
        <p:spPr>
          <a:xfrm>
            <a:off x="8224206" y="1799699"/>
            <a:ext cx="2687185" cy="325860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94ECB8A-FE14-F207-6EDE-09723408DD98}"/>
              </a:ext>
            </a:extLst>
          </p:cNvPr>
          <p:cNvSpPr txBox="1"/>
          <p:nvPr/>
        </p:nvSpPr>
        <p:spPr>
          <a:xfrm>
            <a:off x="4517251" y="558312"/>
            <a:ext cx="4440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34E86"/>
                </a:solidFill>
              </a:rPr>
              <a:t>Sur un terminal de paiement </a:t>
            </a:r>
          </a:p>
        </p:txBody>
      </p:sp>
    </p:spTree>
    <p:extLst>
      <p:ext uri="{BB962C8B-B14F-4D97-AF65-F5344CB8AC3E}">
        <p14:creationId xmlns:p14="http://schemas.microsoft.com/office/powerpoint/2010/main" val="2433579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171A66DD-CCFC-50CD-8A61-894890ADDCBE}"/>
              </a:ext>
            </a:extLst>
          </p:cNvPr>
          <p:cNvSpPr txBox="1"/>
          <p:nvPr/>
        </p:nvSpPr>
        <p:spPr>
          <a:xfrm>
            <a:off x="4293198" y="6211669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Sélectionner un magasin de la liste.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2B4A87-7F85-2194-D516-AAA89B82E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404" y="225911"/>
            <a:ext cx="2669191" cy="577640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9638DCB-2F4D-3A7F-79AA-59B7E8F77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5776" y="225911"/>
            <a:ext cx="2669191" cy="577640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A9F5D15-A1B8-A8B6-D78D-033FDE8C7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313" y="225909"/>
            <a:ext cx="2669192" cy="577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497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D86AEF4-993A-25A3-5C81-818A936621B2}"/>
              </a:ext>
            </a:extLst>
          </p:cNvPr>
          <p:cNvSpPr txBox="1"/>
          <p:nvPr/>
        </p:nvSpPr>
        <p:spPr>
          <a:xfrm>
            <a:off x="1281665" y="5718128"/>
            <a:ext cx="90768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BE" sz="1600" dirty="0">
                <a:latin typeface="Calibri" panose="020F0502020204030204" pitchFamily="34" charset="0"/>
                <a:ea typeface="Calibri" panose="020F0502020204030204" pitchFamily="34" charset="0"/>
              </a:rPr>
              <a:t>Scannez le code-barres ou le code QR de votre carte de fidélité ou tapez les numéros du code-barres</a:t>
            </a:r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0265A13-D2D3-021C-307E-C0C38E8C3C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19537" y="277155"/>
            <a:ext cx="2238812" cy="484502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5F8F141-E4A2-2437-704F-AA9679B933D4}"/>
              </a:ext>
            </a:extLst>
          </p:cNvPr>
          <p:cNvSpPr/>
          <p:nvPr/>
        </p:nvSpPr>
        <p:spPr>
          <a:xfrm rot="21414648">
            <a:off x="2249305" y="2949312"/>
            <a:ext cx="379273" cy="6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33F9104-9AE6-0E8D-88C0-C87B2CFDE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0944" y="277155"/>
            <a:ext cx="2324238" cy="502988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42EB16C-C339-81DB-F6ED-C2DD769F9929}"/>
              </a:ext>
            </a:extLst>
          </p:cNvPr>
          <p:cNvSpPr/>
          <p:nvPr/>
        </p:nvSpPr>
        <p:spPr>
          <a:xfrm>
            <a:off x="5203333" y="3754529"/>
            <a:ext cx="999460" cy="17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9B77D8F-6B76-D6B4-A81F-0D2CF7F01F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9672" y="304104"/>
            <a:ext cx="2311785" cy="500294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16B8216-A8CA-A0D7-09B0-AEE39181BF3D}"/>
              </a:ext>
            </a:extLst>
          </p:cNvPr>
          <p:cNvSpPr/>
          <p:nvPr/>
        </p:nvSpPr>
        <p:spPr>
          <a:xfrm>
            <a:off x="8346391" y="4238848"/>
            <a:ext cx="999460" cy="17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4B72C6-54D2-4A5F-5C9E-99CDFE842B0B}"/>
              </a:ext>
            </a:extLst>
          </p:cNvPr>
          <p:cNvSpPr/>
          <p:nvPr/>
        </p:nvSpPr>
        <p:spPr>
          <a:xfrm>
            <a:off x="8739628" y="3170652"/>
            <a:ext cx="1212445" cy="17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3320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Recevoir et payer vos factures avec </a:t>
            </a:r>
            <a:r>
              <a:rPr lang="fr-BE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Payconiq</a:t>
            </a:r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by </a:t>
            </a:r>
            <a:r>
              <a:rPr lang="fr-BE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Bancontact</a:t>
            </a:r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A76161B-E4A2-BE46-C503-FA17BB4F0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399" y="4145938"/>
            <a:ext cx="9652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21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043091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>
                <a:effectLst/>
                <a:latin typeface="Calibri" panose="020F0502020204030204" pitchFamily="34" charset="0"/>
              </a:rPr>
              <a:t>Cliquez sur l’appli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Payconiq</a:t>
            </a:r>
            <a:r>
              <a:rPr lang="fr-BE" sz="2800" dirty="0">
                <a:effectLst/>
                <a:latin typeface="Calibri" panose="020F0502020204030204" pitchFamily="34" charset="0"/>
              </a:rPr>
              <a:t> by </a:t>
            </a:r>
            <a:r>
              <a:rPr lang="fr-BE" sz="2800" dirty="0" err="1">
                <a:effectLst/>
                <a:latin typeface="Calibri" panose="020F0502020204030204" pitchFamily="34" charset="0"/>
              </a:rPr>
              <a:t>Bancontact</a:t>
            </a:r>
            <a:r>
              <a:rPr lang="fr-BE" sz="2800" dirty="0">
                <a:effectLst/>
                <a:latin typeface="Calibri" panose="020F0502020204030204" pitchFamily="34" charset="0"/>
              </a:rPr>
              <a:t>. </a:t>
            </a:r>
            <a:endParaRPr lang="fr-BE" sz="2800" dirty="0">
              <a:effectLst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9156737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BC7E8F73-6A2F-581D-B335-9F6529D266B3}"/>
              </a:ext>
            </a:extLst>
          </p:cNvPr>
          <p:cNvSpPr txBox="1"/>
          <p:nvPr/>
        </p:nvSpPr>
        <p:spPr>
          <a:xfrm>
            <a:off x="7950422" y="5854348"/>
            <a:ext cx="2371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Cliquez sur ‘Factures’.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770034D-B6AF-B2D9-6763-E1670C9C67FC}"/>
              </a:ext>
            </a:extLst>
          </p:cNvPr>
          <p:cNvSpPr txBox="1"/>
          <p:nvPr/>
        </p:nvSpPr>
        <p:spPr>
          <a:xfrm>
            <a:off x="2868210" y="5886282"/>
            <a:ext cx="22148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fr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Allez dans le menu.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FBCE92-BF8E-6D4F-0EC6-2758296F5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322" y="304228"/>
            <a:ext cx="2527244" cy="5469215"/>
          </a:xfrm>
          <a:prstGeom prst="rect">
            <a:avLst/>
          </a:prstGeom>
        </p:spPr>
      </p:pic>
      <p:sp>
        <p:nvSpPr>
          <p:cNvPr id="7" name="Flèche vers le bas 6">
            <a:extLst>
              <a:ext uri="{FF2B5EF4-FFF2-40B4-BE49-F238E27FC236}">
                <a16:creationId xmlns:a16="http://schemas.microsoft.com/office/drawing/2014/main" id="{0F0BC488-37FF-0C32-7FB3-9EEDE18141DA}"/>
              </a:ext>
            </a:extLst>
          </p:cNvPr>
          <p:cNvSpPr/>
          <p:nvPr/>
        </p:nvSpPr>
        <p:spPr>
          <a:xfrm rot="9378850" flipH="1">
            <a:off x="2976284" y="996861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1B46C85-0781-BE3D-BC24-06BB96730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34" y="304229"/>
            <a:ext cx="2527244" cy="5469215"/>
          </a:xfrm>
          <a:prstGeom prst="rect">
            <a:avLst/>
          </a:prstGeom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CC98B85F-CB06-6FB6-7484-F48D4F3CC5AC}"/>
              </a:ext>
            </a:extLst>
          </p:cNvPr>
          <p:cNvSpPr/>
          <p:nvPr/>
        </p:nvSpPr>
        <p:spPr>
          <a:xfrm rot="5400000" flipH="1">
            <a:off x="8955658" y="2489780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291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A14BAED1-24C4-9774-0974-0B0CA3BE1547}"/>
              </a:ext>
            </a:extLst>
          </p:cNvPr>
          <p:cNvSpPr txBox="1"/>
          <p:nvPr/>
        </p:nvSpPr>
        <p:spPr>
          <a:xfrm>
            <a:off x="9069389" y="5719510"/>
            <a:ext cx="29725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Confirmez-le ici avec votre code PIN </a:t>
            </a:r>
            <a:r>
              <a:rPr lang="fr-BE" sz="1600" dirty="0">
                <a:effectLst/>
                <a:latin typeface="SofiaProMedium"/>
              </a:rPr>
              <a:t>de 4 chiffres. </a:t>
            </a:r>
            <a:endParaRPr lang="fr-BE" sz="1600" dirty="0">
              <a:effectLst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C273F38-59BB-8A48-45D8-018E69C59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31" y="390767"/>
            <a:ext cx="2465016" cy="533454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0489359-261B-52F1-3DEB-F30241831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063" y="384964"/>
            <a:ext cx="2465015" cy="533454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B69DCC1-6232-CA76-018D-BECB849F9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3811" y="410667"/>
            <a:ext cx="2410831" cy="521728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57665DB-82E8-5B44-7EF0-E2684323D708}"/>
              </a:ext>
            </a:extLst>
          </p:cNvPr>
          <p:cNvSpPr txBox="1"/>
          <p:nvPr/>
        </p:nvSpPr>
        <p:spPr>
          <a:xfrm>
            <a:off x="3941897" y="5719510"/>
            <a:ext cx="50260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 On vous demande ‘Pouvons-nous partager ces </a:t>
            </a:r>
            <a:r>
              <a:rPr lang="fr-BE" sz="1600" dirty="0" err="1">
                <a:effectLst/>
                <a:latin typeface="SofiaProMedium"/>
              </a:rPr>
              <a:t>données</a:t>
            </a:r>
            <a:r>
              <a:rPr lang="fr-BE" sz="1600" dirty="0">
                <a:effectLst/>
                <a:latin typeface="SofiaProMedium"/>
              </a:rPr>
              <a:t> avec nos partenaires ? Cliquez sur ‘Accepter’. </a:t>
            </a:r>
            <a:r>
              <a:rPr lang="fr-BE" sz="1600" dirty="0" err="1">
                <a:effectLst/>
                <a:latin typeface="SofiaProMedium"/>
              </a:rPr>
              <a:t>Payconiq</a:t>
            </a:r>
            <a:r>
              <a:rPr lang="fr-BE" sz="1600" dirty="0">
                <a:effectLst/>
                <a:latin typeface="SofiaProMedium"/>
              </a:rPr>
              <a:t> peut alors utiliser votre e-mail et votre </a:t>
            </a:r>
            <a:r>
              <a:rPr lang="fr-BE" sz="1600" dirty="0" err="1">
                <a:effectLst/>
                <a:latin typeface="SofiaProMedium"/>
              </a:rPr>
              <a:t>numéro</a:t>
            </a:r>
            <a:r>
              <a:rPr lang="fr-BE" sz="1600" dirty="0">
                <a:effectLst/>
                <a:latin typeface="SofiaProMedium"/>
              </a:rPr>
              <a:t> de </a:t>
            </a:r>
            <a:r>
              <a:rPr lang="fr-BE" sz="1600" dirty="0" err="1">
                <a:effectLst/>
                <a:latin typeface="SofiaProMedium"/>
              </a:rPr>
              <a:t>téléphone</a:t>
            </a:r>
            <a:r>
              <a:rPr lang="fr-BE" sz="1600" dirty="0">
                <a:effectLst/>
                <a:latin typeface="SofiaProMedium"/>
              </a:rPr>
              <a:t> . </a:t>
            </a:r>
            <a:endParaRPr lang="fr-BE" sz="1600" dirty="0">
              <a:effectLst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633140-3E0E-B802-BE13-9AA84965F88A}"/>
              </a:ext>
            </a:extLst>
          </p:cNvPr>
          <p:cNvSpPr/>
          <p:nvPr/>
        </p:nvSpPr>
        <p:spPr>
          <a:xfrm>
            <a:off x="5262063" y="2743200"/>
            <a:ext cx="1190847" cy="148856"/>
          </a:xfrm>
          <a:prstGeom prst="rect">
            <a:avLst/>
          </a:prstGeom>
          <a:solidFill>
            <a:srgbClr val="FBF8F5"/>
          </a:solidFill>
          <a:ln>
            <a:solidFill>
              <a:srgbClr val="FBF8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D88888-9976-6E0F-2C5E-A79C13D5DC6A}"/>
              </a:ext>
            </a:extLst>
          </p:cNvPr>
          <p:cNvSpPr/>
          <p:nvPr/>
        </p:nvSpPr>
        <p:spPr>
          <a:xfrm>
            <a:off x="5311682" y="2944883"/>
            <a:ext cx="1190847" cy="148856"/>
          </a:xfrm>
          <a:prstGeom prst="rect">
            <a:avLst/>
          </a:prstGeom>
          <a:solidFill>
            <a:srgbClr val="FBF8F5"/>
          </a:solidFill>
          <a:ln>
            <a:solidFill>
              <a:srgbClr val="FBF8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543984B-31E8-F330-A06D-F6C66774FB61}"/>
              </a:ext>
            </a:extLst>
          </p:cNvPr>
          <p:cNvSpPr txBox="1"/>
          <p:nvPr/>
        </p:nvSpPr>
        <p:spPr>
          <a:xfrm>
            <a:off x="229179" y="5719510"/>
            <a:ext cx="36620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-11113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 On vous demande ‘Voulez-vous payer vos factures encore plus facilement?’ Cliquez sur ‘Oui, ça m’</a:t>
            </a:r>
            <a:r>
              <a:rPr lang="fr-BE" sz="1600" dirty="0" err="1">
                <a:effectLst/>
                <a:latin typeface="SofiaProMedium"/>
              </a:rPr>
              <a:t>intéresse</a:t>
            </a:r>
            <a:r>
              <a:rPr lang="fr-BE" sz="1600" dirty="0">
                <a:effectLst/>
                <a:latin typeface="SofiaProMedium"/>
              </a:rPr>
              <a:t>’. </a:t>
            </a:r>
            <a:endParaRPr lang="fr-BE" sz="1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852612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5162837" y="2905780"/>
            <a:ext cx="474316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Vos </a:t>
            </a:r>
            <a:r>
              <a:rPr lang="fr-BE" sz="1600" dirty="0" err="1">
                <a:effectLst/>
                <a:latin typeface="SofiaProMedium"/>
              </a:rPr>
              <a:t>données</a:t>
            </a:r>
            <a:r>
              <a:rPr lang="fr-BE" sz="1600" dirty="0">
                <a:effectLst/>
                <a:latin typeface="SofiaProMedium"/>
              </a:rPr>
              <a:t> sont-elles correctes? Alors, vous recevrez, </a:t>
            </a:r>
            <a:r>
              <a:rPr lang="fr-BE" sz="1600" dirty="0" err="1">
                <a:effectLst/>
                <a:latin typeface="SofiaProMedium"/>
              </a:rPr>
              <a:t>dès</a:t>
            </a:r>
            <a:r>
              <a:rPr lang="fr-BE" sz="1600" dirty="0">
                <a:effectLst/>
                <a:latin typeface="SofiaProMedium"/>
              </a:rPr>
              <a:t> maintenant, vos factures automatiquement dans votre appli. </a:t>
            </a:r>
            <a:endParaRPr lang="fr-BE" sz="1600" dirty="0">
              <a:effectLst/>
            </a:endParaRPr>
          </a:p>
          <a:p>
            <a:endParaRPr lang="fr-FR" sz="1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C6C9316-E3B3-CED1-1841-EA011AA55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612" y="270883"/>
            <a:ext cx="3382241" cy="631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662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706578"/>
            <a:ext cx="10515600" cy="2341502"/>
          </a:xfrm>
        </p:spPr>
        <p:txBody>
          <a:bodyPr>
            <a:noAutofit/>
          </a:bodyPr>
          <a:lstStyle/>
          <a:p>
            <a:pPr algn="ctr"/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Merci et bienvenue </a:t>
            </a:r>
            <a:b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sur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Payconiq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by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Bancontact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775903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569425"/>
            <a:ext cx="92193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Payer en ligne (</a:t>
            </a:r>
            <a:r>
              <a:rPr lang="fr-BE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webshop</a:t>
            </a:r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9004A1-828D-C1B7-4664-DFC4BC1AD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099" y="4295125"/>
            <a:ext cx="9398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62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C678FE-E352-196D-C22B-93B3E0FA9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020" y="1904542"/>
            <a:ext cx="4268009" cy="325813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7B64D31-5898-FDC0-1776-A9273957E81E}"/>
              </a:ext>
            </a:extLst>
          </p:cNvPr>
          <p:cNvSpPr txBox="1"/>
          <p:nvPr/>
        </p:nvSpPr>
        <p:spPr>
          <a:xfrm>
            <a:off x="976020" y="5444883"/>
            <a:ext cx="40782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Choisissez : payer par </a:t>
            </a:r>
            <a:r>
              <a:rPr lang="fr-BE" sz="1600" dirty="0" err="1">
                <a:effectLst/>
                <a:latin typeface="SofiaProMedium"/>
              </a:rPr>
              <a:t>Bancontact</a:t>
            </a:r>
            <a:r>
              <a:rPr lang="fr-BE" sz="1600" dirty="0">
                <a:effectLst/>
                <a:latin typeface="SofiaProMedium"/>
              </a:rPr>
              <a:t> ou payer par </a:t>
            </a:r>
            <a:r>
              <a:rPr lang="fr-BE" sz="1600" dirty="0" err="1">
                <a:effectLst/>
                <a:latin typeface="SofiaProMedium"/>
              </a:rPr>
              <a:t>Payconiq</a:t>
            </a:r>
            <a:r>
              <a:rPr lang="fr-BE" sz="1600" dirty="0">
                <a:effectLst/>
                <a:latin typeface="SofiaProMedium"/>
              </a:rPr>
              <a:t>. </a:t>
            </a:r>
            <a:endParaRPr lang="fr-BE" sz="1600" dirty="0">
              <a:effectLst/>
            </a:endParaRPr>
          </a:p>
          <a:p>
            <a:r>
              <a:rPr lang="fr-BE" sz="1600" dirty="0">
                <a:effectLst/>
                <a:latin typeface="SofiaProMedium"/>
              </a:rPr>
              <a:t>• Scannez le code QR sur votre ordinateur avec votre appli.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64C4193-8544-A7BB-8888-59438F390929}"/>
              </a:ext>
            </a:extLst>
          </p:cNvPr>
          <p:cNvSpPr txBox="1"/>
          <p:nvPr/>
        </p:nvSpPr>
        <p:spPr>
          <a:xfrm>
            <a:off x="7682683" y="5414105"/>
            <a:ext cx="38282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Confirmez le montant.</a:t>
            </a:r>
            <a:r>
              <a:rPr lang="fr-BE" sz="1800" dirty="0">
                <a:effectLst/>
                <a:latin typeface="SofiaProMedium"/>
              </a:rPr>
              <a:t> </a:t>
            </a:r>
          </a:p>
          <a:p>
            <a:r>
              <a:rPr lang="fr-BE" sz="1600" dirty="0">
                <a:effectLst/>
                <a:latin typeface="SofiaProMedium"/>
              </a:rPr>
              <a:t>• Vous recevrez alors un message sur votre </a:t>
            </a:r>
            <a:r>
              <a:rPr lang="fr-BE" sz="1600" dirty="0" err="1">
                <a:effectLst/>
                <a:latin typeface="SofiaProMedium"/>
              </a:rPr>
              <a:t>téléphone</a:t>
            </a:r>
            <a:r>
              <a:rPr lang="fr-BE" sz="1600" dirty="0">
                <a:effectLst/>
                <a:latin typeface="SofiaProMedium"/>
              </a:rPr>
              <a:t> et sur votre ordinateur. </a:t>
            </a:r>
            <a:endParaRPr lang="fr-BE" sz="1600" dirty="0">
              <a:effectLst/>
            </a:endParaRPr>
          </a:p>
          <a:p>
            <a:r>
              <a:rPr lang="fr-BE" sz="1600" dirty="0">
                <a:effectLst/>
                <a:latin typeface="SofiaProMedium"/>
              </a:rPr>
              <a:t>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8B66D44-5E3E-70B8-C033-C0E8806427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3966"/>
          <a:stretch/>
        </p:blipFill>
        <p:spPr>
          <a:xfrm>
            <a:off x="7956173" y="1904075"/>
            <a:ext cx="2687185" cy="3258602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87A4C03-EA4E-8EC9-3CF9-CD4C65A8341D}"/>
              </a:ext>
            </a:extLst>
          </p:cNvPr>
          <p:cNvSpPr txBox="1"/>
          <p:nvPr/>
        </p:nvSpPr>
        <p:spPr>
          <a:xfrm>
            <a:off x="2190123" y="578033"/>
            <a:ext cx="781175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Vous utilisez votre ordinateur pour faire un achat ?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7980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0A58464-D0A5-DF90-40F8-1597AEB1FD35}"/>
              </a:ext>
            </a:extLst>
          </p:cNvPr>
          <p:cNvSpPr txBox="1"/>
          <p:nvPr/>
        </p:nvSpPr>
        <p:spPr>
          <a:xfrm>
            <a:off x="1729649" y="484742"/>
            <a:ext cx="91871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Vous utilisez votre téléphone ou tablette pour faire un achat ?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0AE9B0-9845-E14A-6D0E-685743293F55}"/>
              </a:ext>
            </a:extLst>
          </p:cNvPr>
          <p:cNvSpPr txBox="1"/>
          <p:nvPr/>
        </p:nvSpPr>
        <p:spPr>
          <a:xfrm>
            <a:off x="1077150" y="5354249"/>
            <a:ext cx="34394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Choisissez : payer par </a:t>
            </a:r>
            <a:r>
              <a:rPr lang="fr-BE" sz="1600" dirty="0" err="1">
                <a:effectLst/>
                <a:latin typeface="SofiaProMedium"/>
              </a:rPr>
              <a:t>Bancontact</a:t>
            </a:r>
            <a:r>
              <a:rPr lang="fr-BE" sz="1600" dirty="0">
                <a:effectLst/>
                <a:latin typeface="SofiaProMedium"/>
              </a:rPr>
              <a:t> ou payer par </a:t>
            </a:r>
            <a:r>
              <a:rPr lang="fr-BE" sz="1600" dirty="0" err="1">
                <a:effectLst/>
                <a:latin typeface="SofiaProMedium"/>
              </a:rPr>
              <a:t>Payconiq</a:t>
            </a:r>
            <a:r>
              <a:rPr lang="fr-BE" sz="1600" dirty="0">
                <a:effectLst/>
                <a:latin typeface="SofiaProMedium"/>
              </a:rPr>
              <a:t>. Vous </a:t>
            </a:r>
            <a:r>
              <a:rPr lang="fr-BE" sz="1600" dirty="0" err="1">
                <a:effectLst/>
                <a:latin typeface="SofiaProMedium"/>
              </a:rPr>
              <a:t>accédez</a:t>
            </a:r>
            <a:r>
              <a:rPr lang="fr-BE" sz="1600" dirty="0">
                <a:effectLst/>
                <a:latin typeface="SofiaProMedium"/>
              </a:rPr>
              <a:t> ainsi à l’appli </a:t>
            </a:r>
            <a:r>
              <a:rPr lang="fr-BE" sz="1600" dirty="0" err="1">
                <a:effectLst/>
                <a:latin typeface="SofiaProMedium"/>
              </a:rPr>
              <a:t>Payconiq</a:t>
            </a:r>
            <a:r>
              <a:rPr lang="fr-BE" sz="1600" dirty="0">
                <a:effectLst/>
                <a:latin typeface="SofiaProMedium"/>
              </a:rPr>
              <a:t> by </a:t>
            </a:r>
            <a:r>
              <a:rPr lang="fr-BE" sz="1600" dirty="0" err="1">
                <a:effectLst/>
                <a:latin typeface="SofiaProMedium"/>
              </a:rPr>
              <a:t>Bancontact</a:t>
            </a:r>
            <a:r>
              <a:rPr lang="fr-BE" sz="1600" dirty="0">
                <a:effectLst/>
                <a:latin typeface="SofiaProMedium"/>
              </a:rPr>
              <a:t>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6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C378DF33-D6DF-438D-35CC-E5B5A1A0F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150" y="1690304"/>
            <a:ext cx="3281754" cy="325860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E03E74B-F911-E672-2EAA-EAB7EC683157}"/>
              </a:ext>
            </a:extLst>
          </p:cNvPr>
          <p:cNvSpPr txBox="1"/>
          <p:nvPr/>
        </p:nvSpPr>
        <p:spPr>
          <a:xfrm>
            <a:off x="6928672" y="5501951"/>
            <a:ext cx="398810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Vérifiez le montant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Medium"/>
              </a:rPr>
              <a:t>Confirmez avec votre code PIN, votre empreinte digitale ou la reconnaissance faciale.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0FA05DA-DEAF-D4AC-3FD3-53DF8A5C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3966"/>
          <a:stretch/>
        </p:blipFill>
        <p:spPr>
          <a:xfrm>
            <a:off x="7283080" y="1937509"/>
            <a:ext cx="2687185" cy="325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3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Payer un ami, un collègue ou un membre de la famille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69D23B-6C78-1DF2-36D2-14CB42D3E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399" y="4167436"/>
            <a:ext cx="9652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44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9ABEC5F-2B75-3903-EA7E-CBC3AFDE086B}"/>
              </a:ext>
            </a:extLst>
          </p:cNvPr>
          <p:cNvSpPr txBox="1"/>
          <p:nvPr/>
        </p:nvSpPr>
        <p:spPr>
          <a:xfrm>
            <a:off x="4734890" y="694063"/>
            <a:ext cx="272222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Avec un code QR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C11C36F-C0BC-C8A1-5F11-17F933046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79" y="1658017"/>
            <a:ext cx="5700390" cy="38021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3C4BB77-BF1C-9853-627B-184F284E58DE}"/>
              </a:ext>
            </a:extLst>
          </p:cNvPr>
          <p:cNvSpPr txBox="1"/>
          <p:nvPr/>
        </p:nvSpPr>
        <p:spPr>
          <a:xfrm>
            <a:off x="1394496" y="5623923"/>
            <a:ext cx="450315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Scannez le code QR de votre ami avec votre appli. </a:t>
            </a:r>
          </a:p>
          <a:p>
            <a:r>
              <a:rPr lang="fr-BE" sz="1600" dirty="0">
                <a:effectLst/>
                <a:latin typeface="SofiaProMedium"/>
              </a:rPr>
              <a:t>• </a:t>
            </a:r>
            <a:r>
              <a:rPr lang="fr-BE" sz="1600" dirty="0" err="1">
                <a:effectLst/>
                <a:latin typeface="SofiaProMedium"/>
              </a:rPr>
              <a:t>Vérifiez</a:t>
            </a:r>
            <a:r>
              <a:rPr lang="fr-BE" sz="1600" dirty="0">
                <a:effectLst/>
                <a:latin typeface="SofiaProMedium"/>
              </a:rPr>
              <a:t> le montant.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40875E5-78FE-9002-CC3E-C82C5F2D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3966"/>
          <a:stretch/>
        </p:blipFill>
        <p:spPr>
          <a:xfrm>
            <a:off x="8083983" y="1799699"/>
            <a:ext cx="2687185" cy="3258602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2F31477-D593-E911-FFF0-7BD8C28849BF}"/>
              </a:ext>
            </a:extLst>
          </p:cNvPr>
          <p:cNvSpPr txBox="1"/>
          <p:nvPr/>
        </p:nvSpPr>
        <p:spPr>
          <a:xfrm>
            <a:off x="7821976" y="5500812"/>
            <a:ext cx="39881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Confirmez avec votre code PIN, votre empreinte digitale ou </a:t>
            </a:r>
            <a:r>
              <a:rPr lang="fr-BE" sz="1600" dirty="0">
                <a:latin typeface="SofiaProMedium"/>
              </a:rPr>
              <a:t>par</a:t>
            </a:r>
            <a:r>
              <a:rPr lang="fr-BE" sz="1600" dirty="0">
                <a:effectLst/>
                <a:latin typeface="SofiaProMedium"/>
              </a:rPr>
              <a:t> reconnaissance faciale.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4161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901328" y="404288"/>
            <a:ext cx="423545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2800" dirty="0">
                <a:solidFill>
                  <a:srgbClr val="F34E86"/>
                </a:solidFill>
                <a:effectLst/>
                <a:latin typeface="SofiaProBold"/>
              </a:rPr>
              <a:t>Avec votre liste de contacts </a:t>
            </a:r>
            <a:endParaRPr lang="fr-BE" sz="2800" dirty="0">
              <a:solidFill>
                <a:srgbClr val="F34E86"/>
              </a:solidFill>
              <a:effectLst/>
            </a:endParaRP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111D6A-8089-C416-799F-E184AE437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96" y="1204507"/>
            <a:ext cx="2141503" cy="4634433"/>
          </a:xfrm>
          <a:prstGeom prst="rect">
            <a:avLst/>
          </a:prstGeom>
        </p:spPr>
      </p:pic>
      <p:sp>
        <p:nvSpPr>
          <p:cNvPr id="6" name="Flèche vers le bas 5">
            <a:extLst>
              <a:ext uri="{FF2B5EF4-FFF2-40B4-BE49-F238E27FC236}">
                <a16:creationId xmlns:a16="http://schemas.microsoft.com/office/drawing/2014/main" id="{5B6BABE0-6422-2A34-994B-87C42CE42610}"/>
              </a:ext>
            </a:extLst>
          </p:cNvPr>
          <p:cNvSpPr/>
          <p:nvPr/>
        </p:nvSpPr>
        <p:spPr>
          <a:xfrm flipH="1">
            <a:off x="1233889" y="4478244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BDE0762-03F6-F2B8-BF06-733150F496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414" y="1186671"/>
            <a:ext cx="2157986" cy="4670103"/>
          </a:xfrm>
          <a:prstGeom prst="rect">
            <a:avLst/>
          </a:prstGeom>
        </p:spPr>
      </p:pic>
      <p:sp>
        <p:nvSpPr>
          <p:cNvPr id="9" name="Flèche vers le bas 8">
            <a:extLst>
              <a:ext uri="{FF2B5EF4-FFF2-40B4-BE49-F238E27FC236}">
                <a16:creationId xmlns:a16="http://schemas.microsoft.com/office/drawing/2014/main" id="{ADD653E2-581F-3DF7-CC37-9C2D07255FFB}"/>
              </a:ext>
            </a:extLst>
          </p:cNvPr>
          <p:cNvSpPr/>
          <p:nvPr/>
        </p:nvSpPr>
        <p:spPr>
          <a:xfrm rot="5400000" flipH="1">
            <a:off x="5671612" y="1991363"/>
            <a:ext cx="176271" cy="472681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5F41C8-228D-F6A7-EAE2-BD2BBBAF40FC}"/>
              </a:ext>
            </a:extLst>
          </p:cNvPr>
          <p:cNvSpPr txBox="1"/>
          <p:nvPr/>
        </p:nvSpPr>
        <p:spPr>
          <a:xfrm>
            <a:off x="848005" y="5921568"/>
            <a:ext cx="286488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Appuyez sur la touche ‘Payer’.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4444414" y="5921568"/>
            <a:ext cx="230422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600" dirty="0">
                <a:effectLst/>
                <a:latin typeface="SofiaProMedium"/>
              </a:rPr>
              <a:t>• Appuyez sur ‘Contacts’. </a:t>
            </a:r>
            <a:endParaRPr lang="fr-BE" sz="1600" dirty="0">
              <a:effectLst/>
            </a:endParaRPr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7576077-5FF7-C5FC-1F70-D710E6310599}"/>
              </a:ext>
            </a:extLst>
          </p:cNvPr>
          <p:cNvSpPr txBox="1"/>
          <p:nvPr/>
        </p:nvSpPr>
        <p:spPr>
          <a:xfrm>
            <a:off x="6942987" y="5921568"/>
            <a:ext cx="5059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BE" sz="1600" dirty="0">
                <a:effectLst/>
                <a:latin typeface="SofiaProMedium"/>
              </a:rPr>
              <a:t>• Les personnes sur la liste sont : les personnes dont vous avez enregistré le </a:t>
            </a:r>
            <a:r>
              <a:rPr lang="fr-BE" sz="1600" dirty="0" err="1">
                <a:effectLst/>
                <a:latin typeface="SofiaProMedium"/>
              </a:rPr>
              <a:t>numéro</a:t>
            </a:r>
            <a:r>
              <a:rPr lang="fr-BE" sz="1600" dirty="0">
                <a:effectLst/>
                <a:latin typeface="SofiaProMedium"/>
              </a:rPr>
              <a:t> de </a:t>
            </a:r>
            <a:r>
              <a:rPr lang="fr-BE" sz="1600" dirty="0" err="1">
                <a:effectLst/>
                <a:latin typeface="SofiaProMedium"/>
              </a:rPr>
              <a:t>téléphone</a:t>
            </a:r>
            <a:r>
              <a:rPr lang="fr-BE" sz="1600" dirty="0">
                <a:effectLst/>
                <a:latin typeface="SofiaProMedium"/>
              </a:rPr>
              <a:t> et qui utilisent aussi </a:t>
            </a:r>
            <a:r>
              <a:rPr lang="fr-BE" sz="1600" dirty="0" err="1">
                <a:effectLst/>
                <a:latin typeface="SofiaProMedium"/>
              </a:rPr>
              <a:t>Payconiq</a:t>
            </a:r>
            <a:r>
              <a:rPr lang="fr-BE" sz="1600" dirty="0">
                <a:effectLst/>
                <a:latin typeface="SofiaProMedium"/>
              </a:rPr>
              <a:t> by </a:t>
            </a:r>
            <a:r>
              <a:rPr lang="fr-BE" sz="1600" dirty="0" err="1">
                <a:effectLst/>
                <a:latin typeface="SofiaProMedium"/>
              </a:rPr>
              <a:t>Bancontact</a:t>
            </a:r>
            <a:r>
              <a:rPr lang="fr-BE" sz="1600" dirty="0">
                <a:effectLst/>
                <a:latin typeface="SofiaProMedium"/>
              </a:rPr>
              <a:t>. </a:t>
            </a:r>
            <a:endParaRPr lang="fr-BE" sz="1600" dirty="0">
              <a:effectLst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9BD6BD1F-FADF-0BD8-C3B1-7C9C1C435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7551" y="1222343"/>
            <a:ext cx="2141503" cy="463443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3C11874-C24F-6B2E-F3E9-9026AF23BBF2}"/>
              </a:ext>
            </a:extLst>
          </p:cNvPr>
          <p:cNvSpPr/>
          <p:nvPr/>
        </p:nvSpPr>
        <p:spPr>
          <a:xfrm>
            <a:off x="8829155" y="2227703"/>
            <a:ext cx="1498294" cy="3090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6198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700863-6c48-4352-ae9b-61ad022eba75" xsi:nil="true"/>
    <lcf76f155ced4ddcb4097134ff3c332f xmlns="c5df1ae4-1171-44fe-87f2-2a799a36569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3F5E86DF7D38438C9FC1D7EEA0B542" ma:contentTypeVersion="18" ma:contentTypeDescription="Create a new document." ma:contentTypeScope="" ma:versionID="261194333e18f18d358d7f5eef6b1b4a">
  <xsd:schema xmlns:xsd="http://www.w3.org/2001/XMLSchema" xmlns:xs="http://www.w3.org/2001/XMLSchema" xmlns:p="http://schemas.microsoft.com/office/2006/metadata/properties" xmlns:ns2="c5df1ae4-1171-44fe-87f2-2a799a36569b" xmlns:ns3="7b700863-6c48-4352-ae9b-61ad022eba75" targetNamespace="http://schemas.microsoft.com/office/2006/metadata/properties" ma:root="true" ma:fieldsID="ac7830431ae85cec27e848d3bb044853" ns2:_="" ns3:_="">
    <xsd:import namespace="c5df1ae4-1171-44fe-87f2-2a799a36569b"/>
    <xsd:import namespace="7b700863-6c48-4352-ae9b-61ad022eba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f1ae4-1171-44fe-87f2-2a799a3656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3ab4c0e-b182-485b-8622-f4c3d62243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00863-6c48-4352-ae9b-61ad022eba7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1aaade2-8266-46b6-a267-3f907aefa182}" ma:internalName="TaxCatchAll" ma:showField="CatchAllData" ma:web="7b700863-6c48-4352-ae9b-61ad022eba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FDAFD9-A745-4FDA-97FD-B4821DC681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E1324A-732A-4F2B-9504-109168729B75}">
  <ds:schemaRefs>
    <ds:schemaRef ds:uri="http://schemas.microsoft.com/office/2006/metadata/properties"/>
    <ds:schemaRef ds:uri="http://schemas.microsoft.com/office/infopath/2007/PartnerControls"/>
    <ds:schemaRef ds:uri="7b700863-6c48-4352-ae9b-61ad022eba75"/>
    <ds:schemaRef ds:uri="c5df1ae4-1171-44fe-87f2-2a799a36569b"/>
  </ds:schemaRefs>
</ds:datastoreItem>
</file>

<file path=customXml/itemProps3.xml><?xml version="1.0" encoding="utf-8"?>
<ds:datastoreItem xmlns:ds="http://schemas.openxmlformats.org/officeDocument/2006/customXml" ds:itemID="{B3E87C7E-C884-44B1-88D9-72BA2D540F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df1ae4-1171-44fe-87f2-2a799a36569b"/>
    <ds:schemaRef ds:uri="7b700863-6c48-4352-ae9b-61ad022eba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3360</TotalTime>
  <Words>788</Words>
  <Application>Microsoft Macintosh PowerPoint</Application>
  <PresentationFormat>Grand écran</PresentationFormat>
  <Paragraphs>84</Paragraphs>
  <Slides>37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5" baseType="lpstr">
      <vt:lpstr>Arial</vt:lpstr>
      <vt:lpstr>Calibri</vt:lpstr>
      <vt:lpstr>Calibri Light</vt:lpstr>
      <vt:lpstr>SofiaProBold</vt:lpstr>
      <vt:lpstr>SofiaProMedium</vt:lpstr>
      <vt:lpstr>Symbol</vt:lpstr>
      <vt:lpstr>SymbolMT</vt:lpstr>
      <vt:lpstr>Thème Office</vt:lpstr>
      <vt:lpstr>Comment payer avec  Payconiq By Bancontact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 Que pouvez-vous faire d’autre avec Payconiq by Bancontact ?</vt:lpstr>
      <vt:lpstr>Payer avec des chèques-repas  </vt:lpstr>
      <vt:lpstr>Présentation PowerPoint</vt:lpstr>
      <vt:lpstr>Présentation PowerPoint</vt:lpstr>
      <vt:lpstr>Présentation PowerPoint</vt:lpstr>
      <vt:lpstr>Présentation PowerPoint</vt:lpstr>
      <vt:lpstr> Payer à plusieurs  </vt:lpstr>
      <vt:lpstr>Présentation PowerPoint</vt:lpstr>
      <vt:lpstr>Présentation PowerPoint</vt:lpstr>
      <vt:lpstr>Présentation PowerPoint</vt:lpstr>
      <vt:lpstr>Présentation PowerPoint</vt:lpstr>
      <vt:lpstr>Sauvegarder vos cartes de fidélité 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et bienvenue  sur Payconiq by Bancontact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Payer avec votre téléphone? C’est possible avec Payconiq by Bancontact  </dc:title>
  <dc:creator>dogaline@dialogic-agency.com</dc:creator>
  <cp:lastModifiedBy>Max Struys</cp:lastModifiedBy>
  <cp:revision>99</cp:revision>
  <dcterms:created xsi:type="dcterms:W3CDTF">2024-05-21T14:17:09Z</dcterms:created>
  <dcterms:modified xsi:type="dcterms:W3CDTF">2024-09-18T12:23:16Z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0x010100DE3F5E86DF7D38438C9FC1D7EEA0B542</vt:lpwstr>
  </property>
  <property fmtid="{D5CDD505-2E9C-101B-9397-08002B2CF9AE}" pid="3" name="MediaServiceImageTags">
    <vt:lpwstr/>
  </property>
</Properties>
</file>