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9"/>
  </p:notesMasterIdLst>
  <p:sldIdLst>
    <p:sldId id="271" r:id="rId5"/>
    <p:sldId id="262" r:id="rId6"/>
    <p:sldId id="256" r:id="rId7"/>
    <p:sldId id="263" r:id="rId8"/>
    <p:sldId id="269" r:id="rId9"/>
    <p:sldId id="259" r:id="rId10"/>
    <p:sldId id="266" r:id="rId11"/>
    <p:sldId id="264" r:id="rId12"/>
    <p:sldId id="268" r:id="rId13"/>
    <p:sldId id="260" r:id="rId14"/>
    <p:sldId id="265" r:id="rId15"/>
    <p:sldId id="261" r:id="rId16"/>
    <p:sldId id="267" r:id="rId17"/>
    <p:sldId id="295" r:id="rId1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DF446A8-6C2D-C369-D291-7D871F3C18AE}" name="Anouck Deschilder" initials="AD" userId="S::anouck.deschilder@bancontactpayconiq.com::d043a2d3-212d-4683-a095-0089b34c4a3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4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44" autoAdjust="0"/>
    <p:restoredTop sz="94714"/>
  </p:normalViewPr>
  <p:slideViewPr>
    <p:cSldViewPr snapToGrid="0">
      <p:cViewPr varScale="1">
        <p:scale>
          <a:sx n="73" d="100"/>
          <a:sy n="73" d="100"/>
        </p:scale>
        <p:origin x="10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ouck Deschilder" userId="d043a2d3-212d-4683-a095-0089b34c4a39" providerId="ADAL" clId="{3C32286F-C2FF-482D-A61D-E09F9238C61C}"/>
    <pc:docChg chg="modSld">
      <pc:chgData name="Anouck Deschilder" userId="d043a2d3-212d-4683-a095-0089b34c4a39" providerId="ADAL" clId="{3C32286F-C2FF-482D-A61D-E09F9238C61C}" dt="2024-09-23T13:51:29.123" v="3" actId="20577"/>
      <pc:docMkLst>
        <pc:docMk/>
      </pc:docMkLst>
      <pc:sldChg chg="modSp mod">
        <pc:chgData name="Anouck Deschilder" userId="d043a2d3-212d-4683-a095-0089b34c4a39" providerId="ADAL" clId="{3C32286F-C2FF-482D-A61D-E09F9238C61C}" dt="2024-09-23T13:51:29.123" v="3" actId="20577"/>
        <pc:sldMkLst>
          <pc:docMk/>
          <pc:sldMk cId="2831053738" sldId="262"/>
        </pc:sldMkLst>
        <pc:spChg chg="mod">
          <ac:chgData name="Anouck Deschilder" userId="d043a2d3-212d-4683-a095-0089b34c4a39" providerId="ADAL" clId="{3C32286F-C2FF-482D-A61D-E09F9238C61C}" dt="2024-09-23T13:51:29.123" v="3" actId="20577"/>
          <ac:spMkLst>
            <pc:docMk/>
            <pc:sldMk cId="2831053738" sldId="262"/>
            <ac:spMk id="6" creationId="{9CDE7C41-2048-237F-7898-63EC6FF1358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6DCAF-0224-904F-812F-3E5DB5F9E0CF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B0E898-DF40-4144-A3B8-152D79A11EE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6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B0E898-DF40-4144-A3B8-152D79A11EE1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1619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FB8F6D-BA7B-E169-E016-CC49EE9D68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230BB79-124A-7C69-9A49-6EAFFC7719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11E965-6969-9721-CBA0-5F8642C25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EAB466-FB27-EA5D-44DC-CA92A531E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DA32DD-8157-F671-02AB-FB7A41540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9381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199261-1996-7EBF-A643-EC1FB8C8B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426E0A5-4429-7FF0-E1D5-0BC0DF307F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B162AB-4AED-B412-CFA5-787A5ADB9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1B86A-5CD8-2772-5466-CABEEF56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598D527-528C-523A-3B31-78DCFCA58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317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D96938C-44CB-2E72-E5D3-43560BDC36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01AD7D0-0A4A-DD74-B61D-630470D1BB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34E1E8-A24A-F0AA-65C7-0026829633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7EAB9B-FD0A-FC16-136C-AA6E200F3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FAC2BE-5329-4ABB-C136-8244CF7DB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21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71420-EB70-24D6-2CAE-79859C859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2F809F-00DC-A306-3191-9B37D79636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7A8DD1-35A4-0C34-ADB7-AB7F4BF74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309474-5B14-45EC-9734-8114F18B4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51614A6-FD15-4101-F6CE-FE5354373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096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F5DB7F-1AD9-6C3A-31BD-EC096F980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39E7ED-54C6-FCB0-0866-5358988F9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F7FAAC-9788-A690-1337-8F48FFF92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3DB941-9A66-5DE4-156F-EA573AFA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F311FA-2989-5AAB-5DD7-70D0632C9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521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C0DB42-BE78-B3D3-7079-0AA5BC11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D2368A2-A395-F6D8-D146-FDB5EFDB60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8DA28F4-DBAC-DBC3-FE85-A359FBB35D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77BB186-ECA1-4ABA-E95F-A75E1FC5C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C19C0D2-FDA5-3011-A730-6C80650F4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0EF74A-7267-EA5C-5F28-23150460F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6526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7DBC22-E9D5-D51D-AA51-D6D53AF9A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AE51988-1533-940F-3D7E-A27770EE0C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2ABD328-C4E5-EAED-92E6-F8E7420296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D48AB70-A69D-3897-84AA-3E10EC44C6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10CF801-7E79-0F4A-4C03-733187A0A3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1EA14D0-8A14-7DC4-0078-A537861CE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C516C5A-84F2-FD60-1FD6-3D9DC4553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8D22687-C7C7-AB80-778B-FC6DC9D65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9701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D4FBE2-C362-BF57-5EB8-4F8BBB5A3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430E7A6-0FFF-4B0B-9B58-6E5318555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7D99B77-A3D9-352A-A6C9-43C4F5A6E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96ADE31-E8C9-2EBE-2A35-E10FC59A1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9530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2FFAB36-DC14-6357-B094-7A0C2E86E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A902091-45E8-81A3-13FA-2575CF58D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BE32498-DA3B-D8AB-0113-76C092760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58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D02A93-0047-74AF-C46A-42FA4BCEB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C531D08-107F-25E6-C916-273C75514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A81555F-96AB-F853-3272-A5740EE47B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51FE41B-3DEC-0426-6A7C-D8948C76C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06FA7C-DAE7-F90D-5DE1-31E9FF8CB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F6696E-8941-7821-AC52-915A6585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514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C3D95A-C057-134F-C52F-E620AABBA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98938E9-BC79-3030-BF0C-D0A713B78A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2EE7D4-7C9C-9EEC-7DB1-D02E9BB83C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0FBD6A1-AE88-39A1-C084-46C40B667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FCF3461-942C-D208-7C09-0F69AA69C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EBB36FC-6818-EC44-0E9F-C13814678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586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E8B4ACC-CDA4-EDFD-C5CA-89177D54D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2337D5-4376-9954-D976-35DE5FBD2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4B7F40-8FC1-9B51-0E8D-83FFC013A5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1C40F5-F0AC-1448-935E-08102B9AA61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E997EB1-564A-72DD-7111-409A0C6049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741E653-6FC2-677F-47BC-A5B3E9AB4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C2FF7-A0DA-6240-9433-E76F38201055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D2D3618-A06F-6D44-9FBA-4FC6894779E2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" y="1"/>
            <a:ext cx="12191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843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square with white text and blue and yellow logo&#10;&#10;Description automatically generated">
            <a:extLst>
              <a:ext uri="{FF2B5EF4-FFF2-40B4-BE49-F238E27FC236}">
                <a16:creationId xmlns:a16="http://schemas.microsoft.com/office/drawing/2014/main" id="{677AF2E6-6436-6EF1-A1C6-57CC2978A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636" y="4048080"/>
            <a:ext cx="2316727" cy="231672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DF3D815-6200-4EC1-5395-B19E3DA38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15342"/>
            <a:ext cx="10515600" cy="2341502"/>
          </a:xfrm>
        </p:spPr>
        <p:txBody>
          <a:bodyPr>
            <a:noAutofit/>
          </a:bodyPr>
          <a:lstStyle/>
          <a:p>
            <a:pPr algn="ctr"/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Comment installer l’appli</a:t>
            </a:r>
            <a:b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</a:br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Payconiq by </a:t>
            </a:r>
            <a:r>
              <a:rPr lang="fr-BE" sz="5400" b="1" dirty="0" err="1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Bancontact</a:t>
            </a:r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 ? </a:t>
            </a:r>
            <a:endParaRPr lang="fr-FR" sz="6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1308DD-6C6C-8880-B367-4D4ED0F4003E}"/>
              </a:ext>
            </a:extLst>
          </p:cNvPr>
          <p:cNvSpPr txBox="1"/>
          <p:nvPr/>
        </p:nvSpPr>
        <p:spPr>
          <a:xfrm>
            <a:off x="3122870" y="3202491"/>
            <a:ext cx="5946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F34E86"/>
                </a:solidFill>
                <a:latin typeface="Calibri" panose="020F0502020204030204" pitchFamily="34" charset="0"/>
                <a:ea typeface="+mj-ea"/>
                <a:cs typeface="+mj-cs"/>
              </a:rPr>
              <a:t>Accompagnement du flyer :</a:t>
            </a:r>
            <a:br>
              <a:rPr lang="fr-FR" sz="2400" dirty="0">
                <a:solidFill>
                  <a:srgbClr val="F34E86"/>
                </a:solidFill>
                <a:latin typeface="Calibri" panose="020F0502020204030204" pitchFamily="34" charset="0"/>
                <a:ea typeface="+mj-ea"/>
                <a:cs typeface="+mj-cs"/>
              </a:rPr>
            </a:br>
            <a:r>
              <a:rPr lang="fr-FR" sz="2400" dirty="0">
                <a:solidFill>
                  <a:srgbClr val="F34E86"/>
                </a:solidFill>
                <a:latin typeface="Calibri" panose="020F0502020204030204" pitchFamily="34" charset="0"/>
                <a:ea typeface="+mj-ea"/>
                <a:cs typeface="+mj-cs"/>
              </a:rPr>
              <a:t>captures d'écran des différentes étapes </a:t>
            </a:r>
            <a:endParaRPr lang="nl-BE" sz="2400" dirty="0">
              <a:solidFill>
                <a:srgbClr val="F34E86"/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597728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7D86AEF4-993A-25A3-5C81-818A936621B2}"/>
              </a:ext>
            </a:extLst>
          </p:cNvPr>
          <p:cNvSpPr txBox="1"/>
          <p:nvPr/>
        </p:nvSpPr>
        <p:spPr>
          <a:xfrm>
            <a:off x="4979768" y="5491288"/>
            <a:ext cx="580660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Tapez les données de votre carte bancaire. </a:t>
            </a:r>
          </a:p>
          <a:p>
            <a:pPr lvl="0"/>
            <a:r>
              <a:rPr lang="fr-BE" sz="1600" dirty="0">
                <a:latin typeface="Calibri" panose="020F0502020204030204" pitchFamily="34" charset="0"/>
                <a:ea typeface="Calibri" panose="020F0502020204030204" pitchFamily="34" charset="0"/>
              </a:rPr>
              <a:t>       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pouvez donner un nom à votre carte.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C’est pratique si vous ajoutez</a:t>
            </a:r>
            <a:r>
              <a:rPr lang="fr-BE" sz="16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plusieurs cartes. </a:t>
            </a:r>
            <a:b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savez ainsi tout de suite quelle carte vous </a:t>
            </a:r>
            <a:r>
              <a:rPr lang="fr-BE" sz="1600" dirty="0">
                <a:latin typeface="Calibri" panose="020F0502020204030204" pitchFamily="34" charset="0"/>
                <a:ea typeface="Calibri" panose="020F0502020204030204" pitchFamily="34" charset="0"/>
              </a:rPr>
              <a:t>voulez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utiliser.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39CF148-5C9E-F987-57CD-09F357301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1231" y="267989"/>
            <a:ext cx="2920231" cy="63220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AD2739A-2A86-99A0-6171-1F1F15838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617" y="269839"/>
            <a:ext cx="2353883" cy="509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332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7F163F9D-69B5-6704-BEE2-3C5E48D49A00}"/>
              </a:ext>
            </a:extLst>
          </p:cNvPr>
          <p:cNvSpPr txBox="1"/>
          <p:nvPr/>
        </p:nvSpPr>
        <p:spPr>
          <a:xfrm>
            <a:off x="1486348" y="2644170"/>
            <a:ext cx="921930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BE" sz="4800" b="1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Etape 4 : </a:t>
            </a:r>
            <a:br>
              <a:rPr lang="fr-BE" sz="4800" b="1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Lier l’appli à votre banque </a:t>
            </a:r>
          </a:p>
        </p:txBody>
      </p:sp>
    </p:spTree>
    <p:extLst>
      <p:ext uri="{BB962C8B-B14F-4D97-AF65-F5344CB8AC3E}">
        <p14:creationId xmlns:p14="http://schemas.microsoft.com/office/powerpoint/2010/main" val="2754121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>
            <a:extLst>
              <a:ext uri="{FF2B5EF4-FFF2-40B4-BE49-F238E27FC236}">
                <a16:creationId xmlns:a16="http://schemas.microsoft.com/office/drawing/2014/main" id="{9CEBBD62-B033-9BF3-EED1-7471704D0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1494" y="281219"/>
            <a:ext cx="2488047" cy="5075227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BC7E8F73-6A2F-581D-B335-9F6529D266B3}"/>
              </a:ext>
            </a:extLst>
          </p:cNvPr>
          <p:cNvSpPr txBox="1"/>
          <p:nvPr/>
        </p:nvSpPr>
        <p:spPr>
          <a:xfrm>
            <a:off x="4321068" y="5372405"/>
            <a:ext cx="37043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accédez automatiquement à l'appli ou au site web de votre banque </a:t>
            </a:r>
            <a:b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(ci-dessus, ING est un exemple).</a:t>
            </a:r>
          </a:p>
          <a:p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E2CC871-6C4E-F8A8-BF32-8D0371AB3F22}"/>
              </a:ext>
            </a:extLst>
          </p:cNvPr>
          <p:cNvSpPr txBox="1"/>
          <p:nvPr/>
        </p:nvSpPr>
        <p:spPr>
          <a:xfrm>
            <a:off x="8410831" y="5450189"/>
            <a:ext cx="3142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Donnez l’autorisation. </a:t>
            </a:r>
            <a:b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liez ainsi votre compte à l’appli Payconiq by Bancontact.</a:t>
            </a:r>
            <a:endParaRPr lang="fr-BE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0424AE5-A3FC-FB39-28C0-CFB02B932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184" y="281480"/>
            <a:ext cx="2302082" cy="4989208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770034D-B6AF-B2D9-6763-E1670C9C67FC}"/>
              </a:ext>
            </a:extLst>
          </p:cNvPr>
          <p:cNvSpPr txBox="1"/>
          <p:nvPr/>
        </p:nvSpPr>
        <p:spPr>
          <a:xfrm>
            <a:off x="442543" y="5326796"/>
            <a:ext cx="40151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buFont typeface="Symbol" pitchFamily="2" charset="2"/>
              <a:buChar char="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Sélectionnez votre banque dans la liste.  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accédez automatiquement à l'appli ou au site web de votre banque.</a:t>
            </a:r>
          </a:p>
          <a:p>
            <a:pPr marL="342900" lvl="0" indent="-342900">
              <a:buFont typeface="Symbol" pitchFamily="2" charset="2"/>
              <a:buChar char="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Votre banque n’est pas sur la liste? Choisissez  ‘Autres’ et continuez.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AA23B75-73D1-C707-5AF1-8B39D45BD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6093" y="254498"/>
            <a:ext cx="2371723" cy="513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291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B356D8AB-D245-50B9-1855-0F7A6E70F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050" y="346229"/>
            <a:ext cx="2602066" cy="542369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BF96AE5A-B9BD-BB07-7C40-BE4CD8484FFB}"/>
              </a:ext>
            </a:extLst>
          </p:cNvPr>
          <p:cNvSpPr txBox="1"/>
          <p:nvPr/>
        </p:nvSpPr>
        <p:spPr>
          <a:xfrm>
            <a:off x="901597" y="5926996"/>
            <a:ext cx="441198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voulez confirmer avec votre empreinte digitale</a:t>
            </a:r>
            <a:r>
              <a:rPr lang="fr-BE" sz="16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ou </a:t>
            </a:r>
            <a:r>
              <a:rPr lang="fr-BE" sz="1600" dirty="0">
                <a:latin typeface="Calibri" panose="020F0502020204030204" pitchFamily="34" charset="0"/>
                <a:ea typeface="Calibri" panose="020F0502020204030204" pitchFamily="34" charset="0"/>
              </a:rPr>
              <a:t>par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reconnaissance faciale </a:t>
            </a: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? </a:t>
            </a:r>
            <a:endParaRPr lang="fr-BE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D5CE789-9355-980E-175D-A2E96D3736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2010" y="346229"/>
            <a:ext cx="2602066" cy="5423700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A14BAED1-24C4-9774-0974-0B0CA3BE1547}"/>
              </a:ext>
            </a:extLst>
          </p:cNvPr>
          <p:cNvSpPr txBox="1"/>
          <p:nvPr/>
        </p:nvSpPr>
        <p:spPr>
          <a:xfrm>
            <a:off x="6878424" y="5926996"/>
            <a:ext cx="414923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Confirmez-le ici avec votre code PIN.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Vous ne devez le faire qu’une seule fois. </a:t>
            </a:r>
          </a:p>
        </p:txBody>
      </p:sp>
    </p:spTree>
    <p:extLst>
      <p:ext uri="{BB962C8B-B14F-4D97-AF65-F5344CB8AC3E}">
        <p14:creationId xmlns:p14="http://schemas.microsoft.com/office/powerpoint/2010/main" val="2985261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nk square with white text and blue and yellow logo&#10;&#10;Description automatically generated">
            <a:extLst>
              <a:ext uri="{FF2B5EF4-FFF2-40B4-BE49-F238E27FC236}">
                <a16:creationId xmlns:a16="http://schemas.microsoft.com/office/drawing/2014/main" id="{677AF2E6-6436-6EF1-A1C6-57CC2978A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636" y="4048080"/>
            <a:ext cx="2316727" cy="231672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DF3D815-6200-4EC1-5395-B19E3DA38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706578"/>
            <a:ext cx="10515600" cy="2341502"/>
          </a:xfrm>
        </p:spPr>
        <p:txBody>
          <a:bodyPr>
            <a:noAutofit/>
          </a:bodyPr>
          <a:lstStyle/>
          <a:p>
            <a:pPr algn="ctr"/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Merci et bienvenue </a:t>
            </a:r>
            <a:b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</a:br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sur </a:t>
            </a:r>
            <a:r>
              <a:rPr lang="fr-BE" sz="5400" b="1" dirty="0" err="1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Payconiq</a:t>
            </a:r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 by </a:t>
            </a:r>
            <a:r>
              <a:rPr lang="fr-BE" sz="5400" b="1" dirty="0" err="1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Bancontact</a:t>
            </a:r>
            <a:r>
              <a:rPr lang="fr-BE" sz="54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 </a:t>
            </a:r>
            <a:endParaRPr lang="fr-FR" sz="6600" dirty="0"/>
          </a:p>
        </p:txBody>
      </p:sp>
    </p:spTree>
    <p:extLst>
      <p:ext uri="{BB962C8B-B14F-4D97-AF65-F5344CB8AC3E}">
        <p14:creationId xmlns:p14="http://schemas.microsoft.com/office/powerpoint/2010/main" val="3775903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CDE7C41-2048-237F-7898-63EC6FF13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9593"/>
            <a:ext cx="10515600" cy="3958814"/>
          </a:xfrm>
        </p:spPr>
        <p:txBody>
          <a:bodyPr>
            <a:normAutofit/>
          </a:bodyPr>
          <a:lstStyle/>
          <a:p>
            <a:pPr algn="ctr"/>
            <a:r>
              <a:rPr lang="fr-BE" sz="48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Etape 1 : </a:t>
            </a:r>
            <a:br>
              <a:rPr lang="fr-BE" sz="4800" b="1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</a:b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Installe</a:t>
            </a:r>
            <a:r>
              <a:rPr lang="fr-BE" sz="4800" dirty="0">
                <a:solidFill>
                  <a:srgbClr val="F34E86"/>
                </a:solidFill>
                <a:latin typeface="Calibri" panose="020F0502020204030204" pitchFamily="34" charset="0"/>
              </a:rPr>
              <a:t>r</a:t>
            </a: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 Payconiq by Bancontact </a:t>
            </a:r>
            <a:b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</a:b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sur votre </a:t>
            </a:r>
            <a:r>
              <a:rPr lang="fr-BE" sz="4800" dirty="0" err="1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téléphone</a:t>
            </a: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</a:rPr>
              <a:t> </a:t>
            </a:r>
            <a:br>
              <a:rPr lang="fr-BE" sz="4400" dirty="0">
                <a:effectLst/>
              </a:rPr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1053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12592639-0FAF-7E13-8506-7E4AC62CA0FB}"/>
              </a:ext>
            </a:extLst>
          </p:cNvPr>
          <p:cNvSpPr txBox="1"/>
          <p:nvPr/>
        </p:nvSpPr>
        <p:spPr>
          <a:xfrm>
            <a:off x="1825234" y="5656019"/>
            <a:ext cx="3705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</a:rPr>
              <a:t>Ouvrez App Store ou Google Play Store sur votre </a:t>
            </a:r>
            <a:r>
              <a:rPr lang="fr-BE" sz="1600" dirty="0" err="1">
                <a:effectLst/>
                <a:latin typeface="Calibri" panose="020F0502020204030204" pitchFamily="34" charset="0"/>
              </a:rPr>
              <a:t>téléphone</a:t>
            </a:r>
            <a:r>
              <a:rPr lang="fr-BE" sz="1600" dirty="0">
                <a:effectLst/>
                <a:latin typeface="Calibri" panose="020F0502020204030204" pitchFamily="34" charset="0"/>
              </a:rPr>
              <a:t>. </a:t>
            </a:r>
            <a:endParaRPr lang="fr-BE" sz="16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</a:rPr>
              <a:t>Cherchez ‘Payconiq by Bancontact’. </a:t>
            </a:r>
            <a:endParaRPr lang="fr-BE" sz="1600" dirty="0">
              <a:effectLst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7EF7E1-5F48-0D63-D1A6-3D0909038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253" y="370984"/>
            <a:ext cx="2390706" cy="517565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7A12980-8F0D-8900-F330-1B38050451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0041" y="370986"/>
            <a:ext cx="2390706" cy="5175650"/>
          </a:xfrm>
          <a:prstGeom prst="rect">
            <a:avLst/>
          </a:prstGeom>
        </p:spPr>
      </p:pic>
      <p:sp>
        <p:nvSpPr>
          <p:cNvPr id="5" name="ZoneTexte 5">
            <a:extLst>
              <a:ext uri="{FF2B5EF4-FFF2-40B4-BE49-F238E27FC236}">
                <a16:creationId xmlns:a16="http://schemas.microsoft.com/office/drawing/2014/main" id="{D100254E-24F2-D3B2-9FAC-4E0B597505B1}"/>
              </a:ext>
            </a:extLst>
          </p:cNvPr>
          <p:cNvSpPr txBox="1"/>
          <p:nvPr/>
        </p:nvSpPr>
        <p:spPr>
          <a:xfrm>
            <a:off x="7064578" y="5656019"/>
            <a:ext cx="3961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SymbolMT"/>
              </a:rPr>
              <a:t> </a:t>
            </a:r>
            <a:r>
              <a:rPr lang="fr-BE" sz="1600" dirty="0">
                <a:effectLst/>
                <a:latin typeface="Calibri" panose="020F0502020204030204" pitchFamily="34" charset="0"/>
              </a:rPr>
              <a:t>Cliquez sur l’</a:t>
            </a:r>
            <a:r>
              <a:rPr lang="fr-BE" sz="1600" dirty="0" err="1">
                <a:effectLst/>
                <a:latin typeface="Calibri" panose="020F0502020204030204" pitchFamily="34" charset="0"/>
              </a:rPr>
              <a:t>icône</a:t>
            </a:r>
            <a:r>
              <a:rPr lang="fr-BE" sz="1600" dirty="0">
                <a:effectLst/>
                <a:latin typeface="Calibri" panose="020F0502020204030204" pitchFamily="34" charset="0"/>
              </a:rPr>
              <a:t> de l’appli. </a:t>
            </a:r>
            <a:endParaRPr lang="fr-BE" sz="16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SymbolMT"/>
              </a:rPr>
              <a:t> </a:t>
            </a:r>
            <a:r>
              <a:rPr lang="fr-BE" sz="1600" dirty="0">
                <a:effectLst/>
                <a:latin typeface="Calibri" panose="020F0502020204030204" pitchFamily="34" charset="0"/>
              </a:rPr>
              <a:t>L’appli se </a:t>
            </a:r>
            <a:r>
              <a:rPr lang="fr-BE" sz="1600" dirty="0" err="1">
                <a:effectLst/>
                <a:latin typeface="Calibri" panose="020F0502020204030204" pitchFamily="34" charset="0"/>
              </a:rPr>
              <a:t>télécharge</a:t>
            </a:r>
            <a:r>
              <a:rPr lang="fr-BE" sz="1600" dirty="0">
                <a:effectLst/>
                <a:latin typeface="Calibri" panose="020F0502020204030204" pitchFamily="34" charset="0"/>
              </a:rPr>
              <a:t> automatiquement sur votre </a:t>
            </a:r>
            <a:r>
              <a:rPr lang="fr-BE" sz="1600" dirty="0" err="1">
                <a:effectLst/>
                <a:latin typeface="Calibri" panose="020F0502020204030204" pitchFamily="34" charset="0"/>
              </a:rPr>
              <a:t>téléphone</a:t>
            </a:r>
            <a:r>
              <a:rPr lang="fr-BE" sz="1600" dirty="0">
                <a:effectLst/>
                <a:latin typeface="Calibri" panose="020F0502020204030204" pitchFamily="34" charset="0"/>
              </a:rPr>
              <a:t>. </a:t>
            </a:r>
            <a:endParaRPr lang="fr-BE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87735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CDE7C41-2048-237F-7898-63EC6FF13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9593"/>
            <a:ext cx="10515600" cy="3958814"/>
          </a:xfrm>
        </p:spPr>
        <p:txBody>
          <a:bodyPr>
            <a:normAutofit/>
          </a:bodyPr>
          <a:lstStyle/>
          <a:p>
            <a:pPr algn="ctr"/>
            <a:r>
              <a:rPr lang="fr-BE" sz="4800" b="1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Etape 2 : </a:t>
            </a:r>
            <a:br>
              <a:rPr lang="fr-BE" sz="4800" b="1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Créer un compte </a:t>
            </a:r>
            <a:b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4800" dirty="0" err="1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Payconiq</a:t>
            </a:r>
            <a:r>
              <a:rPr lang="fr-BE" sz="4800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by </a:t>
            </a:r>
            <a:r>
              <a:rPr lang="fr-BE" sz="4800" dirty="0" err="1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Bancontact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76808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nk square with white text and blue and yellow logo&#10;&#10;Description automatically generated">
            <a:extLst>
              <a:ext uri="{FF2B5EF4-FFF2-40B4-BE49-F238E27FC236}">
                <a16:creationId xmlns:a16="http://schemas.microsoft.com/office/drawing/2014/main" id="{E562286C-8E11-51EF-703A-DF4BAF25C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479" y="474896"/>
            <a:ext cx="4653042" cy="465304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96F2514-3199-8CEA-3D02-F8114364AF28}"/>
              </a:ext>
            </a:extLst>
          </p:cNvPr>
          <p:cNvSpPr txBox="1"/>
          <p:nvPr/>
        </p:nvSpPr>
        <p:spPr>
          <a:xfrm>
            <a:off x="3043091" y="5127938"/>
            <a:ext cx="71484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2800" dirty="0">
                <a:effectLst/>
                <a:latin typeface="Calibri" panose="020F0502020204030204" pitchFamily="34" charset="0"/>
              </a:rPr>
              <a:t>Cliquez sur l'</a:t>
            </a:r>
            <a:r>
              <a:rPr lang="fr-BE" sz="2800" dirty="0" err="1">
                <a:effectLst/>
                <a:latin typeface="Calibri" panose="020F0502020204030204" pitchFamily="34" charset="0"/>
              </a:rPr>
              <a:t>icône</a:t>
            </a:r>
            <a:r>
              <a:rPr lang="fr-BE" sz="2800" dirty="0">
                <a:effectLst/>
                <a:latin typeface="Calibri" panose="020F0502020204030204" pitchFamily="34" charset="0"/>
              </a:rPr>
              <a:t> </a:t>
            </a:r>
            <a:r>
              <a:rPr lang="fr-BE" sz="2800" dirty="0" err="1">
                <a:effectLst/>
                <a:latin typeface="Calibri" panose="020F0502020204030204" pitchFamily="34" charset="0"/>
              </a:rPr>
              <a:t>Payconiq</a:t>
            </a:r>
            <a:r>
              <a:rPr lang="fr-BE" sz="2800" dirty="0">
                <a:effectLst/>
                <a:latin typeface="Calibri" panose="020F0502020204030204" pitchFamily="34" charset="0"/>
              </a:rPr>
              <a:t> by </a:t>
            </a:r>
            <a:r>
              <a:rPr lang="fr-BE" sz="2800" dirty="0" err="1">
                <a:effectLst/>
                <a:latin typeface="Calibri" panose="020F0502020204030204" pitchFamily="34" charset="0"/>
              </a:rPr>
              <a:t>Bancontact</a:t>
            </a:r>
            <a:r>
              <a:rPr lang="fr-BE" sz="2800" dirty="0">
                <a:effectLst/>
                <a:latin typeface="Calibri" panose="020F0502020204030204" pitchFamily="34" charset="0"/>
              </a:rPr>
              <a:t>. </a:t>
            </a:r>
            <a:endParaRPr lang="fr-BE" sz="2800" dirty="0">
              <a:effectLst/>
            </a:endParaRPr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2571768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4796A4B1-34E7-BDB0-3B03-E837AB7B123C}"/>
              </a:ext>
            </a:extLst>
          </p:cNvPr>
          <p:cNvSpPr txBox="1"/>
          <p:nvPr/>
        </p:nvSpPr>
        <p:spPr>
          <a:xfrm>
            <a:off x="604291" y="5422975"/>
            <a:ext cx="3572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Tapez votre numéro de téléphone. Vous recevrez alors un code par SMS.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499BE05-A1A8-678A-4A60-12D3D93D14B7}"/>
              </a:ext>
            </a:extLst>
          </p:cNvPr>
          <p:cNvSpPr txBox="1"/>
          <p:nvPr/>
        </p:nvSpPr>
        <p:spPr>
          <a:xfrm>
            <a:off x="4269095" y="5410299"/>
            <a:ext cx="339328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Tapez ce code dans l’appli </a:t>
            </a:r>
            <a:r>
              <a:rPr lang="fr-B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Payconiq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by </a:t>
            </a:r>
            <a:r>
              <a:rPr lang="fr-BE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Bancontact</a:t>
            </a: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 Vous prouvez ainsi que c’est bien votre numéro de téléphone</a:t>
            </a:r>
            <a:r>
              <a:rPr lang="fr-BE" sz="1600" dirty="0"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fr-FR" sz="1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7817076-5476-C183-C792-7E7ACEF31308}"/>
              </a:ext>
            </a:extLst>
          </p:cNvPr>
          <p:cNvSpPr txBox="1"/>
          <p:nvPr/>
        </p:nvSpPr>
        <p:spPr>
          <a:xfrm>
            <a:off x="8000718" y="5288338"/>
            <a:ext cx="393075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BE" sz="1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Tapez votre nom et votre adresse e-mail. Vous recevrez alors un code par e-mail.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1600" dirty="0">
                <a:latin typeface="Calibri" panose="020F0502020204030204" pitchFamily="34" charset="0"/>
                <a:ea typeface="Calibri" panose="020F0502020204030204" pitchFamily="34" charset="0"/>
              </a:rPr>
              <a:t>Tapez ce code dans l’appli Payconiq by Bancontact. Vous prouvez ainsi que c’est bien votre e-mail. </a:t>
            </a:r>
            <a:endParaRPr lang="fr-BE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F4785FA-0B70-A22B-9754-22571A40C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9518" y="322090"/>
            <a:ext cx="2460600" cy="496624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D13D4F1F-4C07-5735-3CC6-A4274E317B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8995" y="322090"/>
            <a:ext cx="2353487" cy="496624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0EE1E02-3952-3D02-9E4E-342A098F3F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8202" y="322090"/>
            <a:ext cx="2293980" cy="496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998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CDE7C41-2048-237F-7898-63EC6FF13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800"/>
            <a:ext cx="10515600" cy="3958814"/>
          </a:xfrm>
        </p:spPr>
        <p:txBody>
          <a:bodyPr>
            <a:normAutofit/>
          </a:bodyPr>
          <a:lstStyle/>
          <a:p>
            <a:pPr algn="ctr"/>
            <a:br>
              <a:rPr lang="fr-BE" sz="5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fr-BE" sz="5400" dirty="0">
                <a:effectLst/>
              </a:rPr>
            </a:br>
            <a:endParaRPr lang="fr-FR" sz="54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8323F083-B04D-B0B8-F14D-E13B2CF37C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744" y="386075"/>
            <a:ext cx="2510511" cy="523286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A321B6E8-015F-E7E3-0DF0-C2A76A69D8E6}"/>
              </a:ext>
            </a:extLst>
          </p:cNvPr>
          <p:cNvSpPr txBox="1"/>
          <p:nvPr/>
        </p:nvSpPr>
        <p:spPr>
          <a:xfrm>
            <a:off x="2651578" y="5683588"/>
            <a:ext cx="78298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Choisissez un code PIN de quatre chiffres. </a:t>
            </a:r>
            <a:endParaRPr lang="fr-BE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Mémorisez votre code PIN. 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Avec ce code vous confirmez tous vos paiements par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Payconiq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by </a:t>
            </a:r>
            <a:r>
              <a:rPr lang="fr-BE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Bancontact</a:t>
            </a: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.</a:t>
            </a:r>
            <a:endParaRPr lang="fr-BE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148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9CDE7C41-2048-237F-7898-63EC6FF13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77988"/>
            <a:ext cx="10515600" cy="2635623"/>
          </a:xfrm>
        </p:spPr>
        <p:txBody>
          <a:bodyPr>
            <a:normAutofit fontScale="90000"/>
          </a:bodyPr>
          <a:lstStyle/>
          <a:p>
            <a:pPr algn="ctr"/>
            <a:r>
              <a:rPr lang="fr-BE" sz="5300" b="1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Etape 3 : </a:t>
            </a:r>
            <a:br>
              <a:rPr lang="fr-BE" sz="5300" b="1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fr-BE" sz="5300" dirty="0">
                <a:solidFill>
                  <a:srgbClr val="F34E86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Ajouter votre première carte bancaire</a:t>
            </a:r>
            <a:br>
              <a:rPr lang="fr-BE" sz="5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fr-BE" sz="5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br>
              <a:rPr lang="fr-BE" sz="5400" dirty="0">
                <a:effectLst/>
              </a:rPr>
            </a:b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313828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EB2DA56-8301-8DD8-0599-F0C3DE7E0A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64" y="410940"/>
            <a:ext cx="2483328" cy="538201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FE734C3-E032-C105-4527-2884225680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5965" y="410941"/>
            <a:ext cx="2483328" cy="53820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68C7E4-4999-FB1D-1645-34324686D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406" y="410941"/>
            <a:ext cx="2483329" cy="538201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171A66DD-CCFC-50CD-8A61-894890ADDCBE}"/>
              </a:ext>
            </a:extLst>
          </p:cNvPr>
          <p:cNvSpPr txBox="1"/>
          <p:nvPr/>
        </p:nvSpPr>
        <p:spPr>
          <a:xfrm>
            <a:off x="4474686" y="6002314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BE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Choisissez votre banque.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25497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3F5E86DF7D38438C9FC1D7EEA0B542" ma:contentTypeVersion="18" ma:contentTypeDescription="Create a new document." ma:contentTypeScope="" ma:versionID="261194333e18f18d358d7f5eef6b1b4a">
  <xsd:schema xmlns:xsd="http://www.w3.org/2001/XMLSchema" xmlns:xs="http://www.w3.org/2001/XMLSchema" xmlns:p="http://schemas.microsoft.com/office/2006/metadata/properties" xmlns:ns2="c5df1ae4-1171-44fe-87f2-2a799a36569b" xmlns:ns3="7b700863-6c48-4352-ae9b-61ad022eba75" targetNamespace="http://schemas.microsoft.com/office/2006/metadata/properties" ma:root="true" ma:fieldsID="ac7830431ae85cec27e848d3bb044853" ns2:_="" ns3:_="">
    <xsd:import namespace="c5df1ae4-1171-44fe-87f2-2a799a36569b"/>
    <xsd:import namespace="7b700863-6c48-4352-ae9b-61ad022eba7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df1ae4-1171-44fe-87f2-2a799a3656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63ab4c0e-b182-485b-8622-f4c3d62243d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00863-6c48-4352-ae9b-61ad022eba7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51aaade2-8266-46b6-a267-3f907aefa182}" ma:internalName="TaxCatchAll" ma:showField="CatchAllData" ma:web="7b700863-6c48-4352-ae9b-61ad022eba7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b700863-6c48-4352-ae9b-61ad022eba75" xsi:nil="true"/>
    <lcf76f155ced4ddcb4097134ff3c332f xmlns="c5df1ae4-1171-44fe-87f2-2a799a36569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3E87C7E-C884-44B1-88D9-72BA2D540F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df1ae4-1171-44fe-87f2-2a799a36569b"/>
    <ds:schemaRef ds:uri="7b700863-6c48-4352-ae9b-61ad022eba7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FFDAFD9-A745-4FDA-97FD-B4821DC681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E1324A-732A-4F2B-9504-109168729B75}">
  <ds:schemaRefs>
    <ds:schemaRef ds:uri="http://schemas.microsoft.com/office/2006/metadata/properties"/>
    <ds:schemaRef ds:uri="http://schemas.microsoft.com/office/infopath/2007/PartnerControls"/>
    <ds:schemaRef ds:uri="7b700863-6c48-4352-ae9b-61ad022eba75"/>
    <ds:schemaRef ds:uri="c5df1ae4-1171-44fe-87f2-2a799a36569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2916</TotalTime>
  <Words>354</Words>
  <Application>Microsoft Office PowerPoint</Application>
  <PresentationFormat>Widescreen</PresentationFormat>
  <Paragraphs>33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Symbol</vt:lpstr>
      <vt:lpstr>SymbolMT</vt:lpstr>
      <vt:lpstr>Thème Office</vt:lpstr>
      <vt:lpstr>Comment installer l’appli Payconiq by Bancontact ? </vt:lpstr>
      <vt:lpstr>Etape 1 :  Installer Payconiq by Bancontact  sur votre téléphone  </vt:lpstr>
      <vt:lpstr>PowerPoint Presentation</vt:lpstr>
      <vt:lpstr>Etape 2 :  Créer un compte  Payconiq by Bancontact</vt:lpstr>
      <vt:lpstr>PowerPoint Presentation</vt:lpstr>
      <vt:lpstr>PowerPoint Presentation</vt:lpstr>
      <vt:lpstr>  </vt:lpstr>
      <vt:lpstr>Etape 3 :  Ajouter votre première carte bancaire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Merci et bienvenue  sur Payconiq by Bancontact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Payer avec votre téléphone? C’est possible avec Payconiq by Bancontact  </dc:title>
  <dc:creator>dogaline@dialogic-agency.com</dc:creator>
  <cp:lastModifiedBy>Anouck Deschilder</cp:lastModifiedBy>
  <cp:revision>54</cp:revision>
  <cp:lastPrinted>2024-09-16T15:42:10Z</cp:lastPrinted>
  <dcterms:created xsi:type="dcterms:W3CDTF">2024-05-21T14:17:09Z</dcterms:created>
  <dcterms:modified xsi:type="dcterms:W3CDTF">2024-09-23T13:51:39Z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0x010100DE3F5E86DF7D38438C9FC1D7EEA0B542</vt:lpwstr>
  </property>
  <property fmtid="{D5CDD505-2E9C-101B-9397-08002B2CF9AE}" pid="3" name="MediaServiceImageTags">
    <vt:lpwstr/>
  </property>
</Properties>
</file>