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2"/>
  </p:notesMasterIdLst>
  <p:sldIdLst>
    <p:sldId id="271" r:id="rId5"/>
    <p:sldId id="281" r:id="rId6"/>
    <p:sldId id="282" r:id="rId7"/>
    <p:sldId id="283" r:id="rId8"/>
    <p:sldId id="284" r:id="rId9"/>
    <p:sldId id="286" r:id="rId10"/>
    <p:sldId id="285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6" r:id="rId20"/>
    <p:sldId id="262" r:id="rId21"/>
    <p:sldId id="272" r:id="rId22"/>
    <p:sldId id="256" r:id="rId23"/>
    <p:sldId id="273" r:id="rId24"/>
    <p:sldId id="278" r:id="rId25"/>
    <p:sldId id="263" r:id="rId26"/>
    <p:sldId id="269" r:id="rId27"/>
    <p:sldId id="259" r:id="rId28"/>
    <p:sldId id="266" r:id="rId29"/>
    <p:sldId id="277" r:id="rId30"/>
    <p:sldId id="264" r:id="rId31"/>
    <p:sldId id="274" r:id="rId32"/>
    <p:sldId id="275" r:id="rId33"/>
    <p:sldId id="268" r:id="rId34"/>
    <p:sldId id="260" r:id="rId35"/>
    <p:sldId id="265" r:id="rId36"/>
    <p:sldId id="276" r:id="rId37"/>
    <p:sldId id="261" r:id="rId38"/>
    <p:sldId id="267" r:id="rId39"/>
    <p:sldId id="279" r:id="rId40"/>
    <p:sldId id="295" r:id="rId4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F446A8-6C2D-C369-D291-7D871F3C18AE}" name="Anouck Deschilder" initials="AD" userId="S::anouck.deschilder@bancontactpayconiq.com::d043a2d3-212d-4683-a095-0089b34c4a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D5FD"/>
    <a:srgbClr val="F5F7F4"/>
    <a:srgbClr val="FBF8F5"/>
    <a:srgbClr val="F34E86"/>
    <a:srgbClr val="050A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64" autoAdjust="0"/>
    <p:restoredTop sz="93328"/>
  </p:normalViewPr>
  <p:slideViewPr>
    <p:cSldViewPr snapToGrid="0">
      <p:cViewPr varScale="1">
        <p:scale>
          <a:sx n="77" d="100"/>
          <a:sy n="77" d="100"/>
        </p:scale>
        <p:origin x="7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ouck Deschilder" userId="d043a2d3-212d-4683-a095-0089b34c4a39" providerId="ADAL" clId="{B4DD3E28-08B1-4EDB-B594-4A923115D419}"/>
    <pc:docChg chg="custSel modSld">
      <pc:chgData name="Anouck Deschilder" userId="d043a2d3-212d-4683-a095-0089b34c4a39" providerId="ADAL" clId="{B4DD3E28-08B1-4EDB-B594-4A923115D419}" dt="2024-09-24T12:52:40.764" v="0" actId="478"/>
      <pc:docMkLst>
        <pc:docMk/>
      </pc:docMkLst>
      <pc:sldChg chg="delSp mod">
        <pc:chgData name="Anouck Deschilder" userId="d043a2d3-212d-4683-a095-0089b34c4a39" providerId="ADAL" clId="{B4DD3E28-08B1-4EDB-B594-4A923115D419}" dt="2024-09-24T12:52:40.764" v="0" actId="478"/>
        <pc:sldMkLst>
          <pc:docMk/>
          <pc:sldMk cId="2433579428" sldId="282"/>
        </pc:sldMkLst>
        <pc:spChg chg="del">
          <ac:chgData name="Anouck Deschilder" userId="d043a2d3-212d-4683-a095-0089b34c4a39" providerId="ADAL" clId="{B4DD3E28-08B1-4EDB-B594-4A923115D419}" dt="2024-09-24T12:52:40.764" v="0" actId="478"/>
          <ac:spMkLst>
            <pc:docMk/>
            <pc:sldMk cId="2433579428" sldId="282"/>
            <ac:spMk id="2" creationId="{571A04DB-15F4-3176-EE56-784D0578AFA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6DCAF-0224-904F-812F-3E5DB5F9E0CF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0E898-DF40-4144-A3B8-152D79A11EE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3666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514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5681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0953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619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B0E898-DF40-4144-A3B8-152D79A11EE1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40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FB8F6D-BA7B-E169-E016-CC49EE9D6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30BB79-124A-7C69-9A49-6EAFFC771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11E965-6969-9721-CBA0-5F8642C25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EAB466-FB27-EA5D-44DC-CA92A531E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DA32DD-8157-F671-02AB-FB7A4154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381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199261-1996-7EBF-A643-EC1FB8C8B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426E0A5-4429-7FF0-E1D5-0BC0DF307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B162AB-4AED-B412-CFA5-787A5ADB9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31B86A-5CD8-2772-5466-CABEEF564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98D527-528C-523A-3B31-78DCFCA58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317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96938C-44CB-2E72-E5D3-43560BDC3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01AD7D0-0A4A-DD74-B61D-630470D1BB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34E1E8-A24A-F0AA-65C7-002682963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7EAB9B-FD0A-FC16-136C-AA6E200F3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FAC2BE-5329-4ABB-C136-8244CF7D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21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71420-EB70-24D6-2CAE-79859C85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2F809F-00DC-A306-3191-9B37D7963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7A8DD1-35A4-0C34-ADB7-AB7F4BF7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309474-5B14-45EC-9734-8114F18B4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1614A6-FD15-4101-F6CE-FE535437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309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F5DB7F-1AD9-6C3A-31BD-EC096F98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39E7ED-54C6-FCB0-0866-5358988F9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7FAAC-9788-A690-1337-8F48FFF92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3DB941-9A66-5DE4-156F-EA573AFA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F311FA-2989-5AAB-5DD7-70D0632C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52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C0DB42-BE78-B3D3-7079-0AA5BC11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2368A2-A395-F6D8-D146-FDB5EFDB6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DA28F4-DBAC-DBC3-FE85-A359FBB35D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7BB186-ECA1-4ABA-E95F-A75E1FC5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C19C0D2-FDA5-3011-A730-6C80650F4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0EF74A-7267-EA5C-5F28-23150460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52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DBC22-E9D5-D51D-AA51-D6D53AF9A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E51988-1533-940F-3D7E-A27770EE0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2ABD328-C4E5-EAED-92E6-F8E742029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48AB70-A69D-3897-84AA-3E10EC44C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0CF801-7E79-0F4A-4C03-733187A0A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1EA14D0-8A14-7DC4-0078-A537861C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C516C5A-84F2-FD60-1FD6-3D9DC455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8D22687-C7C7-AB80-778B-FC6DC9D65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0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4FBE2-C362-BF57-5EB8-4F8BBB5A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430E7A6-0FFF-4B0B-9B58-6E5318555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D99B77-A3D9-352A-A6C9-43C4F5A6E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6ADE31-E8C9-2EBE-2A35-E10FC59A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3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FFAB36-DC14-6357-B094-7A0C2E86E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A902091-45E8-81A3-13FA-2575CF58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E32498-DA3B-D8AB-0113-76C092760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58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02A93-0047-74AF-C46A-42FA4BCE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531D08-107F-25E6-C916-273C75514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81555F-96AB-F853-3272-A5740EE47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1FE41B-3DEC-0426-6A7C-D8948C76C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06FA7C-DAE7-F90D-5DE1-31E9FF8CB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F6696E-8941-7821-AC52-915A6585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1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3D95A-C057-134F-C52F-E620AABB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98938E9-BC79-3030-BF0C-D0A713B78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2EE7D4-7C9C-9EEC-7DB1-D02E9BB83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FBD6A1-AE88-39A1-C084-46C40B667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CF3461-942C-D208-7C09-0F69AA69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BB36FC-6818-EC44-0E9F-C1381467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158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E8B4ACC-CDA4-EDFD-C5CA-89177D54D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2337D5-4376-9954-D976-35DE5FBD2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4B7F40-8FC1-9B51-0E8D-83FFC013A5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40F5-F0AC-1448-935E-08102B9AA61C}" type="datetimeFigureOut">
              <a:rPr lang="fr-FR" smtClean="0"/>
              <a:t>24/09/2024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997EB1-564A-72DD-7111-409A0C604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41E653-6FC2-677F-47BC-A5B3E9AB4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C2FF7-A0DA-6240-9433-E76F3820105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2D3618-A06F-6D44-9FBA-4FC6894779E2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4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887883"/>
            <a:ext cx="10515600" cy="2341502"/>
          </a:xfrm>
        </p:spPr>
        <p:txBody>
          <a:bodyPr>
            <a:noAutofit/>
          </a:bodyPr>
          <a:lstStyle/>
          <a:p>
            <a:pPr algn="ctr"/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Hoe betaal je met </a:t>
            </a:r>
            <a:b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</a:br>
            <a:r>
              <a:rPr lang="nl-NL" sz="5400" b="1" dirty="0" err="1">
                <a:solidFill>
                  <a:srgbClr val="F34E86"/>
                </a:solidFill>
                <a:latin typeface="Calibri" panose="020F0502020204030204" pitchFamily="34" charset="0"/>
              </a:rPr>
              <a:t>Payconiq</a:t>
            </a:r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 </a:t>
            </a:r>
            <a:r>
              <a:rPr lang="nl-NL" sz="5400" b="1" dirty="0" err="1">
                <a:solidFill>
                  <a:srgbClr val="F34E86"/>
                </a:solidFill>
                <a:latin typeface="Calibri" panose="020F0502020204030204" pitchFamily="34" charset="0"/>
              </a:rPr>
              <a:t>by</a:t>
            </a:r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 Bancontact</a:t>
            </a:r>
            <a:r>
              <a:rPr lang="nl-NL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?</a:t>
            </a:r>
            <a:endParaRPr lang="nl-NL" sz="6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1308DD-6C6C-8880-B367-4D4ED0F4003E}"/>
              </a:ext>
            </a:extLst>
          </p:cNvPr>
          <p:cNvSpPr txBox="1"/>
          <p:nvPr/>
        </p:nvSpPr>
        <p:spPr>
          <a:xfrm>
            <a:off x="3122870" y="3381044"/>
            <a:ext cx="5946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Aanvulling op de flyer:</a:t>
            </a:r>
            <a:br>
              <a:rPr lang="nl-NL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</a:br>
            <a:r>
              <a:rPr lang="nl-NL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screenshots van de verschillende stappen</a:t>
            </a:r>
          </a:p>
        </p:txBody>
      </p:sp>
    </p:spTree>
    <p:extLst>
      <p:ext uri="{BB962C8B-B14F-4D97-AF65-F5344CB8AC3E}">
        <p14:creationId xmlns:p14="http://schemas.microsoft.com/office/powerpoint/2010/main" val="1597728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1535332" y="6053676"/>
            <a:ext cx="27382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de naam in je lijst.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Vul het bedrag in.</a:t>
            </a:r>
            <a:br>
              <a:rPr lang="nl-NL" sz="1800">
                <a:effectLst/>
                <a:latin typeface="SofiaProRegular"/>
              </a:rPr>
            </a:br>
            <a:endParaRPr lang="nl-NL" sz="1600">
              <a:effectLst/>
            </a:endParaRPr>
          </a:p>
          <a:p>
            <a:endParaRPr lang="nl-NL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7177490" y="5996226"/>
            <a:ext cx="3701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Bevestig met je pincode, vingerafdruk of gezichtsherkenning. </a:t>
            </a:r>
          </a:p>
          <a:p>
            <a:endParaRPr lang="nl-NL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4" y="1615169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EAA13A-4199-0037-9C99-AD8B0F0522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1289" y="992026"/>
            <a:ext cx="2338914" cy="50616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6F72804-0686-E60C-E7F4-34333870E506}"/>
              </a:ext>
            </a:extLst>
          </p:cNvPr>
          <p:cNvSpPr/>
          <p:nvPr/>
        </p:nvSpPr>
        <p:spPr>
          <a:xfrm>
            <a:off x="2864683" y="1615169"/>
            <a:ext cx="554102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A5AA0EF-CBFD-2D62-EEA0-53FA14C44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8271" y="1927653"/>
            <a:ext cx="2880038" cy="373174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B26EFDA-7AB6-1303-89E3-9235F6984CE2}"/>
              </a:ext>
            </a:extLst>
          </p:cNvPr>
          <p:cNvSpPr txBox="1"/>
          <p:nvPr/>
        </p:nvSpPr>
        <p:spPr>
          <a:xfrm>
            <a:off x="4226160" y="398387"/>
            <a:ext cx="416652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latin typeface="SofiaProBold"/>
              </a:rPr>
              <a:t>M</a:t>
            </a:r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et je lijst met contacten? 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963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Ontvang geld van een vriend, collega of familielid</a:t>
            </a:r>
            <a:endParaRPr lang="nl-NL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3B5FB3-7A51-08A5-EA6A-DA0C4739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192315"/>
            <a:ext cx="13716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38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4012609" y="404288"/>
            <a:ext cx="416678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Is die persoon in de buurt?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576864" y="6094252"/>
            <a:ext cx="29883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de knop ‘Ontvangen’. </a:t>
            </a:r>
          </a:p>
          <a:p>
            <a:endParaRPr lang="nl-NL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8008283" y="6094252"/>
            <a:ext cx="384220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Geef het bedrag in dat je moet krijgen.</a:t>
            </a:r>
          </a:p>
          <a:p>
            <a:endParaRPr lang="nl-NL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4460569" y="6094252"/>
            <a:ext cx="28223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Druk op ‘Maak een QR-code aan’. </a:t>
            </a:r>
          </a:p>
          <a:p>
            <a:endParaRPr lang="nl-NL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EDDD7CC-9913-6554-684C-757A3C116626}"/>
              </a:ext>
            </a:extLst>
          </p:cNvPr>
          <p:cNvSpPr/>
          <p:nvPr/>
        </p:nvSpPr>
        <p:spPr>
          <a:xfrm>
            <a:off x="8776450" y="3010830"/>
            <a:ext cx="673620" cy="189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CAC1616-0F3B-6D6D-C711-7B267835F3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549" y="1204507"/>
            <a:ext cx="2202592" cy="4766634"/>
          </a:xfrm>
          <a:prstGeom prst="rect">
            <a:avLst/>
          </a:prstGeom>
        </p:spPr>
      </p:pic>
      <p:sp>
        <p:nvSpPr>
          <p:cNvPr id="5" name="Flèche vers le bas 4">
            <a:extLst>
              <a:ext uri="{FF2B5EF4-FFF2-40B4-BE49-F238E27FC236}">
                <a16:creationId xmlns:a16="http://schemas.microsoft.com/office/drawing/2014/main" id="{650B2B2E-7A25-948C-6032-5B59465A3254}"/>
              </a:ext>
            </a:extLst>
          </p:cNvPr>
          <p:cNvSpPr/>
          <p:nvPr/>
        </p:nvSpPr>
        <p:spPr>
          <a:xfrm flipH="1">
            <a:off x="2755311" y="4576273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E2728A2-6D27-1291-F440-EEE148C724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467" y="1204507"/>
            <a:ext cx="2202591" cy="4766634"/>
          </a:xfrm>
          <a:prstGeom prst="rect">
            <a:avLst/>
          </a:prstGeom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D7FB08EA-C9A9-EBBD-EC33-2BE0FB77BD81}"/>
              </a:ext>
            </a:extLst>
          </p:cNvPr>
          <p:cNvSpPr/>
          <p:nvPr/>
        </p:nvSpPr>
        <p:spPr>
          <a:xfrm rot="5400000" flipH="1">
            <a:off x="6444263" y="4183619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12682B4B-EDCE-5491-1FC7-C3F46E6C86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6383" y="1204508"/>
            <a:ext cx="2202591" cy="476663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AA010BD-8E06-2C21-C281-1FD5F2B227C0}"/>
              </a:ext>
            </a:extLst>
          </p:cNvPr>
          <p:cNvSpPr/>
          <p:nvPr/>
        </p:nvSpPr>
        <p:spPr>
          <a:xfrm>
            <a:off x="8776450" y="3010830"/>
            <a:ext cx="429334" cy="189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901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280207" y="5996226"/>
            <a:ext cx="37697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Geef het bedrag in dat je moet krijgen. </a:t>
            </a:r>
            <a:r>
              <a:rPr lang="nl-NL" sz="1600" dirty="0">
                <a:effectLst/>
                <a:latin typeface="SofiaProRegular"/>
              </a:rPr>
              <a:t>Je kan ook een mededeling schrijven. </a:t>
            </a:r>
          </a:p>
          <a:p>
            <a:endParaRPr lang="nl-NL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8069590" y="5915103"/>
            <a:ext cx="3842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Je vriend moet die QR-code scannen, en bevestigen met </a:t>
            </a:r>
            <a:r>
              <a:rPr lang="nl-NL" sz="1600" dirty="0">
                <a:latin typeface="SofiaProRegular"/>
              </a:rPr>
              <a:t>je</a:t>
            </a:r>
            <a:r>
              <a:rPr lang="nl-NL" sz="1600" dirty="0">
                <a:effectLst/>
                <a:latin typeface="SofiaProRegular"/>
              </a:rPr>
              <a:t> pincode, vingerafdruk of gezichtsherkenning. </a:t>
            </a:r>
          </a:p>
          <a:p>
            <a:endParaRPr lang="nl-NL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4732115" y="5996226"/>
            <a:ext cx="2639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Er komt een QR-code op je scherm.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2BCE39-5003-91C3-A5DF-8DBBD327D264}"/>
              </a:ext>
            </a:extLst>
          </p:cNvPr>
          <p:cNvSpPr txBox="1"/>
          <p:nvPr/>
        </p:nvSpPr>
        <p:spPr>
          <a:xfrm>
            <a:off x="3828919" y="365619"/>
            <a:ext cx="424827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Is die persoon in de buurt? 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D781FB-BE72-F205-3C69-E3384D519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662" y="1026643"/>
            <a:ext cx="2258885" cy="48884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54E6D4-A4C0-3D05-3030-D39CA82F50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3617" y="1026645"/>
            <a:ext cx="2258884" cy="488845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77920AF-D739-C100-B04E-00DD8192F7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0671" y="1575412"/>
            <a:ext cx="3309182" cy="428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370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901328" y="404288"/>
            <a:ext cx="481574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Is die persoon niet in de buurt?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2179702" y="6166756"/>
            <a:ext cx="29883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de knop ‘Ontvangen’. </a:t>
            </a:r>
          </a:p>
          <a:p>
            <a:endParaRPr lang="nl-NL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E9AB1B-993E-EA55-DDA2-E6D8E0278189}"/>
              </a:ext>
            </a:extLst>
          </p:cNvPr>
          <p:cNvSpPr txBox="1"/>
          <p:nvPr/>
        </p:nvSpPr>
        <p:spPr>
          <a:xfrm>
            <a:off x="7023981" y="6131067"/>
            <a:ext cx="39661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‘Maak een</a:t>
            </a:r>
            <a:r>
              <a:rPr lang="nl-NL" sz="1600">
                <a:latin typeface="SofiaProRegular"/>
              </a:rPr>
              <a:t> </a:t>
            </a:r>
            <a:r>
              <a:rPr lang="nl-NL" sz="1600">
                <a:effectLst/>
                <a:latin typeface="SofiaProRegular"/>
              </a:rPr>
              <a:t>betaalverzoek’. </a:t>
            </a:r>
          </a:p>
          <a:p>
            <a:endParaRPr lang="nl-NL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730DE07-FAFD-5F0D-288A-1DD68DAE94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2961" y="1029567"/>
            <a:ext cx="2339347" cy="5062585"/>
          </a:xfrm>
          <a:prstGeom prst="rect">
            <a:avLst/>
          </a:prstGeom>
        </p:spPr>
      </p:pic>
      <p:sp>
        <p:nvSpPr>
          <p:cNvPr id="4" name="Flèche vers le bas 3">
            <a:extLst>
              <a:ext uri="{FF2B5EF4-FFF2-40B4-BE49-F238E27FC236}">
                <a16:creationId xmlns:a16="http://schemas.microsoft.com/office/drawing/2014/main" id="{ECAB5CE3-4EA3-A98E-0498-F1AC5BD26004}"/>
              </a:ext>
            </a:extLst>
          </p:cNvPr>
          <p:cNvSpPr/>
          <p:nvPr/>
        </p:nvSpPr>
        <p:spPr>
          <a:xfrm flipH="1">
            <a:off x="4504370" y="4665937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BE3609C-5399-6A45-ADEF-C9E6CA3072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453" y="1047935"/>
            <a:ext cx="2317234" cy="5014732"/>
          </a:xfrm>
          <a:prstGeom prst="rect">
            <a:avLst/>
          </a:prstGeom>
        </p:spPr>
      </p:pic>
      <p:sp>
        <p:nvSpPr>
          <p:cNvPr id="17" name="Flèche vers le bas 16">
            <a:extLst>
              <a:ext uri="{FF2B5EF4-FFF2-40B4-BE49-F238E27FC236}">
                <a16:creationId xmlns:a16="http://schemas.microsoft.com/office/drawing/2014/main" id="{CB004041-AFF3-84B8-3E0E-BFA18D1D5E2E}"/>
              </a:ext>
            </a:extLst>
          </p:cNvPr>
          <p:cNvSpPr/>
          <p:nvPr/>
        </p:nvSpPr>
        <p:spPr>
          <a:xfrm rot="5400000" flipH="1">
            <a:off x="9446997" y="4563739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870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3924116" y="338552"/>
            <a:ext cx="4815742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Is die persoon niet in de buurt?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AA6171B-8605-811E-1BD0-AA1B63DA72BE}"/>
              </a:ext>
            </a:extLst>
          </p:cNvPr>
          <p:cNvSpPr txBox="1"/>
          <p:nvPr/>
        </p:nvSpPr>
        <p:spPr>
          <a:xfrm>
            <a:off x="1259817" y="6113046"/>
            <a:ext cx="41837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Geef het bedrag in dat je moet krijgen. Je kan ook een mededeling schrijven. </a:t>
            </a:r>
          </a:p>
          <a:p>
            <a:endParaRPr lang="nl-NL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75C2B-77EE-750D-1A3E-FC2625ABC4B1}"/>
              </a:ext>
            </a:extLst>
          </p:cNvPr>
          <p:cNvSpPr/>
          <p:nvPr/>
        </p:nvSpPr>
        <p:spPr>
          <a:xfrm>
            <a:off x="3004645" y="1575412"/>
            <a:ext cx="694063" cy="14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EDDD7CC-9913-6554-684C-757A3C116626}"/>
              </a:ext>
            </a:extLst>
          </p:cNvPr>
          <p:cNvSpPr/>
          <p:nvPr/>
        </p:nvSpPr>
        <p:spPr>
          <a:xfrm>
            <a:off x="8776450" y="3010830"/>
            <a:ext cx="673620" cy="1895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0BA0D8C-8473-EA2A-587B-115FF1D5896A}"/>
              </a:ext>
            </a:extLst>
          </p:cNvPr>
          <p:cNvSpPr txBox="1"/>
          <p:nvPr/>
        </p:nvSpPr>
        <p:spPr>
          <a:xfrm>
            <a:off x="6684591" y="6113046"/>
            <a:ext cx="418371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Deel het betaalverzoek </a:t>
            </a:r>
            <a:r>
              <a:rPr lang="nl-NL" sz="1600" dirty="0"/>
              <a:t>via</a:t>
            </a:r>
            <a:r>
              <a:rPr lang="nl-NL" sz="1600" dirty="0">
                <a:effectLst/>
              </a:rPr>
              <a:t> WhatsApp, sms of e-mail. </a:t>
            </a:r>
          </a:p>
          <a:p>
            <a:endParaRPr lang="nl-NL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BCF57A1-573B-1EDF-011A-A5F3E2AFBA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9126" y="965175"/>
            <a:ext cx="2381663" cy="515416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304A279-E51C-3A9B-C8E4-C4F583A360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439" y="965175"/>
            <a:ext cx="2381663" cy="51541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D9FBB2-6BBB-41BE-F43D-B3A9989AAED8}"/>
              </a:ext>
            </a:extLst>
          </p:cNvPr>
          <p:cNvSpPr/>
          <p:nvPr/>
        </p:nvSpPr>
        <p:spPr>
          <a:xfrm>
            <a:off x="7220438" y="3856504"/>
            <a:ext cx="2381663" cy="800219"/>
          </a:xfrm>
          <a:prstGeom prst="rect">
            <a:avLst/>
          </a:prstGeom>
          <a:solidFill>
            <a:srgbClr val="FBF8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9816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636" y="3904861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401" y="1422849"/>
            <a:ext cx="10515600" cy="2341502"/>
          </a:xfrm>
        </p:spPr>
        <p:txBody>
          <a:bodyPr>
            <a:noAutofit/>
          </a:bodyPr>
          <a:lstStyle/>
          <a:p>
            <a:pPr algn="ctr"/>
            <a:br>
              <a:rPr lang="nl-NL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Wat kan je nog meer doen met </a:t>
            </a:r>
            <a:r>
              <a:rPr lang="nl-NL" sz="5400" b="1" dirty="0" err="1">
                <a:solidFill>
                  <a:srgbClr val="F34E86"/>
                </a:solidFill>
                <a:latin typeface="Calibri" panose="020F0502020204030204" pitchFamily="34" charset="0"/>
              </a:rPr>
              <a:t>Payconiq</a:t>
            </a:r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 </a:t>
            </a:r>
            <a:r>
              <a:rPr lang="nl-NL" sz="5400" b="1" dirty="0" err="1">
                <a:solidFill>
                  <a:srgbClr val="F34E86"/>
                </a:solidFill>
                <a:latin typeface="Calibri" panose="020F0502020204030204" pitchFamily="34" charset="0"/>
              </a:rPr>
              <a:t>by</a:t>
            </a:r>
            <a:r>
              <a:rPr lang="nl-NL" sz="5400" b="1" dirty="0">
                <a:solidFill>
                  <a:srgbClr val="F34E86"/>
                </a:solidFill>
                <a:latin typeface="Calibri" panose="020F0502020204030204" pitchFamily="34" charset="0"/>
              </a:rPr>
              <a:t> Bancontact</a:t>
            </a:r>
            <a:r>
              <a:rPr lang="nl-NL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?</a:t>
            </a:r>
            <a:endParaRPr lang="nl-NL" sz="6600" dirty="0"/>
          </a:p>
        </p:txBody>
      </p:sp>
    </p:spTree>
    <p:extLst>
      <p:ext uri="{BB962C8B-B14F-4D97-AF65-F5344CB8AC3E}">
        <p14:creationId xmlns:p14="http://schemas.microsoft.com/office/powerpoint/2010/main" val="3232043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9593"/>
            <a:ext cx="10515600" cy="3958814"/>
          </a:xfrm>
        </p:spPr>
        <p:txBody>
          <a:bodyPr>
            <a:normAutofit/>
          </a:bodyPr>
          <a:lstStyle/>
          <a:p>
            <a:pPr algn="ctr"/>
            <a:r>
              <a:rPr lang="nl-NL" sz="4800">
                <a:solidFill>
                  <a:srgbClr val="F34E86"/>
                </a:solidFill>
                <a:latin typeface="Calibri" panose="020F0502020204030204" pitchFamily="34" charset="0"/>
              </a:rPr>
              <a:t>Betaal met maaltijdcheques</a:t>
            </a:r>
            <a:r>
              <a:rPr lang="nl-NL" sz="480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br>
              <a:rPr lang="nl-NL" sz="4400">
                <a:effectLst/>
              </a:rPr>
            </a:br>
            <a:endParaRPr lang="nl-NL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767D92D-B351-4145-30A3-4E0FA3D89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610" y="3646570"/>
            <a:ext cx="1166779" cy="101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53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599145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>
                <a:latin typeface="Calibri" panose="020F0502020204030204" pitchFamily="34" charset="0"/>
              </a:rPr>
              <a:t>Druk</a:t>
            </a:r>
            <a:r>
              <a:rPr lang="nl-NL" sz="2800">
                <a:effectLst/>
                <a:latin typeface="Calibri" panose="020F0502020204030204" pitchFamily="34" charset="0"/>
              </a:rPr>
              <a:t> op Payconiq by Bancontact. </a:t>
            </a:r>
            <a:endParaRPr lang="nl-NL" sz="2800">
              <a:effectLst/>
            </a:endParaRPr>
          </a:p>
          <a:p>
            <a:endParaRPr lang="nl-NL" sz="1400"/>
          </a:p>
        </p:txBody>
      </p:sp>
    </p:spTree>
    <p:extLst>
      <p:ext uri="{BB962C8B-B14F-4D97-AF65-F5344CB8AC3E}">
        <p14:creationId xmlns:p14="http://schemas.microsoft.com/office/powerpoint/2010/main" val="2731968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2592639-0FAF-7E13-8506-7E4AC62CA0FB}"/>
              </a:ext>
            </a:extLst>
          </p:cNvPr>
          <p:cNvSpPr txBox="1"/>
          <p:nvPr/>
        </p:nvSpPr>
        <p:spPr>
          <a:xfrm>
            <a:off x="1913883" y="6189513"/>
            <a:ext cx="2377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‘Diensten’. </a:t>
            </a: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D100254E-24F2-D3B2-9FAC-4E0B597505B1}"/>
              </a:ext>
            </a:extLst>
          </p:cNvPr>
          <p:cNvSpPr txBox="1"/>
          <p:nvPr/>
        </p:nvSpPr>
        <p:spPr>
          <a:xfrm>
            <a:off x="7606046" y="6182201"/>
            <a:ext cx="2825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‘Maaltijdcheques’. 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2430459-440D-9B2C-E6AD-FEC6F8503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614" y="312837"/>
            <a:ext cx="2655185" cy="5746094"/>
          </a:xfrm>
          <a:prstGeom prst="rect">
            <a:avLst/>
          </a:prstGeom>
        </p:spPr>
      </p:pic>
      <p:sp>
        <p:nvSpPr>
          <p:cNvPr id="13" name="Flèche vers le bas 12">
            <a:extLst>
              <a:ext uri="{FF2B5EF4-FFF2-40B4-BE49-F238E27FC236}">
                <a16:creationId xmlns:a16="http://schemas.microsoft.com/office/drawing/2014/main" id="{367EB5E5-DB38-C598-F60E-3F700848719C}"/>
              </a:ext>
            </a:extLst>
          </p:cNvPr>
          <p:cNvSpPr/>
          <p:nvPr/>
        </p:nvSpPr>
        <p:spPr>
          <a:xfrm rot="5400000" flipH="1">
            <a:off x="9620447" y="878266"/>
            <a:ext cx="165899" cy="541466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21DC015-F9B2-5730-95C2-E65DED0DD2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1123" y="329933"/>
            <a:ext cx="2655185" cy="5746092"/>
          </a:xfrm>
          <a:prstGeom prst="rect">
            <a:avLst/>
          </a:prstGeom>
        </p:spPr>
      </p:pic>
      <p:sp>
        <p:nvSpPr>
          <p:cNvPr id="4" name="Flèche vers le bas 3">
            <a:extLst>
              <a:ext uri="{FF2B5EF4-FFF2-40B4-BE49-F238E27FC236}">
                <a16:creationId xmlns:a16="http://schemas.microsoft.com/office/drawing/2014/main" id="{3FAEA4E8-C2E9-106E-C07D-3DFC699D56D2}"/>
              </a:ext>
            </a:extLst>
          </p:cNvPr>
          <p:cNvSpPr/>
          <p:nvPr/>
        </p:nvSpPr>
        <p:spPr>
          <a:xfrm flipH="1">
            <a:off x="3342666" y="4541719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7735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 dirty="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Betaal in de winkel, bij de kapper, bij de dokter, in het restaurant,…</a:t>
            </a:r>
            <a:endParaRPr lang="nl-NL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FA6DDB4-C2E2-75D5-4537-168758100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680" y="4139085"/>
            <a:ext cx="993508" cy="10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6792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12592639-0FAF-7E13-8506-7E4AC62CA0FB}"/>
              </a:ext>
            </a:extLst>
          </p:cNvPr>
          <p:cNvSpPr txBox="1"/>
          <p:nvPr/>
        </p:nvSpPr>
        <p:spPr>
          <a:xfrm>
            <a:off x="738434" y="6028808"/>
            <a:ext cx="23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Voeg jouw kaart met maaltijdcheques toe. </a:t>
            </a: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D100254E-24F2-D3B2-9FAC-4E0B597505B1}"/>
              </a:ext>
            </a:extLst>
          </p:cNvPr>
          <p:cNvSpPr txBox="1"/>
          <p:nvPr/>
        </p:nvSpPr>
        <p:spPr>
          <a:xfrm>
            <a:off x="3979255" y="6028808"/>
            <a:ext cx="4231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Heb je al een profiel bij Edenred, Monizze of Pluxee? Log in met je naam en paswoord. </a:t>
            </a:r>
          </a:p>
        </p:txBody>
      </p:sp>
      <p:sp>
        <p:nvSpPr>
          <p:cNvPr id="14" name="ZoneTexte 5">
            <a:extLst>
              <a:ext uri="{FF2B5EF4-FFF2-40B4-BE49-F238E27FC236}">
                <a16:creationId xmlns:a16="http://schemas.microsoft.com/office/drawing/2014/main" id="{9C642263-408B-6F7B-2119-76A105D2A8AA}"/>
              </a:ext>
            </a:extLst>
          </p:cNvPr>
          <p:cNvSpPr txBox="1"/>
          <p:nvPr/>
        </p:nvSpPr>
        <p:spPr>
          <a:xfrm>
            <a:off x="8210614" y="6037816"/>
            <a:ext cx="3498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Heb je nog geen profiel? Dan moet je er eerst één aanmaken.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140E309-C1B7-230A-847E-203D27642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434" y="249361"/>
            <a:ext cx="2623060" cy="567657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5EE3227-CFD7-59AF-6EF6-F710656C58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470" y="244413"/>
            <a:ext cx="2623060" cy="567657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6AB0C5C-2A50-31C3-2105-F0ED17A73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418" y="244413"/>
            <a:ext cx="2623060" cy="5676570"/>
          </a:xfrm>
          <a:prstGeom prst="rect">
            <a:avLst/>
          </a:prstGeom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119EBE24-DD7C-0C6D-2A7C-DB5335ED87E1}"/>
              </a:ext>
            </a:extLst>
          </p:cNvPr>
          <p:cNvSpPr/>
          <p:nvPr/>
        </p:nvSpPr>
        <p:spPr>
          <a:xfrm rot="10800000" flipH="1">
            <a:off x="10248602" y="5313406"/>
            <a:ext cx="247990" cy="42313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6893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35A8229A-A5D9-B507-2557-A6978A53E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686" y="451692"/>
            <a:ext cx="3763327" cy="521097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C25FF05-408F-5CC0-7BE9-F3B76A6F7EF3}"/>
              </a:ext>
            </a:extLst>
          </p:cNvPr>
          <p:cNvSpPr txBox="1"/>
          <p:nvPr/>
        </p:nvSpPr>
        <p:spPr>
          <a:xfrm>
            <a:off x="2182141" y="5914719"/>
            <a:ext cx="282641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>
                <a:effectLst/>
              </a:rPr>
              <a:t>• Scan de QR-code in de winkel.</a:t>
            </a:r>
            <a:endParaRPr lang="nl-NL" sz="1600"/>
          </a:p>
          <a:p>
            <a:endParaRPr lang="nl-NL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A544637-BCF0-F9AA-F4B7-337B759A8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01" y="0"/>
            <a:ext cx="36677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27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9593"/>
            <a:ext cx="10515600" cy="3958814"/>
          </a:xfrm>
        </p:spPr>
        <p:txBody>
          <a:bodyPr>
            <a:normAutofit/>
          </a:bodyPr>
          <a:lstStyle/>
          <a:p>
            <a:pPr algn="ctr"/>
            <a:r>
              <a:rPr lang="nl-NL" sz="480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Betalen samen met anderen </a:t>
            </a:r>
            <a:endParaRPr lang="nl-NL" sz="40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0F33AEE-8A73-F21E-2E4E-77776E50D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0" y="4019646"/>
            <a:ext cx="11938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08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545367" y="5127938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>
                <a:effectLst/>
                <a:latin typeface="Calibri" panose="020F0502020204030204" pitchFamily="34" charset="0"/>
              </a:rPr>
              <a:t>Druk op Payconiq by Bancontact. </a:t>
            </a:r>
            <a:endParaRPr lang="nl-NL" sz="2800">
              <a:effectLst/>
            </a:endParaRPr>
          </a:p>
          <a:p>
            <a:endParaRPr lang="nl-NL" sz="1400"/>
          </a:p>
        </p:txBody>
      </p:sp>
    </p:spTree>
    <p:extLst>
      <p:ext uri="{BB962C8B-B14F-4D97-AF65-F5344CB8AC3E}">
        <p14:creationId xmlns:p14="http://schemas.microsoft.com/office/powerpoint/2010/main" val="4257176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96A4B1-34E7-BDB0-3B03-E837AB7B123C}"/>
              </a:ext>
            </a:extLst>
          </p:cNvPr>
          <p:cNvSpPr txBox="1"/>
          <p:nvPr/>
        </p:nvSpPr>
        <p:spPr>
          <a:xfrm>
            <a:off x="2163315" y="6148962"/>
            <a:ext cx="2450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latin typeface="Calibri" panose="020F0502020204030204" pitchFamily="34" charset="0"/>
                <a:ea typeface="Calibri" panose="020F0502020204030204" pitchFamily="34" charset="0"/>
              </a:rPr>
              <a:t>Druk op ‘Ontvangen’.</a:t>
            </a:r>
            <a:endParaRPr lang="nl-NL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499BE05-A1A8-678A-4A60-12D3D93D14B7}"/>
              </a:ext>
            </a:extLst>
          </p:cNvPr>
          <p:cNvSpPr txBox="1"/>
          <p:nvPr/>
        </p:nvSpPr>
        <p:spPr>
          <a:xfrm>
            <a:off x="7367966" y="6025851"/>
            <a:ext cx="35394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Druk op ‘Maak een </a:t>
            </a:r>
            <a:r>
              <a:rPr lang="nl-NL" sz="1600" dirty="0" err="1"/>
              <a:t>groepspot</a:t>
            </a:r>
            <a:r>
              <a:rPr lang="nl-NL" sz="1600" dirty="0"/>
              <a:t> aan’.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9AEFFA5-EFE4-DF34-4BCE-625B99D848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4245" y="279759"/>
            <a:ext cx="2655185" cy="5746092"/>
          </a:xfrm>
          <a:prstGeom prst="rect">
            <a:avLst/>
          </a:prstGeom>
        </p:spPr>
      </p:pic>
      <p:sp>
        <p:nvSpPr>
          <p:cNvPr id="6" name="Flèche vers le bas 5">
            <a:extLst>
              <a:ext uri="{FF2B5EF4-FFF2-40B4-BE49-F238E27FC236}">
                <a16:creationId xmlns:a16="http://schemas.microsoft.com/office/drawing/2014/main" id="{3F69802A-1249-83BA-5C9C-127F07BA2520}"/>
              </a:ext>
            </a:extLst>
          </p:cNvPr>
          <p:cNvSpPr/>
          <p:nvPr/>
        </p:nvSpPr>
        <p:spPr>
          <a:xfrm flipH="1">
            <a:off x="4188423" y="4491091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9273CA8-F7BB-A4E0-82F9-F207FB1703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0081" y="279759"/>
            <a:ext cx="2655185" cy="5746093"/>
          </a:xfrm>
          <a:prstGeom prst="rect">
            <a:avLst/>
          </a:prstGeom>
        </p:spPr>
      </p:pic>
      <p:sp>
        <p:nvSpPr>
          <p:cNvPr id="3" name="Flèche vers le bas 2">
            <a:extLst>
              <a:ext uri="{FF2B5EF4-FFF2-40B4-BE49-F238E27FC236}">
                <a16:creationId xmlns:a16="http://schemas.microsoft.com/office/drawing/2014/main" id="{4561AAD4-7F98-1C06-D52A-F4CCFCFEC7D6}"/>
              </a:ext>
            </a:extLst>
          </p:cNvPr>
          <p:cNvSpPr/>
          <p:nvPr/>
        </p:nvSpPr>
        <p:spPr>
          <a:xfrm rot="5400000" flipH="1">
            <a:off x="9878160" y="4781548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86998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321B6E8-015F-E7E3-0DF0-C2A76A69D8E6}"/>
              </a:ext>
            </a:extLst>
          </p:cNvPr>
          <p:cNvSpPr txBox="1"/>
          <p:nvPr/>
        </p:nvSpPr>
        <p:spPr>
          <a:xfrm>
            <a:off x="2140876" y="6244586"/>
            <a:ext cx="7910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>
                <a:effectLst/>
                <a:latin typeface="SofiaProRegular"/>
              </a:rPr>
              <a:t>Vul een bedrag in. Of laat het bedrag leeg. Dan kiest iedereen zelf een bedrag.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A9E7880-962D-EF6C-97AD-C3D39D5813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0876" y="161365"/>
            <a:ext cx="2679342" cy="579837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E6F9356-1281-B52A-D188-0D9B6E675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1783" y="161365"/>
            <a:ext cx="2679342" cy="579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489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èche vers le bas 14">
            <a:extLst>
              <a:ext uri="{FF2B5EF4-FFF2-40B4-BE49-F238E27FC236}">
                <a16:creationId xmlns:a16="http://schemas.microsoft.com/office/drawing/2014/main" id="{263FA3EC-254A-7083-258B-9E506F97C423}"/>
              </a:ext>
            </a:extLst>
          </p:cNvPr>
          <p:cNvSpPr/>
          <p:nvPr/>
        </p:nvSpPr>
        <p:spPr>
          <a:xfrm rot="16200000" flipH="1">
            <a:off x="945182" y="5199773"/>
            <a:ext cx="247990" cy="42313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56F259C-6494-75CC-9544-BADE02F2A8DD}"/>
              </a:ext>
            </a:extLst>
          </p:cNvPr>
          <p:cNvSpPr txBox="1"/>
          <p:nvPr/>
        </p:nvSpPr>
        <p:spPr>
          <a:xfrm>
            <a:off x="1280744" y="5934670"/>
            <a:ext cx="28744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Stuur het verzoek om te betalen naar je vrienden. </a:t>
            </a:r>
          </a:p>
          <a:p>
            <a:endParaRPr lang="nl-NL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B9E9C24-BD06-5988-8A42-F6B344AD3148}"/>
              </a:ext>
            </a:extLst>
          </p:cNvPr>
          <p:cNvSpPr txBox="1"/>
          <p:nvPr/>
        </p:nvSpPr>
        <p:spPr>
          <a:xfrm>
            <a:off x="5541058" y="6180891"/>
            <a:ext cx="521969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Je kan </a:t>
            </a:r>
            <a:r>
              <a:rPr lang="nl-NL" sz="1600" dirty="0">
                <a:effectLst/>
              </a:rPr>
              <a:t>je verzoek versturen </a:t>
            </a:r>
            <a:r>
              <a:rPr lang="nl-NL" sz="1600" dirty="0"/>
              <a:t>via</a:t>
            </a:r>
            <a:r>
              <a:rPr lang="nl-NL" sz="1600" dirty="0">
                <a:effectLst/>
              </a:rPr>
              <a:t> WhatsApp, sms of e-mail. </a:t>
            </a:r>
          </a:p>
          <a:p>
            <a:endParaRPr lang="nl-NL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4A36695-3200-105A-427D-E9A81C552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1300" y="206728"/>
            <a:ext cx="2675242" cy="578949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D284BD0-F5BC-02FC-5ACE-A66589C9F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5142" y="206728"/>
            <a:ext cx="2675242" cy="578949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3730DB-3B64-C129-DC13-9ED52BB352FE}"/>
              </a:ext>
            </a:extLst>
          </p:cNvPr>
          <p:cNvSpPr/>
          <p:nvPr/>
        </p:nvSpPr>
        <p:spPr>
          <a:xfrm>
            <a:off x="4895722" y="3429000"/>
            <a:ext cx="2624662" cy="808697"/>
          </a:xfrm>
          <a:prstGeom prst="rect">
            <a:avLst/>
          </a:prstGeom>
          <a:solidFill>
            <a:srgbClr val="F5F7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5C22D04-EA6A-38B0-1D60-9800E95EED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5458" y="206728"/>
            <a:ext cx="2675242" cy="57894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762250D-6242-A53E-79EE-05541592872B}"/>
              </a:ext>
            </a:extLst>
          </p:cNvPr>
          <p:cNvSpPr/>
          <p:nvPr/>
        </p:nvSpPr>
        <p:spPr>
          <a:xfrm>
            <a:off x="8235458" y="3429000"/>
            <a:ext cx="2675242" cy="808697"/>
          </a:xfrm>
          <a:prstGeom prst="rect">
            <a:avLst/>
          </a:prstGeom>
          <a:solidFill>
            <a:srgbClr val="F5F7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692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77988"/>
            <a:ext cx="10515600" cy="2635623"/>
          </a:xfrm>
        </p:spPr>
        <p:txBody>
          <a:bodyPr>
            <a:normAutofit fontScale="90000"/>
          </a:bodyPr>
          <a:lstStyle/>
          <a:p>
            <a:pPr algn="ctr"/>
            <a:r>
              <a:rPr lang="nl-NL" sz="530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Bewaar je klanten</a:t>
            </a:r>
            <a:r>
              <a:rPr lang="nl-NL" sz="530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kaarten </a:t>
            </a:r>
            <a:br>
              <a:rPr lang="nl-NL" sz="540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nl-NL" sz="540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nl-NL" sz="5400">
                <a:effectLst/>
              </a:rPr>
            </a:br>
            <a:endParaRPr lang="nl-NL" sz="540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6A0F51A-8578-312E-E690-0F890DD54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3700" y="3851299"/>
            <a:ext cx="1244600" cy="88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282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558246" y="5104327"/>
            <a:ext cx="71484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>
                <a:effectLst/>
                <a:latin typeface="Calibri" panose="020F0502020204030204" pitchFamily="34" charset="0"/>
              </a:rPr>
              <a:t>Druk op Payconiq by Bancontact. </a:t>
            </a:r>
            <a:endParaRPr lang="nl-NL" sz="2800">
              <a:effectLst/>
            </a:endParaRPr>
          </a:p>
          <a:p>
            <a:endParaRPr lang="nl-NL" sz="1400"/>
          </a:p>
        </p:txBody>
      </p:sp>
    </p:spTree>
    <p:extLst>
      <p:ext uri="{BB962C8B-B14F-4D97-AF65-F5344CB8AC3E}">
        <p14:creationId xmlns:p14="http://schemas.microsoft.com/office/powerpoint/2010/main" val="1817838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96A4B1-34E7-BDB0-3B03-E837AB7B123C}"/>
              </a:ext>
            </a:extLst>
          </p:cNvPr>
          <p:cNvSpPr txBox="1"/>
          <p:nvPr/>
        </p:nvSpPr>
        <p:spPr>
          <a:xfrm>
            <a:off x="1694793" y="6223611"/>
            <a:ext cx="2885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'Klantenkaarten'.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0DE09D1-C039-8F06-646E-C5D591E47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942" y="256933"/>
            <a:ext cx="2671147" cy="5780634"/>
          </a:xfrm>
          <a:prstGeom prst="rect">
            <a:avLst/>
          </a:prstGeom>
        </p:spPr>
      </p:pic>
      <p:sp>
        <p:nvSpPr>
          <p:cNvPr id="4" name="Flèche vers le bas 3">
            <a:extLst>
              <a:ext uri="{FF2B5EF4-FFF2-40B4-BE49-F238E27FC236}">
                <a16:creationId xmlns:a16="http://schemas.microsoft.com/office/drawing/2014/main" id="{DB5BBE73-CDB5-3609-05FA-1907832FBB3A}"/>
              </a:ext>
            </a:extLst>
          </p:cNvPr>
          <p:cNvSpPr/>
          <p:nvPr/>
        </p:nvSpPr>
        <p:spPr>
          <a:xfrm flipH="1">
            <a:off x="2678769" y="4494771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1487F3-7D2B-3E05-CC9B-370AD8264F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5673" y="256933"/>
            <a:ext cx="2671146" cy="578063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42486D6-034C-4670-83D9-A75B23358D8E}"/>
              </a:ext>
            </a:extLst>
          </p:cNvPr>
          <p:cNvSpPr txBox="1"/>
          <p:nvPr/>
        </p:nvSpPr>
        <p:spPr>
          <a:xfrm>
            <a:off x="7158943" y="6214255"/>
            <a:ext cx="28472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 err="1"/>
              <a:t>Druk</a:t>
            </a:r>
            <a:r>
              <a:rPr lang="fr-FR" sz="1600" dirty="0"/>
              <a:t> of ‘</a:t>
            </a:r>
            <a:r>
              <a:rPr lang="fr-FR" sz="1600" dirty="0" err="1"/>
              <a:t>Voeg</a:t>
            </a:r>
            <a:r>
              <a:rPr lang="fr-FR" sz="1600" dirty="0"/>
              <a:t> </a:t>
            </a:r>
            <a:r>
              <a:rPr lang="fr-FR" sz="1600" dirty="0" err="1"/>
              <a:t>een</a:t>
            </a:r>
            <a:r>
              <a:rPr lang="fr-FR" sz="1600" dirty="0"/>
              <a:t> </a:t>
            </a:r>
            <a:r>
              <a:rPr lang="fr-FR" sz="1600" dirty="0" err="1"/>
              <a:t>kaart</a:t>
            </a:r>
            <a:r>
              <a:rPr lang="fr-FR" sz="1600" dirty="0"/>
              <a:t> </a:t>
            </a:r>
            <a:r>
              <a:rPr lang="fr-FR" sz="1600" dirty="0" err="1"/>
              <a:t>toe</a:t>
            </a:r>
            <a:r>
              <a:rPr lang="fr-FR" sz="1600" dirty="0"/>
              <a:t>’.</a:t>
            </a:r>
          </a:p>
        </p:txBody>
      </p:sp>
    </p:spTree>
    <p:extLst>
      <p:ext uri="{BB962C8B-B14F-4D97-AF65-F5344CB8AC3E}">
        <p14:creationId xmlns:p14="http://schemas.microsoft.com/office/powerpoint/2010/main" val="1340550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0A58464-D0A5-DF90-40F8-1597AEB1FD35}"/>
              </a:ext>
            </a:extLst>
          </p:cNvPr>
          <p:cNvSpPr txBox="1"/>
          <p:nvPr/>
        </p:nvSpPr>
        <p:spPr>
          <a:xfrm>
            <a:off x="2624200" y="5600567"/>
            <a:ext cx="1974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Scan de QR-code.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717750-0454-7E0E-D7F8-AB112CBE7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697" y="1352665"/>
            <a:ext cx="6225874" cy="415267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168CD51-E317-7469-3C6B-C651462BB630}"/>
              </a:ext>
            </a:extLst>
          </p:cNvPr>
          <p:cNvSpPr txBox="1"/>
          <p:nvPr/>
        </p:nvSpPr>
        <p:spPr>
          <a:xfrm>
            <a:off x="7515946" y="5600567"/>
            <a:ext cx="41037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 err="1">
                <a:effectLst/>
                <a:latin typeface="SofiaProRegular"/>
              </a:rPr>
              <a:t>Geef</a:t>
            </a:r>
            <a:r>
              <a:rPr lang="fr-BE" sz="1600" dirty="0">
                <a:effectLst/>
                <a:latin typeface="SofiaProRegular"/>
              </a:rPr>
              <a:t> het </a:t>
            </a:r>
            <a:r>
              <a:rPr lang="fr-BE" sz="1600" dirty="0" err="1">
                <a:effectLst/>
                <a:latin typeface="SofiaProRegular"/>
              </a:rPr>
              <a:t>bedrag</a:t>
            </a:r>
            <a:r>
              <a:rPr lang="fr-BE" sz="1600" dirty="0">
                <a:effectLst/>
                <a:latin typeface="SofiaProRegular"/>
              </a:rPr>
              <a:t> 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Bevestig met je pincode, vingerafdruk of gezichtsherkenning. </a:t>
            </a:r>
            <a:endParaRPr lang="nl-NL" sz="1600" dirty="0">
              <a:effectLst/>
            </a:endParaRPr>
          </a:p>
          <a:p>
            <a:endParaRPr lang="nl-NL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271852-8E86-FEBB-E075-F2ADC389C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978" y="1352665"/>
            <a:ext cx="3204897" cy="415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79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171A66DD-CCFC-50CD-8A61-894890ADDCBE}"/>
              </a:ext>
            </a:extLst>
          </p:cNvPr>
          <p:cNvSpPr txBox="1"/>
          <p:nvPr/>
        </p:nvSpPr>
        <p:spPr>
          <a:xfrm>
            <a:off x="4596229" y="6211669"/>
            <a:ext cx="29995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effectLst/>
                <a:latin typeface="SofiaProRegular"/>
              </a:rPr>
              <a:t>Kies een winkel uit de lijst. </a:t>
            </a:r>
          </a:p>
          <a:p>
            <a:endParaRPr lang="nl-NL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BE912E0-7E06-4ED7-1DB0-A546C8A837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784" y="235872"/>
            <a:ext cx="2717798" cy="588159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448E0F3-4C1B-7031-7E43-FF3527EBD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5527" y="235872"/>
            <a:ext cx="2717798" cy="588159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CA2DF8-FD00-244E-2993-7B885A57BB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00" y="235872"/>
            <a:ext cx="2717798" cy="588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497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D86AEF4-993A-25A3-5C81-818A936621B2}"/>
              </a:ext>
            </a:extLst>
          </p:cNvPr>
          <p:cNvSpPr txBox="1"/>
          <p:nvPr/>
        </p:nvSpPr>
        <p:spPr>
          <a:xfrm>
            <a:off x="1685940" y="6114242"/>
            <a:ext cx="86296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nl-NL" dirty="0">
                <a:effectLst/>
                <a:latin typeface="SofiaProRegular"/>
              </a:rPr>
              <a:t> Scan de barcode of de QR-code van je klantenkaart. Of vul de getallen van de barcode in.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F8F141-E4A2-2437-704F-AA9679B933D4}"/>
              </a:ext>
            </a:extLst>
          </p:cNvPr>
          <p:cNvSpPr/>
          <p:nvPr/>
        </p:nvSpPr>
        <p:spPr>
          <a:xfrm rot="21414648">
            <a:off x="2249305" y="2949312"/>
            <a:ext cx="379273" cy="61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16B8216-A8CA-A0D7-09B0-AEE39181BF3D}"/>
              </a:ext>
            </a:extLst>
          </p:cNvPr>
          <p:cNvSpPr/>
          <p:nvPr/>
        </p:nvSpPr>
        <p:spPr>
          <a:xfrm>
            <a:off x="8346391" y="4238848"/>
            <a:ext cx="999460" cy="17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5084D1B-2AAD-E0D0-9FA6-E99D95B505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073" y="270416"/>
            <a:ext cx="2567042" cy="555534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712BA3A-2D4F-2F76-62A1-B509507CB0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3627" y="270415"/>
            <a:ext cx="2567043" cy="55553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16F6007-95CC-F268-C03A-D614C1A3E3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5182" y="270414"/>
            <a:ext cx="2647457" cy="57293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D4DD8EC-289B-8447-4196-CA46C71F9F2D}"/>
              </a:ext>
            </a:extLst>
          </p:cNvPr>
          <p:cNvSpPr/>
          <p:nvPr/>
        </p:nvSpPr>
        <p:spPr>
          <a:xfrm>
            <a:off x="4865914" y="4572000"/>
            <a:ext cx="1230086" cy="293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20CCA2-5E48-E2A8-9259-D16DAD5B3E72}"/>
              </a:ext>
            </a:extLst>
          </p:cNvPr>
          <p:cNvSpPr/>
          <p:nvPr/>
        </p:nvSpPr>
        <p:spPr>
          <a:xfrm>
            <a:off x="5480957" y="3465198"/>
            <a:ext cx="1039586" cy="146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A42904-7AB8-D84F-B5A5-964005748F04}"/>
              </a:ext>
            </a:extLst>
          </p:cNvPr>
          <p:cNvSpPr/>
          <p:nvPr/>
        </p:nvSpPr>
        <p:spPr>
          <a:xfrm>
            <a:off x="8318661" y="4704902"/>
            <a:ext cx="1230086" cy="293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BC7758-81A9-7E38-A93D-3F76E04AC0AE}"/>
              </a:ext>
            </a:extLst>
          </p:cNvPr>
          <p:cNvSpPr/>
          <p:nvPr/>
        </p:nvSpPr>
        <p:spPr>
          <a:xfrm>
            <a:off x="8846121" y="3588481"/>
            <a:ext cx="1230085" cy="170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21D8CE-5ECB-C665-1E4A-D3C2B74E1741}"/>
              </a:ext>
            </a:extLst>
          </p:cNvPr>
          <p:cNvSpPr/>
          <p:nvPr/>
        </p:nvSpPr>
        <p:spPr>
          <a:xfrm>
            <a:off x="2161314" y="3163382"/>
            <a:ext cx="567116" cy="81721"/>
          </a:xfrm>
          <a:prstGeom prst="rect">
            <a:avLst/>
          </a:prstGeom>
          <a:solidFill>
            <a:srgbClr val="A8D5FD"/>
          </a:solidFill>
          <a:ln>
            <a:solidFill>
              <a:srgbClr val="A8D5F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13320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Ontvang en betaal je facturen in Payconiq by Bancontact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A76161B-E4A2-BE46-C503-FA17BB4F0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399" y="4145938"/>
            <a:ext cx="9652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213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3458166" y="4968390"/>
            <a:ext cx="52756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>
                <a:effectLst/>
                <a:latin typeface="Calibri" panose="020F0502020204030204" pitchFamily="34" charset="0"/>
              </a:rPr>
              <a:t>Druk op Payconiq by Bancontact. </a:t>
            </a:r>
            <a:endParaRPr lang="nl-NL" sz="2800">
              <a:effectLst/>
            </a:endParaRPr>
          </a:p>
          <a:p>
            <a:endParaRPr lang="nl-NL" sz="1400"/>
          </a:p>
        </p:txBody>
      </p:sp>
    </p:spTree>
    <p:extLst>
      <p:ext uri="{BB962C8B-B14F-4D97-AF65-F5344CB8AC3E}">
        <p14:creationId xmlns:p14="http://schemas.microsoft.com/office/powerpoint/2010/main" val="19156737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BC7E8F73-6A2F-581D-B335-9F6529D266B3}"/>
              </a:ext>
            </a:extLst>
          </p:cNvPr>
          <p:cNvSpPr txBox="1"/>
          <p:nvPr/>
        </p:nvSpPr>
        <p:spPr>
          <a:xfrm>
            <a:off x="7627509" y="6028921"/>
            <a:ext cx="240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Druk op ‘Facturen’.</a:t>
            </a:r>
            <a:br>
              <a:rPr lang="nl-NL" sz="1600">
                <a:effectLst/>
              </a:rPr>
            </a:br>
            <a:endParaRPr lang="nl-NL" sz="1600">
              <a:effectLst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770034D-B6AF-B2D9-6763-E1670C9C67FC}"/>
              </a:ext>
            </a:extLst>
          </p:cNvPr>
          <p:cNvSpPr txBox="1"/>
          <p:nvPr/>
        </p:nvSpPr>
        <p:spPr>
          <a:xfrm>
            <a:off x="2425558" y="6029509"/>
            <a:ext cx="22148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Ga naar het menu.</a:t>
            </a:r>
            <a:br>
              <a:rPr lang="nl-NL" sz="1600">
                <a:effectLst/>
              </a:rPr>
            </a:br>
            <a:endParaRPr lang="nl-NL" sz="1600">
              <a:effectLst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9092CC3-6958-276F-BFC6-B55CBCD48E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4224" y="233019"/>
            <a:ext cx="2597534" cy="5621329"/>
          </a:xfrm>
          <a:prstGeom prst="rect">
            <a:avLst/>
          </a:prstGeom>
        </p:spPr>
      </p:pic>
      <p:sp>
        <p:nvSpPr>
          <p:cNvPr id="8" name="Flèche vers le bas 7">
            <a:extLst>
              <a:ext uri="{FF2B5EF4-FFF2-40B4-BE49-F238E27FC236}">
                <a16:creationId xmlns:a16="http://schemas.microsoft.com/office/drawing/2014/main" id="{61F934FC-D48E-1A5E-7FDE-8E77C46C74E8}"/>
              </a:ext>
            </a:extLst>
          </p:cNvPr>
          <p:cNvSpPr/>
          <p:nvPr/>
        </p:nvSpPr>
        <p:spPr>
          <a:xfrm rot="9378850" flipH="1">
            <a:off x="2533630" y="911459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B621CC9-B45F-ADA1-C3E4-6521840D9C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6332" y="233019"/>
            <a:ext cx="2597534" cy="5621329"/>
          </a:xfrm>
          <a:prstGeom prst="rect">
            <a:avLst/>
          </a:prstGeom>
        </p:spPr>
      </p:pic>
      <p:sp>
        <p:nvSpPr>
          <p:cNvPr id="13" name="Flèche vers le bas 12">
            <a:extLst>
              <a:ext uri="{FF2B5EF4-FFF2-40B4-BE49-F238E27FC236}">
                <a16:creationId xmlns:a16="http://schemas.microsoft.com/office/drawing/2014/main" id="{CC9ABF4D-8845-E0AA-FB00-972D6E4088AB}"/>
              </a:ext>
            </a:extLst>
          </p:cNvPr>
          <p:cNvSpPr/>
          <p:nvPr/>
        </p:nvSpPr>
        <p:spPr>
          <a:xfrm rot="5400000" flipH="1">
            <a:off x="8652479" y="2495367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291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>
            <a:extLst>
              <a:ext uri="{FF2B5EF4-FFF2-40B4-BE49-F238E27FC236}">
                <a16:creationId xmlns:a16="http://schemas.microsoft.com/office/drawing/2014/main" id="{A14BAED1-24C4-9774-0974-0B0CA3BE1547}"/>
              </a:ext>
            </a:extLst>
          </p:cNvPr>
          <p:cNvSpPr txBox="1"/>
          <p:nvPr/>
        </p:nvSpPr>
        <p:spPr>
          <a:xfrm>
            <a:off x="8331747" y="5848423"/>
            <a:ext cx="29725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 err="1">
                <a:effectLst/>
                <a:latin typeface="SofiaProRegular"/>
              </a:rPr>
              <a:t>Bevestig</a:t>
            </a:r>
            <a:r>
              <a:rPr lang="fr-BE" sz="1600" dirty="0">
                <a:effectLst/>
                <a:latin typeface="SofiaProRegular"/>
              </a:rPr>
              <a:t> met je </a:t>
            </a:r>
            <a:r>
              <a:rPr lang="fr-BE" sz="1600" dirty="0" err="1">
                <a:effectLst/>
                <a:latin typeface="SofiaProRegular"/>
              </a:rPr>
              <a:t>pincode</a:t>
            </a:r>
            <a:r>
              <a:rPr lang="fr-BE" sz="1600" dirty="0">
                <a:effectLst/>
                <a:latin typeface="SofiaProRegular"/>
              </a:rPr>
              <a:t> van vier </a:t>
            </a:r>
            <a:r>
              <a:rPr lang="fr-BE" sz="1600" dirty="0" err="1">
                <a:effectLst/>
                <a:latin typeface="SofiaProRegular"/>
              </a:rPr>
              <a:t>cijfers</a:t>
            </a:r>
            <a:r>
              <a:rPr lang="fr-BE" sz="1600" dirty="0">
                <a:effectLst/>
                <a:latin typeface="SofiaProRegular"/>
              </a:rPr>
              <a:t>.</a:t>
            </a:r>
            <a:br>
              <a:rPr lang="fr-BE" sz="1800" dirty="0">
                <a:effectLst/>
                <a:latin typeface="SofiaProRegular"/>
              </a:rPr>
            </a:br>
            <a:endParaRPr lang="fr-BE" sz="1600" dirty="0">
              <a:effectLst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57665DB-82E8-5B44-7EF0-E2684323D708}"/>
              </a:ext>
            </a:extLst>
          </p:cNvPr>
          <p:cNvSpPr txBox="1"/>
          <p:nvPr/>
        </p:nvSpPr>
        <p:spPr>
          <a:xfrm>
            <a:off x="145369" y="5725313"/>
            <a:ext cx="347231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  <a:latin typeface="SofiaProRegular"/>
              </a:rPr>
              <a:t>Je </a:t>
            </a:r>
            <a:r>
              <a:rPr lang="fr-BE" sz="1600" dirty="0" err="1">
                <a:effectLst/>
                <a:latin typeface="SofiaProRegular"/>
              </a:rPr>
              <a:t>krijgt</a:t>
            </a:r>
            <a:r>
              <a:rPr lang="fr-BE" sz="1600" dirty="0">
                <a:effectLst/>
                <a:latin typeface="SofiaProRegular"/>
              </a:rPr>
              <a:t> de </a:t>
            </a:r>
            <a:r>
              <a:rPr lang="fr-BE" sz="1600" dirty="0" err="1">
                <a:effectLst/>
                <a:latin typeface="SofiaProRegular"/>
              </a:rPr>
              <a:t>vraag</a:t>
            </a:r>
            <a:r>
              <a:rPr lang="fr-BE" sz="1600" dirty="0">
                <a:effectLst/>
                <a:latin typeface="SofiaProRegular"/>
              </a:rPr>
              <a:t> ‘Wil je je </a:t>
            </a:r>
            <a:r>
              <a:rPr lang="fr-BE" sz="1600" dirty="0" err="1">
                <a:effectLst/>
                <a:latin typeface="SofiaProRegular"/>
              </a:rPr>
              <a:t>facturen</a:t>
            </a:r>
            <a:r>
              <a:rPr lang="fr-BE" sz="1600" dirty="0">
                <a:effectLst/>
                <a:latin typeface="SofiaProRegular"/>
              </a:rPr>
              <a:t> </a:t>
            </a:r>
            <a:r>
              <a:rPr lang="fr-BE" sz="1600" dirty="0" err="1">
                <a:effectLst/>
                <a:latin typeface="SofiaProRegular"/>
              </a:rPr>
              <a:t>nog</a:t>
            </a:r>
            <a:r>
              <a:rPr lang="fr-BE" sz="1600" dirty="0">
                <a:effectLst/>
                <a:latin typeface="SofiaProRegular"/>
              </a:rPr>
              <a:t> </a:t>
            </a:r>
            <a:r>
              <a:rPr lang="fr-BE" sz="1600" dirty="0" err="1">
                <a:effectLst/>
                <a:latin typeface="SofiaProRegular"/>
              </a:rPr>
              <a:t>eenvoudiger</a:t>
            </a:r>
            <a:r>
              <a:rPr lang="fr-BE" sz="1600" dirty="0">
                <a:effectLst/>
                <a:latin typeface="SofiaProRegular"/>
              </a:rPr>
              <a:t> </a:t>
            </a:r>
            <a:r>
              <a:rPr lang="fr-BE" sz="1600" dirty="0" err="1">
                <a:effectLst/>
                <a:latin typeface="SofiaProRegular"/>
              </a:rPr>
              <a:t>betalen</a:t>
            </a:r>
            <a:r>
              <a:rPr lang="fr-BE" sz="1600" dirty="0">
                <a:effectLst/>
                <a:latin typeface="SofiaProRegular"/>
              </a:rPr>
              <a:t>?’. </a:t>
            </a:r>
            <a:r>
              <a:rPr lang="fr-BE" sz="1600" dirty="0" err="1">
                <a:effectLst/>
                <a:latin typeface="SofiaProRegular"/>
              </a:rPr>
              <a:t>Druk</a:t>
            </a:r>
            <a:r>
              <a:rPr lang="fr-BE" sz="1600" dirty="0">
                <a:effectLst/>
                <a:latin typeface="SofiaProRegular"/>
              </a:rPr>
              <a:t> op ‘</a:t>
            </a:r>
            <a:r>
              <a:rPr lang="fr-BE" sz="1600" dirty="0" err="1">
                <a:effectLst/>
                <a:latin typeface="SofiaProRegular"/>
              </a:rPr>
              <a:t>Ja</a:t>
            </a:r>
            <a:r>
              <a:rPr lang="fr-BE" sz="1600" dirty="0">
                <a:effectLst/>
                <a:latin typeface="SofiaProRegular"/>
              </a:rPr>
              <a:t>, </a:t>
            </a:r>
            <a:r>
              <a:rPr lang="fr-BE" sz="1600" dirty="0" err="1">
                <a:effectLst/>
                <a:latin typeface="SofiaProRegular"/>
              </a:rPr>
              <a:t>graag</a:t>
            </a:r>
            <a:r>
              <a:rPr lang="fr-BE" sz="1600" dirty="0">
                <a:effectLst/>
                <a:latin typeface="SofiaProRegular"/>
              </a:rPr>
              <a:t>’.</a:t>
            </a:r>
            <a:br>
              <a:rPr lang="fr-BE" sz="1800" dirty="0">
                <a:effectLst/>
                <a:latin typeface="SofiaProRegular"/>
              </a:rPr>
            </a:br>
            <a:endParaRPr lang="fr-BE" sz="1600" dirty="0">
              <a:effectLst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633140-3E0E-B802-BE13-9AA84965F88A}"/>
              </a:ext>
            </a:extLst>
          </p:cNvPr>
          <p:cNvSpPr/>
          <p:nvPr/>
        </p:nvSpPr>
        <p:spPr>
          <a:xfrm>
            <a:off x="5262063" y="2743200"/>
            <a:ext cx="1190847" cy="148856"/>
          </a:xfrm>
          <a:prstGeom prst="rect">
            <a:avLst/>
          </a:prstGeom>
          <a:solidFill>
            <a:srgbClr val="FBF8F5"/>
          </a:solidFill>
          <a:ln>
            <a:solidFill>
              <a:srgbClr val="FBF8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D88888-9976-6E0F-2C5E-A79C13D5DC6A}"/>
              </a:ext>
            </a:extLst>
          </p:cNvPr>
          <p:cNvSpPr/>
          <p:nvPr/>
        </p:nvSpPr>
        <p:spPr>
          <a:xfrm>
            <a:off x="5311682" y="2944883"/>
            <a:ext cx="1190847" cy="148856"/>
          </a:xfrm>
          <a:prstGeom prst="rect">
            <a:avLst/>
          </a:prstGeom>
          <a:solidFill>
            <a:srgbClr val="FBF8F5"/>
          </a:solidFill>
          <a:ln>
            <a:solidFill>
              <a:srgbClr val="FBF8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9BD0D81-A764-BAD7-DF35-75DFC8C7C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3539" y="-1132687"/>
            <a:ext cx="3168981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9F4CCE5-9785-8A13-D311-1057AC3FFA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50" y="249799"/>
            <a:ext cx="2530155" cy="54755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8C076F4-CEB0-1084-FE47-B3D83E0FE3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961" y="249799"/>
            <a:ext cx="2530155" cy="54755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17F173A-3BCA-B099-58F6-CE2F418FE6E8}"/>
              </a:ext>
            </a:extLst>
          </p:cNvPr>
          <p:cNvSpPr/>
          <p:nvPr/>
        </p:nvSpPr>
        <p:spPr>
          <a:xfrm>
            <a:off x="5212668" y="2517973"/>
            <a:ext cx="1437461" cy="344799"/>
          </a:xfrm>
          <a:prstGeom prst="rect">
            <a:avLst/>
          </a:prstGeom>
          <a:solidFill>
            <a:srgbClr val="F5F7F4"/>
          </a:solidFill>
          <a:ln>
            <a:solidFill>
              <a:srgbClr val="FBF8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B698A81-EB40-538A-D8C0-4D203A26B106}"/>
              </a:ext>
            </a:extLst>
          </p:cNvPr>
          <p:cNvSpPr txBox="1"/>
          <p:nvPr/>
        </p:nvSpPr>
        <p:spPr>
          <a:xfrm>
            <a:off x="4481137" y="5725313"/>
            <a:ext cx="31689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1600" dirty="0">
                <a:effectLst/>
              </a:rPr>
              <a:t>Je </a:t>
            </a:r>
            <a:r>
              <a:rPr lang="fr-BE" sz="1600" dirty="0" err="1">
                <a:effectLst/>
              </a:rPr>
              <a:t>krijgt</a:t>
            </a:r>
            <a:r>
              <a:rPr lang="fr-BE" sz="1600" dirty="0">
                <a:effectLst/>
              </a:rPr>
              <a:t> de </a:t>
            </a:r>
            <a:r>
              <a:rPr lang="fr-BE" sz="1600" dirty="0" err="1">
                <a:effectLst/>
              </a:rPr>
              <a:t>vraag</a:t>
            </a:r>
            <a:r>
              <a:rPr lang="fr-BE" sz="1600" dirty="0">
                <a:effectLst/>
              </a:rPr>
              <a:t> ‘</a:t>
            </a:r>
            <a:r>
              <a:rPr lang="fr-BE" sz="1600" dirty="0" err="1">
                <a:effectLst/>
              </a:rPr>
              <a:t>Mogen</a:t>
            </a:r>
            <a:r>
              <a:rPr lang="fr-BE" sz="1600" dirty="0">
                <a:effectLst/>
              </a:rPr>
              <a:t> </a:t>
            </a:r>
            <a:r>
              <a:rPr lang="fr-BE" sz="1600" dirty="0" err="1">
                <a:effectLst/>
              </a:rPr>
              <a:t>we</a:t>
            </a:r>
            <a:r>
              <a:rPr lang="fr-BE" sz="1600" dirty="0">
                <a:effectLst/>
              </a:rPr>
              <a:t> </a:t>
            </a:r>
            <a:r>
              <a:rPr lang="fr-BE" sz="1600" dirty="0" err="1">
                <a:effectLst/>
              </a:rPr>
              <a:t>deze</a:t>
            </a:r>
            <a:r>
              <a:rPr lang="fr-BE" sz="1600" dirty="0">
                <a:effectLst/>
              </a:rPr>
              <a:t> </a:t>
            </a:r>
            <a:r>
              <a:rPr lang="fr-BE" sz="1600" dirty="0" err="1">
                <a:effectLst/>
              </a:rPr>
              <a:t>gegevens</a:t>
            </a:r>
            <a:r>
              <a:rPr lang="fr-BE" sz="1600" dirty="0">
                <a:effectLst/>
              </a:rPr>
              <a:t> </a:t>
            </a:r>
            <a:r>
              <a:rPr lang="fr-BE" sz="1600" dirty="0" err="1">
                <a:effectLst/>
              </a:rPr>
              <a:t>delen</a:t>
            </a:r>
            <a:r>
              <a:rPr lang="fr-BE" sz="1600" dirty="0">
                <a:effectLst/>
              </a:rPr>
              <a:t> met onze </a:t>
            </a:r>
            <a:r>
              <a:rPr lang="fr-BE" sz="1600" dirty="0" err="1">
                <a:effectLst/>
              </a:rPr>
              <a:t>partners</a:t>
            </a:r>
            <a:r>
              <a:rPr lang="fr-BE" sz="1600" dirty="0">
                <a:effectLst/>
              </a:rPr>
              <a:t>?’ </a:t>
            </a:r>
            <a:r>
              <a:rPr lang="fr-BE" sz="1600" dirty="0" err="1"/>
              <a:t>Druk</a:t>
            </a:r>
            <a:r>
              <a:rPr lang="fr-BE" sz="1600" dirty="0">
                <a:effectLst/>
              </a:rPr>
              <a:t> op ‘</a:t>
            </a:r>
            <a:r>
              <a:rPr lang="fr-BE" sz="1600" dirty="0" err="1">
                <a:effectLst/>
              </a:rPr>
              <a:t>Aanvaarden</a:t>
            </a:r>
            <a:r>
              <a:rPr lang="fr-BE" sz="1600" dirty="0">
                <a:effectLst/>
              </a:rPr>
              <a:t>’.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52612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5162837" y="2905780"/>
            <a:ext cx="474316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effectLst/>
                <a:latin typeface="SofiaProRegular"/>
              </a:rPr>
              <a:t>Zijn je gegevens juist? Dan krijg je vanaf nu je facturen automatisch in je app. </a:t>
            </a:r>
            <a:endParaRPr lang="nl-NL" sz="1600" dirty="0">
              <a:effectLst/>
            </a:endParaRPr>
          </a:p>
          <a:p>
            <a:endParaRPr lang="nl-NL" sz="1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C6C9316-E3B3-CED1-1841-EA011AA55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612" y="270883"/>
            <a:ext cx="3382241" cy="6316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662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706578"/>
            <a:ext cx="10515600" cy="2341502"/>
          </a:xfrm>
        </p:spPr>
        <p:txBody>
          <a:bodyPr>
            <a:noAutofit/>
          </a:bodyPr>
          <a:lstStyle/>
          <a:p>
            <a:pPr algn="ctr"/>
            <a:r>
              <a:rPr lang="nl-NL" sz="5400" b="1">
                <a:solidFill>
                  <a:srgbClr val="F34E86"/>
                </a:solidFill>
                <a:latin typeface="Calibri" panose="020F0502020204030204" pitchFamily="34" charset="0"/>
              </a:rPr>
              <a:t>Bedankt</a:t>
            </a:r>
            <a:r>
              <a:rPr lang="nl-NL" sz="5400" b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en welkom </a:t>
            </a:r>
            <a:br>
              <a:rPr lang="nl-NL" sz="5400" b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nl-NL" sz="5400" b="1">
                <a:solidFill>
                  <a:srgbClr val="F34E86"/>
                </a:solidFill>
                <a:latin typeface="Calibri" panose="020F0502020204030204" pitchFamily="34" charset="0"/>
              </a:rPr>
              <a:t>bij</a:t>
            </a:r>
            <a:r>
              <a:rPr lang="nl-NL" sz="5400" b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Payconiq by Bancontact </a:t>
            </a:r>
            <a:endParaRPr lang="nl-NL" sz="6600"/>
          </a:p>
        </p:txBody>
      </p:sp>
    </p:spTree>
    <p:extLst>
      <p:ext uri="{BB962C8B-B14F-4D97-AF65-F5344CB8AC3E}">
        <p14:creationId xmlns:p14="http://schemas.microsoft.com/office/powerpoint/2010/main" val="3775903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7" y="2778723"/>
            <a:ext cx="92193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Betaal online of in een webshop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89004A1-828D-C1B7-4664-DFC4BC1AD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098" y="3936779"/>
            <a:ext cx="939800" cy="97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62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0C678FE-E352-196D-C22B-93B3E0FA9E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020" y="1904542"/>
            <a:ext cx="4268009" cy="325813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7B64D31-5898-FDC0-1776-A9273957E81E}"/>
              </a:ext>
            </a:extLst>
          </p:cNvPr>
          <p:cNvSpPr txBox="1"/>
          <p:nvPr/>
        </p:nvSpPr>
        <p:spPr>
          <a:xfrm>
            <a:off x="976020" y="5444883"/>
            <a:ext cx="40782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Kies: betalen met Bancontact of betalen met </a:t>
            </a:r>
            <a:r>
              <a:rPr lang="nl-NL" sz="1600" dirty="0" err="1">
                <a:effectLst/>
              </a:rPr>
              <a:t>Payconiq</a:t>
            </a:r>
            <a:r>
              <a:rPr lang="nl-NL" sz="1600" dirty="0">
                <a:effectLst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Scan de QR-code met je app op je computer. </a:t>
            </a:r>
          </a:p>
          <a:p>
            <a:endParaRPr lang="nl-NL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64C4193-8544-A7BB-8888-59438F390929}"/>
              </a:ext>
            </a:extLst>
          </p:cNvPr>
          <p:cNvSpPr txBox="1"/>
          <p:nvPr/>
        </p:nvSpPr>
        <p:spPr>
          <a:xfrm>
            <a:off x="7908325" y="5425196"/>
            <a:ext cx="306215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Bevestig het bedrag.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Je krijgt een bericht op je telefoon en op je computer. </a:t>
            </a:r>
          </a:p>
          <a:p>
            <a:r>
              <a:rPr lang="nl-NL" sz="1600" dirty="0">
                <a:effectLst/>
                <a:latin typeface="SofiaProMedium"/>
              </a:rPr>
              <a:t> </a:t>
            </a:r>
            <a:endParaRPr lang="nl-NL" sz="1600" dirty="0">
              <a:effectLst/>
            </a:endParaRPr>
          </a:p>
          <a:p>
            <a:endParaRPr lang="nl-NL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87A4C03-EA4E-8EC9-3CF9-CD4C65A8341D}"/>
              </a:ext>
            </a:extLst>
          </p:cNvPr>
          <p:cNvSpPr txBox="1"/>
          <p:nvPr/>
        </p:nvSpPr>
        <p:spPr>
          <a:xfrm>
            <a:off x="4120363" y="546008"/>
            <a:ext cx="403623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latin typeface="SofiaProBold"/>
              </a:rPr>
              <a:t>Koop</a:t>
            </a:r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 je op een computer?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4DCB05-F628-7959-2EE8-6F4739B915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8325" y="1698938"/>
            <a:ext cx="2673203" cy="346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80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F0A58464-D0A5-DF90-40F8-1597AEB1FD35}"/>
              </a:ext>
            </a:extLst>
          </p:cNvPr>
          <p:cNvSpPr txBox="1"/>
          <p:nvPr/>
        </p:nvSpPr>
        <p:spPr>
          <a:xfrm>
            <a:off x="3721997" y="703532"/>
            <a:ext cx="535595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latin typeface="SofiaProBold"/>
              </a:rPr>
              <a:t>Koop je met een telefoon of tablet?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B0AE9B0-9845-E14A-6D0E-685743293F55}"/>
              </a:ext>
            </a:extLst>
          </p:cNvPr>
          <p:cNvSpPr txBox="1"/>
          <p:nvPr/>
        </p:nvSpPr>
        <p:spPr>
          <a:xfrm>
            <a:off x="1551029" y="5354248"/>
            <a:ext cx="34394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Kies: betalen met Bancontact of betalen met Payconiq. Je komt zo in de app van Payconiq by Bancontact.</a:t>
            </a:r>
            <a:br>
              <a:rPr lang="nl-NL" sz="1600">
                <a:effectLst/>
              </a:rPr>
            </a:br>
            <a:endParaRPr lang="nl-NL" sz="1600">
              <a:effectLst/>
            </a:endParaRPr>
          </a:p>
          <a:p>
            <a:endParaRPr lang="nl-NL"/>
          </a:p>
        </p:txBody>
      </p:sp>
      <p:pic>
        <p:nvPicPr>
          <p:cNvPr id="6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C378DF33-D6DF-438D-35CC-E5B5A1A0F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9868" y="1725847"/>
            <a:ext cx="3281754" cy="325860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E03E74B-F911-E672-2EAA-EAB7EC683157}"/>
              </a:ext>
            </a:extLst>
          </p:cNvPr>
          <p:cNvSpPr txBox="1"/>
          <p:nvPr/>
        </p:nvSpPr>
        <p:spPr>
          <a:xfrm>
            <a:off x="6953879" y="5440397"/>
            <a:ext cx="36870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Bevestig met je pincode, vingerafdruk of gezichtsherkenning. </a:t>
            </a:r>
            <a:endParaRPr lang="nl-NL" sz="1600" dirty="0">
              <a:effectLst/>
            </a:endParaRPr>
          </a:p>
          <a:p>
            <a:endParaRPr lang="nl-NL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F49159-085E-FE3A-E711-AF57C7A415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0379" y="1743792"/>
            <a:ext cx="2786435" cy="361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3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439775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480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Betaal een vriend</a:t>
            </a:r>
            <a:r>
              <a:rPr lang="nl-NL" sz="4800">
                <a:solidFill>
                  <a:srgbClr val="F34E8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collega of familielid</a:t>
            </a:r>
            <a:endParaRPr lang="nl-NL" sz="480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69D23B-6C78-1DF2-36D2-14CB42D3E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399" y="4167436"/>
            <a:ext cx="9652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44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9ABEC5F-2B75-3903-EA7E-CBC3AFDE086B}"/>
              </a:ext>
            </a:extLst>
          </p:cNvPr>
          <p:cNvSpPr txBox="1"/>
          <p:nvPr/>
        </p:nvSpPr>
        <p:spPr>
          <a:xfrm>
            <a:off x="4378605" y="694063"/>
            <a:ext cx="308122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Met een QR-code?  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C11C36F-C0BC-C8A1-5F11-17F9330463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79" y="1658017"/>
            <a:ext cx="5700390" cy="380217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3C4BB77-BF1C-9853-627B-184F284E58DE}"/>
              </a:ext>
            </a:extLst>
          </p:cNvPr>
          <p:cNvSpPr txBox="1"/>
          <p:nvPr/>
        </p:nvSpPr>
        <p:spPr>
          <a:xfrm>
            <a:off x="1394496" y="5623923"/>
            <a:ext cx="428835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Scan de QR-code van jouw vriend met je app.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</a:rPr>
              <a:t>Controleer het bedrag. </a:t>
            </a:r>
          </a:p>
          <a:p>
            <a:endParaRPr lang="nl-NL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2F31477-D593-E911-FFF0-7BD8C28849BF}"/>
              </a:ext>
            </a:extLst>
          </p:cNvPr>
          <p:cNvSpPr txBox="1"/>
          <p:nvPr/>
        </p:nvSpPr>
        <p:spPr>
          <a:xfrm>
            <a:off x="7821976" y="5500812"/>
            <a:ext cx="398810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</a:rPr>
              <a:t>Bevestig met je pincode, vingerafdruk of gezichtsherkenning. </a:t>
            </a:r>
          </a:p>
          <a:p>
            <a:endParaRPr lang="nl-NL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0B1CEB8-33E9-99D7-B60F-DDF181BA7C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4313" y="1892123"/>
            <a:ext cx="2753718" cy="356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61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509196D-8969-550E-B105-DB8018FF09C4}"/>
              </a:ext>
            </a:extLst>
          </p:cNvPr>
          <p:cNvSpPr txBox="1"/>
          <p:nvPr/>
        </p:nvSpPr>
        <p:spPr>
          <a:xfrm>
            <a:off x="4012735" y="348792"/>
            <a:ext cx="4166525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>
                <a:solidFill>
                  <a:srgbClr val="F34E86"/>
                </a:solidFill>
                <a:latin typeface="SofiaProBold"/>
              </a:rPr>
              <a:t>M</a:t>
            </a:r>
            <a:r>
              <a:rPr lang="nl-NL" sz="2800" dirty="0">
                <a:solidFill>
                  <a:srgbClr val="F34E86"/>
                </a:solidFill>
                <a:effectLst/>
                <a:latin typeface="SofiaProBold"/>
              </a:rPr>
              <a:t>et je lijst met contacten? </a:t>
            </a:r>
            <a:endParaRPr lang="nl-NL" sz="2800" dirty="0">
              <a:solidFill>
                <a:srgbClr val="F34E86"/>
              </a:solidFill>
              <a:effectLst/>
            </a:endParaRPr>
          </a:p>
          <a:p>
            <a:endParaRPr lang="nl-NL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5F41C8-228D-F6A7-EAE2-BD2BBBAF40FC}"/>
              </a:ext>
            </a:extLst>
          </p:cNvPr>
          <p:cNvSpPr txBox="1"/>
          <p:nvPr/>
        </p:nvSpPr>
        <p:spPr>
          <a:xfrm>
            <a:off x="1201455" y="5996226"/>
            <a:ext cx="220479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de knop ‘Ontvangen’. </a:t>
            </a:r>
          </a:p>
          <a:p>
            <a:endParaRPr lang="nl-NL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C6E7202-9864-286E-D5AB-B9F6F48369D3}"/>
              </a:ext>
            </a:extLst>
          </p:cNvPr>
          <p:cNvSpPr txBox="1"/>
          <p:nvPr/>
        </p:nvSpPr>
        <p:spPr>
          <a:xfrm>
            <a:off x="4750009" y="5971209"/>
            <a:ext cx="216437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>
                <a:effectLst/>
                <a:latin typeface="SofiaProRegular"/>
              </a:rPr>
              <a:t>Druk op ‘Contacten’.</a:t>
            </a:r>
            <a:br>
              <a:rPr lang="nl-NL" sz="1600">
                <a:effectLst/>
                <a:latin typeface="SofiaProRegular"/>
              </a:rPr>
            </a:br>
            <a:endParaRPr lang="nl-NL" sz="1600">
              <a:effectLst/>
            </a:endParaRPr>
          </a:p>
          <a:p>
            <a:endParaRPr lang="nl-NL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7576077-5FF7-C5FC-1F70-D710E6310599}"/>
              </a:ext>
            </a:extLst>
          </p:cNvPr>
          <p:cNvSpPr txBox="1"/>
          <p:nvPr/>
        </p:nvSpPr>
        <p:spPr>
          <a:xfrm>
            <a:off x="7489061" y="5924250"/>
            <a:ext cx="4627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>
                <a:effectLst/>
                <a:latin typeface="SofiaProRegular"/>
              </a:rPr>
              <a:t>Deze mensen staan in de lijst: mensen van wie je het gsm-nummer hebt opgeslagen en die ook </a:t>
            </a:r>
            <a:r>
              <a:rPr lang="nl-NL" sz="1600" dirty="0" err="1">
                <a:effectLst/>
                <a:latin typeface="SofiaProRegular"/>
              </a:rPr>
              <a:t>Payconiq</a:t>
            </a:r>
            <a:r>
              <a:rPr lang="nl-NL" sz="1600" dirty="0">
                <a:effectLst/>
                <a:latin typeface="SofiaProRegular"/>
              </a:rPr>
              <a:t> </a:t>
            </a:r>
            <a:r>
              <a:rPr lang="nl-NL" sz="1600" dirty="0" err="1">
                <a:effectLst/>
                <a:latin typeface="SofiaProRegular"/>
              </a:rPr>
              <a:t>by</a:t>
            </a:r>
            <a:r>
              <a:rPr lang="nl-NL" sz="1600" dirty="0">
                <a:effectLst/>
                <a:latin typeface="SofiaProRegular"/>
              </a:rPr>
              <a:t> Bancontact hebben. </a:t>
            </a:r>
            <a:endParaRPr lang="nl-NL" sz="1600" dirty="0">
              <a:effectLst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B7EC29D-3D15-1A7E-1F22-97621AFF69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1455" y="1222343"/>
            <a:ext cx="2157986" cy="4670102"/>
          </a:xfrm>
          <a:prstGeom prst="rect">
            <a:avLst/>
          </a:prstGeom>
        </p:spPr>
      </p:pic>
      <p:sp>
        <p:nvSpPr>
          <p:cNvPr id="10" name="Flèche vers le bas 9">
            <a:extLst>
              <a:ext uri="{FF2B5EF4-FFF2-40B4-BE49-F238E27FC236}">
                <a16:creationId xmlns:a16="http://schemas.microsoft.com/office/drawing/2014/main" id="{B517B3B4-13FE-FDA5-4F52-CFFE20352D3D}"/>
              </a:ext>
            </a:extLst>
          </p:cNvPr>
          <p:cNvSpPr/>
          <p:nvPr/>
        </p:nvSpPr>
        <p:spPr>
          <a:xfrm flipH="1">
            <a:off x="1359986" y="4573812"/>
            <a:ext cx="204394" cy="580913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77AB66B-1ADF-5051-1242-5597D6AF6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0009" y="1251466"/>
            <a:ext cx="2157985" cy="4670102"/>
          </a:xfrm>
          <a:prstGeom prst="rect">
            <a:avLst/>
          </a:prstGeom>
        </p:spPr>
      </p:pic>
      <p:sp>
        <p:nvSpPr>
          <p:cNvPr id="18" name="Flèche vers le bas 17">
            <a:extLst>
              <a:ext uri="{FF2B5EF4-FFF2-40B4-BE49-F238E27FC236}">
                <a16:creationId xmlns:a16="http://schemas.microsoft.com/office/drawing/2014/main" id="{AD8253E3-E482-02E0-BD7D-1E5440678D4E}"/>
              </a:ext>
            </a:extLst>
          </p:cNvPr>
          <p:cNvSpPr/>
          <p:nvPr/>
        </p:nvSpPr>
        <p:spPr>
          <a:xfrm rot="5400000" flipH="1">
            <a:off x="6007863" y="2108391"/>
            <a:ext cx="176271" cy="472681"/>
          </a:xfrm>
          <a:prstGeom prst="downArrow">
            <a:avLst/>
          </a:prstGeom>
          <a:solidFill>
            <a:srgbClr val="F34E8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39A5EA4-1365-A5A6-31EF-555EB06F60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026" y="1204507"/>
            <a:ext cx="2179684" cy="471706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5B6833C-DCD0-E158-9AF1-568A6B15DE2B}"/>
              </a:ext>
            </a:extLst>
          </p:cNvPr>
          <p:cNvSpPr/>
          <p:nvPr/>
        </p:nvSpPr>
        <p:spPr>
          <a:xfrm>
            <a:off x="8723454" y="2256596"/>
            <a:ext cx="1498294" cy="3090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56198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700863-6c48-4352-ae9b-61ad022eba75" xsi:nil="true"/>
    <lcf76f155ced4ddcb4097134ff3c332f xmlns="c5df1ae4-1171-44fe-87f2-2a799a36569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3F5E86DF7D38438C9FC1D7EEA0B542" ma:contentTypeVersion="18" ma:contentTypeDescription="Create a new document." ma:contentTypeScope="" ma:versionID="261194333e18f18d358d7f5eef6b1b4a">
  <xsd:schema xmlns:xsd="http://www.w3.org/2001/XMLSchema" xmlns:xs="http://www.w3.org/2001/XMLSchema" xmlns:p="http://schemas.microsoft.com/office/2006/metadata/properties" xmlns:ns2="c5df1ae4-1171-44fe-87f2-2a799a36569b" xmlns:ns3="7b700863-6c48-4352-ae9b-61ad022eba75" targetNamespace="http://schemas.microsoft.com/office/2006/metadata/properties" ma:root="true" ma:fieldsID="ac7830431ae85cec27e848d3bb044853" ns2:_="" ns3:_="">
    <xsd:import namespace="c5df1ae4-1171-44fe-87f2-2a799a36569b"/>
    <xsd:import namespace="7b700863-6c48-4352-ae9b-61ad022eba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f1ae4-1171-44fe-87f2-2a799a3656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3ab4c0e-b182-485b-8622-f4c3d62243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00863-6c48-4352-ae9b-61ad022eba7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1aaade2-8266-46b6-a267-3f907aefa182}" ma:internalName="TaxCatchAll" ma:showField="CatchAllData" ma:web="7b700863-6c48-4352-ae9b-61ad022eba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E1324A-732A-4F2B-9504-109168729B75}">
  <ds:schemaRefs>
    <ds:schemaRef ds:uri="http://schemas.microsoft.com/office/2006/metadata/properties"/>
    <ds:schemaRef ds:uri="http://schemas.microsoft.com/office/infopath/2007/PartnerControls"/>
    <ds:schemaRef ds:uri="7b700863-6c48-4352-ae9b-61ad022eba75"/>
    <ds:schemaRef ds:uri="c5df1ae4-1171-44fe-87f2-2a799a36569b"/>
  </ds:schemaRefs>
</ds:datastoreItem>
</file>

<file path=customXml/itemProps2.xml><?xml version="1.0" encoding="utf-8"?>
<ds:datastoreItem xmlns:ds="http://schemas.openxmlformats.org/officeDocument/2006/customXml" ds:itemID="{B3E87C7E-C884-44B1-88D9-72BA2D540F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df1ae4-1171-44fe-87f2-2a799a36569b"/>
    <ds:schemaRef ds:uri="7b700863-6c48-4352-ae9b-61ad022eba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FDAFD9-A745-4FDA-97FD-B4821DC681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4767</TotalTime>
  <Words>693</Words>
  <Application>Microsoft Office PowerPoint</Application>
  <PresentationFormat>Widescreen</PresentationFormat>
  <Paragraphs>80</Paragraphs>
  <Slides>37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Calibri Light</vt:lpstr>
      <vt:lpstr>SofiaProBold</vt:lpstr>
      <vt:lpstr>SofiaProMedium</vt:lpstr>
      <vt:lpstr>SofiaProRegular</vt:lpstr>
      <vt:lpstr>Thème Office</vt:lpstr>
      <vt:lpstr>Hoe betaal je met  Payconiq by Bancontact?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Wat kan je nog meer doen met Payconiq by Bancontact?</vt:lpstr>
      <vt:lpstr>Betaal met maaltijdcheques  </vt:lpstr>
      <vt:lpstr>PowerPoint Presentation</vt:lpstr>
      <vt:lpstr>PowerPoint Presentation</vt:lpstr>
      <vt:lpstr>PowerPoint Presentation</vt:lpstr>
      <vt:lpstr>PowerPoint Presentation</vt:lpstr>
      <vt:lpstr>Betalen samen met anderen </vt:lpstr>
      <vt:lpstr>PowerPoint Presentation</vt:lpstr>
      <vt:lpstr>PowerPoint Presentation</vt:lpstr>
      <vt:lpstr>PowerPoint Presentation</vt:lpstr>
      <vt:lpstr>PowerPoint Presentation</vt:lpstr>
      <vt:lpstr>Bewaar je klantenkaarten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Bedankt en welkom  bij Payconiq by Bancontact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Payer avec votre téléphone? C’est possible avec Payconiq by Bancontact  </dc:title>
  <dc:creator>dogaline@dialogic-agency.com</dc:creator>
  <cp:lastModifiedBy>Anouck Deschilder</cp:lastModifiedBy>
  <cp:revision>154</cp:revision>
  <cp:lastPrinted>2024-09-16T13:31:30Z</cp:lastPrinted>
  <dcterms:created xsi:type="dcterms:W3CDTF">2024-05-21T14:17:09Z</dcterms:created>
  <dcterms:modified xsi:type="dcterms:W3CDTF">2024-09-24T12:52:41Z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0x010100DE3F5E86DF7D38438C9FC1D7EEA0B542</vt:lpwstr>
  </property>
  <property fmtid="{D5CDD505-2E9C-101B-9397-08002B2CF9AE}" pid="3" name="MediaServiceImageTags">
    <vt:lpwstr/>
  </property>
</Properties>
</file>