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792" r:id="rId2"/>
    <p:sldId id="793" r:id="rId3"/>
    <p:sldId id="794" r:id="rId4"/>
    <p:sldId id="800" r:id="rId5"/>
    <p:sldId id="796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801" r:id="rId14"/>
    <p:sldId id="802" r:id="rId15"/>
    <p:sldId id="486" r:id="rId16"/>
    <p:sldId id="803" r:id="rId17"/>
    <p:sldId id="271" r:id="rId18"/>
    <p:sldId id="805" r:id="rId19"/>
    <p:sldId id="273" r:id="rId20"/>
    <p:sldId id="274" r:id="rId21"/>
    <p:sldId id="275" r:id="rId22"/>
    <p:sldId id="276" r:id="rId23"/>
    <p:sldId id="811" r:id="rId24"/>
    <p:sldId id="812" r:id="rId25"/>
    <p:sldId id="280" r:id="rId26"/>
    <p:sldId id="281" r:id="rId27"/>
    <p:sldId id="282" r:id="rId28"/>
    <p:sldId id="283" r:id="rId29"/>
    <p:sldId id="302" r:id="rId30"/>
    <p:sldId id="804" r:id="rId31"/>
    <p:sldId id="292" r:id="rId32"/>
    <p:sldId id="293" r:id="rId33"/>
    <p:sldId id="807" r:id="rId34"/>
    <p:sldId id="798" r:id="rId35"/>
    <p:sldId id="799" r:id="rId3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78108" autoAdjust="0"/>
  </p:normalViewPr>
  <p:slideViewPr>
    <p:cSldViewPr>
      <p:cViewPr varScale="1">
        <p:scale>
          <a:sx n="56" d="100"/>
          <a:sy n="56" d="100"/>
        </p:scale>
        <p:origin x="18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046" y="-19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19017B-A6FC-4DC5-A959-21CD8829DC66}">
      <dgm:prSet/>
      <dgm:spPr/>
      <dgm:t>
        <a:bodyPr/>
        <a:lstStyle/>
        <a:p>
          <a:r>
            <a:rPr lang="en-US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gm:t>
    </dgm:pt>
    <dgm:pt modelId="{8B741A8B-F8CC-4071-BDDC-027B7D2E886B}" type="parTrans" cxnId="{D6CBD52C-C7BE-451B-B5A1-9CDE63FB77E0}">
      <dgm:prSet/>
      <dgm:spPr/>
      <dgm:t>
        <a:bodyPr/>
        <a:lstStyle/>
        <a:p>
          <a:endParaRPr lang="en-US"/>
        </a:p>
      </dgm:t>
    </dgm:pt>
    <dgm:pt modelId="{CC376D19-B0D4-4F5D-99F3-93B761E061D5}" type="sibTrans" cxnId="{D6CBD52C-C7BE-451B-B5A1-9CDE63FB77E0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FCD3A84F-663D-4A34-B243-91277D507C4B}" type="pres">
      <dgm:prSet presAssocID="{6A19017B-A6FC-4DC5-A959-21CD8829DC66}" presName="node" presStyleLbl="node1" presStyleIdx="0" presStyleCnt="1" custLinFactNeighborY="-21230">
        <dgm:presLayoutVars>
          <dgm:bulletEnabled val="1"/>
        </dgm:presLayoutVars>
      </dgm:prSet>
      <dgm:spPr/>
    </dgm:pt>
  </dgm:ptLst>
  <dgm:cxnLst>
    <dgm:cxn modelId="{D6CBD52C-C7BE-451B-B5A1-9CDE63FB77E0}" srcId="{CD738438-0FB7-42CD-8050-E4515EFCE312}" destId="{6A19017B-A6FC-4DC5-A959-21CD8829DC66}" srcOrd="0" destOrd="0" parTransId="{8B741A8B-F8CC-4071-BDDC-027B7D2E886B}" sibTransId="{CC376D19-B0D4-4F5D-99F3-93B761E061D5}"/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7105DDEF-45C6-49BB-BBDF-7A5C2832BD79}" type="presOf" srcId="{6A19017B-A6FC-4DC5-A959-21CD8829DC66}" destId="{FCD3A84F-663D-4A34-B243-91277D507C4B}" srcOrd="0" destOrd="0" presId="urn:microsoft.com/office/officeart/2005/8/layout/default"/>
    <dgm:cxn modelId="{C3D13368-C37B-46C0-A6A0-786A8CE3A551}" type="presParOf" srcId="{B2A3DFEE-C2EC-44FA-AA9B-15C60FC4AD04}" destId="{FCD3A84F-663D-4A34-B243-91277D507C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AB4A3-49AF-47EA-A6A4-AEC6435001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0B0D519-665D-4E52-9E83-9A3E10554F5C}">
      <dgm:prSet custT="1"/>
      <dgm:spPr/>
      <dgm:t>
        <a:bodyPr/>
        <a:lstStyle/>
        <a:p>
          <a:r>
            <a:rPr lang="en-US" sz="2000" dirty="0"/>
            <a:t>The most important task of any Planning Council  (decision-making) and Planning Body (advisory), with decisions made based on data, and only by PC/PB  members</a:t>
          </a:r>
        </a:p>
      </dgm:t>
    </dgm:pt>
    <dgm:pt modelId="{ED8CE917-E055-4907-B90D-44F0A87A8312}" type="parTrans" cxnId="{D18100E5-9F21-48FC-BD9C-6E9B6A07B08E}">
      <dgm:prSet/>
      <dgm:spPr/>
      <dgm:t>
        <a:bodyPr/>
        <a:lstStyle/>
        <a:p>
          <a:endParaRPr lang="en-US"/>
        </a:p>
      </dgm:t>
    </dgm:pt>
    <dgm:pt modelId="{542944D2-E283-4658-9FD3-77E657EFB416}" type="sibTrans" cxnId="{D18100E5-9F21-48FC-BD9C-6E9B6A07B08E}">
      <dgm:prSet/>
      <dgm:spPr/>
      <dgm:t>
        <a:bodyPr/>
        <a:lstStyle/>
        <a:p>
          <a:endParaRPr lang="en-US"/>
        </a:p>
      </dgm:t>
    </dgm:pt>
    <dgm:pt modelId="{BEF0F09F-8748-4343-AF24-FCD944B30898}">
      <dgm:prSet custT="1"/>
      <dgm:spPr/>
      <dgm:t>
        <a:bodyPr/>
        <a:lstStyle/>
        <a:p>
          <a:r>
            <a:rPr lang="en-US" sz="2000" dirty="0"/>
            <a:t>Priority setting and resource allocation must be  based on data and </a:t>
          </a:r>
          <a:r>
            <a:rPr lang="en-US" sz="2000" i="1" dirty="0"/>
            <a:t>not </a:t>
          </a:r>
          <a:r>
            <a:rPr lang="en-US" sz="2000" dirty="0"/>
            <a:t>anecdotal information or  impassioned pleas.</a:t>
          </a:r>
        </a:p>
      </dgm:t>
    </dgm:pt>
    <dgm:pt modelId="{02C1302F-0DBC-458A-A1CD-3695CF4695FB}" type="parTrans" cxnId="{EDC551FF-55EB-4137-BC15-5A1AEA363F7C}">
      <dgm:prSet/>
      <dgm:spPr/>
      <dgm:t>
        <a:bodyPr/>
        <a:lstStyle/>
        <a:p>
          <a:endParaRPr lang="en-US"/>
        </a:p>
      </dgm:t>
    </dgm:pt>
    <dgm:pt modelId="{F7F61CBB-5822-4587-BA11-049623C8F1D6}" type="sibTrans" cxnId="{EDC551FF-55EB-4137-BC15-5A1AEA363F7C}">
      <dgm:prSet/>
      <dgm:spPr/>
      <dgm:t>
        <a:bodyPr/>
        <a:lstStyle/>
        <a:p>
          <a:endParaRPr lang="en-US"/>
        </a:p>
      </dgm:t>
    </dgm:pt>
    <dgm:pt modelId="{44FF4062-DA3A-45B3-A350-82D406D19CB2}" type="pres">
      <dgm:prSet presAssocID="{D4DAB4A3-49AF-47EA-A6A4-AEC643500162}" presName="root" presStyleCnt="0">
        <dgm:presLayoutVars>
          <dgm:dir/>
          <dgm:resizeHandles val="exact"/>
        </dgm:presLayoutVars>
      </dgm:prSet>
      <dgm:spPr/>
    </dgm:pt>
    <dgm:pt modelId="{DF33151F-1F28-4F3E-B272-D19036E48605}" type="pres">
      <dgm:prSet presAssocID="{80B0D519-665D-4E52-9E83-9A3E10554F5C}" presName="compNode" presStyleCnt="0"/>
      <dgm:spPr/>
    </dgm:pt>
    <dgm:pt modelId="{9AA841BB-B835-4BF5-AF29-3FF4CAFDE639}" type="pres">
      <dgm:prSet presAssocID="{80B0D519-665D-4E52-9E83-9A3E10554F5C}" presName="bgRect" presStyleLbl="bgShp" presStyleIdx="0" presStyleCnt="2" custScaleY="100294" custLinFactNeighborX="5677" custLinFactNeighborY="-38632"/>
      <dgm:spPr/>
    </dgm:pt>
    <dgm:pt modelId="{FEBF4680-7B64-4ABF-A05F-D29BB9E75D79}" type="pres">
      <dgm:prSet presAssocID="{80B0D519-665D-4E52-9E83-9A3E10554F5C}" presName="iconRect" presStyleLbl="node1" presStyleIdx="0" presStyleCnt="2" custLinFactNeighborX="-47986" custLinFactNeighborY="-769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65CA0FF-5C61-409D-93C0-3937B75D2268}" type="pres">
      <dgm:prSet presAssocID="{80B0D519-665D-4E52-9E83-9A3E10554F5C}" presName="spaceRect" presStyleCnt="0"/>
      <dgm:spPr/>
    </dgm:pt>
    <dgm:pt modelId="{C8DFDE64-96CA-4192-BA9E-C37870800292}" type="pres">
      <dgm:prSet presAssocID="{80B0D519-665D-4E52-9E83-9A3E10554F5C}" presName="parTx" presStyleLbl="revTx" presStyleIdx="0" presStyleCnt="2" custScaleX="164635" custLinFactNeighborX="-12216" custLinFactNeighborY="-39156">
        <dgm:presLayoutVars>
          <dgm:chMax val="0"/>
          <dgm:chPref val="0"/>
        </dgm:presLayoutVars>
      </dgm:prSet>
      <dgm:spPr/>
    </dgm:pt>
    <dgm:pt modelId="{52E95670-26C3-41AC-B8FF-AEBEF2F385C7}" type="pres">
      <dgm:prSet presAssocID="{542944D2-E283-4658-9FD3-77E657EFB416}" presName="sibTrans" presStyleCnt="0"/>
      <dgm:spPr/>
    </dgm:pt>
    <dgm:pt modelId="{87D5AA0A-95D1-4499-BE98-5BA8858825D3}" type="pres">
      <dgm:prSet presAssocID="{BEF0F09F-8748-4343-AF24-FCD944B30898}" presName="compNode" presStyleCnt="0"/>
      <dgm:spPr/>
    </dgm:pt>
    <dgm:pt modelId="{26A71702-D666-4170-8CDA-032944995FED}" type="pres">
      <dgm:prSet presAssocID="{BEF0F09F-8748-4343-AF24-FCD944B30898}" presName="bgRect" presStyleLbl="bgShp" presStyleIdx="1" presStyleCnt="2" custLinFactNeighborX="5677" custLinFactNeighborY="-37624"/>
      <dgm:spPr/>
    </dgm:pt>
    <dgm:pt modelId="{B32B4EDC-06FD-4CE8-AF79-AF4A3BBB086A}" type="pres">
      <dgm:prSet presAssocID="{BEF0F09F-8748-4343-AF24-FCD944B30898}" presName="iconRect" presStyleLbl="node1" presStyleIdx="1" presStyleCnt="2" custLinFactNeighborX="-47986" custLinFactNeighborY="-797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3448108-54F3-44D2-9B5B-B07A6F3A7813}" type="pres">
      <dgm:prSet presAssocID="{BEF0F09F-8748-4343-AF24-FCD944B30898}" presName="spaceRect" presStyleCnt="0"/>
      <dgm:spPr/>
    </dgm:pt>
    <dgm:pt modelId="{FFCBB317-FB22-49A9-9244-815776D0F52A}" type="pres">
      <dgm:prSet presAssocID="{BEF0F09F-8748-4343-AF24-FCD944B30898}" presName="parTx" presStyleLbl="revTx" presStyleIdx="1" presStyleCnt="2" custScaleX="159088" custLinFactNeighborX="-22482" custLinFactNeighborY="-38509">
        <dgm:presLayoutVars>
          <dgm:chMax val="0"/>
          <dgm:chPref val="0"/>
        </dgm:presLayoutVars>
      </dgm:prSet>
      <dgm:spPr/>
    </dgm:pt>
  </dgm:ptLst>
  <dgm:cxnLst>
    <dgm:cxn modelId="{A2F2159D-BFDD-4264-9B60-CE931C1B6FA7}" type="presOf" srcId="{D4DAB4A3-49AF-47EA-A6A4-AEC643500162}" destId="{44FF4062-DA3A-45B3-A350-82D406D19CB2}" srcOrd="0" destOrd="0" presId="urn:microsoft.com/office/officeart/2018/2/layout/IconVerticalSolidList"/>
    <dgm:cxn modelId="{151B88AC-635F-4F32-9FA4-7B9E60DC66EE}" type="presOf" srcId="{BEF0F09F-8748-4343-AF24-FCD944B30898}" destId="{FFCBB317-FB22-49A9-9244-815776D0F52A}" srcOrd="0" destOrd="0" presId="urn:microsoft.com/office/officeart/2018/2/layout/IconVerticalSolidList"/>
    <dgm:cxn modelId="{772C85B9-5B71-4FFA-B8F6-323B4609F6DF}" type="presOf" srcId="{80B0D519-665D-4E52-9E83-9A3E10554F5C}" destId="{C8DFDE64-96CA-4192-BA9E-C37870800292}" srcOrd="0" destOrd="0" presId="urn:microsoft.com/office/officeart/2018/2/layout/IconVerticalSolidList"/>
    <dgm:cxn modelId="{D18100E5-9F21-48FC-BD9C-6E9B6A07B08E}" srcId="{D4DAB4A3-49AF-47EA-A6A4-AEC643500162}" destId="{80B0D519-665D-4E52-9E83-9A3E10554F5C}" srcOrd="0" destOrd="0" parTransId="{ED8CE917-E055-4907-B90D-44F0A87A8312}" sibTransId="{542944D2-E283-4658-9FD3-77E657EFB416}"/>
    <dgm:cxn modelId="{EDC551FF-55EB-4137-BC15-5A1AEA363F7C}" srcId="{D4DAB4A3-49AF-47EA-A6A4-AEC643500162}" destId="{BEF0F09F-8748-4343-AF24-FCD944B30898}" srcOrd="1" destOrd="0" parTransId="{02C1302F-0DBC-458A-A1CD-3695CF4695FB}" sibTransId="{F7F61CBB-5822-4587-BA11-049623C8F1D6}"/>
    <dgm:cxn modelId="{213FEC12-DBD9-41E1-8D1D-4D3C89ECBCB6}" type="presParOf" srcId="{44FF4062-DA3A-45B3-A350-82D406D19CB2}" destId="{DF33151F-1F28-4F3E-B272-D19036E48605}" srcOrd="0" destOrd="0" presId="urn:microsoft.com/office/officeart/2018/2/layout/IconVerticalSolidList"/>
    <dgm:cxn modelId="{5684368B-ED85-47BB-A5C7-B85A7AC5E6CE}" type="presParOf" srcId="{DF33151F-1F28-4F3E-B272-D19036E48605}" destId="{9AA841BB-B835-4BF5-AF29-3FF4CAFDE639}" srcOrd="0" destOrd="0" presId="urn:microsoft.com/office/officeart/2018/2/layout/IconVerticalSolidList"/>
    <dgm:cxn modelId="{4AD2680C-BADA-41EF-A97C-D29433580112}" type="presParOf" srcId="{DF33151F-1F28-4F3E-B272-D19036E48605}" destId="{FEBF4680-7B64-4ABF-A05F-D29BB9E75D79}" srcOrd="1" destOrd="0" presId="urn:microsoft.com/office/officeart/2018/2/layout/IconVerticalSolidList"/>
    <dgm:cxn modelId="{E3ABC02E-CEAC-457D-B93C-C6D258802D43}" type="presParOf" srcId="{DF33151F-1F28-4F3E-B272-D19036E48605}" destId="{965CA0FF-5C61-409D-93C0-3937B75D2268}" srcOrd="2" destOrd="0" presId="urn:microsoft.com/office/officeart/2018/2/layout/IconVerticalSolidList"/>
    <dgm:cxn modelId="{3327158E-1161-4839-9B52-F7D5C18885C0}" type="presParOf" srcId="{DF33151F-1F28-4F3E-B272-D19036E48605}" destId="{C8DFDE64-96CA-4192-BA9E-C37870800292}" srcOrd="3" destOrd="0" presId="urn:microsoft.com/office/officeart/2018/2/layout/IconVerticalSolidList"/>
    <dgm:cxn modelId="{05D2CCAE-A7BF-4823-9BBB-49F8690A1B33}" type="presParOf" srcId="{44FF4062-DA3A-45B3-A350-82D406D19CB2}" destId="{52E95670-26C3-41AC-B8FF-AEBEF2F385C7}" srcOrd="1" destOrd="0" presId="urn:microsoft.com/office/officeart/2018/2/layout/IconVerticalSolidList"/>
    <dgm:cxn modelId="{7A0DDCA1-E1AA-472C-BF65-BCE1B2BE438A}" type="presParOf" srcId="{44FF4062-DA3A-45B3-A350-82D406D19CB2}" destId="{87D5AA0A-95D1-4499-BE98-5BA8858825D3}" srcOrd="2" destOrd="0" presId="urn:microsoft.com/office/officeart/2018/2/layout/IconVerticalSolidList"/>
    <dgm:cxn modelId="{61E9542E-FFEE-45E0-A7F6-B8E15D6E93E3}" type="presParOf" srcId="{87D5AA0A-95D1-4499-BE98-5BA8858825D3}" destId="{26A71702-D666-4170-8CDA-032944995FED}" srcOrd="0" destOrd="0" presId="urn:microsoft.com/office/officeart/2018/2/layout/IconVerticalSolidList"/>
    <dgm:cxn modelId="{F2A48CFE-5387-4269-936E-7F2EF8EE178A}" type="presParOf" srcId="{87D5AA0A-95D1-4499-BE98-5BA8858825D3}" destId="{B32B4EDC-06FD-4CE8-AF79-AF4A3BBB086A}" srcOrd="1" destOrd="0" presId="urn:microsoft.com/office/officeart/2018/2/layout/IconVerticalSolidList"/>
    <dgm:cxn modelId="{DDF68AAB-6C60-46BA-89F5-05C26C81BF15}" type="presParOf" srcId="{87D5AA0A-95D1-4499-BE98-5BA8858825D3}" destId="{D3448108-54F3-44D2-9B5B-B07A6F3A7813}" srcOrd="2" destOrd="0" presId="urn:microsoft.com/office/officeart/2018/2/layout/IconVerticalSolidList"/>
    <dgm:cxn modelId="{B9D0DC5B-CEBC-4D27-9193-20960B1B42A5}" type="presParOf" srcId="{87D5AA0A-95D1-4499-BE98-5BA8858825D3}" destId="{FFCBB317-FB22-49A9-9244-815776D0F5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9900C-0C2E-494C-AC3E-E0C7111EAA8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50EA451-7FDE-4F6B-AEC4-B9712D9D5CE3}">
      <dgm:prSet custT="1"/>
      <dgm:spPr/>
      <dgm:t>
        <a:bodyPr/>
        <a:lstStyle/>
        <a:p>
          <a:pPr>
            <a:defRPr cap="all"/>
          </a:pPr>
          <a:r>
            <a:rPr lang="en-US" sz="2000" dirty="0"/>
            <a:t>guidance to the  recipient (DHSP) on how to meet priorities</a:t>
          </a:r>
        </a:p>
      </dgm:t>
    </dgm:pt>
    <dgm:pt modelId="{8AEE6A92-1B36-4DA5-9197-7242C7467116}" type="parTrans" cxnId="{C57AE716-3EC8-428C-B246-D341D9DA0C64}">
      <dgm:prSet/>
      <dgm:spPr/>
      <dgm:t>
        <a:bodyPr/>
        <a:lstStyle/>
        <a:p>
          <a:endParaRPr lang="en-US"/>
        </a:p>
      </dgm:t>
    </dgm:pt>
    <dgm:pt modelId="{659C116E-CE3F-4BD9-AD39-010B92F298B3}" type="sibTrans" cxnId="{C57AE716-3EC8-428C-B246-D341D9DA0C64}">
      <dgm:prSet/>
      <dgm:spPr/>
      <dgm:t>
        <a:bodyPr/>
        <a:lstStyle/>
        <a:p>
          <a:endParaRPr lang="en-US"/>
        </a:p>
      </dgm:t>
    </dgm:pt>
    <dgm:pt modelId="{E74C0C64-4315-431D-884A-5BE61DD07387}">
      <dgm:prSet custT="1"/>
      <dgm:spPr/>
      <dgm:t>
        <a:bodyPr/>
        <a:lstStyle/>
        <a:p>
          <a:pPr>
            <a:defRPr cap="all"/>
          </a:pPr>
          <a:r>
            <a:rPr lang="en-US" sz="2000" dirty="0"/>
            <a:t>involves  instructions for the recipient to  follow in developing  requirements for providers for  use in procurement and  contracting</a:t>
          </a:r>
        </a:p>
      </dgm:t>
    </dgm:pt>
    <dgm:pt modelId="{05D5B14B-28F1-4021-BD3F-0972B3C2F97E}" type="parTrans" cxnId="{24805D8F-FE36-4F16-93C8-52129DA146F7}">
      <dgm:prSet/>
      <dgm:spPr/>
      <dgm:t>
        <a:bodyPr/>
        <a:lstStyle/>
        <a:p>
          <a:endParaRPr lang="en-US"/>
        </a:p>
      </dgm:t>
    </dgm:pt>
    <dgm:pt modelId="{F3993A45-AC4D-4BAE-AADF-63ADAB96B6D0}" type="sibTrans" cxnId="{24805D8F-FE36-4F16-93C8-52129DA146F7}">
      <dgm:prSet/>
      <dgm:spPr/>
      <dgm:t>
        <a:bodyPr/>
        <a:lstStyle/>
        <a:p>
          <a:endParaRPr lang="en-US"/>
        </a:p>
      </dgm:t>
    </dgm:pt>
    <dgm:pt modelId="{25EDD5D4-D579-413D-9F7D-E665F869EE86}">
      <dgm:prSet/>
      <dgm:spPr/>
      <dgm:t>
        <a:bodyPr/>
        <a:lstStyle/>
        <a:p>
          <a:pPr>
            <a:defRPr cap="all"/>
          </a:pPr>
          <a:r>
            <a:rPr lang="en-US" dirty="0"/>
            <a:t>usually addresses  populations to be served,  geographic areas to be  prioritized, and/or service  models or strategies to be used</a:t>
          </a:r>
        </a:p>
      </dgm:t>
    </dgm:pt>
    <dgm:pt modelId="{33ED52EE-3899-4AAE-85F5-6E0FEB2E0300}" type="parTrans" cxnId="{260435D6-27FF-408F-BF5B-3FF71D4C9EB5}">
      <dgm:prSet/>
      <dgm:spPr/>
      <dgm:t>
        <a:bodyPr/>
        <a:lstStyle/>
        <a:p>
          <a:endParaRPr lang="en-US"/>
        </a:p>
      </dgm:t>
    </dgm:pt>
    <dgm:pt modelId="{273C2AF2-FDA5-4196-B2C2-DE6598CE97BF}" type="sibTrans" cxnId="{260435D6-27FF-408F-BF5B-3FF71D4C9EB5}">
      <dgm:prSet/>
      <dgm:spPr/>
      <dgm:t>
        <a:bodyPr/>
        <a:lstStyle/>
        <a:p>
          <a:endParaRPr lang="en-US"/>
        </a:p>
      </dgm:t>
    </dgm:pt>
    <dgm:pt modelId="{D3FD7FD8-C1A0-4B12-86C4-ECBBE95C2871}" type="pres">
      <dgm:prSet presAssocID="{9A49900C-0C2E-494C-AC3E-E0C7111EAA85}" presName="root" presStyleCnt="0">
        <dgm:presLayoutVars>
          <dgm:dir/>
          <dgm:resizeHandles val="exact"/>
        </dgm:presLayoutVars>
      </dgm:prSet>
      <dgm:spPr/>
    </dgm:pt>
    <dgm:pt modelId="{6F372B49-9094-4F6A-8C1C-C5AB746FB4BC}" type="pres">
      <dgm:prSet presAssocID="{B50EA451-7FDE-4F6B-AEC4-B9712D9D5CE3}" presName="compNode" presStyleCnt="0"/>
      <dgm:spPr/>
    </dgm:pt>
    <dgm:pt modelId="{2CA75FAB-B8B2-4ABF-A549-9D6FF3268C5A}" type="pres">
      <dgm:prSet presAssocID="{B50EA451-7FDE-4F6B-AEC4-B9712D9D5CE3}" presName="iconBgRect" presStyleLbl="bgShp" presStyleIdx="0" presStyleCnt="3"/>
      <dgm:spPr/>
    </dgm:pt>
    <dgm:pt modelId="{5CCF1448-5B70-48AC-A77C-24EA739CF5B2}" type="pres">
      <dgm:prSet presAssocID="{B50EA451-7FDE-4F6B-AEC4-B9712D9D5C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DC2FCB7-1782-44F4-A27D-A9B226358D96}" type="pres">
      <dgm:prSet presAssocID="{B50EA451-7FDE-4F6B-AEC4-B9712D9D5CE3}" presName="spaceRect" presStyleCnt="0"/>
      <dgm:spPr/>
    </dgm:pt>
    <dgm:pt modelId="{50A62B0B-B4C8-4E5B-8108-F6E5BE51E726}" type="pres">
      <dgm:prSet presAssocID="{B50EA451-7FDE-4F6B-AEC4-B9712D9D5CE3}" presName="textRect" presStyleLbl="revTx" presStyleIdx="0" presStyleCnt="3">
        <dgm:presLayoutVars>
          <dgm:chMax val="1"/>
          <dgm:chPref val="1"/>
        </dgm:presLayoutVars>
      </dgm:prSet>
      <dgm:spPr/>
    </dgm:pt>
    <dgm:pt modelId="{30F1BD4E-CB02-481B-B5EA-344D0C4435F5}" type="pres">
      <dgm:prSet presAssocID="{659C116E-CE3F-4BD9-AD39-010B92F298B3}" presName="sibTrans" presStyleCnt="0"/>
      <dgm:spPr/>
    </dgm:pt>
    <dgm:pt modelId="{20A9C404-1139-4835-A035-C64E2D34211D}" type="pres">
      <dgm:prSet presAssocID="{E74C0C64-4315-431D-884A-5BE61DD07387}" presName="compNode" presStyleCnt="0"/>
      <dgm:spPr/>
    </dgm:pt>
    <dgm:pt modelId="{8E4167B8-8529-4720-9C3E-E6149F5966AD}" type="pres">
      <dgm:prSet presAssocID="{E74C0C64-4315-431D-884A-5BE61DD07387}" presName="iconBgRect" presStyleLbl="bgShp" presStyleIdx="1" presStyleCnt="3"/>
      <dgm:spPr/>
    </dgm:pt>
    <dgm:pt modelId="{8BA2EE13-EB6D-4EBC-A4E9-B1AE8EA591B2}" type="pres">
      <dgm:prSet presAssocID="{E74C0C64-4315-431D-884A-5BE61DD073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C1E846F-B792-4F2D-8D47-D38D164597EA}" type="pres">
      <dgm:prSet presAssocID="{E74C0C64-4315-431D-884A-5BE61DD07387}" presName="spaceRect" presStyleCnt="0"/>
      <dgm:spPr/>
    </dgm:pt>
    <dgm:pt modelId="{0CC13CE3-32E4-45F5-BA9C-6436BF45F88D}" type="pres">
      <dgm:prSet presAssocID="{E74C0C64-4315-431D-884A-5BE61DD07387}" presName="textRect" presStyleLbl="revTx" presStyleIdx="1" presStyleCnt="3" custLinFactNeighborY="-8127">
        <dgm:presLayoutVars>
          <dgm:chMax val="1"/>
          <dgm:chPref val="1"/>
        </dgm:presLayoutVars>
      </dgm:prSet>
      <dgm:spPr/>
    </dgm:pt>
    <dgm:pt modelId="{C24371CE-DE10-43C5-B300-E6263BDAC1A0}" type="pres">
      <dgm:prSet presAssocID="{F3993A45-AC4D-4BAE-AADF-63ADAB96B6D0}" presName="sibTrans" presStyleCnt="0"/>
      <dgm:spPr/>
    </dgm:pt>
    <dgm:pt modelId="{0CB4E3C9-5D73-40AC-ABA4-544263D30D31}" type="pres">
      <dgm:prSet presAssocID="{25EDD5D4-D579-413D-9F7D-E665F869EE86}" presName="compNode" presStyleCnt="0"/>
      <dgm:spPr/>
    </dgm:pt>
    <dgm:pt modelId="{DC33C5B8-DF6B-4607-88E3-55F0BF1DEEE0}" type="pres">
      <dgm:prSet presAssocID="{25EDD5D4-D579-413D-9F7D-E665F869EE86}" presName="iconBgRect" presStyleLbl="bgShp" presStyleIdx="2" presStyleCnt="3"/>
      <dgm:spPr/>
    </dgm:pt>
    <dgm:pt modelId="{25B172DC-7F81-42CC-83F1-CF13E19FCF95}" type="pres">
      <dgm:prSet presAssocID="{25EDD5D4-D579-413D-9F7D-E665F869EE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3911A7C-8401-41CF-8D08-5BE24A707562}" type="pres">
      <dgm:prSet presAssocID="{25EDD5D4-D579-413D-9F7D-E665F869EE86}" presName="spaceRect" presStyleCnt="0"/>
      <dgm:spPr/>
    </dgm:pt>
    <dgm:pt modelId="{3E9901F6-6616-443D-9960-FE7AAD9341ED}" type="pres">
      <dgm:prSet presAssocID="{25EDD5D4-D579-413D-9F7D-E665F869EE86}" presName="textRect" presStyleLbl="revTx" presStyleIdx="2" presStyleCnt="3" custLinFactNeighborX="3554" custLinFactNeighborY="-7061">
        <dgm:presLayoutVars>
          <dgm:chMax val="1"/>
          <dgm:chPref val="1"/>
        </dgm:presLayoutVars>
      </dgm:prSet>
      <dgm:spPr/>
    </dgm:pt>
  </dgm:ptLst>
  <dgm:cxnLst>
    <dgm:cxn modelId="{0721B512-CB8B-4282-B034-0646D83A701C}" type="presOf" srcId="{E74C0C64-4315-431D-884A-5BE61DD07387}" destId="{0CC13CE3-32E4-45F5-BA9C-6436BF45F88D}" srcOrd="0" destOrd="0" presId="urn:microsoft.com/office/officeart/2018/5/layout/IconCircleLabelList"/>
    <dgm:cxn modelId="{C57AE716-3EC8-428C-B246-D341D9DA0C64}" srcId="{9A49900C-0C2E-494C-AC3E-E0C7111EAA85}" destId="{B50EA451-7FDE-4F6B-AEC4-B9712D9D5CE3}" srcOrd="0" destOrd="0" parTransId="{8AEE6A92-1B36-4DA5-9197-7242C7467116}" sibTransId="{659C116E-CE3F-4BD9-AD39-010B92F298B3}"/>
    <dgm:cxn modelId="{4277AC2F-7147-4544-8D6B-1366B625D4DC}" type="presOf" srcId="{25EDD5D4-D579-413D-9F7D-E665F869EE86}" destId="{3E9901F6-6616-443D-9960-FE7AAD9341ED}" srcOrd="0" destOrd="0" presId="urn:microsoft.com/office/officeart/2018/5/layout/IconCircleLabelList"/>
    <dgm:cxn modelId="{06A3265E-5A77-461D-8A6A-55E509E651CB}" type="presOf" srcId="{9A49900C-0C2E-494C-AC3E-E0C7111EAA85}" destId="{D3FD7FD8-C1A0-4B12-86C4-ECBBE95C2871}" srcOrd="0" destOrd="0" presId="urn:microsoft.com/office/officeart/2018/5/layout/IconCircleLabelList"/>
    <dgm:cxn modelId="{24805D8F-FE36-4F16-93C8-52129DA146F7}" srcId="{9A49900C-0C2E-494C-AC3E-E0C7111EAA85}" destId="{E74C0C64-4315-431D-884A-5BE61DD07387}" srcOrd="1" destOrd="0" parTransId="{05D5B14B-28F1-4021-BD3F-0972B3C2F97E}" sibTransId="{F3993A45-AC4D-4BAE-AADF-63ADAB96B6D0}"/>
    <dgm:cxn modelId="{AC68BCC5-0995-4FB9-B8C1-2729F2A43F9D}" type="presOf" srcId="{B50EA451-7FDE-4F6B-AEC4-B9712D9D5CE3}" destId="{50A62B0B-B4C8-4E5B-8108-F6E5BE51E726}" srcOrd="0" destOrd="0" presId="urn:microsoft.com/office/officeart/2018/5/layout/IconCircleLabelList"/>
    <dgm:cxn modelId="{260435D6-27FF-408F-BF5B-3FF71D4C9EB5}" srcId="{9A49900C-0C2E-494C-AC3E-E0C7111EAA85}" destId="{25EDD5D4-D579-413D-9F7D-E665F869EE86}" srcOrd="2" destOrd="0" parTransId="{33ED52EE-3899-4AAE-85F5-6E0FEB2E0300}" sibTransId="{273C2AF2-FDA5-4196-B2C2-DE6598CE97BF}"/>
    <dgm:cxn modelId="{15ECFA0A-F1FB-4AD2-8C57-0B214AE821F3}" type="presParOf" srcId="{D3FD7FD8-C1A0-4B12-86C4-ECBBE95C2871}" destId="{6F372B49-9094-4F6A-8C1C-C5AB746FB4BC}" srcOrd="0" destOrd="0" presId="urn:microsoft.com/office/officeart/2018/5/layout/IconCircleLabelList"/>
    <dgm:cxn modelId="{8600B4D2-3D37-4BA7-B6D0-227FE206BA28}" type="presParOf" srcId="{6F372B49-9094-4F6A-8C1C-C5AB746FB4BC}" destId="{2CA75FAB-B8B2-4ABF-A549-9D6FF3268C5A}" srcOrd="0" destOrd="0" presId="urn:microsoft.com/office/officeart/2018/5/layout/IconCircleLabelList"/>
    <dgm:cxn modelId="{95726EA3-E00B-45AB-9251-5E6B8986B683}" type="presParOf" srcId="{6F372B49-9094-4F6A-8C1C-C5AB746FB4BC}" destId="{5CCF1448-5B70-48AC-A77C-24EA739CF5B2}" srcOrd="1" destOrd="0" presId="urn:microsoft.com/office/officeart/2018/5/layout/IconCircleLabelList"/>
    <dgm:cxn modelId="{FF77B6ED-5128-453E-8481-C06E680D55DE}" type="presParOf" srcId="{6F372B49-9094-4F6A-8C1C-C5AB746FB4BC}" destId="{0DC2FCB7-1782-44F4-A27D-A9B226358D96}" srcOrd="2" destOrd="0" presId="urn:microsoft.com/office/officeart/2018/5/layout/IconCircleLabelList"/>
    <dgm:cxn modelId="{8D06F984-CED8-4294-89DC-F037362A41AD}" type="presParOf" srcId="{6F372B49-9094-4F6A-8C1C-C5AB746FB4BC}" destId="{50A62B0B-B4C8-4E5B-8108-F6E5BE51E726}" srcOrd="3" destOrd="0" presId="urn:microsoft.com/office/officeart/2018/5/layout/IconCircleLabelList"/>
    <dgm:cxn modelId="{972AD8A1-3352-472A-9091-43F9CC06D5E6}" type="presParOf" srcId="{D3FD7FD8-C1A0-4B12-86C4-ECBBE95C2871}" destId="{30F1BD4E-CB02-481B-B5EA-344D0C4435F5}" srcOrd="1" destOrd="0" presId="urn:microsoft.com/office/officeart/2018/5/layout/IconCircleLabelList"/>
    <dgm:cxn modelId="{4FB6CF30-EE55-4DAC-A5B6-38F6ECE0D3CE}" type="presParOf" srcId="{D3FD7FD8-C1A0-4B12-86C4-ECBBE95C2871}" destId="{20A9C404-1139-4835-A035-C64E2D34211D}" srcOrd="2" destOrd="0" presId="urn:microsoft.com/office/officeart/2018/5/layout/IconCircleLabelList"/>
    <dgm:cxn modelId="{7174B4E6-AE6E-404F-89A7-D4801C27EA28}" type="presParOf" srcId="{20A9C404-1139-4835-A035-C64E2D34211D}" destId="{8E4167B8-8529-4720-9C3E-E6149F5966AD}" srcOrd="0" destOrd="0" presId="urn:microsoft.com/office/officeart/2018/5/layout/IconCircleLabelList"/>
    <dgm:cxn modelId="{FD6FB4E4-050B-4627-82A4-D3AF1362E45D}" type="presParOf" srcId="{20A9C404-1139-4835-A035-C64E2D34211D}" destId="{8BA2EE13-EB6D-4EBC-A4E9-B1AE8EA591B2}" srcOrd="1" destOrd="0" presId="urn:microsoft.com/office/officeart/2018/5/layout/IconCircleLabelList"/>
    <dgm:cxn modelId="{4A90C3B3-FB4E-47FD-929D-CFB2D5046418}" type="presParOf" srcId="{20A9C404-1139-4835-A035-C64E2D34211D}" destId="{9C1E846F-B792-4F2D-8D47-D38D164597EA}" srcOrd="2" destOrd="0" presId="urn:microsoft.com/office/officeart/2018/5/layout/IconCircleLabelList"/>
    <dgm:cxn modelId="{3841FB96-AAB3-4DBE-B171-E8E0C71BEFD6}" type="presParOf" srcId="{20A9C404-1139-4835-A035-C64E2D34211D}" destId="{0CC13CE3-32E4-45F5-BA9C-6436BF45F88D}" srcOrd="3" destOrd="0" presId="urn:microsoft.com/office/officeart/2018/5/layout/IconCircleLabelList"/>
    <dgm:cxn modelId="{46E21DE1-1C88-46BB-9F0C-3477CCC7A8F5}" type="presParOf" srcId="{D3FD7FD8-C1A0-4B12-86C4-ECBBE95C2871}" destId="{C24371CE-DE10-43C5-B300-E6263BDAC1A0}" srcOrd="3" destOrd="0" presId="urn:microsoft.com/office/officeart/2018/5/layout/IconCircleLabelList"/>
    <dgm:cxn modelId="{9E9E5EDE-00B8-4F5E-A50E-85A3F3F669F2}" type="presParOf" srcId="{D3FD7FD8-C1A0-4B12-86C4-ECBBE95C2871}" destId="{0CB4E3C9-5D73-40AC-ABA4-544263D30D31}" srcOrd="4" destOrd="0" presId="urn:microsoft.com/office/officeart/2018/5/layout/IconCircleLabelList"/>
    <dgm:cxn modelId="{81EF1E87-3095-4485-A5DE-7326D766065E}" type="presParOf" srcId="{0CB4E3C9-5D73-40AC-ABA4-544263D30D31}" destId="{DC33C5B8-DF6B-4607-88E3-55F0BF1DEEE0}" srcOrd="0" destOrd="0" presId="urn:microsoft.com/office/officeart/2018/5/layout/IconCircleLabelList"/>
    <dgm:cxn modelId="{5155A1AA-6716-4104-B334-56ABF327B3B4}" type="presParOf" srcId="{0CB4E3C9-5D73-40AC-ABA4-544263D30D31}" destId="{25B172DC-7F81-42CC-83F1-CF13E19FCF95}" srcOrd="1" destOrd="0" presId="urn:microsoft.com/office/officeart/2018/5/layout/IconCircleLabelList"/>
    <dgm:cxn modelId="{61CE37F4-78B3-4D27-97C7-BFAE28FC0CE8}" type="presParOf" srcId="{0CB4E3C9-5D73-40AC-ABA4-544263D30D31}" destId="{F3911A7C-8401-41CF-8D08-5BE24A707562}" srcOrd="2" destOrd="0" presId="urn:microsoft.com/office/officeart/2018/5/layout/IconCircleLabelList"/>
    <dgm:cxn modelId="{0FD0D096-28C6-4711-9F29-B39C682B561F}" type="presParOf" srcId="{0CB4E3C9-5D73-40AC-ABA4-544263D30D31}" destId="{3E9901F6-6616-443D-9960-FE7AAD9341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9FE12-A7BD-4BE9-9F50-D6953F0DD4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CAAC0E-A3BC-4198-9A81-AD13E54B0F8B}">
      <dgm:prSet phldrT="[Text]" custT="1"/>
      <dgm:spPr/>
      <dgm:t>
        <a:bodyPr/>
        <a:lstStyle/>
        <a:p>
          <a:r>
            <a:rPr lang="en-US" sz="2400" dirty="0"/>
            <a:t>1</a:t>
          </a:r>
        </a:p>
        <a:p>
          <a:r>
            <a:rPr lang="en-US" sz="2400" dirty="0"/>
            <a:t>Rank Service Categories </a:t>
          </a:r>
        </a:p>
      </dgm:t>
    </dgm:pt>
    <dgm:pt modelId="{7B0B8699-D609-47F0-9493-E5CC5C07F4F4}" type="parTrans" cxnId="{7C805A1D-4787-4D96-84B9-0ADDF0F04699}">
      <dgm:prSet/>
      <dgm:spPr/>
      <dgm:t>
        <a:bodyPr/>
        <a:lstStyle/>
        <a:p>
          <a:endParaRPr lang="en-US"/>
        </a:p>
      </dgm:t>
    </dgm:pt>
    <dgm:pt modelId="{130476B7-3BCB-4D77-9FE0-DA570F06BA36}" type="sibTrans" cxnId="{7C805A1D-4787-4D96-84B9-0ADDF0F04699}">
      <dgm:prSet/>
      <dgm:spPr/>
      <dgm:t>
        <a:bodyPr/>
        <a:lstStyle/>
        <a:p>
          <a:endParaRPr lang="en-US"/>
        </a:p>
      </dgm:t>
    </dgm:pt>
    <dgm:pt modelId="{8888A446-F8F4-4AE6-8490-92D6D331CC10}">
      <dgm:prSet phldrT="[Text]" custT="1"/>
      <dgm:spPr/>
      <dgm:t>
        <a:bodyPr/>
        <a:lstStyle/>
        <a:p>
          <a:r>
            <a:rPr lang="en-US" sz="2400" dirty="0"/>
            <a:t>2</a:t>
          </a:r>
        </a:p>
        <a:p>
          <a:r>
            <a:rPr lang="en-US" sz="2400" dirty="0"/>
            <a:t>Allocate Funds by Service Categories</a:t>
          </a:r>
        </a:p>
      </dgm:t>
    </dgm:pt>
    <dgm:pt modelId="{920B3504-0AB4-4A30-9682-BA6B3C5FA2A4}" type="parTrans" cxnId="{21902A18-7A47-475D-9628-3AC28D4F5FC1}">
      <dgm:prSet/>
      <dgm:spPr/>
      <dgm:t>
        <a:bodyPr/>
        <a:lstStyle/>
        <a:p>
          <a:endParaRPr lang="en-US"/>
        </a:p>
      </dgm:t>
    </dgm:pt>
    <dgm:pt modelId="{FA6F2FEE-5BC9-41ED-BDC1-BCB51AE08AD6}" type="sibTrans" cxnId="{21902A18-7A47-475D-9628-3AC28D4F5FC1}">
      <dgm:prSet/>
      <dgm:spPr/>
      <dgm:t>
        <a:bodyPr/>
        <a:lstStyle/>
        <a:p>
          <a:endParaRPr lang="en-US"/>
        </a:p>
      </dgm:t>
    </dgm:pt>
    <dgm:pt modelId="{853A72E1-2471-4E5E-8EC9-BC66F2563423}">
      <dgm:prSet custT="1"/>
      <dgm:spPr/>
      <dgm:t>
        <a:bodyPr/>
        <a:lstStyle/>
        <a:p>
          <a:r>
            <a:rPr lang="en-US" sz="2400" dirty="0"/>
            <a:t>3 </a:t>
          </a:r>
        </a:p>
        <a:p>
          <a:r>
            <a:rPr lang="en-US" sz="2300" dirty="0"/>
            <a:t>Develop Instructions to DHSP </a:t>
          </a:r>
          <a:r>
            <a:rPr lang="en-US" sz="2400" dirty="0"/>
            <a:t>(Directives)</a:t>
          </a:r>
        </a:p>
      </dgm:t>
    </dgm:pt>
    <dgm:pt modelId="{1E5646CA-7EAB-455B-A17A-1BD9D716232D}" type="parTrans" cxnId="{C7DB19A4-90CC-495C-A5EA-CD1BE9B8CAA4}">
      <dgm:prSet/>
      <dgm:spPr/>
      <dgm:t>
        <a:bodyPr/>
        <a:lstStyle/>
        <a:p>
          <a:endParaRPr lang="en-US"/>
        </a:p>
      </dgm:t>
    </dgm:pt>
    <dgm:pt modelId="{AEA28CE2-9513-4B2E-9D6E-8EF6D0CE68EE}" type="sibTrans" cxnId="{C7DB19A4-90CC-495C-A5EA-CD1BE9B8CAA4}">
      <dgm:prSet/>
      <dgm:spPr/>
      <dgm:t>
        <a:bodyPr/>
        <a:lstStyle/>
        <a:p>
          <a:endParaRPr lang="en-US"/>
        </a:p>
      </dgm:t>
    </dgm:pt>
    <dgm:pt modelId="{4A00D70A-8337-42D3-9120-402AACF89010}">
      <dgm:prSet custT="1"/>
      <dgm:spPr/>
      <dgm:t>
        <a:bodyPr/>
        <a:lstStyle/>
        <a:p>
          <a:r>
            <a:rPr lang="en-US" sz="2400" dirty="0"/>
            <a:t>4</a:t>
          </a:r>
        </a:p>
        <a:p>
          <a:r>
            <a:rPr lang="en-US" sz="2400" dirty="0"/>
            <a:t>Reallocation</a:t>
          </a:r>
        </a:p>
      </dgm:t>
    </dgm:pt>
    <dgm:pt modelId="{B91BB5BA-2A8D-4914-B027-E183BBB33A05}" type="parTrans" cxnId="{E9C72430-5AA5-46E7-A5B9-03E8D49874E9}">
      <dgm:prSet/>
      <dgm:spPr/>
      <dgm:t>
        <a:bodyPr/>
        <a:lstStyle/>
        <a:p>
          <a:endParaRPr lang="en-US"/>
        </a:p>
      </dgm:t>
    </dgm:pt>
    <dgm:pt modelId="{F4FC27A8-6F74-474A-8B84-B5710982FE3C}" type="sibTrans" cxnId="{E9C72430-5AA5-46E7-A5B9-03E8D49874E9}">
      <dgm:prSet/>
      <dgm:spPr/>
      <dgm:t>
        <a:bodyPr/>
        <a:lstStyle/>
        <a:p>
          <a:endParaRPr lang="en-US"/>
        </a:p>
      </dgm:t>
    </dgm:pt>
    <dgm:pt modelId="{C4218652-A797-4F23-99DF-1DD9D048335A}" type="pres">
      <dgm:prSet presAssocID="{52D9FE12-A7BD-4BE9-9F50-D6953F0DD4DE}" presName="Name0" presStyleCnt="0">
        <dgm:presLayoutVars>
          <dgm:dir/>
          <dgm:resizeHandles val="exact"/>
        </dgm:presLayoutVars>
      </dgm:prSet>
      <dgm:spPr/>
    </dgm:pt>
    <dgm:pt modelId="{4A661B44-061C-4462-B4C6-7401384B9CA4}" type="pres">
      <dgm:prSet presAssocID="{5ECAAC0E-A3BC-4198-9A81-AD13E54B0F8B}" presName="node" presStyleLbl="node1" presStyleIdx="0" presStyleCnt="4" custScaleX="167956" custScaleY="102262">
        <dgm:presLayoutVars>
          <dgm:bulletEnabled val="1"/>
        </dgm:presLayoutVars>
      </dgm:prSet>
      <dgm:spPr/>
    </dgm:pt>
    <dgm:pt modelId="{E5C0E485-3FDC-454F-A64C-FA8C1D736D91}" type="pres">
      <dgm:prSet presAssocID="{130476B7-3BCB-4D77-9FE0-DA570F06BA36}" presName="sibTrans" presStyleLbl="sibTrans2D1" presStyleIdx="0" presStyleCnt="3"/>
      <dgm:spPr/>
    </dgm:pt>
    <dgm:pt modelId="{2EF48F4C-24BE-43EA-BD66-DB75AE04838E}" type="pres">
      <dgm:prSet presAssocID="{130476B7-3BCB-4D77-9FE0-DA570F06BA36}" presName="connectorText" presStyleLbl="sibTrans2D1" presStyleIdx="0" presStyleCnt="3"/>
      <dgm:spPr/>
    </dgm:pt>
    <dgm:pt modelId="{E1D3EB71-6EE9-4E81-B88F-1FE013D191DD}" type="pres">
      <dgm:prSet presAssocID="{8888A446-F8F4-4AE6-8490-92D6D331CC10}" presName="node" presStyleLbl="node1" presStyleIdx="1" presStyleCnt="4" custScaleX="161569" custScaleY="102179">
        <dgm:presLayoutVars>
          <dgm:bulletEnabled val="1"/>
        </dgm:presLayoutVars>
      </dgm:prSet>
      <dgm:spPr/>
    </dgm:pt>
    <dgm:pt modelId="{D08035D8-A512-4EFD-85B4-E336FEA52FEC}" type="pres">
      <dgm:prSet presAssocID="{FA6F2FEE-5BC9-41ED-BDC1-BCB51AE08AD6}" presName="sibTrans" presStyleLbl="sibTrans2D1" presStyleIdx="1" presStyleCnt="3"/>
      <dgm:spPr/>
    </dgm:pt>
    <dgm:pt modelId="{D011299D-6801-4DB5-8B7A-78F6091F627A}" type="pres">
      <dgm:prSet presAssocID="{FA6F2FEE-5BC9-41ED-BDC1-BCB51AE08AD6}" presName="connectorText" presStyleLbl="sibTrans2D1" presStyleIdx="1" presStyleCnt="3"/>
      <dgm:spPr/>
    </dgm:pt>
    <dgm:pt modelId="{E7E428CB-C0F5-4EBC-97F4-EB1D09D1C8A0}" type="pres">
      <dgm:prSet presAssocID="{853A72E1-2471-4E5E-8EC9-BC66F2563423}" presName="node" presStyleLbl="node1" presStyleIdx="2" presStyleCnt="4" custScaleX="176467" custScaleY="100812">
        <dgm:presLayoutVars>
          <dgm:bulletEnabled val="1"/>
        </dgm:presLayoutVars>
      </dgm:prSet>
      <dgm:spPr/>
    </dgm:pt>
    <dgm:pt modelId="{D5B5EB75-2349-48A8-A9D2-741EB590E943}" type="pres">
      <dgm:prSet presAssocID="{AEA28CE2-9513-4B2E-9D6E-8EF6D0CE68EE}" presName="sibTrans" presStyleLbl="sibTrans2D1" presStyleIdx="2" presStyleCnt="3"/>
      <dgm:spPr/>
    </dgm:pt>
    <dgm:pt modelId="{DA0745C3-12EB-4EDD-9F16-DE72F52A9A17}" type="pres">
      <dgm:prSet presAssocID="{AEA28CE2-9513-4B2E-9D6E-8EF6D0CE68EE}" presName="connectorText" presStyleLbl="sibTrans2D1" presStyleIdx="2" presStyleCnt="3"/>
      <dgm:spPr/>
    </dgm:pt>
    <dgm:pt modelId="{9E605704-DAEE-417D-81C4-436FBDDE5C4B}" type="pres">
      <dgm:prSet presAssocID="{4A00D70A-8337-42D3-9120-402AACF89010}" presName="node" presStyleLbl="node1" presStyleIdx="3" presStyleCnt="4" custScaleX="193220" custScaleY="78515">
        <dgm:presLayoutVars>
          <dgm:bulletEnabled val="1"/>
        </dgm:presLayoutVars>
      </dgm:prSet>
      <dgm:spPr/>
    </dgm:pt>
  </dgm:ptLst>
  <dgm:cxnLst>
    <dgm:cxn modelId="{DD6CE209-3420-42C2-A437-65D104581E28}" type="presOf" srcId="{AEA28CE2-9513-4B2E-9D6E-8EF6D0CE68EE}" destId="{DA0745C3-12EB-4EDD-9F16-DE72F52A9A17}" srcOrd="1" destOrd="0" presId="urn:microsoft.com/office/officeart/2005/8/layout/process1"/>
    <dgm:cxn modelId="{9641F411-78E1-41B9-9AF1-DFC3E4599F98}" type="presOf" srcId="{AEA28CE2-9513-4B2E-9D6E-8EF6D0CE68EE}" destId="{D5B5EB75-2349-48A8-A9D2-741EB590E943}" srcOrd="0" destOrd="0" presId="urn:microsoft.com/office/officeart/2005/8/layout/process1"/>
    <dgm:cxn modelId="{21902A18-7A47-475D-9628-3AC28D4F5FC1}" srcId="{52D9FE12-A7BD-4BE9-9F50-D6953F0DD4DE}" destId="{8888A446-F8F4-4AE6-8490-92D6D331CC10}" srcOrd="1" destOrd="0" parTransId="{920B3504-0AB4-4A30-9682-BA6B3C5FA2A4}" sibTransId="{FA6F2FEE-5BC9-41ED-BDC1-BCB51AE08AD6}"/>
    <dgm:cxn modelId="{7C805A1D-4787-4D96-84B9-0ADDF0F04699}" srcId="{52D9FE12-A7BD-4BE9-9F50-D6953F0DD4DE}" destId="{5ECAAC0E-A3BC-4198-9A81-AD13E54B0F8B}" srcOrd="0" destOrd="0" parTransId="{7B0B8699-D609-47F0-9493-E5CC5C07F4F4}" sibTransId="{130476B7-3BCB-4D77-9FE0-DA570F06BA36}"/>
    <dgm:cxn modelId="{E9C72430-5AA5-46E7-A5B9-03E8D49874E9}" srcId="{52D9FE12-A7BD-4BE9-9F50-D6953F0DD4DE}" destId="{4A00D70A-8337-42D3-9120-402AACF89010}" srcOrd="3" destOrd="0" parTransId="{B91BB5BA-2A8D-4914-B027-E183BBB33A05}" sibTransId="{F4FC27A8-6F74-474A-8B84-B5710982FE3C}"/>
    <dgm:cxn modelId="{BE1F6E46-C531-49D1-8D92-93F768D679BB}" type="presOf" srcId="{FA6F2FEE-5BC9-41ED-BDC1-BCB51AE08AD6}" destId="{D08035D8-A512-4EFD-85B4-E336FEA52FEC}" srcOrd="0" destOrd="0" presId="urn:microsoft.com/office/officeart/2005/8/layout/process1"/>
    <dgm:cxn modelId="{2713484B-45C2-421C-9A89-D3979D0C30CC}" type="presOf" srcId="{52D9FE12-A7BD-4BE9-9F50-D6953F0DD4DE}" destId="{C4218652-A797-4F23-99DF-1DD9D048335A}" srcOrd="0" destOrd="0" presId="urn:microsoft.com/office/officeart/2005/8/layout/process1"/>
    <dgm:cxn modelId="{A18D1357-26C5-423F-BE0B-E4A7E67597AB}" type="presOf" srcId="{4A00D70A-8337-42D3-9120-402AACF89010}" destId="{9E605704-DAEE-417D-81C4-436FBDDE5C4B}" srcOrd="0" destOrd="0" presId="urn:microsoft.com/office/officeart/2005/8/layout/process1"/>
    <dgm:cxn modelId="{575B2084-DDE1-4F54-B6B9-9C4727DD8E50}" type="presOf" srcId="{8888A446-F8F4-4AE6-8490-92D6D331CC10}" destId="{E1D3EB71-6EE9-4E81-B88F-1FE013D191DD}" srcOrd="0" destOrd="0" presId="urn:microsoft.com/office/officeart/2005/8/layout/process1"/>
    <dgm:cxn modelId="{BB000D9D-7C86-4142-8F03-8B530F633EC2}" type="presOf" srcId="{130476B7-3BCB-4D77-9FE0-DA570F06BA36}" destId="{2EF48F4C-24BE-43EA-BD66-DB75AE04838E}" srcOrd="1" destOrd="0" presId="urn:microsoft.com/office/officeart/2005/8/layout/process1"/>
    <dgm:cxn modelId="{C7DB19A4-90CC-495C-A5EA-CD1BE9B8CAA4}" srcId="{52D9FE12-A7BD-4BE9-9F50-D6953F0DD4DE}" destId="{853A72E1-2471-4E5E-8EC9-BC66F2563423}" srcOrd="2" destOrd="0" parTransId="{1E5646CA-7EAB-455B-A17A-1BD9D716232D}" sibTransId="{AEA28CE2-9513-4B2E-9D6E-8EF6D0CE68EE}"/>
    <dgm:cxn modelId="{AC4BE1B1-3DA8-4049-BB0F-64FCBD42574E}" type="presOf" srcId="{5ECAAC0E-A3BC-4198-9A81-AD13E54B0F8B}" destId="{4A661B44-061C-4462-B4C6-7401384B9CA4}" srcOrd="0" destOrd="0" presId="urn:microsoft.com/office/officeart/2005/8/layout/process1"/>
    <dgm:cxn modelId="{8BADA0C9-C22F-4896-9EA5-13C2815EF978}" type="presOf" srcId="{FA6F2FEE-5BC9-41ED-BDC1-BCB51AE08AD6}" destId="{D011299D-6801-4DB5-8B7A-78F6091F627A}" srcOrd="1" destOrd="0" presId="urn:microsoft.com/office/officeart/2005/8/layout/process1"/>
    <dgm:cxn modelId="{6C6094D3-3725-4E7A-B155-6955A130CB99}" type="presOf" srcId="{853A72E1-2471-4E5E-8EC9-BC66F2563423}" destId="{E7E428CB-C0F5-4EBC-97F4-EB1D09D1C8A0}" srcOrd="0" destOrd="0" presId="urn:microsoft.com/office/officeart/2005/8/layout/process1"/>
    <dgm:cxn modelId="{9C9010FA-FCD5-4C12-B0FB-72A9B7DEDA2A}" type="presOf" srcId="{130476B7-3BCB-4D77-9FE0-DA570F06BA36}" destId="{E5C0E485-3FDC-454F-A64C-FA8C1D736D91}" srcOrd="0" destOrd="0" presId="urn:microsoft.com/office/officeart/2005/8/layout/process1"/>
    <dgm:cxn modelId="{53A3C15D-C48F-440A-AB52-4F452B7D2538}" type="presParOf" srcId="{C4218652-A797-4F23-99DF-1DD9D048335A}" destId="{4A661B44-061C-4462-B4C6-7401384B9CA4}" srcOrd="0" destOrd="0" presId="urn:microsoft.com/office/officeart/2005/8/layout/process1"/>
    <dgm:cxn modelId="{0BF69AC9-AC1E-4198-A6CB-35A77FBFA323}" type="presParOf" srcId="{C4218652-A797-4F23-99DF-1DD9D048335A}" destId="{E5C0E485-3FDC-454F-A64C-FA8C1D736D91}" srcOrd="1" destOrd="0" presId="urn:microsoft.com/office/officeart/2005/8/layout/process1"/>
    <dgm:cxn modelId="{23D1825E-946F-4B78-9347-FD09BFDD0F25}" type="presParOf" srcId="{E5C0E485-3FDC-454F-A64C-FA8C1D736D91}" destId="{2EF48F4C-24BE-43EA-BD66-DB75AE04838E}" srcOrd="0" destOrd="0" presId="urn:microsoft.com/office/officeart/2005/8/layout/process1"/>
    <dgm:cxn modelId="{488E3453-7067-4302-A51E-09A7DD2A20C3}" type="presParOf" srcId="{C4218652-A797-4F23-99DF-1DD9D048335A}" destId="{E1D3EB71-6EE9-4E81-B88F-1FE013D191DD}" srcOrd="2" destOrd="0" presId="urn:microsoft.com/office/officeart/2005/8/layout/process1"/>
    <dgm:cxn modelId="{4F61BBE5-8B8E-4171-BF05-F2F65BC46EF5}" type="presParOf" srcId="{C4218652-A797-4F23-99DF-1DD9D048335A}" destId="{D08035D8-A512-4EFD-85B4-E336FEA52FEC}" srcOrd="3" destOrd="0" presId="urn:microsoft.com/office/officeart/2005/8/layout/process1"/>
    <dgm:cxn modelId="{6D644070-2C9B-4751-BE17-7E18F02673C4}" type="presParOf" srcId="{D08035D8-A512-4EFD-85B4-E336FEA52FEC}" destId="{D011299D-6801-4DB5-8B7A-78F6091F627A}" srcOrd="0" destOrd="0" presId="urn:microsoft.com/office/officeart/2005/8/layout/process1"/>
    <dgm:cxn modelId="{2F677061-571F-435B-BC91-1014C555FF1F}" type="presParOf" srcId="{C4218652-A797-4F23-99DF-1DD9D048335A}" destId="{E7E428CB-C0F5-4EBC-97F4-EB1D09D1C8A0}" srcOrd="4" destOrd="0" presId="urn:microsoft.com/office/officeart/2005/8/layout/process1"/>
    <dgm:cxn modelId="{5E1CF293-4964-402D-95C6-DF3A51B521DD}" type="presParOf" srcId="{C4218652-A797-4F23-99DF-1DD9D048335A}" destId="{D5B5EB75-2349-48A8-A9D2-741EB590E943}" srcOrd="5" destOrd="0" presId="urn:microsoft.com/office/officeart/2005/8/layout/process1"/>
    <dgm:cxn modelId="{E8F98988-282D-416D-9D7A-BE63FDF8F815}" type="presParOf" srcId="{D5B5EB75-2349-48A8-A9D2-741EB590E943}" destId="{DA0745C3-12EB-4EDD-9F16-DE72F52A9A17}" srcOrd="0" destOrd="0" presId="urn:microsoft.com/office/officeart/2005/8/layout/process1"/>
    <dgm:cxn modelId="{7DE9436F-2A9F-4882-ABD0-D9CED155D92C}" type="presParOf" srcId="{C4218652-A797-4F23-99DF-1DD9D048335A}" destId="{9E605704-DAEE-417D-81C4-436FBDDE5C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947BA2-4A26-4B6F-8CA4-76F41B335C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C4E676-50B0-4CA0-8948-CB47FFF06EE6}">
      <dgm:prSet/>
      <dgm:spPr/>
      <dgm:t>
        <a:bodyPr/>
        <a:lstStyle/>
        <a:p>
          <a:r>
            <a:rPr lang="en-US"/>
            <a:t>Prioritization: rank service categories based on consumer need (ONLY!)</a:t>
          </a:r>
        </a:p>
      </dgm:t>
    </dgm:pt>
    <dgm:pt modelId="{2EAEBA40-901A-4852-B933-F3CEFE4372C9}" type="parTrans" cxnId="{D4701D47-D7A5-49A7-A617-AE2CABAA28E7}">
      <dgm:prSet/>
      <dgm:spPr/>
      <dgm:t>
        <a:bodyPr/>
        <a:lstStyle/>
        <a:p>
          <a:endParaRPr lang="en-US"/>
        </a:p>
      </dgm:t>
    </dgm:pt>
    <dgm:pt modelId="{6E65ED27-AF22-4FF6-BA24-A81990D66422}" type="sibTrans" cxnId="{D4701D47-D7A5-49A7-A617-AE2CABAA28E7}">
      <dgm:prSet/>
      <dgm:spPr/>
      <dgm:t>
        <a:bodyPr/>
        <a:lstStyle/>
        <a:p>
          <a:endParaRPr lang="en-US"/>
        </a:p>
      </dgm:t>
    </dgm:pt>
    <dgm:pt modelId="{FEFEB8E9-B21C-4664-8C9A-8DA97354CA42}">
      <dgm:prSet/>
      <dgm:spPr/>
      <dgm:t>
        <a:bodyPr/>
        <a:lstStyle/>
        <a:p>
          <a:r>
            <a:rPr lang="en-US"/>
            <a:t>What services are needed from most to least?</a:t>
          </a:r>
        </a:p>
      </dgm:t>
    </dgm:pt>
    <dgm:pt modelId="{8E0F5D4A-922C-482E-A4AE-A581F4F7F092}" type="parTrans" cxnId="{A07A1FF0-5696-4E84-937E-3E915B13BEF9}">
      <dgm:prSet/>
      <dgm:spPr/>
      <dgm:t>
        <a:bodyPr/>
        <a:lstStyle/>
        <a:p>
          <a:endParaRPr lang="en-US"/>
        </a:p>
      </dgm:t>
    </dgm:pt>
    <dgm:pt modelId="{61E44824-E5FD-451A-B8DC-1659123B722A}" type="sibTrans" cxnId="{A07A1FF0-5696-4E84-937E-3E915B13BEF9}">
      <dgm:prSet/>
      <dgm:spPr/>
      <dgm:t>
        <a:bodyPr/>
        <a:lstStyle/>
        <a:p>
          <a:endParaRPr lang="en-US"/>
        </a:p>
      </dgm:t>
    </dgm:pt>
    <dgm:pt modelId="{1136BC4E-9F53-4391-AFB8-F24F69FDC16C}">
      <dgm:prSet/>
      <dgm:spPr/>
      <dgm:t>
        <a:bodyPr/>
        <a:lstStyle/>
        <a:p>
          <a:r>
            <a:rPr lang="en-US"/>
            <a:t>Note: Funding availability is not a consideration; only consumer need.</a:t>
          </a:r>
        </a:p>
      </dgm:t>
    </dgm:pt>
    <dgm:pt modelId="{62ED286E-3317-4FC7-BC42-B6229F2FCDA1}" type="parTrans" cxnId="{50D9DBC4-1506-4014-BB9E-BDF3ABEB0ECE}">
      <dgm:prSet/>
      <dgm:spPr/>
      <dgm:t>
        <a:bodyPr/>
        <a:lstStyle/>
        <a:p>
          <a:endParaRPr lang="en-US"/>
        </a:p>
      </dgm:t>
    </dgm:pt>
    <dgm:pt modelId="{63890AB5-34C9-4D6F-8456-EE7B514A3444}" type="sibTrans" cxnId="{50D9DBC4-1506-4014-BB9E-BDF3ABEB0ECE}">
      <dgm:prSet/>
      <dgm:spPr/>
      <dgm:t>
        <a:bodyPr/>
        <a:lstStyle/>
        <a:p>
          <a:endParaRPr lang="en-US"/>
        </a:p>
      </dgm:t>
    </dgm:pt>
    <dgm:pt modelId="{BD154DCC-9F1D-4E33-A2D9-93DED9FB0D71}" type="pres">
      <dgm:prSet presAssocID="{D3947BA2-4A26-4B6F-8CA4-76F41B335CE6}" presName="vert0" presStyleCnt="0">
        <dgm:presLayoutVars>
          <dgm:dir/>
          <dgm:animOne val="branch"/>
          <dgm:animLvl val="lvl"/>
        </dgm:presLayoutVars>
      </dgm:prSet>
      <dgm:spPr/>
    </dgm:pt>
    <dgm:pt modelId="{50DC24CF-BB0D-4B64-BF0E-6D314361703C}" type="pres">
      <dgm:prSet presAssocID="{7DC4E676-50B0-4CA0-8948-CB47FFF06EE6}" presName="thickLine" presStyleLbl="alignNode1" presStyleIdx="0" presStyleCnt="3"/>
      <dgm:spPr/>
    </dgm:pt>
    <dgm:pt modelId="{D4DA019B-31D5-41F6-AEDA-8EF054BC39D1}" type="pres">
      <dgm:prSet presAssocID="{7DC4E676-50B0-4CA0-8948-CB47FFF06EE6}" presName="horz1" presStyleCnt="0"/>
      <dgm:spPr/>
    </dgm:pt>
    <dgm:pt modelId="{BA449D8C-D5FD-4273-92DF-A95657D4C179}" type="pres">
      <dgm:prSet presAssocID="{7DC4E676-50B0-4CA0-8948-CB47FFF06EE6}" presName="tx1" presStyleLbl="revTx" presStyleIdx="0" presStyleCnt="3"/>
      <dgm:spPr/>
    </dgm:pt>
    <dgm:pt modelId="{05A0DF54-E247-41EB-8627-858D19978DF6}" type="pres">
      <dgm:prSet presAssocID="{7DC4E676-50B0-4CA0-8948-CB47FFF06EE6}" presName="vert1" presStyleCnt="0"/>
      <dgm:spPr/>
    </dgm:pt>
    <dgm:pt modelId="{94E3267A-84D7-471E-A402-F1A629827981}" type="pres">
      <dgm:prSet presAssocID="{FEFEB8E9-B21C-4664-8C9A-8DA97354CA42}" presName="thickLine" presStyleLbl="alignNode1" presStyleIdx="1" presStyleCnt="3"/>
      <dgm:spPr/>
    </dgm:pt>
    <dgm:pt modelId="{4AFC4132-F488-46CB-891A-2C6F200656FD}" type="pres">
      <dgm:prSet presAssocID="{FEFEB8E9-B21C-4664-8C9A-8DA97354CA42}" presName="horz1" presStyleCnt="0"/>
      <dgm:spPr/>
    </dgm:pt>
    <dgm:pt modelId="{EB858DA8-4FDA-4A37-A333-DE94A4958750}" type="pres">
      <dgm:prSet presAssocID="{FEFEB8E9-B21C-4664-8C9A-8DA97354CA42}" presName="tx1" presStyleLbl="revTx" presStyleIdx="1" presStyleCnt="3"/>
      <dgm:spPr/>
    </dgm:pt>
    <dgm:pt modelId="{BBCED600-DB34-462E-AC4B-E316C9CC3786}" type="pres">
      <dgm:prSet presAssocID="{FEFEB8E9-B21C-4664-8C9A-8DA97354CA42}" presName="vert1" presStyleCnt="0"/>
      <dgm:spPr/>
    </dgm:pt>
    <dgm:pt modelId="{1368F981-DC4B-4681-9F6F-EC8A6D74290D}" type="pres">
      <dgm:prSet presAssocID="{1136BC4E-9F53-4391-AFB8-F24F69FDC16C}" presName="thickLine" presStyleLbl="alignNode1" presStyleIdx="2" presStyleCnt="3"/>
      <dgm:spPr/>
    </dgm:pt>
    <dgm:pt modelId="{F6759560-B0E4-4AD7-BEFE-421DF2B6DAB9}" type="pres">
      <dgm:prSet presAssocID="{1136BC4E-9F53-4391-AFB8-F24F69FDC16C}" presName="horz1" presStyleCnt="0"/>
      <dgm:spPr/>
    </dgm:pt>
    <dgm:pt modelId="{80CAFAE2-074E-406B-9EFA-BEE157A8607A}" type="pres">
      <dgm:prSet presAssocID="{1136BC4E-9F53-4391-AFB8-F24F69FDC16C}" presName="tx1" presStyleLbl="revTx" presStyleIdx="2" presStyleCnt="3"/>
      <dgm:spPr/>
    </dgm:pt>
    <dgm:pt modelId="{28C454B0-C0F8-4323-A0BF-21262AE2B25F}" type="pres">
      <dgm:prSet presAssocID="{1136BC4E-9F53-4391-AFB8-F24F69FDC16C}" presName="vert1" presStyleCnt="0"/>
      <dgm:spPr/>
    </dgm:pt>
  </dgm:ptLst>
  <dgm:cxnLst>
    <dgm:cxn modelId="{649C220F-74F3-4783-9BEE-74B927C3FCDD}" type="presOf" srcId="{D3947BA2-4A26-4B6F-8CA4-76F41B335CE6}" destId="{BD154DCC-9F1D-4E33-A2D9-93DED9FB0D71}" srcOrd="0" destOrd="0" presId="urn:microsoft.com/office/officeart/2008/layout/LinedList"/>
    <dgm:cxn modelId="{CD61F91E-74D1-46B9-8864-4F842BD248F9}" type="presOf" srcId="{7DC4E676-50B0-4CA0-8948-CB47FFF06EE6}" destId="{BA449D8C-D5FD-4273-92DF-A95657D4C179}" srcOrd="0" destOrd="0" presId="urn:microsoft.com/office/officeart/2008/layout/LinedList"/>
    <dgm:cxn modelId="{1D889435-55A8-4912-8B7E-29ADFBDD13D4}" type="presOf" srcId="{1136BC4E-9F53-4391-AFB8-F24F69FDC16C}" destId="{80CAFAE2-074E-406B-9EFA-BEE157A8607A}" srcOrd="0" destOrd="0" presId="urn:microsoft.com/office/officeart/2008/layout/LinedList"/>
    <dgm:cxn modelId="{0CD0CA5D-1D1C-4306-9236-D4801ECFC60A}" type="presOf" srcId="{FEFEB8E9-B21C-4664-8C9A-8DA97354CA42}" destId="{EB858DA8-4FDA-4A37-A333-DE94A4958750}" srcOrd="0" destOrd="0" presId="urn:microsoft.com/office/officeart/2008/layout/LinedList"/>
    <dgm:cxn modelId="{D4701D47-D7A5-49A7-A617-AE2CABAA28E7}" srcId="{D3947BA2-4A26-4B6F-8CA4-76F41B335CE6}" destId="{7DC4E676-50B0-4CA0-8948-CB47FFF06EE6}" srcOrd="0" destOrd="0" parTransId="{2EAEBA40-901A-4852-B933-F3CEFE4372C9}" sibTransId="{6E65ED27-AF22-4FF6-BA24-A81990D66422}"/>
    <dgm:cxn modelId="{50D9DBC4-1506-4014-BB9E-BDF3ABEB0ECE}" srcId="{D3947BA2-4A26-4B6F-8CA4-76F41B335CE6}" destId="{1136BC4E-9F53-4391-AFB8-F24F69FDC16C}" srcOrd="2" destOrd="0" parTransId="{62ED286E-3317-4FC7-BC42-B6229F2FCDA1}" sibTransId="{63890AB5-34C9-4D6F-8456-EE7B514A3444}"/>
    <dgm:cxn modelId="{A07A1FF0-5696-4E84-937E-3E915B13BEF9}" srcId="{D3947BA2-4A26-4B6F-8CA4-76F41B335CE6}" destId="{FEFEB8E9-B21C-4664-8C9A-8DA97354CA42}" srcOrd="1" destOrd="0" parTransId="{8E0F5D4A-922C-482E-A4AE-A581F4F7F092}" sibTransId="{61E44824-E5FD-451A-B8DC-1659123B722A}"/>
    <dgm:cxn modelId="{ED49D45F-5C36-48FF-916A-5D42BF2ACD93}" type="presParOf" srcId="{BD154DCC-9F1D-4E33-A2D9-93DED9FB0D71}" destId="{50DC24CF-BB0D-4B64-BF0E-6D314361703C}" srcOrd="0" destOrd="0" presId="urn:microsoft.com/office/officeart/2008/layout/LinedList"/>
    <dgm:cxn modelId="{896D404D-45B7-4071-AE6F-217C00440742}" type="presParOf" srcId="{BD154DCC-9F1D-4E33-A2D9-93DED9FB0D71}" destId="{D4DA019B-31D5-41F6-AEDA-8EF054BC39D1}" srcOrd="1" destOrd="0" presId="urn:microsoft.com/office/officeart/2008/layout/LinedList"/>
    <dgm:cxn modelId="{EEB7DBA7-EB98-4C42-AAC4-78370A2C1B8E}" type="presParOf" srcId="{D4DA019B-31D5-41F6-AEDA-8EF054BC39D1}" destId="{BA449D8C-D5FD-4273-92DF-A95657D4C179}" srcOrd="0" destOrd="0" presId="urn:microsoft.com/office/officeart/2008/layout/LinedList"/>
    <dgm:cxn modelId="{38EFD217-D87F-4070-9BB5-3A35D1733D1F}" type="presParOf" srcId="{D4DA019B-31D5-41F6-AEDA-8EF054BC39D1}" destId="{05A0DF54-E247-41EB-8627-858D19978DF6}" srcOrd="1" destOrd="0" presId="urn:microsoft.com/office/officeart/2008/layout/LinedList"/>
    <dgm:cxn modelId="{34CBE184-81E3-4461-AE91-78EBE74B84FB}" type="presParOf" srcId="{BD154DCC-9F1D-4E33-A2D9-93DED9FB0D71}" destId="{94E3267A-84D7-471E-A402-F1A629827981}" srcOrd="2" destOrd="0" presId="urn:microsoft.com/office/officeart/2008/layout/LinedList"/>
    <dgm:cxn modelId="{8A6E2FB7-4607-4B12-86A3-ABA0485C2584}" type="presParOf" srcId="{BD154DCC-9F1D-4E33-A2D9-93DED9FB0D71}" destId="{4AFC4132-F488-46CB-891A-2C6F200656FD}" srcOrd="3" destOrd="0" presId="urn:microsoft.com/office/officeart/2008/layout/LinedList"/>
    <dgm:cxn modelId="{93A0A38D-C0CE-462D-B663-BFB29DDB1C60}" type="presParOf" srcId="{4AFC4132-F488-46CB-891A-2C6F200656FD}" destId="{EB858DA8-4FDA-4A37-A333-DE94A4958750}" srcOrd="0" destOrd="0" presId="urn:microsoft.com/office/officeart/2008/layout/LinedList"/>
    <dgm:cxn modelId="{A12F19AD-A650-4164-960F-EFA96374EEC2}" type="presParOf" srcId="{4AFC4132-F488-46CB-891A-2C6F200656FD}" destId="{BBCED600-DB34-462E-AC4B-E316C9CC3786}" srcOrd="1" destOrd="0" presId="urn:microsoft.com/office/officeart/2008/layout/LinedList"/>
    <dgm:cxn modelId="{DFE8EAE9-2F17-493E-A1E6-3398033A93CE}" type="presParOf" srcId="{BD154DCC-9F1D-4E33-A2D9-93DED9FB0D71}" destId="{1368F981-DC4B-4681-9F6F-EC8A6D74290D}" srcOrd="4" destOrd="0" presId="urn:microsoft.com/office/officeart/2008/layout/LinedList"/>
    <dgm:cxn modelId="{D441FD39-E423-4DA1-870A-7F6FABFB6E41}" type="presParOf" srcId="{BD154DCC-9F1D-4E33-A2D9-93DED9FB0D71}" destId="{F6759560-B0E4-4AD7-BEFE-421DF2B6DAB9}" srcOrd="5" destOrd="0" presId="urn:microsoft.com/office/officeart/2008/layout/LinedList"/>
    <dgm:cxn modelId="{DD755D12-79D5-440E-BEB8-44E82E273228}" type="presParOf" srcId="{F6759560-B0E4-4AD7-BEFE-421DF2B6DAB9}" destId="{80CAFAE2-074E-406B-9EFA-BEE157A8607A}" srcOrd="0" destOrd="0" presId="urn:microsoft.com/office/officeart/2008/layout/LinedList"/>
    <dgm:cxn modelId="{4F8FA944-CFD5-4395-8497-6B02EE68B075}" type="presParOf" srcId="{F6759560-B0E4-4AD7-BEFE-421DF2B6DAB9}" destId="{28C454B0-C0F8-4323-A0BF-21262AE2B2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dirty="0"/>
            <a:t>Review core medical and support service categories,  including HRSA service definitions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000" dirty="0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DDD92BAE-492E-4441-B460-95CAFE424C34}">
      <dgm:prSet custT="1"/>
      <dgm:spPr/>
      <dgm:t>
        <a:bodyPr/>
        <a:lstStyle/>
        <a:p>
          <a:r>
            <a:rPr lang="en-US" sz="2800" dirty="0"/>
            <a:t>Review data/information from DHSP</a:t>
          </a:r>
          <a:endParaRPr lang="en-US" sz="1500" dirty="0"/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7E97D5EC-116C-4D4E-9006-4A1E522B4AF5}">
      <dgm:prSet/>
      <dgm:spPr/>
      <dgm:t>
        <a:bodyPr/>
        <a:lstStyle/>
        <a:p>
          <a:r>
            <a:rPr lang="en-US" dirty="0"/>
            <a:t>3</a:t>
          </a:r>
        </a:p>
      </dgm:t>
    </dgm:pt>
    <dgm:pt modelId="{5E96FF82-2406-4AD3-94F9-38694B2CED9E}" type="parTrans" cxnId="{07B3D25F-A1CA-459A-930C-12D3E490489D}">
      <dgm:prSet/>
      <dgm:spPr/>
      <dgm:t>
        <a:bodyPr/>
        <a:lstStyle/>
        <a:p>
          <a:endParaRPr lang="en-US"/>
        </a:p>
      </dgm:t>
    </dgm:pt>
    <dgm:pt modelId="{2FB9D5B6-3D1C-4354-A4A9-4E60900695A3}" type="sibTrans" cxnId="{07B3D25F-A1CA-459A-930C-12D3E490489D}">
      <dgm:prSet/>
      <dgm:spPr/>
      <dgm:t>
        <a:bodyPr/>
        <a:lstStyle/>
        <a:p>
          <a:endParaRPr lang="en-US"/>
        </a:p>
      </dgm:t>
    </dgm:pt>
    <dgm:pt modelId="{A6868EF9-E1F3-48F5-9227-5DBA9E06559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Agree on how decisions will be made; what values will be used to drive decisions.</a:t>
          </a:r>
        </a:p>
      </dgm:t>
    </dgm:pt>
    <dgm:pt modelId="{385A6D37-E686-4A61-B0E5-F2007756DE7B}" type="parTrans" cxnId="{DBC57079-657C-435B-A2A3-6328DB70A722}">
      <dgm:prSet/>
      <dgm:spPr/>
      <dgm:t>
        <a:bodyPr/>
        <a:lstStyle/>
        <a:p>
          <a:endParaRPr lang="en-US"/>
        </a:p>
      </dgm:t>
    </dgm:pt>
    <dgm:pt modelId="{3F5763FE-E605-43AA-A97C-7991CDFD1123}" type="sibTrans" cxnId="{DBC57079-657C-435B-A2A3-6328DB70A722}">
      <dgm:prSet/>
      <dgm:spPr/>
      <dgm:t>
        <a:bodyPr/>
        <a:lstStyle/>
        <a:p>
          <a:endParaRPr lang="en-US"/>
        </a:p>
      </dgm:t>
    </dgm:pt>
    <dgm:pt modelId="{B84DEB56-7926-4F12-B9A9-AD1B55932BEF}">
      <dgm:prSet/>
      <dgm:spPr/>
      <dgm:t>
        <a:bodyPr/>
        <a:lstStyle/>
        <a:p>
          <a:endParaRPr lang="en-US" sz="1500"/>
        </a:p>
      </dgm:t>
    </dgm:pt>
    <dgm:pt modelId="{0D4FD51E-5CFF-419D-A19B-1B6995E7722A}" type="parTrans" cxnId="{7BD68DD8-35BC-4083-A773-A03F61277929}">
      <dgm:prSet/>
      <dgm:spPr/>
      <dgm:t>
        <a:bodyPr/>
        <a:lstStyle/>
        <a:p>
          <a:endParaRPr lang="en-US"/>
        </a:p>
      </dgm:t>
    </dgm:pt>
    <dgm:pt modelId="{53D54E53-0FCE-4FF6-8CE2-4CA223891AED}" type="sibTrans" cxnId="{7BD68DD8-35BC-4083-A773-A03F61277929}">
      <dgm:prSet/>
      <dgm:spPr/>
      <dgm:t>
        <a:bodyPr/>
        <a:lstStyle/>
        <a:p>
          <a:endParaRPr lang="en-US"/>
        </a:p>
      </dgm:t>
    </dgm:pt>
    <dgm:pt modelId="{BA711DA6-00AA-4A09-B60B-CE7B72A28448}">
      <dgm:prSet/>
      <dgm:spPr/>
      <dgm:t>
        <a:bodyPr/>
        <a:lstStyle/>
        <a:p>
          <a:endParaRPr lang="en-US" sz="1500"/>
        </a:p>
      </dgm:t>
    </dgm:pt>
    <dgm:pt modelId="{66178AA0-02BE-4493-A755-22172490FB89}" type="parTrans" cxnId="{31A3C9A3-C402-46DB-A1AA-6B2D169F1225}">
      <dgm:prSet/>
      <dgm:spPr/>
      <dgm:t>
        <a:bodyPr/>
        <a:lstStyle/>
        <a:p>
          <a:endParaRPr lang="en-US"/>
        </a:p>
      </dgm:t>
    </dgm:pt>
    <dgm:pt modelId="{01A62937-C9EB-44A6-9D90-E93A2F5661E7}" type="sibTrans" cxnId="{31A3C9A3-C402-46DB-A1AA-6B2D169F1225}">
      <dgm:prSet/>
      <dgm:spPr/>
      <dgm:t>
        <a:bodyPr/>
        <a:lstStyle/>
        <a:p>
          <a:endParaRPr lang="en-US"/>
        </a:p>
      </dgm:t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3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3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3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3">
        <dgm:presLayoutVars>
          <dgm:bulletEnabled val="1"/>
        </dgm:presLayoutVars>
      </dgm:prSet>
      <dgm:spPr/>
    </dgm:pt>
    <dgm:pt modelId="{8BF731F5-C9DD-438A-A3F1-9FA872A253F0}" type="pres">
      <dgm:prSet presAssocID="{2230185B-F5D5-4563-8ACA-B4D0B375F121}" presName="spacing" presStyleCnt="0"/>
      <dgm:spPr/>
    </dgm:pt>
    <dgm:pt modelId="{B676A6E2-FF84-46EC-8855-8AD8BA0C3295}" type="pres">
      <dgm:prSet presAssocID="{7E97D5EC-116C-4D4E-9006-4A1E522B4AF5}" presName="linNode" presStyleCnt="0"/>
      <dgm:spPr/>
    </dgm:pt>
    <dgm:pt modelId="{AE3C5530-ED67-4587-A112-C6B2D102294A}" type="pres">
      <dgm:prSet presAssocID="{7E97D5EC-116C-4D4E-9006-4A1E522B4AF5}" presName="parentShp" presStyleLbl="node1" presStyleIdx="2" presStyleCnt="3">
        <dgm:presLayoutVars>
          <dgm:bulletEnabled val="1"/>
        </dgm:presLayoutVars>
      </dgm:prSet>
      <dgm:spPr/>
    </dgm:pt>
    <dgm:pt modelId="{187E8747-C952-402E-8B2D-5BE352E26CD3}" type="pres">
      <dgm:prSet presAssocID="{7E97D5EC-116C-4D4E-9006-4A1E522B4AF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AA30E1F-5ADD-4E8B-9945-D6FB210363FD}" type="presOf" srcId="{DDD92BAE-492E-4441-B460-95CAFE424C34}" destId="{7E355B69-4487-4D86-8FCC-0EF9E0975A3D}" srcOrd="0" destOrd="1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7F7E772E-5604-46FF-AC03-2F5637ACC3B5}" type="presOf" srcId="{B84DEB56-7926-4F12-B9A9-AD1B55932BEF}" destId="{187E8747-C952-402E-8B2D-5BE352E26CD3}" srcOrd="0" destOrd="1" presId="urn:microsoft.com/office/officeart/2005/8/layout/vList6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07B3D25F-A1CA-459A-930C-12D3E490489D}" srcId="{A8579986-FE62-4272-9B60-380566BA1A68}" destId="{7E97D5EC-116C-4D4E-9006-4A1E522B4AF5}" srcOrd="2" destOrd="0" parTransId="{5E96FF82-2406-4AD3-94F9-38694B2CED9E}" sibTransId="{2FB9D5B6-3D1C-4354-A4A9-4E60900695A3}"/>
    <dgm:cxn modelId="{06111169-897D-4885-83EA-928D2A7B7650}" srcId="{1709E687-DF5F-41BB-863C-D01C9BC887CB}" destId="{DDD92BAE-492E-4441-B460-95CAFE424C34}" srcOrd="1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0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0" destOrd="0" parTransId="{1269FC3B-6876-4EE9-AEA2-DBB524293E94}" sibTransId="{CFB13A81-246A-4ECF-9BBB-34F54BD13D89}"/>
    <dgm:cxn modelId="{DBC57079-657C-435B-A2A3-6328DB70A722}" srcId="{7E97D5EC-116C-4D4E-9006-4A1E522B4AF5}" destId="{A6868EF9-E1F3-48F5-9227-5DBA9E06559E}" srcOrd="0" destOrd="0" parTransId="{385A6D37-E686-4A61-B0E5-F2007756DE7B}" sibTransId="{3F5763FE-E605-43AA-A97C-7991CDFD1123}"/>
    <dgm:cxn modelId="{023F8789-1AD5-4615-89F3-A06831B1815A}" srcId="{1709E687-DF5F-41BB-863C-D01C9BC887CB}" destId="{637756E9-915E-4A2D-A0AC-E9AEB22D2450}" srcOrd="0" destOrd="0" parTransId="{BFC506B3-E9CD-45F1-9D60-E6BFF8201C47}" sibTransId="{BB983132-80CB-420E-A9F6-640E0882DC80}"/>
    <dgm:cxn modelId="{31A3C9A3-C402-46DB-A1AA-6B2D169F1225}" srcId="{7E97D5EC-116C-4D4E-9006-4A1E522B4AF5}" destId="{BA711DA6-00AA-4A09-B60B-CE7B72A28448}" srcOrd="2" destOrd="0" parTransId="{66178AA0-02BE-4493-A755-22172490FB89}" sibTransId="{01A62937-C9EB-44A6-9D90-E93A2F5661E7}"/>
    <dgm:cxn modelId="{7BD68DD8-35BC-4083-A773-A03F61277929}" srcId="{7E97D5EC-116C-4D4E-9006-4A1E522B4AF5}" destId="{B84DEB56-7926-4F12-B9A9-AD1B55932BEF}" srcOrd="1" destOrd="0" parTransId="{0D4FD51E-5CFF-419D-A19B-1B6995E7722A}" sibTransId="{53D54E53-0FCE-4FF6-8CE2-4CA223891AED}"/>
    <dgm:cxn modelId="{DE5B47E3-E110-4D7C-B4C5-651B25E049D5}" type="presOf" srcId="{7E97D5EC-116C-4D4E-9006-4A1E522B4AF5}" destId="{AE3C5530-ED67-4587-A112-C6B2D102294A}" srcOrd="0" destOrd="0" presId="urn:microsoft.com/office/officeart/2005/8/layout/vList6"/>
    <dgm:cxn modelId="{334B38E4-D567-40A1-9B51-EE07FDFB9974}" type="presOf" srcId="{A6868EF9-E1F3-48F5-9227-5DBA9E06559E}" destId="{187E8747-C952-402E-8B2D-5BE352E26CD3}" srcOrd="0" destOrd="0" presId="urn:microsoft.com/office/officeart/2005/8/layout/vList6"/>
    <dgm:cxn modelId="{B333D7E5-A612-4335-ACC0-593CE4705477}" type="presOf" srcId="{BA711DA6-00AA-4A09-B60B-CE7B72A28448}" destId="{187E8747-C952-402E-8B2D-5BE352E26CD3}" srcOrd="0" destOrd="2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0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  <dgm:cxn modelId="{E363B407-B8B1-48B2-97EA-344BBCAB357D}" type="presParOf" srcId="{7F4ED81B-2095-4D09-86E6-86D1735300E2}" destId="{8BF731F5-C9DD-438A-A3F1-9FA872A253F0}" srcOrd="3" destOrd="0" presId="urn:microsoft.com/office/officeart/2005/8/layout/vList6"/>
    <dgm:cxn modelId="{FDAB8F20-0954-43AD-8660-30206469D2D1}" type="presParOf" srcId="{7F4ED81B-2095-4D09-86E6-86D1735300E2}" destId="{B676A6E2-FF84-46EC-8855-8AD8BA0C3295}" srcOrd="4" destOrd="0" presId="urn:microsoft.com/office/officeart/2005/8/layout/vList6"/>
    <dgm:cxn modelId="{DC4C0817-ABB9-48F3-80B3-7671535AF50E}" type="presParOf" srcId="{B676A6E2-FF84-46EC-8855-8AD8BA0C3295}" destId="{AE3C5530-ED67-4587-A112-C6B2D102294A}" srcOrd="0" destOrd="0" presId="urn:microsoft.com/office/officeart/2005/8/layout/vList6"/>
    <dgm:cxn modelId="{B08272B6-C56D-4058-BCB4-A2D43398C01B}" type="presParOf" srcId="{B676A6E2-FF84-46EC-8855-8AD8BA0C3295}" destId="{187E8747-C952-402E-8B2D-5BE352E26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dirty="0"/>
            <a:t>Rank services by priority</a:t>
          </a:r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23DB8B7C-CF02-440D-A823-BAAEF3534606}">
      <dgm:prSet/>
      <dgm:spPr/>
      <dgm:t>
        <a:bodyPr/>
        <a:lstStyle/>
        <a:p>
          <a:endParaRPr lang="en-US" sz="1500" dirty="0"/>
        </a:p>
      </dgm:t>
    </dgm:pt>
    <dgm:pt modelId="{B43B3182-9EA9-46EF-9825-94CE644616DF}" type="parTrans" cxnId="{FAEB76AF-572B-4A35-AF81-1C8ED4B67D93}">
      <dgm:prSet/>
      <dgm:spPr/>
      <dgm:t>
        <a:bodyPr/>
        <a:lstStyle/>
        <a:p>
          <a:endParaRPr lang="en-US"/>
        </a:p>
      </dgm:t>
    </dgm:pt>
    <dgm:pt modelId="{24A3716B-0B32-4554-A520-9E05721AEE67}" type="sibTrans" cxnId="{FAEB76AF-572B-4A35-AF81-1C8ED4B67D93}">
      <dgm:prSet/>
      <dgm:spPr/>
      <dgm:t>
        <a:bodyPr/>
        <a:lstStyle/>
        <a:p>
          <a:endParaRPr lang="en-US"/>
        </a:p>
      </dgm:t>
    </dgm:pt>
    <dgm:pt modelId="{DDD92BAE-492E-4441-B460-95CAFE424C34}">
      <dgm:prSet/>
      <dgm:spPr/>
      <dgm:t>
        <a:bodyPr/>
        <a:lstStyle/>
        <a:p>
          <a:endParaRPr lang="en-US" sz="1500" dirty="0"/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7E97D5EC-116C-4D4E-9006-4A1E522B4AF5}">
      <dgm:prSet/>
      <dgm:spPr/>
      <dgm:t>
        <a:bodyPr/>
        <a:lstStyle/>
        <a:p>
          <a:r>
            <a:rPr lang="en-US" dirty="0"/>
            <a:t>6</a:t>
          </a:r>
        </a:p>
      </dgm:t>
    </dgm:pt>
    <dgm:pt modelId="{5E96FF82-2406-4AD3-94F9-38694B2CED9E}" type="parTrans" cxnId="{07B3D25F-A1CA-459A-930C-12D3E490489D}">
      <dgm:prSet/>
      <dgm:spPr/>
      <dgm:t>
        <a:bodyPr/>
        <a:lstStyle/>
        <a:p>
          <a:endParaRPr lang="en-US"/>
        </a:p>
      </dgm:t>
    </dgm:pt>
    <dgm:pt modelId="{2FB9D5B6-3D1C-4354-A4A9-4E60900695A3}" type="sibTrans" cxnId="{07B3D25F-A1CA-459A-930C-12D3E490489D}">
      <dgm:prSet/>
      <dgm:spPr/>
      <dgm:t>
        <a:bodyPr/>
        <a:lstStyle/>
        <a:p>
          <a:endParaRPr lang="en-US"/>
        </a:p>
      </dgm:t>
    </dgm:pt>
    <dgm:pt modelId="{B84DEB56-7926-4F12-B9A9-AD1B55932BEF}">
      <dgm:prSet custT="1"/>
      <dgm:spPr/>
      <dgm:t>
        <a:bodyPr/>
        <a:lstStyle/>
        <a:p>
          <a:endParaRPr lang="en-US" sz="2800" dirty="0"/>
        </a:p>
      </dgm:t>
    </dgm:pt>
    <dgm:pt modelId="{0D4FD51E-5CFF-419D-A19B-1B6995E7722A}" type="parTrans" cxnId="{7BD68DD8-35BC-4083-A773-A03F61277929}">
      <dgm:prSet/>
      <dgm:spPr/>
      <dgm:t>
        <a:bodyPr/>
        <a:lstStyle/>
        <a:p>
          <a:endParaRPr lang="en-US"/>
        </a:p>
      </dgm:t>
    </dgm:pt>
    <dgm:pt modelId="{53D54E53-0FCE-4FF6-8CE2-4CA223891AED}" type="sibTrans" cxnId="{7BD68DD8-35BC-4083-A773-A03F61277929}">
      <dgm:prSet/>
      <dgm:spPr/>
      <dgm:t>
        <a:bodyPr/>
        <a:lstStyle/>
        <a:p>
          <a:endParaRPr lang="en-US"/>
        </a:p>
      </dgm:t>
    </dgm:pt>
    <dgm:pt modelId="{BA711DA6-00AA-4A09-B60B-CE7B72A28448}">
      <dgm:prSet/>
      <dgm:spPr/>
      <dgm:t>
        <a:bodyPr/>
        <a:lstStyle/>
        <a:p>
          <a:endParaRPr lang="en-US" sz="2500" dirty="0"/>
        </a:p>
      </dgm:t>
    </dgm:pt>
    <dgm:pt modelId="{66178AA0-02BE-4493-A755-22172490FB89}" type="parTrans" cxnId="{31A3C9A3-C402-46DB-A1AA-6B2D169F1225}">
      <dgm:prSet/>
      <dgm:spPr/>
      <dgm:t>
        <a:bodyPr/>
        <a:lstStyle/>
        <a:p>
          <a:endParaRPr lang="en-US"/>
        </a:p>
      </dgm:t>
    </dgm:pt>
    <dgm:pt modelId="{01A62937-C9EB-44A6-9D90-E93A2F5661E7}" type="sibTrans" cxnId="{31A3C9A3-C402-46DB-A1AA-6B2D169F1225}">
      <dgm:prSet/>
      <dgm:spPr/>
      <dgm:t>
        <a:bodyPr/>
        <a:lstStyle/>
        <a:p>
          <a:endParaRPr lang="en-US"/>
        </a:p>
      </dgm:t>
    </dgm:pt>
    <dgm:pt modelId="{7CC90501-3CC7-427A-ABED-1B8FAD43533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F09637D5-E46B-4B46-9770-D859B2E72745}" type="parTrans" cxnId="{429DB58B-4DCB-48B9-BAF1-88E8BBA398A2}">
      <dgm:prSet/>
      <dgm:spPr/>
      <dgm:t>
        <a:bodyPr/>
        <a:lstStyle/>
        <a:p>
          <a:endParaRPr lang="en-US"/>
        </a:p>
      </dgm:t>
    </dgm:pt>
    <dgm:pt modelId="{316B23AF-4441-4800-BB91-C3BD1EDEFACD}" type="sibTrans" cxnId="{429DB58B-4DCB-48B9-BAF1-88E8BBA398A2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Allocate funding resources to services by percentage</a:t>
          </a:r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2F5B4010-2B48-4877-A921-68032B981B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800" dirty="0"/>
        </a:p>
      </dgm:t>
    </dgm:pt>
    <dgm:pt modelId="{CB97E788-988B-4FBB-9A56-9931172455FF}" type="parTrans" cxnId="{CDC0CD5C-E757-443F-AF3B-BD287BBF7546}">
      <dgm:prSet/>
      <dgm:spPr/>
      <dgm:t>
        <a:bodyPr/>
        <a:lstStyle/>
        <a:p>
          <a:endParaRPr lang="en-US"/>
        </a:p>
      </dgm:t>
    </dgm:pt>
    <dgm:pt modelId="{18BFAF45-C80E-4F3B-AB3B-0BC075899DF2}" type="sibTrans" cxnId="{CDC0CD5C-E757-443F-AF3B-BD287BBF7546}">
      <dgm:prSet/>
      <dgm:spPr/>
      <dgm:t>
        <a:bodyPr/>
        <a:lstStyle/>
        <a:p>
          <a:endParaRPr lang="en-US"/>
        </a:p>
      </dgm:t>
    </dgm:pt>
    <dgm:pt modelId="{E6CE7985-343F-41F5-A3A1-BEDEEB5A589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200" dirty="0"/>
            <a:t>Provide instructions to DHSP on how to best meet the priorities (Directives)</a:t>
          </a:r>
        </a:p>
      </dgm:t>
    </dgm:pt>
    <dgm:pt modelId="{EC0FAA2B-DBBD-4D31-8B69-D9A7240E258D}" type="parTrans" cxnId="{DCBC7DED-0DD3-405A-BE86-CAAD115B550C}">
      <dgm:prSet/>
      <dgm:spPr/>
    </dgm:pt>
    <dgm:pt modelId="{225DDB52-DB66-4EDF-BDBA-CE04085819FE}" type="sibTrans" cxnId="{DCBC7DED-0DD3-405A-BE86-CAAD115B550C}">
      <dgm:prSet/>
      <dgm:spPr/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3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3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3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3">
        <dgm:presLayoutVars>
          <dgm:bulletEnabled val="1"/>
        </dgm:presLayoutVars>
      </dgm:prSet>
      <dgm:spPr/>
    </dgm:pt>
    <dgm:pt modelId="{8BF731F5-C9DD-438A-A3F1-9FA872A253F0}" type="pres">
      <dgm:prSet presAssocID="{2230185B-F5D5-4563-8ACA-B4D0B375F121}" presName="spacing" presStyleCnt="0"/>
      <dgm:spPr/>
    </dgm:pt>
    <dgm:pt modelId="{B676A6E2-FF84-46EC-8855-8AD8BA0C3295}" type="pres">
      <dgm:prSet presAssocID="{7E97D5EC-116C-4D4E-9006-4A1E522B4AF5}" presName="linNode" presStyleCnt="0"/>
      <dgm:spPr/>
    </dgm:pt>
    <dgm:pt modelId="{AE3C5530-ED67-4587-A112-C6B2D102294A}" type="pres">
      <dgm:prSet presAssocID="{7E97D5EC-116C-4D4E-9006-4A1E522B4AF5}" presName="parentShp" presStyleLbl="node1" presStyleIdx="2" presStyleCnt="3">
        <dgm:presLayoutVars>
          <dgm:bulletEnabled val="1"/>
        </dgm:presLayoutVars>
      </dgm:prSet>
      <dgm:spPr/>
    </dgm:pt>
    <dgm:pt modelId="{187E8747-C952-402E-8B2D-5BE352E26CD3}" type="pres">
      <dgm:prSet presAssocID="{7E97D5EC-116C-4D4E-9006-4A1E522B4AF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05FA419-03F4-4C9F-87A4-DF303A425BBA}" type="presOf" srcId="{7CC90501-3CC7-427A-ABED-1B8FAD43533D}" destId="{5F2CA392-AED4-4972-A430-9A1499A2A017}" srcOrd="0" destOrd="0" presId="urn:microsoft.com/office/officeart/2005/8/layout/vList6"/>
    <dgm:cxn modelId="{EAA30E1F-5ADD-4E8B-9945-D6FB210363FD}" type="presOf" srcId="{DDD92BAE-492E-4441-B460-95CAFE424C34}" destId="{7E355B69-4487-4D86-8FCC-0EF9E0975A3D}" srcOrd="0" destOrd="2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7F7E772E-5604-46FF-AC03-2F5637ACC3B5}" type="presOf" srcId="{B84DEB56-7926-4F12-B9A9-AD1B55932BEF}" destId="{187E8747-C952-402E-8B2D-5BE352E26CD3}" srcOrd="0" destOrd="1" presId="urn:microsoft.com/office/officeart/2005/8/layout/vList6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CDC0CD5C-E757-443F-AF3B-BD287BBF7546}" srcId="{1709E687-DF5F-41BB-863C-D01C9BC887CB}" destId="{2F5B4010-2B48-4877-A921-68032B981B33}" srcOrd="0" destOrd="0" parTransId="{CB97E788-988B-4FBB-9A56-9931172455FF}" sibTransId="{18BFAF45-C80E-4F3B-AB3B-0BC075899DF2}"/>
    <dgm:cxn modelId="{07B3D25F-A1CA-459A-930C-12D3E490489D}" srcId="{A8579986-FE62-4272-9B60-380566BA1A68}" destId="{7E97D5EC-116C-4D4E-9006-4A1E522B4AF5}" srcOrd="2" destOrd="0" parTransId="{5E96FF82-2406-4AD3-94F9-38694B2CED9E}" sibTransId="{2FB9D5B6-3D1C-4354-A4A9-4E60900695A3}"/>
    <dgm:cxn modelId="{06111169-897D-4885-83EA-928D2A7B7650}" srcId="{1709E687-DF5F-41BB-863C-D01C9BC887CB}" destId="{DDD92BAE-492E-4441-B460-95CAFE424C34}" srcOrd="2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1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1" destOrd="0" parTransId="{1269FC3B-6876-4EE9-AEA2-DBB524293E94}" sibTransId="{CFB13A81-246A-4ECF-9BBB-34F54BD13D89}"/>
    <dgm:cxn modelId="{06D8757F-AAC3-4636-81E2-1F807545C921}" type="presOf" srcId="{23DB8B7C-CF02-440D-A823-BAAEF3534606}" destId="{7E355B69-4487-4D86-8FCC-0EF9E0975A3D}" srcOrd="0" destOrd="3" presId="urn:microsoft.com/office/officeart/2005/8/layout/vList6"/>
    <dgm:cxn modelId="{023F8789-1AD5-4615-89F3-A06831B1815A}" srcId="{1709E687-DF5F-41BB-863C-D01C9BC887CB}" destId="{637756E9-915E-4A2D-A0AC-E9AEB22D2450}" srcOrd="1" destOrd="0" parTransId="{BFC506B3-E9CD-45F1-9D60-E6BFF8201C47}" sibTransId="{BB983132-80CB-420E-A9F6-640E0882DC80}"/>
    <dgm:cxn modelId="{429DB58B-4DCB-48B9-BAF1-88E8BBA398A2}" srcId="{82A8726A-F2CA-4952-9CA4-B5C5ADB511CC}" destId="{7CC90501-3CC7-427A-ABED-1B8FAD43533D}" srcOrd="0" destOrd="0" parTransId="{F09637D5-E46B-4B46-9770-D859B2E72745}" sibTransId="{316B23AF-4441-4800-BB91-C3BD1EDEFACD}"/>
    <dgm:cxn modelId="{275AC79F-6465-468E-B28B-D7623C7FE613}" type="presOf" srcId="{2F5B4010-2B48-4877-A921-68032B981B33}" destId="{7E355B69-4487-4D86-8FCC-0EF9E0975A3D}" srcOrd="0" destOrd="0" presId="urn:microsoft.com/office/officeart/2005/8/layout/vList6"/>
    <dgm:cxn modelId="{31A3C9A3-C402-46DB-A1AA-6B2D169F1225}" srcId="{7E97D5EC-116C-4D4E-9006-4A1E522B4AF5}" destId="{BA711DA6-00AA-4A09-B60B-CE7B72A28448}" srcOrd="2" destOrd="0" parTransId="{66178AA0-02BE-4493-A755-22172490FB89}" sibTransId="{01A62937-C9EB-44A6-9D90-E93A2F5661E7}"/>
    <dgm:cxn modelId="{FAEB76AF-572B-4A35-AF81-1C8ED4B67D93}" srcId="{1709E687-DF5F-41BB-863C-D01C9BC887CB}" destId="{23DB8B7C-CF02-440D-A823-BAAEF3534606}" srcOrd="3" destOrd="0" parTransId="{B43B3182-9EA9-46EF-9825-94CE644616DF}" sibTransId="{24A3716B-0B32-4554-A520-9E05721AEE67}"/>
    <dgm:cxn modelId="{7BD68DD8-35BC-4083-A773-A03F61277929}" srcId="{7E97D5EC-116C-4D4E-9006-4A1E522B4AF5}" destId="{B84DEB56-7926-4F12-B9A9-AD1B55932BEF}" srcOrd="1" destOrd="0" parTransId="{0D4FD51E-5CFF-419D-A19B-1B6995E7722A}" sibTransId="{53D54E53-0FCE-4FF6-8CE2-4CA223891AED}"/>
    <dgm:cxn modelId="{DE5B47E3-E110-4D7C-B4C5-651B25E049D5}" type="presOf" srcId="{7E97D5EC-116C-4D4E-9006-4A1E522B4AF5}" destId="{AE3C5530-ED67-4587-A112-C6B2D102294A}" srcOrd="0" destOrd="0" presId="urn:microsoft.com/office/officeart/2005/8/layout/vList6"/>
    <dgm:cxn modelId="{B333D7E5-A612-4335-ACC0-593CE4705477}" type="presOf" srcId="{BA711DA6-00AA-4A09-B60B-CE7B72A28448}" destId="{187E8747-C952-402E-8B2D-5BE352E26CD3}" srcOrd="0" destOrd="2" presId="urn:microsoft.com/office/officeart/2005/8/layout/vList6"/>
    <dgm:cxn modelId="{DCBC7DED-0DD3-405A-BE86-CAAD115B550C}" srcId="{7E97D5EC-116C-4D4E-9006-4A1E522B4AF5}" destId="{E6CE7985-343F-41F5-A3A1-BEDEEB5A5893}" srcOrd="0" destOrd="0" parTransId="{EC0FAA2B-DBBD-4D31-8B69-D9A7240E258D}" sibTransId="{225DDB52-DB66-4EDF-BDBA-CE04085819FE}"/>
    <dgm:cxn modelId="{09241AF0-A3DB-4C95-BBC4-75E28CD3C579}" type="presOf" srcId="{E6CE7985-343F-41F5-A3A1-BEDEEB5A5893}" destId="{187E8747-C952-402E-8B2D-5BE352E26CD3}" srcOrd="0" destOrd="0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1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  <dgm:cxn modelId="{E363B407-B8B1-48B2-97EA-344BBCAB357D}" type="presParOf" srcId="{7F4ED81B-2095-4D09-86E6-86D1735300E2}" destId="{8BF731F5-C9DD-438A-A3F1-9FA872A253F0}" srcOrd="3" destOrd="0" presId="urn:microsoft.com/office/officeart/2005/8/layout/vList6"/>
    <dgm:cxn modelId="{FDAB8F20-0954-43AD-8660-30206469D2D1}" type="presParOf" srcId="{7F4ED81B-2095-4D09-86E6-86D1735300E2}" destId="{B676A6E2-FF84-46EC-8855-8AD8BA0C3295}" srcOrd="4" destOrd="0" presId="urn:microsoft.com/office/officeart/2005/8/layout/vList6"/>
    <dgm:cxn modelId="{DC4C0817-ABB9-48F3-80B3-7671535AF50E}" type="presParOf" srcId="{B676A6E2-FF84-46EC-8855-8AD8BA0C3295}" destId="{AE3C5530-ED67-4587-A112-C6B2D102294A}" srcOrd="0" destOrd="0" presId="urn:microsoft.com/office/officeart/2005/8/layout/vList6"/>
    <dgm:cxn modelId="{B08272B6-C56D-4058-BCB4-A2D43398C01B}" type="presParOf" srcId="{B676A6E2-FF84-46EC-8855-8AD8BA0C3295}" destId="{187E8747-C952-402E-8B2D-5BE352E26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A84F-663D-4A34-B243-91277D507C4B}">
      <dsp:nvSpPr>
        <dsp:cNvPr id="0" name=""/>
        <dsp:cNvSpPr/>
      </dsp:nvSpPr>
      <dsp:spPr>
        <a:xfrm>
          <a:off x="651697" y="0"/>
          <a:ext cx="7252220" cy="43513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sp:txBody>
      <dsp:txXfrm>
        <a:off x="651697" y="0"/>
        <a:ext cx="7252220" cy="435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41BB-B835-4BF5-AF29-3FF4CAFDE639}">
      <dsp:nvSpPr>
        <dsp:cNvPr id="0" name=""/>
        <dsp:cNvSpPr/>
      </dsp:nvSpPr>
      <dsp:spPr>
        <a:xfrm>
          <a:off x="-105643" y="263302"/>
          <a:ext cx="5120640" cy="22824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F4680-7B64-4ABF-A05F-D29BB9E75D79}">
      <dsp:nvSpPr>
        <dsp:cNvPr id="0" name=""/>
        <dsp:cNvSpPr/>
      </dsp:nvSpPr>
      <dsp:spPr>
        <a:xfrm>
          <a:off x="0" y="691687"/>
          <a:ext cx="1256597" cy="1254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FDE64-96CA-4192-BA9E-C37870800292}">
      <dsp:nvSpPr>
        <dsp:cNvPr id="0" name=""/>
        <dsp:cNvSpPr/>
      </dsp:nvSpPr>
      <dsp:spPr>
        <a:xfrm>
          <a:off x="1136832" y="252103"/>
          <a:ext cx="4077590" cy="228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64" tIns="241564" rIns="241564" bIns="24156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most important task of any Planning Council  (decision-making) and Planning Body (advisory), with decisions made based on data, and only by PC/PB  members</a:t>
          </a:r>
        </a:p>
      </dsp:txBody>
      <dsp:txXfrm>
        <a:off x="1136832" y="252103"/>
        <a:ext cx="4077590" cy="2282491"/>
      </dsp:txXfrm>
    </dsp:sp>
    <dsp:sp modelId="{26A71702-D666-4170-8CDA-032944995FED}">
      <dsp:nvSpPr>
        <dsp:cNvPr id="0" name=""/>
        <dsp:cNvSpPr/>
      </dsp:nvSpPr>
      <dsp:spPr>
        <a:xfrm>
          <a:off x="-105643" y="3125411"/>
          <a:ext cx="5120640" cy="22758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4EDC-06FD-4CE8-AF79-AF4A3BBB086A}">
      <dsp:nvSpPr>
        <dsp:cNvPr id="0" name=""/>
        <dsp:cNvSpPr/>
      </dsp:nvSpPr>
      <dsp:spPr>
        <a:xfrm>
          <a:off x="0" y="3492318"/>
          <a:ext cx="1256597" cy="1254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BB317-FB22-49A9-9244-815776D0F52A}">
      <dsp:nvSpPr>
        <dsp:cNvPr id="0" name=""/>
        <dsp:cNvSpPr/>
      </dsp:nvSpPr>
      <dsp:spPr>
        <a:xfrm>
          <a:off x="951262" y="3102693"/>
          <a:ext cx="3940204" cy="228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64" tIns="241564" rIns="241564" bIns="24156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Priority setting and resource allocation must be  based on data and </a:t>
          </a:r>
          <a:r>
            <a:rPr lang="en-US" sz="2000" i="1" kern="1200" dirty="0"/>
            <a:t>not </a:t>
          </a:r>
          <a:r>
            <a:rPr lang="en-US" sz="2000" kern="1200" dirty="0"/>
            <a:t>anecdotal information or  impassioned pleas.</a:t>
          </a:r>
        </a:p>
      </dsp:txBody>
      <dsp:txXfrm>
        <a:off x="951262" y="3102693"/>
        <a:ext cx="3940204" cy="228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75FAB-B8B2-4ABF-A549-9D6FF3268C5A}">
      <dsp:nvSpPr>
        <dsp:cNvPr id="0" name=""/>
        <dsp:cNvSpPr/>
      </dsp:nvSpPr>
      <dsp:spPr>
        <a:xfrm>
          <a:off x="491158" y="436429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F1448-5B70-48AC-A77C-24EA739CF5B2}">
      <dsp:nvSpPr>
        <dsp:cNvPr id="0" name=""/>
        <dsp:cNvSpPr/>
      </dsp:nvSpPr>
      <dsp:spPr>
        <a:xfrm>
          <a:off x="805596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62B0B-B4C8-4E5B-8108-F6E5BE51E726}">
      <dsp:nvSpPr>
        <dsp:cNvPr id="0" name=""/>
        <dsp:cNvSpPr/>
      </dsp:nvSpPr>
      <dsp:spPr>
        <a:xfrm>
          <a:off x="19502" y="2371429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guidance to the  recipient (DHSP) on how to meet priorities</a:t>
          </a:r>
        </a:p>
      </dsp:txBody>
      <dsp:txXfrm>
        <a:off x="19502" y="2371429"/>
        <a:ext cx="2418750" cy="2524921"/>
      </dsp:txXfrm>
    </dsp:sp>
    <dsp:sp modelId="{8E4167B8-8529-4720-9C3E-E6149F5966AD}">
      <dsp:nvSpPr>
        <dsp:cNvPr id="0" name=""/>
        <dsp:cNvSpPr/>
      </dsp:nvSpPr>
      <dsp:spPr>
        <a:xfrm>
          <a:off x="3333190" y="436429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2EE13-EB6D-4EBC-A4E9-B1AE8EA591B2}">
      <dsp:nvSpPr>
        <dsp:cNvPr id="0" name=""/>
        <dsp:cNvSpPr/>
      </dsp:nvSpPr>
      <dsp:spPr>
        <a:xfrm>
          <a:off x="3647627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3CE3-32E4-45F5-BA9C-6436BF45F88D}">
      <dsp:nvSpPr>
        <dsp:cNvPr id="0" name=""/>
        <dsp:cNvSpPr/>
      </dsp:nvSpPr>
      <dsp:spPr>
        <a:xfrm>
          <a:off x="2861534" y="2166229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involves  instructions for the recipient to  follow in developing  requirements for providers for  use in procurement and  contracting</a:t>
          </a:r>
        </a:p>
      </dsp:txBody>
      <dsp:txXfrm>
        <a:off x="2861534" y="2166229"/>
        <a:ext cx="2418750" cy="2524921"/>
      </dsp:txXfrm>
    </dsp:sp>
    <dsp:sp modelId="{DC33C5B8-DF6B-4607-88E3-55F0BF1DEEE0}">
      <dsp:nvSpPr>
        <dsp:cNvPr id="0" name=""/>
        <dsp:cNvSpPr/>
      </dsp:nvSpPr>
      <dsp:spPr>
        <a:xfrm>
          <a:off x="6175221" y="436429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172DC-7F81-42CC-83F1-CF13E19FCF95}">
      <dsp:nvSpPr>
        <dsp:cNvPr id="0" name=""/>
        <dsp:cNvSpPr/>
      </dsp:nvSpPr>
      <dsp:spPr>
        <a:xfrm>
          <a:off x="6489659" y="750867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01F6-6616-443D-9960-FE7AAD9341ED}">
      <dsp:nvSpPr>
        <dsp:cNvPr id="0" name=""/>
        <dsp:cNvSpPr/>
      </dsp:nvSpPr>
      <dsp:spPr>
        <a:xfrm>
          <a:off x="5723068" y="2193144"/>
          <a:ext cx="2418750" cy="252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usually addresses  populations to be served,  geographic areas to be  prioritized, and/or service  models or strategies to be used</a:t>
          </a:r>
        </a:p>
      </dsp:txBody>
      <dsp:txXfrm>
        <a:off x="5723068" y="2193144"/>
        <a:ext cx="2418750" cy="2524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61B44-061C-4462-B4C6-7401384B9CA4}">
      <dsp:nvSpPr>
        <dsp:cNvPr id="0" name=""/>
        <dsp:cNvSpPr/>
      </dsp:nvSpPr>
      <dsp:spPr>
        <a:xfrm>
          <a:off x="7900" y="1287172"/>
          <a:ext cx="1648853" cy="1776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Rank Service Categories </a:t>
          </a:r>
        </a:p>
      </dsp:txBody>
      <dsp:txXfrm>
        <a:off x="56193" y="1335465"/>
        <a:ext cx="1552267" cy="1680407"/>
      </dsp:txXfrm>
    </dsp:sp>
    <dsp:sp modelId="{E5C0E485-3FDC-454F-A64C-FA8C1D736D91}">
      <dsp:nvSpPr>
        <dsp:cNvPr id="0" name=""/>
        <dsp:cNvSpPr/>
      </dsp:nvSpPr>
      <dsp:spPr>
        <a:xfrm>
          <a:off x="1754926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754926" y="2102629"/>
        <a:ext cx="145687" cy="146079"/>
      </dsp:txXfrm>
    </dsp:sp>
    <dsp:sp modelId="{E1D3EB71-6EE9-4E81-B88F-1FE013D191DD}">
      <dsp:nvSpPr>
        <dsp:cNvPr id="0" name=""/>
        <dsp:cNvSpPr/>
      </dsp:nvSpPr>
      <dsp:spPr>
        <a:xfrm>
          <a:off x="2049441" y="1267811"/>
          <a:ext cx="1586151" cy="1815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Allocate Funds by Service Categories</a:t>
          </a:r>
        </a:p>
      </dsp:txBody>
      <dsp:txXfrm>
        <a:off x="2095898" y="1314268"/>
        <a:ext cx="1493237" cy="1722800"/>
      </dsp:txXfrm>
    </dsp:sp>
    <dsp:sp modelId="{D08035D8-A512-4EFD-85B4-E336FEA52FEC}">
      <dsp:nvSpPr>
        <dsp:cNvPr id="0" name=""/>
        <dsp:cNvSpPr/>
      </dsp:nvSpPr>
      <dsp:spPr>
        <a:xfrm>
          <a:off x="3733764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733764" y="2102629"/>
        <a:ext cx="145687" cy="146079"/>
      </dsp:txXfrm>
    </dsp:sp>
    <dsp:sp modelId="{E7E428CB-C0F5-4EBC-97F4-EB1D09D1C8A0}">
      <dsp:nvSpPr>
        <dsp:cNvPr id="0" name=""/>
        <dsp:cNvSpPr/>
      </dsp:nvSpPr>
      <dsp:spPr>
        <a:xfrm>
          <a:off x="4028279" y="1260439"/>
          <a:ext cx="1732407" cy="183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Instructions to DHSP </a:t>
          </a:r>
          <a:r>
            <a:rPr lang="en-US" sz="2400" kern="1200" dirty="0"/>
            <a:t>(Directives)</a:t>
          </a:r>
        </a:p>
      </dsp:txBody>
      <dsp:txXfrm>
        <a:off x="4079019" y="1311179"/>
        <a:ext cx="1630927" cy="1728978"/>
      </dsp:txXfrm>
    </dsp:sp>
    <dsp:sp modelId="{D5B5EB75-2349-48A8-A9D2-741EB590E943}">
      <dsp:nvSpPr>
        <dsp:cNvPr id="0" name=""/>
        <dsp:cNvSpPr/>
      </dsp:nvSpPr>
      <dsp:spPr>
        <a:xfrm>
          <a:off x="5858859" y="2053936"/>
          <a:ext cx="208124" cy="243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58859" y="2102629"/>
        <a:ext cx="145687" cy="146079"/>
      </dsp:txXfrm>
    </dsp:sp>
    <dsp:sp modelId="{9E605704-DAEE-417D-81C4-436FBDDE5C4B}">
      <dsp:nvSpPr>
        <dsp:cNvPr id="0" name=""/>
        <dsp:cNvSpPr/>
      </dsp:nvSpPr>
      <dsp:spPr>
        <a:xfrm>
          <a:off x="6153374" y="1462864"/>
          <a:ext cx="1896874" cy="1425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Reallocation</a:t>
          </a:r>
        </a:p>
      </dsp:txBody>
      <dsp:txXfrm>
        <a:off x="6195129" y="1504619"/>
        <a:ext cx="1813364" cy="1342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C24CF-BB0D-4B64-BF0E-6D314361703C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49D8C-D5FD-4273-92DF-A95657D4C179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Prioritization: rank service categories based on consumer need (ONLY!)</a:t>
          </a:r>
        </a:p>
      </dsp:txBody>
      <dsp:txXfrm>
        <a:off x="0" y="2492"/>
        <a:ext cx="4869656" cy="1700138"/>
      </dsp:txXfrm>
    </dsp:sp>
    <dsp:sp modelId="{94E3267A-84D7-471E-A402-F1A629827981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58DA8-4FDA-4A37-A333-DE94A4958750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services are needed from most to least?</a:t>
          </a:r>
        </a:p>
      </dsp:txBody>
      <dsp:txXfrm>
        <a:off x="0" y="1702630"/>
        <a:ext cx="4869656" cy="1700138"/>
      </dsp:txXfrm>
    </dsp:sp>
    <dsp:sp modelId="{1368F981-DC4B-4681-9F6F-EC8A6D74290D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AFAE2-074E-406B-9EFA-BEE157A8607A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Note: Funding availability is not a consideration; only consumer need.</a:t>
          </a:r>
        </a:p>
      </dsp:txBody>
      <dsp:txXfrm>
        <a:off x="0" y="3402769"/>
        <a:ext cx="4869656" cy="1700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3048584" y="0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/>
            <a:t>Review core medical and support service categories,  including HRSA service definitions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</dsp:txBody>
      <dsp:txXfrm>
        <a:off x="3048584" y="199417"/>
        <a:ext cx="3974626" cy="1196500"/>
      </dsp:txXfrm>
    </dsp:sp>
    <dsp:sp modelId="{E17B9085-EE67-44BB-B696-BC236ED49FD1}">
      <dsp:nvSpPr>
        <dsp:cNvPr id="0" name=""/>
        <dsp:cNvSpPr/>
      </dsp:nvSpPr>
      <dsp:spPr>
        <a:xfrm>
          <a:off x="0" y="0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</a:p>
      </dsp:txBody>
      <dsp:txXfrm>
        <a:off x="77878" y="77878"/>
        <a:ext cx="2892828" cy="1439578"/>
      </dsp:txXfrm>
    </dsp:sp>
    <dsp:sp modelId="{7E355B69-4487-4D86-8FCC-0EF9E0975A3D}">
      <dsp:nvSpPr>
        <dsp:cNvPr id="0" name=""/>
        <dsp:cNvSpPr/>
      </dsp:nvSpPr>
      <dsp:spPr>
        <a:xfrm>
          <a:off x="3048584" y="1754867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Review data/information from DHSP</a:t>
          </a:r>
          <a:endParaRPr lang="en-US" sz="1500" kern="1200" dirty="0"/>
        </a:p>
      </dsp:txBody>
      <dsp:txXfrm>
        <a:off x="3048584" y="1954284"/>
        <a:ext cx="3974626" cy="1196500"/>
      </dsp:txXfrm>
    </dsp:sp>
    <dsp:sp modelId="{EA43F10B-0892-4A07-9406-93BCE11A008F}">
      <dsp:nvSpPr>
        <dsp:cNvPr id="0" name=""/>
        <dsp:cNvSpPr/>
      </dsp:nvSpPr>
      <dsp:spPr>
        <a:xfrm>
          <a:off x="0" y="1754867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</a:p>
      </dsp:txBody>
      <dsp:txXfrm>
        <a:off x="77878" y="1832745"/>
        <a:ext cx="2892828" cy="1439578"/>
      </dsp:txXfrm>
    </dsp:sp>
    <dsp:sp modelId="{187E8747-C952-402E-8B2D-5BE352E26CD3}">
      <dsp:nvSpPr>
        <dsp:cNvPr id="0" name=""/>
        <dsp:cNvSpPr/>
      </dsp:nvSpPr>
      <dsp:spPr>
        <a:xfrm>
          <a:off x="3048584" y="3509734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Agree on how decisions will be made; what values will be used to drive decisions.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3048584" y="3709151"/>
        <a:ext cx="3974626" cy="1196500"/>
      </dsp:txXfrm>
    </dsp:sp>
    <dsp:sp modelId="{AE3C5530-ED67-4587-A112-C6B2D102294A}">
      <dsp:nvSpPr>
        <dsp:cNvPr id="0" name=""/>
        <dsp:cNvSpPr/>
      </dsp:nvSpPr>
      <dsp:spPr>
        <a:xfrm>
          <a:off x="0" y="3509734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</a:t>
          </a:r>
        </a:p>
      </dsp:txBody>
      <dsp:txXfrm>
        <a:off x="77878" y="3587612"/>
        <a:ext cx="2892828" cy="1439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3048584" y="0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Rank services by priority</a:t>
          </a:r>
        </a:p>
      </dsp:txBody>
      <dsp:txXfrm>
        <a:off x="3048584" y="199417"/>
        <a:ext cx="3974626" cy="1196500"/>
      </dsp:txXfrm>
    </dsp:sp>
    <dsp:sp modelId="{E17B9085-EE67-44BB-B696-BC236ED49FD1}">
      <dsp:nvSpPr>
        <dsp:cNvPr id="0" name=""/>
        <dsp:cNvSpPr/>
      </dsp:nvSpPr>
      <dsp:spPr>
        <a:xfrm>
          <a:off x="0" y="0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4</a:t>
          </a:r>
        </a:p>
      </dsp:txBody>
      <dsp:txXfrm>
        <a:off x="77878" y="77878"/>
        <a:ext cx="2892828" cy="1439578"/>
      </dsp:txXfrm>
    </dsp:sp>
    <dsp:sp modelId="{7E355B69-4487-4D86-8FCC-0EF9E0975A3D}">
      <dsp:nvSpPr>
        <dsp:cNvPr id="0" name=""/>
        <dsp:cNvSpPr/>
      </dsp:nvSpPr>
      <dsp:spPr>
        <a:xfrm>
          <a:off x="3048584" y="1754867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Allocate funding resources to services by percentage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3048584" y="1954284"/>
        <a:ext cx="3974626" cy="1196500"/>
      </dsp:txXfrm>
    </dsp:sp>
    <dsp:sp modelId="{EA43F10B-0892-4A07-9406-93BCE11A008F}">
      <dsp:nvSpPr>
        <dsp:cNvPr id="0" name=""/>
        <dsp:cNvSpPr/>
      </dsp:nvSpPr>
      <dsp:spPr>
        <a:xfrm>
          <a:off x="0" y="1754867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</a:t>
          </a:r>
        </a:p>
      </dsp:txBody>
      <dsp:txXfrm>
        <a:off x="77878" y="1832745"/>
        <a:ext cx="2892828" cy="1439578"/>
      </dsp:txXfrm>
    </dsp:sp>
    <dsp:sp modelId="{187E8747-C952-402E-8B2D-5BE352E26CD3}">
      <dsp:nvSpPr>
        <dsp:cNvPr id="0" name=""/>
        <dsp:cNvSpPr/>
      </dsp:nvSpPr>
      <dsp:spPr>
        <a:xfrm>
          <a:off x="3048584" y="3509734"/>
          <a:ext cx="457287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200" kern="1200" dirty="0"/>
            <a:t>Provide instructions to DHSP on how to best meet the priorities (Directives)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3048584" y="3709151"/>
        <a:ext cx="3974626" cy="1196500"/>
      </dsp:txXfrm>
    </dsp:sp>
    <dsp:sp modelId="{AE3C5530-ED67-4587-A112-C6B2D102294A}">
      <dsp:nvSpPr>
        <dsp:cNvPr id="0" name=""/>
        <dsp:cNvSpPr/>
      </dsp:nvSpPr>
      <dsp:spPr>
        <a:xfrm>
          <a:off x="0" y="3509734"/>
          <a:ext cx="3048584" cy="1595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6</a:t>
          </a:r>
        </a:p>
      </dsp:txBody>
      <dsp:txXfrm>
        <a:off x="77878" y="3587612"/>
        <a:ext cx="2892828" cy="143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	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15E9CE-C72F-43F6-A7F3-DF20FAD3A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4B70E-0BCC-4184-BFD0-79645B59A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494" cy="466566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6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419680"/>
            <a:ext cx="5149209" cy="4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CDF7A0-8281-483B-8DA1-DCE83F0D7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06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7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400612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2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8655-3BA2-4056-A975-4DD021A18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231857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9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5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7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1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79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0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3D56-2A13-4727-B30C-BF581B82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566-B276-4861-85A6-340F07717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7B60-1B78-41F6-A50B-1FD939EC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4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6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10360"/>
            <a:ext cx="295529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972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96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7030A0"/>
              </a:buClr>
              <a:buFont typeface="Wingdings" panose="05000000000000000000" pitchFamily="2" charset="2"/>
              <a:buChar char=""/>
              <a:defRPr sz="3000"/>
            </a:lvl1pPr>
            <a:lvl2pPr marL="514350" indent="-171450">
              <a:buFont typeface="Calibri" panose="020F0502020204030204" pitchFamily="34" charset="0"/>
              <a:buChar char="–"/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C83-7089-4669-AF39-B8845993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B92-D7CC-4010-BA6D-57ED06284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4C48-C51E-4676-946A-D124CFF4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B868-7D37-4145-BA26-6FA2CAC8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7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F23-DA7B-4FE0-962C-AF4529847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570A-1C91-4504-8DC9-9889926DE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02B-4CED-4CB3-B116-64BAB011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AB3-3731-4ED3-A9A0-2D4156DF7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F6392-CF1F-4BD9-A4BC-BDFF045A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rozsworld.blogspot.com/2011/09/i-know-these-are-just-our-first-few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2841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garblog.wordpress.com/2014/07/17/co-operative-enterprise-a-solution-to-contemporary-economic-problem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4q57ce4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hyperlink" Target="mailto:hivcomm@lachiv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iesrules.blogspot.com/2011/11/weekend-humor_1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borahelizabethfinn.wordpress.com/2013/02/07/where-i-fail-balancing-between-billable-hours-and-volunteeris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rgbClr val="4472C4">
              <a:lumMod val="75000"/>
            </a:srgbClr>
          </a:solidFill>
          <a:ln w="6350">
            <a:solidFill>
              <a:srgbClr val="4472C4">
                <a:lumMod val="75000"/>
              </a:srgb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VIRTUAL TRAINING SERIES</a:t>
            </a:r>
            <a:endParaRPr lang="en-US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166B3-60BB-4125-9E1E-6860F3CB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425574"/>
            <a:ext cx="7848600" cy="1927225"/>
          </a:xfrm>
        </p:spPr>
        <p:txBody>
          <a:bodyPr/>
          <a:lstStyle/>
          <a:p>
            <a:pPr algn="ctr"/>
            <a:r>
              <a:rPr lang="en-US" sz="3200" dirty="0"/>
              <a:t>PRIORITY SETTING AND RESOURCE ALLOCATION PROCESS (PSRA)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7AFD6D-770E-419D-BB97-880032CC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5201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October 29, 2020</a:t>
            </a:r>
          </a:p>
          <a:p>
            <a:pPr algn="ctr"/>
            <a:r>
              <a:rPr lang="en-US" dirty="0"/>
              <a:t>10:00am to 11:30am</a:t>
            </a:r>
          </a:p>
          <a:p>
            <a:pPr algn="ctr"/>
            <a:r>
              <a:rPr lang="en-US" dirty="0"/>
              <a:t>Via Cisco WebEx</a:t>
            </a:r>
          </a:p>
          <a:p>
            <a:pPr algn="ctr"/>
            <a:r>
              <a:rPr lang="en-US" dirty="0"/>
              <a:t>Presented by COH Planning, Priorities and Allocations Committee Co-Chairs, Raquel </a:t>
            </a:r>
            <a:r>
              <a:rPr lang="en-US" dirty="0" err="1"/>
              <a:t>Cataldo</a:t>
            </a:r>
            <a:r>
              <a:rPr lang="en-US" dirty="0"/>
              <a:t> &amp; Alvaro Ballesteros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7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628650" y="459863"/>
            <a:ext cx="78867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b="1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b="1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</a:t>
            </a:r>
            <a:r>
              <a:rPr lang="en-US" sz="4400" b="1" kern="1200" spc="-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4400" b="1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E09BA3F-2EC6-4217-9047-ACDC4A9CA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492739"/>
              </p:ext>
            </p:extLst>
          </p:nvPr>
        </p:nvGraphicFramePr>
        <p:xfrm>
          <a:off x="501091" y="1464457"/>
          <a:ext cx="8141818" cy="533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</a:t>
            </a:r>
            <a:r>
              <a:rPr lang="en-US" sz="44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Allocation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P</a:t>
            </a:r>
            <a:r>
              <a:rPr lang="en-US" sz="2800" spc="-10" dirty="0">
                <a:latin typeface="+mn-lt"/>
              </a:rPr>
              <a:t>rocess </a:t>
            </a:r>
            <a:r>
              <a:rPr lang="en-US" sz="2800" spc="-5" dirty="0">
                <a:latin typeface="+mn-lt"/>
              </a:rPr>
              <a:t>of </a:t>
            </a:r>
            <a:r>
              <a:rPr lang="en-US" sz="2800" spc="-15" dirty="0">
                <a:latin typeface="+mn-lt"/>
              </a:rPr>
              <a:t>determining </a:t>
            </a:r>
            <a:r>
              <a:rPr lang="en-US" sz="2800" spc="-10" dirty="0">
                <a:latin typeface="+mn-lt"/>
              </a:rPr>
              <a:t>how  </a:t>
            </a:r>
            <a:r>
              <a:rPr lang="en-US" sz="2800" spc="-5" dirty="0">
                <a:latin typeface="+mn-lt"/>
              </a:rPr>
              <a:t>much </a:t>
            </a:r>
            <a:r>
              <a:rPr lang="en-US" sz="2800" spc="-10" dirty="0">
                <a:latin typeface="+mn-lt"/>
              </a:rPr>
              <a:t>RWHAP </a:t>
            </a:r>
            <a:r>
              <a:rPr lang="en-US" sz="2800" spc="-20" dirty="0">
                <a:latin typeface="+mn-lt"/>
              </a:rPr>
              <a:t>Part </a:t>
            </a:r>
            <a:r>
              <a:rPr lang="en-US" sz="2800" spc="-5" dirty="0">
                <a:latin typeface="+mn-lt"/>
              </a:rPr>
              <a:t>A </a:t>
            </a:r>
            <a:r>
              <a:rPr lang="en-US" sz="2800" spc="-20" dirty="0">
                <a:latin typeface="+mn-lt"/>
              </a:rPr>
              <a:t>program </a:t>
            </a:r>
            <a:r>
              <a:rPr lang="en-US" sz="2800" spc="-10" dirty="0">
                <a:latin typeface="+mn-lt"/>
              </a:rPr>
              <a:t>funding will </a:t>
            </a:r>
            <a:r>
              <a:rPr lang="en-US" sz="2800" spc="-5" dirty="0">
                <a:latin typeface="+mn-lt"/>
              </a:rPr>
              <a:t>be </a:t>
            </a:r>
            <a:r>
              <a:rPr lang="en-US" sz="2800" spc="-15" dirty="0">
                <a:latin typeface="+mn-lt"/>
              </a:rPr>
              <a:t>allocated  to </a:t>
            </a:r>
            <a:r>
              <a:rPr lang="en-US" sz="2800" dirty="0">
                <a:latin typeface="+mn-lt"/>
              </a:rPr>
              <a:t>each </a:t>
            </a:r>
            <a:r>
              <a:rPr lang="en-US" sz="2800" spc="-5" dirty="0">
                <a:latin typeface="+mn-lt"/>
              </a:rPr>
              <a:t>service</a:t>
            </a:r>
            <a:r>
              <a:rPr lang="en-US" sz="2800" spc="2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category</a:t>
            </a:r>
            <a:endParaRPr lang="en-US" sz="2800" dirty="0">
              <a:latin typeface="+mn-lt"/>
            </a:endParaRPr>
          </a:p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PC </a:t>
            </a:r>
            <a:r>
              <a:rPr lang="en-US" sz="2800" spc="-10" dirty="0">
                <a:latin typeface="+mn-lt"/>
              </a:rPr>
              <a:t>instructs the </a:t>
            </a:r>
            <a:r>
              <a:rPr lang="en-US" sz="2800" spc="-15" dirty="0">
                <a:latin typeface="+mn-lt"/>
              </a:rPr>
              <a:t>recipient </a:t>
            </a:r>
            <a:r>
              <a:rPr lang="en-US" sz="2800" spc="-5" dirty="0">
                <a:latin typeface="+mn-lt"/>
              </a:rPr>
              <a:t>on </a:t>
            </a:r>
            <a:r>
              <a:rPr lang="en-US" sz="2800" spc="-10" dirty="0">
                <a:latin typeface="+mn-lt"/>
              </a:rPr>
              <a:t>how </a:t>
            </a:r>
            <a:r>
              <a:rPr lang="en-US" sz="2800" spc="-15" dirty="0">
                <a:latin typeface="+mn-lt"/>
              </a:rPr>
              <a:t>to distribute </a:t>
            </a:r>
            <a:r>
              <a:rPr lang="en-US" sz="2800" spc="-10" dirty="0">
                <a:latin typeface="+mn-lt"/>
              </a:rPr>
              <a:t>the  funds in </a:t>
            </a:r>
            <a:r>
              <a:rPr lang="en-US" sz="2800" spc="-15" dirty="0">
                <a:latin typeface="+mn-lt"/>
              </a:rPr>
              <a:t>contracting </a:t>
            </a:r>
            <a:r>
              <a:rPr lang="en-US" sz="2800" spc="-25" dirty="0">
                <a:latin typeface="+mn-lt"/>
              </a:rPr>
              <a:t>for </a:t>
            </a:r>
            <a:r>
              <a:rPr lang="en-US" sz="2800" spc="-5" dirty="0">
                <a:latin typeface="+mn-lt"/>
              </a:rPr>
              <a:t>service</a:t>
            </a:r>
            <a:r>
              <a:rPr lang="en-US" sz="2800" spc="14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categories</a:t>
            </a:r>
            <a:endParaRPr lang="en-US" sz="2800" dirty="0">
              <a:latin typeface="+mn-lt"/>
            </a:endParaRPr>
          </a:p>
          <a:p>
            <a:pPr marL="342900" marR="5080" indent="-3429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+mn-lt"/>
              </a:rPr>
              <a:t>Some </a:t>
            </a:r>
            <a:r>
              <a:rPr lang="en-US" sz="2800" spc="-20" dirty="0">
                <a:latin typeface="+mn-lt"/>
              </a:rPr>
              <a:t>lower-ranked </a:t>
            </a:r>
            <a:r>
              <a:rPr lang="en-US" sz="2800" spc="-5" dirty="0">
                <a:latin typeface="+mn-lt"/>
              </a:rPr>
              <a:t>service </a:t>
            </a:r>
            <a:r>
              <a:rPr lang="en-US" sz="2800" spc="-15" dirty="0">
                <a:latin typeface="+mn-lt"/>
              </a:rPr>
              <a:t>categories </a:t>
            </a:r>
            <a:r>
              <a:rPr lang="en-US" sz="2800" spc="-20" dirty="0">
                <a:latin typeface="+mn-lt"/>
              </a:rPr>
              <a:t>may </a:t>
            </a:r>
            <a:r>
              <a:rPr lang="en-US" sz="2800" spc="-15" dirty="0">
                <a:latin typeface="+mn-lt"/>
              </a:rPr>
              <a:t>receive  larger </a:t>
            </a:r>
            <a:r>
              <a:rPr lang="en-US" sz="2800" spc="-10" dirty="0">
                <a:latin typeface="+mn-lt"/>
              </a:rPr>
              <a:t>allocations </a:t>
            </a:r>
            <a:r>
              <a:rPr lang="en-US" sz="2800" spc="-5" dirty="0">
                <a:latin typeface="+mn-lt"/>
              </a:rPr>
              <a:t>than </a:t>
            </a:r>
            <a:r>
              <a:rPr lang="en-US" sz="2800" spc="-20" dirty="0">
                <a:latin typeface="+mn-lt"/>
              </a:rPr>
              <a:t>higher-ranked </a:t>
            </a:r>
            <a:r>
              <a:rPr lang="en-US" sz="2800" spc="-5" dirty="0">
                <a:latin typeface="+mn-lt"/>
              </a:rPr>
              <a:t>service  </a:t>
            </a:r>
            <a:r>
              <a:rPr lang="en-US" sz="2800" spc="-15" dirty="0">
                <a:latin typeface="+mn-lt"/>
              </a:rPr>
              <a:t>categories </a:t>
            </a:r>
            <a:r>
              <a:rPr lang="en-US" sz="2800" spc="-10" dirty="0">
                <a:latin typeface="+mn-lt"/>
              </a:rPr>
              <a:t>due </a:t>
            </a:r>
            <a:r>
              <a:rPr lang="en-US" sz="2800" spc="-15" dirty="0">
                <a:latin typeface="+mn-lt"/>
              </a:rPr>
              <a:t>to </a:t>
            </a:r>
            <a:r>
              <a:rPr lang="en-US" sz="2800" spc="-20" dirty="0">
                <a:latin typeface="+mn-lt"/>
              </a:rPr>
              <a:t>cost </a:t>
            </a:r>
            <a:r>
              <a:rPr lang="en-US" sz="2800" spc="-5" dirty="0">
                <a:latin typeface="+mn-lt"/>
              </a:rPr>
              <a:t>per </a:t>
            </a:r>
            <a:r>
              <a:rPr lang="en-US" sz="2800" spc="-10" dirty="0">
                <a:latin typeface="+mn-lt"/>
              </a:rPr>
              <a:t>client </a:t>
            </a:r>
            <a:r>
              <a:rPr lang="en-US" sz="2800" spc="-5" dirty="0">
                <a:latin typeface="+mn-lt"/>
              </a:rPr>
              <a:t>and services  </a:t>
            </a:r>
            <a:r>
              <a:rPr lang="en-US" sz="2800" spc="-15" dirty="0">
                <a:latin typeface="+mn-lt"/>
              </a:rPr>
              <a:t>available through </a:t>
            </a:r>
            <a:r>
              <a:rPr lang="en-US" sz="2800" spc="-5" dirty="0">
                <a:latin typeface="+mn-lt"/>
              </a:rPr>
              <a:t>other </a:t>
            </a:r>
            <a:r>
              <a:rPr lang="en-US" sz="2800" spc="-10" dirty="0">
                <a:latin typeface="+mn-lt"/>
              </a:rPr>
              <a:t>funding</a:t>
            </a:r>
            <a:r>
              <a:rPr lang="en-US" sz="2800" spc="90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streams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3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Reallocation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99060" indent="-228600" eaLnBrk="1" hangingPunct="1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-15" dirty="0">
                <a:latin typeface="+mn-lt"/>
              </a:rPr>
              <a:t>Process </a:t>
            </a:r>
            <a:r>
              <a:rPr lang="en-US" spc="-5" dirty="0">
                <a:latin typeface="+mn-lt"/>
              </a:rPr>
              <a:t>of </a:t>
            </a:r>
            <a:r>
              <a:rPr lang="en-US" spc="-10" dirty="0">
                <a:latin typeface="+mn-lt"/>
              </a:rPr>
              <a:t>moving </a:t>
            </a:r>
            <a:r>
              <a:rPr lang="en-US" spc="-20" dirty="0">
                <a:latin typeface="+mn-lt"/>
              </a:rPr>
              <a:t>program </a:t>
            </a:r>
            <a:r>
              <a:rPr lang="en-US" spc="-10" dirty="0">
                <a:latin typeface="+mn-lt"/>
              </a:rPr>
              <a:t>funds  </a:t>
            </a:r>
            <a:r>
              <a:rPr lang="en-US" spc="-15" dirty="0">
                <a:latin typeface="+mn-lt"/>
              </a:rPr>
              <a:t>across </a:t>
            </a:r>
            <a:r>
              <a:rPr lang="en-US" spc="-5" dirty="0">
                <a:latin typeface="+mn-lt"/>
              </a:rPr>
              <a:t>service </a:t>
            </a:r>
            <a:r>
              <a:rPr lang="en-US" spc="-15" dirty="0">
                <a:latin typeface="+mn-lt"/>
              </a:rPr>
              <a:t>categories </a:t>
            </a:r>
            <a:r>
              <a:rPr lang="en-US" spc="-10" dirty="0">
                <a:latin typeface="+mn-lt"/>
              </a:rPr>
              <a:t>after the initial allocations </a:t>
            </a:r>
            <a:r>
              <a:rPr lang="en-US" spc="-20" dirty="0">
                <a:latin typeface="+mn-lt"/>
              </a:rPr>
              <a:t>are  </a:t>
            </a:r>
            <a:r>
              <a:rPr lang="en-US" spc="-5" dirty="0">
                <a:latin typeface="+mn-lt"/>
              </a:rPr>
              <a:t>made. This </a:t>
            </a:r>
            <a:r>
              <a:rPr lang="en-US" spc="-20" dirty="0">
                <a:latin typeface="+mn-lt"/>
              </a:rPr>
              <a:t>may</a:t>
            </a:r>
            <a:r>
              <a:rPr lang="en-US" spc="25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occur:</a:t>
            </a:r>
            <a:endParaRPr lang="en-US">
              <a:latin typeface="+mn-lt"/>
            </a:endParaRPr>
          </a:p>
          <a:p>
            <a:pPr marL="926465" marR="5080" lvl="1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15" dirty="0">
                <a:latin typeface="+mn-lt"/>
              </a:rPr>
              <a:t>right after </a:t>
            </a:r>
            <a:r>
              <a:rPr lang="en-US" spc="-25" dirty="0">
                <a:latin typeface="+mn-lt"/>
              </a:rPr>
              <a:t>grant award </a:t>
            </a:r>
            <a:r>
              <a:rPr lang="en-US" spc="-5" dirty="0">
                <a:latin typeface="+mn-lt"/>
              </a:rPr>
              <a:t>(partial and </a:t>
            </a:r>
            <a:r>
              <a:rPr lang="en-US" spc="-10" dirty="0">
                <a:latin typeface="+mn-lt"/>
              </a:rPr>
              <a:t>final </a:t>
            </a:r>
            <a:r>
              <a:rPr lang="en-US" spc="-20" dirty="0">
                <a:latin typeface="+mn-lt"/>
              </a:rPr>
              <a:t>award), </a:t>
            </a:r>
            <a:r>
              <a:rPr lang="en-US" spc="-10" dirty="0">
                <a:latin typeface="+mn-lt"/>
              </a:rPr>
              <a:t>since  the </a:t>
            </a:r>
            <a:r>
              <a:rPr lang="en-US" spc="-25" dirty="0">
                <a:latin typeface="+mn-lt"/>
              </a:rPr>
              <a:t>award </a:t>
            </a:r>
            <a:r>
              <a:rPr lang="en-US" spc="-10" dirty="0">
                <a:latin typeface="+mn-lt"/>
              </a:rPr>
              <a:t>is usually higher </a:t>
            </a:r>
            <a:r>
              <a:rPr lang="en-US" spc="-5" dirty="0">
                <a:latin typeface="+mn-lt"/>
              </a:rPr>
              <a:t>or </a:t>
            </a:r>
            <a:r>
              <a:rPr lang="en-US" spc="-15" dirty="0">
                <a:latin typeface="+mn-lt"/>
              </a:rPr>
              <a:t>lower </a:t>
            </a:r>
            <a:r>
              <a:rPr lang="en-US" spc="-5" dirty="0">
                <a:latin typeface="+mn-lt"/>
              </a:rPr>
              <a:t>than </a:t>
            </a:r>
            <a:r>
              <a:rPr lang="en-US" spc="-10" dirty="0">
                <a:latin typeface="+mn-lt"/>
              </a:rPr>
              <a:t>the amount  </a:t>
            </a:r>
            <a:r>
              <a:rPr lang="en-US" spc="-15" dirty="0">
                <a:latin typeface="+mn-lt"/>
              </a:rPr>
              <a:t>requested </a:t>
            </a:r>
            <a:r>
              <a:rPr lang="en-US" spc="-10" dirty="0">
                <a:latin typeface="+mn-lt"/>
              </a:rPr>
              <a:t>in the</a:t>
            </a:r>
            <a:r>
              <a:rPr lang="en-US" spc="75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application</a:t>
            </a:r>
            <a:endParaRPr lang="en-US">
              <a:latin typeface="+mn-lt"/>
            </a:endParaRPr>
          </a:p>
          <a:p>
            <a:pPr marL="926465" marR="5080" lvl="1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pc="-10" dirty="0">
                <a:latin typeface="+mn-lt"/>
              </a:rPr>
              <a:t>during the </a:t>
            </a:r>
            <a:r>
              <a:rPr lang="en-US" spc="-20" dirty="0">
                <a:latin typeface="+mn-lt"/>
              </a:rPr>
              <a:t>program </a:t>
            </a:r>
            <a:r>
              <a:rPr lang="en-US" spc="-60" dirty="0">
                <a:latin typeface="+mn-lt"/>
              </a:rPr>
              <a:t>year, </a:t>
            </a:r>
            <a:r>
              <a:rPr lang="en-US" spc="-5" dirty="0">
                <a:latin typeface="+mn-lt"/>
              </a:rPr>
              <a:t>when </a:t>
            </a:r>
            <a:r>
              <a:rPr lang="en-US" spc="-10" dirty="0">
                <a:latin typeface="+mn-lt"/>
              </a:rPr>
              <a:t>funds </a:t>
            </a:r>
            <a:r>
              <a:rPr lang="en-US" spc="-20" dirty="0">
                <a:latin typeface="+mn-lt"/>
              </a:rPr>
              <a:t>are </a:t>
            </a:r>
            <a:r>
              <a:rPr lang="en-US" spc="-15" dirty="0">
                <a:latin typeface="+mn-lt"/>
              </a:rPr>
              <a:t>underspent  </a:t>
            </a:r>
            <a:r>
              <a:rPr lang="en-US" spc="-10" dirty="0">
                <a:latin typeface="+mn-lt"/>
              </a:rPr>
              <a:t>in </a:t>
            </a:r>
            <a:r>
              <a:rPr lang="en-US" spc="-5" dirty="0">
                <a:latin typeface="+mn-lt"/>
              </a:rPr>
              <a:t>one </a:t>
            </a:r>
            <a:r>
              <a:rPr lang="en-US" spc="-15" dirty="0">
                <a:latin typeface="+mn-lt"/>
              </a:rPr>
              <a:t>category </a:t>
            </a:r>
            <a:r>
              <a:rPr lang="en-US" spc="-5" dirty="0">
                <a:latin typeface="+mn-lt"/>
              </a:rPr>
              <a:t>and demand </a:t>
            </a:r>
            <a:r>
              <a:rPr lang="en-US" spc="-10" dirty="0">
                <a:latin typeface="+mn-lt"/>
              </a:rPr>
              <a:t>is </a:t>
            </a:r>
            <a:r>
              <a:rPr lang="en-US" spc="-15" dirty="0">
                <a:latin typeface="+mn-lt"/>
              </a:rPr>
              <a:t>greater </a:t>
            </a:r>
            <a:r>
              <a:rPr lang="en-US" spc="-10" dirty="0">
                <a:latin typeface="+mn-lt"/>
              </a:rPr>
              <a:t>in</a:t>
            </a:r>
            <a:r>
              <a:rPr lang="en-US" spc="90" dirty="0">
                <a:latin typeface="+mn-lt"/>
              </a:rPr>
              <a:t> </a:t>
            </a:r>
            <a:r>
              <a:rPr lang="en-US" spc="-5" dirty="0">
                <a:latin typeface="+mn-lt"/>
              </a:rPr>
              <a:t>another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51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2B174F-03A2-43AB-973E-FABA4F47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Decision-Making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C9AC3D8-236D-492B-95AF-F6AE4B78E4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365125"/>
          <a:ext cx="8058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49F45-335E-4312-B8C8-6C905BB9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F3142-C75F-46CE-ACB7-17099E954E7B}"/>
              </a:ext>
            </a:extLst>
          </p:cNvPr>
          <p:cNvSpPr/>
          <p:nvPr/>
        </p:nvSpPr>
        <p:spPr>
          <a:xfrm>
            <a:off x="542925" y="3780017"/>
            <a:ext cx="8058150" cy="115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Ranking DOES NOT equal Level of Allocation by Percentage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DDA699-CE53-4C92-92E2-38391B349890}"/>
              </a:ext>
            </a:extLst>
          </p:cNvPr>
          <p:cNvSpPr/>
          <p:nvPr/>
        </p:nvSpPr>
        <p:spPr>
          <a:xfrm>
            <a:off x="545800" y="5148442"/>
            <a:ext cx="8058150" cy="1158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Directives are informed by COH Committees, Caucuses, Task Forces, data, PLWH and provider input.</a:t>
            </a:r>
          </a:p>
        </p:txBody>
      </p:sp>
    </p:spTree>
    <p:extLst>
      <p:ext uri="{BB962C8B-B14F-4D97-AF65-F5344CB8AC3E}">
        <p14:creationId xmlns:p14="http://schemas.microsoft.com/office/powerpoint/2010/main" val="75022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252F-3485-4C07-A9D8-D1634E41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Ryan White Service Categories?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74301-1FA6-4292-A02B-067D2780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services ranked by the Commission during the PSRA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AA7C1-026A-47C4-93FD-94520A61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53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Core Medical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05750" cy="5562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AIDS Drug Assistance Program (ADAP) Treatments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Local AIDS Pharmaceutical Assistance Program (LPAP)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Early Intervention Services (EIS)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Health Insurance Premium and Cost Sharing Assistance for Low-Income Individuals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Home and Community-Based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Home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Hospice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Medical Case Management, including Treatment Adherence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Medical Nutrition Therapy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Mental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Oral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Outpatient/Ambulatory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Calibri Light" pitchFamily="34" charset="0"/>
              <a:buAutoNum type="arabicPeriod"/>
            </a:pPr>
            <a:r>
              <a:rPr lang="en-US" altLang="en-US" sz="2400" dirty="0"/>
              <a:t>Substance Abuse Outpatient Care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Support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05750" cy="5562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Child Care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Emergency Financial Assistance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Food Bank/Home Delivered Meals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Health Education/Risk Reduction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Housing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Legal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Linguistic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Medical Transportation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Non-Medical Case Management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Other Professional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Outreach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000" dirty="0"/>
              <a:t>Permanency Planning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Psychosocial Support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Referral for Healthcare and Support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Rehabilitation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Respite Care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altLang="en-US" sz="2000" dirty="0"/>
              <a:t>Substance Abuse (residential)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2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51" y="1438352"/>
            <a:ext cx="300291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Legislative </a:t>
            </a:r>
            <a:r>
              <a:rPr sz="3300" spc="-15" dirty="0"/>
              <a:t>Requirements </a:t>
            </a:r>
            <a:r>
              <a:rPr sz="3300" spc="-25" dirty="0"/>
              <a:t>for </a:t>
            </a:r>
            <a:r>
              <a:rPr sz="3300" spc="-15" dirty="0"/>
              <a:t>Resource  </a:t>
            </a:r>
            <a:r>
              <a:rPr sz="3300" spc="-10" dirty="0"/>
              <a:t>Allocation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458623" y="533400"/>
            <a:ext cx="5534578" cy="557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8623" y="529589"/>
            <a:ext cx="2793492" cy="2793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3200" y="3429000"/>
            <a:ext cx="1249483" cy="11230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270" algn="ctr">
              <a:lnSpc>
                <a:spcPct val="101899"/>
              </a:lnSpc>
              <a:spcBef>
                <a:spcPts val="4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ces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5776" y="1989018"/>
            <a:ext cx="1059180" cy="1136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45"/>
              </a:spcBef>
            </a:pP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upp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ces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351" y="4638144"/>
            <a:ext cx="30029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69726F"/>
                </a:solidFill>
                <a:latin typeface="Calibri"/>
                <a:cs typeface="Calibri"/>
              </a:rPr>
              <a:t>Note: </a:t>
            </a:r>
            <a:r>
              <a:rPr lang="en-US" sz="2800" spc="-15" dirty="0">
                <a:solidFill>
                  <a:srgbClr val="69726F"/>
                </a:solidFill>
                <a:latin typeface="Calibri"/>
                <a:cs typeface="Calibri"/>
              </a:rPr>
              <a:t>May ask HRSA for a waiver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Service Category Ranking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ADA7A9B-6831-4AE5-BE10-8380514DD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0912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387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2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58011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989" y="530161"/>
            <a:ext cx="218821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FFFFF"/>
                </a:solidFill>
              </a:rPr>
              <a:t>P</a:t>
            </a:r>
            <a:r>
              <a:rPr spc="-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312"/>
            <a:ext cx="7575550" cy="229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i="1" spc="-40" dirty="0">
                <a:solidFill>
                  <a:srgbClr val="FFFFFF"/>
                </a:solidFill>
                <a:latin typeface="Calibri"/>
                <a:cs typeface="Calibri"/>
              </a:rPr>
              <a:t>True </a:t>
            </a: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i="1" spc="-10" dirty="0">
                <a:solidFill>
                  <a:srgbClr val="FFFFFF"/>
                </a:solidFill>
                <a:latin typeface="Calibri"/>
                <a:cs typeface="Calibri"/>
              </a:rPr>
              <a:t>False?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Resource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allocation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is the same  thing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procurement.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7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True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False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A Few Requests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38175" y="1447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The training will be recorded and posted on the Commission on HIV website.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Please hold all questions and comments at the end of the presentation.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You may type your questions and comments in the Chat.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If we are not able to answer all the questions during the allotted time for this virtual training, staff will post answers on the website.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 flipV="1">
            <a:off x="733425" y="1263650"/>
            <a:ext cx="7677150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C9E8B-9BCF-4B2D-90DE-320E02FA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914400" eaLnBrk="1" hangingPunct="1">
              <a:tabLst>
                <a:tab pos="1515745" algn="l"/>
              </a:tabLst>
            </a:pPr>
            <a:r>
              <a:rPr lang="en-US" sz="47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7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7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PSRA</a:t>
            </a:r>
            <a:r>
              <a:rPr lang="en-US" sz="47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sitting, table, gray, wooden&#10;&#10;Description automatically generated">
            <a:extLst>
              <a:ext uri="{FF2B5EF4-FFF2-40B4-BE49-F238E27FC236}">
                <a16:creationId xmlns:a16="http://schemas.microsoft.com/office/drawing/2014/main" id="{C5462B1E-A5C4-450A-BCEC-D72D2F4A6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10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Needs</a:t>
            </a:r>
            <a:r>
              <a:rPr lang="en-US" sz="3700" kern="1200" spc="-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eaLnBrk="1" hangingPunct="1">
              <a:lnSpc>
                <a:spcPct val="90000"/>
              </a:lnSpc>
              <a:spcBef>
                <a:spcPts val="7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-15">
                <a:latin typeface="+mn-lt"/>
              </a:rPr>
              <a:t>Joint </a:t>
            </a:r>
            <a:r>
              <a:rPr lang="en-US" sz="2200" spc="-25">
                <a:latin typeface="+mn-lt"/>
              </a:rPr>
              <a:t>effort </a:t>
            </a:r>
            <a:r>
              <a:rPr lang="en-US" sz="2200" spc="-5">
                <a:latin typeface="+mn-lt"/>
              </a:rPr>
              <a:t>of PC/PB and </a:t>
            </a:r>
            <a:r>
              <a:rPr lang="en-US" sz="2200" spc="-15">
                <a:latin typeface="+mn-lt"/>
              </a:rPr>
              <a:t>recipient </a:t>
            </a:r>
            <a:r>
              <a:rPr lang="en-US" sz="2200" spc="-10">
                <a:latin typeface="+mn-lt"/>
              </a:rPr>
              <a:t>(led </a:t>
            </a:r>
            <a:r>
              <a:rPr lang="en-US" sz="2200" spc="-15">
                <a:latin typeface="+mn-lt"/>
              </a:rPr>
              <a:t>by</a:t>
            </a:r>
            <a:r>
              <a:rPr lang="en-US" sz="2200" spc="180">
                <a:latin typeface="+mn-lt"/>
              </a:rPr>
              <a:t> </a:t>
            </a:r>
            <a:r>
              <a:rPr lang="en-US" sz="2200" spc="-10">
                <a:latin typeface="+mn-lt"/>
              </a:rPr>
              <a:t>PC)</a:t>
            </a:r>
            <a:endParaRPr lang="en-US" sz="2200">
              <a:latin typeface="+mn-lt"/>
            </a:endParaRPr>
          </a:p>
          <a:p>
            <a:pPr marL="355600" indent="-228600" eaLnBrk="1" hangingPunct="1">
              <a:lnSpc>
                <a:spcPct val="90000"/>
              </a:lnSpc>
              <a:spcBef>
                <a:spcPts val="6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spc="-5">
                <a:latin typeface="+mn-lt"/>
              </a:rPr>
              <a:t>Includes:</a:t>
            </a:r>
            <a:endParaRPr lang="en-US" sz="220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60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>
                <a:latin typeface="+mn-lt"/>
              </a:rPr>
              <a:t>Epidemiologic</a:t>
            </a:r>
            <a:r>
              <a:rPr lang="en-US" sz="2200" spc="-30">
                <a:latin typeface="+mn-lt"/>
              </a:rPr>
              <a:t> </a:t>
            </a:r>
            <a:r>
              <a:rPr lang="en-US" sz="2200" spc="-10">
                <a:latin typeface="+mn-lt"/>
              </a:rPr>
              <a:t>profile</a:t>
            </a:r>
            <a:endParaRPr lang="en-US" sz="2200">
              <a:latin typeface="+mn-lt"/>
            </a:endParaRPr>
          </a:p>
          <a:p>
            <a:pPr marL="756285" marR="5080" lvl="1" indent="-228600" eaLnBrk="1" hangingPunct="1">
              <a:lnSpc>
                <a:spcPct val="90000"/>
              </a:lnSpc>
              <a:spcBef>
                <a:spcPts val="58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>
                <a:latin typeface="+mn-lt"/>
              </a:rPr>
              <a:t>Estimates </a:t>
            </a:r>
            <a:r>
              <a:rPr lang="en-US" sz="2200" spc="-5">
                <a:latin typeface="+mn-lt"/>
              </a:rPr>
              <a:t>of </a:t>
            </a:r>
            <a:r>
              <a:rPr lang="en-US" sz="2200">
                <a:latin typeface="+mn-lt"/>
              </a:rPr>
              <a:t>the </a:t>
            </a:r>
            <a:r>
              <a:rPr lang="en-US" sz="2200" spc="-5">
                <a:latin typeface="+mn-lt"/>
              </a:rPr>
              <a:t>number and </a:t>
            </a:r>
            <a:r>
              <a:rPr lang="en-US" sz="2200" spc="-10">
                <a:latin typeface="+mn-lt"/>
              </a:rPr>
              <a:t>characteristics </a:t>
            </a:r>
            <a:r>
              <a:rPr lang="en-US" sz="2200" spc="-5">
                <a:latin typeface="+mn-lt"/>
              </a:rPr>
              <a:t>of </a:t>
            </a:r>
            <a:r>
              <a:rPr lang="en-US" sz="2200" spc="-30">
                <a:latin typeface="+mn-lt"/>
              </a:rPr>
              <a:t>PLWHA  </a:t>
            </a:r>
            <a:r>
              <a:rPr lang="en-US" sz="2200">
                <a:latin typeface="+mn-lt"/>
              </a:rPr>
              <a:t>with </a:t>
            </a:r>
            <a:r>
              <a:rPr lang="en-US" sz="2200" spc="-5">
                <a:latin typeface="+mn-lt"/>
              </a:rPr>
              <a:t>unmet </a:t>
            </a:r>
            <a:r>
              <a:rPr lang="en-US" sz="2200">
                <a:latin typeface="+mn-lt"/>
              </a:rPr>
              <a:t>need </a:t>
            </a:r>
            <a:r>
              <a:rPr lang="en-US" sz="2200" spc="-5">
                <a:latin typeface="+mn-lt"/>
              </a:rPr>
              <a:t>and of individuals </a:t>
            </a:r>
            <a:r>
              <a:rPr lang="en-US" sz="2200">
                <a:latin typeface="+mn-lt"/>
              </a:rPr>
              <a:t>with </a:t>
            </a:r>
            <a:r>
              <a:rPr lang="en-US" sz="2200" spc="-30">
                <a:latin typeface="+mn-lt"/>
              </a:rPr>
              <a:t>HIV/AIDS </a:t>
            </a:r>
            <a:r>
              <a:rPr lang="en-US" sz="2200">
                <a:latin typeface="+mn-lt"/>
              </a:rPr>
              <a:t>who </a:t>
            </a:r>
            <a:r>
              <a:rPr lang="en-US" sz="2200" spc="-15">
                <a:latin typeface="+mn-lt"/>
              </a:rPr>
              <a:t>are  unaware </a:t>
            </a:r>
            <a:r>
              <a:rPr lang="en-US" sz="2200" spc="-5">
                <a:latin typeface="+mn-lt"/>
              </a:rPr>
              <a:t>of </a:t>
            </a:r>
            <a:r>
              <a:rPr lang="en-US" sz="2200">
                <a:latin typeface="+mn-lt"/>
              </a:rPr>
              <a:t>their</a:t>
            </a:r>
            <a:r>
              <a:rPr lang="en-US" sz="2200" spc="-5">
                <a:latin typeface="+mn-lt"/>
              </a:rPr>
              <a:t> </a:t>
            </a:r>
            <a:r>
              <a:rPr lang="en-US" sz="2200" spc="-15">
                <a:latin typeface="+mn-lt"/>
              </a:rPr>
              <a:t>status</a:t>
            </a:r>
            <a:endParaRPr lang="en-US" sz="220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>
                <a:latin typeface="+mn-lt"/>
              </a:rPr>
              <a:t>Assessment of </a:t>
            </a:r>
            <a:r>
              <a:rPr lang="en-US" sz="2200">
                <a:latin typeface="+mn-lt"/>
              </a:rPr>
              <a:t>service needs and </a:t>
            </a:r>
            <a:r>
              <a:rPr lang="en-US" sz="2200" spc="-5">
                <a:latin typeface="+mn-lt"/>
              </a:rPr>
              <a:t>barriers </a:t>
            </a:r>
            <a:r>
              <a:rPr lang="en-US" sz="2200" spc="-15">
                <a:latin typeface="+mn-lt"/>
              </a:rPr>
              <a:t>to</a:t>
            </a:r>
            <a:r>
              <a:rPr lang="en-US" sz="2200" spc="-65">
                <a:latin typeface="+mn-lt"/>
              </a:rPr>
              <a:t> </a:t>
            </a:r>
            <a:r>
              <a:rPr lang="en-US" sz="2200" spc="-15">
                <a:latin typeface="+mn-lt"/>
              </a:rPr>
              <a:t>care</a:t>
            </a:r>
            <a:endParaRPr lang="en-US" sz="220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>
                <a:latin typeface="+mn-lt"/>
              </a:rPr>
              <a:t>Resource</a:t>
            </a:r>
            <a:r>
              <a:rPr lang="en-US" sz="2200" spc="-30">
                <a:latin typeface="+mn-lt"/>
              </a:rPr>
              <a:t> </a:t>
            </a:r>
            <a:r>
              <a:rPr lang="en-US" sz="2200" spc="-15">
                <a:latin typeface="+mn-lt"/>
              </a:rPr>
              <a:t>inventory</a:t>
            </a:r>
            <a:endParaRPr lang="en-US" sz="220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10">
                <a:latin typeface="+mn-lt"/>
              </a:rPr>
              <a:t>Profile </a:t>
            </a:r>
            <a:r>
              <a:rPr lang="en-US" sz="2200" spc="-5">
                <a:latin typeface="+mn-lt"/>
              </a:rPr>
              <a:t>of </a:t>
            </a:r>
            <a:r>
              <a:rPr lang="en-US" sz="2200" spc="-10">
                <a:latin typeface="+mn-lt"/>
              </a:rPr>
              <a:t>provider </a:t>
            </a:r>
            <a:r>
              <a:rPr lang="en-US" sz="2200" spc="-5">
                <a:latin typeface="+mn-lt"/>
              </a:rPr>
              <a:t>capacity </a:t>
            </a:r>
            <a:r>
              <a:rPr lang="en-US" sz="2200">
                <a:latin typeface="+mn-lt"/>
              </a:rPr>
              <a:t>and </a:t>
            </a:r>
            <a:r>
              <a:rPr lang="en-US" sz="2200" spc="-5">
                <a:latin typeface="+mn-lt"/>
              </a:rPr>
              <a:t>capability</a:t>
            </a:r>
            <a:endParaRPr lang="en-US" sz="220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200" spc="-5">
                <a:latin typeface="+mn-lt"/>
              </a:rPr>
              <a:t>Assessment of unmet need/service</a:t>
            </a:r>
            <a:r>
              <a:rPr lang="en-US" sz="2200" spc="-10">
                <a:latin typeface="+mn-lt"/>
              </a:rPr>
              <a:t> </a:t>
            </a:r>
            <a:r>
              <a:rPr lang="en-US" sz="2200" spc="-20">
                <a:latin typeface="+mn-lt"/>
              </a:rPr>
              <a:t>gaps</a:t>
            </a:r>
            <a:endParaRPr lang="en-US" sz="220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PSRA</a:t>
            </a:r>
            <a:r>
              <a:rPr lang="en-US" sz="4400" kern="1200" spc="-8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marR="389890" indent="-228600" eaLnBrk="1" hangingPunct="1">
              <a:lnSpc>
                <a:spcPct val="90000"/>
              </a:lnSpc>
              <a:spcBef>
                <a:spcPts val="9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+mn-lt"/>
              </a:rPr>
              <a:t>There is </a:t>
            </a:r>
            <a:r>
              <a:rPr lang="en-US" spc="-5" dirty="0">
                <a:latin typeface="+mn-lt"/>
              </a:rPr>
              <a:t>no one </a:t>
            </a:r>
            <a:r>
              <a:rPr lang="en-US" spc="5" dirty="0">
                <a:latin typeface="+mn-lt"/>
              </a:rPr>
              <a:t>“right” </a:t>
            </a:r>
            <a:r>
              <a:rPr lang="en-US" spc="-30" dirty="0">
                <a:latin typeface="+mn-lt"/>
              </a:rPr>
              <a:t>way </a:t>
            </a:r>
            <a:r>
              <a:rPr lang="en-US" spc="-15" dirty="0">
                <a:latin typeface="+mn-lt"/>
              </a:rPr>
              <a:t>to </a:t>
            </a:r>
            <a:r>
              <a:rPr lang="en-US" spc="-10" dirty="0">
                <a:latin typeface="+mn-lt"/>
              </a:rPr>
              <a:t>set priorities </a:t>
            </a:r>
            <a:r>
              <a:rPr lang="en-US" spc="-5" dirty="0">
                <a:latin typeface="+mn-lt"/>
              </a:rPr>
              <a:t>and  </a:t>
            </a:r>
            <a:r>
              <a:rPr lang="en-US" spc="-15" dirty="0">
                <a:latin typeface="+mn-lt"/>
              </a:rPr>
              <a:t>allocate</a:t>
            </a:r>
            <a:r>
              <a:rPr lang="en-US" spc="-25" dirty="0">
                <a:latin typeface="+mn-lt"/>
              </a:rPr>
              <a:t> </a:t>
            </a:r>
            <a:r>
              <a:rPr lang="en-US" spc="-15" dirty="0">
                <a:latin typeface="+mn-lt"/>
              </a:rPr>
              <a:t>resources.</a:t>
            </a:r>
            <a:endParaRPr lang="en-US" dirty="0">
              <a:latin typeface="+mn-lt"/>
            </a:endParaRPr>
          </a:p>
          <a:p>
            <a:pPr marL="355600" marR="69215" indent="-228600" eaLnBrk="1" hangingPunct="1">
              <a:lnSpc>
                <a:spcPct val="90000"/>
              </a:lnSpc>
              <a:spcBef>
                <a:spcPts val="67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+mn-lt"/>
              </a:rPr>
              <a:t>PSRA </a:t>
            </a:r>
            <a:r>
              <a:rPr lang="en-US" spc="-15" dirty="0">
                <a:latin typeface="+mn-lt"/>
              </a:rPr>
              <a:t>process must </a:t>
            </a:r>
            <a:r>
              <a:rPr lang="en-US" spc="-5" dirty="0">
                <a:latin typeface="+mn-lt"/>
              </a:rPr>
              <a:t>be </a:t>
            </a:r>
            <a:r>
              <a:rPr lang="en-US" spc="-10" dirty="0">
                <a:latin typeface="+mn-lt"/>
              </a:rPr>
              <a:t>documented in writing </a:t>
            </a:r>
            <a:r>
              <a:rPr lang="en-US" spc="-5" dirty="0">
                <a:latin typeface="+mn-lt"/>
              </a:rPr>
              <a:t>and used </a:t>
            </a:r>
            <a:r>
              <a:rPr lang="en-US" spc="-15" dirty="0">
                <a:latin typeface="+mn-lt"/>
              </a:rPr>
              <a:t>to </a:t>
            </a:r>
            <a:r>
              <a:rPr lang="en-US" spc="-10" dirty="0">
                <a:latin typeface="+mn-lt"/>
              </a:rPr>
              <a:t>guide </a:t>
            </a:r>
            <a:r>
              <a:rPr lang="en-US" spc="-15" dirty="0">
                <a:latin typeface="+mn-lt"/>
              </a:rPr>
              <a:t>deliberations </a:t>
            </a:r>
            <a:r>
              <a:rPr lang="en-US" spc="-5" dirty="0">
                <a:latin typeface="+mn-lt"/>
              </a:rPr>
              <a:t>and decision</a:t>
            </a:r>
            <a:r>
              <a:rPr lang="en-US" spc="15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making.</a:t>
            </a:r>
            <a:endParaRPr lang="en-US" dirty="0">
              <a:latin typeface="+mn-lt"/>
            </a:endParaRPr>
          </a:p>
          <a:p>
            <a:pPr marL="756285" marR="5080" lvl="1" indent="-228600" eaLnBrk="1" hangingPunct="1">
              <a:lnSpc>
                <a:spcPct val="90000"/>
              </a:lnSpc>
              <a:spcBef>
                <a:spcPts val="60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latin typeface="+mn-lt"/>
              </a:rPr>
              <a:t>A </a:t>
            </a:r>
            <a:r>
              <a:rPr lang="en-US" spc="-10" dirty="0">
                <a:latin typeface="+mn-lt"/>
              </a:rPr>
              <a:t>grievance can </a:t>
            </a:r>
            <a:r>
              <a:rPr lang="en-US" spc="-5" dirty="0">
                <a:latin typeface="+mn-lt"/>
              </a:rPr>
              <a:t>be </a:t>
            </a:r>
            <a:r>
              <a:rPr lang="en-US" dirty="0">
                <a:latin typeface="+mn-lt"/>
              </a:rPr>
              <a:t>filed if the </a:t>
            </a:r>
            <a:r>
              <a:rPr lang="en-US" spc="-5" dirty="0">
                <a:latin typeface="+mn-lt"/>
              </a:rPr>
              <a:t>planning </a:t>
            </a:r>
            <a:r>
              <a:rPr lang="en-US" spc="-10" dirty="0">
                <a:latin typeface="+mn-lt"/>
              </a:rPr>
              <a:t>council deviates  </a:t>
            </a:r>
            <a:r>
              <a:rPr lang="en-US" spc="-15" dirty="0">
                <a:latin typeface="+mn-lt"/>
              </a:rPr>
              <a:t>from </a:t>
            </a:r>
            <a:r>
              <a:rPr lang="en-US" dirty="0">
                <a:latin typeface="+mn-lt"/>
              </a:rPr>
              <a:t>its </a:t>
            </a:r>
            <a:r>
              <a:rPr lang="en-US" spc="-10" dirty="0">
                <a:latin typeface="+mn-lt"/>
              </a:rPr>
              <a:t>established</a:t>
            </a:r>
            <a:r>
              <a:rPr lang="en-US" spc="-3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process.</a:t>
            </a:r>
            <a:endParaRPr lang="en-US" dirty="0">
              <a:latin typeface="+mn-lt"/>
            </a:endParaRPr>
          </a:p>
          <a:p>
            <a:pPr marL="355600" marR="107950" indent="-228600" eaLnBrk="1" hangingPunct="1">
              <a:lnSpc>
                <a:spcPct val="90000"/>
              </a:lnSpc>
              <a:spcBef>
                <a:spcPts val="64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10" dirty="0">
                <a:latin typeface="+mn-lt"/>
              </a:rPr>
              <a:t>Agree </a:t>
            </a:r>
            <a:r>
              <a:rPr lang="en-US" spc="-5" dirty="0">
                <a:latin typeface="+mn-lt"/>
              </a:rPr>
              <a:t>on the PSRA </a:t>
            </a:r>
            <a:r>
              <a:rPr lang="en-US" spc="-10" dirty="0">
                <a:latin typeface="+mn-lt"/>
              </a:rPr>
              <a:t>process, </a:t>
            </a:r>
            <a:r>
              <a:rPr lang="en-US" spc="-5" dirty="0">
                <a:latin typeface="+mn-lt"/>
              </a:rPr>
              <a:t>its </a:t>
            </a:r>
            <a:r>
              <a:rPr lang="en-US" spc="-15" dirty="0">
                <a:latin typeface="+mn-lt"/>
              </a:rPr>
              <a:t>desired </a:t>
            </a:r>
            <a:r>
              <a:rPr lang="en-US" spc="-10" dirty="0">
                <a:latin typeface="+mn-lt"/>
              </a:rPr>
              <a:t>outcomes,  </a:t>
            </a:r>
            <a:r>
              <a:rPr lang="en-US" spc="-5" dirty="0">
                <a:latin typeface="+mn-lt"/>
              </a:rPr>
              <a:t>and </a:t>
            </a:r>
            <a:r>
              <a:rPr lang="en-US" spc="-10" dirty="0">
                <a:latin typeface="+mn-lt"/>
              </a:rPr>
              <a:t>responsibilities </a:t>
            </a:r>
            <a:r>
              <a:rPr lang="en-US" spc="-25" dirty="0">
                <a:latin typeface="+mn-lt"/>
              </a:rPr>
              <a:t>for </a:t>
            </a:r>
            <a:r>
              <a:rPr lang="en-US" spc="-10" dirty="0">
                <a:latin typeface="+mn-lt"/>
              </a:rPr>
              <a:t>carrying </a:t>
            </a:r>
            <a:r>
              <a:rPr lang="en-US" spc="-5" dirty="0">
                <a:latin typeface="+mn-lt"/>
              </a:rPr>
              <a:t>out </a:t>
            </a:r>
            <a:r>
              <a:rPr lang="en-US" spc="-10" dirty="0">
                <a:latin typeface="+mn-lt"/>
              </a:rPr>
              <a:t>the</a:t>
            </a:r>
            <a:r>
              <a:rPr lang="en-US" spc="14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process.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64300" y="240641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45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Priority Setting and Resource Allocations </a:t>
            </a:r>
            <a:r>
              <a:rPr lang="en-US" sz="45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sz="4500" spc="-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500" spc="-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368181"/>
          <a:ext cx="7621461" cy="51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49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27506" y="381000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45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Priority Setting and Resource Allocations </a:t>
            </a:r>
            <a:r>
              <a:rPr lang="en-US" sz="45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sz="4500" spc="-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500" spc="-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368181"/>
          <a:ext cx="7621461" cy="51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962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sitting, young&#10;&#10;Description automatically generated">
            <a:extLst>
              <a:ext uri="{FF2B5EF4-FFF2-40B4-BE49-F238E27FC236}">
                <a16:creationId xmlns:a16="http://schemas.microsoft.com/office/drawing/2014/main" id="{E2F1DFD3-6110-4024-922F-FC7E3FBB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75" r="112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914400" eaLnBrk="1" hangingPunct="1"/>
            <a:r>
              <a:rPr lang="en-US" sz="60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US" sz="60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60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Decision-Making</a:t>
            </a:r>
            <a:endParaRPr lang="en-US" sz="6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161"/>
            <a:ext cx="6315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Data </a:t>
            </a:r>
            <a:r>
              <a:rPr spc="-20" dirty="0"/>
              <a:t>to </a:t>
            </a:r>
            <a:r>
              <a:rPr spc="-5" dirty="0"/>
              <a:t>Support</a:t>
            </a:r>
            <a:r>
              <a:rPr spc="60" dirty="0"/>
              <a:t> </a:t>
            </a:r>
            <a:r>
              <a:rPr spc="-5" dirty="0"/>
              <a:t>Decision-Making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60"/>
            <a:ext cx="3709035" cy="326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961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Needs</a:t>
            </a:r>
            <a:r>
              <a:rPr sz="2800" spc="-40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assessment  findings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69726F"/>
                </a:solidFill>
                <a:latin typeface="Calibri"/>
                <a:cs typeface="Calibri"/>
              </a:rPr>
              <a:t>Cost-effectiveness</a:t>
            </a:r>
            <a:r>
              <a:rPr sz="2800" spc="-35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9726F"/>
                </a:solidFill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355600" marR="4445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Actual service </a:t>
            </a:r>
            <a:r>
              <a:rPr sz="2800" spc="-20" dirty="0">
                <a:solidFill>
                  <a:srgbClr val="69726F"/>
                </a:solidFill>
                <a:latin typeface="Calibri"/>
                <a:cs typeface="Calibri"/>
              </a:rPr>
              <a:t>cost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and  </a:t>
            </a:r>
            <a:r>
              <a:rPr sz="2800" spc="-15" dirty="0">
                <a:solidFill>
                  <a:srgbClr val="69726F"/>
                </a:solidFill>
                <a:latin typeface="Calibri"/>
                <a:cs typeface="Calibri"/>
              </a:rPr>
              <a:t>utilization</a:t>
            </a:r>
            <a:r>
              <a:rPr sz="2800" spc="15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9726F"/>
                </a:solidFill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355600" marR="3175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Priorities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of </a:t>
            </a:r>
            <a:r>
              <a:rPr sz="2800" spc="-45" dirty="0">
                <a:solidFill>
                  <a:srgbClr val="69726F"/>
                </a:solidFill>
                <a:latin typeface="Calibri"/>
                <a:cs typeface="Calibri"/>
              </a:rPr>
              <a:t>PLWH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who 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will use</a:t>
            </a:r>
            <a:r>
              <a:rPr sz="2800" spc="5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services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40" y="1610360"/>
            <a:ext cx="413194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amount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funds  </a:t>
            </a:r>
            <a:r>
              <a:rPr sz="2800" spc="-15" dirty="0">
                <a:solidFill>
                  <a:srgbClr val="69726F"/>
                </a:solidFill>
                <a:latin typeface="Calibri"/>
                <a:cs typeface="Calibri"/>
              </a:rPr>
              <a:t>provided by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other</a:t>
            </a:r>
            <a:r>
              <a:rPr sz="2800" spc="10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sources</a:t>
            </a:r>
            <a:endParaRPr sz="2800" dirty="0">
              <a:latin typeface="Calibri"/>
              <a:cs typeface="Calibri"/>
            </a:endParaRPr>
          </a:p>
          <a:p>
            <a:pPr marL="355600" marR="174625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Use of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RWHAP </a:t>
            </a:r>
            <a:r>
              <a:rPr sz="2800" spc="-20" dirty="0">
                <a:solidFill>
                  <a:srgbClr val="69726F"/>
                </a:solidFill>
                <a:latin typeface="Calibri"/>
                <a:cs typeface="Calibri"/>
              </a:rPr>
              <a:t>Part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A 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funds </a:t>
            </a:r>
            <a:r>
              <a:rPr sz="2800" spc="-15" dirty="0">
                <a:solidFill>
                  <a:srgbClr val="69726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69726F"/>
                </a:solidFill>
                <a:latin typeface="Calibri"/>
                <a:cs typeface="Calibri"/>
              </a:rPr>
              <a:t>work </a:t>
            </a:r>
            <a:r>
              <a:rPr sz="2800" spc="-5" dirty="0">
                <a:solidFill>
                  <a:srgbClr val="69726F"/>
                </a:solidFill>
                <a:latin typeface="Calibri"/>
                <a:cs typeface="Calibri"/>
              </a:rPr>
              <a:t>with other  services</a:t>
            </a:r>
            <a:r>
              <a:rPr sz="2800" spc="5" dirty="0">
                <a:solidFill>
                  <a:srgbClr val="69726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9726F"/>
                </a:solidFill>
                <a:latin typeface="Calibri"/>
                <a:cs typeface="Calibri"/>
              </a:rPr>
              <a:t>providers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500" y="4140708"/>
            <a:ext cx="3307079" cy="2382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161"/>
            <a:ext cx="528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Leveraging </a:t>
            </a:r>
            <a:r>
              <a:rPr dirty="0"/>
              <a:t>Other</a:t>
            </a:r>
            <a:r>
              <a:rPr spc="-50" dirty="0"/>
              <a:t> </a:t>
            </a:r>
            <a:r>
              <a:rPr spc="-15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99" y="2136140"/>
            <a:ext cx="3751579" cy="305404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spc="-2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Understand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service 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categories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and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amounts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funding 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provided by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sources 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other than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RWHAP 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endParaRPr lang="en-US" sz="28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6106" y="1137269"/>
            <a:ext cx="4443095" cy="5380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08990" indent="-342900">
              <a:lnSpc>
                <a:spcPct val="100000"/>
              </a:lnSpc>
              <a:spcBef>
                <a:spcPts val="9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10" dirty="0">
                <a:latin typeface="Calibri"/>
                <a:cs typeface="Calibri"/>
              </a:rPr>
              <a:t>Income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10" dirty="0">
                <a:latin typeface="Calibri"/>
                <a:cs typeface="Calibri"/>
              </a:rPr>
              <a:t>RWHAP </a:t>
            </a:r>
            <a:r>
              <a:rPr sz="2800" spc="-20" dirty="0">
                <a:latin typeface="Calibri"/>
                <a:cs typeface="Calibri"/>
              </a:rPr>
              <a:t>Parts B, </a:t>
            </a:r>
            <a:r>
              <a:rPr sz="2800" spc="-10" dirty="0">
                <a:latin typeface="Calibri"/>
                <a:cs typeface="Calibri"/>
              </a:rPr>
              <a:t>C, </a:t>
            </a:r>
            <a:r>
              <a:rPr sz="2800" spc="-45" dirty="0">
                <a:latin typeface="Calibri"/>
                <a:cs typeface="Calibri"/>
              </a:rPr>
              <a:t>D,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Housing Continuum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</a:t>
            </a:r>
            <a:r>
              <a:rPr lang="en-US" sz="2800" spc="-15" dirty="0">
                <a:latin typeface="Calibri"/>
                <a:cs typeface="Calibri"/>
              </a:rPr>
              <a:t>/HOPWA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SAMHSA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Medicaid/Medicare</a:t>
            </a:r>
            <a:endParaRPr lang="en-US" sz="28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15" dirty="0">
                <a:latin typeface="Calibri"/>
                <a:cs typeface="Calibri"/>
              </a:rPr>
              <a:t>Net County Cost (NCC)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35" dirty="0">
                <a:latin typeface="Calibri"/>
                <a:cs typeface="Calibri"/>
              </a:rPr>
              <a:t>County-wide resources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35" dirty="0">
                <a:latin typeface="Calibri"/>
                <a:cs typeface="Calibri"/>
              </a:rPr>
              <a:t>Centers for Disease Control and Prevention 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08B89D"/>
              </a:buClr>
              <a:buFont typeface="Wingdings 3"/>
              <a:buChar char=""/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Other grants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2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58011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988" y="530161"/>
            <a:ext cx="500761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</a:rPr>
              <a:t>Knowledge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Check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935922"/>
            <a:ext cx="3074035" cy="2329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assessment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2800">
              <a:latin typeface="Calibri"/>
              <a:cs typeface="Calibri"/>
            </a:endParaRPr>
          </a:p>
          <a:p>
            <a:pPr marL="354965" marR="331470" indent="-34290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Service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cost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and  utilization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Priorities 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PLWH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0" y="2935922"/>
            <a:ext cx="376491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7503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Amount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other  funding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Part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 funds used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w/ other services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providers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07312"/>
            <a:ext cx="77800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Which of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following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should be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considered in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decision-making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process?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Expenditure Review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6600" y="500062"/>
            <a:ext cx="5179868" cy="5857875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Prior Program Year Final Expenditures for Ryan White Part A and Minority Initiative (MAI) funds 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PY estimates for Part A, MAI and Part B  Expenditures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 RFP funding needs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and future PY Expanded Service Categories with anticipated expenditures increases.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PY Budget Amounts for Part A, B and MAI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 typeface="Wingdings 3"/>
              <a:buChar char=""/>
            </a:pPr>
            <a:r>
              <a:rPr lang="en-US" sz="2100" spc="150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 County Cost (NCC) Budget for services/ supportive care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9959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chemeClr val="accent5"/>
                </a:solidFill>
              </a:rPr>
              <a:t>Learning Objectives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188" y="1646238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0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BC94C-A7C0-4756-804A-6ED628FFD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30629-EB18-467B-8483-A50881C9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9536E-29C6-4685-8FF8-620FCD5FBD6D}"/>
              </a:ext>
            </a:extLst>
          </p:cNvPr>
          <p:cNvSpPr txBox="1"/>
          <p:nvPr/>
        </p:nvSpPr>
        <p:spPr>
          <a:xfrm>
            <a:off x="6957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elgarblog.wordpress.com/2014/07/17/co-operative-enterprise-a-solution-to-contemporary-economic-proble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9C6-6B15-440B-A5D0-8945FC282EEF}"/>
              </a:ext>
            </a:extLst>
          </p:cNvPr>
          <p:cNvSpPr txBox="1"/>
          <p:nvPr/>
        </p:nvSpPr>
        <p:spPr>
          <a:xfrm>
            <a:off x="304800" y="381000"/>
            <a:ext cx="615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Planning Tools Unique to the Commission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BD98F7-CB81-491F-BEAB-186ECE1BE637}"/>
              </a:ext>
            </a:extLst>
          </p:cNvPr>
          <p:cNvSpPr/>
          <p:nvPr/>
        </p:nvSpPr>
        <p:spPr>
          <a:xfrm>
            <a:off x="2667000" y="4572000"/>
            <a:ext cx="6153150" cy="132343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Paradigms and Operating Values</a:t>
            </a:r>
          </a:p>
        </p:txBody>
      </p:sp>
    </p:spTree>
    <p:extLst>
      <p:ext uri="{BB962C8B-B14F-4D97-AF65-F5344CB8AC3E}">
        <p14:creationId xmlns:p14="http://schemas.microsoft.com/office/powerpoint/2010/main" val="217642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Paradigms for Decision-Making</a:t>
            </a:r>
            <a:endParaRPr lang="en-US" sz="3100" b="1">
              <a:solidFill>
                <a:srgbClr val="FFFF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Compassion</a:t>
            </a:r>
            <a:r>
              <a:rPr lang="en-US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response to suffering of others that motivates a desire to help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u="sng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Equity</a:t>
            </a:r>
            <a:r>
              <a:rPr lang="en-US" dirty="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allocating levels of investments and commitment that meaningfully address the needs of populations disproportionately impacted by HIV/STDs and social determinants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24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Operating Values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100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Operating Values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Efficiency</a:t>
            </a:r>
            <a:r>
              <a:rPr lang="en-US" sz="2100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accomplishing the desired operational outcomes with the least use of resources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Quality</a:t>
            </a:r>
            <a:r>
              <a:rPr lang="en-US" sz="2100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the highest level of competence in the decision-making process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Advocacy</a:t>
            </a:r>
            <a:r>
              <a:rPr lang="en-US" sz="2100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addressing the asymmetrical power relationships of stakeholders in the process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100" u="sng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Representation</a:t>
            </a:r>
            <a:r>
              <a:rPr lang="en-US" sz="2100" spc="150">
                <a:ln w="6350">
                  <a:noFill/>
                </a:ln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: ensuring that all relevant stake-holders/constituencies are adequately represented in the decision-making process</a:t>
            </a:r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345055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C7CE-97B3-4C4C-8ED1-22B9563C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most recent Commission approved Ryan White service category rankings </a:t>
            </a:r>
            <a:r>
              <a:rPr lang="en-US"/>
              <a:t>and allocations, </a:t>
            </a:r>
            <a:r>
              <a:rPr lang="en-US" dirty="0"/>
              <a:t>table go 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2F0AF-1439-410F-930C-4897B2C80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hlinkClick r:id="rId2"/>
              </a:rPr>
              <a:t>https://tinyurl.com/y4q57ce4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44B5-15ED-4587-B84B-7B94C21A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29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FD6-6E0F-45C2-8705-EEFBDCC0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3" y="1527750"/>
            <a:ext cx="7248635" cy="3624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959A-7813-4A4D-B811-911BC21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33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638800"/>
            <a:ext cx="295275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FD279-77D1-492F-BC41-68C162B508C4}"/>
              </a:ext>
            </a:extLst>
          </p:cNvPr>
          <p:cNvSpPr txBox="1"/>
          <p:nvPr/>
        </p:nvSpPr>
        <p:spPr>
          <a:xfrm>
            <a:off x="1543397" y="5638800"/>
            <a:ext cx="43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@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6C5BC8-00FF-406A-9C20-20C0890E2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258670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A80E04-39D7-47F6-8FBE-5D8499037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3429000"/>
            <a:ext cx="1005840" cy="1005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702D1-ED63-441F-B2DD-57E014465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07707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397940-D04F-4437-8103-B3B74B38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402991"/>
            <a:ext cx="1097280" cy="1097280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DB86A35-0671-4C5D-8FEB-5FE74EF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" y="1652976"/>
            <a:ext cx="914400" cy="9144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CF078B-C604-491C-8DB3-AFEB209894DC}"/>
              </a:ext>
            </a:extLst>
          </p:cNvPr>
          <p:cNvSpPr txBox="1"/>
          <p:nvPr/>
        </p:nvSpPr>
        <p:spPr>
          <a:xfrm>
            <a:off x="1579419" y="1695580"/>
            <a:ext cx="713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3530 </a:t>
            </a:r>
            <a:r>
              <a:rPr lang="fr-FR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Wilshire</a:t>
            </a:r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 Boulevard, Suite 1140 Los Angeles, CA 90010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D51EC-FCD9-4913-9031-994257FA655B}"/>
              </a:ext>
            </a:extLst>
          </p:cNvPr>
          <p:cNvSpPr txBox="1"/>
          <p:nvPr/>
        </p:nvSpPr>
        <p:spPr>
          <a:xfrm>
            <a:off x="1579419" y="2821267"/>
            <a:ext cx="49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hivcomm@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lachiv</a:t>
            </a:r>
            <a:r>
              <a:rPr lang="en-US" sz="2800" dirty="0">
                <a:hlinkClick r:id="rId9"/>
              </a:rPr>
              <a:t>.org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2CB65-C714-49EF-8547-98BE7B3C0812}"/>
              </a:ext>
            </a:extLst>
          </p:cNvPr>
          <p:cNvSpPr txBox="1"/>
          <p:nvPr/>
        </p:nvSpPr>
        <p:spPr>
          <a:xfrm>
            <a:off x="1666009" y="3610187"/>
            <a:ext cx="589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213.738.2816 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12D5D-C7CA-44AD-899C-A94CD3926A6A}"/>
              </a:ext>
            </a:extLst>
          </p:cNvPr>
          <p:cNvSpPr txBox="1"/>
          <p:nvPr/>
        </p:nvSpPr>
        <p:spPr>
          <a:xfrm>
            <a:off x="1579419" y="4581079"/>
            <a:ext cx="53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349789-04EA-4E2B-8F98-5A4756F3E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82826"/>
            <a:ext cx="28194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47460C-DD30-40DE-919C-2ABF3F0D9F92}"/>
              </a:ext>
            </a:extLst>
          </p:cNvPr>
          <p:cNvSpPr txBox="1"/>
          <p:nvPr/>
        </p:nvSpPr>
        <p:spPr>
          <a:xfrm>
            <a:off x="3644870" y="906966"/>
            <a:ext cx="51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https://hivconnect.org/</a:t>
            </a:r>
          </a:p>
        </p:txBody>
      </p:sp>
    </p:spTree>
    <p:extLst>
      <p:ext uri="{BB962C8B-B14F-4D97-AF65-F5344CB8AC3E}">
        <p14:creationId xmlns:p14="http://schemas.microsoft.com/office/powerpoint/2010/main" val="6543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00CDC54-FA97-436B-8642-3902ADF7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4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4E786-18A8-401B-9792-C46B3267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6ED94-069E-46B9-B55B-DE19AA5ABBF0}"/>
              </a:ext>
            </a:extLst>
          </p:cNvPr>
          <p:cNvSpPr txBox="1"/>
          <p:nvPr/>
        </p:nvSpPr>
        <p:spPr>
          <a:xfrm>
            <a:off x="304800" y="2133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Planning Council (PC)/Planning Body (PC) = Commission on HIV</a:t>
            </a:r>
          </a:p>
          <a:p>
            <a:endParaRPr lang="en-US" sz="3200" dirty="0"/>
          </a:p>
          <a:p>
            <a:r>
              <a:rPr lang="en-US" sz="3200" dirty="0"/>
              <a:t>Recipient = Division of HIV and STD Programs (DHSP)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32DA5-DD19-4B63-9AA4-BE10F2AF4423}"/>
              </a:ext>
            </a:extLst>
          </p:cNvPr>
          <p:cNvSpPr txBox="1"/>
          <p:nvPr/>
        </p:nvSpPr>
        <p:spPr>
          <a:xfrm>
            <a:off x="304800" y="554136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Acronyms and Alphabet Soup:</a:t>
            </a:r>
          </a:p>
        </p:txBody>
      </p:sp>
    </p:spTree>
    <p:extLst>
      <p:ext uri="{BB962C8B-B14F-4D97-AF65-F5344CB8AC3E}">
        <p14:creationId xmlns:p14="http://schemas.microsoft.com/office/powerpoint/2010/main" val="262237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water, sitting, person&#10;&#10;Description automatically generated">
            <a:extLst>
              <a:ext uri="{FF2B5EF4-FFF2-40B4-BE49-F238E27FC236}">
                <a16:creationId xmlns:a16="http://schemas.microsoft.com/office/drawing/2014/main" id="{119063B6-0CD8-4B07-BE7B-EE601AF4D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07" r="472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ctr" defTabSz="914400" eaLnBrk="1" hangingPunct="1"/>
            <a:r>
              <a:rPr lang="en-US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Priority </a:t>
            </a:r>
            <a:r>
              <a:rPr lang="en-US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 </a:t>
            </a: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 </a:t>
            </a:r>
            <a:r>
              <a:rPr lang="en-US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 </a:t>
            </a:r>
            <a:r>
              <a:rPr lang="en-US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Allocation</a:t>
            </a:r>
            <a:r>
              <a:rPr lang="en-US" spc="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(PSRA)?</a:t>
            </a: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Priority </a:t>
            </a:r>
            <a:r>
              <a:rPr lang="en-US" sz="4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</a:t>
            </a:r>
            <a:r>
              <a:rPr lang="en-US" sz="42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42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</a:t>
            </a:r>
            <a:r>
              <a:rPr lang="en-US" sz="4200" kern="1200" spc="-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Allocation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04C5E95A-253F-485F-B292-13D4D9B76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555002"/>
              </p:ext>
            </p:extLst>
          </p:nvPr>
        </p:nvGraphicFramePr>
        <p:xfrm>
          <a:off x="3875237" y="303590"/>
          <a:ext cx="5120640" cy="740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US">
                <a:solidFill>
                  <a:srgbClr val="FFFFFF"/>
                </a:solidFill>
              </a:rPr>
              <a:t>Priority</a:t>
            </a:r>
            <a:r>
              <a:rPr lang="en-US" spc="-9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Setting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F479B-9488-4CB7-A956-D0DF1FA5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marR="5080" indent="0">
              <a:spcBef>
                <a:spcPts val="95"/>
              </a:spcBef>
              <a:buNone/>
            </a:pPr>
            <a:r>
              <a:rPr lang="en-US" spc="-5" dirty="0">
                <a:latin typeface="Calibri"/>
                <a:cs typeface="Calibri"/>
              </a:rPr>
              <a:t>P</a:t>
            </a:r>
            <a:r>
              <a:rPr lang="en-US" spc="-15" dirty="0">
                <a:latin typeface="Calibri"/>
                <a:cs typeface="Calibri"/>
              </a:rPr>
              <a:t>rocess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10" dirty="0">
                <a:latin typeface="Calibri"/>
                <a:cs typeface="Calibri"/>
              </a:rPr>
              <a:t>deciding  </a:t>
            </a:r>
            <a:r>
              <a:rPr lang="en-US" spc="-5" dirty="0">
                <a:latin typeface="Calibri"/>
                <a:cs typeface="Calibri"/>
              </a:rPr>
              <a:t>which </a:t>
            </a:r>
            <a:r>
              <a:rPr lang="en-US" spc="-35" dirty="0">
                <a:latin typeface="Calibri"/>
                <a:cs typeface="Calibri"/>
              </a:rPr>
              <a:t>HIV/AIDS </a:t>
            </a:r>
            <a:r>
              <a:rPr lang="en-US" spc="-5" dirty="0">
                <a:latin typeface="Calibri"/>
                <a:cs typeface="Calibri"/>
              </a:rPr>
              <a:t>services  </a:t>
            </a:r>
            <a:r>
              <a:rPr lang="en-US" spc="-20" dirty="0">
                <a:latin typeface="Calibri"/>
                <a:cs typeface="Calibri"/>
              </a:rPr>
              <a:t>are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15" dirty="0">
                <a:latin typeface="Calibri"/>
                <a:cs typeface="Calibri"/>
              </a:rPr>
              <a:t>most important  </a:t>
            </a:r>
            <a:r>
              <a:rPr lang="en-US" spc="-10" dirty="0">
                <a:latin typeface="Calibri"/>
                <a:cs typeface="Calibri"/>
              </a:rPr>
              <a:t>in </a:t>
            </a:r>
            <a:r>
              <a:rPr lang="en-US" spc="-15" dirty="0">
                <a:latin typeface="Calibri"/>
                <a:cs typeface="Calibri"/>
              </a:rPr>
              <a:t>providing </a:t>
            </a:r>
            <a:r>
              <a:rPr lang="en-US" spc="-5" dirty="0">
                <a:latin typeface="Calibri"/>
                <a:cs typeface="Calibri"/>
              </a:rPr>
              <a:t>a  </a:t>
            </a:r>
            <a:r>
              <a:rPr lang="en-US" spc="-15" dirty="0">
                <a:latin typeface="Calibri"/>
                <a:cs typeface="Calibri"/>
              </a:rPr>
              <a:t>comprehensive </a:t>
            </a:r>
            <a:r>
              <a:rPr lang="en-US" spc="-30" dirty="0">
                <a:latin typeface="Calibri"/>
                <a:cs typeface="Calibri"/>
              </a:rPr>
              <a:t>system  </a:t>
            </a:r>
            <a:r>
              <a:rPr lang="en-US" spc="-5" dirty="0">
                <a:latin typeface="Calibri"/>
                <a:cs typeface="Calibri"/>
              </a:rPr>
              <a:t>of </a:t>
            </a:r>
            <a:r>
              <a:rPr lang="en-US" spc="-20" dirty="0">
                <a:latin typeface="Calibri"/>
                <a:cs typeface="Calibri"/>
              </a:rPr>
              <a:t>care </a:t>
            </a:r>
            <a:r>
              <a:rPr lang="en-US" spc="-25" dirty="0">
                <a:latin typeface="Calibri"/>
                <a:cs typeface="Calibri"/>
              </a:rPr>
              <a:t>for </a:t>
            </a:r>
            <a:r>
              <a:rPr lang="en-US" spc="-5" dirty="0">
                <a:latin typeface="Calibri"/>
                <a:cs typeface="Calibri"/>
              </a:rPr>
              <a:t>all </a:t>
            </a:r>
            <a:r>
              <a:rPr lang="en-US" spc="-45" dirty="0">
                <a:latin typeface="Calibri"/>
                <a:cs typeface="Calibri"/>
              </a:rPr>
              <a:t>PLWH </a:t>
            </a:r>
            <a:r>
              <a:rPr lang="en-US" spc="-15" dirty="0">
                <a:latin typeface="Calibri"/>
                <a:cs typeface="Calibri"/>
              </a:rPr>
              <a:t>in  </a:t>
            </a:r>
            <a:r>
              <a:rPr lang="en-US" spc="-5" dirty="0">
                <a:latin typeface="Calibri"/>
                <a:cs typeface="Calibri"/>
              </a:rPr>
              <a:t>the</a:t>
            </a:r>
            <a:r>
              <a:rPr lang="en-US" spc="1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Eligible Metropolitan Area (in our case, Los Angeles County)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Priority</a:t>
            </a:r>
            <a:r>
              <a:rPr lang="en-US" sz="4400" kern="1200" spc="-9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eaLnBrk="1" hangingPunct="1">
              <a:lnSpc>
                <a:spcPct val="90000"/>
              </a:lnSpc>
              <a:spcBef>
                <a:spcPts val="800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800" spc="-15" dirty="0">
                <a:latin typeface="+mn-lt"/>
              </a:rPr>
              <a:t>Must </a:t>
            </a:r>
            <a:r>
              <a:rPr lang="en-US" sz="2800" spc="-10" dirty="0">
                <a:latin typeface="+mn-lt"/>
              </a:rPr>
              <a:t>address </a:t>
            </a:r>
            <a:r>
              <a:rPr lang="en-US" sz="2800" spc="-5" dirty="0">
                <a:latin typeface="+mn-lt"/>
              </a:rPr>
              <a:t>needs of </a:t>
            </a:r>
            <a:r>
              <a:rPr lang="en-US" sz="2800" i="1" spc="-5" dirty="0">
                <a:latin typeface="+mn-lt"/>
              </a:rPr>
              <a:t>all </a:t>
            </a:r>
            <a:r>
              <a:rPr lang="en-US" sz="2800" spc="-45" dirty="0">
                <a:latin typeface="+mn-lt"/>
              </a:rPr>
              <a:t>PLWH </a:t>
            </a:r>
            <a:r>
              <a:rPr lang="en-US" sz="2800" spc="-20" dirty="0">
                <a:latin typeface="+mn-lt"/>
              </a:rPr>
              <a:t>regardless</a:t>
            </a:r>
            <a:r>
              <a:rPr lang="en-US" sz="2800" spc="175" dirty="0">
                <a:latin typeface="+mn-lt"/>
              </a:rPr>
              <a:t> </a:t>
            </a:r>
            <a:r>
              <a:rPr lang="en-US" sz="2800" spc="-5" dirty="0">
                <a:latin typeface="+mn-lt"/>
              </a:rPr>
              <a:t>of: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60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dirty="0">
                <a:latin typeface="+mn-lt"/>
              </a:rPr>
              <a:t>Who </a:t>
            </a:r>
            <a:r>
              <a:rPr lang="en-US" sz="2800" spc="-5" dirty="0">
                <a:latin typeface="+mn-lt"/>
              </a:rPr>
              <a:t>they</a:t>
            </a:r>
            <a:r>
              <a:rPr lang="en-US" sz="2800" spc="-25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are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10" dirty="0">
                <a:latin typeface="+mn-lt"/>
              </a:rPr>
              <a:t>Where </a:t>
            </a:r>
            <a:r>
              <a:rPr lang="en-US" sz="2800" spc="-5" dirty="0">
                <a:latin typeface="+mn-lt"/>
              </a:rPr>
              <a:t>they </a:t>
            </a:r>
            <a:r>
              <a:rPr lang="en-US" sz="2800" spc="-10" dirty="0">
                <a:latin typeface="+mn-lt"/>
              </a:rPr>
              <a:t>live </a:t>
            </a:r>
            <a:r>
              <a:rPr lang="en-US" sz="2800" dirty="0">
                <a:latin typeface="+mn-lt"/>
              </a:rPr>
              <a:t>in the</a:t>
            </a:r>
            <a:r>
              <a:rPr lang="en-US" sz="2800" spc="5" dirty="0">
                <a:latin typeface="+mn-lt"/>
              </a:rPr>
              <a:t> </a:t>
            </a:r>
            <a:r>
              <a:rPr lang="en-US" sz="2800" spc="-15" dirty="0">
                <a:latin typeface="+mn-lt"/>
              </a:rPr>
              <a:t>County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15" dirty="0">
                <a:latin typeface="+mn-lt"/>
              </a:rPr>
              <a:t>Stage </a:t>
            </a:r>
            <a:r>
              <a:rPr lang="en-US" sz="2800" spc="-5" dirty="0">
                <a:latin typeface="+mn-lt"/>
              </a:rPr>
              <a:t>of disease</a:t>
            </a:r>
            <a:endParaRPr lang="en-US" sz="2800" dirty="0">
              <a:latin typeface="+mn-lt"/>
            </a:endParaRPr>
          </a:p>
          <a:p>
            <a:pPr marL="756285" lvl="1" indent="-228600" eaLnBrk="1" hangingPunct="1">
              <a:lnSpc>
                <a:spcPct val="90000"/>
              </a:lnSpc>
              <a:spcBef>
                <a:spcPts val="57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800" spc="-5" dirty="0">
                <a:latin typeface="+mn-lt"/>
              </a:rPr>
              <a:t>Whether they </a:t>
            </a:r>
            <a:r>
              <a:rPr lang="en-US" sz="2800" spc="-10" dirty="0">
                <a:latin typeface="+mn-lt"/>
              </a:rPr>
              <a:t>currently receive </a:t>
            </a:r>
            <a:r>
              <a:rPr lang="en-US" sz="2800" dirty="0">
                <a:latin typeface="+mn-lt"/>
              </a:rPr>
              <a:t>services</a:t>
            </a:r>
          </a:p>
          <a:p>
            <a:pPr marL="355600" marR="5080" indent="-228600" eaLnBrk="1" hangingPunct="1">
              <a:lnSpc>
                <a:spcPct val="90000"/>
              </a:lnSpc>
              <a:spcBef>
                <a:spcPts val="645"/>
              </a:spcBef>
              <a:buClr>
                <a:srgbClr val="08B89D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latin typeface="+mn-lt"/>
              </a:rPr>
              <a:t>Priorities should </a:t>
            </a:r>
            <a:r>
              <a:rPr lang="en-US" sz="2800" spc="-5" dirty="0">
                <a:latin typeface="+mn-lt"/>
              </a:rPr>
              <a:t>be </a:t>
            </a:r>
            <a:r>
              <a:rPr lang="en-US" sz="2800" spc="-10" dirty="0">
                <a:latin typeface="+mn-lt"/>
              </a:rPr>
              <a:t>set </a:t>
            </a:r>
            <a:r>
              <a:rPr lang="en-US" sz="2800" spc="-5" dirty="0">
                <a:latin typeface="+mn-lt"/>
              </a:rPr>
              <a:t>without </a:t>
            </a:r>
            <a:r>
              <a:rPr lang="en-US" sz="2800" spc="-25" dirty="0">
                <a:latin typeface="+mn-lt"/>
              </a:rPr>
              <a:t>regard </a:t>
            </a:r>
            <a:r>
              <a:rPr lang="en-US" sz="2800" spc="-15" dirty="0">
                <a:latin typeface="+mn-lt"/>
              </a:rPr>
              <a:t>to </a:t>
            </a:r>
            <a:r>
              <a:rPr lang="en-US" sz="2800" spc="-10" dirty="0">
                <a:latin typeface="+mn-lt"/>
              </a:rPr>
              <a:t>the  </a:t>
            </a:r>
            <a:r>
              <a:rPr lang="en-US" sz="2800" spc="-15" dirty="0">
                <a:latin typeface="+mn-lt"/>
              </a:rPr>
              <a:t>availability </a:t>
            </a:r>
            <a:r>
              <a:rPr lang="en-US" sz="2800" spc="-5" dirty="0">
                <a:latin typeface="+mn-lt"/>
              </a:rPr>
              <a:t>of </a:t>
            </a:r>
            <a:r>
              <a:rPr lang="en-US" sz="2800" spc="-10" dirty="0">
                <a:latin typeface="+mn-lt"/>
              </a:rPr>
              <a:t>funds (RWHAP </a:t>
            </a:r>
            <a:r>
              <a:rPr lang="en-US" sz="2800" spc="-20" dirty="0">
                <a:latin typeface="+mn-lt"/>
              </a:rPr>
              <a:t>Part </a:t>
            </a:r>
            <a:r>
              <a:rPr lang="en-US" sz="2800" spc="-5" dirty="0">
                <a:latin typeface="+mn-lt"/>
              </a:rPr>
              <a:t>A or other</a:t>
            </a:r>
            <a:r>
              <a:rPr lang="en-US" sz="2800" spc="165" dirty="0">
                <a:latin typeface="+mn-lt"/>
              </a:rPr>
              <a:t> </a:t>
            </a:r>
            <a:r>
              <a:rPr lang="en-US" sz="2800" spc="-10" dirty="0">
                <a:latin typeface="+mn-lt"/>
              </a:rPr>
              <a:t>funds)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F2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58011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6989" y="530161"/>
            <a:ext cx="279781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FFFFF"/>
                </a:solidFill>
              </a:rPr>
              <a:t>P</a:t>
            </a:r>
            <a:r>
              <a:rPr spc="-5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38" y="1607312"/>
            <a:ext cx="7486015" cy="2804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Which of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following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is true?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(check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that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apply) Priority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Setting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should be based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on…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70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Impassioned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pleas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Needs 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eople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receiving s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rv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1460</Words>
  <Application>Microsoft Office PowerPoint</Application>
  <PresentationFormat>On-screen Show (4:3)</PresentationFormat>
  <Paragraphs>209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 Unicode MS</vt:lpstr>
      <vt:lpstr>Calibri</vt:lpstr>
      <vt:lpstr>Calibri Light</vt:lpstr>
      <vt:lpstr>Cavolini</vt:lpstr>
      <vt:lpstr>Franklin Gothic Demi Cond</vt:lpstr>
      <vt:lpstr>Sakkal Majalla</vt:lpstr>
      <vt:lpstr>Symbol</vt:lpstr>
      <vt:lpstr>Tahoma</vt:lpstr>
      <vt:lpstr>Times New Roman</vt:lpstr>
      <vt:lpstr>Wingdings</vt:lpstr>
      <vt:lpstr>Wingdings 3</vt:lpstr>
      <vt:lpstr>Office Theme</vt:lpstr>
      <vt:lpstr>PRIORITY SETTING AND RESOURCE ALLOCATION PROCESS (PSRA)</vt:lpstr>
      <vt:lpstr> A Few Requests</vt:lpstr>
      <vt:lpstr>Learning Objectives</vt:lpstr>
      <vt:lpstr>PowerPoint Presentation</vt:lpstr>
      <vt:lpstr>What is Priority Setting &amp;  Resource Allocation (PSRA)?</vt:lpstr>
      <vt:lpstr>Priority Setting and Resource Allocation</vt:lpstr>
      <vt:lpstr>Priority Setting</vt:lpstr>
      <vt:lpstr>Priority Setting</vt:lpstr>
      <vt:lpstr>Poll</vt:lpstr>
      <vt:lpstr>PowerPoint Presentation</vt:lpstr>
      <vt:lpstr>Resource Allocation</vt:lpstr>
      <vt:lpstr>Reallocation</vt:lpstr>
      <vt:lpstr>Order of Decision-Making</vt:lpstr>
      <vt:lpstr>What are the Ryan White Service Categories?</vt:lpstr>
      <vt:lpstr>Core Medical Services</vt:lpstr>
      <vt:lpstr>Support Services</vt:lpstr>
      <vt:lpstr>Legislative Requirements for Resource  Allocation</vt:lpstr>
      <vt:lpstr>Service Category Ranking</vt:lpstr>
      <vt:lpstr>Poll</vt:lpstr>
      <vt:lpstr>Steps in the PSRA Process</vt:lpstr>
      <vt:lpstr>Needs Assessment</vt:lpstr>
      <vt:lpstr>PSRA Tips</vt:lpstr>
      <vt:lpstr>PowerPoint Presentation</vt:lpstr>
      <vt:lpstr>PowerPoint Presentation</vt:lpstr>
      <vt:lpstr>Data for Decision-Making</vt:lpstr>
      <vt:lpstr>Data to Support Decision-Making</vt:lpstr>
      <vt:lpstr>Leveraging Other Resources</vt:lpstr>
      <vt:lpstr>Knowledge Check</vt:lpstr>
      <vt:lpstr>Expenditure Review</vt:lpstr>
      <vt:lpstr>PowerPoint Presentation</vt:lpstr>
      <vt:lpstr>Paradigms for Decision-Making</vt:lpstr>
      <vt:lpstr>Operating Values</vt:lpstr>
      <vt:lpstr>For most recent Commission approved Ryan White service category rankings and allocations, table go to: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SETTING AND RESOURCE ALLOCATION PROCESS (PSRA)</dc:title>
  <dc:creator>Barrit, Cheryl</dc:creator>
  <cp:lastModifiedBy>Barrit, Cheryl</cp:lastModifiedBy>
  <cp:revision>10</cp:revision>
  <dcterms:created xsi:type="dcterms:W3CDTF">2020-09-27T21:10:31Z</dcterms:created>
  <dcterms:modified xsi:type="dcterms:W3CDTF">2020-10-27T23:36:40Z</dcterms:modified>
</cp:coreProperties>
</file>