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8" r:id="rId3"/>
    <p:sldMasterId id="2147483698" r:id="rId4"/>
  </p:sldMasterIdLst>
  <p:notesMasterIdLst>
    <p:notesMasterId r:id="rId16"/>
  </p:notesMasterIdLst>
  <p:sldIdLst>
    <p:sldId id="2175" r:id="rId5"/>
    <p:sldId id="653" r:id="rId6"/>
    <p:sldId id="303" r:id="rId7"/>
    <p:sldId id="449" r:id="rId8"/>
    <p:sldId id="304" r:id="rId9"/>
    <p:sldId id="463" r:id="rId10"/>
    <p:sldId id="452" r:id="rId11"/>
    <p:sldId id="462" r:id="rId12"/>
    <p:sldId id="305" r:id="rId13"/>
    <p:sldId id="2234" r:id="rId14"/>
    <p:sldId id="22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492" autoAdjust="0"/>
  </p:normalViewPr>
  <p:slideViewPr>
    <p:cSldViewPr snapToGrid="0">
      <p:cViewPr varScale="1">
        <p:scale>
          <a:sx n="115" d="100"/>
          <a:sy n="115" d="100"/>
        </p:scale>
        <p:origin x="11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7BB27-66FD-4709-ACE7-4638A0A4E676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FF6F5-783F-4845-97B7-F528A7A9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7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spcFirstLastPara="1" wrap="square" lIns="94177" tIns="47076" rIns="94177" bIns="47076" anchor="t" anchorCtr="0">
            <a:noAutofit/>
          </a:bodyPr>
          <a:lstStyle/>
          <a:p>
            <a:pPr marL="0" indent="0"/>
            <a:r>
              <a:rPr lang="en-US"/>
              <a:t>Jessica</a:t>
            </a:r>
            <a:endParaRPr/>
          </a:p>
        </p:txBody>
      </p:sp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4750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06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757259" y="4680920"/>
            <a:ext cx="6058069" cy="4434554"/>
          </a:xfrm>
          <a:prstGeom prst="rect">
            <a:avLst/>
          </a:prstGeom>
        </p:spPr>
        <p:txBody>
          <a:bodyPr spcFirstLastPara="1" wrap="square" lIns="99555" tIns="49764" rIns="99555" bIns="49764" anchor="t" anchorCtr="0">
            <a:noAutofit/>
          </a:bodyPr>
          <a:lstStyle/>
          <a:p>
            <a:endParaRPr dirty="0"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1650" y="738188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0740dd3c7a_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7" name="Google Shape;637;g30740dd3c7a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0740dd3c7a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Program launch, all eligible low-income public-school students enrolled during the 2021-2022 academic year in grades 1 through 12 as recorded on the CDE’s Census Day (October 6, 2021), as applicable, will receive the amounts described below.  As of August 1, 2023 Page 7  • $500 automatic deposit in a CalKIDS account; and • $500 additional deposit in a CalKIDS account for eligible students identified as a foster youth; and • $500 additional deposit in a CalKIDS account for eligible students identified as homeless.  Additionally, starting late-spring or early-summer of academic year 2022-2023, and each year thereafter, each eligible low-income public school student enrolled in 1st grade, as recorded on the CDE’s Census Day (first Wednesday in October), shall receive the same award amounts listed above.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g30740dd3c7a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0740dd3c7a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g30740dd3c7a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>
          <a:extLst>
            <a:ext uri="{FF2B5EF4-FFF2-40B4-BE49-F238E27FC236}">
              <a16:creationId xmlns:a16="http://schemas.microsoft.com/office/drawing/2014/main" id="{35E57722-4B56-4991-A6E0-BD4BD627D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0740dd3c7a_3_27:notes">
            <a:extLst>
              <a:ext uri="{FF2B5EF4-FFF2-40B4-BE49-F238E27FC236}">
                <a16:creationId xmlns:a16="http://schemas.microsoft.com/office/drawing/2014/main" id="{7043A8C1-7FDC-4279-2C56-9BED74C1EC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buSzPts val="1400"/>
            </a:pPr>
            <a:r>
              <a:rPr lang="en-US" dirty="0">
                <a:latin typeface="DM Sans"/>
              </a:rPr>
              <a:t>Were at 7.4% in June for FY and 6.3% for HY</a:t>
            </a:r>
            <a:endParaRPr dirty="0"/>
          </a:p>
        </p:txBody>
      </p:sp>
      <p:sp>
        <p:nvSpPr>
          <p:cNvPr id="637" name="Google Shape;637;g30740dd3c7a_3_27:notes">
            <a:extLst>
              <a:ext uri="{FF2B5EF4-FFF2-40B4-BE49-F238E27FC236}">
                <a16:creationId xmlns:a16="http://schemas.microsoft.com/office/drawing/2014/main" id="{5D6F015F-2802-C964-B8CE-251D19C54D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20725"/>
            <a:ext cx="6402387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1970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>
          <a:extLst>
            <a:ext uri="{FF2B5EF4-FFF2-40B4-BE49-F238E27FC236}">
              <a16:creationId xmlns:a16="http://schemas.microsoft.com/office/drawing/2014/main" id="{BAB7F28A-F012-C612-D461-E2FA8AB7D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0740dd3c7a_3_27:notes">
            <a:extLst>
              <a:ext uri="{FF2B5EF4-FFF2-40B4-BE49-F238E27FC236}">
                <a16:creationId xmlns:a16="http://schemas.microsoft.com/office/drawing/2014/main" id="{48A3E602-0BD4-A06E-DA3B-49176E556A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637" name="Google Shape;637;g30740dd3c7a_3_27:notes">
            <a:extLst>
              <a:ext uri="{FF2B5EF4-FFF2-40B4-BE49-F238E27FC236}">
                <a16:creationId xmlns:a16="http://schemas.microsoft.com/office/drawing/2014/main" id="{84AD3342-CC95-299E-B6BF-4B02F7C203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20725"/>
            <a:ext cx="6402387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94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328698" y="222251"/>
            <a:ext cx="1137581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F3D"/>
              </a:buClr>
              <a:buSzPts val="88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328698" y="1371605"/>
            <a:ext cx="11375812" cy="501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1pPr>
            <a:lvl2pPr marL="457200" lvl="1" indent="-242888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549AAB"/>
              </a:buClr>
              <a:buSzPts val="4050"/>
              <a:buFont typeface="Courier New"/>
              <a:buChar char="o"/>
              <a:defRPr/>
            </a:lvl2pPr>
            <a:lvl3pPr marL="685800" lvl="2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AED5DF"/>
              </a:buClr>
              <a:buSzPts val="3600"/>
              <a:buFont typeface="Noto Sans Symbols"/>
              <a:buChar char="⮚"/>
              <a:defRPr/>
            </a:lvl3pPr>
            <a:lvl4pPr marL="914400" lvl="3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3000" lvl="4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600" lvl="5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/>
          <p:nvPr/>
        </p:nvSpPr>
        <p:spPr>
          <a:xfrm rot="5400000" flipH="1">
            <a:off x="6050280" y="499746"/>
            <a:ext cx="91440" cy="12191999"/>
          </a:xfrm>
          <a:prstGeom prst="rect">
            <a:avLst/>
          </a:prstGeom>
          <a:solidFill>
            <a:srgbClr val="F2802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7"/>
          <p:cNvSpPr/>
          <p:nvPr/>
        </p:nvSpPr>
        <p:spPr>
          <a:xfrm>
            <a:off x="0" y="6643687"/>
            <a:ext cx="12191994" cy="214316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73E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37"/>
          <p:cNvCxnSpPr/>
          <p:nvPr/>
        </p:nvCxnSpPr>
        <p:spPr>
          <a:xfrm>
            <a:off x="328698" y="1185863"/>
            <a:ext cx="11375812" cy="0"/>
          </a:xfrm>
          <a:prstGeom prst="straightConnector1">
            <a:avLst/>
          </a:prstGeom>
          <a:noFill/>
          <a:ln w="9525" cap="flat" cmpd="sng">
            <a:solidFill>
              <a:srgbClr val="112F3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8788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BF9A3-A208-7678-A42E-28178B1B48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12F3D"/>
          </a:solidFill>
          <a:ln>
            <a:solidFill>
              <a:srgbClr val="11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defRPr/>
            </a:pPr>
            <a:endParaRPr lang="en-US" sz="700" kern="0">
              <a:solidFill>
                <a:srgbClr val="FFFFFF"/>
              </a:solidFill>
              <a:latin typeface="DM Sans" pitchFamily="2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4AE15-C819-62F1-FAFB-6C9E0E85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23" y="365126"/>
            <a:ext cx="4984200" cy="2813500"/>
          </a:xfrm>
        </p:spPr>
        <p:txBody>
          <a:bodyPr>
            <a:normAutofit/>
          </a:bodyPr>
          <a:lstStyle>
            <a:lvl1pPr>
              <a:defRPr lang="en-US" sz="4400" kern="0" dirty="0">
                <a:solidFill>
                  <a:schemeClr val="tx2"/>
                </a:solidFill>
                <a:latin typeface="Poppins" panose="00000500000000000000" pitchFamily="2" charset="0"/>
                <a:ea typeface="Montserrat SemiBold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274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BF9A3-A208-7678-A42E-28178B1B48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12F3D"/>
          </a:solidFill>
          <a:ln>
            <a:solidFill>
              <a:srgbClr val="11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defRPr/>
            </a:pPr>
            <a:endParaRPr lang="en-US" sz="700" kern="0">
              <a:solidFill>
                <a:srgbClr val="FFFFFF"/>
              </a:solidFill>
              <a:latin typeface="DM Sans" pitchFamily="2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7C3938-C427-BAF4-FEDC-6D43754A8C93}"/>
              </a:ext>
            </a:extLst>
          </p:cNvPr>
          <p:cNvCxnSpPr>
            <a:cxnSpLocks/>
          </p:cNvCxnSpPr>
          <p:nvPr userDrawn="1"/>
        </p:nvCxnSpPr>
        <p:spPr>
          <a:xfrm>
            <a:off x="442823" y="6278554"/>
            <a:ext cx="5114829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C963-0912-5735-4A10-590F10A337D0}"/>
              </a:ext>
            </a:extLst>
          </p:cNvPr>
          <p:cNvCxnSpPr>
            <a:cxnSpLocks/>
          </p:cNvCxnSpPr>
          <p:nvPr userDrawn="1"/>
        </p:nvCxnSpPr>
        <p:spPr>
          <a:xfrm>
            <a:off x="6460177" y="6256571"/>
            <a:ext cx="5428611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C4AE15-C819-62F1-FAFB-6C9E0E85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23" y="365126"/>
            <a:ext cx="4984200" cy="2813500"/>
          </a:xfrm>
        </p:spPr>
        <p:txBody>
          <a:bodyPr>
            <a:normAutofit/>
          </a:bodyPr>
          <a:lstStyle>
            <a:lvl1pPr>
              <a:defRPr lang="en-US" sz="4400" kern="0" dirty="0">
                <a:solidFill>
                  <a:schemeClr val="tx2"/>
                </a:solidFill>
                <a:latin typeface="Poppins" panose="00000500000000000000" pitchFamily="2" charset="0"/>
                <a:ea typeface="Montserrat SemiBold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31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7BF9A3-A208-7678-A42E-28178B1B48F2}"/>
              </a:ext>
            </a:extLst>
          </p:cNvPr>
          <p:cNvSpPr/>
          <p:nvPr userDrawn="1"/>
        </p:nvSpPr>
        <p:spPr>
          <a:xfrm>
            <a:off x="0" y="0"/>
            <a:ext cx="4457202" cy="6858000"/>
          </a:xfrm>
          <a:prstGeom prst="rect">
            <a:avLst/>
          </a:prstGeom>
          <a:solidFill>
            <a:srgbClr val="112F3D"/>
          </a:solidFill>
          <a:ln>
            <a:solidFill>
              <a:srgbClr val="112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  <a:defRPr/>
            </a:pPr>
            <a:endParaRPr lang="en-US" sz="700" kern="0">
              <a:solidFill>
                <a:srgbClr val="FFFFFF"/>
              </a:solidFill>
              <a:latin typeface="DM Sans" pitchFamily="2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7C3938-C427-BAF4-FEDC-6D43754A8C93}"/>
              </a:ext>
            </a:extLst>
          </p:cNvPr>
          <p:cNvCxnSpPr>
            <a:cxnSpLocks/>
          </p:cNvCxnSpPr>
          <p:nvPr userDrawn="1"/>
        </p:nvCxnSpPr>
        <p:spPr>
          <a:xfrm>
            <a:off x="442823" y="6278554"/>
            <a:ext cx="3396838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BC963-0912-5735-4A10-590F10A337D0}"/>
              </a:ext>
            </a:extLst>
          </p:cNvPr>
          <p:cNvCxnSpPr>
            <a:cxnSpLocks/>
          </p:cNvCxnSpPr>
          <p:nvPr userDrawn="1"/>
        </p:nvCxnSpPr>
        <p:spPr>
          <a:xfrm>
            <a:off x="4814297" y="6256571"/>
            <a:ext cx="7074491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C4AE15-C819-62F1-FAFB-6C9E0E859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23" y="365126"/>
            <a:ext cx="3396838" cy="2813500"/>
          </a:xfrm>
        </p:spPr>
        <p:txBody>
          <a:bodyPr>
            <a:normAutofit/>
          </a:bodyPr>
          <a:lstStyle>
            <a:lvl1pPr>
              <a:defRPr lang="en-US" sz="4400" kern="0" dirty="0">
                <a:solidFill>
                  <a:schemeClr val="tx2"/>
                </a:solidFill>
                <a:latin typeface="Poppins" panose="00000500000000000000" pitchFamily="2" charset="0"/>
                <a:ea typeface="Montserrat SemiBold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86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838201" y="6356351"/>
            <a:ext cx="10515600" cy="365125"/>
          </a:xfrm>
          <a:prstGeom prst="rect">
            <a:avLst/>
          </a:prstGeom>
          <a:solidFill>
            <a:srgbClr val="D67500"/>
          </a:solidFill>
          <a:ln>
            <a:solidFill>
              <a:srgbClr val="D67500"/>
            </a:solidFill>
          </a:ln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/>
              <a:t>JOHN BURTON ADVOCATES FOR YOUTH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1" y="1704543"/>
            <a:ext cx="10515600" cy="0"/>
          </a:xfrm>
          <a:prstGeom prst="line">
            <a:avLst/>
          </a:prstGeom>
          <a:ln>
            <a:solidFill>
              <a:srgbClr val="D6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65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5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6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448" lvl="0" indent="-457086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DM Sans" pitchFamily="2" charset="0"/>
              </a:defRPr>
            </a:lvl1pPr>
            <a:lvl2pPr marL="1218895" lvl="1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343" lvl="2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7791" lvl="3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029" lvl="8" indent="-42322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160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2410" y="427229"/>
            <a:ext cx="10626732" cy="7040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10582" indent="0" algn="l">
              <a:lnSpc>
                <a:spcPct val="100000"/>
              </a:lnSpc>
              <a:tabLst/>
              <a:defRPr lang="en-US" sz="4400" kern="0" dirty="0">
                <a:solidFill>
                  <a:srgbClr val="00476E"/>
                </a:solidFill>
                <a:latin typeface="Poppins" panose="00000500000000000000" pitchFamily="2" charset="0"/>
                <a:ea typeface="Montserrat SemiBold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9AD5D7D-FEAF-9741-8277-7D1276BC21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823" y="1482987"/>
            <a:ext cx="10626613" cy="410033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287338" indent="-23018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Char char="•"/>
              <a:tabLst/>
              <a:defRPr lang="en-US" sz="3200" kern="1200" dirty="0">
                <a:solidFill>
                  <a:schemeClr val="bg2"/>
                </a:solidFill>
                <a:latin typeface="DM Sans" pitchFamily="2" charset="0"/>
                <a:ea typeface="+mn-ea"/>
                <a:cs typeface="Calibri" panose="020F0502020204030204" pitchFamily="34" charset="0"/>
              </a:defRPr>
            </a:lvl1pPr>
            <a:lvl2pPr marL="635000" indent="-3333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Courier New" panose="02070309020205020404" pitchFamily="49" charset="0"/>
              <a:buChar char="o"/>
              <a:tabLst/>
              <a:defRPr sz="2800">
                <a:solidFill>
                  <a:schemeClr val="bg2"/>
                </a:solidFill>
                <a:latin typeface="DM Sans" pitchFamily="2" charset="0"/>
              </a:defRPr>
            </a:lvl2pPr>
            <a:lvl3pPr marL="922338" indent="-28733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Wingdings" pitchFamily="2" charset="2"/>
              <a:buChar char="Ø"/>
              <a:tabLst/>
              <a:defRPr sz="2000">
                <a:solidFill>
                  <a:schemeClr val="bg2"/>
                </a:solidFill>
                <a:latin typeface="DM Sans" pitchFamily="2" charset="0"/>
              </a:defRPr>
            </a:lvl3pPr>
            <a:lvl4pPr marL="916288" indent="-253937">
              <a:spcBef>
                <a:spcPts val="0"/>
              </a:spcBef>
              <a:spcAft>
                <a:spcPts val="400"/>
              </a:spcAft>
              <a:tabLst/>
              <a:defRPr sz="1333"/>
            </a:lvl4pPr>
            <a:lvl5pPr marL="1155411" indent="-16929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541AF7-F349-1462-28C4-047B4A644FFD}"/>
              </a:ext>
            </a:extLst>
          </p:cNvPr>
          <p:cNvCxnSpPr>
            <a:cxnSpLocks/>
          </p:cNvCxnSpPr>
          <p:nvPr userDrawn="1"/>
        </p:nvCxnSpPr>
        <p:spPr>
          <a:xfrm>
            <a:off x="442823" y="6278554"/>
            <a:ext cx="2548117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31FB98-9770-24B5-176F-F2229E3ED91C}"/>
              </a:ext>
            </a:extLst>
          </p:cNvPr>
          <p:cNvSpPr txBox="1"/>
          <p:nvPr userDrawn="1"/>
        </p:nvSpPr>
        <p:spPr>
          <a:xfrm>
            <a:off x="442823" y="6442739"/>
            <a:ext cx="2867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112F3D"/>
                </a:solidFill>
                <a:latin typeface="DM Sans" pitchFamily="2" charset="77"/>
                <a:cs typeface="Arial"/>
                <a:sym typeface="Arial"/>
              </a:rPr>
              <a:t>John Burton Advocates for Youth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A1F96C-EDBF-C72F-325F-9A896E6CA625}"/>
              </a:ext>
            </a:extLst>
          </p:cNvPr>
          <p:cNvCxnSpPr>
            <a:cxnSpLocks/>
          </p:cNvCxnSpPr>
          <p:nvPr userDrawn="1"/>
        </p:nvCxnSpPr>
        <p:spPr>
          <a:xfrm>
            <a:off x="3831108" y="6278554"/>
            <a:ext cx="7994270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923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181BA95-FF60-0EC0-403D-1BD27873B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45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1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5B36B-F5C7-DBC7-9D44-7D4A70FEE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1524000" y="16199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524000" y="409957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24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type="titleOnly">
  <p:cSld name="2_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97813B-A5B6-9FB2-F9AE-318BD6EB5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36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Title" type="objTx">
  <p:cSld name="Side 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/>
          <p:nvPr/>
        </p:nvSpPr>
        <p:spPr>
          <a:xfrm>
            <a:off x="0" y="0"/>
            <a:ext cx="4038858" cy="6858000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83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107185" y="268288"/>
            <a:ext cx="3751445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D5DF"/>
              </a:buClr>
              <a:buSzPts val="8000"/>
              <a:buFont typeface="Calibri"/>
              <a:buNone/>
              <a:defRPr sz="4000" b="1">
                <a:solidFill>
                  <a:srgbClr val="AED5D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4330241" y="268288"/>
            <a:ext cx="7502891" cy="62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6000"/>
              <a:buChar char="•"/>
              <a:defRPr sz="3000"/>
            </a:lvl1pPr>
            <a:lvl2pPr marL="457200" lvl="1" indent="-242888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rgbClr val="AED5DF"/>
              </a:buClr>
              <a:buSzPts val="4050"/>
              <a:buFont typeface="Noto Sans Symbols"/>
              <a:buChar char="⮚"/>
              <a:defRPr sz="2700"/>
            </a:lvl2pPr>
            <a:lvl3pPr marL="685800" lvl="2" indent="-2667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3pPr>
            <a:lvl4pPr marL="914400" lvl="3" indent="-254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2200"/>
            </a:lvl4pPr>
            <a:lvl5pPr marL="1143000" lvl="4" indent="-254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2200"/>
            </a:lvl5pPr>
            <a:lvl6pPr marL="1371600" lvl="5" indent="-177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2"/>
          </p:nvPr>
        </p:nvSpPr>
        <p:spPr>
          <a:xfrm>
            <a:off x="107185" y="1600200"/>
            <a:ext cx="3751445" cy="495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400"/>
              <a:buNone/>
              <a:defRPr sz="2200">
                <a:solidFill>
                  <a:schemeClr val="lt1"/>
                </a:solidFill>
              </a:defRPr>
            </a:lvl1pPr>
            <a:lvl2pPr marL="457200" lvl="1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2pPr>
            <a:lvl3pPr marL="685800" lvl="2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3pPr>
            <a:lvl4pPr marL="914400" lvl="3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4pPr>
            <a:lvl5pPr marL="1143000" lvl="4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5pPr>
            <a:lvl6pPr marL="1371600" lvl="5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6pPr>
            <a:lvl7pPr marL="1600200" lvl="6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7pPr>
            <a:lvl8pPr marL="1828800" lvl="7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8pPr>
            <a:lvl9pPr marL="2057400" lvl="8" indent="-114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023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type="secHead">
  <p:cSld name="1_Section 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4F988-543A-F4A0-0804-74311B5E1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500"/>
              <a:buNone/>
              <a:defRPr sz="2000">
                <a:solidFill>
                  <a:srgbClr val="889FCD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400"/>
              <a:buNone/>
              <a:defRPr sz="1867">
                <a:solidFill>
                  <a:srgbClr val="889FCD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72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type="obj">
  <p:cSld name="2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8DCBB-9EBD-EE69-879D-E5DF00D84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73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4AA4E-3764-5834-E08E-E255ABA0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90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82076-BBA9-63E4-2E75-E059CE110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500"/>
              <a:buNone/>
              <a:defRPr sz="2000">
                <a:solidFill>
                  <a:srgbClr val="889FCD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400"/>
              <a:buNone/>
              <a:defRPr sz="1867">
                <a:solidFill>
                  <a:srgbClr val="889FCD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9FCD"/>
              </a:buClr>
              <a:buSzPts val="1200"/>
              <a:buNone/>
              <a:defRPr sz="1600">
                <a:solidFill>
                  <a:srgbClr val="889FC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184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520FB-B4C6-DAD8-9D19-91FE7A962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Google Shape;91;p23"/>
          <p:cNvSpPr txBox="1">
            <a:spLocks noGrp="1"/>
          </p:cNvSpPr>
          <p:nvPr>
            <p:ph type="ctrTitle"/>
          </p:nvPr>
        </p:nvSpPr>
        <p:spPr>
          <a:xfrm>
            <a:off x="1524000" y="163736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1"/>
          </p:nvPr>
        </p:nvSpPr>
        <p:spPr>
          <a:xfrm>
            <a:off x="1524000" y="4117042"/>
            <a:ext cx="9144000" cy="74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982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A7C49-6662-1F29-1604-F6154C362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5" name="Google Shape;95;p24"/>
          <p:cNvSpPr txBox="1">
            <a:spLocks noGrp="1"/>
          </p:cNvSpPr>
          <p:nvPr>
            <p:ph type="ctrTitle"/>
          </p:nvPr>
        </p:nvSpPr>
        <p:spPr>
          <a:xfrm>
            <a:off x="1524000" y="163736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ubTitle" idx="1"/>
          </p:nvPr>
        </p:nvSpPr>
        <p:spPr>
          <a:xfrm>
            <a:off x="1524000" y="4117042"/>
            <a:ext cx="9144000" cy="74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59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4BFB4-3BA3-1879-B70A-C8DC9789D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400"/>
              <a:buChar char="•"/>
              <a:defRPr>
                <a:solidFill>
                  <a:srgbClr val="3BA7FF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373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3306E-9650-6795-90AE-8DFB35953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838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1F52D-541B-86DF-82D8-A9ADC8B9A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91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 type="objTx">
  <p:cSld name="1_Content with 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7319F-1DBA-8080-4A57-06A8ED99E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800">
                <a:solidFill>
                  <a:schemeClr val="dk2"/>
                </a:solidFill>
              </a:defRPr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2000">
                <a:solidFill>
                  <a:schemeClr val="accent2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94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" type="blank">
  <p:cSld name="Presentation 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/>
          <p:nvPr/>
        </p:nvSpPr>
        <p:spPr>
          <a:xfrm>
            <a:off x="0" y="0"/>
            <a:ext cx="12191994" cy="6858003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73E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 rot="5400000" flipH="1">
            <a:off x="8542324" y="3208325"/>
            <a:ext cx="6858001" cy="441351"/>
          </a:xfrm>
          <a:prstGeom prst="rect">
            <a:avLst/>
          </a:prstGeom>
          <a:solidFill>
            <a:srgbClr val="F2802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0"/>
          <p:cNvSpPr txBox="1"/>
          <p:nvPr/>
        </p:nvSpPr>
        <p:spPr>
          <a:xfrm>
            <a:off x="633221" y="1897181"/>
            <a:ext cx="8315420" cy="181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5750" b="1" i="0" u="none" strike="noStrike" cap="none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rPr>
              <a:t>PUT TITLE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5750" b="1" i="0" u="none" strike="noStrike" cap="none">
                <a:solidFill>
                  <a:srgbClr val="AED5DF"/>
                </a:solidFill>
                <a:latin typeface="Poppins"/>
                <a:ea typeface="Poppins"/>
                <a:cs typeface="Poppins"/>
                <a:sym typeface="Poppins"/>
              </a:rPr>
              <a:t>HERE</a:t>
            </a:r>
            <a:endParaRPr sz="5750" b="0" i="0" u="none" strike="noStrike" cap="none">
              <a:solidFill>
                <a:srgbClr val="AED5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" name="Google Shape;4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7820" y="5715000"/>
            <a:ext cx="2090866" cy="81044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0"/>
          <p:cNvSpPr txBox="1"/>
          <p:nvPr/>
        </p:nvSpPr>
        <p:spPr>
          <a:xfrm>
            <a:off x="633221" y="3833701"/>
            <a:ext cx="8315420" cy="38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200" b="1" i="0" u="none" strike="noStrike" cap="none">
                <a:solidFill>
                  <a:srgbClr val="F2802E"/>
                </a:solidFill>
                <a:latin typeface="DM Sans"/>
                <a:ea typeface="DM Sans"/>
                <a:cs typeface="DM Sans"/>
                <a:sym typeface="DM Sans"/>
              </a:rPr>
              <a:t>Subtitle Here</a:t>
            </a:r>
            <a:endParaRPr sz="2200" b="0" i="0" u="none" strike="noStrike" cap="none">
              <a:solidFill>
                <a:srgbClr val="F280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757857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8DEF2-DB25-FBF1-2667-BD7B6DAC3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800">
                <a:solidFill>
                  <a:schemeClr val="dk2"/>
                </a:solidFill>
              </a:defRPr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2000">
                <a:solidFill>
                  <a:schemeClr val="accent2"/>
                </a:solidFill>
              </a:defRPr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2000">
                <a:solidFill>
                  <a:schemeClr val="lt1"/>
                </a:solidFill>
              </a:defRPr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388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picTx">
  <p:cSld name="1_Picture with 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B5D5D-1EE4-3389-6B38-4449B84EE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3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781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81C9C-2ACA-651C-CE8A-688CF818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2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47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400"/>
              <a:buChar char="•"/>
              <a:defRPr>
                <a:solidFill>
                  <a:srgbClr val="3BA7FF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7512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>
                <a:solidFill>
                  <a:schemeClr val="dk2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>
                <a:solidFill>
                  <a:schemeClr val="dk2"/>
                </a:solidFill>
              </a:defRPr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BA7FF"/>
              </a:buClr>
              <a:buSzPts val="1400"/>
              <a:buChar char="•"/>
              <a:defRPr>
                <a:solidFill>
                  <a:srgbClr val="3BA7FF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2712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597DB-10AA-9850-22FF-538218C04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44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3006214-81C6-2D49-98B7-866C68345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1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9558E-A0DF-A048-8F85-BB365BB5B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19902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9577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33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C270B-A857-6A43-8DE1-EA9FF54C84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7366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17041"/>
            <a:ext cx="9144000" cy="749486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75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E54720-454B-DE42-B102-6F21C6E81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7366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17041"/>
            <a:ext cx="9144000" cy="749486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8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">
  <p:cSld name="Subsec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/>
          <p:nvPr/>
        </p:nvSpPr>
        <p:spPr>
          <a:xfrm>
            <a:off x="0" y="0"/>
            <a:ext cx="12191994" cy="6858003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73E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1"/>
          <p:cNvSpPr txBox="1"/>
          <p:nvPr/>
        </p:nvSpPr>
        <p:spPr>
          <a:xfrm>
            <a:off x="453002" y="3525661"/>
            <a:ext cx="8315420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400" b="1" i="0" u="none" strike="noStrike" cap="none">
                <a:solidFill>
                  <a:srgbClr val="F2802E"/>
                </a:solidFill>
                <a:latin typeface="DM Sans"/>
                <a:ea typeface="DM Sans"/>
                <a:cs typeface="DM Sans"/>
                <a:sym typeface="DM Sans"/>
              </a:rPr>
              <a:t>Subtitle Here</a:t>
            </a:r>
            <a:endParaRPr sz="2400" b="0" i="0" u="none" strike="noStrike" cap="none">
              <a:solidFill>
                <a:srgbClr val="F280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" name="Google Shape;46;p41"/>
          <p:cNvSpPr txBox="1"/>
          <p:nvPr/>
        </p:nvSpPr>
        <p:spPr>
          <a:xfrm>
            <a:off x="324381" y="2222689"/>
            <a:ext cx="8315420" cy="11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US" sz="6900" b="1" i="0" u="none" strike="noStrike" cap="none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rPr>
              <a:t>SUBSECTION</a:t>
            </a:r>
            <a:endParaRPr sz="6900" b="0" i="0" u="none" strike="noStrike" cap="none">
              <a:solidFill>
                <a:srgbClr val="AED5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" name="Google Shape;4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7820" y="5715000"/>
            <a:ext cx="2090866" cy="810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608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38BBD-9D92-B143-9751-356AE5718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174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3CAD2-D6E9-884D-A064-0FC41C0CF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861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431142-F763-5548-8A4F-9DD665372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399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8EAFD-D83C-0044-BC83-8E4CF3446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39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4A076-40D7-244C-86FA-AF1D7DF60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52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EC074A-A16A-E743-A108-5D7690C28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96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34AC9-4E48-1C4C-9085-5F9EF572F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18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B761CC-5496-4144-B7B3-14B562FFA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66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84C0F-25F9-0D4C-9851-2558E22C39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490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DD18A5-177A-2A4D-97B7-66A5E7D59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7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2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83E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2"/>
          <p:cNvSpPr txBox="1"/>
          <p:nvPr/>
        </p:nvSpPr>
        <p:spPr>
          <a:xfrm flipH="1">
            <a:off x="441350" y="2674035"/>
            <a:ext cx="7996353" cy="66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4000" b="1" i="0" u="none" strike="noStrike" cap="none">
                <a:solidFill>
                  <a:srgbClr val="AED5D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THANK YOU</a:t>
            </a:r>
            <a:endParaRPr sz="4000" b="1" i="0" u="none" strike="noStrike" cap="none">
              <a:solidFill>
                <a:srgbClr val="AED5D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" name="Google Shape;51;p42"/>
          <p:cNvSpPr txBox="1"/>
          <p:nvPr/>
        </p:nvSpPr>
        <p:spPr>
          <a:xfrm>
            <a:off x="9278089" y="3575020"/>
            <a:ext cx="2548780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200" b="1" i="0" u="none" strike="noStrike" cap="none">
                <a:solidFill>
                  <a:srgbClr val="F2802E"/>
                </a:solidFill>
                <a:latin typeface="DM Sans"/>
                <a:ea typeface="DM Sans"/>
                <a:cs typeface="DM Sans"/>
                <a:sym typeface="DM Sans"/>
              </a:rPr>
              <a:t>JBAY.ORG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42"/>
          <p:cNvCxnSpPr/>
          <p:nvPr/>
        </p:nvCxnSpPr>
        <p:spPr>
          <a:xfrm>
            <a:off x="441350" y="3370903"/>
            <a:ext cx="11385519" cy="0"/>
          </a:xfrm>
          <a:prstGeom prst="straightConnector1">
            <a:avLst/>
          </a:prstGeom>
          <a:noFill/>
          <a:ln w="63500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87795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CFD906-87D4-604F-9E5B-6296C8A42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60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466C53-ED51-C741-B06E-7A6013D22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 baseline="0">
                <a:solidFill>
                  <a:schemeClr val="tx2"/>
                </a:solidFill>
              </a:defRPr>
            </a:lvl2pPr>
            <a:lvl3pPr>
              <a:defRPr sz="2400"/>
            </a:lvl3pPr>
            <a:lvl4pPr>
              <a:defRPr sz="2000" baseline="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606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D12D9E-0BEB-A34B-B5AA-3E3386BAA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 baseline="0">
                <a:solidFill>
                  <a:schemeClr val="tx2"/>
                </a:solidFill>
              </a:defRPr>
            </a:lvl2pPr>
            <a:lvl3pPr>
              <a:defRPr sz="2400"/>
            </a:lvl3pPr>
            <a:lvl4pPr>
              <a:defRPr sz="2000" baseline="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2683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3CBC1-89E8-2343-9AC1-9771982FF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464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9D2D7C-1D95-1145-8924-9D070C8833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97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accent2"/>
                </a:solidFill>
              </a:defRPr>
            </a:lvl3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fld id="{41C2E684-05C5-E844-B220-5361467F2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03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aseline="0">
                <a:solidFill>
                  <a:schemeClr val="tx2"/>
                </a:solidFill>
              </a:defRPr>
            </a:lvl1pPr>
            <a:lvl3pPr>
              <a:defRPr baseline="0">
                <a:solidFill>
                  <a:schemeClr val="tx2"/>
                </a:solidFill>
              </a:defRPr>
            </a:lvl3pPr>
            <a:lvl5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fld id="{41C2E684-05C5-E844-B220-5361467F2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52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3_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597DB-10AA-9850-22FF-538218C04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728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736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/>
          <p:nvPr/>
        </p:nvSpPr>
        <p:spPr>
          <a:xfrm rot="5400000" flipH="1">
            <a:off x="6050280" y="499746"/>
            <a:ext cx="91440" cy="12191999"/>
          </a:xfrm>
          <a:prstGeom prst="rect">
            <a:avLst/>
          </a:prstGeom>
          <a:solidFill>
            <a:srgbClr val="F2802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3"/>
          <p:cNvSpPr/>
          <p:nvPr/>
        </p:nvSpPr>
        <p:spPr>
          <a:xfrm>
            <a:off x="0" y="6643687"/>
            <a:ext cx="12191994" cy="214316"/>
          </a:xfrm>
          <a:prstGeom prst="rect">
            <a:avLst/>
          </a:prstGeom>
          <a:solidFill>
            <a:srgbClr val="112F3D"/>
          </a:solidFill>
          <a:ln w="25400" cap="flat" cmpd="sng">
            <a:solidFill>
              <a:srgbClr val="273E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3"/>
          <p:cNvSpPr txBox="1"/>
          <p:nvPr/>
        </p:nvSpPr>
        <p:spPr>
          <a:xfrm>
            <a:off x="328698" y="222251"/>
            <a:ext cx="11375812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F3D"/>
              </a:buClr>
              <a:buSzPts val="8800"/>
              <a:buFont typeface="Arial"/>
              <a:buNone/>
            </a:pPr>
            <a:r>
              <a:rPr lang="en-US" sz="4400" b="1" i="0" u="none" strike="noStrike" cap="none">
                <a:solidFill>
                  <a:srgbClr val="112F3D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4400" b="1" i="0" u="none" strike="noStrike" cap="none">
              <a:solidFill>
                <a:srgbClr val="112F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43"/>
          <p:cNvCxnSpPr/>
          <p:nvPr/>
        </p:nvCxnSpPr>
        <p:spPr>
          <a:xfrm>
            <a:off x="328698" y="1185863"/>
            <a:ext cx="11375812" cy="0"/>
          </a:xfrm>
          <a:prstGeom prst="straightConnector1">
            <a:avLst/>
          </a:prstGeom>
          <a:noFill/>
          <a:ln w="9525" cap="flat" cmpd="sng">
            <a:solidFill>
              <a:srgbClr val="112F3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5808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2410" y="427230"/>
            <a:ext cx="10626732" cy="704087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10580" indent="0" algn="l">
              <a:lnSpc>
                <a:spcPct val="100000"/>
              </a:lnSpc>
              <a:tabLst/>
              <a:defRPr lang="en-US" sz="4399" kern="0" dirty="0">
                <a:solidFill>
                  <a:srgbClr val="00476E"/>
                </a:solidFill>
                <a:latin typeface="Poppins" panose="00000500000000000000" pitchFamily="2" charset="0"/>
                <a:ea typeface="Montserrat SemiBold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9AD5D7D-FEAF-9741-8277-7D1276BC21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2824" y="1482987"/>
            <a:ext cx="10626613" cy="410033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287266" indent="-23013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Char char="•"/>
              <a:tabLst/>
              <a:defRPr lang="en-US" sz="3199" kern="1200" dirty="0">
                <a:solidFill>
                  <a:schemeClr val="bg2"/>
                </a:solidFill>
                <a:latin typeface="DM Sans" pitchFamily="2" charset="0"/>
                <a:ea typeface="+mn-ea"/>
                <a:cs typeface="Calibri" panose="020F0502020204030204" pitchFamily="34" charset="0"/>
              </a:defRPr>
            </a:lvl1pPr>
            <a:lvl2pPr marL="634842" indent="-333292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Courier New" panose="02070309020205020404" pitchFamily="49" charset="0"/>
              <a:buChar char="o"/>
              <a:tabLst/>
              <a:defRPr sz="2800">
                <a:solidFill>
                  <a:schemeClr val="bg2"/>
                </a:solidFill>
                <a:latin typeface="DM Sans" pitchFamily="2" charset="0"/>
              </a:defRPr>
            </a:lvl2pPr>
            <a:lvl3pPr marL="922108" indent="-287266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Wingdings" pitchFamily="2" charset="2"/>
              <a:buChar char="Ø"/>
              <a:tabLst/>
              <a:defRPr sz="2000">
                <a:solidFill>
                  <a:schemeClr val="bg2"/>
                </a:solidFill>
                <a:latin typeface="DM Sans" pitchFamily="2" charset="0"/>
              </a:defRPr>
            </a:lvl3pPr>
            <a:lvl4pPr marL="916059" indent="-253874">
              <a:spcBef>
                <a:spcPts val="0"/>
              </a:spcBef>
              <a:spcAft>
                <a:spcPts val="400"/>
              </a:spcAft>
              <a:tabLst/>
              <a:defRPr sz="1333"/>
            </a:lvl4pPr>
            <a:lvl5pPr marL="1155122" indent="-169249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541AF7-F349-1462-28C4-047B4A644FFD}"/>
              </a:ext>
            </a:extLst>
          </p:cNvPr>
          <p:cNvCxnSpPr>
            <a:cxnSpLocks/>
          </p:cNvCxnSpPr>
          <p:nvPr userDrawn="1"/>
        </p:nvCxnSpPr>
        <p:spPr>
          <a:xfrm>
            <a:off x="442824" y="6278554"/>
            <a:ext cx="2548117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31FB98-9770-24B5-176F-F2229E3ED91C}"/>
              </a:ext>
            </a:extLst>
          </p:cNvPr>
          <p:cNvSpPr txBox="1"/>
          <p:nvPr userDrawn="1"/>
        </p:nvSpPr>
        <p:spPr>
          <a:xfrm>
            <a:off x="442824" y="6442739"/>
            <a:ext cx="2867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86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112F3D"/>
                </a:solidFill>
                <a:latin typeface="DM Sans" pitchFamily="2" charset="77"/>
                <a:cs typeface="Arial"/>
                <a:sym typeface="Arial"/>
              </a:rPr>
              <a:t>John Burton Advocates for Youth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A1F96C-EDBF-C72F-325F-9A896E6CA625}"/>
              </a:ext>
            </a:extLst>
          </p:cNvPr>
          <p:cNvCxnSpPr>
            <a:cxnSpLocks/>
          </p:cNvCxnSpPr>
          <p:nvPr userDrawn="1"/>
        </p:nvCxnSpPr>
        <p:spPr>
          <a:xfrm>
            <a:off x="3831108" y="6278554"/>
            <a:ext cx="7994270" cy="0"/>
          </a:xfrm>
          <a:prstGeom prst="line">
            <a:avLst/>
          </a:prstGeom>
          <a:ln w="38100"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50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0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83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6"/>
          <p:cNvSpPr txBox="1">
            <a:spLocks noGrp="1"/>
          </p:cNvSpPr>
          <p:nvPr>
            <p:ph type="title"/>
          </p:nvPr>
        </p:nvSpPr>
        <p:spPr>
          <a:xfrm>
            <a:off x="838419" y="365126"/>
            <a:ext cx="10515163" cy="93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F3D"/>
              </a:buClr>
              <a:buSzPts val="7200"/>
              <a:buFont typeface="Calibri"/>
              <a:buNone/>
              <a:defRPr sz="7200" b="1" i="0" u="none" strike="noStrike" cap="none">
                <a:solidFill>
                  <a:srgbClr val="112F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609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D5DF"/>
              </a:buClr>
              <a:buSzPts val="6000"/>
              <a:buFont typeface="Arial"/>
              <a:buChar char="•"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71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ourier New"/>
              <a:buChar char="o"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8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814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98"/>
              <a:buFont typeface="Calibri"/>
              <a:buNone/>
              <a:defRPr sz="87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99"/>
              <a:buFont typeface="Arial"/>
              <a:buNone/>
              <a:defRPr sz="5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799"/>
              <a:buFont typeface="Arial"/>
              <a:buNone/>
              <a:defRPr sz="4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Font typeface="Arial"/>
              <a:buNone/>
              <a:defRPr sz="3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4A5A4"/>
                </a:solidFill>
                <a:latin typeface="DM Sans" pitchFamily="2" charset="0"/>
                <a:ea typeface="DM Sans" pitchFamily="2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4A5A4"/>
                </a:solidFill>
                <a:latin typeface="DM Sans" pitchFamily="2" charset="0"/>
                <a:ea typeface="DM Sans" pitchFamily="2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DM Sans" pitchFamily="2" charset="0"/>
                <a:ea typeface="DM Sans" pitchFamily="2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64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DM Sans" pitchFamily="2" charset="0"/>
          <a:ea typeface="DM Sans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DM Sans" pitchFamily="2" charset="0"/>
          <a:ea typeface="DM Sans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BA7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BA7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7265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Uniform Condensed Medium" charset="0"/>
                <a:ea typeface="Uniform Condensed Medium" charset="0"/>
                <a:cs typeface="Uniform Condensed Medium" charset="0"/>
              </a:defRPr>
            </a:lvl1pPr>
          </a:lstStyle>
          <a:p>
            <a:fld id="{41C2E684-05C5-E844-B220-5361467F2C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 hidden="1"/>
          <p:cNvSpPr txBox="1"/>
          <p:nvPr userDrawn="1">
            <p:custDataLst>
              <p:tags r:id="rId25"/>
            </p:custDataLst>
          </p:nvPr>
        </p:nvSpPr>
        <p:spPr>
          <a:xfrm>
            <a:off x="12700000" y="12700000"/>
            <a:ext cx="12700" cy="369331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dirty="0"/>
              <a:t>nonhesmow1868</a:t>
            </a:r>
          </a:p>
        </p:txBody>
      </p:sp>
    </p:spTree>
    <p:extLst>
      <p:ext uri="{BB962C8B-B14F-4D97-AF65-F5344CB8AC3E}">
        <p14:creationId xmlns:p14="http://schemas.microsoft.com/office/powerpoint/2010/main" val="57897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+mj-lt"/>
          <a:ea typeface="Uniform Condensed Medium" charset="0"/>
          <a:cs typeface="Uniform Condensed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chemeClr val="tx2"/>
          </a:solidFill>
          <a:latin typeface="+mn-lt"/>
          <a:ea typeface="Gotham HTF Book" charset="0"/>
          <a:cs typeface="Gotham HTF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chemeClr val="tx1"/>
          </a:solidFill>
          <a:latin typeface="+mn-lt"/>
          <a:ea typeface="Gotham HTF Book" charset="0"/>
          <a:cs typeface="Gotham HTF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chemeClr val="tx2"/>
          </a:solidFill>
          <a:latin typeface="+mn-lt"/>
          <a:ea typeface="Gotham HTF Book" charset="0"/>
          <a:cs typeface="Gotham HTF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tx1"/>
          </a:solidFill>
          <a:latin typeface="+mn-lt"/>
          <a:ea typeface="Gotham HTF Book" charset="0"/>
          <a:cs typeface="Gotham HTF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tx1">
              <a:lumMod val="60000"/>
              <a:lumOff val="40000"/>
            </a:schemeClr>
          </a:solidFill>
          <a:latin typeface="+mn-lt"/>
          <a:ea typeface="Gotham HTF Book" charset="0"/>
          <a:cs typeface="Gotham HTF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bay.org/resources/financial-aid-gui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hyperlink" Target="https://calkids.org/partners/marketing-toolkit/" TargetMode="External"/><Relationship Id="rId4" Type="http://schemas.openxmlformats.org/officeDocument/2006/relationships/hyperlink" Target="https://calkids.org/wp-content/uploads/2023/08/CalKIDS-Program-Information-Guide-8.1.23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66B7DD-4919-3B47-85E6-B93585FEE1D3}"/>
              </a:ext>
            </a:extLst>
          </p:cNvPr>
          <p:cNvSpPr/>
          <p:nvPr/>
        </p:nvSpPr>
        <p:spPr>
          <a:xfrm>
            <a:off x="3182" y="-20788"/>
            <a:ext cx="12185645" cy="6856217"/>
          </a:xfrm>
          <a:prstGeom prst="rect">
            <a:avLst/>
          </a:prstGeom>
          <a:solidFill>
            <a:srgbClr val="112F3D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86">
              <a:buClr>
                <a:srgbClr val="000000"/>
              </a:buClr>
              <a:defRPr/>
            </a:pPr>
            <a:endParaRPr lang="en-US" sz="700" kern="0">
              <a:solidFill>
                <a:srgbClr val="FFFFFF"/>
              </a:solidFill>
              <a:latin typeface="DM Sans" pitchFamily="2" charset="0"/>
              <a:sym typeface="Arial"/>
            </a:endParaRPr>
          </a:p>
        </p:txBody>
      </p:sp>
      <p:sp>
        <p:nvSpPr>
          <p:cNvPr id="10" name="Google Shape;33;p2">
            <a:extLst>
              <a:ext uri="{FF2B5EF4-FFF2-40B4-BE49-F238E27FC236}">
                <a16:creationId xmlns:a16="http://schemas.microsoft.com/office/drawing/2014/main" id="{B420EBD2-B16B-1E43-832D-6C8DA68CC5C7}"/>
              </a:ext>
            </a:extLst>
          </p:cNvPr>
          <p:cNvSpPr txBox="1"/>
          <p:nvPr/>
        </p:nvSpPr>
        <p:spPr>
          <a:xfrm>
            <a:off x="499335" y="2018150"/>
            <a:ext cx="11024592" cy="181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1" tIns="22844" rIns="45701" bIns="22844" anchor="t" anchorCtr="0">
            <a:spAutoFit/>
          </a:bodyPr>
          <a:lstStyle/>
          <a:p>
            <a:pPr marL="0" lvl="1" defTabSz="457086">
              <a:buClr>
                <a:srgbClr val="000000"/>
              </a:buClr>
              <a:defRPr/>
            </a:pPr>
            <a:r>
              <a:rPr lang="en-US" sz="5749" b="1" kern="0" spc="400" err="1">
                <a:solidFill>
                  <a:srgbClr val="549AAB"/>
                </a:solidFill>
                <a:latin typeface="Poppins" pitchFamily="2" charset="77"/>
                <a:cs typeface="Poppins" pitchFamily="2" charset="77"/>
                <a:sym typeface="Montserrat SemiBold"/>
              </a:rPr>
              <a:t>CalKIDS</a:t>
            </a:r>
            <a:r>
              <a:rPr lang="en-US" sz="5749" b="1" kern="0" spc="400">
                <a:solidFill>
                  <a:srgbClr val="549AAB"/>
                </a:solidFill>
                <a:latin typeface="Poppins" pitchFamily="2" charset="77"/>
                <a:cs typeface="Poppins" pitchFamily="2" charset="77"/>
                <a:sym typeface="Montserrat SemiBold"/>
              </a:rPr>
              <a:t> </a:t>
            </a:r>
          </a:p>
          <a:p>
            <a:pPr marL="0" lvl="1" defTabSz="457086">
              <a:buClr>
                <a:srgbClr val="000000"/>
              </a:buClr>
              <a:defRPr/>
            </a:pPr>
            <a:r>
              <a:rPr lang="en-US" sz="5749" b="1" kern="0" spc="400">
                <a:solidFill>
                  <a:srgbClr val="549AAB"/>
                </a:solidFill>
                <a:latin typeface="Poppins" pitchFamily="2" charset="77"/>
                <a:cs typeface="Poppins" pitchFamily="2" charset="77"/>
                <a:sym typeface="Montserrat SemiBold"/>
              </a:rPr>
              <a:t>College Savings Account</a:t>
            </a:r>
            <a:endParaRPr sz="5749" kern="0" spc="400">
              <a:solidFill>
                <a:srgbClr val="AED5DF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90EE28-4A2A-6246-B31C-6F8B676DDE27}"/>
              </a:ext>
            </a:extLst>
          </p:cNvPr>
          <p:cNvCxnSpPr>
            <a:cxnSpLocks/>
          </p:cNvCxnSpPr>
          <p:nvPr/>
        </p:nvCxnSpPr>
        <p:spPr>
          <a:xfrm>
            <a:off x="444296" y="6277812"/>
            <a:ext cx="2547454" cy="0"/>
          </a:xfrm>
          <a:prstGeom prst="line">
            <a:avLst/>
          </a:prstGeom>
          <a:ln>
            <a:solidFill>
              <a:srgbClr val="F2802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1CAC78-E19D-6B44-94AE-661148F9E4D9}"/>
              </a:ext>
            </a:extLst>
          </p:cNvPr>
          <p:cNvSpPr txBox="1"/>
          <p:nvPr/>
        </p:nvSpPr>
        <p:spPr>
          <a:xfrm>
            <a:off x="444295" y="6441953"/>
            <a:ext cx="3146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86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FFFFFF"/>
                </a:solidFill>
                <a:latin typeface="DM Sans" pitchFamily="2" charset="77"/>
                <a:cs typeface="Arial"/>
                <a:sym typeface="Arial"/>
              </a:rPr>
              <a:t>John Burton Advocates for Youth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187ABE-7401-6546-ADDF-EA577F53E9F3}"/>
              </a:ext>
            </a:extLst>
          </p:cNvPr>
          <p:cNvCxnSpPr>
            <a:cxnSpLocks/>
          </p:cNvCxnSpPr>
          <p:nvPr/>
        </p:nvCxnSpPr>
        <p:spPr>
          <a:xfrm>
            <a:off x="603746" y="3833539"/>
            <a:ext cx="10347606" cy="4236"/>
          </a:xfrm>
          <a:prstGeom prst="line">
            <a:avLst/>
          </a:prstGeom>
          <a:ln>
            <a:solidFill>
              <a:srgbClr val="EBEBE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98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>
          <a:extLst>
            <a:ext uri="{FF2B5EF4-FFF2-40B4-BE49-F238E27FC236}">
              <a16:creationId xmlns:a16="http://schemas.microsoft.com/office/drawing/2014/main" id="{AE98E255-0F08-8B73-85C9-F33C2AB9F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g30740dd3c7a_3_27">
            <a:extLst>
              <a:ext uri="{FF2B5EF4-FFF2-40B4-BE49-F238E27FC236}">
                <a16:creationId xmlns:a16="http://schemas.microsoft.com/office/drawing/2014/main" id="{773CF67A-853C-1155-DA8C-B4051B97409E}"/>
              </a:ext>
            </a:extLst>
          </p:cNvPr>
          <p:cNvCxnSpPr/>
          <p:nvPr/>
        </p:nvCxnSpPr>
        <p:spPr>
          <a:xfrm>
            <a:off x="441351" y="6278555"/>
            <a:ext cx="2548800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g30740dd3c7a_3_27">
            <a:extLst>
              <a:ext uri="{FF2B5EF4-FFF2-40B4-BE49-F238E27FC236}">
                <a16:creationId xmlns:a16="http://schemas.microsoft.com/office/drawing/2014/main" id="{898CC4BC-E9E6-F571-D5F9-27F6D44B6CD7}"/>
              </a:ext>
            </a:extLst>
          </p:cNvPr>
          <p:cNvSpPr txBox="1"/>
          <p:nvPr/>
        </p:nvSpPr>
        <p:spPr>
          <a:xfrm>
            <a:off x="441351" y="6442738"/>
            <a:ext cx="2548800" cy="2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John Burton Advocates for Youth</a:t>
            </a:r>
            <a:endParaRPr kumimoji="0" sz="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41" name="Google Shape;641;g30740dd3c7a_3_27">
            <a:extLst>
              <a:ext uri="{FF2B5EF4-FFF2-40B4-BE49-F238E27FC236}">
                <a16:creationId xmlns:a16="http://schemas.microsoft.com/office/drawing/2014/main" id="{7BD26C2F-6977-BCC9-7B49-F7E4D73D7415}"/>
              </a:ext>
            </a:extLst>
          </p:cNvPr>
          <p:cNvCxnSpPr/>
          <p:nvPr/>
        </p:nvCxnSpPr>
        <p:spPr>
          <a:xfrm>
            <a:off x="3830517" y="6278555"/>
            <a:ext cx="7996400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A8F6EC-D05C-97C4-1552-F59D668559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232170"/>
              </p:ext>
            </p:extLst>
          </p:nvPr>
        </p:nvGraphicFramePr>
        <p:xfrm>
          <a:off x="795032" y="1735886"/>
          <a:ext cx="10601935" cy="3386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387">
                  <a:extLst>
                    <a:ext uri="{9D8B030D-6E8A-4147-A177-3AD203B41FA5}">
                      <a16:colId xmlns:a16="http://schemas.microsoft.com/office/drawing/2014/main" val="3588894236"/>
                    </a:ext>
                  </a:extLst>
                </a:gridCol>
                <a:gridCol w="2120387">
                  <a:extLst>
                    <a:ext uri="{9D8B030D-6E8A-4147-A177-3AD203B41FA5}">
                      <a16:colId xmlns:a16="http://schemas.microsoft.com/office/drawing/2014/main" val="4010915258"/>
                    </a:ext>
                  </a:extLst>
                </a:gridCol>
                <a:gridCol w="2120387">
                  <a:extLst>
                    <a:ext uri="{9D8B030D-6E8A-4147-A177-3AD203B41FA5}">
                      <a16:colId xmlns:a16="http://schemas.microsoft.com/office/drawing/2014/main" val="2042702275"/>
                    </a:ext>
                  </a:extLst>
                </a:gridCol>
                <a:gridCol w="2120387">
                  <a:extLst>
                    <a:ext uri="{9D8B030D-6E8A-4147-A177-3AD203B41FA5}">
                      <a16:colId xmlns:a16="http://schemas.microsoft.com/office/drawing/2014/main" val="3178951362"/>
                    </a:ext>
                  </a:extLst>
                </a:gridCol>
                <a:gridCol w="2120387">
                  <a:extLst>
                    <a:ext uri="{9D8B030D-6E8A-4147-A177-3AD203B41FA5}">
                      <a16:colId xmlns:a16="http://schemas.microsoft.com/office/drawing/2014/main" val="3593174801"/>
                    </a:ext>
                  </a:extLst>
                </a:gridCol>
              </a:tblGrid>
              <a:tr h="11885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M Sans" pitchFamily="2" charset="0"/>
                        </a:rPr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M Sans" pitchFamily="2" charset="0"/>
                        </a:rPr>
                        <a:t>Current </a:t>
                      </a:r>
                    </a:p>
                    <a:p>
                      <a:pPr algn="ctr"/>
                      <a:r>
                        <a:rPr lang="en-US" sz="2400" dirty="0">
                          <a:latin typeface="DM Sans" pitchFamily="2" charset="0"/>
                        </a:rPr>
                        <a:t>Claims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DM Sans"/>
                        </a:rPr>
                        <a:t>Current Percent Claimed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M Sans" pitchFamily="2" charset="0"/>
                        </a:rPr>
                        <a:t>Goal: New Claims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DM Sans" pitchFamily="2" charset="0"/>
                        </a:rPr>
                        <a:t>Goal: Percent Claim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5413068"/>
                  </a:ext>
                </a:extLst>
              </a:tr>
              <a:tr h="8871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M Sans" pitchFamily="2" charset="0"/>
                        </a:rPr>
                        <a:t>Foster Youth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M Sans"/>
                        </a:rPr>
                        <a:t>2,865 </a:t>
                      </a:r>
                      <a:endParaRPr lang="en-US" sz="2000" dirty="0">
                        <a:latin typeface="DM Sans" pitchFamily="2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DM Sans"/>
                        </a:rPr>
                        <a:t>of </a:t>
                      </a:r>
                      <a:r>
                        <a:rPr lang="en-US" sz="2000" b="0" i="0" u="none" strike="noStrike" noProof="0" dirty="0">
                          <a:solidFill>
                            <a:srgbClr val="112F72"/>
                          </a:solidFill>
                          <a:latin typeface="DM Sans"/>
                        </a:rPr>
                        <a:t>30,540</a:t>
                      </a:r>
                      <a:endParaRPr lang="en-US" sz="2000" dirty="0">
                        <a:latin typeface="DM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DM Sans"/>
                        </a:rPr>
                        <a:t>9.4%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DM Sans" pitchFamily="2" charset="0"/>
                        </a:rPr>
                        <a:t>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DM Sans" pitchFamily="2" charset="0"/>
                        </a:rPr>
                        <a:t>10%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572385"/>
                  </a:ext>
                </a:extLst>
              </a:tr>
              <a:tr h="13104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M Sans" pitchFamily="2" charset="0"/>
                        </a:rPr>
                        <a:t>Students Experiencing Homelessness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M Sans"/>
                        </a:rPr>
                        <a:t>17,735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DM Sans"/>
                        </a:rPr>
                        <a:t>of </a:t>
                      </a:r>
                      <a:r>
                        <a:rPr lang="en-US" sz="2000" b="0" i="0" u="none" strike="noStrike" noProof="0" dirty="0">
                          <a:solidFill>
                            <a:srgbClr val="112F72"/>
                          </a:solidFill>
                          <a:latin typeface="DM Sans"/>
                        </a:rPr>
                        <a:t>192,736</a:t>
                      </a:r>
                      <a:endParaRPr lang="en-US" sz="2000" b="0" i="0" u="none" strike="noStrike" noProof="0" dirty="0">
                        <a:solidFill>
                          <a:srgbClr val="112F72"/>
                        </a:solidFill>
                      </a:endParaRPr>
                    </a:p>
                    <a:p>
                      <a:pPr lvl="0" algn="ctr">
                        <a:buNone/>
                      </a:pPr>
                      <a:endParaRPr lang="en-US" sz="2000" dirty="0">
                        <a:latin typeface="DM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dirty="0">
                          <a:latin typeface="DM Sans"/>
                        </a:rPr>
                        <a:t>9.2%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DM Sans" pitchFamily="2" charset="0"/>
                        </a:rPr>
                        <a:t>1,538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DM Sans" pitchFamily="2" charset="0"/>
                        </a:rPr>
                        <a:t>10%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114460"/>
                  </a:ext>
                </a:extLst>
              </a:tr>
            </a:tbl>
          </a:graphicData>
        </a:graphic>
      </p:graphicFrame>
      <p:grpSp>
        <p:nvGrpSpPr>
          <p:cNvPr id="3" name="Google Shape;642;g30740dd3c7a_3_27">
            <a:extLst>
              <a:ext uri="{FF2B5EF4-FFF2-40B4-BE49-F238E27FC236}">
                <a16:creationId xmlns:a16="http://schemas.microsoft.com/office/drawing/2014/main" id="{07F4BC0D-45E5-201C-2976-5A250E9CA40D}"/>
              </a:ext>
            </a:extLst>
          </p:cNvPr>
          <p:cNvGrpSpPr/>
          <p:nvPr/>
        </p:nvGrpSpPr>
        <p:grpSpPr>
          <a:xfrm>
            <a:off x="274826" y="260276"/>
            <a:ext cx="10910008" cy="902737"/>
            <a:chOff x="1198553" y="6564794"/>
            <a:chExt cx="12243300" cy="637467"/>
          </a:xfrm>
        </p:grpSpPr>
        <p:sp>
          <p:nvSpPr>
            <p:cNvPr id="4" name="Google Shape;643;g30740dd3c7a_3_27">
              <a:extLst>
                <a:ext uri="{FF2B5EF4-FFF2-40B4-BE49-F238E27FC236}">
                  <a16:creationId xmlns:a16="http://schemas.microsoft.com/office/drawing/2014/main" id="{6DF79044-7296-4AB2-5DD3-4CB79D1992BF}"/>
                </a:ext>
              </a:extLst>
            </p:cNvPr>
            <p:cNvSpPr txBox="1"/>
            <p:nvPr/>
          </p:nvSpPr>
          <p:spPr>
            <a:xfrm>
              <a:off x="1400300" y="7013072"/>
              <a:ext cx="9160800" cy="189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733" tIns="54367" rIns="108733" bIns="54367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353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endParaRPr kumimoji="0" sz="667" b="0" i="0" u="none" strike="noStrike" kern="1200" cap="none" spc="0" normalizeH="0" baseline="0" noProof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" name="Google Shape;644;g30740dd3c7a_3_27">
              <a:extLst>
                <a:ext uri="{FF2B5EF4-FFF2-40B4-BE49-F238E27FC236}">
                  <a16:creationId xmlns:a16="http://schemas.microsoft.com/office/drawing/2014/main" id="{B04DD944-F019-A731-12EC-BA7DA1D7EBD8}"/>
                </a:ext>
              </a:extLst>
            </p:cNvPr>
            <p:cNvSpPr txBox="1"/>
            <p:nvPr/>
          </p:nvSpPr>
          <p:spPr>
            <a:xfrm>
              <a:off x="1198553" y="6564794"/>
              <a:ext cx="12243300" cy="467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33" tIns="22867" rIns="45733" bIns="22867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2F72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CalKIDS Community of Practice Goals 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C6EAE2-84FE-E0BA-9F2F-DDEE5F081059}"/>
              </a:ext>
            </a:extLst>
          </p:cNvPr>
          <p:cNvSpPr txBox="1"/>
          <p:nvPr/>
        </p:nvSpPr>
        <p:spPr>
          <a:xfrm>
            <a:off x="7169425" y="5836905"/>
            <a:ext cx="5459896" cy="38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Estimated based on February 2025 claims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3BE92-1C46-E281-828B-1F4E29118236}"/>
              </a:ext>
            </a:extLst>
          </p:cNvPr>
          <p:cNvSpPr/>
          <p:nvPr/>
        </p:nvSpPr>
        <p:spPr>
          <a:xfrm>
            <a:off x="7174016" y="1567749"/>
            <a:ext cx="4312306" cy="3676597"/>
          </a:xfrm>
          <a:prstGeom prst="rect">
            <a:avLst/>
          </a:prstGeom>
          <a:noFill/>
          <a:ln>
            <a:solidFill>
              <a:srgbClr val="112F7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2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>
          <a:extLst>
            <a:ext uri="{FF2B5EF4-FFF2-40B4-BE49-F238E27FC236}">
              <a16:creationId xmlns:a16="http://schemas.microsoft.com/office/drawing/2014/main" id="{F772AA60-7E2C-3198-6760-0E346F51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g30740dd3c7a_3_27">
            <a:extLst>
              <a:ext uri="{FF2B5EF4-FFF2-40B4-BE49-F238E27FC236}">
                <a16:creationId xmlns:a16="http://schemas.microsoft.com/office/drawing/2014/main" id="{05C05C4C-241A-74EB-1739-80B24D023A95}"/>
              </a:ext>
            </a:extLst>
          </p:cNvPr>
          <p:cNvCxnSpPr/>
          <p:nvPr/>
        </p:nvCxnSpPr>
        <p:spPr>
          <a:xfrm>
            <a:off x="441351" y="6278555"/>
            <a:ext cx="2548800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g30740dd3c7a_3_27">
            <a:extLst>
              <a:ext uri="{FF2B5EF4-FFF2-40B4-BE49-F238E27FC236}">
                <a16:creationId xmlns:a16="http://schemas.microsoft.com/office/drawing/2014/main" id="{A60F935B-21F6-D027-D335-B433CB113FD0}"/>
              </a:ext>
            </a:extLst>
          </p:cNvPr>
          <p:cNvSpPr txBox="1"/>
          <p:nvPr/>
        </p:nvSpPr>
        <p:spPr>
          <a:xfrm>
            <a:off x="441351" y="6442738"/>
            <a:ext cx="2548800" cy="2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33" tIns="22867" rIns="45733" bIns="22867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John Burton Advocates for Youth</a:t>
            </a:r>
            <a:endParaRPr kumimoji="0" sz="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41" name="Google Shape;641;g30740dd3c7a_3_27">
            <a:extLst>
              <a:ext uri="{FF2B5EF4-FFF2-40B4-BE49-F238E27FC236}">
                <a16:creationId xmlns:a16="http://schemas.microsoft.com/office/drawing/2014/main" id="{AB7E0ECC-1D15-2898-4496-064D3A0C79CD}"/>
              </a:ext>
            </a:extLst>
          </p:cNvPr>
          <p:cNvCxnSpPr/>
          <p:nvPr/>
        </p:nvCxnSpPr>
        <p:spPr>
          <a:xfrm>
            <a:off x="3830517" y="6278555"/>
            <a:ext cx="7996400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42" name="Google Shape;642;g30740dd3c7a_3_27">
            <a:extLst>
              <a:ext uri="{FF2B5EF4-FFF2-40B4-BE49-F238E27FC236}">
                <a16:creationId xmlns:a16="http://schemas.microsoft.com/office/drawing/2014/main" id="{DEC32A81-2643-2253-5228-59EE883DB673}"/>
              </a:ext>
            </a:extLst>
          </p:cNvPr>
          <p:cNvGrpSpPr/>
          <p:nvPr/>
        </p:nvGrpSpPr>
        <p:grpSpPr>
          <a:xfrm>
            <a:off x="322591" y="325950"/>
            <a:ext cx="10910008" cy="918955"/>
            <a:chOff x="1400300" y="6553342"/>
            <a:chExt cx="12243300" cy="648919"/>
          </a:xfrm>
        </p:grpSpPr>
        <p:sp>
          <p:nvSpPr>
            <p:cNvPr id="643" name="Google Shape;643;g30740dd3c7a_3_27">
              <a:extLst>
                <a:ext uri="{FF2B5EF4-FFF2-40B4-BE49-F238E27FC236}">
                  <a16:creationId xmlns:a16="http://schemas.microsoft.com/office/drawing/2014/main" id="{855A6B21-3407-C075-B10F-78B1877358D9}"/>
                </a:ext>
              </a:extLst>
            </p:cNvPr>
            <p:cNvSpPr txBox="1"/>
            <p:nvPr/>
          </p:nvSpPr>
          <p:spPr>
            <a:xfrm>
              <a:off x="1400300" y="7013072"/>
              <a:ext cx="9160800" cy="189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733" tIns="54367" rIns="108733" bIns="54367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353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endParaRPr kumimoji="0" sz="667" b="0" i="0" u="none" strike="noStrike" kern="1200" cap="none" spc="0" normalizeH="0" baseline="0" noProof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4" name="Google Shape;644;g30740dd3c7a_3_27">
              <a:extLst>
                <a:ext uri="{FF2B5EF4-FFF2-40B4-BE49-F238E27FC236}">
                  <a16:creationId xmlns:a16="http://schemas.microsoft.com/office/drawing/2014/main" id="{B075F814-6A0D-D808-7300-57A0112D4363}"/>
                </a:ext>
              </a:extLst>
            </p:cNvPr>
            <p:cNvSpPr txBox="1"/>
            <p:nvPr/>
          </p:nvSpPr>
          <p:spPr>
            <a:xfrm>
              <a:off x="1400300" y="6553342"/>
              <a:ext cx="12243300" cy="467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33" tIns="22867" rIns="45733" bIns="22867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2F3D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Resources </a:t>
              </a: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16CFBA-03A5-2763-861E-89A4FC0BBEEE}"/>
              </a:ext>
            </a:extLst>
          </p:cNvPr>
          <p:cNvCxnSpPr>
            <a:cxnSpLocks/>
          </p:cNvCxnSpPr>
          <p:nvPr/>
        </p:nvCxnSpPr>
        <p:spPr>
          <a:xfrm flipH="1">
            <a:off x="8443292" y="1717940"/>
            <a:ext cx="11723" cy="379725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5508CB-1736-FDA5-484A-35B01995891F}"/>
              </a:ext>
            </a:extLst>
          </p:cNvPr>
          <p:cNvSpPr txBox="1"/>
          <p:nvPr/>
        </p:nvSpPr>
        <p:spPr>
          <a:xfrm>
            <a:off x="277091" y="1456213"/>
            <a:ext cx="7823223" cy="530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JBAY Financial Aid Resources for Foster Youth &amp; Students Experiencing Homelessness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lt"/>
                <a:cs typeface="Arial"/>
              </a:rPr>
              <a:t> 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12F72"/>
              </a:solidFill>
              <a:effectLst/>
              <a:uLnTx/>
              <a:uFillTx/>
              <a:latin typeface="DM Sans" pitchFamily="2" charset="0"/>
              <a:ea typeface="+mn-lt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500" dirty="0">
                <a:solidFill>
                  <a:srgbClr val="112F72"/>
                </a:solidFill>
                <a:latin typeface="DM Sans" pitchFamily="2" charset="0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JBAY FY &amp; HY </a:t>
            </a:r>
            <a:r>
              <a:rPr lang="en-US" sz="3500" dirty="0" err="1">
                <a:solidFill>
                  <a:srgbClr val="112F72"/>
                </a:solidFill>
                <a:latin typeface="DM Sans" pitchFamily="2" charset="0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CalKIDS</a:t>
            </a:r>
            <a:r>
              <a:rPr lang="en-US" sz="3500" dirty="0">
                <a:solidFill>
                  <a:srgbClr val="112F72"/>
                </a:solidFill>
                <a:latin typeface="DM Sans" pitchFamily="2" charset="0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Flyer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12F72"/>
              </a:solidFill>
              <a:effectLst/>
              <a:uLnTx/>
              <a:uFillTx/>
              <a:latin typeface="DM Sans" pitchFamily="2" charset="0"/>
              <a:ea typeface="+mn-lt"/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CalKIDS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Marketing Resources 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12F72"/>
              </a:solidFill>
              <a:effectLst/>
              <a:uLnTx/>
              <a:uFillTx/>
              <a:latin typeface="DM Sans" pitchFamily="2" charset="0"/>
              <a:ea typeface="+mn-lt"/>
              <a:cs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12F72"/>
              </a:solidFill>
              <a:effectLst/>
              <a:uLnTx/>
              <a:uFillTx/>
              <a:latin typeface="DM Sans" pitchFamily="2" charset="0"/>
              <a:ea typeface="+mn-lt"/>
              <a:cs typeface="Arial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72"/>
                </a:solidFill>
                <a:effectLst/>
                <a:uLnTx/>
                <a:uFillTx/>
                <a:latin typeface="DM Sans" pitchFamily="2" charset="0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CalKIDS Program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2F72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pic>
        <p:nvPicPr>
          <p:cNvPr id="2" name="Picture 1" descr="A person looking at a book&#10;&#10;Description automatically generated">
            <a:extLst>
              <a:ext uri="{FF2B5EF4-FFF2-40B4-BE49-F238E27FC236}">
                <a16:creationId xmlns:a16="http://schemas.microsoft.com/office/drawing/2014/main" id="{F94F2E34-A177-9C97-895B-98B29B580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73" y="1453661"/>
            <a:ext cx="2964498" cy="44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;p9">
            <a:extLst>
              <a:ext uri="{FF2B5EF4-FFF2-40B4-BE49-F238E27FC236}">
                <a16:creationId xmlns:a16="http://schemas.microsoft.com/office/drawing/2014/main" id="{65615D08-75EC-C2AC-BE2C-5F318910A4FF}"/>
              </a:ext>
            </a:extLst>
          </p:cNvPr>
          <p:cNvSpPr txBox="1"/>
          <p:nvPr/>
        </p:nvSpPr>
        <p:spPr>
          <a:xfrm>
            <a:off x="2950626" y="1800080"/>
            <a:ext cx="7524493" cy="444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13" tIns="54350" rIns="108713" bIns="543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000"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Research shows that compared to children without college savings, children with savings for college are: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F72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2802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3x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 more likely to enroll in college 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F72"/>
              </a:buClr>
              <a:buSzPts val="4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2802E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5x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12F3D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 more likely to graduate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4000"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112F3D"/>
              </a:solidFill>
              <a:effectLst/>
              <a:uLnTx/>
              <a:uFillTx/>
              <a:latin typeface="DM San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9"/>
          <p:cNvSpPr txBox="1"/>
          <p:nvPr/>
        </p:nvSpPr>
        <p:spPr>
          <a:xfrm>
            <a:off x="403235" y="343422"/>
            <a:ext cx="11131652" cy="7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2802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sym typeface="Montserrat SemiBold"/>
              </a:rPr>
              <a:t>College Savings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49AAB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sym typeface="Montserrat SemiBold"/>
              </a:rPr>
              <a:t>Makes a Difference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549AA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DB4F1-3805-DE46-B4F1-B3CF7213D279}"/>
              </a:ext>
            </a:extLst>
          </p:cNvPr>
          <p:cNvSpPr txBox="1"/>
          <p:nvPr/>
        </p:nvSpPr>
        <p:spPr>
          <a:xfrm>
            <a:off x="9201061" y="6438050"/>
            <a:ext cx="254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Arial"/>
                <a:sym typeface="Arial"/>
              </a:rPr>
              <a:t>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172C81-81B5-AE43-A6CA-451569429170}"/>
              </a:ext>
            </a:extLst>
          </p:cNvPr>
          <p:cNvCxnSpPr>
            <a:cxnSpLocks/>
          </p:cNvCxnSpPr>
          <p:nvPr/>
        </p:nvCxnSpPr>
        <p:spPr>
          <a:xfrm>
            <a:off x="442823" y="6278554"/>
            <a:ext cx="2548117" cy="0"/>
          </a:xfrm>
          <a:prstGeom prst="line">
            <a:avLst/>
          </a:prstGeom>
          <a:ln w="38100">
            <a:solidFill>
              <a:srgbClr val="F2802E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97394F-078B-2C48-963C-C041751C82FE}"/>
              </a:ext>
            </a:extLst>
          </p:cNvPr>
          <p:cNvCxnSpPr>
            <a:cxnSpLocks/>
          </p:cNvCxnSpPr>
          <p:nvPr/>
        </p:nvCxnSpPr>
        <p:spPr>
          <a:xfrm>
            <a:off x="3831108" y="6278554"/>
            <a:ext cx="7994270" cy="0"/>
          </a:xfrm>
          <a:prstGeom prst="line">
            <a:avLst/>
          </a:prstGeom>
          <a:ln w="38100">
            <a:solidFill>
              <a:srgbClr val="F2802E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 descr="Graduate in cap and gown">
            <a:extLst>
              <a:ext uri="{FF2B5EF4-FFF2-40B4-BE49-F238E27FC236}">
                <a16:creationId xmlns:a16="http://schemas.microsoft.com/office/drawing/2014/main" id="{50296E55-5061-260F-2F90-257AFC9D221D}"/>
              </a:ext>
            </a:extLst>
          </p:cNvPr>
          <p:cNvSpPr/>
          <p:nvPr/>
        </p:nvSpPr>
        <p:spPr>
          <a:xfrm>
            <a:off x="403235" y="1535685"/>
            <a:ext cx="1836551" cy="18933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854" r="-4278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 descr="Portrait of student after graduation">
            <a:extLst>
              <a:ext uri="{FF2B5EF4-FFF2-40B4-BE49-F238E27FC236}">
                <a16:creationId xmlns:a16="http://schemas.microsoft.com/office/drawing/2014/main" id="{EF5FF95B-6E71-45FB-AE76-9FEC13D4DAB3}"/>
              </a:ext>
            </a:extLst>
          </p:cNvPr>
          <p:cNvSpPr/>
          <p:nvPr/>
        </p:nvSpPr>
        <p:spPr>
          <a:xfrm>
            <a:off x="399359" y="3782027"/>
            <a:ext cx="1836551" cy="189331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292" r="-2729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A4208C-9441-8E8D-9903-3B62619456B2}"/>
              </a:ext>
            </a:extLst>
          </p:cNvPr>
          <p:cNvCxnSpPr>
            <a:cxnSpLocks/>
          </p:cNvCxnSpPr>
          <p:nvPr/>
        </p:nvCxnSpPr>
        <p:spPr>
          <a:xfrm>
            <a:off x="2627245" y="1620177"/>
            <a:ext cx="0" cy="405516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9" name="Google Shape;639;g30740dd3c7a_3_27"/>
          <p:cNvCxnSpPr/>
          <p:nvPr/>
        </p:nvCxnSpPr>
        <p:spPr>
          <a:xfrm>
            <a:off x="442824" y="6277813"/>
            <a:ext cx="2548137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g30740dd3c7a_3_27"/>
          <p:cNvSpPr txBox="1"/>
          <p:nvPr/>
        </p:nvSpPr>
        <p:spPr>
          <a:xfrm>
            <a:off x="442824" y="6441953"/>
            <a:ext cx="2548137" cy="23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1" tIns="22861" rIns="45721" bIns="22861" anchor="t" anchorCtr="0">
            <a:spAutoFit/>
          </a:bodyPr>
          <a:lstStyle/>
          <a:p>
            <a:pPr defTabSz="457200">
              <a:buClr>
                <a:srgbClr val="000000"/>
              </a:buClr>
              <a:buSzPts val="900"/>
            </a:pPr>
            <a:r>
              <a:rPr lang="en" sz="1200" b="1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rPr>
              <a:t>John Burton Advocates for Youth</a:t>
            </a:r>
            <a:endParaRPr sz="667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41" name="Google Shape;641;g30740dd3c7a_3_27"/>
          <p:cNvCxnSpPr/>
          <p:nvPr/>
        </p:nvCxnSpPr>
        <p:spPr>
          <a:xfrm>
            <a:off x="3831107" y="6277813"/>
            <a:ext cx="7994318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42" name="Google Shape;642;g30740dd3c7a_3_27"/>
          <p:cNvGrpSpPr/>
          <p:nvPr/>
        </p:nvGrpSpPr>
        <p:grpSpPr>
          <a:xfrm>
            <a:off x="223348" y="268390"/>
            <a:ext cx="8040938" cy="986595"/>
            <a:chOff x="1198553" y="6564794"/>
            <a:chExt cx="12243300" cy="696865"/>
          </a:xfrm>
        </p:grpSpPr>
        <p:sp>
          <p:nvSpPr>
            <p:cNvPr id="643" name="Google Shape;643;g30740dd3c7a_3_27"/>
            <p:cNvSpPr txBox="1"/>
            <p:nvPr/>
          </p:nvSpPr>
          <p:spPr>
            <a:xfrm>
              <a:off x="1762472" y="7072441"/>
              <a:ext cx="9160800" cy="189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705" tIns="54353" rIns="108705" bIns="54353" anchor="t" anchorCtr="0">
              <a:spAutoFit/>
            </a:bodyPr>
            <a:lstStyle/>
            <a:p>
              <a:pPr defTabSz="457200">
                <a:lnSpc>
                  <a:spcPct val="153535"/>
                </a:lnSpc>
                <a:buClr>
                  <a:srgbClr val="FFFFFF"/>
                </a:buClr>
                <a:buSzPts val="1100"/>
              </a:pPr>
              <a:endParaRPr sz="667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44" name="Google Shape;644;g30740dd3c7a_3_27"/>
            <p:cNvSpPr txBox="1"/>
            <p:nvPr/>
          </p:nvSpPr>
          <p:spPr>
            <a:xfrm>
              <a:off x="1198553" y="6564794"/>
              <a:ext cx="12243300" cy="467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1" tIns="22861" rIns="45721" bIns="22861" anchor="t" anchorCtr="0">
              <a:spAutoFit/>
            </a:bodyPr>
            <a:lstStyle/>
            <a:p>
              <a:pPr defTabSz="457200">
                <a:buClr>
                  <a:srgbClr val="000000"/>
                </a:buClr>
                <a:buSzPts val="2000"/>
              </a:pPr>
              <a:r>
                <a:rPr lang="en" sz="3999" b="1" kern="0" dirty="0">
                  <a:solidFill>
                    <a:srgbClr val="549AAB"/>
                  </a:solidFill>
                  <a:latin typeface="Poppins"/>
                  <a:ea typeface="Poppins"/>
                  <a:cs typeface="Poppins"/>
                  <a:sym typeface="Poppins"/>
                </a:rPr>
                <a:t>Claim CalKIDS Account!</a:t>
              </a:r>
              <a:endParaRPr sz="3999" kern="0" dirty="0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45" name="Google Shape;645;g30740dd3c7a_3_27"/>
          <p:cNvSpPr txBox="1"/>
          <p:nvPr/>
        </p:nvSpPr>
        <p:spPr>
          <a:xfrm>
            <a:off x="442824" y="1072610"/>
            <a:ext cx="10780792" cy="201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" sz="2400" b="1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There are two types of CalKIDS College Savings Accounts: 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endParaRPr sz="2400" kern="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45720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895" indent="-262395" defTabSz="457200">
              <a:buClr>
                <a:srgbClr val="000000"/>
              </a:buClr>
              <a:buSzPts val="1400"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895" indent="-262395" defTabSz="457200">
              <a:buClr>
                <a:srgbClr val="000000"/>
              </a:buClr>
              <a:buSzPts val="1400"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g30740dd3c7a_3_27"/>
          <p:cNvSpPr txBox="1"/>
          <p:nvPr/>
        </p:nvSpPr>
        <p:spPr>
          <a:xfrm>
            <a:off x="223347" y="4019771"/>
            <a:ext cx="6032445" cy="102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t" anchorCtr="0">
            <a:noAutofit/>
          </a:bodyPr>
          <a:lstStyle/>
          <a:p>
            <a:pPr marL="494542" indent="-342815" defTabSz="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$25 initial deposit for all children born in California between July 1, 2022 – June 30, 2023</a:t>
            </a:r>
            <a:endParaRPr lang="en-US" sz="2400" kern="0" dirty="0">
              <a:solidFill>
                <a:srgbClr val="000000"/>
              </a:solidFill>
              <a:latin typeface="DM Sans"/>
              <a:ea typeface="DM Sans"/>
              <a:cs typeface="DM Sans"/>
              <a:sym typeface="Arial"/>
            </a:endParaRPr>
          </a:p>
          <a:p>
            <a:pPr marL="494542" indent="-342815" defTabSz="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$100 initial deposit for all children born in California after July 1, 2023</a:t>
            </a:r>
          </a:p>
          <a:p>
            <a:pPr marL="494542" indent="-342815" defTabSz="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Up to $75 in additional incentives</a:t>
            </a:r>
            <a:endParaRPr sz="2400" kern="0" dirty="0">
              <a:solidFill>
                <a:srgbClr val="000000"/>
              </a:solidFill>
              <a:latin typeface="DM Sans"/>
              <a:ea typeface="DM Sans"/>
              <a:cs typeface="DM Sans"/>
              <a:sym typeface="Arial"/>
            </a:endParaRPr>
          </a:p>
        </p:txBody>
      </p:sp>
      <p:sp>
        <p:nvSpPr>
          <p:cNvPr id="650" name="Google Shape;650;g30740dd3c7a_3_27"/>
          <p:cNvSpPr txBox="1"/>
          <p:nvPr/>
        </p:nvSpPr>
        <p:spPr>
          <a:xfrm>
            <a:off x="6612755" y="4019771"/>
            <a:ext cx="5073362" cy="102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t" anchorCtr="0">
            <a:noAutofit/>
          </a:bodyPr>
          <a:lstStyle/>
          <a:p>
            <a:pPr marL="495172" indent="-342815" defTabSz="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$500 for eligible low-income students </a:t>
            </a:r>
            <a:endParaRPr sz="2400" kern="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95172" indent="-342815" defTabSz="4572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Additional $500 deposits for foster &amp; homeless children </a:t>
            </a:r>
            <a:endParaRPr sz="2400" kern="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9A28FF-2A0E-BCB7-8837-427F30380B3A}"/>
              </a:ext>
            </a:extLst>
          </p:cNvPr>
          <p:cNvCxnSpPr/>
          <p:nvPr/>
        </p:nvCxnSpPr>
        <p:spPr>
          <a:xfrm>
            <a:off x="6255793" y="1963233"/>
            <a:ext cx="0" cy="389651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C556A0-F682-BFE7-5B6F-F18F5AD141BF}"/>
              </a:ext>
            </a:extLst>
          </p:cNvPr>
          <p:cNvSpPr txBox="1"/>
          <p:nvPr/>
        </p:nvSpPr>
        <p:spPr>
          <a:xfrm>
            <a:off x="1558401" y="3645219"/>
            <a:ext cx="2865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549AAB"/>
                </a:solidFill>
                <a:latin typeface="DM Sans" pitchFamily="2" charset="0"/>
                <a:cs typeface="Arial"/>
                <a:sym typeface="Arial"/>
              </a:rPr>
              <a:t>At Birth Account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827B7-4BF1-54F5-9BFA-E72E740C3ABB}"/>
              </a:ext>
            </a:extLst>
          </p:cNvPr>
          <p:cNvSpPr txBox="1"/>
          <p:nvPr/>
        </p:nvSpPr>
        <p:spPr>
          <a:xfrm>
            <a:off x="7335978" y="3680716"/>
            <a:ext cx="362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-US" sz="2400" b="1" kern="0">
                <a:solidFill>
                  <a:srgbClr val="549AAB"/>
                </a:solidFill>
                <a:latin typeface="DM Sans" pitchFamily="2" charset="0"/>
                <a:cs typeface="Arial"/>
                <a:sym typeface="Arial"/>
              </a:rPr>
              <a:t>School-Age Account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096CA2-7B5E-749D-3E85-ECB6C5F82894}"/>
              </a:ext>
            </a:extLst>
          </p:cNvPr>
          <p:cNvSpPr/>
          <p:nvPr/>
        </p:nvSpPr>
        <p:spPr>
          <a:xfrm>
            <a:off x="1795916" y="1778502"/>
            <a:ext cx="1806027" cy="17177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90C030-CAE8-4764-6558-3E6A48E25617}"/>
              </a:ext>
            </a:extLst>
          </p:cNvPr>
          <p:cNvSpPr/>
          <p:nvPr/>
        </p:nvSpPr>
        <p:spPr>
          <a:xfrm>
            <a:off x="8006629" y="1833709"/>
            <a:ext cx="1806027" cy="17177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9" name="Graphic 8" descr="Baby Onesie with solid fill">
            <a:extLst>
              <a:ext uri="{FF2B5EF4-FFF2-40B4-BE49-F238E27FC236}">
                <a16:creationId xmlns:a16="http://schemas.microsoft.com/office/drawing/2014/main" id="{3054D99C-D300-F28F-F824-D5C33A5FB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919" y="2073849"/>
            <a:ext cx="1196899" cy="1196899"/>
          </a:xfrm>
          <a:prstGeom prst="rect">
            <a:avLst/>
          </a:prstGeom>
        </p:spPr>
      </p:pic>
      <p:pic>
        <p:nvPicPr>
          <p:cNvPr id="11" name="Graphic 10" descr="Child with balloon with solid fill">
            <a:extLst>
              <a:ext uri="{FF2B5EF4-FFF2-40B4-BE49-F238E27FC236}">
                <a16:creationId xmlns:a16="http://schemas.microsoft.com/office/drawing/2014/main" id="{DC9FBF8F-34F5-0EC9-CCA6-D2FB1B5BF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7794" y="2025301"/>
            <a:ext cx="1403700" cy="1403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2590B-5846-3139-940D-36B5A1336C83}"/>
              </a:ext>
            </a:extLst>
          </p:cNvPr>
          <p:cNvSpPr txBox="1"/>
          <p:nvPr/>
        </p:nvSpPr>
        <p:spPr>
          <a:xfrm>
            <a:off x="9149437" y="6395814"/>
            <a:ext cx="254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086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112F3D"/>
                </a:solidFill>
                <a:latin typeface="DM Sans" pitchFamily="2" charset="77"/>
                <a:cs typeface="Arial"/>
                <a:sym typeface="Arial"/>
              </a:rPr>
              <a:t>November 20,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B3E8-B1DB-3274-3368-079A104E3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1E14-F44E-3600-35FD-577E4CB3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549AAB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Eligibility for Low-Income Students</a:t>
            </a:r>
            <a:endParaRPr lang="en-US" sz="4000" b="1" kern="0" dirty="0">
              <a:solidFill>
                <a:srgbClr val="549AAB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D21A3-4700-810B-748D-CA0797903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1410079"/>
            <a:ext cx="9928026" cy="5082796"/>
          </a:xfrm>
        </p:spPr>
        <p:txBody>
          <a:bodyPr>
            <a:noAutofit/>
          </a:bodyPr>
          <a:lstStyle/>
          <a:p>
            <a:pPr defTabSz="1219170">
              <a:lnSpc>
                <a:spcPct val="100000"/>
              </a:lnSpc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Char char="•"/>
            </a:pPr>
            <a:r>
              <a:rPr lang="en-US" sz="2500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Low-income public school students identified by the Local Control Funding Formula (LCFF) on Fall Academic Census Day are eligible</a:t>
            </a:r>
          </a:p>
          <a:p>
            <a:pPr defTabSz="1219170">
              <a:lnSpc>
                <a:spcPct val="100000"/>
              </a:lnSpc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Char char="•"/>
            </a:pPr>
            <a:r>
              <a:rPr lang="en-US" sz="2500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LCFF eligibility generally includes:</a:t>
            </a:r>
          </a:p>
          <a:p>
            <a:pPr marL="795528" lvl="2" defTabSz="1219170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3057"/>
              </a:buClr>
              <a:buSzPct val="100000"/>
              <a:buFont typeface="Noto Sans Symbols"/>
              <a:buChar char="❑"/>
            </a:pP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Student receives meals through the National School Lunch Program</a:t>
            </a:r>
            <a:endParaRPr lang="en-US" kern="0" dirty="0">
              <a:solidFill>
                <a:srgbClr val="000000"/>
              </a:solidFill>
              <a:latin typeface="DM Sans" pitchFamily="2" charset="0"/>
              <a:cs typeface="Arial"/>
              <a:sym typeface="Arial"/>
            </a:endParaRPr>
          </a:p>
          <a:p>
            <a:pPr marL="795528" lvl="2" defTabSz="1219170">
              <a:lnSpc>
                <a:spcPct val="100000"/>
              </a:lnSpc>
              <a:spcAft>
                <a:spcPts val="500"/>
              </a:spcAft>
              <a:buClr>
                <a:srgbClr val="003057"/>
              </a:buClr>
              <a:buSzPct val="100000"/>
              <a:buFont typeface="Noto Sans Symbols"/>
              <a:buChar char="❑"/>
            </a:pP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Family submitted an Alternative Household Income Form</a:t>
            </a:r>
            <a:endParaRPr lang="en-US" kern="0" dirty="0">
              <a:solidFill>
                <a:srgbClr val="000000"/>
              </a:solidFill>
              <a:latin typeface="DM Sans" pitchFamily="2" charset="0"/>
              <a:cs typeface="Arial"/>
              <a:sym typeface="Arial"/>
            </a:endParaRPr>
          </a:p>
          <a:p>
            <a:pPr marL="795528" lvl="2" defTabSz="1219170">
              <a:lnSpc>
                <a:spcPct val="100000"/>
              </a:lnSpc>
              <a:spcAft>
                <a:spcPts val="500"/>
              </a:spcAft>
              <a:buClr>
                <a:srgbClr val="003057"/>
              </a:buClr>
              <a:buSzPct val="100000"/>
              <a:buFont typeface="Noto Sans Symbols"/>
              <a:buChar char="❑"/>
            </a:pP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Student participates in </a:t>
            </a:r>
            <a:r>
              <a:rPr lang="en-US" kern="0" dirty="0" err="1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CalFresh</a:t>
            </a: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, CalWORKs, FDPIR (Food Distribution Program on Indian Reservations), or Medi-Cal</a:t>
            </a:r>
            <a:endParaRPr lang="en-US" kern="0" dirty="0">
              <a:solidFill>
                <a:srgbClr val="000000"/>
              </a:solidFill>
              <a:latin typeface="DM Sans" pitchFamily="2" charset="0"/>
              <a:cs typeface="Arial"/>
              <a:sym typeface="Arial"/>
            </a:endParaRPr>
          </a:p>
          <a:p>
            <a:pPr marL="795528" lvl="2" defTabSz="1219170">
              <a:lnSpc>
                <a:spcPct val="100000"/>
              </a:lnSpc>
              <a:spcAft>
                <a:spcPts val="500"/>
              </a:spcAft>
              <a:buClr>
                <a:srgbClr val="003057"/>
              </a:buClr>
              <a:buSzPct val="100000"/>
              <a:buFont typeface="Noto Sans Symbols"/>
              <a:buChar char="❑"/>
            </a:pP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English learner status</a:t>
            </a:r>
            <a:endParaRPr lang="en-US" kern="0" dirty="0">
              <a:solidFill>
                <a:srgbClr val="000000"/>
              </a:solidFill>
              <a:latin typeface="DM Sans" pitchFamily="2" charset="0"/>
              <a:cs typeface="Arial"/>
              <a:sym typeface="Arial"/>
            </a:endParaRPr>
          </a:p>
          <a:p>
            <a:pPr marL="795528" lvl="2" defTabSz="1219170">
              <a:lnSpc>
                <a:spcPct val="100000"/>
              </a:lnSpc>
              <a:spcAft>
                <a:spcPts val="1000"/>
              </a:spcAft>
              <a:buClr>
                <a:srgbClr val="003057"/>
              </a:buClr>
              <a:buSzPct val="100000"/>
              <a:buFont typeface="Noto Sans Symbols"/>
              <a:buChar char="❑"/>
            </a:pPr>
            <a:r>
              <a:rPr lang="en-US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Migratory, homeless, and foster students</a:t>
            </a:r>
          </a:p>
          <a:p>
            <a:pPr defTabSz="1219170">
              <a:lnSpc>
                <a:spcPct val="100000"/>
              </a:lnSpc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Char char="•"/>
            </a:pPr>
            <a:r>
              <a:rPr lang="en-US" sz="2500" kern="0" dirty="0">
                <a:solidFill>
                  <a:srgbClr val="003057"/>
                </a:solidFill>
                <a:latin typeface="DM Sans" pitchFamily="2" charset="0"/>
                <a:cs typeface="Arial"/>
                <a:sym typeface="Arial"/>
              </a:rPr>
              <a:t>Student information provided by the California Department of Education</a:t>
            </a:r>
          </a:p>
        </p:txBody>
      </p:sp>
      <p:sp>
        <p:nvSpPr>
          <p:cNvPr id="13" name="Google Shape;247;p44">
            <a:extLst>
              <a:ext uri="{FF2B5EF4-FFF2-40B4-BE49-F238E27FC236}">
                <a16:creationId xmlns:a16="http://schemas.microsoft.com/office/drawing/2014/main" id="{01E73B5D-9A02-36F4-37AF-2F89BF5FF906}"/>
              </a:ext>
            </a:extLst>
          </p:cNvPr>
          <p:cNvSpPr/>
          <p:nvPr/>
        </p:nvSpPr>
        <p:spPr>
          <a:xfrm>
            <a:off x="10610603" y="1672739"/>
            <a:ext cx="1828800" cy="1828800"/>
          </a:xfrm>
          <a:prstGeom prst="flowChartConnector">
            <a:avLst/>
          </a:prstGeom>
          <a:solidFill>
            <a:srgbClr val="ED8800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1BE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8;p44">
            <a:extLst>
              <a:ext uri="{FF2B5EF4-FFF2-40B4-BE49-F238E27FC236}">
                <a16:creationId xmlns:a16="http://schemas.microsoft.com/office/drawing/2014/main" id="{97CCAFDE-345A-BC7F-CE5B-6AD96CCB6C4B}"/>
              </a:ext>
            </a:extLst>
          </p:cNvPr>
          <p:cNvSpPr/>
          <p:nvPr/>
        </p:nvSpPr>
        <p:spPr>
          <a:xfrm>
            <a:off x="11076309" y="2848463"/>
            <a:ext cx="914400" cy="914400"/>
          </a:xfrm>
          <a:prstGeom prst="flowChartConnector">
            <a:avLst/>
          </a:prstGeom>
          <a:solidFill>
            <a:srgbClr val="FFC31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1BE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FF6458-9C04-847B-7AD1-56439EF69EC9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" b="864"/>
          <a:stretch/>
        </p:blipFill>
        <p:spPr>
          <a:xfrm>
            <a:off x="9418445" y="2368151"/>
            <a:ext cx="2438400" cy="2438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03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5" name="Google Shape;655;g30740dd3c7a_1_114"/>
          <p:cNvCxnSpPr/>
          <p:nvPr/>
        </p:nvCxnSpPr>
        <p:spPr>
          <a:xfrm>
            <a:off x="442824" y="6277813"/>
            <a:ext cx="2548137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6" name="Google Shape;656;g30740dd3c7a_1_114"/>
          <p:cNvSpPr txBox="1"/>
          <p:nvPr/>
        </p:nvSpPr>
        <p:spPr>
          <a:xfrm>
            <a:off x="442824" y="6441953"/>
            <a:ext cx="2548137" cy="23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1" tIns="22861" rIns="45721" bIns="22861" anchor="t" anchorCtr="0">
            <a:spAutoFit/>
          </a:bodyPr>
          <a:lstStyle/>
          <a:p>
            <a:pPr defTabSz="457200">
              <a:buClr>
                <a:srgbClr val="000000"/>
              </a:buClr>
              <a:buSzPts val="900"/>
            </a:pPr>
            <a:r>
              <a:rPr lang="en" sz="1200" b="1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rPr>
              <a:t>John Burton Advocates for Youth</a:t>
            </a:r>
            <a:endParaRPr sz="667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57" name="Google Shape;657;g30740dd3c7a_1_114"/>
          <p:cNvCxnSpPr/>
          <p:nvPr/>
        </p:nvCxnSpPr>
        <p:spPr>
          <a:xfrm>
            <a:off x="3831107" y="6277813"/>
            <a:ext cx="7994318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58" name="Google Shape;658;g30740dd3c7a_1_114"/>
          <p:cNvGrpSpPr/>
          <p:nvPr/>
        </p:nvGrpSpPr>
        <p:grpSpPr>
          <a:xfrm>
            <a:off x="593708" y="333453"/>
            <a:ext cx="8040938" cy="921544"/>
            <a:chOff x="1762472" y="6610742"/>
            <a:chExt cx="12243300" cy="650917"/>
          </a:xfrm>
        </p:grpSpPr>
        <p:sp>
          <p:nvSpPr>
            <p:cNvPr id="659" name="Google Shape;659;g30740dd3c7a_1_114"/>
            <p:cNvSpPr txBox="1"/>
            <p:nvPr/>
          </p:nvSpPr>
          <p:spPr>
            <a:xfrm>
              <a:off x="1762472" y="7072441"/>
              <a:ext cx="9160800" cy="189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705" tIns="54353" rIns="108705" bIns="54353" anchor="t" anchorCtr="0">
              <a:spAutoFit/>
            </a:bodyPr>
            <a:lstStyle/>
            <a:p>
              <a:pPr defTabSz="457200">
                <a:lnSpc>
                  <a:spcPct val="153535"/>
                </a:lnSpc>
                <a:buClr>
                  <a:srgbClr val="FFFFFF"/>
                </a:buClr>
                <a:buSzPts val="1100"/>
              </a:pPr>
              <a:endParaRPr sz="667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60" name="Google Shape;660;g30740dd3c7a_1_114"/>
            <p:cNvSpPr txBox="1"/>
            <p:nvPr/>
          </p:nvSpPr>
          <p:spPr>
            <a:xfrm>
              <a:off x="1762472" y="6610742"/>
              <a:ext cx="12243300" cy="467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1" tIns="22861" rIns="45721" bIns="22861" anchor="t" anchorCtr="0">
              <a:spAutoFit/>
            </a:bodyPr>
            <a:lstStyle/>
            <a:p>
              <a:pPr defTabSz="457200">
                <a:buClr>
                  <a:srgbClr val="000000"/>
                </a:buClr>
                <a:buSzPts val="2000"/>
              </a:pPr>
              <a:r>
                <a:rPr lang="en" sz="3999" b="1" kern="0">
                  <a:solidFill>
                    <a:srgbClr val="549AAB"/>
                  </a:solidFill>
                  <a:latin typeface="Poppins"/>
                  <a:ea typeface="Poppins"/>
                  <a:cs typeface="Poppins"/>
                  <a:sym typeface="Poppins"/>
                </a:rPr>
                <a:t>Claim CalKIDS Account!</a:t>
              </a:r>
              <a:endParaRPr sz="3999" kern="0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61" name="Google Shape;661;g30740dd3c7a_1_114"/>
          <p:cNvSpPr txBox="1"/>
          <p:nvPr/>
        </p:nvSpPr>
        <p:spPr>
          <a:xfrm>
            <a:off x="705603" y="1329038"/>
            <a:ext cx="10780792" cy="201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n" sz="2400" b="1" kern="0">
                <a:solidFill>
                  <a:srgbClr val="44546A"/>
                </a:solidFill>
                <a:latin typeface="DM Sans"/>
                <a:ea typeface="DM Sans"/>
                <a:cs typeface="DM Sans"/>
                <a:sym typeface="DM Sans"/>
              </a:rPr>
              <a:t>School Age Account: Eligible Low-Income Students</a:t>
            </a:r>
            <a:endParaRPr sz="2400" kern="0">
              <a:solidFill>
                <a:srgbClr val="44546A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45720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45720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895" indent="-262395" defTabSz="45720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895" indent="-262395" defTabSz="45720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662" name="Google Shape;662;g30740dd3c7a_1_114"/>
          <p:cNvGraphicFramePr/>
          <p:nvPr>
            <p:extLst>
              <p:ext uri="{D42A27DB-BD31-4B8C-83A1-F6EECF244321}">
                <p14:modId xmlns:p14="http://schemas.microsoft.com/office/powerpoint/2010/main" val="689584293"/>
              </p:ext>
            </p:extLst>
          </p:nvPr>
        </p:nvGraphicFramePr>
        <p:xfrm>
          <a:off x="705294" y="2022082"/>
          <a:ext cx="10488628" cy="32286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96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4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31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Academic Year</a:t>
                      </a:r>
                      <a:endParaRPr sz="2100" b="1" dirty="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Grade</a:t>
                      </a:r>
                      <a:endParaRPr sz="2100" b="1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Identified On:</a:t>
                      </a:r>
                      <a:endParaRPr sz="2100" b="1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(Census Day) </a:t>
                      </a:r>
                      <a:endParaRPr sz="2100" b="1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2021- 2022</a:t>
                      </a:r>
                      <a:endParaRPr sz="21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1 - 12</a:t>
                      </a:r>
                      <a:endParaRPr sz="21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October 6, 2021</a:t>
                      </a:r>
                      <a:endParaRPr sz="2100"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2022 - 2023</a:t>
                      </a:r>
                      <a:endParaRPr sz="210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1</a:t>
                      </a:r>
                      <a:endParaRPr sz="210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October 5, 2022</a:t>
                      </a:r>
                      <a:endParaRPr sz="210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2023 - 2024</a:t>
                      </a:r>
                      <a:endParaRPr sz="210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1</a:t>
                      </a:r>
                      <a:endParaRPr sz="210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dirty="0"/>
                        <a:t>October 4, 2023</a:t>
                      </a:r>
                      <a:endParaRPr sz="2100" dirty="0"/>
                    </a:p>
                  </a:txBody>
                  <a:tcPr marL="121869" marR="121869" marT="121869" marB="121869">
                    <a:lnL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D434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3" name="Google Shape;663;g30740dd3c7a_1_114"/>
          <p:cNvSpPr txBox="1"/>
          <p:nvPr/>
        </p:nvSpPr>
        <p:spPr>
          <a:xfrm>
            <a:off x="829354" y="5468264"/>
            <a:ext cx="10240509" cy="5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t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r>
              <a:rPr lang="en" sz="2533" b="1" kern="0">
                <a:solidFill>
                  <a:srgbClr val="F2802E"/>
                </a:solidFill>
                <a:latin typeface="DM Sans"/>
                <a:ea typeface="DM Sans"/>
                <a:cs typeface="DM Sans"/>
                <a:sym typeface="DM Sans"/>
              </a:rPr>
              <a:t>Your students may have at least $500 in their CalKIDS account!</a:t>
            </a:r>
            <a:endParaRPr sz="2533" b="1" kern="0">
              <a:solidFill>
                <a:srgbClr val="F2802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992A0-D31E-D670-F45E-35673A496FFD}"/>
              </a:ext>
            </a:extLst>
          </p:cNvPr>
          <p:cNvSpPr txBox="1"/>
          <p:nvPr/>
        </p:nvSpPr>
        <p:spPr>
          <a:xfrm>
            <a:off x="9201724" y="6395814"/>
            <a:ext cx="254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086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112F3D"/>
                </a:solidFill>
                <a:latin typeface="DM Sans" pitchFamily="2" charset="77"/>
                <a:cs typeface="Arial"/>
                <a:sym typeface="Arial"/>
              </a:rPr>
              <a:t>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88127-5945-8E36-B61A-B3E9D2870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2F4CE0-7805-EDF5-2781-67718ADB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3999" b="1" kern="0" dirty="0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rPr>
              <a:t>What is Needed to Claim a STUDENT account:</a:t>
            </a:r>
            <a:br>
              <a:rPr lang="en-US" sz="3999" kern="0" dirty="0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-US" sz="40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1B16B4-BA8A-5B40-6470-2B3D726D0963}"/>
              </a:ext>
            </a:extLst>
          </p:cNvPr>
          <p:cNvSpPr txBox="1">
            <a:spLocks/>
          </p:cNvSpPr>
          <p:nvPr/>
        </p:nvSpPr>
        <p:spPr>
          <a:xfrm>
            <a:off x="4293705" y="1825625"/>
            <a:ext cx="68116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Statewide Student Identifier (SSID) </a:t>
            </a: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unique CalKIDS code found on the letter sent by mail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Student’s date of birth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Name of the county where the student was enrolled on Fall Academic Census Day*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284;p47">
            <a:extLst>
              <a:ext uri="{FF2B5EF4-FFF2-40B4-BE49-F238E27FC236}">
                <a16:creationId xmlns:a16="http://schemas.microsoft.com/office/drawing/2014/main" id="{3E1A915F-09FC-FA6E-E132-F15D171CEE6F}"/>
              </a:ext>
            </a:extLst>
          </p:cNvPr>
          <p:cNvPicPr preferRelativeResize="0"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15" y="1981432"/>
            <a:ext cx="3118104" cy="403250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363;p54">
            <a:extLst>
              <a:ext uri="{FF2B5EF4-FFF2-40B4-BE49-F238E27FC236}">
                <a16:creationId xmlns:a16="http://schemas.microsoft.com/office/drawing/2014/main" id="{B5BAC048-CBAB-7C3D-8B70-7960B9E70021}"/>
              </a:ext>
            </a:extLst>
          </p:cNvPr>
          <p:cNvSpPr txBox="1"/>
          <p:nvPr/>
        </p:nvSpPr>
        <p:spPr>
          <a:xfrm>
            <a:off x="835315" y="6176963"/>
            <a:ext cx="8985481" cy="54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*Fall Academic Census Day falls on the first Wednesday in October of the academic year. In subsequent years after 2021-22 academic year, only eligible 1st grade students are added each year.</a:t>
            </a:r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srgbClr val="0067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oogle Shape;362;p54">
            <a:extLst>
              <a:ext uri="{FF2B5EF4-FFF2-40B4-BE49-F238E27FC236}">
                <a16:creationId xmlns:a16="http://schemas.microsoft.com/office/drawing/2014/main" id="{3415A720-A7A3-B3E3-C0D2-58AEE17B2AE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217" y="4572406"/>
            <a:ext cx="6346206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0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C5783-7B3E-CC9D-5CB7-622BE90F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343B-3176-AE3F-CFDE-08641324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pPr algn="l"/>
            <a:r>
              <a:rPr lang="en" sz="4000" dirty="0"/>
              <a:t>What is Needed to Claim a </a:t>
            </a:r>
            <a:r>
              <a:rPr lang="en" sz="4000" b="1" dirty="0"/>
              <a:t>Newborn Account: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79743-BC51-0C60-558A-F2FD6090E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5" y="1825625"/>
            <a:ext cx="6811617" cy="4351338"/>
          </a:xfrm>
        </p:spPr>
        <p:txBody>
          <a:bodyPr>
            <a:normAutofit/>
          </a:bodyPr>
          <a:lstStyle/>
          <a:p>
            <a:pPr marL="365760" indent="-36576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Local Registration Number </a:t>
            </a:r>
            <a:r>
              <a:rPr lang="en-US" sz="2400" b="1" u="sng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or</a:t>
            </a:r>
            <a:r>
              <a:rPr lang="en-US" sz="2400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 unique </a:t>
            </a:r>
            <a:r>
              <a:rPr lang="en-US" sz="2400" dirty="0" err="1">
                <a:solidFill>
                  <a:srgbClr val="003057"/>
                </a:solidFill>
                <a:ea typeface="Arial"/>
                <a:cs typeface="Arial"/>
                <a:sym typeface="Arial"/>
              </a:rPr>
              <a:t>CalKIDS</a:t>
            </a:r>
            <a:r>
              <a:rPr lang="en-US" sz="2400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 code </a:t>
            </a:r>
            <a:r>
              <a:rPr lang="en-US" sz="2400" dirty="0">
                <a:solidFill>
                  <a:srgbClr val="003057"/>
                </a:solidFill>
              </a:rPr>
              <a:t>found on the letter sent by mail</a:t>
            </a:r>
            <a:endParaRPr lang="en-US" sz="2400" dirty="0">
              <a:solidFill>
                <a:srgbClr val="003057"/>
              </a:solidFill>
              <a:ea typeface="Arial"/>
              <a:cs typeface="Arial"/>
              <a:sym typeface="Arial"/>
            </a:endParaRPr>
          </a:p>
          <a:p>
            <a:pPr marL="365760" indent="-36576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Child’s date of birth</a:t>
            </a:r>
          </a:p>
          <a:p>
            <a:pPr marL="365760" indent="-36576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3057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003057"/>
                </a:solidFill>
                <a:ea typeface="Arial"/>
                <a:cs typeface="Arial"/>
                <a:sym typeface="Arial"/>
              </a:rPr>
              <a:t>Name of the county in which the child’s birth was registered</a:t>
            </a:r>
            <a:r>
              <a:rPr lang="en-US" sz="2400" dirty="0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400" dirty="0"/>
          </a:p>
        </p:txBody>
      </p:sp>
      <p:pic>
        <p:nvPicPr>
          <p:cNvPr id="5" name="Google Shape;284;p47">
            <a:extLst>
              <a:ext uri="{FF2B5EF4-FFF2-40B4-BE49-F238E27FC236}">
                <a16:creationId xmlns:a16="http://schemas.microsoft.com/office/drawing/2014/main" id="{3FFF7F8F-7EFC-9E50-D929-E14FA2A8C889}"/>
              </a:ext>
            </a:extLst>
          </p:cNvPr>
          <p:cNvPicPr preferRelativeResize="0"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81432"/>
            <a:ext cx="3115219" cy="403145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352;p53">
            <a:extLst>
              <a:ext uri="{FF2B5EF4-FFF2-40B4-BE49-F238E27FC236}">
                <a16:creationId xmlns:a16="http://schemas.microsoft.com/office/drawing/2014/main" id="{B8A3A641-6717-521A-B238-5BD37CCFF62D}"/>
              </a:ext>
            </a:extLst>
          </p:cNvPr>
          <p:cNvSpPr txBox="1"/>
          <p:nvPr/>
        </p:nvSpPr>
        <p:spPr>
          <a:xfrm>
            <a:off x="4298200" y="4550845"/>
            <a:ext cx="70556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200"/>
              <a:buFontTx/>
              <a:buNone/>
              <a:tabLst/>
              <a:defRPr/>
            </a:pPr>
            <a:r>
              <a:rPr kumimoji="0" lang="en" sz="1650" b="0" i="0" u="none" strike="noStrike" kern="1200" cap="none" spc="0" normalizeH="0" baseline="0" noProof="0" dirty="0">
                <a:ln>
                  <a:noFill/>
                </a:ln>
                <a:solidFill>
                  <a:srgbClr val="0067B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Newborn awards will be processed within 90 days from the time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200"/>
              <a:buFontTx/>
              <a:buNone/>
              <a:tabLst/>
              <a:defRPr/>
            </a:pPr>
            <a:r>
              <a:rPr kumimoji="0" lang="en" sz="1650" b="0" i="0" u="none" strike="noStrike" kern="1200" cap="none" spc="0" normalizeH="0" baseline="0" noProof="0" dirty="0">
                <a:ln>
                  <a:noFill/>
                </a:ln>
                <a:solidFill>
                  <a:srgbClr val="0067B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Board receives birth data from the California Department of Public Health. 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0067B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4FC54-4B2C-882E-9DC5-2533F9350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9BD6-C544-DEFC-BA08-ABC87E64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" sz="4800" b="1" dirty="0">
                <a:solidFill>
                  <a:srgbClr val="549AA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Your Accounts</a:t>
            </a:r>
            <a:endParaRPr lang="en-US" sz="4800" b="1" dirty="0">
              <a:solidFill>
                <a:srgbClr val="549AA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28F1-F6A4-3763-4F31-C16B6D102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190" y="1825625"/>
            <a:ext cx="4091609" cy="4800462"/>
          </a:xfrm>
        </p:spPr>
        <p:txBody>
          <a:bodyPr>
            <a:noAutofit/>
          </a:bodyPr>
          <a:lstStyle/>
          <a:p>
            <a:pPr marL="126997" indent="0" defTabSz="1219170">
              <a:lnSpc>
                <a:spcPct val="90000"/>
              </a:lnSpc>
              <a:buClr>
                <a:srgbClr val="000000"/>
              </a:buClr>
              <a:buNone/>
            </a:pPr>
            <a:r>
              <a:rPr lang="en-US" sz="2400" kern="0" dirty="0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View savings in one place when you link a new or existing </a:t>
            </a:r>
            <a:r>
              <a:rPr lang="en-US" sz="2400" kern="0" dirty="0" err="1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ScholarShare</a:t>
            </a:r>
            <a:r>
              <a:rPr lang="en-US" sz="2400" kern="0" dirty="0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529 account through your online portal at </a:t>
            </a:r>
            <a:r>
              <a:rPr lang="en-US" sz="2400" b="1" kern="0" dirty="0" err="1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CalKIDS.org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Google Shape;506;p6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8E5692-8A93-8597-112F-94F713B309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04" y="1690688"/>
            <a:ext cx="60960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8" name="Google Shape;668;g30740dd3c7a_3_39"/>
          <p:cNvCxnSpPr/>
          <p:nvPr/>
        </p:nvCxnSpPr>
        <p:spPr>
          <a:xfrm>
            <a:off x="442824" y="6277813"/>
            <a:ext cx="2548137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9" name="Google Shape;669;g30740dd3c7a_3_39"/>
          <p:cNvSpPr txBox="1"/>
          <p:nvPr/>
        </p:nvSpPr>
        <p:spPr>
          <a:xfrm>
            <a:off x="442824" y="6441953"/>
            <a:ext cx="2548137" cy="23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1" tIns="22861" rIns="45721" bIns="22861" anchor="t" anchorCtr="0">
            <a:spAutoFit/>
          </a:bodyPr>
          <a:lstStyle/>
          <a:p>
            <a:pPr defTabSz="457200">
              <a:buClr>
                <a:srgbClr val="000000"/>
              </a:buClr>
              <a:buSzPts val="900"/>
            </a:pPr>
            <a:r>
              <a:rPr lang="en" sz="1200" b="1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rPr>
              <a:t>John Burton Advocates for Youth</a:t>
            </a:r>
            <a:endParaRPr sz="667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70" name="Google Shape;670;g30740dd3c7a_3_39"/>
          <p:cNvCxnSpPr/>
          <p:nvPr/>
        </p:nvCxnSpPr>
        <p:spPr>
          <a:xfrm>
            <a:off x="3741922" y="6277813"/>
            <a:ext cx="7994318" cy="0"/>
          </a:xfrm>
          <a:prstGeom prst="straightConnector1">
            <a:avLst/>
          </a:prstGeom>
          <a:noFill/>
          <a:ln w="9525" cap="flat" cmpd="sng">
            <a:solidFill>
              <a:srgbClr val="F2802E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71" name="Google Shape;671;g30740dd3c7a_3_39"/>
          <p:cNvGrpSpPr/>
          <p:nvPr/>
        </p:nvGrpSpPr>
        <p:grpSpPr>
          <a:xfrm>
            <a:off x="593708" y="448471"/>
            <a:ext cx="8040938" cy="806543"/>
            <a:chOff x="1762472" y="6691973"/>
            <a:chExt cx="12243300" cy="569686"/>
          </a:xfrm>
        </p:grpSpPr>
        <p:sp>
          <p:nvSpPr>
            <p:cNvPr id="672" name="Google Shape;672;g30740dd3c7a_3_39"/>
            <p:cNvSpPr txBox="1"/>
            <p:nvPr/>
          </p:nvSpPr>
          <p:spPr>
            <a:xfrm>
              <a:off x="1762472" y="7072441"/>
              <a:ext cx="9160800" cy="189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705" tIns="54353" rIns="108705" bIns="54353" anchor="t" anchorCtr="0">
              <a:spAutoFit/>
            </a:bodyPr>
            <a:lstStyle/>
            <a:p>
              <a:pPr defTabSz="457200">
                <a:lnSpc>
                  <a:spcPct val="153535"/>
                </a:lnSpc>
                <a:buClr>
                  <a:srgbClr val="FFFFFF"/>
                </a:buClr>
                <a:buSzPts val="1100"/>
              </a:pPr>
              <a:endParaRPr sz="667" kern="0">
                <a:solidFill>
                  <a:srgbClr val="112F3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73" name="Google Shape;673;g30740dd3c7a_3_39"/>
            <p:cNvSpPr txBox="1"/>
            <p:nvPr/>
          </p:nvSpPr>
          <p:spPr>
            <a:xfrm>
              <a:off x="1762472" y="6691973"/>
              <a:ext cx="12243300" cy="467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1" tIns="22861" rIns="45721" bIns="22861" anchor="t" anchorCtr="0">
              <a:spAutoFit/>
            </a:bodyPr>
            <a:lstStyle/>
            <a:p>
              <a:pPr defTabSz="457200">
                <a:buClr>
                  <a:srgbClr val="000000"/>
                </a:buClr>
                <a:buSzPts val="2000"/>
              </a:pPr>
              <a:r>
                <a:rPr lang="en" sz="3999" b="1" kern="0" dirty="0">
                  <a:solidFill>
                    <a:srgbClr val="549AAB"/>
                  </a:solidFill>
                  <a:latin typeface="Poppins"/>
                  <a:ea typeface="Poppins"/>
                  <a:cs typeface="Poppins"/>
                  <a:sym typeface="Poppins"/>
                </a:rPr>
                <a:t>Claim CalKIDS Account!</a:t>
              </a:r>
              <a:endParaRPr sz="3999" kern="0" dirty="0">
                <a:solidFill>
                  <a:srgbClr val="549AA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74" name="Google Shape;674;g30740dd3c7a_3_39"/>
          <p:cNvSpPr txBox="1"/>
          <p:nvPr/>
        </p:nvSpPr>
        <p:spPr>
          <a:xfrm>
            <a:off x="4819451" y="1373014"/>
            <a:ext cx="6818244" cy="381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7" rIns="121869" bIns="60917" anchor="t" anchorCtr="0">
            <a:spAutoFit/>
          </a:bodyPr>
          <a:lstStyle/>
          <a:p>
            <a:pPr marL="380895" indent="-380895" defTabSz="4572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667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Account may be claimed at any time. 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895" indent="-380895" defTabSz="4572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667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Funds can be used once a student is enrolled in an eligible college (including technical/vocational schools) </a:t>
            </a:r>
          </a:p>
          <a:p>
            <a:pPr marL="380895" indent="-380895" defTabSz="4572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667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Funds use for qualified higher education expenses (i.e. tuition, books, computer)</a:t>
            </a:r>
          </a:p>
          <a:p>
            <a:pPr marL="380895" indent="-380895" defTabSz="4572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" sz="2667" kern="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Funds must be used before the age of 26. 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g30740dd3c7a_3_39" descr="Student in library"/>
          <p:cNvSpPr/>
          <p:nvPr/>
        </p:nvSpPr>
        <p:spPr>
          <a:xfrm>
            <a:off x="1588" y="1269730"/>
            <a:ext cx="4486032" cy="4601202"/>
          </a:xfrm>
          <a:prstGeom prst="rect">
            <a:avLst/>
          </a:prstGeom>
          <a:blipFill>
            <a:blip r:embed="rId3"/>
            <a:srcRect/>
            <a:stretch>
              <a:fillRect l="-15990" t="-1686" r="-88372" b="-3390"/>
            </a:stretch>
          </a:blipFill>
          <a:ln>
            <a:noFill/>
          </a:ln>
        </p:spPr>
        <p:txBody>
          <a:bodyPr spcFirstLastPara="1" wrap="square" lIns="121869" tIns="60917" rIns="121869" bIns="60917" anchor="ctr" anchorCtr="0">
            <a:noAutofit/>
          </a:bodyPr>
          <a:lstStyle/>
          <a:p>
            <a:pPr algn="ctr" defTabSz="45720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g30740dd3c7a_3_39"/>
          <p:cNvSpPr txBox="1"/>
          <p:nvPr/>
        </p:nvSpPr>
        <p:spPr>
          <a:xfrm>
            <a:off x="6252217" y="5319846"/>
            <a:ext cx="3704957" cy="78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1" tIns="22861" rIns="45721" bIns="22861" anchor="t" anchorCtr="0">
            <a:spAutoFit/>
          </a:bodyPr>
          <a:lstStyle/>
          <a:p>
            <a:pPr defTabSz="457200">
              <a:buClr>
                <a:srgbClr val="000000"/>
              </a:buClr>
              <a:buSzPts val="2000"/>
            </a:pPr>
            <a:r>
              <a:rPr lang="en" sz="4799" b="1" kern="0">
                <a:solidFill>
                  <a:srgbClr val="4472C4"/>
                </a:solidFill>
                <a:latin typeface="Poppins"/>
                <a:ea typeface="Poppins"/>
                <a:cs typeface="Poppins"/>
                <a:sym typeface="Poppins"/>
              </a:rPr>
              <a:t>calkids.org</a:t>
            </a:r>
            <a:endParaRPr sz="4799" kern="0">
              <a:solidFill>
                <a:srgbClr val="4472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91218-300D-FEB2-19B9-9ED2CB63EEFA}"/>
              </a:ext>
            </a:extLst>
          </p:cNvPr>
          <p:cNvSpPr txBox="1"/>
          <p:nvPr/>
        </p:nvSpPr>
        <p:spPr>
          <a:xfrm>
            <a:off x="9090241" y="6395814"/>
            <a:ext cx="254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086">
              <a:buClr>
                <a:srgbClr val="000000"/>
              </a:buClr>
              <a:defRPr/>
            </a:pPr>
            <a:r>
              <a:rPr lang="en-US" sz="1200" b="1" kern="0">
                <a:solidFill>
                  <a:srgbClr val="112F3D"/>
                </a:solidFill>
                <a:latin typeface="DM Sans" pitchFamily="2" charset="77"/>
                <a:cs typeface="Arial"/>
                <a:sym typeface="Arial"/>
              </a:rPr>
              <a:t>November 20,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AE48A-F47E-D751-AF77-DD76B53DE145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5285D-71C0-A63C-9C0B-3133F0CAE16F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2B5F3-D3EE-77B8-3D7E-C5DED65CEE55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STRINGTEXTBOXDEFAULTNAME123" val="HiddenStringTextBoxDefaultName123"/>
</p:tagLst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JBAY 2">
      <a:dk1>
        <a:srgbClr val="112F72"/>
      </a:dk1>
      <a:lt1>
        <a:srgbClr val="FFFFFF"/>
      </a:lt1>
      <a:dk2>
        <a:srgbClr val="000000"/>
      </a:dk2>
      <a:lt2>
        <a:srgbClr val="AED5DF"/>
      </a:lt2>
      <a:accent1>
        <a:srgbClr val="F2802E"/>
      </a:accent1>
      <a:accent2>
        <a:srgbClr val="9995A3"/>
      </a:accent2>
      <a:accent3>
        <a:srgbClr val="0096FF"/>
      </a:accent3>
      <a:accent4>
        <a:srgbClr val="9995A3"/>
      </a:accent4>
      <a:accent5>
        <a:srgbClr val="3656ED"/>
      </a:accent5>
      <a:accent6>
        <a:srgbClr val="9A96A4"/>
      </a:accent6>
      <a:hlink>
        <a:srgbClr val="FF9200"/>
      </a:hlink>
      <a:folHlink>
        <a:srgbClr val="FF9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BAY-Elevate Google Slides" id="{6DE8FCD6-7896-FF44-BCF9-F64640A3C007}" vid="{6F4D1797-13F0-5643-B3E3-7FD680828552}"/>
    </a:ext>
  </a:extLst>
</a:theme>
</file>

<file path=ppt/theme/theme3.xml><?xml version="1.0" encoding="utf-8"?>
<a:theme xmlns:a="http://schemas.openxmlformats.org/drawingml/2006/main" name="2_Office Theme">
  <a:themeElements>
    <a:clrScheme name="SCH529 1">
      <a:dk1>
        <a:srgbClr val="0067B9"/>
      </a:dk1>
      <a:lt1>
        <a:srgbClr val="41BEF0"/>
      </a:lt1>
      <a:dk2>
        <a:srgbClr val="003057"/>
      </a:dk2>
      <a:lt2>
        <a:srgbClr val="ED8800"/>
      </a:lt2>
      <a:accent1>
        <a:srgbClr val="ED8800"/>
      </a:accent1>
      <a:accent2>
        <a:srgbClr val="999999"/>
      </a:accent2>
      <a:accent3>
        <a:srgbClr val="41BEF0"/>
      </a:accent3>
      <a:accent4>
        <a:srgbClr val="003057"/>
      </a:accent4>
      <a:accent5>
        <a:srgbClr val="3F3F41"/>
      </a:accent5>
      <a:accent6>
        <a:srgbClr val="808080"/>
      </a:accent6>
      <a:hlink>
        <a:srgbClr val="003057"/>
      </a:hlink>
      <a:folHlink>
        <a:srgbClr val="00305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CH529 1">
      <a:dk1>
        <a:srgbClr val="0067B9"/>
      </a:dk1>
      <a:lt1>
        <a:srgbClr val="41BEF0"/>
      </a:lt1>
      <a:dk2>
        <a:srgbClr val="003057"/>
      </a:dk2>
      <a:lt2>
        <a:srgbClr val="ED8800"/>
      </a:lt2>
      <a:accent1>
        <a:srgbClr val="ED8800"/>
      </a:accent1>
      <a:accent2>
        <a:srgbClr val="999999"/>
      </a:accent2>
      <a:accent3>
        <a:srgbClr val="41BEF0"/>
      </a:accent3>
      <a:accent4>
        <a:srgbClr val="003057"/>
      </a:accent4>
      <a:accent5>
        <a:srgbClr val="3F3F41"/>
      </a:accent5>
      <a:accent6>
        <a:srgbClr val="808080"/>
      </a:accent6>
      <a:hlink>
        <a:srgbClr val="003057"/>
      </a:hlink>
      <a:folHlink>
        <a:srgbClr val="00305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KIDS_PresentationDeck" id="{69C441EA-0928-7844-A449-F91E7EBE9F6C}" vid="{FF851FE5-0FAD-F24F-B0CF-FF799BD1F9C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763</Words>
  <Application>Microsoft Office PowerPoint</Application>
  <PresentationFormat>Widescreen</PresentationFormat>
  <Paragraphs>109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Arial</vt:lpstr>
      <vt:lpstr>Calibri</vt:lpstr>
      <vt:lpstr>Courier New</vt:lpstr>
      <vt:lpstr>DM Sans</vt:lpstr>
      <vt:lpstr>Noto Sans Symbols</vt:lpstr>
      <vt:lpstr>Poppins</vt:lpstr>
      <vt:lpstr>Poppins SemiBold</vt:lpstr>
      <vt:lpstr>Uniform Condensed Medium</vt:lpstr>
      <vt:lpstr>Wingdings</vt:lpstr>
      <vt:lpstr>Custom Design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Eligibility for Low-Income Students</vt:lpstr>
      <vt:lpstr>PowerPoint Presentation</vt:lpstr>
      <vt:lpstr>What is Needed to Claim a STUDENT account: </vt:lpstr>
      <vt:lpstr>What is Needed to Claim a Newborn Account:</vt:lpstr>
      <vt:lpstr>Link Your Accounts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Petrass</dc:creator>
  <cp:lastModifiedBy>Lundqvist, Barbara</cp:lastModifiedBy>
  <cp:revision>2</cp:revision>
  <dcterms:created xsi:type="dcterms:W3CDTF">2025-03-20T15:48:57Z</dcterms:created>
  <dcterms:modified xsi:type="dcterms:W3CDTF">2025-05-09T23:39:27Z</dcterms:modified>
</cp:coreProperties>
</file>