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256" r:id="rId5"/>
    <p:sldId id="258" r:id="rId6"/>
    <p:sldId id="270" r:id="rId7"/>
    <p:sldId id="257" r:id="rId8"/>
    <p:sldId id="718" r:id="rId9"/>
    <p:sldId id="682" r:id="rId10"/>
    <p:sldId id="683" r:id="rId11"/>
    <p:sldId id="278" r:id="rId12"/>
    <p:sldId id="268" r:id="rId13"/>
    <p:sldId id="594" r:id="rId14"/>
    <p:sldId id="720" r:id="rId15"/>
    <p:sldId id="793" r:id="rId16"/>
    <p:sldId id="792" r:id="rId17"/>
    <p:sldId id="595" r:id="rId18"/>
    <p:sldId id="596" r:id="rId19"/>
    <p:sldId id="803" r:id="rId20"/>
    <p:sldId id="597" r:id="rId21"/>
    <p:sldId id="794" r:id="rId22"/>
    <p:sldId id="795" r:id="rId23"/>
    <p:sldId id="767" r:id="rId24"/>
    <p:sldId id="768" r:id="rId25"/>
    <p:sldId id="784" r:id="rId26"/>
    <p:sldId id="600" r:id="rId27"/>
    <p:sldId id="796" r:id="rId28"/>
    <p:sldId id="797" r:id="rId29"/>
    <p:sldId id="804" r:id="rId30"/>
    <p:sldId id="601" r:id="rId31"/>
    <p:sldId id="800" r:id="rId32"/>
    <p:sldId id="801" r:id="rId33"/>
    <p:sldId id="802" r:id="rId34"/>
    <p:sldId id="798" r:id="rId35"/>
    <p:sldId id="314" r:id="rId36"/>
    <p:sldId id="775" r:id="rId37"/>
    <p:sldId id="779" r:id="rId38"/>
    <p:sldId id="807" r:id="rId39"/>
    <p:sldId id="774" r:id="rId40"/>
    <p:sldId id="313" r:id="rId41"/>
    <p:sldId id="312" r:id="rId42"/>
    <p:sldId id="315" r:id="rId43"/>
    <p:sldId id="316" r:id="rId44"/>
    <p:sldId id="77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9203B-7E5A-4C16-7459-C1E41B080E71}" name="Ryan Ramsey" initials="RR" userId="S::Ryan.Ramsey@ncoa.org::94b803e7-1c78-4952-9d21-655261203b1b" providerId="AD"/>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 id="{5D21E2FE-1799-D187-9A64-D2861BE09CF6}" name="Donya Currie" initials="DC" userId="S::donya.currie@ncoa.org::aac6ba1e-0ada-4293-9c1a-d59c83b952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eth" initials="B" lastIdx="6" clrIdx="0"/>
  <p:cmAuthor id="1" name="rachel" initials="r" lastIdx="13" clrIdx="1"/>
  <p:cmAuthor id="2" name="Casey Schwarz" initials="CS" lastIdx="1" clrIdx="2">
    <p:extLst>
      <p:ext uri="{19B8F6BF-5375-455C-9EA6-DF929625EA0E}">
        <p15:presenceInfo xmlns:p15="http://schemas.microsoft.com/office/powerpoint/2012/main" userId="S::cschwarz@medicarerights.org::28a7c872-9155-4dc6-b485-bee7cfc8265e" providerId="AD"/>
      </p:ext>
    </p:extLst>
  </p:cmAuthor>
  <p:cmAuthor id="3" name="Patricia Jia" initials="PJ" lastIdx="1" clrIdx="3">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D6D"/>
    <a:srgbClr val="C5E3FF"/>
    <a:srgbClr val="E1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51343-DD42-E754-37FD-3FF273B795B0}" v="135" dt="2025-02-27T15:59:14.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6301" autoAdjust="0"/>
  </p:normalViewPr>
  <p:slideViewPr>
    <p:cSldViewPr snapToGrid="0">
      <p:cViewPr varScale="1">
        <p:scale>
          <a:sx n="109" d="100"/>
          <a:sy n="109" d="100"/>
        </p:scale>
        <p:origin x="1968" y="184"/>
      </p:cViewPr>
      <p:guideLst>
        <p:guide orient="horz" pos="2160"/>
        <p:guide pos="2880"/>
      </p:guideLst>
    </p:cSldViewPr>
  </p:slideViewPr>
  <p:notesTextViewPr>
    <p:cViewPr>
      <p:scale>
        <a:sx n="1" d="1"/>
        <a:sy n="1" d="1"/>
      </p:scale>
      <p:origin x="0" y="0"/>
    </p:cViewPr>
  </p:notesTextViewPr>
  <p:notesViewPr>
    <p:cSldViewPr snapToGrid="0">
      <p:cViewPr varScale="1">
        <p:scale>
          <a:sx n="82" d="100"/>
          <a:sy n="82" d="100"/>
        </p:scale>
        <p:origin x="3168"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9287E-9733-774D-858E-122237A76A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271D77-16FB-CD46-BCBC-5BE446261E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D9CA1-B689-6049-8456-48D4B083867C}" type="datetimeFigureOut">
              <a:rPr lang="en-US" smtClean="0"/>
              <a:t>2/27/25</a:t>
            </a:fld>
            <a:endParaRPr lang="en-US"/>
          </a:p>
        </p:txBody>
      </p:sp>
      <p:sp>
        <p:nvSpPr>
          <p:cNvPr id="4" name="Footer Placeholder 3">
            <a:extLst>
              <a:ext uri="{FF2B5EF4-FFF2-40B4-BE49-F238E27FC236}">
                <a16:creationId xmlns:a16="http://schemas.microsoft.com/office/drawing/2014/main" id="{00B42B86-29F2-484E-8B4B-A101CAB5FE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1842F3-943E-9544-A51A-B1E377CDB8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B9DA2E-3DF6-8140-8212-174F0549E215}" type="slidenum">
              <a:rPr lang="en-US" smtClean="0"/>
              <a:t>‹#›</a:t>
            </a:fld>
            <a:endParaRPr lang="en-US"/>
          </a:p>
        </p:txBody>
      </p:sp>
    </p:spTree>
    <p:extLst>
      <p:ext uri="{BB962C8B-B14F-4D97-AF65-F5344CB8AC3E}">
        <p14:creationId xmlns:p14="http://schemas.microsoft.com/office/powerpoint/2010/main" val="331520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73665-9776-4C2D-AB4B-AD8691C250F5}" type="datetimeFigureOut">
              <a:rPr lang="en-US" smtClean="0"/>
              <a:pPr/>
              <a:t>2/27/25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8A371-B7AD-4038-8244-ADA82C30A23C}" type="slidenum">
              <a:rPr lang="en-US" smtClean="0"/>
              <a:pPr/>
              <a:t>‹#›</a:t>
            </a:fld>
            <a:endParaRPr lang="en-US" dirty="0"/>
          </a:p>
        </p:txBody>
      </p:sp>
    </p:spTree>
    <p:extLst>
      <p:ext uri="{BB962C8B-B14F-4D97-AF65-F5344CB8AC3E}">
        <p14:creationId xmlns:p14="http://schemas.microsoft.com/office/powerpoint/2010/main" val="352448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1</a:t>
            </a:fld>
            <a:endParaRPr lang="en-US" dirty="0"/>
          </a:p>
        </p:txBody>
      </p:sp>
    </p:spTree>
    <p:extLst>
      <p:ext uri="{BB962C8B-B14F-4D97-AF65-F5344CB8AC3E}">
        <p14:creationId xmlns:p14="http://schemas.microsoft.com/office/powerpoint/2010/main" val="17062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noFill/>
          <a:ln/>
        </p:spPr>
        <p:txBody>
          <a:bodyPr/>
          <a:lstStyle/>
          <a:p>
            <a:r>
              <a:rPr lang="en-US" dirty="0"/>
              <a:t>The following coverage rules were in place </a:t>
            </a:r>
            <a:r>
              <a:rPr lang="en-US" b="1" dirty="0"/>
              <a:t>before the PHE</a:t>
            </a:r>
            <a:r>
              <a:rPr lang="en-US" b="0" dirty="0"/>
              <a:t>, and they do not reflect current PHE-related coverage flexibilities or possible future changes.</a:t>
            </a:r>
            <a:endParaRPr lang="en-US" dirty="0"/>
          </a:p>
        </p:txBody>
      </p:sp>
      <p:sp>
        <p:nvSpPr>
          <p:cNvPr id="152579"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16</a:t>
            </a:fld>
            <a:endParaRPr lang="en-US" dirty="0"/>
          </a:p>
        </p:txBody>
      </p:sp>
    </p:spTree>
    <p:extLst>
      <p:ext uri="{BB962C8B-B14F-4D97-AF65-F5344CB8AC3E}">
        <p14:creationId xmlns:p14="http://schemas.microsoft.com/office/powerpoint/2010/main" val="412936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57300" y="720725"/>
            <a:ext cx="4800600" cy="3600450"/>
          </a:xfrm>
          <a:ln/>
        </p:spPr>
      </p:sp>
      <p:sp>
        <p:nvSpPr>
          <p:cNvPr id="153603" name="Rectangle 3"/>
          <p:cNvSpPr>
            <a:spLocks noGrp="1" noChangeArrowheads="1"/>
          </p:cNvSpPr>
          <p:nvPr>
            <p:ph type="body" idx="1"/>
          </p:nvPr>
        </p:nvSpPr>
        <p:spPr>
          <a:xfrm>
            <a:off x="973138" y="4560888"/>
            <a:ext cx="5368925" cy="431958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Beneficiaries could not receive telehealth services in their own homes, and Original Medicare beneficiaries in urban areas were generally ineligible for telehealth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57300" y="720725"/>
            <a:ext cx="4800600" cy="3600450"/>
          </a:xfrm>
          <a:ln/>
        </p:spPr>
      </p:sp>
      <p:sp>
        <p:nvSpPr>
          <p:cNvPr id="153603" name="Rectangle 3"/>
          <p:cNvSpPr>
            <a:spLocks noGrp="1" noChangeArrowheads="1"/>
          </p:cNvSpPr>
          <p:nvPr>
            <p:ph type="body" idx="1"/>
          </p:nvPr>
        </p:nvSpPr>
        <p:spPr>
          <a:xfrm>
            <a:off x="973138" y="4560888"/>
            <a:ext cx="5368925" cy="4319587"/>
          </a:xfrm>
          <a:noFill/>
          <a:ln/>
        </p:spPr>
        <p:txBody>
          <a:bodyPr/>
          <a:lstStyle/>
          <a:p>
            <a:endParaRPr lang="en-US"/>
          </a:p>
        </p:txBody>
      </p:sp>
    </p:spTree>
    <p:extLst>
      <p:ext uri="{BB962C8B-B14F-4D97-AF65-F5344CB8AC3E}">
        <p14:creationId xmlns:p14="http://schemas.microsoft.com/office/powerpoint/2010/main" val="317298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57300" y="720725"/>
            <a:ext cx="4800600" cy="3600450"/>
          </a:xfrm>
          <a:ln/>
        </p:spPr>
      </p:sp>
      <p:sp>
        <p:nvSpPr>
          <p:cNvPr id="153603" name="Rectangle 3"/>
          <p:cNvSpPr>
            <a:spLocks noGrp="1" noChangeArrowheads="1"/>
          </p:cNvSpPr>
          <p:nvPr>
            <p:ph type="body" idx="1"/>
          </p:nvPr>
        </p:nvSpPr>
        <p:spPr>
          <a:xfrm>
            <a:off x="973138" y="4560888"/>
            <a:ext cx="5368925" cy="4319587"/>
          </a:xfrm>
          <a:noFill/>
          <a:ln/>
        </p:spPr>
        <p:txBody>
          <a:bodyPr/>
          <a:lstStyle/>
          <a:p>
            <a:endParaRPr lang="en-US"/>
          </a:p>
        </p:txBody>
      </p:sp>
    </p:spTree>
    <p:extLst>
      <p:ext uri="{BB962C8B-B14F-4D97-AF65-F5344CB8AC3E}">
        <p14:creationId xmlns:p14="http://schemas.microsoft.com/office/powerpoint/2010/main" val="331531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p>
        </p:txBody>
      </p:sp>
      <p:sp>
        <p:nvSpPr>
          <p:cNvPr id="154628" name="Slide Number Placeholder 3"/>
          <p:cNvSpPr>
            <a:spLocks noGrp="1"/>
          </p:cNvSpPr>
          <p:nvPr>
            <p:ph type="sldNum" sz="quarter" idx="5"/>
          </p:nvPr>
        </p:nvSpPr>
        <p:spPr>
          <a:noFill/>
        </p:spPr>
        <p:txBody>
          <a:bodyPr/>
          <a:lstStyle/>
          <a:p>
            <a:pPr defTabSz="965200"/>
            <a:fld id="{289FCB7E-80AE-443C-8655-A7E4A5E20E91}" type="slidenum">
              <a:rPr lang="en-US" smtClean="0"/>
              <a:pPr defTabSz="965200"/>
              <a:t>20</a:t>
            </a:fld>
            <a:endParaRPr lang="en-US"/>
          </a:p>
        </p:txBody>
      </p:sp>
    </p:spTree>
    <p:extLst>
      <p:ext uri="{BB962C8B-B14F-4D97-AF65-F5344CB8AC3E}">
        <p14:creationId xmlns:p14="http://schemas.microsoft.com/office/powerpoint/2010/main" val="1301442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a:p>
        </p:txBody>
      </p:sp>
      <p:sp>
        <p:nvSpPr>
          <p:cNvPr id="154628" name="Slide Number Placeholder 3"/>
          <p:cNvSpPr>
            <a:spLocks noGrp="1"/>
          </p:cNvSpPr>
          <p:nvPr>
            <p:ph type="sldNum" sz="quarter" idx="5"/>
          </p:nvPr>
        </p:nvSpPr>
        <p:spPr>
          <a:noFill/>
        </p:spPr>
        <p:txBody>
          <a:bodyPr/>
          <a:lstStyle/>
          <a:p>
            <a:pPr defTabSz="965200"/>
            <a:fld id="{289FCB7E-80AE-443C-8655-A7E4A5E20E91}" type="slidenum">
              <a:rPr lang="en-US" smtClean="0"/>
              <a:pPr defTabSz="965200"/>
              <a:t>21</a:t>
            </a:fld>
            <a:endParaRPr lang="en-US"/>
          </a:p>
        </p:txBody>
      </p:sp>
    </p:spTree>
    <p:extLst>
      <p:ext uri="{BB962C8B-B14F-4D97-AF65-F5344CB8AC3E}">
        <p14:creationId xmlns:p14="http://schemas.microsoft.com/office/powerpoint/2010/main" val="1347086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22</a:t>
            </a:fld>
            <a:endParaRPr lang="en-US" dirty="0"/>
          </a:p>
        </p:txBody>
      </p:sp>
    </p:spTree>
    <p:extLst>
      <p:ext uri="{BB962C8B-B14F-4D97-AF65-F5344CB8AC3E}">
        <p14:creationId xmlns:p14="http://schemas.microsoft.com/office/powerpoint/2010/main" val="39468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65200"/>
            <a:fld id="{F16D3A04-C33E-4FF7-87DE-3592F05D3312}" type="slidenum">
              <a:rPr lang="en-US" smtClean="0"/>
              <a:pPr defTabSz="965200"/>
              <a:t>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noFill/>
          <a:ln/>
        </p:spPr>
        <p:txBody>
          <a:bodyPr/>
          <a:lstStyle/>
          <a:p>
            <a:endParaRPr lang="en-US" dirty="0"/>
          </a:p>
        </p:txBody>
      </p:sp>
      <p:sp>
        <p:nvSpPr>
          <p:cNvPr id="1525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0382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noFill/>
          <a:ln/>
        </p:spPr>
        <p:txBody>
          <a:bodyPr/>
          <a:lstStyle/>
          <a:p>
            <a:endParaRPr lang="en-US" dirty="0"/>
          </a:p>
        </p:txBody>
      </p:sp>
      <p:sp>
        <p:nvSpPr>
          <p:cNvPr id="1525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8331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26</a:t>
            </a:fld>
            <a:endParaRPr lang="en-US" dirty="0"/>
          </a:p>
        </p:txBody>
      </p:sp>
    </p:spTree>
    <p:extLst>
      <p:ext uri="{BB962C8B-B14F-4D97-AF65-F5344CB8AC3E}">
        <p14:creationId xmlns:p14="http://schemas.microsoft.com/office/powerpoint/2010/main" val="218828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257300" y="720725"/>
            <a:ext cx="4800600" cy="3600450"/>
          </a:xfrm>
          <a:ln/>
        </p:spPr>
      </p:sp>
      <p:sp>
        <p:nvSpPr>
          <p:cNvPr id="157699" name="Rectangle 3"/>
          <p:cNvSpPr>
            <a:spLocks noGrp="1" noChangeArrowheads="1"/>
          </p:cNvSpPr>
          <p:nvPr>
            <p:ph type="body" idx="1"/>
          </p:nvPr>
        </p:nvSpPr>
        <p:spPr>
          <a:xfrm>
            <a:off x="973138" y="4560888"/>
            <a:ext cx="5368925" cy="4319587"/>
          </a:xfrm>
          <a:noFill/>
          <a:ln/>
        </p:spPr>
        <p:txBody>
          <a:bodyPr/>
          <a:lstStyle/>
          <a:p>
            <a:r>
              <a:rPr lang="en-US" dirty="0"/>
              <a:t>Previously, only Medicare beneficiaries in rural areas could access telehealth, and they were required to travel to an authorized health care setting.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More info on providers/technology from HHS guidance: https://</a:t>
            </a:r>
            <a:r>
              <a:rPr lang="en-US" dirty="0" err="1"/>
              <a:t>www.hhs.gov</a:t>
            </a:r>
            <a:r>
              <a:rPr lang="en-US" dirty="0"/>
              <a:t>/</a:t>
            </a:r>
            <a:r>
              <a:rPr lang="en-US" dirty="0" err="1"/>
              <a:t>hipaa</a:t>
            </a:r>
            <a:r>
              <a:rPr lang="en-US" dirty="0"/>
              <a:t>/for-professionals/special-topics/emergency-preparedness/notification-enforcement-discretion-telehealth/</a:t>
            </a:r>
            <a:r>
              <a:rPr lang="en-US" dirty="0" err="1"/>
              <a:t>index.html</a:t>
            </a:r>
            <a:r>
              <a:rPr lang="en-US" dirty="0"/>
              <a:t> </a:t>
            </a:r>
          </a:p>
        </p:txBody>
      </p:sp>
      <p:sp>
        <p:nvSpPr>
          <p:cNvPr id="154628" name="Slide Number Placeholder 3"/>
          <p:cNvSpPr>
            <a:spLocks noGrp="1"/>
          </p:cNvSpPr>
          <p:nvPr>
            <p:ph type="sldNum" sz="quarter" idx="5"/>
          </p:nvPr>
        </p:nvSpPr>
        <p:spPr>
          <a:noFill/>
        </p:spPr>
        <p:txBody>
          <a:bodyPr/>
          <a:lstStyle/>
          <a:p>
            <a:pPr defTabSz="965200"/>
            <a:fld id="{289FCB7E-80AE-443C-8655-A7E4A5E20E91}" type="slidenum">
              <a:rPr lang="en-US" smtClean="0"/>
              <a:pPr defTabSz="965200"/>
              <a:t>28</a:t>
            </a:fld>
            <a:endParaRPr lang="en-US"/>
          </a:p>
        </p:txBody>
      </p:sp>
    </p:spTree>
    <p:extLst>
      <p:ext uri="{BB962C8B-B14F-4D97-AF65-F5344CB8AC3E}">
        <p14:creationId xmlns:p14="http://schemas.microsoft.com/office/powerpoint/2010/main" val="2694592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Previously, Medicare only covered telehealth services provided by eligible practitioners.</a:t>
            </a:r>
          </a:p>
        </p:txBody>
      </p:sp>
      <p:sp>
        <p:nvSpPr>
          <p:cNvPr id="154628" name="Slide Number Placeholder 3"/>
          <p:cNvSpPr>
            <a:spLocks noGrp="1"/>
          </p:cNvSpPr>
          <p:nvPr>
            <p:ph type="sldNum" sz="quarter" idx="5"/>
          </p:nvPr>
        </p:nvSpPr>
        <p:spPr>
          <a:noFill/>
        </p:spPr>
        <p:txBody>
          <a:bodyPr/>
          <a:lstStyle/>
          <a:p>
            <a:pPr defTabSz="965200"/>
            <a:fld id="{289FCB7E-80AE-443C-8655-A7E4A5E20E91}" type="slidenum">
              <a:rPr lang="en-US" smtClean="0"/>
              <a:pPr defTabSz="965200"/>
              <a:t>29</a:t>
            </a:fld>
            <a:endParaRPr lang="en-US"/>
          </a:p>
        </p:txBody>
      </p:sp>
    </p:spTree>
    <p:extLst>
      <p:ext uri="{BB962C8B-B14F-4D97-AF65-F5344CB8AC3E}">
        <p14:creationId xmlns:p14="http://schemas.microsoft.com/office/powerpoint/2010/main" val="3701756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30</a:t>
            </a:fld>
            <a:endParaRPr lang="en-US" dirty="0"/>
          </a:p>
        </p:txBody>
      </p:sp>
    </p:spTree>
    <p:extLst>
      <p:ext uri="{BB962C8B-B14F-4D97-AF65-F5344CB8AC3E}">
        <p14:creationId xmlns:p14="http://schemas.microsoft.com/office/powerpoint/2010/main" val="2564457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presenter: At this point, explain to audience members how you would like them to answer. If you are using a webinar platform, like Zoom, you could ask people to put their answers in the chat. If you are giving this presentation in-person, you could call on people, ask them to share with the person next to them, or ask them to think about the answer just to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Possible answers: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Telehealth covered for beneficiaries in any geographic region at home and in health care settings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Providers can waive or reduce cost-sharing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Some limited telehealth services can be provided with audio only, such as some behavioral health care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Any health care professional that is eligible to bill Medicare for professional services can provide and bill for telehealth services, like physical therapists </a:t>
            </a:r>
          </a:p>
        </p:txBody>
      </p:sp>
      <p:sp>
        <p:nvSpPr>
          <p:cNvPr id="4" name="Slide Number Placeholder 3"/>
          <p:cNvSpPr>
            <a:spLocks noGrp="1"/>
          </p:cNvSpPr>
          <p:nvPr>
            <p:ph type="sldNum" sz="quarter" idx="5"/>
          </p:nvPr>
        </p:nvSpPr>
        <p:spPr/>
        <p:txBody>
          <a:bodyPr/>
          <a:lstStyle/>
          <a:p>
            <a:fld id="{8288A371-B7AD-4038-8244-ADA82C30A23C}" type="slidenum">
              <a:rPr lang="en-US" smtClean="0"/>
              <a:pPr/>
              <a:t>31</a:t>
            </a:fld>
            <a:endParaRPr lang="en-US" dirty="0"/>
          </a:p>
        </p:txBody>
      </p:sp>
    </p:spTree>
    <p:extLst>
      <p:ext uri="{BB962C8B-B14F-4D97-AF65-F5344CB8AC3E}">
        <p14:creationId xmlns:p14="http://schemas.microsoft.com/office/powerpoint/2010/main" val="1944558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33</a:t>
            </a:fld>
            <a:endParaRPr lang="en-US" dirty="0"/>
          </a:p>
        </p:txBody>
      </p:sp>
    </p:spTree>
    <p:extLst>
      <p:ext uri="{BB962C8B-B14F-4D97-AF65-F5344CB8AC3E}">
        <p14:creationId xmlns:p14="http://schemas.microsoft.com/office/powerpoint/2010/main" val="163538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73138" y="4560888"/>
            <a:ext cx="5368925" cy="4321175"/>
          </a:xfrm>
          <a:noFill/>
          <a:ln/>
        </p:spPr>
        <p:txBody>
          <a:bodyPr/>
          <a:lstStyle/>
          <a:p>
            <a:pPr eaLnBrk="1" hangingPunct="1"/>
            <a:r>
              <a:rPr lang="en-US" dirty="0"/>
              <a:t>Medicare is a fee-for-service program that is designed to incorporate other types of insurance to pay for care. </a:t>
            </a:r>
            <a:r>
              <a:rPr lang="en-US" dirty="0">
                <a:solidFill>
                  <a:srgbClr val="FF0000"/>
                </a:solidFill>
              </a:rPr>
              <a:t>The design of Medicare coverage includes cost sharing  because </a:t>
            </a:r>
            <a:r>
              <a:rPr lang="en-US" dirty="0"/>
              <a:t>it does not pay for most health services at 100%. Medicare’s cost sharing may be covered by other insurance a person has, which we discuss later on in this presentation. </a:t>
            </a:r>
          </a:p>
          <a:p>
            <a:pPr eaLnBrk="1" hangingPunct="1"/>
            <a:endParaRPr lang="en-US" dirty="0"/>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8A371-B7AD-4038-8244-ADA82C30A23C}" type="slidenum">
              <a:rPr lang="en-US" smtClean="0"/>
              <a:pPr/>
              <a:t>9</a:t>
            </a:fld>
            <a:endParaRPr lang="en-US" dirty="0"/>
          </a:p>
        </p:txBody>
      </p:sp>
    </p:spTree>
    <p:extLst>
      <p:ext uri="{BB962C8B-B14F-4D97-AF65-F5344CB8AC3E}">
        <p14:creationId xmlns:p14="http://schemas.microsoft.com/office/powerpoint/2010/main" val="428177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a:t>A covered virtual check-in does not relate to a medical visit within the past seven days and does not lead to a medical visit within the next 24 hours (or the soonest appointment available).</a:t>
            </a:r>
          </a:p>
          <a:p>
            <a:pPr marL="171450" indent="-171450">
              <a:buFont typeface="Arial" panose="020B0604020202020204" pitchFamily="34" charset="0"/>
              <a:buChar char="•"/>
            </a:pPr>
            <a:r>
              <a:rPr lang="en-US" dirty="0"/>
              <a:t>Virtual check-ins are covered at 80% of the Medicare-approved amount after an individual meets the Part B deductible, and the individual owes a 20% coinsurance.</a:t>
            </a:r>
          </a:p>
          <a:p>
            <a:pPr marL="171450" indent="-171450">
              <a:buFont typeface="Arial" panose="020B0604020202020204" pitchFamily="34" charset="0"/>
              <a:buChar char="•"/>
            </a:pPr>
            <a:r>
              <a:rPr lang="en-US" dirty="0"/>
              <a:t>Medicare pays for the virtual check-in at a lower rate than an in-person or telehealth appointment. </a:t>
            </a:r>
          </a:p>
        </p:txBody>
      </p:sp>
    </p:spTree>
    <p:extLst>
      <p:ext uri="{BB962C8B-B14F-4D97-AF65-F5344CB8AC3E}">
        <p14:creationId xmlns:p14="http://schemas.microsoft.com/office/powerpoint/2010/main" val="94494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3294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presenter: At this point, explain to audience members how you would like them to answer. If you are using a webinar platform, like Zoom, you could ask people to put their answers in the chat. If you are giving this presentation in-person, you could call on people, ask them to share with the person next to them, or ask them to think about the answer just to themselves. </a:t>
            </a:r>
          </a:p>
        </p:txBody>
      </p:sp>
      <p:sp>
        <p:nvSpPr>
          <p:cNvPr id="4" name="Slide Number Placeholder 3"/>
          <p:cNvSpPr>
            <a:spLocks noGrp="1"/>
          </p:cNvSpPr>
          <p:nvPr>
            <p:ph type="sldNum" sz="quarter" idx="5"/>
          </p:nvPr>
        </p:nvSpPr>
        <p:spPr/>
        <p:txBody>
          <a:bodyPr/>
          <a:lstStyle/>
          <a:p>
            <a:fld id="{8288A371-B7AD-4038-8244-ADA82C30A23C}" type="slidenum">
              <a:rPr lang="en-US" smtClean="0"/>
              <a:pPr/>
              <a:t>13</a:t>
            </a:fld>
            <a:endParaRPr lang="en-US" dirty="0"/>
          </a:p>
        </p:txBody>
      </p:sp>
    </p:spTree>
    <p:extLst>
      <p:ext uri="{BB962C8B-B14F-4D97-AF65-F5344CB8AC3E}">
        <p14:creationId xmlns:p14="http://schemas.microsoft.com/office/powerpoint/2010/main" val="1548887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0777" y="3487413"/>
            <a:ext cx="7772400" cy="1645218"/>
          </a:xfrm>
        </p:spPr>
        <p:txBody>
          <a:bodyPr anchor="b">
            <a:normAutofit/>
          </a:bodyPr>
          <a:lstStyle>
            <a:lvl1pPr algn="l">
              <a:defRPr sz="500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22AF6EF-3B66-4529-A5D8-5081753398C9}" type="slidenum">
              <a:rPr lang="en-US" smtClean="0"/>
              <a:pPr/>
              <a:t>‹#›</a:t>
            </a:fld>
            <a:endParaRPr lang="en-US" dirty="0"/>
          </a:p>
        </p:txBody>
      </p:sp>
      <p:sp>
        <p:nvSpPr>
          <p:cNvPr id="7" name="Shape 10"/>
          <p:cNvSpPr/>
          <p:nvPr userDrawn="1"/>
        </p:nvSpPr>
        <p:spPr>
          <a:xfrm>
            <a:off x="5938246" y="3377550"/>
            <a:ext cx="7218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6659860" y="3377550"/>
            <a:ext cx="72180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1" y="3377550"/>
            <a:ext cx="721800" cy="102899"/>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721424" y="3377550"/>
            <a:ext cx="5216699"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pic>
        <p:nvPicPr>
          <p:cNvPr id="12" name="Picture 11" descr="A picture containing text, sign, plate, dishware&#10;&#10;Description automatically generated">
            <a:extLst>
              <a:ext uri="{FF2B5EF4-FFF2-40B4-BE49-F238E27FC236}">
                <a16:creationId xmlns:a16="http://schemas.microsoft.com/office/drawing/2014/main" id="{0FB3D080-4831-3742-A11E-1A4AAA71289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360898" y="208303"/>
            <a:ext cx="2487809" cy="1116405"/>
          </a:xfrm>
          <a:prstGeom prst="rect">
            <a:avLst/>
          </a:prstGeom>
        </p:spPr>
      </p:pic>
    </p:spTree>
    <p:extLst>
      <p:ext uri="{BB962C8B-B14F-4D97-AF65-F5344CB8AC3E}">
        <p14:creationId xmlns:p14="http://schemas.microsoft.com/office/powerpoint/2010/main" val="130821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639" y="418186"/>
            <a:ext cx="7886700" cy="836657"/>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210639" y="1744612"/>
            <a:ext cx="8619852"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0"/>
          <p:cNvSpPr/>
          <p:nvPr userDrawn="1"/>
        </p:nvSpPr>
        <p:spPr>
          <a:xfrm>
            <a:off x="5938247" y="1410804"/>
            <a:ext cx="7218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6659861" y="1410804"/>
            <a:ext cx="72180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0" y="1410804"/>
            <a:ext cx="721800" cy="102899"/>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721425" y="1410804"/>
            <a:ext cx="5216699"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418697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639" y="418186"/>
            <a:ext cx="7886700" cy="836657"/>
          </a:xfrm>
        </p:spPr>
        <p:txBody>
          <a:bodyPr/>
          <a:lstStyle>
            <a:lvl1pPr>
              <a:defRPr>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a:xfrm>
            <a:off x="6971755" y="6319974"/>
            <a:ext cx="2057400" cy="365125"/>
          </a:xfrm>
        </p:spPr>
        <p:txBody>
          <a:bodyPr/>
          <a:lstStyle/>
          <a:p>
            <a:fld id="{022AF6EF-3B66-4529-A5D8-5081753398C9}" type="slidenum">
              <a:rPr lang="en-US" smtClean="0"/>
              <a:pPr/>
              <a:t>‹#›</a:t>
            </a:fld>
            <a:endParaRPr lang="en-US" dirty="0"/>
          </a:p>
        </p:txBody>
      </p:sp>
      <p:sp>
        <p:nvSpPr>
          <p:cNvPr id="7" name="Shape 10"/>
          <p:cNvSpPr/>
          <p:nvPr userDrawn="1"/>
        </p:nvSpPr>
        <p:spPr>
          <a:xfrm>
            <a:off x="6298649" y="6755101"/>
            <a:ext cx="7218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7012024" y="6755101"/>
            <a:ext cx="217063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1" y="6755102"/>
            <a:ext cx="992777" cy="102898"/>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992776" y="6755100"/>
            <a:ext cx="5305873" cy="102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cxnSp>
        <p:nvCxnSpPr>
          <p:cNvPr id="11" name="Straight Connector 10"/>
          <p:cNvCxnSpPr/>
          <p:nvPr userDrawn="1"/>
        </p:nvCxnSpPr>
        <p:spPr>
          <a:xfrm flipV="1">
            <a:off x="0" y="1406328"/>
            <a:ext cx="8421190" cy="174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210639" y="1575230"/>
            <a:ext cx="8619852"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292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639" y="418186"/>
            <a:ext cx="7886700" cy="836657"/>
          </a:xfrm>
        </p:spPr>
        <p:txBody>
          <a:bodyPr/>
          <a:lstStyle>
            <a:lvl1pPr>
              <a:defRPr>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a:xfrm>
            <a:off x="6971755" y="6319974"/>
            <a:ext cx="2057400" cy="365125"/>
          </a:xfrm>
        </p:spPr>
        <p:txBody>
          <a:bodyPr/>
          <a:lstStyle/>
          <a:p>
            <a:fld id="{022AF6EF-3B66-4529-A5D8-5081753398C9}" type="slidenum">
              <a:rPr lang="en-US" smtClean="0"/>
              <a:pPr/>
              <a:t>‹#›</a:t>
            </a:fld>
            <a:endParaRPr lang="en-US" dirty="0"/>
          </a:p>
        </p:txBody>
      </p:sp>
      <p:sp>
        <p:nvSpPr>
          <p:cNvPr id="7" name="Shape 10"/>
          <p:cNvSpPr/>
          <p:nvPr userDrawn="1"/>
        </p:nvSpPr>
        <p:spPr>
          <a:xfrm>
            <a:off x="6298649" y="6755101"/>
            <a:ext cx="7218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7012024" y="6755101"/>
            <a:ext cx="217063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1" y="6755102"/>
            <a:ext cx="992777" cy="102898"/>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992776" y="6755100"/>
            <a:ext cx="5305873" cy="102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13" name="Content Placeholder 2"/>
          <p:cNvSpPr>
            <a:spLocks noGrp="1"/>
          </p:cNvSpPr>
          <p:nvPr>
            <p:ph idx="1"/>
          </p:nvPr>
        </p:nvSpPr>
        <p:spPr>
          <a:xfrm>
            <a:off x="210639" y="1575230"/>
            <a:ext cx="8619852"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124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Shape 15"/>
          <p:cNvSpPr/>
          <p:nvPr userDrawn="1"/>
        </p:nvSpPr>
        <p:spPr>
          <a:xfrm>
            <a:off x="0" y="0"/>
            <a:ext cx="9144000" cy="5323800"/>
          </a:xfrm>
          <a:prstGeom prst="rect">
            <a:avLst/>
          </a:prstGeom>
          <a:solidFill>
            <a:schemeClr val="bg1">
              <a:lumMod val="95000"/>
            </a:schemeClr>
          </a:solidFill>
          <a:ln>
            <a:noFill/>
          </a:ln>
        </p:spPr>
        <p:txBody>
          <a:bodyPr lIns="91425" tIns="91425" rIns="91425" bIns="91425" anchor="ctr" anchorCtr="0">
            <a:noAutofit/>
          </a:bodyPr>
          <a:lstStyle/>
          <a:p>
            <a:pPr lvl="0">
              <a:spcBef>
                <a:spcPts val="0"/>
              </a:spcBef>
              <a:buNone/>
            </a:pPr>
            <a:endParaRPr dirty="0"/>
          </a:p>
        </p:txBody>
      </p:sp>
      <p:sp>
        <p:nvSpPr>
          <p:cNvPr id="2" name="Title 1"/>
          <p:cNvSpPr>
            <a:spLocks noGrp="1"/>
          </p:cNvSpPr>
          <p:nvPr>
            <p:ph type="title"/>
          </p:nvPr>
        </p:nvSpPr>
        <p:spPr>
          <a:xfrm>
            <a:off x="623888" y="1709740"/>
            <a:ext cx="7886700" cy="1555427"/>
          </a:xfrm>
        </p:spPr>
        <p:txBody>
          <a:bodyPr anchor="b">
            <a:noAutofit/>
          </a:bodyPr>
          <a:lstStyle>
            <a:lvl1pPr algn="ctr">
              <a:defRPr sz="5500"/>
            </a:lvl1pPr>
          </a:lstStyle>
          <a:p>
            <a:r>
              <a:rPr lang="en-US" dirty="0"/>
              <a:t>Click to edit Master title style</a:t>
            </a:r>
          </a:p>
        </p:txBody>
      </p:sp>
      <p:sp>
        <p:nvSpPr>
          <p:cNvPr id="3" name="Text Placeholder 2"/>
          <p:cNvSpPr>
            <a:spLocks noGrp="1"/>
          </p:cNvSpPr>
          <p:nvPr>
            <p:ph type="body" idx="1"/>
          </p:nvPr>
        </p:nvSpPr>
        <p:spPr>
          <a:xfrm>
            <a:off x="623888" y="3823063"/>
            <a:ext cx="7886700" cy="122151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hape 18"/>
          <p:cNvSpPr/>
          <p:nvPr userDrawn="1"/>
        </p:nvSpPr>
        <p:spPr>
          <a:xfrm>
            <a:off x="3047703" y="5323800"/>
            <a:ext cx="3047700" cy="102899"/>
          </a:xfrm>
          <a:prstGeom prst="rect">
            <a:avLst/>
          </a:prstGeom>
          <a:solidFill>
            <a:schemeClr val="accent4">
              <a:lumMod val="40000"/>
              <a:lumOff val="60000"/>
            </a:schemeClr>
          </a:solidFill>
          <a:ln>
            <a:noFill/>
          </a:ln>
        </p:spPr>
        <p:txBody>
          <a:bodyPr lIns="91425" tIns="91425" rIns="91425" bIns="91425" anchor="ctr" anchorCtr="0">
            <a:noAutofit/>
          </a:bodyPr>
          <a:lstStyle/>
          <a:p>
            <a:pPr lvl="0">
              <a:spcBef>
                <a:spcPts val="0"/>
              </a:spcBef>
              <a:buNone/>
            </a:pPr>
            <a:endParaRPr dirty="0"/>
          </a:p>
        </p:txBody>
      </p:sp>
      <p:sp>
        <p:nvSpPr>
          <p:cNvPr id="8" name="Shape 19"/>
          <p:cNvSpPr/>
          <p:nvPr userDrawn="1"/>
        </p:nvSpPr>
        <p:spPr>
          <a:xfrm>
            <a:off x="6096270" y="5323800"/>
            <a:ext cx="3047700"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
        <p:nvSpPr>
          <p:cNvPr id="9" name="Shape 20"/>
          <p:cNvSpPr/>
          <p:nvPr userDrawn="1"/>
        </p:nvSpPr>
        <p:spPr>
          <a:xfrm>
            <a:off x="1" y="5323800"/>
            <a:ext cx="30477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357442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Shape 15"/>
          <p:cNvSpPr/>
          <p:nvPr userDrawn="1"/>
        </p:nvSpPr>
        <p:spPr>
          <a:xfrm>
            <a:off x="0" y="0"/>
            <a:ext cx="9144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3048000" y="5324475"/>
            <a:ext cx="3048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6096000" y="5324475"/>
            <a:ext cx="3048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3048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3" name="Title 1"/>
          <p:cNvSpPr>
            <a:spLocks noGrp="1"/>
          </p:cNvSpPr>
          <p:nvPr>
            <p:ph type="title"/>
          </p:nvPr>
        </p:nvSpPr>
        <p:spPr>
          <a:xfrm>
            <a:off x="623888" y="3429000"/>
            <a:ext cx="7886700" cy="977537"/>
          </a:xfrm>
          <a:prstGeom prst="rect">
            <a:avLst/>
          </a:prstGeom>
        </p:spPr>
        <p:txBody>
          <a:bodyPr>
            <a:noAutofit/>
          </a:bodyPr>
          <a:lstStyle>
            <a:lvl1pPr algn="ctr">
              <a:lnSpc>
                <a:spcPct val="100000"/>
              </a:lnSpc>
              <a:defRPr sz="5500" baseline="0">
                <a:solidFill>
                  <a:srgbClr val="373D6D"/>
                </a:solidFill>
              </a:defRPr>
            </a:lvl1pPr>
          </a:lstStyle>
          <a:p>
            <a:r>
              <a:rPr lang="en-US" dirty="0"/>
              <a:t>Click to edit Master title style</a:t>
            </a:r>
          </a:p>
        </p:txBody>
      </p:sp>
      <p:sp>
        <p:nvSpPr>
          <p:cNvPr id="15" name="TextBox 14"/>
          <p:cNvSpPr txBox="1"/>
          <p:nvPr userDrawn="1"/>
        </p:nvSpPr>
        <p:spPr>
          <a:xfrm>
            <a:off x="3352800" y="6446520"/>
            <a:ext cx="2331720" cy="276999"/>
          </a:xfrm>
          <a:prstGeom prst="rect">
            <a:avLst/>
          </a:prstGeom>
          <a:noFill/>
        </p:spPr>
        <p:txBody>
          <a:bodyPr wrap="square" rtlCol="0">
            <a:spAutoFit/>
          </a:bodyPr>
          <a:lstStyle/>
          <a:p>
            <a:r>
              <a:rPr lang="en-US" sz="1200" kern="1200" dirty="0">
                <a:solidFill>
                  <a:schemeClr val="bg2">
                    <a:lumMod val="50000"/>
                  </a:schemeClr>
                </a:solidFill>
                <a:latin typeface="+mj-lt"/>
                <a:ea typeface="+mn-ea"/>
                <a:cs typeface="+mn-cs"/>
              </a:rPr>
              <a:t>© 2022 Medicare Rights Center</a:t>
            </a:r>
          </a:p>
        </p:txBody>
      </p:sp>
      <p:sp>
        <p:nvSpPr>
          <p:cNvPr id="19" name="Slide Number Placeholder 5"/>
          <p:cNvSpPr>
            <a:spLocks noGrp="1"/>
          </p:cNvSpPr>
          <p:nvPr>
            <p:ph type="sldNum" sz="quarter" idx="4"/>
          </p:nvPr>
        </p:nvSpPr>
        <p:spPr>
          <a:xfrm>
            <a:off x="7010400" y="644652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 Page </a:t>
            </a:r>
            <a:fld id="{6258E8AB-C482-4C44-B97B-C4615FD52990}" type="slidenum">
              <a:rPr lang="en-US" smtClean="0"/>
              <a:pPr>
                <a:defRPr/>
              </a:pPr>
              <a:t>‹#›</a:t>
            </a:fld>
            <a:endParaRPr lang="en-US" dirty="0"/>
          </a:p>
        </p:txBody>
      </p:sp>
    </p:spTree>
    <p:extLst>
      <p:ext uri="{BB962C8B-B14F-4D97-AF65-F5344CB8AC3E}">
        <p14:creationId xmlns:p14="http://schemas.microsoft.com/office/powerpoint/2010/main" val="679393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BC76-0507-44BC-905A-1C3C8F39E0DB}" type="datetime1">
              <a:rPr lang="en-US" smtClean="0"/>
              <a:t>2/27/25</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AF6EF-3B66-4529-A5D8-5081753398C9}" type="slidenum">
              <a:rPr lang="en-US" smtClean="0"/>
              <a:pPr/>
              <a:t>‹#›</a:t>
            </a:fld>
            <a:endParaRPr lang="en-US" dirty="0"/>
          </a:p>
        </p:txBody>
      </p:sp>
      <p:sp>
        <p:nvSpPr>
          <p:cNvPr id="7" name="Rectangle 6"/>
          <p:cNvSpPr/>
          <p:nvPr userDrawn="1"/>
        </p:nvSpPr>
        <p:spPr>
          <a:xfrm>
            <a:off x="3352617" y="6490764"/>
            <a:ext cx="2335896" cy="276999"/>
          </a:xfrm>
          <a:prstGeom prst="rect">
            <a:avLst/>
          </a:prstGeom>
        </p:spPr>
        <p:txBody>
          <a:bodyPr wrap="none">
            <a:spAutoFit/>
          </a:bodyPr>
          <a:lstStyle/>
          <a:p>
            <a:r>
              <a:rPr lang="en-US" sz="1200" dirty="0">
                <a:solidFill>
                  <a:schemeClr val="bg2">
                    <a:lumMod val="50000"/>
                  </a:schemeClr>
                </a:solidFill>
              </a:rPr>
              <a:t>© 2022 Medicare Rights Center</a:t>
            </a:r>
          </a:p>
        </p:txBody>
      </p:sp>
    </p:spTree>
    <p:extLst>
      <p:ext uri="{BB962C8B-B14F-4D97-AF65-F5344CB8AC3E}">
        <p14:creationId xmlns:p14="http://schemas.microsoft.com/office/powerpoint/2010/main" val="70333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63" r:id="rId5"/>
    <p:sldLayoutId id="2147483675"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sa.gov/" TargetMode="External"/><Relationship Id="rId7" Type="http://schemas.openxmlformats.org/officeDocument/2006/relationships/image" Target="../media/image23.png"/><Relationship Id="rId2" Type="http://schemas.openxmlformats.org/officeDocument/2006/relationships/hyperlink" Target="http://www.shiptacenter.org/" TargetMode="External"/><Relationship Id="rId1" Type="http://schemas.openxmlformats.org/officeDocument/2006/relationships/slideLayout" Target="../slideLayouts/slideLayout2.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medicareinteractiv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edicareinteractive.org/learning-center/cours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77" y="3486046"/>
            <a:ext cx="7793692" cy="1711604"/>
          </a:xfrm>
        </p:spPr>
        <p:txBody>
          <a:bodyPr>
            <a:normAutofit/>
          </a:bodyPr>
          <a:lstStyle/>
          <a:p>
            <a:r>
              <a:rPr lang="en-US" dirty="0">
                <a:solidFill>
                  <a:schemeClr val="accent4"/>
                </a:solidFill>
              </a:rPr>
              <a:t>Medicare Coverage of Telehealth Services</a:t>
            </a:r>
          </a:p>
        </p:txBody>
      </p:sp>
      <p:pic>
        <p:nvPicPr>
          <p:cNvPr id="4" name="Picture 3" descr="A picture containing text, clipart&#10;&#10;Description automatically generated">
            <a:extLst>
              <a:ext uri="{FF2B5EF4-FFF2-40B4-BE49-F238E27FC236}">
                <a16:creationId xmlns:a16="http://schemas.microsoft.com/office/drawing/2014/main" id="{8B33B2A5-70A5-C147-AF3E-24E0E9EAD771}"/>
              </a:ext>
            </a:extLst>
          </p:cNvPr>
          <p:cNvPicPr/>
          <p:nvPr/>
        </p:nvPicPr>
        <p:blipFill>
          <a:blip r:embed="rId3">
            <a:extLst>
              <a:ext uri="{28A0092B-C50C-407E-A947-70E740481C1C}">
                <a14:useLocalDpi xmlns:a14="http://schemas.microsoft.com/office/drawing/2010/main" val="0"/>
              </a:ext>
            </a:extLst>
          </a:blip>
          <a:stretch>
            <a:fillRect/>
          </a:stretch>
        </p:blipFill>
        <p:spPr>
          <a:xfrm>
            <a:off x="3198742" y="118999"/>
            <a:ext cx="2881424" cy="1317916"/>
          </a:xfrm>
          <a:prstGeom prst="rect">
            <a:avLst/>
          </a:prstGeom>
        </p:spPr>
      </p:pic>
    </p:spTree>
    <p:extLst>
      <p:ext uri="{BB962C8B-B14F-4D97-AF65-F5344CB8AC3E}">
        <p14:creationId xmlns:p14="http://schemas.microsoft.com/office/powerpoint/2010/main" val="28913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b="0" dirty="0"/>
              <a:t>Telehealth services</a:t>
            </a:r>
          </a:p>
        </p:txBody>
      </p:sp>
      <p:sp>
        <p:nvSpPr>
          <p:cNvPr id="7" name="Content Placeholder 6"/>
          <p:cNvSpPr>
            <a:spLocks noGrp="1"/>
          </p:cNvSpPr>
          <p:nvPr>
            <p:ph idx="1"/>
          </p:nvPr>
        </p:nvSpPr>
        <p:spPr/>
        <p:txBody>
          <a:bodyPr/>
          <a:lstStyle/>
          <a:p>
            <a:pPr marL="0" indent="0">
              <a:spcAft>
                <a:spcPts val="300"/>
              </a:spcAft>
              <a:buNone/>
            </a:pPr>
            <a:r>
              <a:rPr lang="en-US" sz="2600" dirty="0"/>
              <a:t>Examples of Medicare-covered telehealth benefits: </a:t>
            </a:r>
          </a:p>
          <a:p>
            <a:pPr marL="457200" lvl="0" indent="-365760">
              <a:spcBef>
                <a:spcPts val="500"/>
              </a:spcBef>
            </a:pPr>
            <a:r>
              <a:rPr lang="en-US" sz="2400" dirty="0"/>
              <a:t>Lab test or x-ray result consultations</a:t>
            </a:r>
          </a:p>
          <a:p>
            <a:pPr marL="457200" lvl="0" indent="-365760">
              <a:spcBef>
                <a:spcPts val="500"/>
              </a:spcBef>
            </a:pPr>
            <a:r>
              <a:rPr lang="en-US" sz="2400" dirty="0"/>
              <a:t>Post-surgical follow-up</a:t>
            </a:r>
          </a:p>
          <a:p>
            <a:pPr marL="457200" lvl="0" indent="-365760">
              <a:spcBef>
                <a:spcPts val="500"/>
              </a:spcBef>
            </a:pPr>
            <a:r>
              <a:rPr lang="en-US" sz="2400" dirty="0"/>
              <a:t>Prescription management</a:t>
            </a:r>
          </a:p>
          <a:p>
            <a:pPr marL="457200" lvl="0" indent="-365760">
              <a:spcBef>
                <a:spcPts val="500"/>
              </a:spcBef>
            </a:pPr>
            <a:r>
              <a:rPr lang="en-US" sz="2400" dirty="0"/>
              <a:t>Preventive health screenings</a:t>
            </a:r>
          </a:p>
          <a:p>
            <a:pPr marL="457200" lvl="0" indent="-365760">
              <a:spcBef>
                <a:spcPts val="500"/>
              </a:spcBef>
            </a:pPr>
            <a:r>
              <a:rPr lang="en-US" sz="2400" dirty="0"/>
              <a:t>Urgent care issues like colds, coughs, and stomach aches </a:t>
            </a:r>
          </a:p>
          <a:p>
            <a:pPr marL="457200" lvl="0" indent="-365760">
              <a:spcBef>
                <a:spcPts val="500"/>
              </a:spcBef>
            </a:pPr>
            <a:r>
              <a:rPr lang="en-US" sz="2400" dirty="0"/>
              <a:t>Mental health treatment, including online therapy and counseling </a:t>
            </a:r>
          </a:p>
          <a:p>
            <a:pPr marL="457200" lvl="0" indent="-365760">
              <a:spcBef>
                <a:spcPts val="500"/>
              </a:spcBef>
            </a:pPr>
            <a:r>
              <a:rPr lang="en-US" sz="2400" dirty="0"/>
              <a:t>Treatment of recurring conditions, like migraines or urinary tract infections</a:t>
            </a:r>
          </a:p>
          <a:p>
            <a:pPr marL="457200" lvl="0" indent="-365760">
              <a:spcBef>
                <a:spcPts val="500"/>
              </a:spcBef>
            </a:pPr>
            <a:r>
              <a:rPr lang="en-US" sz="2400" dirty="0"/>
              <a:t>Treatment of skin conditions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dirty="0"/>
              <a:t>Virtual check-ins</a:t>
            </a:r>
            <a:endParaRPr lang="en-US" b="0" dirty="0"/>
          </a:p>
        </p:txBody>
      </p:sp>
      <p:sp>
        <p:nvSpPr>
          <p:cNvPr id="7" name="Content Placeholder 6"/>
          <p:cNvSpPr>
            <a:spLocks noGrp="1"/>
          </p:cNvSpPr>
          <p:nvPr>
            <p:ph idx="1"/>
          </p:nvPr>
        </p:nvSpPr>
        <p:spPr>
          <a:xfrm>
            <a:off x="210639" y="1744612"/>
            <a:ext cx="8452098" cy="4583452"/>
          </a:xfrm>
        </p:spPr>
        <p:txBody>
          <a:bodyPr>
            <a:normAutofit/>
          </a:bodyPr>
          <a:lstStyle/>
          <a:p>
            <a:r>
              <a:rPr lang="en-US" sz="2600" dirty="0"/>
              <a:t>Original Medicare Part B covers virtual check-ins, also called “brief communication technology-based services,” with certain providers</a:t>
            </a:r>
          </a:p>
          <a:p>
            <a:pPr lvl="1"/>
            <a:r>
              <a:rPr lang="en-US" dirty="0"/>
              <a:t>Allow individuals to communicate with their providers through audio and video communication technology or by sending in photo or video images for remote assessment</a:t>
            </a:r>
          </a:p>
          <a:p>
            <a:pPr lvl="1"/>
            <a:r>
              <a:rPr lang="en-US" dirty="0"/>
              <a:t>For patients who have an established relationship with their provider, and the patient must verbally consent to receive these services</a:t>
            </a:r>
          </a:p>
          <a:p>
            <a:r>
              <a:rPr lang="en-US" b="1" dirty="0"/>
              <a:t>Virtual check-ins are separate from Medicare’s telehealth benefit</a:t>
            </a:r>
          </a:p>
        </p:txBody>
      </p:sp>
    </p:spTree>
    <p:extLst>
      <p:ext uri="{BB962C8B-B14F-4D97-AF65-F5344CB8AC3E}">
        <p14:creationId xmlns:p14="http://schemas.microsoft.com/office/powerpoint/2010/main" val="321023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dirty="0"/>
              <a:t>Telehealth vs. virtual check-in</a:t>
            </a:r>
            <a:endParaRPr lang="en-US" b="0" dirty="0"/>
          </a:p>
        </p:txBody>
      </p:sp>
      <p:graphicFrame>
        <p:nvGraphicFramePr>
          <p:cNvPr id="2" name="Table 1">
            <a:extLst>
              <a:ext uri="{FF2B5EF4-FFF2-40B4-BE49-F238E27FC236}">
                <a16:creationId xmlns:a16="http://schemas.microsoft.com/office/drawing/2014/main" id="{9DC9C9BB-BFB3-8142-ACFB-809AF9DAB4A0}"/>
              </a:ext>
            </a:extLst>
          </p:cNvPr>
          <p:cNvGraphicFramePr>
            <a:graphicFrameLocks noGrp="1"/>
          </p:cNvGraphicFramePr>
          <p:nvPr>
            <p:extLst>
              <p:ext uri="{D42A27DB-BD31-4B8C-83A1-F6EECF244321}">
                <p14:modId xmlns:p14="http://schemas.microsoft.com/office/powerpoint/2010/main" val="80662470"/>
              </p:ext>
            </p:extLst>
          </p:nvPr>
        </p:nvGraphicFramePr>
        <p:xfrm>
          <a:off x="329909" y="1775234"/>
          <a:ext cx="8381312" cy="4389120"/>
        </p:xfrm>
        <a:graphic>
          <a:graphicData uri="http://schemas.openxmlformats.org/drawingml/2006/table">
            <a:tbl>
              <a:tblPr firstRow="1" bandRow="1">
                <a:tableStyleId>{21E4AEA4-8DFA-4A89-87EB-49C32662AFE0}</a:tableStyleId>
              </a:tblPr>
              <a:tblGrid>
                <a:gridCol w="4190656">
                  <a:extLst>
                    <a:ext uri="{9D8B030D-6E8A-4147-A177-3AD203B41FA5}">
                      <a16:colId xmlns:a16="http://schemas.microsoft.com/office/drawing/2014/main" val="2006249242"/>
                    </a:ext>
                  </a:extLst>
                </a:gridCol>
                <a:gridCol w="4190656">
                  <a:extLst>
                    <a:ext uri="{9D8B030D-6E8A-4147-A177-3AD203B41FA5}">
                      <a16:colId xmlns:a16="http://schemas.microsoft.com/office/drawing/2014/main" val="3003359563"/>
                    </a:ext>
                  </a:extLst>
                </a:gridCol>
              </a:tblGrid>
              <a:tr h="37294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chemeClr val="bg1"/>
                          </a:solidFill>
                        </a:rPr>
                        <a:t>Telehealth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solidFill>
                            <a:schemeClr val="bg1"/>
                          </a:solidFill>
                        </a:rPr>
                        <a:t>Virtual check-in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10617112"/>
                  </a:ext>
                </a:extLst>
              </a:tr>
              <a:tr h="37294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Full telehealth visit is treated and reimbursed in the same way as an in-person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Not a full appointment – generally a brief (5-10) discussion with a provider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207833"/>
                  </a:ext>
                </a:extLst>
              </a:tr>
              <a:tr h="37294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Requires real-time communication through audio and visual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Provider can respond by phone (audio or video), secure text messaging, email, or patient portal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675489"/>
                  </a:ext>
                </a:extLst>
              </a:tr>
              <a:tr h="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Limited geographic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tx1"/>
                          </a:solidFill>
                        </a:rPr>
                        <a:t>Available to Medicare beneficiaries in all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7820514"/>
                  </a:ext>
                </a:extLst>
              </a:tr>
            </a:tbl>
          </a:graphicData>
        </a:graphic>
      </p:graphicFrame>
    </p:spTree>
    <p:extLst>
      <p:ext uri="{BB962C8B-B14F-4D97-AF65-F5344CB8AC3E}">
        <p14:creationId xmlns:p14="http://schemas.microsoft.com/office/powerpoint/2010/main" val="241210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a:xfrm>
            <a:off x="1312431" y="418186"/>
            <a:ext cx="6784907" cy="836657"/>
          </a:xfrm>
        </p:spPr>
        <p:txBody>
          <a:bodyPr/>
          <a:lstStyle/>
          <a:p>
            <a:r>
              <a:rPr lang="en-US" dirty="0"/>
              <a:t>Check your knowledge</a:t>
            </a:r>
          </a:p>
        </p:txBody>
      </p:sp>
      <p:sp>
        <p:nvSpPr>
          <p:cNvPr id="3" name="Content Placeholder 2">
            <a:extLst>
              <a:ext uri="{FF2B5EF4-FFF2-40B4-BE49-F238E27FC236}">
                <a16:creationId xmlns:a16="http://schemas.microsoft.com/office/drawing/2014/main" id="{0106FBF4-E56B-43A6-9FE5-0473154E2315}"/>
              </a:ext>
            </a:extLst>
          </p:cNvPr>
          <p:cNvSpPr>
            <a:spLocks noGrp="1"/>
          </p:cNvSpPr>
          <p:nvPr>
            <p:ph idx="1"/>
          </p:nvPr>
        </p:nvSpPr>
        <p:spPr>
          <a:xfrm>
            <a:off x="1018006" y="3099216"/>
            <a:ext cx="7107987" cy="1098030"/>
          </a:xfrm>
        </p:spPr>
        <p:txBody>
          <a:bodyPr>
            <a:normAutofit/>
          </a:bodyPr>
          <a:lstStyle/>
          <a:p>
            <a:pPr marL="0" indent="0" algn="ctr">
              <a:lnSpc>
                <a:spcPct val="100000"/>
              </a:lnSpc>
              <a:buNone/>
            </a:pPr>
            <a:r>
              <a:rPr lang="en-US" sz="3200" b="1" dirty="0">
                <a:solidFill>
                  <a:srgbClr val="373D6D"/>
                </a:solidFill>
              </a:rPr>
              <a:t>What types of health care services does Medicare cover as telehealth? </a:t>
            </a:r>
          </a:p>
        </p:txBody>
      </p:sp>
      <p:pic>
        <p:nvPicPr>
          <p:cNvPr id="5" name="Picture 4" descr="Icon&#10;&#10;Description automatically generated with low confidence">
            <a:extLst>
              <a:ext uri="{FF2B5EF4-FFF2-40B4-BE49-F238E27FC236}">
                <a16:creationId xmlns:a16="http://schemas.microsoft.com/office/drawing/2014/main" id="{9DE1061A-8771-9B45-93CB-EBAB84801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1" y="340443"/>
            <a:ext cx="914400" cy="914400"/>
          </a:xfrm>
          <a:prstGeom prst="rect">
            <a:avLst/>
          </a:prstGeom>
        </p:spPr>
      </p:pic>
    </p:spTree>
    <p:extLst>
      <p:ext uri="{BB962C8B-B14F-4D97-AF65-F5344CB8AC3E}">
        <p14:creationId xmlns:p14="http://schemas.microsoft.com/office/powerpoint/2010/main" val="89671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Autofit/>
          </a:bodyPr>
          <a:lstStyle/>
          <a:p>
            <a:r>
              <a:rPr lang="en-US" sz="5000" dirty="0"/>
              <a:t>Telehealth before </a:t>
            </a:r>
            <a:br>
              <a:rPr lang="en-US" sz="5000" dirty="0"/>
            </a:br>
            <a:r>
              <a:rPr lang="en-US" sz="5000" dirty="0"/>
              <a:t>COVID-19 PHE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lIns="90488" tIns="44450" rIns="90488" bIns="44450">
            <a:noAutofit/>
          </a:bodyPr>
          <a:lstStyle/>
          <a:p>
            <a:pPr eaLnBrk="1" hangingPunct="1">
              <a:lnSpc>
                <a:spcPct val="110000"/>
              </a:lnSpc>
            </a:pPr>
            <a:r>
              <a:rPr lang="en-US" dirty="0"/>
              <a:t>Telehealth coverage</a:t>
            </a:r>
            <a:endParaRPr lang="en-US" b="0" dirty="0"/>
          </a:p>
        </p:txBody>
      </p:sp>
      <p:sp>
        <p:nvSpPr>
          <p:cNvPr id="69635" name="Rectangle 3"/>
          <p:cNvSpPr>
            <a:spLocks noGrp="1" noChangeArrowheads="1"/>
          </p:cNvSpPr>
          <p:nvPr>
            <p:ph idx="1"/>
          </p:nvPr>
        </p:nvSpPr>
        <p:spPr>
          <a:xfrm>
            <a:off x="210639" y="1947371"/>
            <a:ext cx="4361361" cy="4013692"/>
          </a:xfrm>
          <a:noFill/>
        </p:spPr>
        <p:txBody>
          <a:bodyPr vert="horz" lIns="90488" tIns="44450" rIns="90488" bIns="44450" rtlCol="0" anchor="t">
            <a:normAutofit/>
          </a:bodyPr>
          <a:lstStyle/>
          <a:p>
            <a:r>
              <a:rPr lang="en-US" sz="2800" dirty="0"/>
              <a:t>Before the COVID-19 public health emergency (PHE), </a:t>
            </a:r>
            <a:r>
              <a:rPr lang="en-US" dirty="0"/>
              <a:t>and as of April 1, 2025, </a:t>
            </a:r>
            <a:r>
              <a:rPr lang="en-US" b="1" dirty="0"/>
              <a:t>Original</a:t>
            </a:r>
            <a:r>
              <a:rPr lang="en-US" sz="2800" b="1" dirty="0"/>
              <a:t> Medicare Part B</a:t>
            </a:r>
            <a:r>
              <a:rPr lang="en-US" sz="2800" dirty="0"/>
              <a:t> </a:t>
            </a:r>
            <a:r>
              <a:rPr lang="en-US" dirty="0"/>
              <a:t>covers</a:t>
            </a:r>
            <a:r>
              <a:rPr lang="en-US" sz="2800" dirty="0"/>
              <a:t> telehealth in limited situations </a:t>
            </a:r>
          </a:p>
        </p:txBody>
      </p:sp>
      <p:pic>
        <p:nvPicPr>
          <p:cNvPr id="3" name="Picture 2" descr="A doctor working on his computer">
            <a:extLst>
              <a:ext uri="{FF2B5EF4-FFF2-40B4-BE49-F238E27FC236}">
                <a16:creationId xmlns:a16="http://schemas.microsoft.com/office/drawing/2014/main" id="{88076FE5-7F58-EE46-BF1A-6D4515F727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27" r="7429"/>
          <a:stretch/>
        </p:blipFill>
        <p:spPr>
          <a:xfrm>
            <a:off x="4716966" y="1947371"/>
            <a:ext cx="4427034" cy="3504078"/>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p:txBody>
          <a:bodyPr>
            <a:normAutofit/>
          </a:bodyPr>
          <a:lstStyle/>
          <a:p>
            <a:r>
              <a:rPr lang="en-US" dirty="0"/>
              <a:t>Costs</a:t>
            </a:r>
          </a:p>
        </p:txBody>
      </p:sp>
      <p:pic>
        <p:nvPicPr>
          <p:cNvPr id="5" name="Content Placeholder 4">
            <a:extLst>
              <a:ext uri="{FF2B5EF4-FFF2-40B4-BE49-F238E27FC236}">
                <a16:creationId xmlns:a16="http://schemas.microsoft.com/office/drawing/2014/main" id="{97DECC68-6963-FE4D-AE42-D7AB547AE40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566123" y="203621"/>
            <a:ext cx="1229209" cy="1229209"/>
          </a:xfrm>
        </p:spPr>
      </p:pic>
      <p:sp>
        <p:nvSpPr>
          <p:cNvPr id="6" name="Rectangle 3">
            <a:extLst>
              <a:ext uri="{FF2B5EF4-FFF2-40B4-BE49-F238E27FC236}">
                <a16:creationId xmlns:a16="http://schemas.microsoft.com/office/drawing/2014/main" id="{B390FE09-0074-3B4D-B59D-84C6F392523B}"/>
              </a:ext>
            </a:extLst>
          </p:cNvPr>
          <p:cNvSpPr txBox="1">
            <a:spLocks noChangeArrowheads="1"/>
          </p:cNvSpPr>
          <p:nvPr/>
        </p:nvSpPr>
        <p:spPr>
          <a:xfrm>
            <a:off x="210640" y="1754444"/>
            <a:ext cx="8352790" cy="42980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Original Medicare beneficiaries </a:t>
            </a:r>
          </a:p>
          <a:p>
            <a:pPr lvl="1"/>
            <a:r>
              <a:rPr lang="en-US" sz="2500" dirty="0"/>
              <a:t>Part B deductible: $257 in 2025 </a:t>
            </a:r>
            <a:endParaRPr lang="en-US" sz="2500" dirty="0">
              <a:cs typeface="Arial"/>
            </a:endParaRPr>
          </a:p>
          <a:p>
            <a:pPr lvl="1"/>
            <a:r>
              <a:rPr lang="en-US" sz="2500" dirty="0"/>
              <a:t>Part B coinsurance: 20% of the Medicare-approved amount for telehealth services from providers who accept Medicare assignment</a:t>
            </a:r>
          </a:p>
          <a:p>
            <a:r>
              <a:rPr lang="en-US" dirty="0"/>
              <a:t>Medicare Advantage beneficiaries should contact their plan to learn about their telehealth costs</a:t>
            </a:r>
          </a:p>
        </p:txBody>
      </p:sp>
    </p:spTree>
    <p:extLst>
      <p:ext uri="{BB962C8B-B14F-4D97-AF65-F5344CB8AC3E}">
        <p14:creationId xmlns:p14="http://schemas.microsoft.com/office/powerpoint/2010/main" val="170183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10639" y="1754444"/>
            <a:ext cx="8619852" cy="3185639"/>
          </a:xfrm>
        </p:spPr>
        <p:txBody>
          <a:bodyPr vert="horz" lIns="91440" tIns="45720" rIns="91440" bIns="45720" rtlCol="0" anchor="t">
            <a:noAutofit/>
          </a:bodyPr>
          <a:lstStyle/>
          <a:p>
            <a:r>
              <a:rPr lang="en-US" sz="2600" dirty="0"/>
              <a:t>Original Medicare beneficiaries generally can only access telehealth if they </a:t>
            </a:r>
            <a:r>
              <a:rPr lang="en-US" sz="2600" b="1" dirty="0"/>
              <a:t>lived in a rural area </a:t>
            </a:r>
            <a:r>
              <a:rPr lang="en-US" sz="2600" dirty="0"/>
              <a:t>and traveled from their home to a local medical facility to receive the services</a:t>
            </a:r>
          </a:p>
          <a:p>
            <a:r>
              <a:rPr lang="en-US" sz="2600" dirty="0"/>
              <a:t>They must be at an </a:t>
            </a:r>
            <a:r>
              <a:rPr lang="en-US" sz="2600" b="1" dirty="0"/>
              <a:t>“originating site”</a:t>
            </a:r>
            <a:r>
              <a:rPr lang="en-US" sz="2600" dirty="0"/>
              <a:t> in an eligible geographic area</a:t>
            </a:r>
          </a:p>
          <a:p>
            <a:pPr lvl="1"/>
            <a:r>
              <a:rPr lang="en-US" sz="2100" dirty="0"/>
              <a:t>Rural health professional shortage areas (HPSA)</a:t>
            </a:r>
          </a:p>
          <a:p>
            <a:pPr lvl="1"/>
            <a:r>
              <a:rPr lang="en-US" sz="2100" dirty="0"/>
              <a:t>Counties not classified as a metropolitan statistical area (MSA) </a:t>
            </a:r>
          </a:p>
        </p:txBody>
      </p:sp>
      <p:sp>
        <p:nvSpPr>
          <p:cNvPr id="3" name="Title 2">
            <a:extLst>
              <a:ext uri="{FF2B5EF4-FFF2-40B4-BE49-F238E27FC236}">
                <a16:creationId xmlns:a16="http://schemas.microsoft.com/office/drawing/2014/main" id="{17B62E96-A3B1-4563-96F6-DA309D8E4D81}"/>
              </a:ext>
            </a:extLst>
          </p:cNvPr>
          <p:cNvSpPr>
            <a:spLocks noGrp="1"/>
          </p:cNvSpPr>
          <p:nvPr>
            <p:ph type="title"/>
          </p:nvPr>
        </p:nvSpPr>
        <p:spPr/>
        <p:txBody>
          <a:bodyPr/>
          <a:lstStyle/>
          <a:p>
            <a:r>
              <a:rPr lang="en-US" dirty="0"/>
              <a:t>Locations</a:t>
            </a:r>
          </a:p>
        </p:txBody>
      </p:sp>
      <p:pic>
        <p:nvPicPr>
          <p:cNvPr id="4" name="Picture 3" descr="Icon&#10;&#10;Description automatically generated">
            <a:extLst>
              <a:ext uri="{FF2B5EF4-FFF2-40B4-BE49-F238E27FC236}">
                <a16:creationId xmlns:a16="http://schemas.microsoft.com/office/drawing/2014/main" id="{8B144278-F3AB-CE47-8BAB-366CEC300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136" y="5016284"/>
            <a:ext cx="1270000" cy="127000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3D606A8-904D-BA45-9831-694030333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137" y="5092484"/>
            <a:ext cx="1651000" cy="1117600"/>
          </a:xfrm>
          <a:prstGeom prst="rect">
            <a:avLst/>
          </a:prstGeom>
        </p:spPr>
      </p:pic>
      <p:pic>
        <p:nvPicPr>
          <p:cNvPr id="9" name="Picture 8" descr="Icon&#10;&#10;Description automatically generated">
            <a:extLst>
              <a:ext uri="{FF2B5EF4-FFF2-40B4-BE49-F238E27FC236}">
                <a16:creationId xmlns:a16="http://schemas.microsoft.com/office/drawing/2014/main" id="{23E7DB92-7F4D-274E-B8F5-1DAA87AC31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830" y="4777754"/>
            <a:ext cx="1097280" cy="1097280"/>
          </a:xfrm>
          <a:prstGeom prst="rect">
            <a:avLst/>
          </a:prstGeom>
        </p:spPr>
      </p:pic>
      <p:pic>
        <p:nvPicPr>
          <p:cNvPr id="11" name="Picture 10" descr="A picture containing text, first-aid kit, sign, clipart&#10;&#10;Description automatically generated">
            <a:extLst>
              <a:ext uri="{FF2B5EF4-FFF2-40B4-BE49-F238E27FC236}">
                <a16:creationId xmlns:a16="http://schemas.microsoft.com/office/drawing/2014/main" id="{29B82896-E419-B344-AF55-4A5D25D09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698" y="5016284"/>
            <a:ext cx="1270000" cy="1270000"/>
          </a:xfrm>
          <a:prstGeom prst="rect">
            <a:avLst/>
          </a:prstGeom>
        </p:spPr>
      </p:pic>
      <p:pic>
        <p:nvPicPr>
          <p:cNvPr id="13" name="Picture 12" descr="Icon&#10;&#10;Description automatically generated">
            <a:extLst>
              <a:ext uri="{FF2B5EF4-FFF2-40B4-BE49-F238E27FC236}">
                <a16:creationId xmlns:a16="http://schemas.microsoft.com/office/drawing/2014/main" id="{98539C32-33DF-0549-920E-F0294E66DA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5613" y="5016284"/>
            <a:ext cx="594360" cy="594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10639" y="1754444"/>
            <a:ext cx="8461874" cy="4351338"/>
          </a:xfrm>
        </p:spPr>
        <p:txBody>
          <a:bodyPr vert="horz" lIns="91440" tIns="45720" rIns="91440" bIns="45720" rtlCol="0" anchor="t">
            <a:normAutofit/>
          </a:bodyPr>
          <a:lstStyle/>
          <a:p>
            <a:r>
              <a:rPr lang="en-US" dirty="0"/>
              <a:t>Eligible originating sites include:</a:t>
            </a:r>
          </a:p>
          <a:p>
            <a:pPr lvl="1">
              <a:buFont typeface="Arial" panose="020B0604020202020204" pitchFamily="34" charset="0"/>
              <a:buChar char="•"/>
            </a:pPr>
            <a:r>
              <a:rPr lang="en-US" sz="2500" dirty="0"/>
              <a:t>Physician and practitioner offices</a:t>
            </a:r>
          </a:p>
          <a:p>
            <a:pPr lvl="1">
              <a:buFont typeface="Arial" panose="020B0604020202020204" pitchFamily="34" charset="0"/>
              <a:buChar char="•"/>
            </a:pPr>
            <a:r>
              <a:rPr lang="en-US" sz="2500" dirty="0"/>
              <a:t>Hospitals</a:t>
            </a:r>
          </a:p>
          <a:p>
            <a:pPr lvl="1">
              <a:buFont typeface="Arial" panose="020B0604020202020204" pitchFamily="34" charset="0"/>
              <a:buChar char="•"/>
            </a:pPr>
            <a:r>
              <a:rPr lang="en-US" sz="2500" dirty="0"/>
              <a:t>Critical Access Hospitals</a:t>
            </a:r>
          </a:p>
          <a:p>
            <a:pPr lvl="1">
              <a:buFont typeface="Arial" panose="020B0604020202020204" pitchFamily="34" charset="0"/>
              <a:buChar char="•"/>
            </a:pPr>
            <a:r>
              <a:rPr lang="en-US" sz="2500" dirty="0"/>
              <a:t>Rural Health Clinics</a:t>
            </a:r>
          </a:p>
          <a:p>
            <a:pPr lvl="1">
              <a:buFont typeface="Arial" panose="020B0604020202020204" pitchFamily="34" charset="0"/>
              <a:buChar char="•"/>
            </a:pPr>
            <a:r>
              <a:rPr lang="en-US" sz="2500" dirty="0"/>
              <a:t>Federally Qualified Health Centers</a:t>
            </a:r>
          </a:p>
          <a:p>
            <a:pPr lvl="1">
              <a:buFont typeface="Arial" panose="020B0604020202020204" pitchFamily="34" charset="0"/>
              <a:buChar char="•"/>
            </a:pPr>
            <a:r>
              <a:rPr lang="en-US" sz="2500" dirty="0"/>
              <a:t>Hospital-based or Critical Access Hospital-based renal dialysis centers (including satellites)</a:t>
            </a:r>
          </a:p>
          <a:p>
            <a:pPr lvl="1">
              <a:buFont typeface="Arial" panose="020B0604020202020204" pitchFamily="34" charset="0"/>
              <a:buChar char="•"/>
            </a:pPr>
            <a:r>
              <a:rPr lang="en-US" sz="2500" dirty="0"/>
              <a:t>Skilled Nursing Facilities</a:t>
            </a:r>
          </a:p>
          <a:p>
            <a:pPr lvl="1">
              <a:buFont typeface="Arial" panose="020B0604020202020204" pitchFamily="34" charset="0"/>
              <a:buChar char="•"/>
            </a:pPr>
            <a:r>
              <a:rPr lang="en-US" sz="2500" dirty="0"/>
              <a:t>Community Mental Health Centers</a:t>
            </a:r>
          </a:p>
        </p:txBody>
      </p:sp>
      <p:sp>
        <p:nvSpPr>
          <p:cNvPr id="3" name="Title 2">
            <a:extLst>
              <a:ext uri="{FF2B5EF4-FFF2-40B4-BE49-F238E27FC236}">
                <a16:creationId xmlns:a16="http://schemas.microsoft.com/office/drawing/2014/main" id="{17B62E96-A3B1-4563-96F6-DA309D8E4D81}"/>
              </a:ext>
            </a:extLst>
          </p:cNvPr>
          <p:cNvSpPr>
            <a:spLocks noGrp="1"/>
          </p:cNvSpPr>
          <p:nvPr>
            <p:ph type="title"/>
          </p:nvPr>
        </p:nvSpPr>
        <p:spPr/>
        <p:txBody>
          <a:bodyPr/>
          <a:lstStyle/>
          <a:p>
            <a:r>
              <a:rPr lang="en-US" dirty="0"/>
              <a:t>Locations</a:t>
            </a:r>
          </a:p>
        </p:txBody>
      </p:sp>
    </p:spTree>
    <p:extLst>
      <p:ext uri="{BB962C8B-B14F-4D97-AF65-F5344CB8AC3E}">
        <p14:creationId xmlns:p14="http://schemas.microsoft.com/office/powerpoint/2010/main" val="145559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10639" y="1754443"/>
            <a:ext cx="8526961" cy="4573785"/>
          </a:xfrm>
        </p:spPr>
        <p:txBody>
          <a:bodyPr vert="horz" lIns="91440" tIns="45720" rIns="91440" bIns="45720" rtlCol="0" anchor="t">
            <a:normAutofit/>
          </a:bodyPr>
          <a:lstStyle/>
          <a:p>
            <a:r>
              <a:rPr lang="en-US" dirty="0"/>
              <a:t>Originating site geographic limitations are only waived in circumstances where: </a:t>
            </a:r>
          </a:p>
          <a:p>
            <a:pPr lvl="1"/>
            <a:r>
              <a:rPr lang="en-US" sz="2600" dirty="0"/>
              <a:t>Individuals required telehealth services to treat a diagnosed substance use disorder or co-occurring mental health disorder </a:t>
            </a:r>
          </a:p>
          <a:p>
            <a:pPr lvl="1"/>
            <a:r>
              <a:rPr lang="en-US" sz="2600" dirty="0"/>
              <a:t>Individuals required telehealth services to diagnose, evaluate, or treat symptoms of acute stroke</a:t>
            </a:r>
          </a:p>
          <a:p>
            <a:pPr lvl="0"/>
            <a:r>
              <a:rPr lang="en-US" dirty="0"/>
              <a:t>These individuals have the option of accessing telehealth services from their home or from a medical facility</a:t>
            </a:r>
          </a:p>
        </p:txBody>
      </p:sp>
      <p:sp>
        <p:nvSpPr>
          <p:cNvPr id="3" name="Title 2">
            <a:extLst>
              <a:ext uri="{FF2B5EF4-FFF2-40B4-BE49-F238E27FC236}">
                <a16:creationId xmlns:a16="http://schemas.microsoft.com/office/drawing/2014/main" id="{17B62E96-A3B1-4563-96F6-DA309D8E4D81}"/>
              </a:ext>
            </a:extLst>
          </p:cNvPr>
          <p:cNvSpPr>
            <a:spLocks noGrp="1"/>
          </p:cNvSpPr>
          <p:nvPr>
            <p:ph type="title"/>
          </p:nvPr>
        </p:nvSpPr>
        <p:spPr/>
        <p:txBody>
          <a:bodyPr/>
          <a:lstStyle/>
          <a:p>
            <a:r>
              <a:rPr lang="en-US" dirty="0"/>
              <a:t>Locations</a:t>
            </a:r>
          </a:p>
        </p:txBody>
      </p:sp>
    </p:spTree>
    <p:extLst>
      <p:ext uri="{BB962C8B-B14F-4D97-AF65-F5344CB8AC3E}">
        <p14:creationId xmlns:p14="http://schemas.microsoft.com/office/powerpoint/2010/main" val="312277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txBox="1">
            <a:spLocks/>
          </p:cNvSpPr>
          <p:nvPr/>
        </p:nvSpPr>
        <p:spPr>
          <a:xfrm>
            <a:off x="1711326" y="1810670"/>
            <a:ext cx="6788530" cy="1675131"/>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US" sz="2200" dirty="0">
                <a:solidFill>
                  <a:schemeClr val="tx2">
                    <a:lumMod val="75000"/>
                  </a:schemeClr>
                </a:solidFill>
                <a:latin typeface="+mj-lt"/>
              </a:rPr>
              <a:t>The Medicare Rights Center is a national, nonprofit</a:t>
            </a:r>
            <a:endParaRPr lang="en-US" sz="2200" dirty="0">
              <a:solidFill>
                <a:srgbClr val="FF0000"/>
              </a:solidFill>
              <a:latin typeface="+mj-lt"/>
            </a:endParaRPr>
          </a:p>
          <a:p>
            <a:pPr>
              <a:spcBef>
                <a:spcPts val="0"/>
              </a:spcBef>
              <a:buFont typeface="Arial" panose="020B0604020202020204" pitchFamily="34" charset="0"/>
              <a:buNone/>
            </a:pPr>
            <a:r>
              <a:rPr lang="en-US" sz="2200" dirty="0">
                <a:solidFill>
                  <a:schemeClr val="tx2">
                    <a:lumMod val="75000"/>
                  </a:schemeClr>
                </a:solidFill>
                <a:latin typeface="+mj-lt"/>
              </a:rPr>
              <a:t>consumer service organization that works to </a:t>
            </a:r>
          </a:p>
          <a:p>
            <a:pPr>
              <a:spcBef>
                <a:spcPts val="0"/>
              </a:spcBef>
              <a:buFont typeface="Arial" panose="020B0604020202020204" pitchFamily="34" charset="0"/>
              <a:buNone/>
            </a:pPr>
            <a:r>
              <a:rPr lang="en-US" sz="2200" dirty="0">
                <a:solidFill>
                  <a:schemeClr val="tx2">
                    <a:lumMod val="75000"/>
                  </a:schemeClr>
                </a:solidFill>
                <a:latin typeface="+mj-lt"/>
              </a:rPr>
              <a:t>ensure access to affordable health care for older </a:t>
            </a:r>
          </a:p>
          <a:p>
            <a:pPr>
              <a:spcBef>
                <a:spcPts val="0"/>
              </a:spcBef>
              <a:buFont typeface="Arial" panose="020B0604020202020204" pitchFamily="34" charset="0"/>
              <a:buNone/>
            </a:pPr>
            <a:r>
              <a:rPr lang="en-US" sz="2200" dirty="0">
                <a:solidFill>
                  <a:schemeClr val="tx2">
                    <a:lumMod val="75000"/>
                  </a:schemeClr>
                </a:solidFill>
                <a:latin typeface="+mj-lt"/>
              </a:rPr>
              <a:t>adults and people with disabilities through</a:t>
            </a:r>
          </a:p>
        </p:txBody>
      </p:sp>
      <p:sp>
        <p:nvSpPr>
          <p:cNvPr id="5" name="TextBox 4"/>
          <p:cNvSpPr txBox="1"/>
          <p:nvPr/>
        </p:nvSpPr>
        <p:spPr>
          <a:xfrm>
            <a:off x="1310732" y="4143790"/>
            <a:ext cx="2341418" cy="707886"/>
          </a:xfrm>
          <a:prstGeom prst="rect">
            <a:avLst/>
          </a:prstGeom>
          <a:noFill/>
        </p:spPr>
        <p:txBody>
          <a:bodyPr wrap="square" rtlCol="0">
            <a:spAutoFit/>
          </a:bodyPr>
          <a:lstStyle/>
          <a:p>
            <a:pPr algn="ctr"/>
            <a:r>
              <a:rPr lang="en-US" sz="2000" dirty="0">
                <a:solidFill>
                  <a:schemeClr val="tx2">
                    <a:lumMod val="75000"/>
                  </a:schemeClr>
                </a:solidFill>
              </a:rPr>
              <a:t>Counseling and advocacy</a:t>
            </a:r>
          </a:p>
        </p:txBody>
      </p:sp>
      <p:sp>
        <p:nvSpPr>
          <p:cNvPr id="6" name="TextBox 5"/>
          <p:cNvSpPr txBox="1"/>
          <p:nvPr/>
        </p:nvSpPr>
        <p:spPr>
          <a:xfrm>
            <a:off x="3610588" y="4143790"/>
            <a:ext cx="2341418" cy="707886"/>
          </a:xfrm>
          <a:prstGeom prst="rect">
            <a:avLst/>
          </a:prstGeom>
          <a:noFill/>
        </p:spPr>
        <p:txBody>
          <a:bodyPr wrap="square" rtlCol="0">
            <a:spAutoFit/>
          </a:bodyPr>
          <a:lstStyle/>
          <a:p>
            <a:pPr algn="ctr"/>
            <a:r>
              <a:rPr lang="en-US" sz="2000" dirty="0">
                <a:solidFill>
                  <a:schemeClr val="tx2">
                    <a:lumMod val="75000"/>
                  </a:schemeClr>
                </a:solidFill>
              </a:rPr>
              <a:t>Educational programs</a:t>
            </a:r>
          </a:p>
        </p:txBody>
      </p:sp>
      <p:sp>
        <p:nvSpPr>
          <p:cNvPr id="7" name="TextBox 6"/>
          <p:cNvSpPr txBox="1"/>
          <p:nvPr/>
        </p:nvSpPr>
        <p:spPr>
          <a:xfrm>
            <a:off x="5882438" y="4143790"/>
            <a:ext cx="2341418" cy="707886"/>
          </a:xfrm>
          <a:prstGeom prst="rect">
            <a:avLst/>
          </a:prstGeom>
          <a:noFill/>
        </p:spPr>
        <p:txBody>
          <a:bodyPr wrap="square" rtlCol="0">
            <a:spAutoFit/>
          </a:bodyPr>
          <a:lstStyle/>
          <a:p>
            <a:pPr algn="ctr"/>
            <a:r>
              <a:rPr lang="en-US" sz="2000" dirty="0">
                <a:solidFill>
                  <a:schemeClr val="tx2">
                    <a:lumMod val="75000"/>
                  </a:schemeClr>
                </a:solidFill>
              </a:rPr>
              <a:t>Public policy initiatives</a:t>
            </a:r>
          </a:p>
        </p:txBody>
      </p:sp>
      <p:grpSp>
        <p:nvGrpSpPr>
          <p:cNvPr id="8" name="Shape 442"/>
          <p:cNvGrpSpPr/>
          <p:nvPr/>
        </p:nvGrpSpPr>
        <p:grpSpPr>
          <a:xfrm>
            <a:off x="2313057" y="3622878"/>
            <a:ext cx="336767" cy="383835"/>
            <a:chOff x="4630125" y="278900"/>
            <a:chExt cx="400675" cy="456675"/>
          </a:xfrm>
        </p:grpSpPr>
        <p:sp>
          <p:nvSpPr>
            <p:cNvPr id="9" name="Shape 443"/>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0" name="Shape 444"/>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1" name="Shape 445"/>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2" name="Shape 446"/>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grpSp>
      <p:grpSp>
        <p:nvGrpSpPr>
          <p:cNvPr id="13" name="Shape 483"/>
          <p:cNvGrpSpPr/>
          <p:nvPr/>
        </p:nvGrpSpPr>
        <p:grpSpPr>
          <a:xfrm>
            <a:off x="4598068" y="3622878"/>
            <a:ext cx="366457" cy="366436"/>
            <a:chOff x="1923675" y="1633650"/>
            <a:chExt cx="436000" cy="435975"/>
          </a:xfrm>
        </p:grpSpPr>
        <p:sp>
          <p:nvSpPr>
            <p:cNvPr id="14" name="Shape 484"/>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5" name="Shape 485"/>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6" name="Shape 486"/>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7" name="Shape 487"/>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8" name="Shape 488"/>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19" name="Shape 489"/>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grpSp>
      <p:grpSp>
        <p:nvGrpSpPr>
          <p:cNvPr id="20" name="Shape 516"/>
          <p:cNvGrpSpPr/>
          <p:nvPr/>
        </p:nvGrpSpPr>
        <p:grpSpPr>
          <a:xfrm>
            <a:off x="6861229" y="3665344"/>
            <a:ext cx="383835" cy="363369"/>
            <a:chOff x="6618700" y="1635475"/>
            <a:chExt cx="456675" cy="432325"/>
          </a:xfrm>
        </p:grpSpPr>
        <p:sp>
          <p:nvSpPr>
            <p:cNvPr id="21" name="Shape 517"/>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22" name="Shape 518"/>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23" name="Shape 519"/>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24" name="Shape 520"/>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sp>
          <p:nvSpPr>
            <p:cNvPr id="25" name="Shape 521"/>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373D6D"/>
              </a:solidFill>
              <a:prstDash val="solid"/>
              <a:round/>
              <a:headEnd type="none" w="med" len="med"/>
              <a:tailEnd type="none" w="med" len="med"/>
            </a:ln>
          </p:spPr>
          <p:txBody>
            <a:bodyPr lIns="91425" tIns="91425" rIns="91425" bIns="91425" anchor="ctr" anchorCtr="0">
              <a:noAutofit/>
            </a:bodyPr>
            <a:lstStyle/>
            <a:p>
              <a:endParaRPr dirty="0"/>
            </a:p>
          </p:txBody>
        </p:sp>
      </p:gr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32" y="952500"/>
            <a:ext cx="952500" cy="952500"/>
          </a:xfrm>
          <a:prstGeom prst="rect">
            <a:avLst/>
          </a:prstGeom>
        </p:spPr>
      </p:pic>
      <p:sp>
        <p:nvSpPr>
          <p:cNvPr id="27" name="Shape 92"/>
          <p:cNvSpPr txBox="1">
            <a:spLocks/>
          </p:cNvSpPr>
          <p:nvPr/>
        </p:nvSpPr>
        <p:spPr>
          <a:xfrm>
            <a:off x="1621541" y="470298"/>
            <a:ext cx="6606120" cy="1159799"/>
          </a:xfrm>
          <a:prstGeom prst="rect">
            <a:avLst/>
          </a:prstGeom>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600" dirty="0">
                <a:solidFill>
                  <a:schemeClr val="accent4"/>
                </a:solidFill>
              </a:rPr>
              <a:t>Medicare Rights Center</a:t>
            </a:r>
          </a:p>
        </p:txBody>
      </p:sp>
    </p:spTree>
    <p:extLst>
      <p:ext uri="{BB962C8B-B14F-4D97-AF65-F5344CB8AC3E}">
        <p14:creationId xmlns:p14="http://schemas.microsoft.com/office/powerpoint/2010/main" val="177727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D56D6953-DEA0-F94B-B301-180A550FA5ED}"/>
              </a:ext>
            </a:extLst>
          </p:cNvPr>
          <p:cNvSpPr>
            <a:spLocks noGrp="1" noChangeArrowheads="1"/>
          </p:cNvSpPr>
          <p:nvPr>
            <p:ph idx="1"/>
          </p:nvPr>
        </p:nvSpPr>
        <p:spPr>
          <a:xfrm>
            <a:off x="210639" y="1754444"/>
            <a:ext cx="8526961" cy="4123842"/>
          </a:xfrm>
        </p:spPr>
        <p:txBody>
          <a:bodyPr vert="horz" lIns="91440" tIns="45720" rIns="91440" bIns="45720" rtlCol="0" anchor="t">
            <a:normAutofit/>
          </a:bodyPr>
          <a:lstStyle/>
          <a:p>
            <a:r>
              <a:rPr lang="en-US" sz="2700" dirty="0"/>
              <a:t>Original Medicare requires that telehealth visits be conducted with </a:t>
            </a:r>
            <a:r>
              <a:rPr lang="en-US" sz="2700" b="1" dirty="0"/>
              <a:t>interactive, two-way audio and video technology</a:t>
            </a:r>
          </a:p>
          <a:p>
            <a:pPr lvl="1"/>
            <a:r>
              <a:rPr lang="en-US" sz="2500" dirty="0"/>
              <a:t>Must allow for real-time communication between the practitioner and the beneficiary at the originating site</a:t>
            </a:r>
          </a:p>
          <a:p>
            <a:r>
              <a:rPr lang="en-US" sz="2700" dirty="0"/>
              <a:t>Only exception: federal telemedicine demonstration programs in Alaska and Hawaii</a:t>
            </a:r>
          </a:p>
          <a:p>
            <a:pPr lvl="1"/>
            <a:r>
              <a:rPr lang="en-US" sz="2500" dirty="0"/>
              <a:t>Beneficiaries could send medical information to a practitioner to review later without real-time interaction</a:t>
            </a:r>
          </a:p>
        </p:txBody>
      </p:sp>
      <p:sp>
        <p:nvSpPr>
          <p:cNvPr id="71682" name="Rectangle 2"/>
          <p:cNvSpPr>
            <a:spLocks noGrp="1" noChangeArrowheads="1"/>
          </p:cNvSpPr>
          <p:nvPr>
            <p:ph type="title"/>
          </p:nvPr>
        </p:nvSpPr>
        <p:spPr/>
        <p:txBody>
          <a:bodyPr>
            <a:normAutofit/>
          </a:bodyPr>
          <a:lstStyle/>
          <a:p>
            <a:pPr eaLnBrk="1" hangingPunct="1"/>
            <a:r>
              <a:rPr lang="en-US" b="0" dirty="0"/>
              <a:t>Technology requirements</a:t>
            </a:r>
          </a:p>
        </p:txBody>
      </p:sp>
      <p:pic>
        <p:nvPicPr>
          <p:cNvPr id="7" name="Picture 6" descr="Icon&#10;&#10;Description automatically generated">
            <a:extLst>
              <a:ext uri="{FF2B5EF4-FFF2-40B4-BE49-F238E27FC236}">
                <a16:creationId xmlns:a16="http://schemas.microsoft.com/office/drawing/2014/main" id="{9E671888-90E3-5D4A-A3DC-4231E1C5A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160" y="367181"/>
            <a:ext cx="731520" cy="731520"/>
          </a:xfrm>
          <a:prstGeom prst="rect">
            <a:avLst/>
          </a:prstGeom>
        </p:spPr>
      </p:pic>
      <p:pic>
        <p:nvPicPr>
          <p:cNvPr id="3" name="Picture 2" descr="Icon&#10;&#10;Description automatically generated">
            <a:extLst>
              <a:ext uri="{FF2B5EF4-FFF2-40B4-BE49-F238E27FC236}">
                <a16:creationId xmlns:a16="http://schemas.microsoft.com/office/drawing/2014/main" id="{2E2BC7A1-78F5-F548-B545-05F749317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168" y="168638"/>
            <a:ext cx="1371600" cy="1371600"/>
          </a:xfrm>
          <a:prstGeom prst="rect">
            <a:avLst/>
          </a:prstGeom>
        </p:spPr>
      </p:pic>
    </p:spTree>
    <p:extLst>
      <p:ext uri="{BB962C8B-B14F-4D97-AF65-F5344CB8AC3E}">
        <p14:creationId xmlns:p14="http://schemas.microsoft.com/office/powerpoint/2010/main" val="293117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n-US" b="0" dirty="0"/>
              <a:t>Practitioners</a:t>
            </a:r>
          </a:p>
        </p:txBody>
      </p:sp>
      <p:sp>
        <p:nvSpPr>
          <p:cNvPr id="9" name="Rectangle 3">
            <a:extLst>
              <a:ext uri="{FF2B5EF4-FFF2-40B4-BE49-F238E27FC236}">
                <a16:creationId xmlns:a16="http://schemas.microsoft.com/office/drawing/2014/main" id="{ADBD888A-B5FD-8E4B-A8A7-D8CCF70C3979}"/>
              </a:ext>
            </a:extLst>
          </p:cNvPr>
          <p:cNvSpPr>
            <a:spLocks noGrp="1" noChangeArrowheads="1"/>
          </p:cNvSpPr>
          <p:nvPr>
            <p:ph idx="1"/>
          </p:nvPr>
        </p:nvSpPr>
        <p:spPr>
          <a:xfrm>
            <a:off x="210639" y="1754444"/>
            <a:ext cx="8526961" cy="4544756"/>
          </a:xfrm>
        </p:spPr>
        <p:txBody>
          <a:bodyPr vert="horz" lIns="91440" tIns="45720" rIns="91440" bIns="45720" rtlCol="0" anchor="t">
            <a:normAutofit/>
          </a:bodyPr>
          <a:lstStyle/>
          <a:p>
            <a:r>
              <a:rPr lang="en-US" dirty="0"/>
              <a:t>Original Medicare covers telehealth services provided by eligible practitioners, including:</a:t>
            </a:r>
          </a:p>
          <a:p>
            <a:pPr lvl="1"/>
            <a:r>
              <a:rPr lang="en-US" dirty="0"/>
              <a:t>Physicians</a:t>
            </a:r>
          </a:p>
          <a:p>
            <a:pPr lvl="1"/>
            <a:r>
              <a:rPr lang="en-US" dirty="0"/>
              <a:t>Nurse Practitioners</a:t>
            </a:r>
          </a:p>
          <a:p>
            <a:pPr lvl="1"/>
            <a:r>
              <a:rPr lang="en-US" dirty="0"/>
              <a:t>Physician Assistants</a:t>
            </a:r>
          </a:p>
          <a:p>
            <a:pPr lvl="1"/>
            <a:r>
              <a:rPr lang="en-US" dirty="0"/>
              <a:t>Clinical Nurse Specialists</a:t>
            </a:r>
          </a:p>
          <a:p>
            <a:pPr lvl="1"/>
            <a:r>
              <a:rPr lang="en-US" dirty="0"/>
              <a:t>Certified Nurse-Midwives</a:t>
            </a:r>
          </a:p>
          <a:p>
            <a:pPr lvl="1"/>
            <a:r>
              <a:rPr lang="en-US" dirty="0"/>
              <a:t>Certified Registered Nurse Anesthetists</a:t>
            </a:r>
          </a:p>
          <a:p>
            <a:pPr lvl="1"/>
            <a:r>
              <a:rPr lang="en-US" dirty="0"/>
              <a:t>Clinical Social Workers</a:t>
            </a:r>
          </a:p>
          <a:p>
            <a:pPr lvl="1"/>
            <a:r>
              <a:rPr lang="en-US" dirty="0"/>
              <a:t>Clinical Psychologists</a:t>
            </a:r>
          </a:p>
          <a:p>
            <a:pPr lvl="1"/>
            <a:r>
              <a:rPr lang="en-US" dirty="0"/>
              <a:t>Registered dietitians or nutrition professionals</a:t>
            </a:r>
          </a:p>
        </p:txBody>
      </p:sp>
      <p:pic>
        <p:nvPicPr>
          <p:cNvPr id="3" name="Picture 2">
            <a:extLst>
              <a:ext uri="{FF2B5EF4-FFF2-40B4-BE49-F238E27FC236}">
                <a16:creationId xmlns:a16="http://schemas.microsoft.com/office/drawing/2014/main" id="{459446BB-A696-6645-AA27-E6D5BFD2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277" y="201514"/>
            <a:ext cx="1270000" cy="1270000"/>
          </a:xfrm>
          <a:prstGeom prst="rect">
            <a:avLst/>
          </a:prstGeom>
        </p:spPr>
      </p:pic>
    </p:spTree>
    <p:extLst>
      <p:ext uri="{BB962C8B-B14F-4D97-AF65-F5344CB8AC3E}">
        <p14:creationId xmlns:p14="http://schemas.microsoft.com/office/powerpoint/2010/main" val="239703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p:txBody>
          <a:bodyPr>
            <a:normAutofit/>
          </a:bodyPr>
          <a:lstStyle/>
          <a:p>
            <a:r>
              <a:rPr lang="en-US" dirty="0"/>
              <a:t>Medicare Advantage</a:t>
            </a:r>
          </a:p>
        </p:txBody>
      </p:sp>
      <p:pic>
        <p:nvPicPr>
          <p:cNvPr id="5" name="Content Placeholder 4" descr="A picture containing icon&#10;&#10;Description automatically generated">
            <a:extLst>
              <a:ext uri="{FF2B5EF4-FFF2-40B4-BE49-F238E27FC236}">
                <a16:creationId xmlns:a16="http://schemas.microsoft.com/office/drawing/2014/main" id="{97DECC68-6963-FE4D-AE42-D7AB547AE4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6123" y="201006"/>
            <a:ext cx="1229209" cy="1234440"/>
          </a:xfrm>
        </p:spPr>
      </p:pic>
      <p:sp>
        <p:nvSpPr>
          <p:cNvPr id="6" name="Rectangle 3">
            <a:extLst>
              <a:ext uri="{FF2B5EF4-FFF2-40B4-BE49-F238E27FC236}">
                <a16:creationId xmlns:a16="http://schemas.microsoft.com/office/drawing/2014/main" id="{B390FE09-0074-3B4D-B59D-84C6F392523B}"/>
              </a:ext>
            </a:extLst>
          </p:cNvPr>
          <p:cNvSpPr txBox="1">
            <a:spLocks noChangeArrowheads="1"/>
          </p:cNvSpPr>
          <p:nvPr/>
        </p:nvSpPr>
        <p:spPr>
          <a:xfrm>
            <a:off x="210640" y="1754444"/>
            <a:ext cx="8352790" cy="45447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Medicare Advantage Plans must cover all of the telehealth benefits included in Original Medicare </a:t>
            </a:r>
          </a:p>
          <a:p>
            <a:r>
              <a:rPr lang="en-US" dirty="0"/>
              <a:t>They can also offer additional telehealth benefits not covered by Original Medicare, such as telehealth visits provided in a beneficiary’s home or telehealth services for individuals who live outside of a rural area</a:t>
            </a:r>
          </a:p>
        </p:txBody>
      </p:sp>
    </p:spTree>
    <p:extLst>
      <p:ext uri="{BB962C8B-B14F-4D97-AF65-F5344CB8AC3E}">
        <p14:creationId xmlns:p14="http://schemas.microsoft.com/office/powerpoint/2010/main" val="141970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28650" y="3176338"/>
            <a:ext cx="7886700" cy="1438748"/>
          </a:xfrm>
        </p:spPr>
        <p:txBody>
          <a:bodyPr>
            <a:noAutofit/>
          </a:bodyPr>
          <a:lstStyle/>
          <a:p>
            <a:r>
              <a:rPr lang="en-US" sz="5000" dirty="0"/>
              <a:t>Changes to telehealth during COVID-19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orking on a computer&#10;&#10;Description automatically generated with low confidence">
            <a:extLst>
              <a:ext uri="{FF2B5EF4-FFF2-40B4-BE49-F238E27FC236}">
                <a16:creationId xmlns:a16="http://schemas.microsoft.com/office/drawing/2014/main" id="{3B1DD53B-8D4E-4545-9EC3-25C99462DC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85" r="3258"/>
          <a:stretch/>
        </p:blipFill>
        <p:spPr>
          <a:xfrm>
            <a:off x="4684681" y="1947371"/>
            <a:ext cx="4459319" cy="3504078"/>
          </a:xfrm>
          <a:prstGeom prst="rect">
            <a:avLst/>
          </a:prstGeom>
        </p:spPr>
      </p:pic>
      <p:sp>
        <p:nvSpPr>
          <p:cNvPr id="69634" name="Rectangle 2"/>
          <p:cNvSpPr>
            <a:spLocks noGrp="1" noChangeArrowheads="1"/>
          </p:cNvSpPr>
          <p:nvPr>
            <p:ph type="title"/>
          </p:nvPr>
        </p:nvSpPr>
        <p:spPr>
          <a:noFill/>
        </p:spPr>
        <p:txBody>
          <a:bodyPr lIns="90488" tIns="44450" rIns="90488" bIns="44450">
            <a:noAutofit/>
          </a:bodyPr>
          <a:lstStyle/>
          <a:p>
            <a:pPr eaLnBrk="1" hangingPunct="1">
              <a:lnSpc>
                <a:spcPct val="110000"/>
              </a:lnSpc>
            </a:pPr>
            <a:r>
              <a:rPr lang="en-US" dirty="0"/>
              <a:t>Telehealth coverage</a:t>
            </a:r>
            <a:endParaRPr lang="en-US" b="0" dirty="0"/>
          </a:p>
        </p:txBody>
      </p:sp>
      <p:sp>
        <p:nvSpPr>
          <p:cNvPr id="69635" name="Rectangle 3"/>
          <p:cNvSpPr>
            <a:spLocks noGrp="1" noChangeArrowheads="1"/>
          </p:cNvSpPr>
          <p:nvPr>
            <p:ph idx="1"/>
          </p:nvPr>
        </p:nvSpPr>
        <p:spPr>
          <a:xfrm>
            <a:off x="210639" y="1947371"/>
            <a:ext cx="4361361" cy="4013692"/>
          </a:xfrm>
          <a:noFill/>
        </p:spPr>
        <p:txBody>
          <a:bodyPr vert="horz" lIns="90488" tIns="44450" rIns="90488" bIns="44450" rtlCol="0" anchor="t">
            <a:normAutofit/>
          </a:bodyPr>
          <a:lstStyle/>
          <a:p>
            <a:r>
              <a:rPr lang="en-US" dirty="0"/>
              <a:t>CMS and Congress have expanded coverage and access during the public health emergency and through March 31, 2025</a:t>
            </a:r>
          </a:p>
        </p:txBody>
      </p:sp>
    </p:spTree>
    <p:extLst>
      <p:ext uri="{BB962C8B-B14F-4D97-AF65-F5344CB8AC3E}">
        <p14:creationId xmlns:p14="http://schemas.microsoft.com/office/powerpoint/2010/main" val="10031388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7B06CAD-7876-8044-9977-AB255852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277" y="201514"/>
            <a:ext cx="1280160" cy="1280160"/>
          </a:xfrm>
          <a:prstGeom prst="rect">
            <a:avLst/>
          </a:prstGeom>
        </p:spPr>
      </p:pic>
      <p:sp>
        <p:nvSpPr>
          <p:cNvPr id="69634" name="Rectangle 2"/>
          <p:cNvSpPr>
            <a:spLocks noGrp="1" noChangeArrowheads="1"/>
          </p:cNvSpPr>
          <p:nvPr>
            <p:ph type="title"/>
          </p:nvPr>
        </p:nvSpPr>
        <p:spPr>
          <a:noFill/>
        </p:spPr>
        <p:txBody>
          <a:bodyPr lIns="90488" tIns="44450" rIns="90488" bIns="44450">
            <a:noAutofit/>
          </a:bodyPr>
          <a:lstStyle/>
          <a:p>
            <a:pPr eaLnBrk="1" hangingPunct="1">
              <a:lnSpc>
                <a:spcPct val="110000"/>
              </a:lnSpc>
            </a:pPr>
            <a:r>
              <a:rPr lang="en-US" dirty="0"/>
              <a:t>Telehealth services</a:t>
            </a:r>
            <a:endParaRPr lang="en-US" b="0" dirty="0"/>
          </a:p>
        </p:txBody>
      </p:sp>
      <p:sp>
        <p:nvSpPr>
          <p:cNvPr id="5" name="Rectangle 3">
            <a:extLst>
              <a:ext uri="{FF2B5EF4-FFF2-40B4-BE49-F238E27FC236}">
                <a16:creationId xmlns:a16="http://schemas.microsoft.com/office/drawing/2014/main" id="{3A6E1EC1-DAC4-9444-B8AA-94E85823B8D6}"/>
              </a:ext>
            </a:extLst>
          </p:cNvPr>
          <p:cNvSpPr txBox="1">
            <a:spLocks noChangeArrowheads="1"/>
          </p:cNvSpPr>
          <p:nvPr/>
        </p:nvSpPr>
        <p:spPr>
          <a:xfrm>
            <a:off x="210639" y="1744612"/>
            <a:ext cx="8619852"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Original Medicare expanded the list of covered telehealth services during the PHE and until April 1, 2025</a:t>
            </a:r>
          </a:p>
          <a:p>
            <a:pPr lvl="1"/>
            <a:r>
              <a:rPr lang="en-US" dirty="0"/>
              <a:t>Emergency department visits</a:t>
            </a:r>
          </a:p>
          <a:p>
            <a:pPr lvl="1"/>
            <a:r>
              <a:rPr lang="en-US" dirty="0"/>
              <a:t>Physical and occupational therapy</a:t>
            </a:r>
          </a:p>
          <a:p>
            <a:pPr lvl="1"/>
            <a:r>
              <a:rPr lang="en-US" dirty="0"/>
              <a:t>Certain other services, such as telehealth in place of the face-to-face visit with a doctor required to prescribe Medicare-covered home health care</a:t>
            </a:r>
          </a:p>
          <a:p>
            <a:r>
              <a:rPr lang="en-US" dirty="0"/>
              <a:t>If a beneficiary has questions about what services they can receive via telehealth, they should ask their doctor</a:t>
            </a:r>
          </a:p>
        </p:txBody>
      </p:sp>
    </p:spTree>
    <p:extLst>
      <p:ext uri="{BB962C8B-B14F-4D97-AF65-F5344CB8AC3E}">
        <p14:creationId xmlns:p14="http://schemas.microsoft.com/office/powerpoint/2010/main" val="22569404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p:txBody>
          <a:bodyPr>
            <a:normAutofit/>
          </a:bodyPr>
          <a:lstStyle/>
          <a:p>
            <a:r>
              <a:rPr lang="en-US" dirty="0"/>
              <a:t>Costs</a:t>
            </a:r>
          </a:p>
        </p:txBody>
      </p:sp>
      <p:pic>
        <p:nvPicPr>
          <p:cNvPr id="5" name="Content Placeholder 4">
            <a:extLst>
              <a:ext uri="{FF2B5EF4-FFF2-40B4-BE49-F238E27FC236}">
                <a16:creationId xmlns:a16="http://schemas.microsoft.com/office/drawing/2014/main" id="{97DECC68-6963-FE4D-AE42-D7AB547AE40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682235" y="174592"/>
            <a:ext cx="1229209" cy="1229209"/>
          </a:xfrm>
        </p:spPr>
      </p:pic>
      <p:sp>
        <p:nvSpPr>
          <p:cNvPr id="6" name="Rectangle 3">
            <a:extLst>
              <a:ext uri="{FF2B5EF4-FFF2-40B4-BE49-F238E27FC236}">
                <a16:creationId xmlns:a16="http://schemas.microsoft.com/office/drawing/2014/main" id="{B390FE09-0074-3B4D-B59D-84C6F392523B}"/>
              </a:ext>
            </a:extLst>
          </p:cNvPr>
          <p:cNvSpPr txBox="1">
            <a:spLocks noChangeArrowheads="1"/>
          </p:cNvSpPr>
          <p:nvPr/>
        </p:nvSpPr>
        <p:spPr>
          <a:xfrm>
            <a:off x="210640" y="1754444"/>
            <a:ext cx="8352790" cy="42980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Cost-sharing for telehealth did not change during the PHE</a:t>
            </a:r>
          </a:p>
          <a:p>
            <a:r>
              <a:rPr lang="en-US" dirty="0"/>
              <a:t>Providers can choose to reduce or waive cost-sharing for telehealth visits</a:t>
            </a:r>
          </a:p>
          <a:p>
            <a:pPr lvl="1"/>
            <a:r>
              <a:rPr lang="en-US" dirty="0"/>
              <a:t>Providers usually cannot routinely waive cost-sharing, but the Department of Health and Human Services (HHS) has provided this flexibility</a:t>
            </a:r>
          </a:p>
        </p:txBody>
      </p:sp>
    </p:spTree>
    <p:extLst>
      <p:ext uri="{BB962C8B-B14F-4D97-AF65-F5344CB8AC3E}">
        <p14:creationId xmlns:p14="http://schemas.microsoft.com/office/powerpoint/2010/main" val="15297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r>
              <a:rPr lang="en-US" b="0" dirty="0"/>
              <a:t>Locations</a:t>
            </a:r>
          </a:p>
        </p:txBody>
      </p:sp>
      <p:sp>
        <p:nvSpPr>
          <p:cNvPr id="4" name="Rectangle 3">
            <a:extLst>
              <a:ext uri="{FF2B5EF4-FFF2-40B4-BE49-F238E27FC236}">
                <a16:creationId xmlns:a16="http://schemas.microsoft.com/office/drawing/2014/main" id="{50E67063-B45A-7342-B116-986EE924D598}"/>
              </a:ext>
            </a:extLst>
          </p:cNvPr>
          <p:cNvSpPr/>
          <p:nvPr/>
        </p:nvSpPr>
        <p:spPr>
          <a:xfrm>
            <a:off x="559762" y="1926906"/>
            <a:ext cx="3487139" cy="2246769"/>
          </a:xfrm>
          <a:prstGeom prst="rect">
            <a:avLst/>
          </a:prstGeom>
        </p:spPr>
        <p:txBody>
          <a:bodyPr wrap="square" lIns="91440" tIns="45720" rIns="91440" bIns="45720" anchor="t">
            <a:spAutoFit/>
          </a:bodyPr>
          <a:lstStyle/>
          <a:p>
            <a:r>
              <a:rPr lang="en-US" sz="2800" dirty="0"/>
              <a:t>During the PHE, telehealth services were covered for all beneficiaries in </a:t>
            </a:r>
            <a:r>
              <a:rPr lang="en-US" sz="2800" b="1" dirty="0"/>
              <a:t>any geographic area</a:t>
            </a:r>
            <a:endParaRPr lang="en-US" sz="2800" dirty="0"/>
          </a:p>
        </p:txBody>
      </p:sp>
      <p:sp>
        <p:nvSpPr>
          <p:cNvPr id="5" name="Rectangle 4">
            <a:extLst>
              <a:ext uri="{FF2B5EF4-FFF2-40B4-BE49-F238E27FC236}">
                <a16:creationId xmlns:a16="http://schemas.microsoft.com/office/drawing/2014/main" id="{EF6AA6A6-FAB7-D743-93EE-1B744F0901E1}"/>
              </a:ext>
            </a:extLst>
          </p:cNvPr>
          <p:cNvSpPr/>
          <p:nvPr/>
        </p:nvSpPr>
        <p:spPr>
          <a:xfrm>
            <a:off x="4795357" y="2048831"/>
            <a:ext cx="3562770" cy="1815882"/>
          </a:xfrm>
          <a:prstGeom prst="rect">
            <a:avLst/>
          </a:prstGeom>
        </p:spPr>
        <p:txBody>
          <a:bodyPr wrap="square" lIns="91440" tIns="45720" rIns="91440" bIns="45720" anchor="t">
            <a:spAutoFit/>
          </a:bodyPr>
          <a:lstStyle/>
          <a:p>
            <a:r>
              <a:rPr lang="en-US" sz="2800" dirty="0"/>
              <a:t>They could receive these </a:t>
            </a:r>
            <a:r>
              <a:rPr lang="en-US" sz="2800" b="1" dirty="0"/>
              <a:t>services at home </a:t>
            </a:r>
            <a:r>
              <a:rPr lang="en-US" sz="2800" dirty="0"/>
              <a:t>in addition to health care settings </a:t>
            </a:r>
          </a:p>
        </p:txBody>
      </p:sp>
      <p:pic>
        <p:nvPicPr>
          <p:cNvPr id="8" name="Picture 7" descr="Icon&#10;&#10;Description automatically generated">
            <a:extLst>
              <a:ext uri="{FF2B5EF4-FFF2-40B4-BE49-F238E27FC236}">
                <a16:creationId xmlns:a16="http://schemas.microsoft.com/office/drawing/2014/main" id="{E777D463-EFDD-E94C-8418-8BFA70300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881" y="4435710"/>
            <a:ext cx="1270000" cy="1270000"/>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A1E37E08-D6C6-484D-B210-A6C3BBC35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707" y="4511910"/>
            <a:ext cx="1651000" cy="1117600"/>
          </a:xfrm>
          <a:prstGeom prst="rect">
            <a:avLst/>
          </a:prstGeom>
        </p:spPr>
      </p:pic>
      <p:pic>
        <p:nvPicPr>
          <p:cNvPr id="10" name="Picture 9" descr="A picture containing text, first-aid kit, sign, clipart&#10;&#10;Description automatically generated">
            <a:extLst>
              <a:ext uri="{FF2B5EF4-FFF2-40B4-BE49-F238E27FC236}">
                <a16:creationId xmlns:a16="http://schemas.microsoft.com/office/drawing/2014/main" id="{48F49288-03FC-5540-A251-4AFC6B0F5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4443" y="4435710"/>
            <a:ext cx="1270000" cy="1270000"/>
          </a:xfrm>
          <a:prstGeom prst="rect">
            <a:avLst/>
          </a:prstGeom>
        </p:spPr>
      </p:pic>
      <p:pic>
        <p:nvPicPr>
          <p:cNvPr id="11" name="Picture 10" descr="Icon&#10;&#10;Description automatically generated">
            <a:extLst>
              <a:ext uri="{FF2B5EF4-FFF2-40B4-BE49-F238E27FC236}">
                <a16:creationId xmlns:a16="http://schemas.microsoft.com/office/drawing/2014/main" id="{2A05C476-720B-2F48-B837-8E29B08F38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0714" y="4400672"/>
            <a:ext cx="594360" cy="59436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BCA54490-953B-4840-8629-0500C16BD3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401" y="4435710"/>
            <a:ext cx="1280160" cy="12801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D56D6953-DEA0-F94B-B301-180A550FA5ED}"/>
              </a:ext>
            </a:extLst>
          </p:cNvPr>
          <p:cNvSpPr>
            <a:spLocks noGrp="1" noChangeArrowheads="1"/>
          </p:cNvSpPr>
          <p:nvPr>
            <p:ph idx="1"/>
          </p:nvPr>
        </p:nvSpPr>
        <p:spPr>
          <a:xfrm>
            <a:off x="210639" y="1754444"/>
            <a:ext cx="8703129" cy="4685370"/>
          </a:xfrm>
        </p:spPr>
        <p:txBody>
          <a:bodyPr vert="horz" lIns="91440" tIns="45720" rIns="91440" bIns="45720" rtlCol="0" anchor="t">
            <a:normAutofit/>
          </a:bodyPr>
          <a:lstStyle/>
          <a:p>
            <a:r>
              <a:rPr lang="en-US" sz="2500" dirty="0"/>
              <a:t>Beneficiaries must generally still use an interactive audio and video system that allows for real-time communication with the provider</a:t>
            </a:r>
          </a:p>
          <a:p>
            <a:pPr lvl="1"/>
            <a:r>
              <a:rPr lang="en-US" sz="2100" dirty="0"/>
              <a:t>Providers can temporarily use any non-public facing remote technology (such as FaceTime, Zoom, or Skype) to communicate with their patients</a:t>
            </a:r>
          </a:p>
          <a:p>
            <a:r>
              <a:rPr lang="en-US" sz="2400" dirty="0"/>
              <a:t>Limited telehealth services can be delivered using </a:t>
            </a:r>
            <a:r>
              <a:rPr lang="en-US" sz="2400" b="1" dirty="0"/>
              <a:t>audio only</a:t>
            </a:r>
            <a:r>
              <a:rPr lang="en-US" sz="2400" dirty="0"/>
              <a:t>, via audio-only telephone or a smartphone without video</a:t>
            </a:r>
          </a:p>
          <a:p>
            <a:pPr lvl="1"/>
            <a:r>
              <a:rPr lang="en-US" sz="2100" dirty="0"/>
              <a:t>Counseling and therapy provided by an opioid treatment program</a:t>
            </a:r>
          </a:p>
          <a:p>
            <a:pPr lvl="1"/>
            <a:r>
              <a:rPr lang="en-US" sz="2100" dirty="0"/>
              <a:t>Behavioral health care services</a:t>
            </a:r>
          </a:p>
          <a:p>
            <a:pPr lvl="1"/>
            <a:r>
              <a:rPr lang="en-US" sz="2100" dirty="0"/>
              <a:t>Patient evaluation and management</a:t>
            </a:r>
          </a:p>
        </p:txBody>
      </p:sp>
      <p:sp>
        <p:nvSpPr>
          <p:cNvPr id="71682" name="Rectangle 2"/>
          <p:cNvSpPr>
            <a:spLocks noGrp="1" noChangeArrowheads="1"/>
          </p:cNvSpPr>
          <p:nvPr>
            <p:ph type="title"/>
          </p:nvPr>
        </p:nvSpPr>
        <p:spPr/>
        <p:txBody>
          <a:bodyPr>
            <a:normAutofit/>
          </a:bodyPr>
          <a:lstStyle/>
          <a:p>
            <a:pPr eaLnBrk="1" hangingPunct="1"/>
            <a:r>
              <a:rPr lang="en-US" b="0" dirty="0"/>
              <a:t>Technology requirements</a:t>
            </a:r>
          </a:p>
        </p:txBody>
      </p:sp>
      <p:pic>
        <p:nvPicPr>
          <p:cNvPr id="7" name="Picture 6" descr="Icon&#10;&#10;Description automatically generated">
            <a:extLst>
              <a:ext uri="{FF2B5EF4-FFF2-40B4-BE49-F238E27FC236}">
                <a16:creationId xmlns:a16="http://schemas.microsoft.com/office/drawing/2014/main" id="{9E671888-90E3-5D4A-A3DC-4231E1C5A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160" y="367181"/>
            <a:ext cx="731520" cy="731520"/>
          </a:xfrm>
          <a:prstGeom prst="rect">
            <a:avLst/>
          </a:prstGeom>
        </p:spPr>
      </p:pic>
      <p:pic>
        <p:nvPicPr>
          <p:cNvPr id="3" name="Picture 2" descr="Icon&#10;&#10;Description automatically generated">
            <a:extLst>
              <a:ext uri="{FF2B5EF4-FFF2-40B4-BE49-F238E27FC236}">
                <a16:creationId xmlns:a16="http://schemas.microsoft.com/office/drawing/2014/main" id="{2E2BC7A1-78F5-F548-B545-05F749317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168" y="168638"/>
            <a:ext cx="1371600" cy="1371600"/>
          </a:xfrm>
          <a:prstGeom prst="rect">
            <a:avLst/>
          </a:prstGeom>
        </p:spPr>
      </p:pic>
    </p:spTree>
    <p:extLst>
      <p:ext uri="{BB962C8B-B14F-4D97-AF65-F5344CB8AC3E}">
        <p14:creationId xmlns:p14="http://schemas.microsoft.com/office/powerpoint/2010/main" val="373843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n-US" b="0" dirty="0"/>
              <a:t>Practitioners</a:t>
            </a:r>
          </a:p>
        </p:txBody>
      </p:sp>
      <p:sp>
        <p:nvSpPr>
          <p:cNvPr id="9" name="Rectangle 3">
            <a:extLst>
              <a:ext uri="{FF2B5EF4-FFF2-40B4-BE49-F238E27FC236}">
                <a16:creationId xmlns:a16="http://schemas.microsoft.com/office/drawing/2014/main" id="{ADBD888A-B5FD-8E4B-A8A7-D8CCF70C3979}"/>
              </a:ext>
            </a:extLst>
          </p:cNvPr>
          <p:cNvSpPr>
            <a:spLocks noGrp="1" noChangeArrowheads="1"/>
          </p:cNvSpPr>
          <p:nvPr>
            <p:ph idx="1"/>
          </p:nvPr>
        </p:nvSpPr>
        <p:spPr>
          <a:xfrm>
            <a:off x="210639" y="1754444"/>
            <a:ext cx="8526961" cy="4544756"/>
          </a:xfrm>
        </p:spPr>
        <p:txBody>
          <a:bodyPr>
            <a:normAutofit/>
          </a:bodyPr>
          <a:lstStyle/>
          <a:p>
            <a:r>
              <a:rPr lang="en-US" dirty="0"/>
              <a:t>During the PHE, </a:t>
            </a:r>
            <a:r>
              <a:rPr lang="en-US" b="1" dirty="0"/>
              <a:t>any health care professional that is eligible to bill Medicare </a:t>
            </a:r>
            <a:r>
              <a:rPr lang="en-US" dirty="0"/>
              <a:t>for professional services can provide and bill for telehealth services</a:t>
            </a:r>
          </a:p>
          <a:p>
            <a:r>
              <a:rPr lang="en-US" dirty="0"/>
              <a:t>Includes professionals who previously could not receive payment for Medicare telehealth services</a:t>
            </a:r>
          </a:p>
          <a:p>
            <a:pPr lvl="1"/>
            <a:r>
              <a:rPr lang="en-US" dirty="0"/>
              <a:t>Physical therapists</a:t>
            </a:r>
          </a:p>
          <a:p>
            <a:pPr lvl="1"/>
            <a:r>
              <a:rPr lang="en-US" dirty="0"/>
              <a:t>Occupational therapists</a:t>
            </a:r>
          </a:p>
          <a:p>
            <a:pPr lvl="1"/>
            <a:r>
              <a:rPr lang="en-US" dirty="0"/>
              <a:t>Speech language pathologists</a:t>
            </a:r>
          </a:p>
        </p:txBody>
      </p:sp>
      <p:pic>
        <p:nvPicPr>
          <p:cNvPr id="3" name="Picture 2">
            <a:extLst>
              <a:ext uri="{FF2B5EF4-FFF2-40B4-BE49-F238E27FC236}">
                <a16:creationId xmlns:a16="http://schemas.microsoft.com/office/drawing/2014/main" id="{459446BB-A696-6645-AA27-E6D5BFD2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277" y="201514"/>
            <a:ext cx="1270000" cy="1270000"/>
          </a:xfrm>
          <a:prstGeom prst="rect">
            <a:avLst/>
          </a:prstGeom>
        </p:spPr>
      </p:pic>
    </p:spTree>
    <p:extLst>
      <p:ext uri="{BB962C8B-B14F-4D97-AF65-F5344CB8AC3E}">
        <p14:creationId xmlns:p14="http://schemas.microsoft.com/office/powerpoint/2010/main" val="361240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txBox="1">
            <a:spLocks/>
          </p:cNvSpPr>
          <p:nvPr/>
        </p:nvSpPr>
        <p:spPr>
          <a:xfrm>
            <a:off x="1561459" y="1580225"/>
            <a:ext cx="6788530" cy="3852909"/>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100" dirty="0">
                <a:solidFill>
                  <a:schemeClr val="tx2">
                    <a:lumMod val="75000"/>
                  </a:schemeClr>
                </a:solidFill>
                <a:latin typeface="+mj-lt"/>
              </a:rPr>
              <a:t>This toolkit for State Health Insurance Assistance</a:t>
            </a:r>
          </a:p>
          <a:p>
            <a:pPr marL="0" indent="0">
              <a:spcBef>
                <a:spcPts val="0"/>
              </a:spcBef>
              <a:buNone/>
            </a:pPr>
            <a:r>
              <a:rPr lang="en-US" sz="2100" dirty="0">
                <a:solidFill>
                  <a:schemeClr val="tx2">
                    <a:lumMod val="75000"/>
                  </a:schemeClr>
                </a:solidFill>
                <a:latin typeface="+mj-lt"/>
              </a:rPr>
              <a:t>Programs (SHIPs), Area Agencies on Aging (AAAs),</a:t>
            </a:r>
          </a:p>
          <a:p>
            <a:pPr marL="0" indent="0">
              <a:spcBef>
                <a:spcPts val="0"/>
              </a:spcBef>
              <a:buNone/>
            </a:pPr>
            <a:r>
              <a:rPr lang="en-US" sz="2100" dirty="0">
                <a:solidFill>
                  <a:schemeClr val="tx2">
                    <a:lumMod val="75000"/>
                  </a:schemeClr>
                </a:solidFill>
                <a:latin typeface="+mj-lt"/>
              </a:rPr>
              <a:t>and Aging and Disability Resource Centers (ADRCs)</a:t>
            </a:r>
          </a:p>
          <a:p>
            <a:pPr marL="0" indent="0">
              <a:spcBef>
                <a:spcPts val="0"/>
              </a:spcBef>
              <a:buNone/>
            </a:pPr>
            <a:r>
              <a:rPr lang="en-US" sz="2100" dirty="0">
                <a:solidFill>
                  <a:schemeClr val="tx2">
                    <a:lumMod val="75000"/>
                  </a:schemeClr>
                </a:solidFill>
                <a:latin typeface="+mj-lt"/>
              </a:rPr>
              <a:t>was made possible by grant funding from the</a:t>
            </a:r>
          </a:p>
          <a:p>
            <a:pPr marL="0" indent="0">
              <a:spcBef>
                <a:spcPts val="0"/>
              </a:spcBef>
              <a:buNone/>
            </a:pPr>
            <a:r>
              <a:rPr lang="en-US" sz="2100" dirty="0">
                <a:solidFill>
                  <a:schemeClr val="tx2">
                    <a:lumMod val="75000"/>
                  </a:schemeClr>
                </a:solidFill>
                <a:latin typeface="+mj-lt"/>
              </a:rPr>
              <a:t>National Council on Aging.</a:t>
            </a:r>
          </a:p>
          <a:p>
            <a:pPr marL="0" indent="0">
              <a:spcBef>
                <a:spcPts val="0"/>
              </a:spcBef>
              <a:buNone/>
            </a:pPr>
            <a:endParaRPr lang="en-US" sz="2100" dirty="0">
              <a:solidFill>
                <a:schemeClr val="tx2">
                  <a:lumMod val="75000"/>
                </a:schemeClr>
              </a:solidFill>
              <a:latin typeface="+mj-lt"/>
            </a:endParaRPr>
          </a:p>
          <a:p>
            <a:pPr marL="0" indent="0">
              <a:spcBef>
                <a:spcPts val="0"/>
              </a:spcBef>
              <a:buNone/>
            </a:pPr>
            <a:r>
              <a:rPr lang="en-US" sz="2100" dirty="0">
                <a:solidFill>
                  <a:schemeClr val="tx2">
                    <a:lumMod val="75000"/>
                  </a:schemeClr>
                </a:solidFill>
                <a:latin typeface="+mj-lt"/>
              </a:rPr>
              <a:t>The National Council on Aging is a respected national leader and trusted partner to help people aged 60+ meet the challenges of aging. They partner with nonprofit organizations, government, and business top provide innovative community programs and services, online help, and advocacy. </a:t>
            </a:r>
          </a:p>
        </p:txBody>
      </p:sp>
      <p:sp>
        <p:nvSpPr>
          <p:cNvPr id="27" name="Shape 92"/>
          <p:cNvSpPr txBox="1">
            <a:spLocks/>
          </p:cNvSpPr>
          <p:nvPr/>
        </p:nvSpPr>
        <p:spPr>
          <a:xfrm>
            <a:off x="1561459" y="679269"/>
            <a:ext cx="6606120" cy="722812"/>
          </a:xfrm>
          <a:prstGeom prst="rect">
            <a:avLst/>
          </a:prstGeom>
        </p:spPr>
        <p:txBody>
          <a:bodyPr vert="horz"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600" dirty="0">
                <a:solidFill>
                  <a:schemeClr val="accent4"/>
                </a:solidFill>
              </a:rPr>
              <a:t>National Council on Aging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32" y="952500"/>
            <a:ext cx="952500" cy="95250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E54C8DC-D128-234C-8A17-CCC95222383D}"/>
              </a:ext>
            </a:extLst>
          </p:cNvPr>
          <p:cNvPicPr/>
          <p:nvPr/>
        </p:nvPicPr>
        <p:blipFill>
          <a:blip r:embed="rId3">
            <a:extLst>
              <a:ext uri="{28A0092B-C50C-407E-A947-70E740481C1C}">
                <a14:useLocalDpi xmlns:a14="http://schemas.microsoft.com/office/drawing/2010/main" val="0"/>
              </a:ext>
            </a:extLst>
          </a:blip>
          <a:stretch>
            <a:fillRect/>
          </a:stretch>
        </p:blipFill>
        <p:spPr>
          <a:xfrm>
            <a:off x="5941943" y="5020728"/>
            <a:ext cx="2556510" cy="1181100"/>
          </a:xfrm>
          <a:prstGeom prst="rect">
            <a:avLst/>
          </a:prstGeom>
        </p:spPr>
      </p:pic>
    </p:spTree>
    <p:extLst>
      <p:ext uri="{BB962C8B-B14F-4D97-AF65-F5344CB8AC3E}">
        <p14:creationId xmlns:p14="http://schemas.microsoft.com/office/powerpoint/2010/main" val="290677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p:txBody>
          <a:bodyPr>
            <a:normAutofit/>
          </a:bodyPr>
          <a:lstStyle/>
          <a:p>
            <a:r>
              <a:rPr lang="en-US" dirty="0"/>
              <a:t>Medicare Advantage</a:t>
            </a:r>
          </a:p>
        </p:txBody>
      </p:sp>
      <p:pic>
        <p:nvPicPr>
          <p:cNvPr id="5" name="Content Placeholder 4" descr="A picture containing icon&#10;&#10;Description automatically generated">
            <a:extLst>
              <a:ext uri="{FF2B5EF4-FFF2-40B4-BE49-F238E27FC236}">
                <a16:creationId xmlns:a16="http://schemas.microsoft.com/office/drawing/2014/main" id="{97DECC68-6963-FE4D-AE42-D7AB547AE4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6123" y="201006"/>
            <a:ext cx="1229209" cy="1234440"/>
          </a:xfrm>
        </p:spPr>
      </p:pic>
      <p:sp>
        <p:nvSpPr>
          <p:cNvPr id="6" name="Rectangle 3">
            <a:extLst>
              <a:ext uri="{FF2B5EF4-FFF2-40B4-BE49-F238E27FC236}">
                <a16:creationId xmlns:a16="http://schemas.microsoft.com/office/drawing/2014/main" id="{B390FE09-0074-3B4D-B59D-84C6F392523B}"/>
              </a:ext>
            </a:extLst>
          </p:cNvPr>
          <p:cNvSpPr txBox="1">
            <a:spLocks noChangeArrowheads="1"/>
          </p:cNvSpPr>
          <p:nvPr/>
        </p:nvSpPr>
        <p:spPr>
          <a:xfrm>
            <a:off x="210640" y="1754444"/>
            <a:ext cx="8352790" cy="4544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CMS has provided flexibility for Medicare Advantage Plans to expand coverage and reduce or waive cost-sharing for telehealth services</a:t>
            </a:r>
          </a:p>
        </p:txBody>
      </p:sp>
    </p:spTree>
    <p:extLst>
      <p:ext uri="{BB962C8B-B14F-4D97-AF65-F5344CB8AC3E}">
        <p14:creationId xmlns:p14="http://schemas.microsoft.com/office/powerpoint/2010/main" val="273276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518-EB34-4716-BF6A-230C474965F5}"/>
              </a:ext>
            </a:extLst>
          </p:cNvPr>
          <p:cNvSpPr>
            <a:spLocks noGrp="1"/>
          </p:cNvSpPr>
          <p:nvPr>
            <p:ph type="title"/>
          </p:nvPr>
        </p:nvSpPr>
        <p:spPr>
          <a:xfrm>
            <a:off x="1312431" y="418186"/>
            <a:ext cx="6784907" cy="836657"/>
          </a:xfrm>
        </p:spPr>
        <p:txBody>
          <a:bodyPr/>
          <a:lstStyle/>
          <a:p>
            <a:r>
              <a:rPr lang="en-US" dirty="0"/>
              <a:t>Check your knowledge</a:t>
            </a:r>
          </a:p>
        </p:txBody>
      </p:sp>
      <p:sp>
        <p:nvSpPr>
          <p:cNvPr id="3" name="Content Placeholder 2">
            <a:extLst>
              <a:ext uri="{FF2B5EF4-FFF2-40B4-BE49-F238E27FC236}">
                <a16:creationId xmlns:a16="http://schemas.microsoft.com/office/drawing/2014/main" id="{0106FBF4-E56B-43A6-9FE5-0473154E2315}"/>
              </a:ext>
            </a:extLst>
          </p:cNvPr>
          <p:cNvSpPr>
            <a:spLocks noGrp="1"/>
          </p:cNvSpPr>
          <p:nvPr>
            <p:ph idx="1"/>
          </p:nvPr>
        </p:nvSpPr>
        <p:spPr>
          <a:xfrm>
            <a:off x="1018006" y="2795154"/>
            <a:ext cx="7107987" cy="2244437"/>
          </a:xfrm>
        </p:spPr>
        <p:txBody>
          <a:bodyPr vert="horz" lIns="91440" tIns="45720" rIns="91440" bIns="45720" rtlCol="0" anchor="t">
            <a:normAutofit/>
          </a:bodyPr>
          <a:lstStyle/>
          <a:p>
            <a:pPr marL="0" indent="0" algn="ctr">
              <a:lnSpc>
                <a:spcPct val="100000"/>
              </a:lnSpc>
              <a:buNone/>
            </a:pPr>
            <a:r>
              <a:rPr lang="en-US" sz="3200" b="1" dirty="0">
                <a:solidFill>
                  <a:srgbClr val="373D6D"/>
                </a:solidFill>
              </a:rPr>
              <a:t>What is an example of how telehealth coverage was expanded during the COVID-19 PHE?</a:t>
            </a:r>
          </a:p>
        </p:txBody>
      </p:sp>
      <p:pic>
        <p:nvPicPr>
          <p:cNvPr id="5" name="Picture 4" descr="Icon&#10;&#10;Description automatically generated with low confidence">
            <a:extLst>
              <a:ext uri="{FF2B5EF4-FFF2-40B4-BE49-F238E27FC236}">
                <a16:creationId xmlns:a16="http://schemas.microsoft.com/office/drawing/2014/main" id="{9DE1061A-8771-9B45-93CB-EBAB84801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1" y="340443"/>
            <a:ext cx="914400" cy="914400"/>
          </a:xfrm>
          <a:prstGeom prst="rect">
            <a:avLst/>
          </a:prstGeom>
        </p:spPr>
      </p:pic>
    </p:spTree>
    <p:extLst>
      <p:ext uri="{BB962C8B-B14F-4D97-AF65-F5344CB8AC3E}">
        <p14:creationId xmlns:p14="http://schemas.microsoft.com/office/powerpoint/2010/main" val="219078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304674"/>
            <a:ext cx="7886700" cy="1101863"/>
          </a:xfrm>
        </p:spPr>
        <p:txBody>
          <a:bodyPr/>
          <a:lstStyle/>
          <a:p>
            <a:r>
              <a:rPr lang="en-US" sz="5000" dirty="0">
                <a:solidFill>
                  <a:srgbClr val="373D6D"/>
                </a:solidFill>
              </a:rPr>
              <a:t>Telehealth reminders</a:t>
            </a:r>
          </a:p>
        </p:txBody>
      </p:sp>
    </p:spTree>
    <p:extLst>
      <p:ext uri="{BB962C8B-B14F-4D97-AF65-F5344CB8AC3E}">
        <p14:creationId xmlns:p14="http://schemas.microsoft.com/office/powerpoint/2010/main" val="1581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10CA-2EF1-4DAD-AA74-1DEDED434AD6}"/>
              </a:ext>
            </a:extLst>
          </p:cNvPr>
          <p:cNvSpPr>
            <a:spLocks noGrp="1"/>
          </p:cNvSpPr>
          <p:nvPr>
            <p:ph type="title"/>
          </p:nvPr>
        </p:nvSpPr>
        <p:spPr/>
        <p:txBody>
          <a:bodyPr/>
          <a:lstStyle/>
          <a:p>
            <a:r>
              <a:rPr lang="en-US" dirty="0"/>
              <a:t>Telehealth after the PHE</a:t>
            </a:r>
          </a:p>
        </p:txBody>
      </p:sp>
      <p:sp>
        <p:nvSpPr>
          <p:cNvPr id="3" name="Content Placeholder 2">
            <a:extLst>
              <a:ext uri="{FF2B5EF4-FFF2-40B4-BE49-F238E27FC236}">
                <a16:creationId xmlns:a16="http://schemas.microsoft.com/office/drawing/2014/main" id="{D9CE4ED8-8304-484B-8763-698EEAAF3D98}"/>
              </a:ext>
            </a:extLst>
          </p:cNvPr>
          <p:cNvSpPr>
            <a:spLocks noGrp="1"/>
          </p:cNvSpPr>
          <p:nvPr>
            <p:ph idx="1"/>
          </p:nvPr>
        </p:nvSpPr>
        <p:spPr>
          <a:xfrm>
            <a:off x="155448" y="1744612"/>
            <a:ext cx="8657771" cy="4521031"/>
          </a:xfrm>
        </p:spPr>
        <p:txBody>
          <a:bodyPr vert="horz" lIns="91440" tIns="45720" rIns="91440" bIns="45720" rtlCol="0" anchor="t">
            <a:noAutofit/>
          </a:bodyPr>
          <a:lstStyle/>
          <a:p>
            <a:pPr marL="0" indent="0">
              <a:lnSpc>
                <a:spcPct val="100000"/>
              </a:lnSpc>
              <a:buNone/>
            </a:pPr>
            <a:r>
              <a:rPr lang="en-US" sz="2000" dirty="0">
                <a:solidFill>
                  <a:srgbClr val="333333"/>
                </a:solidFill>
                <a:latin typeface="Arial"/>
                <a:cs typeface="Segoe UI"/>
              </a:rPr>
              <a:t>Through March 31, 2025, you can get telehealth services at any location in the U.S., including your home. Starting April 1, 2025, you must be in an office or medical facility located in a rural area (in the U.S.) for most telehealth services. If you aren't in a rural health care setting, you can still get certain Medicare telehealth services on or after April 1, including:</a:t>
            </a:r>
            <a:endParaRPr lang="en-US" sz="2000">
              <a:solidFill>
                <a:srgbClr val="333333"/>
              </a:solidFill>
              <a:cs typeface="Segoe UI"/>
            </a:endParaRPr>
          </a:p>
          <a:p>
            <a:pPr marL="0" indent="0">
              <a:lnSpc>
                <a:spcPct val="100000"/>
              </a:lnSpc>
              <a:buNone/>
            </a:pPr>
            <a:endParaRPr lang="en-US" sz="2000" dirty="0">
              <a:solidFill>
                <a:srgbClr val="333333"/>
              </a:solidFill>
              <a:latin typeface="Arial"/>
              <a:cs typeface="Segoe UI"/>
            </a:endParaRPr>
          </a:p>
          <a:p>
            <a:r>
              <a:rPr lang="en-US" sz="2000" dirty="0">
                <a:solidFill>
                  <a:srgbClr val="333333"/>
                </a:solidFill>
                <a:latin typeface="Arial"/>
                <a:cs typeface="Segoe UI"/>
              </a:rPr>
              <a:t>Monthly End-Stage Renal Disease (ESRD) visits for home dialysis</a:t>
            </a:r>
          </a:p>
          <a:p>
            <a:r>
              <a:rPr lang="en-US" sz="2000" dirty="0">
                <a:solidFill>
                  <a:srgbClr val="333333"/>
                </a:solidFill>
                <a:latin typeface="Arial"/>
                <a:cs typeface="Segoe UI"/>
              </a:rPr>
              <a:t>Services for diagnosis, evaluation, or treatment of symptoms of an acute stroke wherever you are, including in a mobile stroke unit</a:t>
            </a:r>
            <a:endParaRPr lang="en-US" sz="2000">
              <a:latin typeface="Arial"/>
              <a:cs typeface="Arial"/>
            </a:endParaRPr>
          </a:p>
          <a:p>
            <a:r>
              <a:rPr lang="en-US" sz="2000" dirty="0">
                <a:solidFill>
                  <a:srgbClr val="333333"/>
                </a:solidFill>
                <a:latin typeface="Arial"/>
                <a:cs typeface="Segoe UI"/>
              </a:rPr>
              <a:t>Services for the diagnosis, evaluation, or treatment of a mental and/or behavioral health disorder (including a substance use disorder) in your home</a:t>
            </a:r>
            <a:endParaRPr lang="en-US" sz="2000" dirty="0">
              <a:latin typeface="Arial"/>
            </a:endParaRPr>
          </a:p>
          <a:p>
            <a:pPr>
              <a:lnSpc>
                <a:spcPct val="100000"/>
              </a:lnSpc>
            </a:pPr>
            <a:endParaRPr lang="en-US" sz="900" dirty="0">
              <a:solidFill>
                <a:srgbClr val="333333"/>
              </a:solidFill>
              <a:latin typeface="Segoe UI"/>
              <a:cs typeface="Segoe UI"/>
            </a:endParaRPr>
          </a:p>
        </p:txBody>
      </p:sp>
    </p:spTree>
    <p:extLst>
      <p:ext uri="{BB962C8B-B14F-4D97-AF65-F5344CB8AC3E}">
        <p14:creationId xmlns:p14="http://schemas.microsoft.com/office/powerpoint/2010/main" val="131401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E4ED8-8304-484B-8763-698EEAAF3D98}"/>
              </a:ext>
            </a:extLst>
          </p:cNvPr>
          <p:cNvSpPr>
            <a:spLocks noGrp="1"/>
          </p:cNvSpPr>
          <p:nvPr>
            <p:ph idx="1"/>
          </p:nvPr>
        </p:nvSpPr>
        <p:spPr>
          <a:xfrm>
            <a:off x="152400" y="1744612"/>
            <a:ext cx="8780961" cy="836657"/>
          </a:xfrm>
        </p:spPr>
        <p:txBody>
          <a:bodyPr>
            <a:normAutofit/>
          </a:bodyPr>
          <a:lstStyle/>
          <a:p>
            <a:pPr eaLnBrk="0" fontAlgn="base" hangingPunct="0">
              <a:lnSpc>
                <a:spcPct val="100000"/>
              </a:lnSpc>
              <a:spcBef>
                <a:spcPct val="0"/>
              </a:spcBef>
              <a:spcAft>
                <a:spcPct val="0"/>
              </a:spcAft>
            </a:pPr>
            <a:r>
              <a:rPr lang="en-US" altLang="en-US" sz="2400" dirty="0">
                <a:latin typeface="Arial" panose="020B0604020202020204" pitchFamily="34" charset="0"/>
                <a:ea typeface="Times New Roman" panose="02020603050405020304" pitchFamily="18" charset="0"/>
                <a:cs typeface="Times New Roman" panose="02020603050405020304" pitchFamily="18" charset="0"/>
              </a:rPr>
              <a:t>Beneficiaries should be aware of people using telehealth for fraudulent purposes</a:t>
            </a:r>
            <a:endParaRPr lang="en-US" altLang="en-US" sz="3600" dirty="0">
              <a:latin typeface="Arial" panose="020B0604020202020204" pitchFamily="34" charset="0"/>
            </a:endParaRPr>
          </a:p>
        </p:txBody>
      </p:sp>
      <p:sp>
        <p:nvSpPr>
          <p:cNvPr id="2" name="Title 1">
            <a:extLst>
              <a:ext uri="{FF2B5EF4-FFF2-40B4-BE49-F238E27FC236}">
                <a16:creationId xmlns:a16="http://schemas.microsoft.com/office/drawing/2014/main" id="{83E110CA-2EF1-4DAD-AA74-1DEDED434AD6}"/>
              </a:ext>
            </a:extLst>
          </p:cNvPr>
          <p:cNvSpPr>
            <a:spLocks noGrp="1"/>
          </p:cNvSpPr>
          <p:nvPr>
            <p:ph type="title"/>
          </p:nvPr>
        </p:nvSpPr>
        <p:spPr/>
        <p:txBody>
          <a:bodyPr/>
          <a:lstStyle/>
          <a:p>
            <a:r>
              <a:rPr lang="en-US" dirty="0"/>
              <a:t>Potential telehealth fraud</a:t>
            </a:r>
          </a:p>
        </p:txBody>
      </p:sp>
      <p:graphicFrame>
        <p:nvGraphicFramePr>
          <p:cNvPr id="4" name="Table 3">
            <a:extLst>
              <a:ext uri="{FF2B5EF4-FFF2-40B4-BE49-F238E27FC236}">
                <a16:creationId xmlns:a16="http://schemas.microsoft.com/office/drawing/2014/main" id="{CB0725A9-4F95-A944-8699-93EEE3FD0B43}"/>
              </a:ext>
            </a:extLst>
          </p:cNvPr>
          <p:cNvGraphicFramePr>
            <a:graphicFrameLocks noGrp="1"/>
          </p:cNvGraphicFramePr>
          <p:nvPr>
            <p:extLst>
              <p:ext uri="{D42A27DB-BD31-4B8C-83A1-F6EECF244321}">
                <p14:modId xmlns:p14="http://schemas.microsoft.com/office/powerpoint/2010/main" val="2966224134"/>
              </p:ext>
            </p:extLst>
          </p:nvPr>
        </p:nvGraphicFramePr>
        <p:xfrm>
          <a:off x="457200" y="2657293"/>
          <a:ext cx="8229600" cy="3657600"/>
        </p:xfrm>
        <a:graphic>
          <a:graphicData uri="http://schemas.openxmlformats.org/drawingml/2006/table">
            <a:tbl>
              <a:tblPr firstRow="1" firstCol="1" bandRow="1">
                <a:tableStyleId>{B301B821-A1FF-4177-AEE7-76D212191A09}</a:tableStyleId>
              </a:tblPr>
              <a:tblGrid>
                <a:gridCol w="4114800">
                  <a:extLst>
                    <a:ext uri="{9D8B030D-6E8A-4147-A177-3AD203B41FA5}">
                      <a16:colId xmlns:a16="http://schemas.microsoft.com/office/drawing/2014/main" val="4172238501"/>
                    </a:ext>
                  </a:extLst>
                </a:gridCol>
                <a:gridCol w="4114800">
                  <a:extLst>
                    <a:ext uri="{9D8B030D-6E8A-4147-A177-3AD203B41FA5}">
                      <a16:colId xmlns:a16="http://schemas.microsoft.com/office/drawing/2014/main" val="2760393708"/>
                    </a:ext>
                  </a:extLst>
                </a:gridCol>
              </a:tblGrid>
              <a:tr h="428914">
                <a:tc>
                  <a:txBody>
                    <a:bodyPr/>
                    <a:lstStyle/>
                    <a:p>
                      <a:pPr marL="0" marR="0" algn="ctr">
                        <a:lnSpc>
                          <a:spcPct val="115000"/>
                        </a:lnSpc>
                        <a:spcBef>
                          <a:spcPts val="0"/>
                        </a:spcBef>
                        <a:spcAft>
                          <a:spcPts val="0"/>
                        </a:spcAft>
                      </a:pPr>
                      <a:r>
                        <a:rPr lang="en-US" sz="2000" dirty="0">
                          <a:effectLst/>
                        </a:rPr>
                        <a:t>Scenario</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rPr>
                        <a:t>Potential fraud </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2851238674"/>
                  </a:ext>
                </a:extLst>
              </a:tr>
              <a:tr h="1937212">
                <a:tc>
                  <a:txBody>
                    <a:bodyPr/>
                    <a:lstStyle/>
                    <a:p>
                      <a:pPr marL="0" marR="0">
                        <a:lnSpc>
                          <a:spcPct val="90000"/>
                        </a:lnSpc>
                        <a:spcBef>
                          <a:spcPts val="0"/>
                        </a:spcBef>
                        <a:spcAft>
                          <a:spcPts val="0"/>
                        </a:spcAft>
                      </a:pPr>
                      <a:r>
                        <a:rPr lang="en-US" sz="1800" b="0" dirty="0">
                          <a:effectLst/>
                        </a:rPr>
                        <a:t>A beneficiary is contacted by a provider they do not know or have not met before to set up a telehealth appointment. The caller offers cash payments or free prescription drugs to get their personal information. </a:t>
                      </a:r>
                      <a:endParaRPr lang="en-US" sz="1800" b="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pPr marL="0" marR="0">
                        <a:lnSpc>
                          <a:spcPct val="90000"/>
                        </a:lnSpc>
                        <a:spcBef>
                          <a:spcPts val="0"/>
                        </a:spcBef>
                        <a:spcAft>
                          <a:spcPts val="0"/>
                        </a:spcAft>
                      </a:pPr>
                      <a:r>
                        <a:rPr lang="en-US" sz="1800" dirty="0">
                          <a:effectLst/>
                        </a:rPr>
                        <a:t>The caller will likely start billing Medicare for items and services the beneficiary does not need or does not receive, like lab tests, braces, or orthotics.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anchor="ctr">
                    <a:lnL w="12700" cap="flat" cmpd="sng" algn="ctr">
                      <a:solidFill>
                        <a:schemeClr val="accent1">
                          <a:lumMod val="7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83231036"/>
                  </a:ext>
                </a:extLst>
              </a:tr>
              <a:tr h="1291474">
                <a:tc>
                  <a:txBody>
                    <a:bodyPr/>
                    <a:lstStyle/>
                    <a:p>
                      <a:pPr marL="0" marR="0">
                        <a:lnSpc>
                          <a:spcPct val="90000"/>
                        </a:lnSpc>
                        <a:spcBef>
                          <a:spcPts val="0"/>
                        </a:spcBef>
                        <a:spcAft>
                          <a:spcPts val="0"/>
                        </a:spcAft>
                      </a:pPr>
                      <a:r>
                        <a:rPr lang="en-US" sz="1800" b="0" dirty="0">
                          <a:effectLst/>
                        </a:rPr>
                        <a:t>A beneficiary receives an unsolicited phone call from someone wanting to verify their pain symptoms.</a:t>
                      </a:r>
                      <a:endParaRPr lang="en-US" sz="1800" b="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pPr marL="0" marR="0">
                        <a:lnSpc>
                          <a:spcPct val="90000"/>
                        </a:lnSpc>
                        <a:spcBef>
                          <a:spcPts val="0"/>
                        </a:spcBef>
                        <a:spcAft>
                          <a:spcPts val="0"/>
                        </a:spcAft>
                      </a:pPr>
                      <a:r>
                        <a:rPr lang="en-US" sz="1800" dirty="0">
                          <a:effectLst/>
                        </a:rPr>
                        <a:t>The caller is likely a telehealth doctor trying to approve the beneficiary for durable medical equipment (DME) that they do not need or did not request.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525262637"/>
                  </a:ext>
                </a:extLst>
              </a:tr>
            </a:tbl>
          </a:graphicData>
        </a:graphic>
      </p:graphicFrame>
    </p:spTree>
    <p:extLst>
      <p:ext uri="{BB962C8B-B14F-4D97-AF65-F5344CB8AC3E}">
        <p14:creationId xmlns:p14="http://schemas.microsoft.com/office/powerpoint/2010/main" val="415116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B0725A9-4F95-A944-8699-93EEE3FD0B43}"/>
              </a:ext>
            </a:extLst>
          </p:cNvPr>
          <p:cNvGraphicFramePr>
            <a:graphicFrameLocks noGrp="1"/>
          </p:cNvGraphicFramePr>
          <p:nvPr>
            <p:extLst>
              <p:ext uri="{D42A27DB-BD31-4B8C-83A1-F6EECF244321}">
                <p14:modId xmlns:p14="http://schemas.microsoft.com/office/powerpoint/2010/main" val="3969003370"/>
              </p:ext>
            </p:extLst>
          </p:nvPr>
        </p:nvGraphicFramePr>
        <p:xfrm>
          <a:off x="457200" y="1834399"/>
          <a:ext cx="8229600" cy="2366126"/>
        </p:xfrm>
        <a:graphic>
          <a:graphicData uri="http://schemas.openxmlformats.org/drawingml/2006/table">
            <a:tbl>
              <a:tblPr firstRow="1" firstCol="1" bandRow="1">
                <a:tableStyleId>{B301B821-A1FF-4177-AEE7-76D212191A09}</a:tableStyleId>
              </a:tblPr>
              <a:tblGrid>
                <a:gridCol w="4114800">
                  <a:extLst>
                    <a:ext uri="{9D8B030D-6E8A-4147-A177-3AD203B41FA5}">
                      <a16:colId xmlns:a16="http://schemas.microsoft.com/office/drawing/2014/main" val="4172238501"/>
                    </a:ext>
                  </a:extLst>
                </a:gridCol>
                <a:gridCol w="4114800">
                  <a:extLst>
                    <a:ext uri="{9D8B030D-6E8A-4147-A177-3AD203B41FA5}">
                      <a16:colId xmlns:a16="http://schemas.microsoft.com/office/drawing/2014/main" val="2760393708"/>
                    </a:ext>
                  </a:extLst>
                </a:gridCol>
              </a:tblGrid>
              <a:tr h="428914">
                <a:tc>
                  <a:txBody>
                    <a:bodyPr/>
                    <a:lstStyle/>
                    <a:p>
                      <a:pPr marL="0" marR="0" algn="ctr">
                        <a:lnSpc>
                          <a:spcPct val="115000"/>
                        </a:lnSpc>
                        <a:spcBef>
                          <a:spcPts val="0"/>
                        </a:spcBef>
                        <a:spcAft>
                          <a:spcPts val="0"/>
                        </a:spcAft>
                      </a:pPr>
                      <a:r>
                        <a:rPr lang="en-US" sz="2000" dirty="0">
                          <a:effectLst/>
                        </a:rPr>
                        <a:t>Scenario</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000" dirty="0">
                          <a:effectLst/>
                        </a:rPr>
                        <a:t>Potential fraud </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2851238674"/>
                  </a:ext>
                </a:extLst>
              </a:tr>
              <a:tr h="1937212">
                <a:tc>
                  <a:txBody>
                    <a:bodyPr/>
                    <a:lstStyle/>
                    <a:p>
                      <a:pPr marL="0" marR="0">
                        <a:lnSpc>
                          <a:spcPct val="90000"/>
                        </a:lnSpc>
                        <a:spcBef>
                          <a:spcPts val="0"/>
                        </a:spcBef>
                        <a:spcAft>
                          <a:spcPts val="0"/>
                        </a:spcAft>
                      </a:pPr>
                      <a:r>
                        <a:rPr lang="en-US" sz="1900" b="0" dirty="0">
                          <a:effectLst/>
                        </a:rPr>
                        <a:t>A beneficiary receives an unsolicited phone call from someone wanting to verify their family history of cancer.</a:t>
                      </a:r>
                      <a:endParaRPr lang="en-US" sz="1900" b="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pPr marL="0" marR="0">
                        <a:lnSpc>
                          <a:spcPct val="90000"/>
                        </a:lnSpc>
                        <a:spcBef>
                          <a:spcPts val="0"/>
                        </a:spcBef>
                        <a:spcAft>
                          <a:spcPts val="0"/>
                        </a:spcAft>
                      </a:pPr>
                      <a:r>
                        <a:rPr lang="en-US" sz="1900" dirty="0">
                          <a:effectLst/>
                        </a:rPr>
                        <a:t>The caller is likely a telehealth doctor trying to approve the beneficiary for a genetic testing kit that actually needs to be ordered by their treating physician.</a:t>
                      </a:r>
                      <a:endParaRPr lang="en-US" sz="1900" dirty="0">
                        <a:effectLst/>
                        <a:latin typeface="Calibri" panose="020F0502020204030204" pitchFamily="34" charset="0"/>
                        <a:ea typeface="DengXian" panose="02010600030101010101" pitchFamily="2" charset="-122"/>
                        <a:cs typeface="Times New Roman" panose="02020603050405020304" pitchFamily="18" charset="0"/>
                      </a:endParaRPr>
                    </a:p>
                  </a:txBody>
                  <a:tcPr anchor="ctr">
                    <a:lnL w="12700" cap="flat" cmpd="sng" algn="ctr">
                      <a:solidFill>
                        <a:schemeClr val="accent1">
                          <a:lumMod val="7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83231036"/>
                  </a:ext>
                </a:extLst>
              </a:tr>
            </a:tbl>
          </a:graphicData>
        </a:graphic>
      </p:graphicFrame>
      <p:sp>
        <p:nvSpPr>
          <p:cNvPr id="3" name="Content Placeholder 2">
            <a:extLst>
              <a:ext uri="{FF2B5EF4-FFF2-40B4-BE49-F238E27FC236}">
                <a16:creationId xmlns:a16="http://schemas.microsoft.com/office/drawing/2014/main" id="{D9CE4ED8-8304-484B-8763-698EEAAF3D98}"/>
              </a:ext>
            </a:extLst>
          </p:cNvPr>
          <p:cNvSpPr>
            <a:spLocks noGrp="1"/>
          </p:cNvSpPr>
          <p:nvPr>
            <p:ph idx="1"/>
          </p:nvPr>
        </p:nvSpPr>
        <p:spPr>
          <a:xfrm>
            <a:off x="155448" y="4359236"/>
            <a:ext cx="8722722" cy="1412914"/>
          </a:xfrm>
        </p:spPr>
        <p:txBody>
          <a:bodyPr>
            <a:normAutofit/>
          </a:bodyPr>
          <a:lstStyle/>
          <a:p>
            <a:r>
              <a:rPr lang="en-US" altLang="en-US" sz="2500" dirty="0">
                <a:latin typeface="Arial" panose="020B0604020202020204" pitchFamily="34" charset="0"/>
                <a:ea typeface="Times New Roman" panose="02020603050405020304" pitchFamily="18" charset="0"/>
                <a:cs typeface="Arial" panose="020B0604020202020204" pitchFamily="34" charset="0"/>
              </a:rPr>
              <a:t>Anyone who suspects fraud should call 1-800-MEDICARE</a:t>
            </a:r>
          </a:p>
          <a:p>
            <a:r>
              <a:rPr lang="en-US" altLang="en-US" sz="2500" dirty="0">
                <a:latin typeface="Arial" panose="020B0604020202020204" pitchFamily="34" charset="0"/>
                <a:ea typeface="Times New Roman" panose="02020603050405020304" pitchFamily="18" charset="0"/>
                <a:cs typeface="Arial" panose="020B0604020202020204" pitchFamily="34" charset="0"/>
              </a:rPr>
              <a:t>They can report potential telehealth fraud, errors, or abuse to their local Senior Medicare Patrol (877-808-2468)</a:t>
            </a:r>
            <a:endParaRPr lang="en-US" sz="2500" dirty="0"/>
          </a:p>
        </p:txBody>
      </p:sp>
      <p:sp>
        <p:nvSpPr>
          <p:cNvPr id="2" name="Title 1">
            <a:extLst>
              <a:ext uri="{FF2B5EF4-FFF2-40B4-BE49-F238E27FC236}">
                <a16:creationId xmlns:a16="http://schemas.microsoft.com/office/drawing/2014/main" id="{83E110CA-2EF1-4DAD-AA74-1DEDED434AD6}"/>
              </a:ext>
            </a:extLst>
          </p:cNvPr>
          <p:cNvSpPr>
            <a:spLocks noGrp="1"/>
          </p:cNvSpPr>
          <p:nvPr>
            <p:ph type="title"/>
          </p:nvPr>
        </p:nvSpPr>
        <p:spPr/>
        <p:txBody>
          <a:bodyPr/>
          <a:lstStyle/>
          <a:p>
            <a:r>
              <a:rPr lang="en-US" dirty="0"/>
              <a:t>Potential telehealth fraud</a:t>
            </a:r>
          </a:p>
        </p:txBody>
      </p:sp>
    </p:spTree>
    <p:extLst>
      <p:ext uri="{BB962C8B-B14F-4D97-AF65-F5344CB8AC3E}">
        <p14:creationId xmlns:p14="http://schemas.microsoft.com/office/powerpoint/2010/main" val="1157893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696797"/>
          </a:xfrm>
        </p:spPr>
        <p:txBody>
          <a:bodyPr/>
          <a:lstStyle/>
          <a:p>
            <a:r>
              <a:rPr lang="en-US" dirty="0">
                <a:solidFill>
                  <a:schemeClr val="accent4"/>
                </a:solidFill>
              </a:rPr>
              <a:t>Review</a:t>
            </a:r>
          </a:p>
        </p:txBody>
      </p:sp>
    </p:spTree>
    <p:extLst>
      <p:ext uri="{BB962C8B-B14F-4D97-AF65-F5344CB8AC3E}">
        <p14:creationId xmlns:p14="http://schemas.microsoft.com/office/powerpoint/2010/main" val="46584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210639" y="1746504"/>
            <a:ext cx="8541475" cy="4278739"/>
          </a:xfrm>
        </p:spPr>
        <p:txBody>
          <a:bodyPr vert="horz" lIns="91440" tIns="45720" rIns="91440" bIns="45720" rtlCol="0" anchor="t">
            <a:normAutofit/>
          </a:bodyPr>
          <a:lstStyle/>
          <a:p>
            <a:r>
              <a:rPr lang="en-US" sz="2500" dirty="0"/>
              <a:t>A telehealth service is a full visit with a provider that requires real-time communication through audio and video technology</a:t>
            </a:r>
          </a:p>
          <a:p>
            <a:r>
              <a:rPr lang="en-US" sz="2500" dirty="0"/>
              <a:t>During the PHE, Medicare beneficiaries could access telehealth in any geographic area, at home and in health care settings</a:t>
            </a:r>
          </a:p>
          <a:p>
            <a:r>
              <a:rPr lang="en-US" sz="2500" dirty="0"/>
              <a:t>PHE flexibilities  expanded coverage of telehealth services and allowed providers to reduce or waive cost-sharing</a:t>
            </a:r>
          </a:p>
          <a:p>
            <a:r>
              <a:rPr lang="en-US" sz="2500" dirty="0">
                <a:cs typeface="Arial"/>
              </a:rPr>
              <a:t>These flexibilities will largely return to normal as of April 1, 2025</a:t>
            </a:r>
          </a:p>
        </p:txBody>
      </p:sp>
    </p:spTree>
    <p:extLst>
      <p:ext uri="{BB962C8B-B14F-4D97-AF65-F5344CB8AC3E}">
        <p14:creationId xmlns:p14="http://schemas.microsoft.com/office/powerpoint/2010/main" val="323713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Resources for information and help</a:t>
            </a:r>
          </a:p>
        </p:txBody>
      </p:sp>
      <p:sp>
        <p:nvSpPr>
          <p:cNvPr id="3" name="Content Placeholder 2"/>
          <p:cNvSpPr>
            <a:spLocks noGrp="1"/>
          </p:cNvSpPr>
          <p:nvPr>
            <p:ph idx="1"/>
          </p:nvPr>
        </p:nvSpPr>
        <p:spPr>
          <a:xfrm>
            <a:off x="210639" y="1737360"/>
            <a:ext cx="4381681" cy="4328160"/>
          </a:xfrm>
        </p:spPr>
        <p:txBody>
          <a:bodyPr>
            <a:normAutofit/>
          </a:bodyPr>
          <a:lstStyle/>
          <a:p>
            <a:pPr marL="0" indent="0">
              <a:buNone/>
            </a:pPr>
            <a:r>
              <a:rPr lang="en-US" sz="2200" b="1" dirty="0"/>
              <a:t>State Health Insurance Assistance Program (SHIP)</a:t>
            </a:r>
          </a:p>
          <a:p>
            <a:pPr marL="457200" lvl="1">
              <a:buFont typeface="Arial" panose="020B0604020202020204" pitchFamily="34" charset="0"/>
              <a:buChar char="•"/>
            </a:pPr>
            <a:r>
              <a:rPr lang="en-US" sz="2200" dirty="0">
                <a:hlinkClick r:id="rId2"/>
              </a:rPr>
              <a:t>www.shiphelp.org</a:t>
            </a:r>
            <a:endParaRPr lang="en-US" sz="2200" dirty="0"/>
          </a:p>
          <a:p>
            <a:pPr marL="0" indent="0">
              <a:buNone/>
            </a:pPr>
            <a:endParaRPr lang="en-US" sz="1600" b="1" dirty="0"/>
          </a:p>
          <a:p>
            <a:pPr marL="0" indent="0">
              <a:buNone/>
            </a:pPr>
            <a:r>
              <a:rPr lang="en-US" sz="2200" b="1" dirty="0"/>
              <a:t>Social Security Administration</a:t>
            </a:r>
          </a:p>
          <a:p>
            <a:pPr marL="457200" lvl="1">
              <a:buFont typeface="Arial" panose="020B0604020202020204" pitchFamily="34" charset="0"/>
              <a:buChar char="•"/>
            </a:pPr>
            <a:r>
              <a:rPr lang="en-US" sz="2200" dirty="0"/>
              <a:t>800-772-1213 </a:t>
            </a:r>
          </a:p>
          <a:p>
            <a:pPr marL="457200" lvl="1">
              <a:buFont typeface="Arial" panose="020B0604020202020204" pitchFamily="34" charset="0"/>
              <a:buChar char="•"/>
            </a:pPr>
            <a:r>
              <a:rPr lang="en-US" sz="2200" dirty="0">
                <a:hlinkClick r:id="rId3"/>
              </a:rPr>
              <a:t>www.ssa.gov</a:t>
            </a:r>
            <a:r>
              <a:rPr lang="en-US" sz="2200" dirty="0"/>
              <a:t> </a:t>
            </a:r>
          </a:p>
          <a:p>
            <a:pPr marL="0" indent="0">
              <a:buNone/>
            </a:pPr>
            <a:endParaRPr lang="en-US" sz="2000" b="1" dirty="0"/>
          </a:p>
          <a:p>
            <a:pPr marL="0" indent="0">
              <a:buNone/>
            </a:pPr>
            <a:r>
              <a:rPr lang="en-US" sz="2200" b="1" dirty="0"/>
              <a:t>Medicare</a:t>
            </a:r>
          </a:p>
          <a:p>
            <a:pPr marL="457200" lvl="1">
              <a:buFont typeface="Arial" panose="020B0604020202020204" pitchFamily="34" charset="0"/>
              <a:buChar char="•"/>
            </a:pPr>
            <a:r>
              <a:rPr lang="en-US" sz="2200" dirty="0"/>
              <a:t>1-800-MEDICARE (633-4227)</a:t>
            </a:r>
          </a:p>
          <a:p>
            <a:pPr marL="457200" lvl="1">
              <a:buFont typeface="Arial" panose="020B0604020202020204" pitchFamily="34" charset="0"/>
              <a:buChar char="•"/>
            </a:pPr>
            <a:r>
              <a:rPr lang="en-US" sz="2200" dirty="0">
                <a:hlinkClick r:id="rId4"/>
              </a:rPr>
              <a:t>www.medicare.gov</a:t>
            </a:r>
            <a:endParaRPr lang="en-US" sz="2200" dirty="0"/>
          </a:p>
        </p:txBody>
      </p:sp>
      <p:sp>
        <p:nvSpPr>
          <p:cNvPr id="4" name="Rectangle 3"/>
          <p:cNvSpPr/>
          <p:nvPr/>
        </p:nvSpPr>
        <p:spPr>
          <a:xfrm>
            <a:off x="4528768" y="1737360"/>
            <a:ext cx="4597400" cy="2279598"/>
          </a:xfrm>
          <a:prstGeom prst="rect">
            <a:avLst/>
          </a:prstGeom>
        </p:spPr>
        <p:txBody>
          <a:bodyPr wrap="square" lIns="91440" tIns="45720" rIns="91440" bIns="45720" anchor="t">
            <a:spAutoFit/>
          </a:bodyPr>
          <a:lstStyle/>
          <a:p>
            <a:pPr>
              <a:lnSpc>
                <a:spcPct val="90000"/>
              </a:lnSpc>
            </a:pPr>
            <a:r>
              <a:rPr lang="en-US" sz="2200" b="1" dirty="0"/>
              <a:t>Medicare Rights Center</a:t>
            </a:r>
          </a:p>
          <a:p>
            <a:pPr lvl="1" indent="-342900">
              <a:lnSpc>
                <a:spcPct val="90000"/>
              </a:lnSpc>
              <a:spcBef>
                <a:spcPts val="500"/>
              </a:spcBef>
              <a:buFont typeface="Arial" panose="020B0604020202020204" pitchFamily="34" charset="0"/>
              <a:buChar char="•"/>
            </a:pPr>
            <a:r>
              <a:rPr lang="en-US" sz="2200" dirty="0"/>
              <a:t>800-333-4114</a:t>
            </a:r>
          </a:p>
          <a:p>
            <a:pPr lvl="1" indent="-342900">
              <a:lnSpc>
                <a:spcPct val="90000"/>
              </a:lnSpc>
              <a:spcBef>
                <a:spcPts val="500"/>
              </a:spcBef>
              <a:buFont typeface="Arial" panose="020B0604020202020204" pitchFamily="34" charset="0"/>
              <a:buChar char="•"/>
            </a:pPr>
            <a:r>
              <a:rPr lang="en-US" sz="2200" dirty="0">
                <a:hlinkClick r:id="rId5"/>
              </a:rPr>
              <a:t>www.medicareinteractive.org</a:t>
            </a:r>
            <a:r>
              <a:rPr lang="en-US" sz="2200" dirty="0"/>
              <a:t> </a:t>
            </a:r>
          </a:p>
          <a:p>
            <a:pPr lvl="0" fontAlgn="base">
              <a:lnSpc>
                <a:spcPct val="90000"/>
              </a:lnSpc>
              <a:spcBef>
                <a:spcPts val="1000"/>
              </a:spcBef>
              <a:spcAft>
                <a:spcPct val="0"/>
              </a:spcAft>
              <a:buClr>
                <a:srgbClr val="001D6B"/>
              </a:buClr>
              <a:defRPr/>
            </a:pPr>
            <a:endParaRPr lang="en-US" sz="1500" b="1" kern="0" dirty="0"/>
          </a:p>
          <a:p>
            <a:pPr lvl="0" fontAlgn="base">
              <a:lnSpc>
                <a:spcPct val="90000"/>
              </a:lnSpc>
              <a:spcBef>
                <a:spcPct val="20000"/>
              </a:spcBef>
              <a:spcAft>
                <a:spcPct val="0"/>
              </a:spcAft>
              <a:buClr>
                <a:srgbClr val="001D6B"/>
              </a:buClr>
              <a:defRPr/>
            </a:pPr>
            <a:r>
              <a:rPr lang="en-US" sz="2200" b="1" kern="0" dirty="0"/>
              <a:t>National Council on Aging</a:t>
            </a:r>
          </a:p>
          <a:p>
            <a:pPr lvl="1" indent="-342900" fontAlgn="base">
              <a:lnSpc>
                <a:spcPct val="90000"/>
              </a:lnSpc>
              <a:spcBef>
                <a:spcPts val="500"/>
              </a:spcBef>
              <a:spcAft>
                <a:spcPct val="0"/>
              </a:spcAft>
              <a:buFont typeface="Arial" panose="020B0604020202020204" pitchFamily="34" charset="0"/>
              <a:buChar char="•"/>
              <a:defRPr/>
            </a:pPr>
            <a:r>
              <a:rPr lang="en-US" sz="2200" dirty="0">
                <a:hlinkClick r:id="rId6"/>
              </a:rPr>
              <a:t>www.ncoa.org</a:t>
            </a:r>
            <a:r>
              <a:rPr lang="en-US" sz="2200" dirty="0"/>
              <a:t> </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8677" y="187539"/>
            <a:ext cx="1166948" cy="1166948"/>
          </a:xfrm>
          <a:prstGeom prst="rect">
            <a:avLst/>
          </a:prstGeom>
        </p:spPr>
      </p:pic>
      <p:sp>
        <p:nvSpPr>
          <p:cNvPr id="6" name="Rectangle 5">
            <a:extLst>
              <a:ext uri="{FF2B5EF4-FFF2-40B4-BE49-F238E27FC236}">
                <a16:creationId xmlns:a16="http://schemas.microsoft.com/office/drawing/2014/main" id="{FF96BEF4-240A-4870-9218-FA6DC0C2A6AD}"/>
              </a:ext>
            </a:extLst>
          </p:cNvPr>
          <p:cNvSpPr/>
          <p:nvPr/>
        </p:nvSpPr>
        <p:spPr>
          <a:xfrm>
            <a:off x="4946063" y="4612935"/>
            <a:ext cx="3767993" cy="3231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5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1DF9929-E5DD-C9CB-69E4-3ABFDDBC7077}"/>
              </a:ext>
            </a:extLst>
          </p:cNvPr>
          <p:cNvSpPr txBox="1"/>
          <p:nvPr/>
        </p:nvSpPr>
        <p:spPr>
          <a:xfrm>
            <a:off x="5889850" y="4679933"/>
            <a:ext cx="3177949" cy="1938992"/>
          </a:xfrm>
          <a:prstGeom prst="rect">
            <a:avLst/>
          </a:prstGeom>
          <a:noFill/>
        </p:spPr>
        <p:txBody>
          <a:bodyPr wrap="square">
            <a:spAutoFit/>
          </a:bodyPr>
          <a:lstStyle/>
          <a:p>
            <a:pPr>
              <a:defRPr/>
            </a:pPr>
            <a:r>
              <a:rPr lang="en-US" sz="1200" i="1" dirty="0">
                <a:latin typeface="Aptos" panose="020B0004020202020204" pitchFamily="34" charset="0"/>
              </a:rPr>
              <a:t>This publication was supported by the Administration for Community Living (ACL), U.S. Department of Health and Human Services (HHS) as part of a financial assistance award totaling $14,707,650.00 with 100 percent funding by ACL/HHS. The contents are those of the author(s) and do not necessarily represent the official views of, nor an endorsement, by ACL/HHS or the U.S. Government.</a:t>
            </a:r>
          </a:p>
        </p:txBody>
      </p:sp>
    </p:spTree>
    <p:extLst>
      <p:ext uri="{BB962C8B-B14F-4D97-AF65-F5344CB8AC3E}">
        <p14:creationId xmlns:p14="http://schemas.microsoft.com/office/powerpoint/2010/main" val="1439016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Interactive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hlinkClick r:id="rId2"/>
              </a:rPr>
              <a:t>www.medicareinteractive.org</a:t>
            </a:r>
            <a:endParaRPr lang="en-US" dirty="0">
              <a:ea typeface="+mn-lt"/>
              <a:cs typeface="+mn-lt"/>
            </a:endParaRPr>
          </a:p>
          <a:p>
            <a:pPr marL="0" indent="0">
              <a:buNone/>
            </a:pPr>
            <a:endParaRPr lang="en-US" dirty="0">
              <a:ea typeface="+mn-lt"/>
              <a:cs typeface="+mn-lt"/>
            </a:endParaRPr>
          </a:p>
          <a:p>
            <a:r>
              <a:rPr lang="en-US" sz="2500" dirty="0">
                <a:ea typeface="+mn-lt"/>
                <a:cs typeface="+mn-lt"/>
              </a:rPr>
              <a:t>Web-based compendium developed by Medicare Rights for use as a look-up guide and counseling tool to help people with Medicare</a:t>
            </a:r>
            <a:endParaRPr lang="en-US" sz="2500" dirty="0"/>
          </a:p>
          <a:p>
            <a:pPr lvl="1"/>
            <a:r>
              <a:rPr lang="en-US" sz="2000" dirty="0">
                <a:ea typeface="+mn-lt"/>
                <a:cs typeface="+mn-lt"/>
              </a:rPr>
              <a:t>Easy to navigate</a:t>
            </a:r>
            <a:endParaRPr lang="en-US" sz="2000" dirty="0"/>
          </a:p>
          <a:p>
            <a:pPr lvl="1"/>
            <a:r>
              <a:rPr lang="en-US" sz="2000" dirty="0">
                <a:ea typeface="+mn-lt"/>
                <a:cs typeface="+mn-lt"/>
              </a:rPr>
              <a:t>Clear, simple language</a:t>
            </a:r>
            <a:endParaRPr lang="en-US" sz="2000" dirty="0"/>
          </a:p>
          <a:p>
            <a:pPr lvl="1"/>
            <a:r>
              <a:rPr lang="en-US" sz="2000" dirty="0">
                <a:ea typeface="+mn-lt"/>
                <a:cs typeface="+mn-lt"/>
              </a:rPr>
              <a:t>Answers to Medicare questions and questions about related topics</a:t>
            </a:r>
            <a:endParaRPr lang="en-US" sz="2000" dirty="0"/>
          </a:p>
          <a:p>
            <a:pPr lvl="1"/>
            <a:r>
              <a:rPr lang="en-US" sz="2000">
                <a:ea typeface="+mn-lt"/>
                <a:cs typeface="+mn-lt"/>
              </a:rPr>
              <a:t>3+ million </a:t>
            </a:r>
            <a:r>
              <a:rPr lang="en-US" sz="2000" dirty="0">
                <a:ea typeface="+mn-lt"/>
                <a:cs typeface="+mn-lt"/>
              </a:rPr>
              <a:t>annual visits </a:t>
            </a:r>
            <a:endParaRPr lang="en-US" sz="2000" dirty="0"/>
          </a:p>
          <a:p>
            <a:endParaRPr lang="en-US"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715" y="329793"/>
            <a:ext cx="2342395" cy="808127"/>
          </a:xfrm>
          <a:prstGeom prst="rect">
            <a:avLst/>
          </a:prstGeom>
        </p:spPr>
      </p:pic>
    </p:spTree>
    <p:extLst>
      <p:ext uri="{BB962C8B-B14F-4D97-AF65-F5344CB8AC3E}">
        <p14:creationId xmlns:p14="http://schemas.microsoft.com/office/powerpoint/2010/main" val="16428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grpSp>
        <p:nvGrpSpPr>
          <p:cNvPr id="34" name="Shape 778"/>
          <p:cNvGrpSpPr/>
          <p:nvPr/>
        </p:nvGrpSpPr>
        <p:grpSpPr>
          <a:xfrm>
            <a:off x="346430" y="4345046"/>
            <a:ext cx="282655" cy="448136"/>
            <a:chOff x="6718575" y="2318625"/>
            <a:chExt cx="256950" cy="407375"/>
          </a:xfrm>
        </p:grpSpPr>
        <p:sp>
          <p:nvSpPr>
            <p:cNvPr id="35" name="Shape 77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36" name="Shape 78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37" name="Shape 78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38" name="Shape 78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39" name="Shape 78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40" name="Shape 78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41" name="Shape 78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42" name="Shape 786"/>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grpSp>
      <p:grpSp>
        <p:nvGrpSpPr>
          <p:cNvPr id="52" name="Shape 778"/>
          <p:cNvGrpSpPr/>
          <p:nvPr/>
        </p:nvGrpSpPr>
        <p:grpSpPr>
          <a:xfrm>
            <a:off x="348314" y="3402225"/>
            <a:ext cx="282655" cy="448136"/>
            <a:chOff x="6718575" y="2318625"/>
            <a:chExt cx="256950" cy="407375"/>
          </a:xfrm>
        </p:grpSpPr>
        <p:sp>
          <p:nvSpPr>
            <p:cNvPr id="53" name="Shape 77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4" name="Shape 78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5" name="Shape 78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6" name="Shape 78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7" name="Shape 78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8" name="Shape 78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59" name="Shape 78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0" name="Shape 786"/>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grpSp>
      <p:sp>
        <p:nvSpPr>
          <p:cNvPr id="33" name="Content Placeholder 2"/>
          <p:cNvSpPr txBox="1">
            <a:spLocks/>
          </p:cNvSpPr>
          <p:nvPr/>
        </p:nvSpPr>
        <p:spPr>
          <a:xfrm>
            <a:off x="833391" y="1762305"/>
            <a:ext cx="7913992" cy="4115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500"/>
              </a:spcBef>
              <a:buSzPct val="200000"/>
              <a:buNone/>
            </a:pPr>
            <a:r>
              <a:rPr lang="en-US" dirty="0"/>
              <a:t>Know how Medicare covered telehealth services before the COVID-19 public health emergency (PHE)</a:t>
            </a:r>
          </a:p>
          <a:p>
            <a:pPr marL="0" indent="0">
              <a:lnSpc>
                <a:spcPct val="100000"/>
              </a:lnSpc>
              <a:spcBef>
                <a:spcPts val="1500"/>
              </a:spcBef>
              <a:buSzPct val="200000"/>
              <a:buNone/>
            </a:pPr>
            <a:r>
              <a:rPr lang="en-US" dirty="0"/>
              <a:t>Understand telehealth flexibilities during the COVID-19 PHE</a:t>
            </a:r>
          </a:p>
          <a:p>
            <a:pPr marL="0" indent="0">
              <a:lnSpc>
                <a:spcPct val="100000"/>
              </a:lnSpc>
              <a:spcBef>
                <a:spcPts val="1500"/>
              </a:spcBef>
              <a:buSzPct val="200000"/>
              <a:buNone/>
            </a:pPr>
            <a:r>
              <a:rPr lang="en-US" dirty="0"/>
              <a:t>Recognize potential telehealth fraud</a:t>
            </a:r>
            <a:endParaRPr lang="en-US" dirty="0">
              <a:highlight>
                <a:srgbClr val="FFFF00"/>
              </a:highlight>
            </a:endParaRPr>
          </a:p>
        </p:txBody>
      </p:sp>
      <p:grpSp>
        <p:nvGrpSpPr>
          <p:cNvPr id="61" name="Shape 778"/>
          <p:cNvGrpSpPr/>
          <p:nvPr/>
        </p:nvGrpSpPr>
        <p:grpSpPr>
          <a:xfrm>
            <a:off x="346430" y="1905440"/>
            <a:ext cx="282655" cy="448136"/>
            <a:chOff x="6718575" y="2318625"/>
            <a:chExt cx="256950" cy="407375"/>
          </a:xfrm>
        </p:grpSpPr>
        <p:sp>
          <p:nvSpPr>
            <p:cNvPr id="62" name="Shape 77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3" name="Shape 78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4" name="Shape 78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5" name="Shape 78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6" name="Shape 78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7" name="Shape 78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8" name="Shape 78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sp>
          <p:nvSpPr>
            <p:cNvPr id="69" name="Shape 786"/>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endParaRPr dirty="0"/>
            </a:p>
          </p:txBody>
        </p:sp>
      </p:grpSp>
    </p:spTree>
    <p:extLst>
      <p:ext uri="{BB962C8B-B14F-4D97-AF65-F5344CB8AC3E}">
        <p14:creationId xmlns:p14="http://schemas.microsoft.com/office/powerpoint/2010/main" val="355772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9" y="418186"/>
            <a:ext cx="7209064" cy="836657"/>
          </a:xfrm>
        </p:spPr>
        <p:txBody>
          <a:bodyPr>
            <a:noAutofit/>
          </a:bodyPr>
          <a:lstStyle/>
          <a:p>
            <a:r>
              <a:rPr lang="en-US" sz="3600" dirty="0"/>
              <a:t>Medicare Interactive Pro (MI Pro)</a:t>
            </a:r>
          </a:p>
        </p:txBody>
      </p:sp>
      <p:sp>
        <p:nvSpPr>
          <p:cNvPr id="3" name="Content Placeholder 2"/>
          <p:cNvSpPr>
            <a:spLocks noGrp="1"/>
          </p:cNvSpPr>
          <p:nvPr>
            <p:ph idx="1"/>
          </p:nvPr>
        </p:nvSpPr>
        <p:spPr/>
        <p:txBody>
          <a:bodyPr vert="horz" lIns="91440" tIns="45720" rIns="91440" bIns="45720" rtlCol="0" anchor="t">
            <a:normAutofit/>
          </a:bodyPr>
          <a:lstStyle/>
          <a:p>
            <a:r>
              <a:rPr lang="en-US" sz="2500" dirty="0"/>
              <a:t>Web-based curriculum that empowers professionals to better help clients, patients, employees, retirees, and others navigate Medicare</a:t>
            </a:r>
          </a:p>
          <a:p>
            <a:pPr lvl="1"/>
            <a:r>
              <a:rPr lang="en-US" sz="2000" dirty="0"/>
              <a:t>Four levels with four to five courses each </a:t>
            </a:r>
          </a:p>
          <a:p>
            <a:pPr lvl="1"/>
            <a:r>
              <a:rPr lang="en-US" sz="2000" dirty="0"/>
              <a:t>Quizzes and downloadable course materials</a:t>
            </a:r>
          </a:p>
          <a:p>
            <a:r>
              <a:rPr lang="en-US" sz="2500" dirty="0"/>
              <a:t>Builds on 30 years of Medicare Rights Center counseling experience</a:t>
            </a:r>
          </a:p>
          <a:p>
            <a:r>
              <a:rPr lang="en-US" sz="2500" dirty="0"/>
              <a:t>For details, visit </a:t>
            </a:r>
            <a:r>
              <a:rPr lang="en-US" sz="2500" dirty="0">
                <a:hlinkClick r:id="rId2"/>
              </a:rPr>
              <a:t>www.medicareinteractive.org/learning-center/courses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941" y="283293"/>
            <a:ext cx="971550" cy="971550"/>
          </a:xfrm>
          <a:prstGeom prst="rect">
            <a:avLst/>
          </a:prstGeom>
        </p:spPr>
      </p:pic>
    </p:spTree>
    <p:extLst>
      <p:ext uri="{BB962C8B-B14F-4D97-AF65-F5344CB8AC3E}">
        <p14:creationId xmlns:p14="http://schemas.microsoft.com/office/powerpoint/2010/main" val="1562680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696797"/>
          </a:xfrm>
        </p:spPr>
        <p:txBody>
          <a:bodyPr/>
          <a:lstStyle/>
          <a:p>
            <a:r>
              <a:rPr lang="en-US" dirty="0">
                <a:solidFill>
                  <a:schemeClr val="accent4"/>
                </a:solidFill>
              </a:rPr>
              <a:t>Thank you!</a:t>
            </a:r>
          </a:p>
        </p:txBody>
      </p:sp>
    </p:spTree>
    <p:extLst>
      <p:ext uri="{BB962C8B-B14F-4D97-AF65-F5344CB8AC3E}">
        <p14:creationId xmlns:p14="http://schemas.microsoft.com/office/powerpoint/2010/main" val="294343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algn="ctr" eaLnBrk="1" hangingPunct="1"/>
            <a:r>
              <a:rPr lang="en-US" sz="5000" dirty="0"/>
              <a:t>Medicare basics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0488" tIns="44450" rIns="90488" bIns="44450">
            <a:normAutofit/>
          </a:bodyPr>
          <a:lstStyle/>
          <a:p>
            <a:pPr eaLnBrk="1" hangingPunct="1"/>
            <a:r>
              <a:rPr lang="en-US" dirty="0"/>
              <a:t>What is Medicare?</a:t>
            </a:r>
          </a:p>
        </p:txBody>
      </p:sp>
      <p:sp>
        <p:nvSpPr>
          <p:cNvPr id="21507" name="Rectangle 3"/>
          <p:cNvSpPr>
            <a:spLocks noGrp="1" noChangeArrowheads="1"/>
          </p:cNvSpPr>
          <p:nvPr>
            <p:ph idx="1"/>
          </p:nvPr>
        </p:nvSpPr>
        <p:spPr/>
        <p:txBody>
          <a:bodyPr lIns="90488" tIns="44450" rIns="90488" bIns="44450">
            <a:normAutofit/>
          </a:bodyPr>
          <a:lstStyle/>
          <a:p>
            <a:pPr>
              <a:spcBef>
                <a:spcPct val="0"/>
              </a:spcBef>
              <a:spcAft>
                <a:spcPts val="1200"/>
              </a:spcAft>
            </a:pPr>
            <a:r>
              <a:rPr lang="en-US" altLang="en-US" sz="2400" dirty="0"/>
              <a:t>Federal program that provides health insurance for those 65+, those under 65 receiving Social Security Disability Insurance (SSDI) for a certain amount of time, and those under 65 with kidney failure requiring dialysis or transplant</a:t>
            </a:r>
          </a:p>
          <a:p>
            <a:pPr lvl="1">
              <a:spcBef>
                <a:spcPct val="0"/>
              </a:spcBef>
              <a:spcAft>
                <a:spcPts val="1200"/>
              </a:spcAft>
            </a:pPr>
            <a:r>
              <a:rPr lang="en-US" altLang="en-US" sz="2000" dirty="0"/>
              <a:t>No income requirements</a:t>
            </a:r>
          </a:p>
          <a:p>
            <a:pPr>
              <a:spcBef>
                <a:spcPct val="0"/>
              </a:spcBef>
              <a:spcAft>
                <a:spcPts val="1200"/>
              </a:spcAft>
            </a:pPr>
            <a:r>
              <a:rPr lang="en-US" altLang="en-US" sz="2400" dirty="0"/>
              <a:t>Two ways to receive Medicare benefits:</a:t>
            </a:r>
          </a:p>
        </p:txBody>
      </p:sp>
      <p:sp>
        <p:nvSpPr>
          <p:cNvPr id="8" name="TextBox 7"/>
          <p:cNvSpPr txBox="1"/>
          <p:nvPr/>
        </p:nvSpPr>
        <p:spPr>
          <a:xfrm>
            <a:off x="879061" y="5447854"/>
            <a:ext cx="3384285" cy="923330"/>
          </a:xfrm>
          <a:prstGeom prst="rect">
            <a:avLst/>
          </a:prstGeom>
          <a:solidFill>
            <a:schemeClr val="accent2">
              <a:lumMod val="40000"/>
              <a:lumOff val="60000"/>
            </a:schemeClr>
          </a:solidFill>
          <a:ln w="12700">
            <a:noFill/>
          </a:ln>
        </p:spPr>
        <p:txBody>
          <a:bodyPr wrap="square">
            <a:spAutoFit/>
          </a:bodyPr>
          <a:lstStyle/>
          <a:p>
            <a:pPr marL="114300">
              <a:spcBef>
                <a:spcPts val="0"/>
              </a:spcBef>
              <a:defRPr/>
            </a:pPr>
            <a:r>
              <a:rPr lang="en-US" sz="1800" kern="0" dirty="0">
                <a:solidFill>
                  <a:srgbClr val="000000"/>
                </a:solidFill>
                <a:latin typeface="Arial"/>
              </a:rPr>
              <a:t>Traditional program offered directly through federal government</a:t>
            </a:r>
            <a:endParaRPr lang="en-US" sz="1800" kern="0" dirty="0">
              <a:solidFill>
                <a:srgbClr val="000000"/>
              </a:solidFill>
            </a:endParaRPr>
          </a:p>
        </p:txBody>
      </p:sp>
      <p:sp>
        <p:nvSpPr>
          <p:cNvPr id="9" name="TextBox 8"/>
          <p:cNvSpPr txBox="1"/>
          <p:nvPr/>
        </p:nvSpPr>
        <p:spPr>
          <a:xfrm>
            <a:off x="4887898" y="5499714"/>
            <a:ext cx="3666309" cy="840230"/>
          </a:xfrm>
          <a:prstGeom prst="rect">
            <a:avLst/>
          </a:prstGeom>
          <a:solidFill>
            <a:schemeClr val="accent4">
              <a:lumMod val="20000"/>
              <a:lumOff val="80000"/>
            </a:schemeClr>
          </a:solidFill>
          <a:ln w="12700">
            <a:noFill/>
          </a:ln>
        </p:spPr>
        <p:txBody>
          <a:bodyPr wrap="square">
            <a:spAutoFit/>
          </a:bodyPr>
          <a:lstStyle/>
          <a:p>
            <a:pPr marL="114300">
              <a:lnSpc>
                <a:spcPct val="90000"/>
              </a:lnSpc>
              <a:spcBef>
                <a:spcPts val="0"/>
              </a:spcBef>
              <a:defRPr/>
            </a:pPr>
            <a:r>
              <a:rPr lang="en-US" sz="1800" kern="0" dirty="0">
                <a:solidFill>
                  <a:srgbClr val="000000"/>
                </a:solidFill>
                <a:latin typeface="Arial"/>
              </a:rPr>
              <a:t>Private plans that contract with federal government to provide Medicare benefits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752" y="4087472"/>
            <a:ext cx="932905" cy="9329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607" y="4079484"/>
            <a:ext cx="940893" cy="940893"/>
          </a:xfrm>
          <a:prstGeom prst="rect">
            <a:avLst/>
          </a:prstGeom>
        </p:spPr>
      </p:pic>
      <p:sp>
        <p:nvSpPr>
          <p:cNvPr id="12" name="Rectangle 11"/>
          <p:cNvSpPr/>
          <p:nvPr/>
        </p:nvSpPr>
        <p:spPr>
          <a:xfrm>
            <a:off x="1404860" y="4966803"/>
            <a:ext cx="2332690" cy="400110"/>
          </a:xfrm>
          <a:prstGeom prst="rect">
            <a:avLst/>
          </a:prstGeom>
        </p:spPr>
        <p:txBody>
          <a:bodyPr wrap="none">
            <a:spAutoFit/>
          </a:bodyPr>
          <a:lstStyle/>
          <a:p>
            <a:pPr algn="ctr">
              <a:spcBef>
                <a:spcPts val="0"/>
              </a:spcBef>
              <a:spcAft>
                <a:spcPts val="1200"/>
              </a:spcAft>
              <a:defRPr/>
            </a:pPr>
            <a:r>
              <a:rPr lang="en-US" sz="2000" b="1" dirty="0">
                <a:latin typeface="+mj-lt"/>
              </a:rPr>
              <a:t>Original Medicare</a:t>
            </a:r>
          </a:p>
        </p:txBody>
      </p:sp>
      <p:sp>
        <p:nvSpPr>
          <p:cNvPr id="13" name="Rectangle 12"/>
          <p:cNvSpPr/>
          <p:nvPr/>
        </p:nvSpPr>
        <p:spPr>
          <a:xfrm>
            <a:off x="5386329" y="4989434"/>
            <a:ext cx="2669450" cy="400110"/>
          </a:xfrm>
          <a:prstGeom prst="rect">
            <a:avLst/>
          </a:prstGeom>
        </p:spPr>
        <p:txBody>
          <a:bodyPr wrap="none">
            <a:spAutoFit/>
          </a:bodyPr>
          <a:lstStyle/>
          <a:p>
            <a:pPr algn="ctr">
              <a:spcBef>
                <a:spcPts val="0"/>
              </a:spcBef>
              <a:spcAft>
                <a:spcPts val="1200"/>
              </a:spcAft>
              <a:defRPr/>
            </a:pPr>
            <a:r>
              <a:rPr lang="en-US" sz="2000" b="1" dirty="0">
                <a:latin typeface="+mj-lt"/>
              </a:rPr>
              <a:t>Medicare Advantage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a:t>Parts of Medicare</a:t>
            </a:r>
          </a:p>
        </p:txBody>
      </p:sp>
      <p:sp>
        <p:nvSpPr>
          <p:cNvPr id="25603" name="Rectangle 3"/>
          <p:cNvSpPr>
            <a:spLocks noGrp="1" noChangeArrowheads="1"/>
          </p:cNvSpPr>
          <p:nvPr>
            <p:ph idx="1"/>
          </p:nvPr>
        </p:nvSpPr>
        <p:spPr>
          <a:xfrm>
            <a:off x="210639" y="1744612"/>
            <a:ext cx="8619852" cy="4701908"/>
          </a:xfrm>
        </p:spPr>
        <p:txBody>
          <a:bodyPr>
            <a:normAutofit fontScale="92500"/>
          </a:bodyPr>
          <a:lstStyle/>
          <a:p>
            <a:pPr eaLnBrk="1" hangingPunct="1"/>
            <a:r>
              <a:rPr lang="en-US" sz="2400" dirty="0"/>
              <a:t>Medicare benefits administered in three parts:</a:t>
            </a:r>
          </a:p>
          <a:p>
            <a:pPr lvl="1" eaLnBrk="1" hangingPunct="1"/>
            <a:r>
              <a:rPr lang="en-US" sz="2200" dirty="0"/>
              <a:t>Part A – Hospital/inpatient benefits</a:t>
            </a:r>
          </a:p>
          <a:p>
            <a:pPr lvl="1" eaLnBrk="1" hangingPunct="1"/>
            <a:r>
              <a:rPr lang="en-US" sz="2200" dirty="0"/>
              <a:t>Part B – Doctor/outpatient benefits</a:t>
            </a:r>
          </a:p>
          <a:p>
            <a:pPr lvl="1" eaLnBrk="1" hangingPunct="1"/>
            <a:r>
              <a:rPr lang="en-US" sz="2200" dirty="0"/>
              <a:t>Part D – Prescription drug benefit </a:t>
            </a:r>
          </a:p>
          <a:p>
            <a:r>
              <a:rPr lang="en-US" sz="2400" dirty="0"/>
              <a:t>Original Medicare includes Part A and Part B</a:t>
            </a:r>
          </a:p>
          <a:p>
            <a:pPr lvl="1"/>
            <a:r>
              <a:rPr lang="en-US" sz="2200" dirty="0"/>
              <a:t>Part D benefits offered through stand-alone prescription drug plan</a:t>
            </a:r>
          </a:p>
          <a:p>
            <a:pPr lvl="1">
              <a:buNone/>
            </a:pPr>
            <a:endParaRPr lang="en-US" sz="500" dirty="0"/>
          </a:p>
          <a:p>
            <a:r>
              <a:rPr lang="en-US" sz="2400" dirty="0"/>
              <a:t>What happened to Part C? </a:t>
            </a:r>
            <a:r>
              <a:rPr lang="en-US" sz="2400" dirty="0">
                <a:sym typeface="Wingdings" pitchFamily="2" charset="2"/>
              </a:rPr>
              <a:t> </a:t>
            </a:r>
            <a:r>
              <a:rPr lang="en-US" sz="2400" dirty="0"/>
              <a:t>Medicare Advantage Plans (e.g., HMO, PPO)</a:t>
            </a:r>
          </a:p>
          <a:p>
            <a:pPr lvl="1"/>
            <a:r>
              <a:rPr lang="en-US" sz="2200" dirty="0"/>
              <a:t>Way to get Parts A, B, and D through one private plan</a:t>
            </a:r>
          </a:p>
          <a:p>
            <a:pPr lvl="1"/>
            <a:r>
              <a:rPr lang="en-US" sz="2200" dirty="0"/>
              <a:t>Administered by private insurance companies that contract with federal government</a:t>
            </a:r>
          </a:p>
          <a:p>
            <a:pPr lvl="1"/>
            <a:r>
              <a:rPr lang="en-US" sz="2200" dirty="0"/>
              <a:t>Not a separate benefit: everyone with Medicare Advantage still has Medicare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24463"/>
            <a:ext cx="7886700" cy="1182074"/>
          </a:xfrm>
        </p:spPr>
        <p:txBody>
          <a:bodyPr/>
          <a:lstStyle/>
          <a:p>
            <a:r>
              <a:rPr lang="en-US" dirty="0">
                <a:solidFill>
                  <a:schemeClr val="accent4"/>
                </a:solidFill>
              </a:rPr>
              <a:t>Telehealth</a:t>
            </a:r>
          </a:p>
        </p:txBody>
      </p:sp>
    </p:spTree>
    <p:extLst>
      <p:ext uri="{BB962C8B-B14F-4D97-AF65-F5344CB8AC3E}">
        <p14:creationId xmlns:p14="http://schemas.microsoft.com/office/powerpoint/2010/main" val="61996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39" y="418186"/>
            <a:ext cx="7182938" cy="836657"/>
          </a:xfrm>
        </p:spPr>
        <p:txBody>
          <a:bodyPr>
            <a:normAutofit/>
          </a:bodyPr>
          <a:lstStyle/>
          <a:p>
            <a:r>
              <a:rPr lang="en-US" dirty="0"/>
              <a:t>What is telehealth? </a:t>
            </a:r>
          </a:p>
        </p:txBody>
      </p:sp>
      <p:sp>
        <p:nvSpPr>
          <p:cNvPr id="3" name="Content Placeholder 2"/>
          <p:cNvSpPr>
            <a:spLocks noGrp="1"/>
          </p:cNvSpPr>
          <p:nvPr>
            <p:ph idx="1"/>
          </p:nvPr>
        </p:nvSpPr>
        <p:spPr>
          <a:xfrm>
            <a:off x="210639" y="1744613"/>
            <a:ext cx="8619852" cy="2761936"/>
          </a:xfrm>
        </p:spPr>
        <p:txBody>
          <a:bodyPr>
            <a:normAutofit/>
          </a:bodyPr>
          <a:lstStyle/>
          <a:p>
            <a:r>
              <a:rPr lang="en-US" dirty="0"/>
              <a:t>Certain services that an individual receives from a health care provider outside of an in-person office visit</a:t>
            </a:r>
          </a:p>
          <a:p>
            <a:r>
              <a:rPr lang="en-US" dirty="0"/>
              <a:t>A telehealth service is a full visit with a provider using telephone or video technology that allows for </a:t>
            </a:r>
            <a:r>
              <a:rPr lang="en-US" b="1" dirty="0"/>
              <a:t>both audio and video communication</a:t>
            </a:r>
            <a:endParaRPr lang="en-US" dirty="0"/>
          </a:p>
        </p:txBody>
      </p:sp>
      <p:pic>
        <p:nvPicPr>
          <p:cNvPr id="8" name="Picture 7" descr="Icon&#10;&#10;Description automatically generated">
            <a:extLst>
              <a:ext uri="{FF2B5EF4-FFF2-40B4-BE49-F238E27FC236}">
                <a16:creationId xmlns:a16="http://schemas.microsoft.com/office/drawing/2014/main" id="{E117E6C2-6B36-CF45-B010-5136DAA81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698" y="4610340"/>
            <a:ext cx="1357484" cy="1357484"/>
          </a:xfrm>
          <a:prstGeom prst="rect">
            <a:avLst/>
          </a:prstGeom>
        </p:spPr>
      </p:pic>
      <p:cxnSp>
        <p:nvCxnSpPr>
          <p:cNvPr id="16" name="Straight Connector 15">
            <a:extLst>
              <a:ext uri="{FF2B5EF4-FFF2-40B4-BE49-F238E27FC236}">
                <a16:creationId xmlns:a16="http://schemas.microsoft.com/office/drawing/2014/main" id="{77BECBFB-D02A-2540-AFF7-B1A025B0FA47}"/>
              </a:ext>
            </a:extLst>
          </p:cNvPr>
          <p:cNvCxnSpPr/>
          <p:nvPr/>
        </p:nvCxnSpPr>
        <p:spPr>
          <a:xfrm>
            <a:off x="3817377" y="5289082"/>
            <a:ext cx="1654629" cy="0"/>
          </a:xfrm>
          <a:prstGeom prst="line">
            <a:avLst/>
          </a:prstGeom>
          <a:ln w="38100">
            <a:solidFill>
              <a:srgbClr val="373D6D"/>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a:extLst>
              <a:ext uri="{FF2B5EF4-FFF2-40B4-BE49-F238E27FC236}">
                <a16:creationId xmlns:a16="http://schemas.microsoft.com/office/drawing/2014/main" id="{9D452732-6A08-D54F-9AD3-97BF2F438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209" y="4608576"/>
            <a:ext cx="1371600" cy="1371600"/>
          </a:xfrm>
          <a:prstGeom prst="rect">
            <a:avLst/>
          </a:prstGeom>
        </p:spPr>
      </p:pic>
    </p:spTree>
    <p:extLst>
      <p:ext uri="{BB962C8B-B14F-4D97-AF65-F5344CB8AC3E}">
        <p14:creationId xmlns:p14="http://schemas.microsoft.com/office/powerpoint/2010/main" val="90844997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162A72DC07244895EC0B7D17B90CE3" ma:contentTypeVersion="18" ma:contentTypeDescription="Create a new document." ma:contentTypeScope="" ma:versionID="bf9e6508b059ee856240a67d14f3fac6">
  <xsd:schema xmlns:xsd="http://www.w3.org/2001/XMLSchema" xmlns:xs="http://www.w3.org/2001/XMLSchema" xmlns:p="http://schemas.microsoft.com/office/2006/metadata/properties" xmlns:ns1="http://schemas.microsoft.com/sharepoint/v3" xmlns:ns2="811bab14-ea5e-417b-89c2-4fa844418fba" xmlns:ns3="b0903a53-48b3-4800-924a-ec55aad18c4d" targetNamespace="http://schemas.microsoft.com/office/2006/metadata/properties" ma:root="true" ma:fieldsID="98e073a8108dd8b48af1bb32528932ce" ns1:_="" ns2:_="" ns3:_="">
    <xsd:import namespace="http://schemas.microsoft.com/sharepoint/v3"/>
    <xsd:import namespace="811bab14-ea5e-417b-89c2-4fa844418fba"/>
    <xsd:import namespace="b0903a53-48b3-4800-924a-ec55aad18c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bab14-ea5e-417b-89c2-4fa844418f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903a53-48b3-4800-924a-ec55aad18c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00a595-802a-4c1f-be02-a0d498a5dfe6}" ma:internalName="TaxCatchAll" ma:showField="CatchAllData" ma:web="b0903a53-48b3-4800-924a-ec55aad18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11bab14-ea5e-417b-89c2-4fa844418fba">
      <Terms xmlns="http://schemas.microsoft.com/office/infopath/2007/PartnerControls"/>
    </lcf76f155ced4ddcb4097134ff3c332f>
    <TaxCatchAll xmlns="b0903a53-48b3-4800-924a-ec55aad18c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79AC6-0F8D-4E4C-AF64-8BD507627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1bab14-ea5e-417b-89c2-4fa844418fba"/>
    <ds:schemaRef ds:uri="b0903a53-48b3-4800-924a-ec55aad18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0D7E7F-19FF-4178-BAF8-F0B5336B87BA}">
  <ds:schemaRefs>
    <ds:schemaRef ds:uri="http://purl.org/dc/elements/1.1/"/>
    <ds:schemaRef ds:uri="http://purl.org/dc/terms/"/>
    <ds:schemaRef ds:uri="8f333a15-14ce-4acb-be46-c7bb9ebaa243"/>
    <ds:schemaRef ds:uri="http://schemas.microsoft.com/sharepoint/v3"/>
    <ds:schemaRef ds:uri="http://purl.org/dc/dcmitype/"/>
    <ds:schemaRef ds:uri="http://schemas.microsoft.com/office/infopath/2007/PartnerControls"/>
    <ds:schemaRef ds:uri="http://schemas.microsoft.com/office/2006/documentManagement/types"/>
    <ds:schemaRef ds:uri="46eb5ea5-c861-40cc-b355-55969697028b"/>
    <ds:schemaRef ds:uri="http://schemas.openxmlformats.org/package/2006/metadata/core-properties"/>
    <ds:schemaRef ds:uri="http://schemas.microsoft.com/office/2006/metadata/properties"/>
    <ds:schemaRef ds:uri="http://www.w3.org/XML/1998/namespace"/>
    <ds:schemaRef ds:uri="811bab14-ea5e-417b-89c2-4fa844418fba"/>
    <ds:schemaRef ds:uri="b0903a53-48b3-4800-924a-ec55aad18c4d"/>
  </ds:schemaRefs>
</ds:datastoreItem>
</file>

<file path=customXml/itemProps3.xml><?xml version="1.0" encoding="utf-8"?>
<ds:datastoreItem xmlns:ds="http://schemas.openxmlformats.org/officeDocument/2006/customXml" ds:itemID="{084B0A7F-49CF-46E2-BCFF-31C3737123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5489</TotalTime>
  <Words>2504</Words>
  <Application>Microsoft Macintosh PowerPoint</Application>
  <PresentationFormat>On-screen Show (4:3)</PresentationFormat>
  <Paragraphs>244</Paragraphs>
  <Slides>41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Calibri</vt:lpstr>
      <vt:lpstr>Segoe UI</vt:lpstr>
      <vt:lpstr>Wingdings</vt:lpstr>
      <vt:lpstr>Office Theme</vt:lpstr>
      <vt:lpstr>Medicare Coverage of Telehealth Services</vt:lpstr>
      <vt:lpstr>PowerPoint Presentation</vt:lpstr>
      <vt:lpstr>PowerPoint Presentation</vt:lpstr>
      <vt:lpstr>Learning objectives</vt:lpstr>
      <vt:lpstr>Medicare basics</vt:lpstr>
      <vt:lpstr>What is Medicare?</vt:lpstr>
      <vt:lpstr>Parts of Medicare</vt:lpstr>
      <vt:lpstr>Telehealth</vt:lpstr>
      <vt:lpstr>What is telehealth? </vt:lpstr>
      <vt:lpstr>Telehealth services</vt:lpstr>
      <vt:lpstr>Virtual check-ins</vt:lpstr>
      <vt:lpstr>Telehealth vs. virtual check-in</vt:lpstr>
      <vt:lpstr>Check your knowledge</vt:lpstr>
      <vt:lpstr>Telehealth before  COVID-19 PHE</vt:lpstr>
      <vt:lpstr>Telehealth coverage</vt:lpstr>
      <vt:lpstr>Costs</vt:lpstr>
      <vt:lpstr>Locations</vt:lpstr>
      <vt:lpstr>Locations</vt:lpstr>
      <vt:lpstr>Locations</vt:lpstr>
      <vt:lpstr>Technology requirements</vt:lpstr>
      <vt:lpstr>Practitioners</vt:lpstr>
      <vt:lpstr>Medicare Advantage</vt:lpstr>
      <vt:lpstr>Changes to telehealth during COVID-19</vt:lpstr>
      <vt:lpstr>Telehealth coverage</vt:lpstr>
      <vt:lpstr>Telehealth services</vt:lpstr>
      <vt:lpstr>Costs</vt:lpstr>
      <vt:lpstr>Locations</vt:lpstr>
      <vt:lpstr>Technology requirements</vt:lpstr>
      <vt:lpstr>Practitioners</vt:lpstr>
      <vt:lpstr>Medicare Advantage</vt:lpstr>
      <vt:lpstr>Check your knowledge</vt:lpstr>
      <vt:lpstr>Telehealth reminders</vt:lpstr>
      <vt:lpstr>Telehealth after the PHE</vt:lpstr>
      <vt:lpstr>Potential telehealth fraud</vt:lpstr>
      <vt:lpstr>Potential telehealth fraud</vt:lpstr>
      <vt:lpstr>Review</vt:lpstr>
      <vt:lpstr>Review</vt:lpstr>
      <vt:lpstr>Resources for information and help</vt:lpstr>
      <vt:lpstr>Medicare Interactive</vt:lpstr>
      <vt:lpstr>Medicare Interactive Pro (MI Pro)</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Coverage of Telehealth Services</dc:title>
  <dc:subject>Telehealth</dc:subject>
  <dc:creator>Medicare Rights Center</dc:creator>
  <cp:keywords/>
  <dc:description/>
  <cp:lastModifiedBy>Donya Currie</cp:lastModifiedBy>
  <cp:revision>239</cp:revision>
  <dcterms:created xsi:type="dcterms:W3CDTF">2017-06-29T14:48:38Z</dcterms:created>
  <dcterms:modified xsi:type="dcterms:W3CDTF">2025-02-27T16:00:41Z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0x01010005162A72DC07244895EC0B7D17B90CE3</vt:lpwstr>
  </property>
  <property fmtid="{D5CDD505-2E9C-101B-9397-08002B2CF9AE}" pid="3" name="Order">
    <vt:r8>29700</vt:r8>
  </property>
  <property fmtid="{D5CDD505-2E9C-101B-9397-08002B2CF9AE}" pid="4" name="MediaServiceImageTags">
    <vt:lpwstr/>
  </property>
</Properties>
</file>