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8" r:id="rId6"/>
    <p:sldId id="270" r:id="rId7"/>
    <p:sldId id="257" r:id="rId8"/>
    <p:sldId id="718" r:id="rId9"/>
    <p:sldId id="682" r:id="rId10"/>
    <p:sldId id="683" r:id="rId11"/>
    <p:sldId id="278" r:id="rId12"/>
    <p:sldId id="268" r:id="rId13"/>
    <p:sldId id="594" r:id="rId14"/>
    <p:sldId id="720" r:id="rId15"/>
    <p:sldId id="793" r:id="rId16"/>
    <p:sldId id="792" r:id="rId17"/>
    <p:sldId id="595" r:id="rId18"/>
    <p:sldId id="596" r:id="rId19"/>
    <p:sldId id="803" r:id="rId20"/>
    <p:sldId id="597" r:id="rId21"/>
    <p:sldId id="794" r:id="rId22"/>
    <p:sldId id="795" r:id="rId23"/>
    <p:sldId id="767" r:id="rId24"/>
    <p:sldId id="768" r:id="rId25"/>
    <p:sldId id="784" r:id="rId26"/>
    <p:sldId id="600" r:id="rId27"/>
    <p:sldId id="796" r:id="rId28"/>
    <p:sldId id="797" r:id="rId29"/>
    <p:sldId id="804" r:id="rId30"/>
    <p:sldId id="601" r:id="rId31"/>
    <p:sldId id="800" r:id="rId32"/>
    <p:sldId id="801" r:id="rId33"/>
    <p:sldId id="802" r:id="rId34"/>
    <p:sldId id="798" r:id="rId35"/>
    <p:sldId id="314" r:id="rId36"/>
    <p:sldId id="775" r:id="rId37"/>
    <p:sldId id="779" r:id="rId38"/>
    <p:sldId id="807" r:id="rId39"/>
    <p:sldId id="774" r:id="rId40"/>
    <p:sldId id="313" r:id="rId41"/>
    <p:sldId id="312" r:id="rId42"/>
    <p:sldId id="315" r:id="rId43"/>
    <p:sldId id="316" r:id="rId44"/>
    <p:sldId id="77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11F1AD-B4F2-8D65-8CB9-F5E52BFD3984}" name="Shea Corti" initials="SC" userId="S::scours@medicarerights.org::d08a3846-a05d-4cde-b2eb-b46eb77c91dd" providerId="AD"/>
  <p188:author id="{067751F2-BAC9-6CEB-2DC1-452063724B3D}" name="Emily Whicheloe" initials="EW" userId="S::ewhicheloe@medicarerights.org::15742455-bb1e-4675-97c5-494b74c840b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th" initials="B" lastIdx="6" clrIdx="0"/>
  <p:cmAuthor id="1" name="rachel" initials="r" lastIdx="13" clrIdx="1"/>
  <p:cmAuthor id="2" name="Casey Schwarz" initials="CS" lastIdx="1" clrIdx="2">
    <p:extLst>
      <p:ext uri="{19B8F6BF-5375-455C-9EA6-DF929625EA0E}">
        <p15:presenceInfo xmlns:p15="http://schemas.microsoft.com/office/powerpoint/2012/main" userId="S::cschwarz@medicarerights.org::28a7c872-9155-4dc6-b485-bee7cfc8265e" providerId="AD"/>
      </p:ext>
    </p:extLst>
  </p:cmAuthor>
  <p:cmAuthor id="3" name="Patricia Jia" initials="PJ" lastIdx="1" clrIdx="3">
    <p:extLst>
      <p:ext uri="{19B8F6BF-5375-455C-9EA6-DF929625EA0E}">
        <p15:presenceInfo xmlns:p15="http://schemas.microsoft.com/office/powerpoint/2012/main" userId="S::pjia@medicarerights.org::6351d0f1-01dd-4e6d-8096-d4ced9c5d0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D6D"/>
    <a:srgbClr val="C5E3FF"/>
    <a:srgbClr val="E1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DF42D-1E87-388D-F0E8-B330FF9DB9C2}" v="65" dt="2022-07-15T15:56:45.386"/>
    <p1510:client id="{EC54BC90-97D2-534B-A788-9286657363A2}" v="248" dt="2022-05-20T17:37:51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3" autoAdjust="0"/>
    <p:restoredTop sz="86333" autoAdjust="0"/>
  </p:normalViewPr>
  <p:slideViewPr>
    <p:cSldViewPr snapToGrid="0">
      <p:cViewPr varScale="1">
        <p:scale>
          <a:sx n="77" d="100"/>
          <a:sy n="77" d="100"/>
        </p:scale>
        <p:origin x="948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68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79287E-9733-774D-858E-122237A76A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271D77-16FB-CD46-BCBC-5BE446261E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D9CA1-B689-6049-8456-48D4B083867C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42B86-29F2-484E-8B4B-A101CAB5FE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842F3-943E-9544-A51A-B1E377CDB8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9DA2E-3DF6-8140-8212-174F0549E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3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73665-9776-4C2D-AB4B-AD8691C250F5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8A371-B7AD-4038-8244-ADA82C30A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8A371-B7AD-4038-8244-ADA82C30A2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4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following coverage rules were in place </a:t>
            </a:r>
            <a:r>
              <a:rPr lang="en-US" b="1" dirty="0"/>
              <a:t>before the PHE</a:t>
            </a:r>
            <a:r>
              <a:rPr lang="en-US" b="0" dirty="0"/>
              <a:t>, and they do not reflect current PHE-related coverage flexibilities or possible future changes.</a:t>
            </a:r>
            <a:endParaRPr lang="en-US" dirty="0"/>
          </a:p>
        </p:txBody>
      </p:sp>
      <p:sp>
        <p:nvSpPr>
          <p:cNvPr id="152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8A371-B7AD-4038-8244-ADA82C30A23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63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Beneficiaries could not receive telehealth services in their own homes, and Original Medicare beneficiaries in urban areas were generally ineligible for telehealth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83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12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89FCB7E-80AE-443C-8655-A7E4A5E20E91}" type="slidenum">
              <a:rPr lang="en-US" smtClean="0"/>
              <a:pPr defTabSz="96520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42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89FCB7E-80AE-443C-8655-A7E4A5E20E91}" type="slidenum">
              <a:rPr lang="en-US" smtClean="0"/>
              <a:pPr defTabSz="96520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6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8A371-B7AD-4038-8244-ADA82C30A23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2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16D3A04-C33E-4FF7-87DE-3592F05D3312}" type="slidenum">
              <a:rPr lang="en-US" smtClean="0"/>
              <a:pPr defTabSz="965200"/>
              <a:t>5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52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3827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52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483319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8A371-B7AD-4038-8244-ADA82C30A23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81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</p:spPr>
        <p:txBody>
          <a:bodyPr/>
          <a:lstStyle/>
          <a:p>
            <a:r>
              <a:rPr lang="en-US" dirty="0"/>
              <a:t>Previously, only Medicare beneficiaries in rural areas could access telehealth, and they were required to travel to an authorized health care setting.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More info on providers/technology from HHS guidance: https://</a:t>
            </a:r>
            <a:r>
              <a:rPr lang="en-US" dirty="0" err="1"/>
              <a:t>www.hhs.gov</a:t>
            </a:r>
            <a:r>
              <a:rPr lang="en-US" dirty="0"/>
              <a:t>/</a:t>
            </a:r>
            <a:r>
              <a:rPr lang="en-US" dirty="0" err="1"/>
              <a:t>hipaa</a:t>
            </a:r>
            <a:r>
              <a:rPr lang="en-US" dirty="0"/>
              <a:t>/for-professionals/special-topics/emergency-preparedness/notification-enforcement-discretion-telehealth/</a:t>
            </a:r>
            <a:r>
              <a:rPr lang="en-US" dirty="0" err="1"/>
              <a:t>index.html</a:t>
            </a:r>
            <a:r>
              <a:rPr lang="en-US" dirty="0"/>
              <a:t> </a:t>
            </a: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89FCB7E-80AE-443C-8655-A7E4A5E20E91}" type="slidenum">
              <a:rPr lang="en-US" smtClean="0"/>
              <a:pPr defTabSz="96520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92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Previously, Medicare only covered telehealth services provided by eligible practitioners.</a:t>
            </a: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89FCB7E-80AE-443C-8655-A7E4A5E20E91}" type="slidenum">
              <a:rPr lang="en-US" smtClean="0"/>
              <a:pPr defTabSz="96520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6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8A371-B7AD-4038-8244-ADA82C30A23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57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for presenter: At this point, explain to audience members how you would like them to answer. If you are using a webinar platform, like Zoom, you could ask people to put their answers in the chat. If you are giving this presentation in-person, you could call on people, ask them to share with the person next to them, or ask them to think about the answer just to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Possible answers: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Telehealth covered for beneficiaries in any geographic region at home and in health care settings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Providers can waive or reduce cost-sharing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Some limited telehealth services can be provided with audio only, such as some behavioral health care services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Any health care professional that is eligible to bill Medicare for professional services can provide and bill for telehealth services, like physical therapists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8A371-B7AD-4038-8244-ADA82C30A23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58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8A371-B7AD-4038-8244-ADA82C30A23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8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1175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Medicare is a fee-for-service program that is designed to incorporate other types of insurance to pay for care. </a:t>
            </a:r>
            <a:r>
              <a:rPr lang="en-US" dirty="0">
                <a:solidFill>
                  <a:srgbClr val="FF0000"/>
                </a:solidFill>
              </a:rPr>
              <a:t>The design of Medicare coverage includes cost sharing  because </a:t>
            </a:r>
            <a:r>
              <a:rPr lang="en-US" dirty="0"/>
              <a:t>it does not pay for most health services at 100%. Medicare’s cost sharing may be covered by other insurance a person has, which we discuss later on in this presentation.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8A371-B7AD-4038-8244-ADA82C30A23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7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covered virtual check-in does not relate to a medical visit within the past seven days and does not lead to a medical visit within the next 24 hours (or the soonest appointment available).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Virtual check-ins are covered at 80% of the Medicare-approved amount after an individual meets the Part B deductible, and the individual owes a 20% coinsurance.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Medicare pays for the virtual check-in at a lower rate than an in-person or telehealth appointment. </a:t>
            </a:r>
          </a:p>
        </p:txBody>
      </p:sp>
    </p:spTree>
    <p:extLst>
      <p:ext uri="{BB962C8B-B14F-4D97-AF65-F5344CB8AC3E}">
        <p14:creationId xmlns:p14="http://schemas.microsoft.com/office/powerpoint/2010/main" val="94494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4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for presenter: At this point, explain to audience members how you would like them to answer. If you are using a webinar platform, like Zoom, you could ask people to put their answers in the chat. If you are giving this presentation in-person, you could call on people, ask them to share with the person next to them, or ask them to think about the answer just to themselves.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8A371-B7AD-4038-8244-ADA82C30A23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8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777" y="3487413"/>
            <a:ext cx="7772400" cy="1645218"/>
          </a:xfrm>
        </p:spPr>
        <p:txBody>
          <a:bodyPr anchor="b">
            <a:normAutofit/>
          </a:bodyPr>
          <a:lstStyle>
            <a:lvl1pPr algn="l"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6EF-3B66-4529-A5D8-508175339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10"/>
          <p:cNvSpPr/>
          <p:nvPr userDrawn="1"/>
        </p:nvSpPr>
        <p:spPr>
          <a:xfrm>
            <a:off x="5938246" y="3377550"/>
            <a:ext cx="721800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" name="Shape 11"/>
          <p:cNvSpPr/>
          <p:nvPr userDrawn="1"/>
        </p:nvSpPr>
        <p:spPr>
          <a:xfrm>
            <a:off x="6659860" y="3377550"/>
            <a:ext cx="721800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" name="Shape 12"/>
          <p:cNvSpPr/>
          <p:nvPr userDrawn="1"/>
        </p:nvSpPr>
        <p:spPr>
          <a:xfrm>
            <a:off x="-1" y="3377550"/>
            <a:ext cx="721800" cy="1028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13"/>
          <p:cNvSpPr/>
          <p:nvPr userDrawn="1"/>
        </p:nvSpPr>
        <p:spPr>
          <a:xfrm>
            <a:off x="721424" y="3377550"/>
            <a:ext cx="5216699" cy="102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" name="Picture 11" descr="A picture containing text, sign, plate, dishware&#10;&#10;Description automatically generated">
            <a:extLst>
              <a:ext uri="{FF2B5EF4-FFF2-40B4-BE49-F238E27FC236}">
                <a16:creationId xmlns:a16="http://schemas.microsoft.com/office/drawing/2014/main" id="{0FB3D080-4831-3742-A11E-1A4AAA71289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8" y="208303"/>
            <a:ext cx="2487809" cy="11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39" y="418186"/>
            <a:ext cx="7886700" cy="83665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39" y="1744612"/>
            <a:ext cx="8619852" cy="4351338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Arial" panose="020B0604020202020204" pitchFamily="34" charset="0"/>
              <a:buChar char="»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10"/>
          <p:cNvSpPr/>
          <p:nvPr userDrawn="1"/>
        </p:nvSpPr>
        <p:spPr>
          <a:xfrm>
            <a:off x="5938247" y="1410804"/>
            <a:ext cx="721800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" name="Shape 11"/>
          <p:cNvSpPr/>
          <p:nvPr userDrawn="1"/>
        </p:nvSpPr>
        <p:spPr>
          <a:xfrm>
            <a:off x="6659861" y="1410804"/>
            <a:ext cx="721800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" name="Shape 12"/>
          <p:cNvSpPr/>
          <p:nvPr userDrawn="1"/>
        </p:nvSpPr>
        <p:spPr>
          <a:xfrm>
            <a:off x="0" y="1410804"/>
            <a:ext cx="721800" cy="1028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13"/>
          <p:cNvSpPr/>
          <p:nvPr userDrawn="1"/>
        </p:nvSpPr>
        <p:spPr>
          <a:xfrm>
            <a:off x="721425" y="1410804"/>
            <a:ext cx="5216699" cy="102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697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39" y="418186"/>
            <a:ext cx="7886700" cy="83665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755" y="6319974"/>
            <a:ext cx="2057400" cy="365125"/>
          </a:xfrm>
        </p:spPr>
        <p:txBody>
          <a:bodyPr/>
          <a:lstStyle/>
          <a:p>
            <a:fld id="{022AF6EF-3B66-4529-A5D8-508175339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10"/>
          <p:cNvSpPr/>
          <p:nvPr userDrawn="1"/>
        </p:nvSpPr>
        <p:spPr>
          <a:xfrm>
            <a:off x="6298649" y="6755101"/>
            <a:ext cx="721800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" name="Shape 11"/>
          <p:cNvSpPr/>
          <p:nvPr userDrawn="1"/>
        </p:nvSpPr>
        <p:spPr>
          <a:xfrm>
            <a:off x="7012024" y="6755101"/>
            <a:ext cx="2170630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" name="Shape 12"/>
          <p:cNvSpPr/>
          <p:nvPr userDrawn="1"/>
        </p:nvSpPr>
        <p:spPr>
          <a:xfrm>
            <a:off x="-1" y="6755102"/>
            <a:ext cx="992777" cy="102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13"/>
          <p:cNvSpPr/>
          <p:nvPr userDrawn="1"/>
        </p:nvSpPr>
        <p:spPr>
          <a:xfrm>
            <a:off x="992776" y="6755100"/>
            <a:ext cx="5305873" cy="10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0" y="1406328"/>
            <a:ext cx="8421190" cy="174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10639" y="1575230"/>
            <a:ext cx="8619852" cy="4520720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Arial" panose="020B0604020202020204" pitchFamily="34" charset="0"/>
              <a:buChar char="»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29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39" y="418186"/>
            <a:ext cx="7886700" cy="83665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1755" y="6319974"/>
            <a:ext cx="2057400" cy="365125"/>
          </a:xfrm>
        </p:spPr>
        <p:txBody>
          <a:bodyPr/>
          <a:lstStyle/>
          <a:p>
            <a:fld id="{022AF6EF-3B66-4529-A5D8-508175339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10"/>
          <p:cNvSpPr/>
          <p:nvPr userDrawn="1"/>
        </p:nvSpPr>
        <p:spPr>
          <a:xfrm>
            <a:off x="6298649" y="6755101"/>
            <a:ext cx="721800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" name="Shape 11"/>
          <p:cNvSpPr/>
          <p:nvPr userDrawn="1"/>
        </p:nvSpPr>
        <p:spPr>
          <a:xfrm>
            <a:off x="7012024" y="6755101"/>
            <a:ext cx="2170630" cy="10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" name="Shape 12"/>
          <p:cNvSpPr/>
          <p:nvPr userDrawn="1"/>
        </p:nvSpPr>
        <p:spPr>
          <a:xfrm>
            <a:off x="-1" y="6755102"/>
            <a:ext cx="992777" cy="1028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13"/>
          <p:cNvSpPr/>
          <p:nvPr userDrawn="1"/>
        </p:nvSpPr>
        <p:spPr>
          <a:xfrm>
            <a:off x="992776" y="6755100"/>
            <a:ext cx="5305873" cy="10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10639" y="1575230"/>
            <a:ext cx="8619852" cy="4520720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Arial" panose="020B0604020202020204" pitchFamily="34" charset="0"/>
              <a:buChar char="»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24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5"/>
          <p:cNvSpPr/>
          <p:nvPr userDrawn="1"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55427"/>
          </a:xfrm>
        </p:spPr>
        <p:txBody>
          <a:bodyPr anchor="b">
            <a:noAutofit/>
          </a:bodyPr>
          <a:lstStyle>
            <a:lvl1pPr algn="ctr"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3063"/>
            <a:ext cx="7886700" cy="12215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hape 18"/>
          <p:cNvSpPr/>
          <p:nvPr userDrawn="1"/>
        </p:nvSpPr>
        <p:spPr>
          <a:xfrm>
            <a:off x="3047703" y="5323800"/>
            <a:ext cx="3047700" cy="1028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" name="Shape 19"/>
          <p:cNvSpPr/>
          <p:nvPr userDrawn="1"/>
        </p:nvSpPr>
        <p:spPr>
          <a:xfrm>
            <a:off x="6096270" y="5323800"/>
            <a:ext cx="3047700" cy="102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" name="Shape 20"/>
          <p:cNvSpPr/>
          <p:nvPr userDrawn="1"/>
        </p:nvSpPr>
        <p:spPr>
          <a:xfrm>
            <a:off x="1" y="5323800"/>
            <a:ext cx="3047700" cy="10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42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"/>
          <p:cNvSpPr/>
          <p:nvPr userDrawn="1"/>
        </p:nvSpPr>
        <p:spPr>
          <a:xfrm>
            <a:off x="0" y="0"/>
            <a:ext cx="9144000" cy="5324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defRPr/>
            </a:pPr>
            <a:endParaRPr/>
          </a:p>
        </p:txBody>
      </p:sp>
      <p:sp>
        <p:nvSpPr>
          <p:cNvPr id="4" name="Shape 18"/>
          <p:cNvSpPr/>
          <p:nvPr userDrawn="1"/>
        </p:nvSpPr>
        <p:spPr>
          <a:xfrm>
            <a:off x="3048000" y="5324475"/>
            <a:ext cx="3048000" cy="10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defRPr/>
            </a:pPr>
            <a:endParaRPr/>
          </a:p>
        </p:txBody>
      </p:sp>
      <p:sp>
        <p:nvSpPr>
          <p:cNvPr id="5" name="Shape 19"/>
          <p:cNvSpPr/>
          <p:nvPr userDrawn="1"/>
        </p:nvSpPr>
        <p:spPr>
          <a:xfrm>
            <a:off x="6096000" y="5324475"/>
            <a:ext cx="3048000" cy="10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defRPr/>
            </a:pPr>
            <a:endParaRPr/>
          </a:p>
        </p:txBody>
      </p:sp>
      <p:sp>
        <p:nvSpPr>
          <p:cNvPr id="6" name="Shape 20"/>
          <p:cNvSpPr/>
          <p:nvPr userDrawn="1"/>
        </p:nvSpPr>
        <p:spPr>
          <a:xfrm>
            <a:off x="0" y="5324475"/>
            <a:ext cx="3048000" cy="1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spcBef>
                <a:spcPts val="0"/>
              </a:spcBef>
              <a:defRPr/>
            </a:pP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3888" y="3429000"/>
            <a:ext cx="7886700" cy="9775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5500" baseline="0">
                <a:solidFill>
                  <a:srgbClr val="373D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352800" y="6446520"/>
            <a:ext cx="2331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© 2022 Medicare Rights Center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465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 Page </a:t>
            </a:r>
            <a:fld id="{6258E8AB-C482-4C44-B97B-C4615FD529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9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C66D-0E77-4D62-9CD9-357CE86BBADD}" type="datetimeFigureOut">
              <a:rPr lang="en-US" smtClean="0"/>
              <a:pPr/>
              <a:t>7/26/2022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AF6EF-3B66-4529-A5D8-508175339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352617" y="6490764"/>
            <a:ext cx="2335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© 2022 Medicare Rights Center</a:t>
            </a:r>
          </a:p>
        </p:txBody>
      </p:sp>
    </p:spTree>
    <p:extLst>
      <p:ext uri="{BB962C8B-B14F-4D97-AF65-F5344CB8AC3E}">
        <p14:creationId xmlns:p14="http://schemas.microsoft.com/office/powerpoint/2010/main" val="70333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4" r:id="rId4"/>
    <p:sldLayoutId id="2147483663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a.gov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shiptacent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oa.org/" TargetMode="External"/><Relationship Id="rId5" Type="http://schemas.openxmlformats.org/officeDocument/2006/relationships/hyperlink" Target="http://www.medicareinteractive.org/" TargetMode="External"/><Relationship Id="rId4" Type="http://schemas.openxmlformats.org/officeDocument/2006/relationships/hyperlink" Target="http://www.medicare.gov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edicareinteractiv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medicareinteractive.org/learning-center/course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777" y="3486046"/>
            <a:ext cx="7793692" cy="17116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Medicare Coverage of Telehealth Services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33B2A5-70A5-C147-AF3E-24E0E9EAD7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42" y="118999"/>
            <a:ext cx="2881424" cy="13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0" dirty="0"/>
              <a:t>Telehealth services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2600" dirty="0"/>
              <a:t>Examples of Medicare-covered telehealth benefits: </a:t>
            </a:r>
          </a:p>
          <a:p>
            <a:pPr marL="457200" lvl="0" indent="-365760">
              <a:spcBef>
                <a:spcPts val="500"/>
              </a:spcBef>
            </a:pPr>
            <a:r>
              <a:rPr lang="en-US" sz="2400" dirty="0"/>
              <a:t>Lab test or x-ray result consultations</a:t>
            </a:r>
          </a:p>
          <a:p>
            <a:pPr marL="457200" lvl="0" indent="-365760">
              <a:spcBef>
                <a:spcPts val="500"/>
              </a:spcBef>
            </a:pPr>
            <a:r>
              <a:rPr lang="en-US" sz="2400" dirty="0"/>
              <a:t>Post-surgical follow-up</a:t>
            </a:r>
          </a:p>
          <a:p>
            <a:pPr marL="457200" lvl="0" indent="-365760">
              <a:spcBef>
                <a:spcPts val="500"/>
              </a:spcBef>
            </a:pPr>
            <a:r>
              <a:rPr lang="en-US" sz="2400" dirty="0"/>
              <a:t>Prescription management</a:t>
            </a:r>
          </a:p>
          <a:p>
            <a:pPr marL="457200" lvl="0" indent="-365760">
              <a:spcBef>
                <a:spcPts val="500"/>
              </a:spcBef>
            </a:pPr>
            <a:r>
              <a:rPr lang="en-US" sz="2400" dirty="0"/>
              <a:t>Preventive health screenings</a:t>
            </a:r>
          </a:p>
          <a:p>
            <a:pPr marL="457200" lvl="0" indent="-365760">
              <a:spcBef>
                <a:spcPts val="500"/>
              </a:spcBef>
            </a:pPr>
            <a:r>
              <a:rPr lang="en-US" sz="2400" dirty="0"/>
              <a:t>Urgent care issues like colds, coughs, and stomach aches </a:t>
            </a:r>
          </a:p>
          <a:p>
            <a:pPr marL="457200" lvl="0" indent="-365760">
              <a:spcBef>
                <a:spcPts val="500"/>
              </a:spcBef>
            </a:pPr>
            <a:r>
              <a:rPr lang="en-US" sz="2400" dirty="0"/>
              <a:t>Mental health treatment, including online therapy and counseling </a:t>
            </a:r>
          </a:p>
          <a:p>
            <a:pPr marL="457200" lvl="0" indent="-365760">
              <a:spcBef>
                <a:spcPts val="500"/>
              </a:spcBef>
            </a:pPr>
            <a:r>
              <a:rPr lang="en-US" sz="2400" dirty="0"/>
              <a:t>Treatment of recurring conditions, like migraines or urinary tract infections</a:t>
            </a:r>
          </a:p>
          <a:p>
            <a:pPr marL="457200" lvl="0" indent="-365760">
              <a:spcBef>
                <a:spcPts val="500"/>
              </a:spcBef>
            </a:pPr>
            <a:r>
              <a:rPr lang="en-US" sz="2400" dirty="0"/>
              <a:t>Treatment of skin conditions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Virtual check-ins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0639" y="1744612"/>
            <a:ext cx="8452098" cy="4583452"/>
          </a:xfrm>
        </p:spPr>
        <p:txBody>
          <a:bodyPr>
            <a:normAutofit/>
          </a:bodyPr>
          <a:lstStyle/>
          <a:p>
            <a:r>
              <a:rPr lang="en-US" sz="2600" dirty="0"/>
              <a:t>Original Medicare Part B covers virtual check-ins, also called “brief communication technology-based services,” with certain providers</a:t>
            </a:r>
          </a:p>
          <a:p>
            <a:pPr lvl="1"/>
            <a:r>
              <a:rPr lang="en-US" dirty="0"/>
              <a:t>Allow individuals to communicate with their providers through audio and video communication technology or by sending in photo or video images for remote assessment</a:t>
            </a:r>
          </a:p>
          <a:p>
            <a:pPr lvl="1"/>
            <a:r>
              <a:rPr lang="en-US" dirty="0"/>
              <a:t>For patients who have an established relationship with their provider, and the patient must verbally consent to receive these services</a:t>
            </a:r>
          </a:p>
          <a:p>
            <a:r>
              <a:rPr lang="en-US" b="1" dirty="0"/>
              <a:t>Virtual check-ins are separate from Medicare’s telehealth benefit</a:t>
            </a:r>
          </a:p>
        </p:txBody>
      </p:sp>
    </p:spTree>
    <p:extLst>
      <p:ext uri="{BB962C8B-B14F-4D97-AF65-F5344CB8AC3E}">
        <p14:creationId xmlns:p14="http://schemas.microsoft.com/office/powerpoint/2010/main" val="321023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Telehealth vs. virtual check-in</a:t>
            </a:r>
            <a:endParaRPr lang="en-US" b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C9C9BB-BFB3-8142-ACFB-809AF9DAB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640707"/>
              </p:ext>
            </p:extLst>
          </p:nvPr>
        </p:nvGraphicFramePr>
        <p:xfrm>
          <a:off x="329909" y="1775234"/>
          <a:ext cx="8381312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90656">
                  <a:extLst>
                    <a:ext uri="{9D8B030D-6E8A-4147-A177-3AD203B41FA5}">
                      <a16:colId xmlns:a16="http://schemas.microsoft.com/office/drawing/2014/main" val="2006249242"/>
                    </a:ext>
                  </a:extLst>
                </a:gridCol>
                <a:gridCol w="4190656">
                  <a:extLst>
                    <a:ext uri="{9D8B030D-6E8A-4147-A177-3AD203B41FA5}">
                      <a16:colId xmlns:a16="http://schemas.microsoft.com/office/drawing/2014/main" val="3003359563"/>
                    </a:ext>
                  </a:extLst>
                </a:gridCol>
              </a:tblGrid>
              <a:tr h="372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Telehealth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Virtual check-in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17112"/>
                  </a:ext>
                </a:extLst>
              </a:tr>
              <a:tr h="3729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Full telehealth visit is treated and reimbursed in the same way as an in-person visit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a full appointment – generally a brief (5-10) discussion with a provider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07833"/>
                  </a:ext>
                </a:extLst>
              </a:tr>
              <a:tr h="3729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Requires real-time communication through audio and visual technology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Provider can respond by phone (audio or video), secure text messaging, email, or patient portal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675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Limited geographic areas before the PHE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Available to Medicare beneficiaries in all areas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82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10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D518-EB34-4716-BF6A-230C4749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431" y="418186"/>
            <a:ext cx="6784907" cy="836657"/>
          </a:xfrm>
        </p:spPr>
        <p:txBody>
          <a:bodyPr/>
          <a:lstStyle/>
          <a:p>
            <a:r>
              <a:rPr lang="en-US" dirty="0"/>
              <a:t>Check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FBF4-E56B-43A6-9FE5-0473154E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006" y="3099216"/>
            <a:ext cx="7107987" cy="10980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373D6D"/>
                </a:solidFill>
              </a:rPr>
              <a:t>What types of health care services does Medicare cover as telehealth? </a:t>
            </a:r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9DE1061A-8771-9B45-93CB-EBAB84801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3404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13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Telehealth before </a:t>
            </a:r>
            <a:br>
              <a:rPr lang="en-US" sz="5000" dirty="0"/>
            </a:br>
            <a:r>
              <a:rPr lang="en-US" sz="5000" dirty="0"/>
              <a:t>COVID-19 PHE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/>
              <a:t>Telehealth coverage</a:t>
            </a:r>
            <a:endParaRPr lang="en-US" b="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10639" y="1947371"/>
            <a:ext cx="4361361" cy="4013692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2800" dirty="0"/>
              <a:t>Before the COVID-19 public health emergency (PHE), </a:t>
            </a:r>
            <a:r>
              <a:rPr lang="en-US" sz="2800" b="1" dirty="0"/>
              <a:t>Original Medicare Part B</a:t>
            </a:r>
            <a:r>
              <a:rPr lang="en-US" sz="2800" dirty="0"/>
              <a:t> covered telehealth in limited situations </a:t>
            </a:r>
          </a:p>
        </p:txBody>
      </p:sp>
      <p:pic>
        <p:nvPicPr>
          <p:cNvPr id="3" name="Picture 2" descr="A doctor working on his computer">
            <a:extLst>
              <a:ext uri="{FF2B5EF4-FFF2-40B4-BE49-F238E27FC236}">
                <a16:creationId xmlns:a16="http://schemas.microsoft.com/office/drawing/2014/main" id="{88076FE5-7F58-EE46-BF1A-6D4515F72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r="7429"/>
          <a:stretch/>
        </p:blipFill>
        <p:spPr>
          <a:xfrm>
            <a:off x="4716966" y="1947371"/>
            <a:ext cx="4427034" cy="35040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D518-EB34-4716-BF6A-230C4749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DECC68-6963-FE4D-AE42-D7AB547AE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123" y="203621"/>
            <a:ext cx="1229209" cy="1229209"/>
          </a:xfr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390FE09-0074-3B4D-B59D-84C6F392523B}"/>
              </a:ext>
            </a:extLst>
          </p:cNvPr>
          <p:cNvSpPr txBox="1">
            <a:spLocks noChangeArrowheads="1"/>
          </p:cNvSpPr>
          <p:nvPr/>
        </p:nvSpPr>
        <p:spPr>
          <a:xfrm>
            <a:off x="210640" y="1754444"/>
            <a:ext cx="8352790" cy="4298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Original Medicare beneficiaries </a:t>
            </a:r>
          </a:p>
          <a:p>
            <a:pPr lvl="1"/>
            <a:r>
              <a:rPr lang="en-US" sz="2500" dirty="0"/>
              <a:t>Part B deductible: $233 in 2022 </a:t>
            </a:r>
          </a:p>
          <a:p>
            <a:pPr lvl="1"/>
            <a:r>
              <a:rPr lang="en-US" sz="2500" dirty="0"/>
              <a:t>Part B coinsurance: 20% of the Medicare-approved amount for telehealth services from providers who accept Medicare assignment</a:t>
            </a:r>
          </a:p>
          <a:p>
            <a:r>
              <a:rPr lang="en-US" dirty="0"/>
              <a:t>Medicare Advantage beneficiaries should contact their plan to learn about their telehealth costs</a:t>
            </a:r>
          </a:p>
        </p:txBody>
      </p:sp>
    </p:spTree>
    <p:extLst>
      <p:ext uri="{BB962C8B-B14F-4D97-AF65-F5344CB8AC3E}">
        <p14:creationId xmlns:p14="http://schemas.microsoft.com/office/powerpoint/2010/main" val="170183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10639" y="1754444"/>
            <a:ext cx="8619852" cy="3185639"/>
          </a:xfrm>
        </p:spPr>
        <p:txBody>
          <a:bodyPr>
            <a:noAutofit/>
          </a:bodyPr>
          <a:lstStyle/>
          <a:p>
            <a:r>
              <a:rPr lang="en-US" sz="2600" dirty="0"/>
              <a:t>Original Medicare beneficiaries could generally only access telehealth if they </a:t>
            </a:r>
            <a:r>
              <a:rPr lang="en-US" sz="2600" b="1" dirty="0"/>
              <a:t>lived in a rural area </a:t>
            </a:r>
            <a:r>
              <a:rPr lang="en-US" sz="2600" dirty="0"/>
              <a:t>and traveled from their home to a local medical facility to receive the services</a:t>
            </a:r>
          </a:p>
          <a:p>
            <a:r>
              <a:rPr lang="en-US" sz="2600" dirty="0"/>
              <a:t>They had to be at an </a:t>
            </a:r>
            <a:r>
              <a:rPr lang="en-US" sz="2600" b="1" dirty="0"/>
              <a:t>“originating site”</a:t>
            </a:r>
            <a:r>
              <a:rPr lang="en-US" sz="2600" dirty="0"/>
              <a:t> in an eligible geographic area</a:t>
            </a:r>
          </a:p>
          <a:p>
            <a:pPr lvl="1"/>
            <a:r>
              <a:rPr lang="en-US" sz="2100" dirty="0"/>
              <a:t>Rural health professional shortage areas (HPSA)</a:t>
            </a:r>
          </a:p>
          <a:p>
            <a:pPr lvl="1"/>
            <a:r>
              <a:rPr lang="en-US" sz="2100" dirty="0"/>
              <a:t>Counties not classified as a metropolitan statistical area (MSA)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62E96-A3B1-4563-96F6-DA309D8E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B144278-F3AB-CE47-8BAB-366CEC300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6" y="5016284"/>
            <a:ext cx="1270000" cy="1270000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3D606A8-904D-BA45-9831-69403033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37" y="5092484"/>
            <a:ext cx="1651000" cy="11176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3E7DB92-7F4D-274E-B8F5-1DAA87AC31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30" y="4777754"/>
            <a:ext cx="1097280" cy="1097280"/>
          </a:xfrm>
          <a:prstGeom prst="rect">
            <a:avLst/>
          </a:prstGeom>
        </p:spPr>
      </p:pic>
      <p:pic>
        <p:nvPicPr>
          <p:cNvPr id="11" name="Picture 10" descr="A picture containing text, first-aid kit, sign, clipart&#10;&#10;Description automatically generated">
            <a:extLst>
              <a:ext uri="{FF2B5EF4-FFF2-40B4-BE49-F238E27FC236}">
                <a16:creationId xmlns:a16="http://schemas.microsoft.com/office/drawing/2014/main" id="{29B82896-E419-B344-AF55-4A5D25D09E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98" y="5016284"/>
            <a:ext cx="1270000" cy="1270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8539C32-33DF-0549-920E-F0294E66DA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13" y="5016284"/>
            <a:ext cx="594360" cy="5943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10639" y="1754444"/>
            <a:ext cx="8461874" cy="4351338"/>
          </a:xfrm>
        </p:spPr>
        <p:txBody>
          <a:bodyPr>
            <a:normAutofit/>
          </a:bodyPr>
          <a:lstStyle/>
          <a:p>
            <a:r>
              <a:rPr lang="en-US" dirty="0"/>
              <a:t>Eligible originating sites included: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Physician and practitioner offices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Hospitals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Critical Access Hospitals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Rural Health Clinics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Federally Qualified Health Centers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Hospital-based or Critical Access Hospital-based renal dialysis centers (including satellites)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Skilled Nursing 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Community Mental Health Centers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62E96-A3B1-4563-96F6-DA309D8E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</a:t>
            </a:r>
          </a:p>
        </p:txBody>
      </p:sp>
    </p:spTree>
    <p:extLst>
      <p:ext uri="{BB962C8B-B14F-4D97-AF65-F5344CB8AC3E}">
        <p14:creationId xmlns:p14="http://schemas.microsoft.com/office/powerpoint/2010/main" val="1455593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10639" y="1754443"/>
            <a:ext cx="8526961" cy="4573785"/>
          </a:xfrm>
        </p:spPr>
        <p:txBody>
          <a:bodyPr>
            <a:normAutofit/>
          </a:bodyPr>
          <a:lstStyle/>
          <a:p>
            <a:r>
              <a:rPr lang="en-US" dirty="0"/>
              <a:t>Originating site geographic limitations were only waived in circumstances where: </a:t>
            </a:r>
          </a:p>
          <a:p>
            <a:pPr lvl="1"/>
            <a:r>
              <a:rPr lang="en-US" sz="2600" dirty="0"/>
              <a:t>Individuals required telehealth services to treat a diagnosed substance use disorder or co-occurring mental health disorder </a:t>
            </a:r>
          </a:p>
          <a:p>
            <a:pPr lvl="1"/>
            <a:r>
              <a:rPr lang="en-US" sz="2600" dirty="0"/>
              <a:t>Individuals required telehealth services to diagnose, evaluate, or treat symptoms of acute stroke</a:t>
            </a:r>
          </a:p>
          <a:p>
            <a:pPr lvl="0"/>
            <a:r>
              <a:rPr lang="en-US" dirty="0"/>
              <a:t>These individuals had the option of accessing telehealth services from their home or from a medical facility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62E96-A3B1-4563-96F6-DA309D8E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</a:t>
            </a:r>
          </a:p>
        </p:txBody>
      </p:sp>
    </p:spTree>
    <p:extLst>
      <p:ext uri="{BB962C8B-B14F-4D97-AF65-F5344CB8AC3E}">
        <p14:creationId xmlns:p14="http://schemas.microsoft.com/office/powerpoint/2010/main" val="312277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"/>
          <p:cNvSpPr txBox="1">
            <a:spLocks/>
          </p:cNvSpPr>
          <p:nvPr/>
        </p:nvSpPr>
        <p:spPr>
          <a:xfrm>
            <a:off x="1711326" y="1810670"/>
            <a:ext cx="6788530" cy="1675131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Medicare Rights Center is a national, nonprofit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consumer service organization that works to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ensure access to affordable health care for older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adults and people with disabilities through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0732" y="4143790"/>
            <a:ext cx="234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Counseling and advocacy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588" y="4143790"/>
            <a:ext cx="234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Educational programs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2438" y="4143790"/>
            <a:ext cx="234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Public policy initiatives</a:t>
            </a:r>
          </a:p>
        </p:txBody>
      </p:sp>
      <p:grpSp>
        <p:nvGrpSpPr>
          <p:cNvPr id="8" name="Shape 442"/>
          <p:cNvGrpSpPr/>
          <p:nvPr/>
        </p:nvGrpSpPr>
        <p:grpSpPr>
          <a:xfrm>
            <a:off x="2313057" y="3622878"/>
            <a:ext cx="336767" cy="383835"/>
            <a:chOff x="4630125" y="278900"/>
            <a:chExt cx="400675" cy="456675"/>
          </a:xfrm>
        </p:grpSpPr>
        <p:sp>
          <p:nvSpPr>
            <p:cNvPr id="9" name="Shape 4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" name="Shape 444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1" name="Shape 445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Shape 446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Shape 483"/>
          <p:cNvGrpSpPr/>
          <p:nvPr/>
        </p:nvGrpSpPr>
        <p:grpSpPr>
          <a:xfrm>
            <a:off x="4598068" y="3622878"/>
            <a:ext cx="366457" cy="366436"/>
            <a:chOff x="1923675" y="1633650"/>
            <a:chExt cx="436000" cy="435975"/>
          </a:xfrm>
        </p:grpSpPr>
        <p:sp>
          <p:nvSpPr>
            <p:cNvPr id="14" name="Shape 48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Shape 48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" name="Shape 48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7" name="Shape 48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8" name="Shape 48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" name="Shape 48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20" name="Shape 516"/>
          <p:cNvGrpSpPr/>
          <p:nvPr/>
        </p:nvGrpSpPr>
        <p:grpSpPr>
          <a:xfrm>
            <a:off x="6861229" y="3665344"/>
            <a:ext cx="383835" cy="363369"/>
            <a:chOff x="6618700" y="1635475"/>
            <a:chExt cx="456675" cy="432325"/>
          </a:xfrm>
        </p:grpSpPr>
        <p:sp>
          <p:nvSpPr>
            <p:cNvPr id="21" name="Shape 517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2" name="Shape 518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3" name="Shape 51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4" name="Shape 520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5" name="Shape 521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373D6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2" y="952500"/>
            <a:ext cx="952500" cy="952500"/>
          </a:xfrm>
          <a:prstGeom prst="rect">
            <a:avLst/>
          </a:prstGeom>
        </p:spPr>
      </p:pic>
      <p:sp>
        <p:nvSpPr>
          <p:cNvPr id="27" name="Shape 92"/>
          <p:cNvSpPr txBox="1">
            <a:spLocks/>
          </p:cNvSpPr>
          <p:nvPr/>
        </p:nvSpPr>
        <p:spPr>
          <a:xfrm>
            <a:off x="1621541" y="470298"/>
            <a:ext cx="6606120" cy="11597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solidFill>
                  <a:schemeClr val="accent4"/>
                </a:solidFill>
              </a:rPr>
              <a:t>Medicare Rights Center</a:t>
            </a:r>
          </a:p>
        </p:txBody>
      </p:sp>
    </p:spTree>
    <p:extLst>
      <p:ext uri="{BB962C8B-B14F-4D97-AF65-F5344CB8AC3E}">
        <p14:creationId xmlns:p14="http://schemas.microsoft.com/office/powerpoint/2010/main" val="1777271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D56D6953-DEA0-F94B-B301-180A550FA5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0639" y="1754444"/>
            <a:ext cx="8526961" cy="4123842"/>
          </a:xfrm>
        </p:spPr>
        <p:txBody>
          <a:bodyPr>
            <a:normAutofit/>
          </a:bodyPr>
          <a:lstStyle/>
          <a:p>
            <a:r>
              <a:rPr lang="en-US" sz="2700" dirty="0"/>
              <a:t>Original Medicare required that telehealth visits be conducted with </a:t>
            </a:r>
            <a:r>
              <a:rPr lang="en-US" sz="2700" b="1" dirty="0"/>
              <a:t>interactive, two-way audio and video technology</a:t>
            </a:r>
          </a:p>
          <a:p>
            <a:pPr lvl="1"/>
            <a:r>
              <a:rPr lang="en-US" sz="2500" dirty="0"/>
              <a:t>Must allow for real-time communication between the practitioner and the beneficiary at the originating site</a:t>
            </a:r>
          </a:p>
          <a:p>
            <a:r>
              <a:rPr lang="en-US" sz="2700" dirty="0"/>
              <a:t>Only exception: federal telemedicine demonstration programs in Alaska and Hawaii</a:t>
            </a:r>
          </a:p>
          <a:p>
            <a:pPr lvl="1"/>
            <a:r>
              <a:rPr lang="en-US" sz="2500" dirty="0"/>
              <a:t>Beneficiaries could send medical information to a practitioner to review later without real-time interaction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0" dirty="0"/>
              <a:t>Technology requirements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E671888-90E3-5D4A-A3DC-4231E1C5A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60" y="367181"/>
            <a:ext cx="731520" cy="73152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E2BC7A1-78F5-F548-B545-05F749317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68" y="16863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7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0" dirty="0"/>
              <a:t>Practitioners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DBD888A-B5FD-8E4B-A8A7-D8CCF70C39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0639" y="1754444"/>
            <a:ext cx="8526961" cy="4544756"/>
          </a:xfrm>
        </p:spPr>
        <p:txBody>
          <a:bodyPr>
            <a:normAutofit/>
          </a:bodyPr>
          <a:lstStyle/>
          <a:p>
            <a:r>
              <a:rPr lang="en-US" dirty="0"/>
              <a:t>Original Medicare covered telehealth services provided by eligible practitioners, which included:</a:t>
            </a:r>
          </a:p>
          <a:p>
            <a:pPr lvl="1"/>
            <a:r>
              <a:rPr lang="en-US" dirty="0"/>
              <a:t>Physicians</a:t>
            </a:r>
          </a:p>
          <a:p>
            <a:pPr lvl="1"/>
            <a:r>
              <a:rPr lang="en-US" dirty="0"/>
              <a:t>Nurse Practitioners</a:t>
            </a:r>
          </a:p>
          <a:p>
            <a:pPr lvl="1"/>
            <a:r>
              <a:rPr lang="en-US" dirty="0"/>
              <a:t>Physician Assistants</a:t>
            </a:r>
          </a:p>
          <a:p>
            <a:pPr lvl="1"/>
            <a:r>
              <a:rPr lang="en-US" dirty="0"/>
              <a:t>Clinical Nurse Specialists</a:t>
            </a:r>
          </a:p>
          <a:p>
            <a:pPr lvl="1"/>
            <a:r>
              <a:rPr lang="en-US" dirty="0"/>
              <a:t>Certified Nurse-Midwives</a:t>
            </a:r>
          </a:p>
          <a:p>
            <a:pPr lvl="1"/>
            <a:r>
              <a:rPr lang="en-US" dirty="0"/>
              <a:t>Certified Registered Nurse Anesthetists</a:t>
            </a:r>
          </a:p>
          <a:p>
            <a:pPr lvl="1"/>
            <a:r>
              <a:rPr lang="en-US" dirty="0"/>
              <a:t>Clinical Social Workers</a:t>
            </a:r>
          </a:p>
          <a:p>
            <a:pPr lvl="1"/>
            <a:r>
              <a:rPr lang="en-US" dirty="0"/>
              <a:t>Clinical Psychologists</a:t>
            </a:r>
          </a:p>
          <a:p>
            <a:pPr lvl="1"/>
            <a:r>
              <a:rPr lang="en-US" dirty="0"/>
              <a:t>Registered dietitians or nutrition professionals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446BB-A696-6645-AA27-E6D5BFD2A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77" y="20151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3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D518-EB34-4716-BF6A-230C4749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Medicare Advantage</a:t>
            </a:r>
          </a:p>
        </p:txBody>
      </p:sp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97DECC68-6963-FE4D-AE42-D7AB547AE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23" y="201006"/>
            <a:ext cx="1229209" cy="1234440"/>
          </a:xfr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390FE09-0074-3B4D-B59D-84C6F392523B}"/>
              </a:ext>
            </a:extLst>
          </p:cNvPr>
          <p:cNvSpPr txBox="1">
            <a:spLocks noChangeArrowheads="1"/>
          </p:cNvSpPr>
          <p:nvPr/>
        </p:nvSpPr>
        <p:spPr>
          <a:xfrm>
            <a:off x="210640" y="1754444"/>
            <a:ext cx="8352790" cy="454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Medicare Advantage Plans must cover all of the telehealth benefits included in Original Medicare </a:t>
            </a:r>
          </a:p>
          <a:p>
            <a:r>
              <a:rPr lang="en-US" dirty="0"/>
              <a:t>They could also offer additional telehealth benefits not covered by Original Medicare, such as telehealth visits provided in a beneficiary’s home or telehealth services for individuals who live outside of a rural area</a:t>
            </a:r>
          </a:p>
        </p:txBody>
      </p:sp>
    </p:spTree>
    <p:extLst>
      <p:ext uri="{BB962C8B-B14F-4D97-AF65-F5344CB8AC3E}">
        <p14:creationId xmlns:p14="http://schemas.microsoft.com/office/powerpoint/2010/main" val="1419704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176338"/>
            <a:ext cx="7886700" cy="1438748"/>
          </a:xfrm>
        </p:spPr>
        <p:txBody>
          <a:bodyPr>
            <a:noAutofit/>
          </a:bodyPr>
          <a:lstStyle/>
          <a:p>
            <a:r>
              <a:rPr lang="en-US" sz="5000" dirty="0"/>
              <a:t>Changes to telehealth during COVID-19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3B1DD53B-8D4E-4545-9EC3-25C99462D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r="3258"/>
          <a:stretch/>
        </p:blipFill>
        <p:spPr>
          <a:xfrm>
            <a:off x="4684681" y="1947371"/>
            <a:ext cx="4459319" cy="3504078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/>
              <a:t>Telehealth coverage</a:t>
            </a:r>
            <a:endParaRPr lang="en-US" b="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10639" y="1947371"/>
            <a:ext cx="4361361" cy="4013692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dirty="0"/>
              <a:t>CMS and Congress have acted to expand coverage and access during the public health emergency</a:t>
            </a:r>
          </a:p>
        </p:txBody>
      </p:sp>
    </p:spTree>
    <p:extLst>
      <p:ext uri="{BB962C8B-B14F-4D97-AF65-F5344CB8AC3E}">
        <p14:creationId xmlns:p14="http://schemas.microsoft.com/office/powerpoint/2010/main" val="100313887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7B06CAD-7876-8044-9977-AB255852D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77" y="201514"/>
            <a:ext cx="1280160" cy="1280160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/>
              <a:t>Telehealth services</a:t>
            </a:r>
            <a:endParaRPr lang="en-US" b="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6E1EC1-DAC4-9444-B8AA-94E85823B8D6}"/>
              </a:ext>
            </a:extLst>
          </p:cNvPr>
          <p:cNvSpPr txBox="1">
            <a:spLocks noChangeArrowheads="1"/>
          </p:cNvSpPr>
          <p:nvPr/>
        </p:nvSpPr>
        <p:spPr>
          <a:xfrm>
            <a:off x="210639" y="1744612"/>
            <a:ext cx="86198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Original Medicare has expanded the list of covered telehealth services during the PHE</a:t>
            </a:r>
          </a:p>
          <a:p>
            <a:pPr lvl="1"/>
            <a:r>
              <a:rPr lang="en-US" dirty="0"/>
              <a:t>Emergency department visits</a:t>
            </a:r>
          </a:p>
          <a:p>
            <a:pPr lvl="1"/>
            <a:r>
              <a:rPr lang="en-US" dirty="0"/>
              <a:t>Physical and occupational therapy</a:t>
            </a:r>
          </a:p>
          <a:p>
            <a:pPr lvl="1"/>
            <a:r>
              <a:rPr lang="en-US" dirty="0"/>
              <a:t>Certain other services, such as telehealth in place of the face-to-face visit with a doctor required to prescribe Medicare-covered home health care</a:t>
            </a:r>
          </a:p>
          <a:p>
            <a:r>
              <a:rPr lang="en-US" dirty="0"/>
              <a:t>If a beneficiary has questions about what services they can receive via telehealth, they should ask their doctor</a:t>
            </a:r>
          </a:p>
        </p:txBody>
      </p:sp>
    </p:spTree>
    <p:extLst>
      <p:ext uri="{BB962C8B-B14F-4D97-AF65-F5344CB8AC3E}">
        <p14:creationId xmlns:p14="http://schemas.microsoft.com/office/powerpoint/2010/main" val="22569404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D518-EB34-4716-BF6A-230C4749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DECC68-6963-FE4D-AE42-D7AB547AE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235" y="174592"/>
            <a:ext cx="1229209" cy="1229209"/>
          </a:xfr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390FE09-0074-3B4D-B59D-84C6F392523B}"/>
              </a:ext>
            </a:extLst>
          </p:cNvPr>
          <p:cNvSpPr txBox="1">
            <a:spLocks noChangeArrowheads="1"/>
          </p:cNvSpPr>
          <p:nvPr/>
        </p:nvSpPr>
        <p:spPr>
          <a:xfrm>
            <a:off x="210640" y="1754444"/>
            <a:ext cx="8352790" cy="4298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Cost-sharing for telehealth has not changed during the PHE</a:t>
            </a:r>
          </a:p>
          <a:p>
            <a:r>
              <a:rPr lang="en-US" dirty="0"/>
              <a:t>Providers can choose to reduce or waive cost-sharing for telehealth visits</a:t>
            </a:r>
          </a:p>
          <a:p>
            <a:pPr lvl="1"/>
            <a:r>
              <a:rPr lang="en-US" dirty="0"/>
              <a:t>Providers usually cannot routinely waive cost-sharing, but the Department of Health and Human Services (HHS) has provided this flexibility</a:t>
            </a:r>
          </a:p>
        </p:txBody>
      </p:sp>
    </p:spTree>
    <p:extLst>
      <p:ext uri="{BB962C8B-B14F-4D97-AF65-F5344CB8AC3E}">
        <p14:creationId xmlns:p14="http://schemas.microsoft.com/office/powerpoint/2010/main" val="152976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0" dirty="0"/>
              <a:t>Locations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E67063-B45A-7342-B116-986EE924D598}"/>
              </a:ext>
            </a:extLst>
          </p:cNvPr>
          <p:cNvSpPr/>
          <p:nvPr/>
        </p:nvSpPr>
        <p:spPr>
          <a:xfrm>
            <a:off x="559762" y="1926906"/>
            <a:ext cx="3487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During the PHE, telehealth services are covered for all beneficiaries in </a:t>
            </a:r>
            <a:r>
              <a:rPr lang="en-US" sz="2800" b="1" dirty="0"/>
              <a:t>any geographic area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AA6A6-FAB7-D743-93EE-1B744F0901E1}"/>
              </a:ext>
            </a:extLst>
          </p:cNvPr>
          <p:cNvSpPr/>
          <p:nvPr/>
        </p:nvSpPr>
        <p:spPr>
          <a:xfrm>
            <a:off x="4795357" y="2048831"/>
            <a:ext cx="35627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They can receive these </a:t>
            </a:r>
            <a:r>
              <a:rPr lang="en-US" sz="2800" b="1" dirty="0"/>
              <a:t>services at home </a:t>
            </a:r>
            <a:r>
              <a:rPr lang="en-US" sz="2800" dirty="0"/>
              <a:t>in addition to health care settings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777D463-EFDD-E94C-8418-8BFA70300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81" y="4435710"/>
            <a:ext cx="1270000" cy="1270000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E37E08-D6C6-484D-B210-A6C3BBC35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07" y="4511910"/>
            <a:ext cx="1651000" cy="1117600"/>
          </a:xfrm>
          <a:prstGeom prst="rect">
            <a:avLst/>
          </a:prstGeom>
        </p:spPr>
      </p:pic>
      <p:pic>
        <p:nvPicPr>
          <p:cNvPr id="10" name="Picture 9" descr="A picture containing text, first-aid kit, sign, clipart&#10;&#10;Description automatically generated">
            <a:extLst>
              <a:ext uri="{FF2B5EF4-FFF2-40B4-BE49-F238E27FC236}">
                <a16:creationId xmlns:a16="http://schemas.microsoft.com/office/drawing/2014/main" id="{48F49288-03FC-5540-A251-4AFC6B0F5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43" y="4435710"/>
            <a:ext cx="1270000" cy="1270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A05C476-720B-2F48-B837-8E29B08F38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14" y="4400672"/>
            <a:ext cx="594360" cy="59436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CA54490-953B-4840-8629-0500C16BD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1" y="4435710"/>
            <a:ext cx="1280160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D56D6953-DEA0-F94B-B301-180A550FA5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0639" y="1754444"/>
            <a:ext cx="8703129" cy="4685370"/>
          </a:xfrm>
        </p:spPr>
        <p:txBody>
          <a:bodyPr>
            <a:normAutofit/>
          </a:bodyPr>
          <a:lstStyle/>
          <a:p>
            <a:r>
              <a:rPr lang="en-US" sz="2500" dirty="0"/>
              <a:t>Beneficiaries must generally still use an interactive audio and video system that allows for real-time communication with the provider</a:t>
            </a:r>
          </a:p>
          <a:p>
            <a:pPr lvl="1"/>
            <a:r>
              <a:rPr lang="en-US" sz="2100" dirty="0"/>
              <a:t>Providers can temporarily use any non-public facing remote technology (such as FaceTime, Zoom, or Skype) to communicate with their patients</a:t>
            </a:r>
          </a:p>
          <a:p>
            <a:r>
              <a:rPr lang="en-US" sz="2400" dirty="0"/>
              <a:t>During the PHE, limited telehealth services can be delivered using </a:t>
            </a:r>
            <a:r>
              <a:rPr lang="en-US" sz="2400" b="1" dirty="0"/>
              <a:t>audio only</a:t>
            </a:r>
            <a:r>
              <a:rPr lang="en-US" sz="2400" dirty="0"/>
              <a:t>, via audio-only telephone or a smartphone without video</a:t>
            </a:r>
          </a:p>
          <a:p>
            <a:pPr lvl="1"/>
            <a:r>
              <a:rPr lang="en-US" sz="2100" dirty="0"/>
              <a:t>Counseling and therapy provided by an opioid treatment program</a:t>
            </a:r>
          </a:p>
          <a:p>
            <a:pPr lvl="1"/>
            <a:r>
              <a:rPr lang="en-US" sz="2100" dirty="0"/>
              <a:t>Behavioral health care services</a:t>
            </a:r>
          </a:p>
          <a:p>
            <a:pPr lvl="1"/>
            <a:r>
              <a:rPr lang="en-US" sz="2100" dirty="0"/>
              <a:t>Patient evaluation and management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0" dirty="0"/>
              <a:t>Technology requirements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E671888-90E3-5D4A-A3DC-4231E1C5A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60" y="367181"/>
            <a:ext cx="731520" cy="73152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E2BC7A1-78F5-F548-B545-05F7493179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68" y="16863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2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0" dirty="0"/>
              <a:t>Practitioners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DBD888A-B5FD-8E4B-A8A7-D8CCF70C39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0639" y="1754444"/>
            <a:ext cx="8526961" cy="4544756"/>
          </a:xfrm>
        </p:spPr>
        <p:txBody>
          <a:bodyPr>
            <a:normAutofit/>
          </a:bodyPr>
          <a:lstStyle/>
          <a:p>
            <a:r>
              <a:rPr lang="en-US" dirty="0"/>
              <a:t>During the PHE, </a:t>
            </a:r>
            <a:r>
              <a:rPr lang="en-US" b="1" dirty="0"/>
              <a:t>any health care professional that is eligible to bill Medicare </a:t>
            </a:r>
            <a:r>
              <a:rPr lang="en-US" dirty="0"/>
              <a:t>for professional services can provide and bill for telehealth services</a:t>
            </a:r>
          </a:p>
          <a:p>
            <a:r>
              <a:rPr lang="en-US" dirty="0"/>
              <a:t>Includes professionals who previously could not receive payment for Medicare telehealth services</a:t>
            </a:r>
          </a:p>
          <a:p>
            <a:pPr lvl="1"/>
            <a:r>
              <a:rPr lang="en-US" dirty="0"/>
              <a:t>Physical therapists</a:t>
            </a:r>
          </a:p>
          <a:p>
            <a:pPr lvl="1"/>
            <a:r>
              <a:rPr lang="en-US" dirty="0"/>
              <a:t>Occupational therapists</a:t>
            </a:r>
          </a:p>
          <a:p>
            <a:pPr lvl="1"/>
            <a:r>
              <a:rPr lang="en-US" dirty="0"/>
              <a:t>Speech language pathologists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446BB-A696-6645-AA27-E6D5BFD2A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77" y="20151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0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"/>
          <p:cNvSpPr txBox="1">
            <a:spLocks/>
          </p:cNvSpPr>
          <p:nvPr/>
        </p:nvSpPr>
        <p:spPr>
          <a:xfrm>
            <a:off x="1561459" y="1580225"/>
            <a:ext cx="6788530" cy="385290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This toolkit for State Health Insurance Assistance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Programs (SHIPs), Area Agencies on Aging (AAAs),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and Aging and Disability Resource Centers (ADRCs)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was made possible by grant funding from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National Council on Aging.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National Council on Aging is a respected national leader and trusted partner to help people aged 60+ meet the challenges of aging. They partner with nonprofit organizations, government, and business top provide innovative community programs and services, online help, and advocacy. </a:t>
            </a:r>
          </a:p>
        </p:txBody>
      </p:sp>
      <p:sp>
        <p:nvSpPr>
          <p:cNvPr id="27" name="Shape 92"/>
          <p:cNvSpPr txBox="1">
            <a:spLocks/>
          </p:cNvSpPr>
          <p:nvPr/>
        </p:nvSpPr>
        <p:spPr>
          <a:xfrm>
            <a:off x="1561459" y="679269"/>
            <a:ext cx="6606120" cy="722812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solidFill>
                  <a:schemeClr val="accent4"/>
                </a:solidFill>
              </a:rPr>
              <a:t>National Council on Aging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2" y="952500"/>
            <a:ext cx="952500" cy="9525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54C8DC-D128-234C-8A17-CCC9522238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43" y="5020728"/>
            <a:ext cx="255651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D518-EB34-4716-BF6A-230C4749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Medicare Advantage</a:t>
            </a:r>
          </a:p>
        </p:txBody>
      </p:sp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97DECC68-6963-FE4D-AE42-D7AB547AE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23" y="201006"/>
            <a:ext cx="1229209" cy="1234440"/>
          </a:xfr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390FE09-0074-3B4D-B59D-84C6F392523B}"/>
              </a:ext>
            </a:extLst>
          </p:cNvPr>
          <p:cNvSpPr txBox="1">
            <a:spLocks noChangeArrowheads="1"/>
          </p:cNvSpPr>
          <p:nvPr/>
        </p:nvSpPr>
        <p:spPr>
          <a:xfrm>
            <a:off x="210640" y="1754444"/>
            <a:ext cx="8352790" cy="454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CMS has provided flexibility for Medicare Advantage Plans to expand coverage and reduce or waive cost-sharing for telehealth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2732769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D518-EB34-4716-BF6A-230C4749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431" y="418186"/>
            <a:ext cx="6784907" cy="836657"/>
          </a:xfrm>
        </p:spPr>
        <p:txBody>
          <a:bodyPr/>
          <a:lstStyle/>
          <a:p>
            <a:r>
              <a:rPr lang="en-US" dirty="0"/>
              <a:t>Check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FBF4-E56B-43A6-9FE5-0473154E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006" y="2795154"/>
            <a:ext cx="7107987" cy="22444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373D6D"/>
                </a:solidFill>
              </a:rPr>
              <a:t>What is an example of how telehealth coverage has been expanded during the COVID-19 PHE?</a:t>
            </a:r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9DE1061A-8771-9B45-93CB-EBAB84801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3404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87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04674"/>
            <a:ext cx="7886700" cy="1101863"/>
          </a:xfrm>
        </p:spPr>
        <p:txBody>
          <a:bodyPr/>
          <a:lstStyle/>
          <a:p>
            <a:r>
              <a:rPr lang="en-US" sz="5000" dirty="0">
                <a:solidFill>
                  <a:srgbClr val="373D6D"/>
                </a:solidFill>
              </a:rPr>
              <a:t>Telehealth reminders</a:t>
            </a:r>
          </a:p>
        </p:txBody>
      </p:sp>
    </p:spTree>
    <p:extLst>
      <p:ext uri="{BB962C8B-B14F-4D97-AF65-F5344CB8AC3E}">
        <p14:creationId xmlns:p14="http://schemas.microsoft.com/office/powerpoint/2010/main" val="15818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10CA-2EF1-4DAD-AA74-1DEDED43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Telehealth after the PHE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E4ED8-8304-484B-8763-698EEAAF3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1744612"/>
            <a:ext cx="8657771" cy="45210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Congress passed legislation in March 2022 that extends telehealth flexibilities for 151 days beginning on the first day after the end of the PHE</a:t>
            </a:r>
          </a:p>
          <a:p>
            <a:pPr>
              <a:lnSpc>
                <a:spcPct val="100000"/>
              </a:lnSpc>
            </a:pPr>
            <a:r>
              <a:rPr lang="en-US" dirty="0"/>
              <a:t>As of April 16, 2022, the PHE declaration has been extended until mid-July</a:t>
            </a:r>
          </a:p>
          <a:p>
            <a:pPr>
              <a:lnSpc>
                <a:spcPct val="100000"/>
              </a:lnSpc>
            </a:pPr>
            <a:r>
              <a:rPr lang="en-US" dirty="0"/>
              <a:t>CMS should evaluate all PHE-related flexibilities to determine whether some should be retained as rule changes long-term </a:t>
            </a:r>
          </a:p>
        </p:txBody>
      </p:sp>
    </p:spTree>
    <p:extLst>
      <p:ext uri="{BB962C8B-B14F-4D97-AF65-F5344CB8AC3E}">
        <p14:creationId xmlns:p14="http://schemas.microsoft.com/office/powerpoint/2010/main" val="1314019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E4ED8-8304-484B-8763-698EEAAF3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44612"/>
            <a:ext cx="8780961" cy="836657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Beneficiaries should be aware of people using telehealth for fraudulent purposes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110CA-2EF1-4DAD-AA74-1DEDED43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telehealth fraud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0725A9-4F95-A944-8699-93EEE3FD0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24134"/>
              </p:ext>
            </p:extLst>
          </p:nvPr>
        </p:nvGraphicFramePr>
        <p:xfrm>
          <a:off x="457200" y="2657293"/>
          <a:ext cx="8229600" cy="36576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1722385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760393708"/>
                    </a:ext>
                  </a:extLst>
                </a:gridCol>
              </a:tblGrid>
              <a:tr h="428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Scenario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Potential fraud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238674"/>
                  </a:ext>
                </a:extLst>
              </a:tr>
              <a:tr h="1937212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 beneficiary is contacted by a provider they do not know or have not met before to set up a telehealth appointment. The caller offers cash payments or free prescription drugs to get their personal information.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caller will likely start billing Medicare for items and services the beneficiary does not need or does not receive, like lab tests, braces, or orthotics.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231036"/>
                  </a:ext>
                </a:extLst>
              </a:tr>
              <a:tr h="129147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 beneficiary receives an unsolicited phone call from someone wanting to verify their pain symptoms.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caller is likely a telehealth doctor trying to approve the beneficiary for durable medical equipment (DME) that they do not need or did not request.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5262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167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0725A9-4F95-A944-8699-93EEE3FD0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03370"/>
              </p:ext>
            </p:extLst>
          </p:nvPr>
        </p:nvGraphicFramePr>
        <p:xfrm>
          <a:off x="457200" y="1834399"/>
          <a:ext cx="8229600" cy="236612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1722385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760393708"/>
                    </a:ext>
                  </a:extLst>
                </a:gridCol>
              </a:tblGrid>
              <a:tr h="428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Scenario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Potential fraud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238674"/>
                  </a:ext>
                </a:extLst>
              </a:tr>
              <a:tr h="1937212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</a:rPr>
                        <a:t>A beneficiary receives an unsolicited phone call from someone wanting to verify their family history of cancer.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The caller is likely a telehealth doctor trying to approve the beneficiary for a genetic testing kit that actually needs to be ordered by their treating physician.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231036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E4ED8-8304-484B-8763-698EEAAF3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" y="4359236"/>
            <a:ext cx="8722722" cy="1412914"/>
          </a:xfrm>
        </p:spPr>
        <p:txBody>
          <a:bodyPr>
            <a:normAutofit/>
          </a:bodyPr>
          <a:lstStyle/>
          <a:p>
            <a:r>
              <a:rPr lang="en-US" altLang="en-US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Anyone who suspects fraud should call 1-800-MEDICARE</a:t>
            </a:r>
          </a:p>
          <a:p>
            <a:r>
              <a:rPr lang="en-US" altLang="en-US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can report potential telehealth fraud, errors, or abuse to their local Senior Medicare Patrol (877-808-2468)</a:t>
            </a:r>
            <a:endParaRPr lang="en-US" sz="2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110CA-2EF1-4DAD-AA74-1DEDED43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telehealth fraud</a:t>
            </a:r>
          </a:p>
        </p:txBody>
      </p:sp>
    </p:spTree>
    <p:extLst>
      <p:ext uri="{BB962C8B-B14F-4D97-AF65-F5344CB8AC3E}">
        <p14:creationId xmlns:p14="http://schemas.microsoft.com/office/powerpoint/2010/main" val="1157893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696797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65849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39" y="1746504"/>
            <a:ext cx="8541475" cy="4278739"/>
          </a:xfrm>
        </p:spPr>
        <p:txBody>
          <a:bodyPr>
            <a:normAutofit/>
          </a:bodyPr>
          <a:lstStyle/>
          <a:p>
            <a:r>
              <a:rPr lang="en-US" sz="2500" dirty="0"/>
              <a:t>A telehealth service is a full visit with a provider that requires real-time communication through audio and video technology</a:t>
            </a:r>
          </a:p>
          <a:p>
            <a:r>
              <a:rPr lang="en-US" sz="2500" dirty="0"/>
              <a:t>During the PHE, Medicare beneficiaries can access telehealth in any geographic area, at home and in health care settings</a:t>
            </a:r>
          </a:p>
          <a:p>
            <a:r>
              <a:rPr lang="en-US" sz="2500" dirty="0"/>
              <a:t>PHE flexibilities have expanded coverage of telehealth services and allowed providers to reduce or waive cost-sharing</a:t>
            </a:r>
          </a:p>
          <a:p>
            <a:r>
              <a:rPr lang="en-US" sz="2500" dirty="0"/>
              <a:t>Whether these flexibilities will become long-term rule changes is still to be determined</a:t>
            </a:r>
          </a:p>
        </p:txBody>
      </p:sp>
    </p:spTree>
    <p:extLst>
      <p:ext uri="{BB962C8B-B14F-4D97-AF65-F5344CB8AC3E}">
        <p14:creationId xmlns:p14="http://schemas.microsoft.com/office/powerpoint/2010/main" val="3237135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 for information and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39" y="1737360"/>
            <a:ext cx="4381681" cy="4328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State Health Insurance Assistance Program (SHIP)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>
                <a:hlinkClick r:id="rId2"/>
              </a:rPr>
              <a:t>www.shiphelp.org</a:t>
            </a:r>
            <a:endParaRPr lang="en-US" sz="2200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200" b="1" dirty="0"/>
              <a:t>Social Security Administration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/>
              <a:t>800-772-1213 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>
                <a:hlinkClick r:id="rId3"/>
              </a:rPr>
              <a:t>www.ssa.gov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200" b="1" dirty="0"/>
              <a:t>Medicare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/>
              <a:t>1-800-MEDICARE (633-4227)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sz="2200" dirty="0">
                <a:hlinkClick r:id="rId4"/>
              </a:rPr>
              <a:t>www.medicare.gov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528768" y="1737360"/>
            <a:ext cx="4597400" cy="22795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dirty="0"/>
              <a:t>Medicare Rights Center</a:t>
            </a:r>
          </a:p>
          <a:p>
            <a:pPr lvl="1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800-333-4114</a:t>
            </a:r>
          </a:p>
          <a:p>
            <a:pPr lvl="1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hlinkClick r:id="rId5"/>
              </a:rPr>
              <a:t>www.medicareinteractive.org</a:t>
            </a:r>
            <a:r>
              <a:rPr lang="en-US" sz="2200" dirty="0"/>
              <a:t> 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1D6B"/>
              </a:buClr>
              <a:defRPr/>
            </a:pPr>
            <a:endParaRPr lang="en-US" sz="1500" b="1" kern="0" dirty="0"/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1D6B"/>
              </a:buClr>
              <a:defRPr/>
            </a:pPr>
            <a:r>
              <a:rPr lang="en-US" sz="2200" b="1" kern="0" dirty="0"/>
              <a:t>National Council on Aging</a:t>
            </a:r>
          </a:p>
          <a:p>
            <a:pPr lvl="1" indent="-3429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hlinkClick r:id="rId6"/>
              </a:rPr>
              <a:t>www.ncoa.org</a:t>
            </a:r>
            <a:r>
              <a:rPr lang="en-US" sz="22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77" y="187539"/>
            <a:ext cx="1166948" cy="11669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96BEF4-240A-4870-9218-FA6DC0C2A6AD}"/>
              </a:ext>
            </a:extLst>
          </p:cNvPr>
          <p:cNvSpPr/>
          <p:nvPr/>
        </p:nvSpPr>
        <p:spPr>
          <a:xfrm>
            <a:off x="4946063" y="4612935"/>
            <a:ext cx="3767993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was supported in part by grant </a:t>
            </a:r>
            <a:r>
              <a:rPr lang="en-US" sz="1500" i="1" dirty="0"/>
              <a:t>90MINC0002-01-01</a:t>
            </a:r>
            <a:r>
              <a:rPr lang="en-US" sz="15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U.S. Administration for Community Living, Department of Health and Human Services. Points of view or opinions do not necessarily represent official ACL policy.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16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Interactive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www.medicareinteractive.org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sz="2500" dirty="0">
                <a:ea typeface="+mn-lt"/>
                <a:cs typeface="+mn-lt"/>
              </a:rPr>
              <a:t>Web-based compendium developed by Medicare Rights for use as a look-up guide and counseling tool to help people with Medicare</a:t>
            </a:r>
            <a:endParaRPr lang="en-US" sz="2500" dirty="0"/>
          </a:p>
          <a:p>
            <a:pPr lvl="1"/>
            <a:r>
              <a:rPr lang="en-US" sz="2000" dirty="0">
                <a:ea typeface="+mn-lt"/>
                <a:cs typeface="+mn-lt"/>
              </a:rPr>
              <a:t>Easy to navigate</a:t>
            </a:r>
            <a:endParaRPr lang="en-US" sz="2000" dirty="0"/>
          </a:p>
          <a:p>
            <a:pPr lvl="1"/>
            <a:r>
              <a:rPr lang="en-US" sz="2000" dirty="0">
                <a:ea typeface="+mn-lt"/>
                <a:cs typeface="+mn-lt"/>
              </a:rPr>
              <a:t>Clear, simple language</a:t>
            </a:r>
            <a:endParaRPr lang="en-US" sz="2000" dirty="0"/>
          </a:p>
          <a:p>
            <a:pPr lvl="1"/>
            <a:r>
              <a:rPr lang="en-US" sz="2000" dirty="0">
                <a:ea typeface="+mn-lt"/>
                <a:cs typeface="+mn-lt"/>
              </a:rPr>
              <a:t>Answers to Medicare questions and questions about related topics</a:t>
            </a:r>
            <a:endParaRPr lang="en-US" sz="2000" dirty="0"/>
          </a:p>
          <a:p>
            <a:pPr lvl="1"/>
            <a:r>
              <a:rPr lang="en-US" sz="2000">
                <a:ea typeface="+mn-lt"/>
                <a:cs typeface="+mn-lt"/>
              </a:rPr>
              <a:t>3+ million </a:t>
            </a:r>
            <a:r>
              <a:rPr lang="en-US" sz="2000" dirty="0">
                <a:ea typeface="+mn-lt"/>
                <a:cs typeface="+mn-lt"/>
              </a:rPr>
              <a:t>annual visits </a:t>
            </a:r>
            <a:endParaRPr lang="en-US" sz="2000" dirty="0"/>
          </a:p>
          <a:p>
            <a:endParaRPr 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15" y="329793"/>
            <a:ext cx="2342395" cy="8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8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grpSp>
        <p:nvGrpSpPr>
          <p:cNvPr id="34" name="Shape 778"/>
          <p:cNvGrpSpPr/>
          <p:nvPr/>
        </p:nvGrpSpPr>
        <p:grpSpPr>
          <a:xfrm>
            <a:off x="346430" y="4345046"/>
            <a:ext cx="282655" cy="448136"/>
            <a:chOff x="6718575" y="2318625"/>
            <a:chExt cx="256950" cy="407375"/>
          </a:xfrm>
        </p:grpSpPr>
        <p:sp>
          <p:nvSpPr>
            <p:cNvPr id="35" name="Shape 77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6" name="Shape 78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7" name="Shape 78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8" name="Shape 78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9" name="Shape 78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0" name="Shape 78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1" name="Shape 78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2" name="Shape 78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52" name="Shape 778"/>
          <p:cNvGrpSpPr/>
          <p:nvPr/>
        </p:nvGrpSpPr>
        <p:grpSpPr>
          <a:xfrm>
            <a:off x="348314" y="3402225"/>
            <a:ext cx="282655" cy="448136"/>
            <a:chOff x="6718575" y="2318625"/>
            <a:chExt cx="256950" cy="407375"/>
          </a:xfrm>
        </p:grpSpPr>
        <p:sp>
          <p:nvSpPr>
            <p:cNvPr id="53" name="Shape 77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4" name="Shape 78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5" name="Shape 78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6" name="Shape 78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7" name="Shape 78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8" name="Shape 78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59" name="Shape 78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0" name="Shape 78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833391" y="1762305"/>
            <a:ext cx="7913992" cy="4115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buSzPct val="200000"/>
              <a:buNone/>
            </a:pPr>
            <a:r>
              <a:rPr lang="en-US" dirty="0"/>
              <a:t>Know how Medicare covered telehealth services before the COVID-19 public health emergency (PHE)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buSzPct val="200000"/>
              <a:buNone/>
            </a:pPr>
            <a:r>
              <a:rPr lang="en-US" dirty="0"/>
              <a:t>Understand telehealth flexibilities during the COVID-19 PHE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buSzPct val="200000"/>
              <a:buNone/>
            </a:pPr>
            <a:r>
              <a:rPr lang="en-US" dirty="0"/>
              <a:t>Recognize potential telehealth fraud</a:t>
            </a:r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61" name="Shape 778"/>
          <p:cNvGrpSpPr/>
          <p:nvPr/>
        </p:nvGrpSpPr>
        <p:grpSpPr>
          <a:xfrm>
            <a:off x="346430" y="1905440"/>
            <a:ext cx="282655" cy="448136"/>
            <a:chOff x="6718575" y="2318625"/>
            <a:chExt cx="256950" cy="407375"/>
          </a:xfrm>
        </p:grpSpPr>
        <p:sp>
          <p:nvSpPr>
            <p:cNvPr id="62" name="Shape 77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3" name="Shape 78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4" name="Shape 78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5" name="Shape 78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6" name="Shape 78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7" name="Shape 78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8" name="Shape 78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9" name="Shape 78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57728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39" y="418186"/>
            <a:ext cx="7209064" cy="836657"/>
          </a:xfrm>
        </p:spPr>
        <p:txBody>
          <a:bodyPr>
            <a:noAutofit/>
          </a:bodyPr>
          <a:lstStyle/>
          <a:p>
            <a:r>
              <a:rPr lang="en-US" sz="3600" dirty="0"/>
              <a:t>Medicare Interactive Pro (MI Pro)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/>
              <a:t>Web-based curriculum that empowers professionals to better help clients, patients, employees, retirees, and others navigate Medicare</a:t>
            </a:r>
          </a:p>
          <a:p>
            <a:pPr lvl="1"/>
            <a:r>
              <a:rPr lang="en-US" sz="2000" dirty="0"/>
              <a:t>Four levels with four to five courses each </a:t>
            </a:r>
          </a:p>
          <a:p>
            <a:pPr lvl="1"/>
            <a:r>
              <a:rPr lang="en-US" sz="2000" dirty="0"/>
              <a:t>Quizzes and downloadable course materials</a:t>
            </a:r>
          </a:p>
          <a:p>
            <a:r>
              <a:rPr lang="en-US" sz="2500" dirty="0"/>
              <a:t>Builds on 30 years of Medicare Rights Center counseling experience</a:t>
            </a:r>
          </a:p>
          <a:p>
            <a:r>
              <a:rPr lang="en-US" sz="2500" dirty="0"/>
              <a:t>For details, visit </a:t>
            </a:r>
            <a:r>
              <a:rPr lang="en-US" sz="2500" dirty="0">
                <a:hlinkClick r:id="rId2"/>
              </a:rPr>
              <a:t>www.medicareinteractive.org/learning-center/courses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41" y="283293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80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696797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4343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sz="5000" dirty="0"/>
              <a:t>Medicare basics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dirty="0"/>
              <a:t>What is Medicare?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/>
              <a:t>Federal program that provides health insurance for those 65+, those under 65 receiving Social Security Disability Insurance (SSDI) for a certain amount of time, and those under 65 with kidney failure requiring dialysis or transplant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/>
              <a:t>No income requirements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/>
              <a:t>Two ways to receive Medicare benefits: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061" y="5447854"/>
            <a:ext cx="338428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114300">
              <a:spcBef>
                <a:spcPts val="0"/>
              </a:spcBef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Traditional program offered directly through federal government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7898" y="5499714"/>
            <a:ext cx="3666309" cy="840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Private plans that contract with federal government to provide Medicare benefits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52" y="4087472"/>
            <a:ext cx="932905" cy="932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07" y="4079484"/>
            <a:ext cx="940893" cy="9408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04860" y="4966803"/>
            <a:ext cx="2332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>
                <a:latin typeface="+mj-lt"/>
              </a:rPr>
              <a:t>Original Medicare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86329" y="4989434"/>
            <a:ext cx="2669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>
                <a:latin typeface="+mj-lt"/>
              </a:rPr>
              <a:t>Medicare Advantage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Parts of Medicare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10639" y="1744612"/>
            <a:ext cx="8619852" cy="470190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/>
              <a:t>Medicare benefits administered in three parts:</a:t>
            </a:r>
          </a:p>
          <a:p>
            <a:pPr lvl="1" eaLnBrk="1" hangingPunct="1"/>
            <a:r>
              <a:rPr lang="en-US" sz="2200" dirty="0"/>
              <a:t>Part A – Hospital/inpatient benefits</a:t>
            </a:r>
          </a:p>
          <a:p>
            <a:pPr lvl="1" eaLnBrk="1" hangingPunct="1"/>
            <a:r>
              <a:rPr lang="en-US" sz="2200" dirty="0"/>
              <a:t>Part B – Doctor/outpatient benefits</a:t>
            </a:r>
          </a:p>
          <a:p>
            <a:pPr lvl="1" eaLnBrk="1" hangingPunct="1"/>
            <a:r>
              <a:rPr lang="en-US" sz="2200" dirty="0"/>
              <a:t>Part D – Prescription drug benefit </a:t>
            </a:r>
          </a:p>
          <a:p>
            <a:r>
              <a:rPr lang="en-US" sz="2400" dirty="0"/>
              <a:t>Original Medicare includes Part A and Part B</a:t>
            </a:r>
          </a:p>
          <a:p>
            <a:pPr lvl="1"/>
            <a:r>
              <a:rPr lang="en-US" sz="2200" dirty="0"/>
              <a:t>Part D benefits offered through stand-alone prescription drug plan</a:t>
            </a:r>
          </a:p>
          <a:p>
            <a:pPr lvl="1">
              <a:buNone/>
            </a:pPr>
            <a:endParaRPr lang="en-US" sz="500" dirty="0"/>
          </a:p>
          <a:p>
            <a:r>
              <a:rPr lang="en-US" sz="2400" dirty="0"/>
              <a:t>What happened to Part C?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Medicare Advantage Plans (e.g., HMO, PPO)</a:t>
            </a:r>
          </a:p>
          <a:p>
            <a:pPr lvl="1"/>
            <a:r>
              <a:rPr lang="en-US" sz="2200" dirty="0"/>
              <a:t>Way to get Parts A, B, and D through one private plan</a:t>
            </a:r>
          </a:p>
          <a:p>
            <a:pPr lvl="1"/>
            <a:r>
              <a:rPr lang="en-US" sz="2200" dirty="0"/>
              <a:t>Administered by private insurance companies that contract with federal government</a:t>
            </a:r>
          </a:p>
          <a:p>
            <a:pPr lvl="1"/>
            <a:r>
              <a:rPr lang="en-US" sz="2200" dirty="0"/>
              <a:t>Not a separate benefit: everyone with Medicare Advantage still has Medicare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224463"/>
            <a:ext cx="7886700" cy="1182074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Telehealth</a:t>
            </a:r>
          </a:p>
        </p:txBody>
      </p:sp>
    </p:spTree>
    <p:extLst>
      <p:ext uri="{BB962C8B-B14F-4D97-AF65-F5344CB8AC3E}">
        <p14:creationId xmlns:p14="http://schemas.microsoft.com/office/powerpoint/2010/main" val="61996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39" y="418186"/>
            <a:ext cx="7182938" cy="836657"/>
          </a:xfrm>
        </p:spPr>
        <p:txBody>
          <a:bodyPr>
            <a:normAutofit/>
          </a:bodyPr>
          <a:lstStyle/>
          <a:p>
            <a:r>
              <a:rPr lang="en-US" dirty="0"/>
              <a:t>What is telehealth?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39" y="1744613"/>
            <a:ext cx="8619852" cy="2761936"/>
          </a:xfrm>
        </p:spPr>
        <p:txBody>
          <a:bodyPr>
            <a:normAutofit/>
          </a:bodyPr>
          <a:lstStyle/>
          <a:p>
            <a:r>
              <a:rPr lang="en-US" dirty="0"/>
              <a:t>Certain services that an individual receives from a health care provider outside of an in-person office visit</a:t>
            </a:r>
          </a:p>
          <a:p>
            <a:r>
              <a:rPr lang="en-US" dirty="0"/>
              <a:t>A telehealth service is a full visit with a provider using telephone or video technology that allows for </a:t>
            </a:r>
            <a:r>
              <a:rPr lang="en-US" b="1" dirty="0"/>
              <a:t>both audio and video communication</a:t>
            </a:r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117E6C2-6B36-CF45-B010-5136DAA81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98" y="4610340"/>
            <a:ext cx="1357484" cy="135748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BECBFB-D02A-2540-AFF7-B1A025B0FA47}"/>
              </a:ext>
            </a:extLst>
          </p:cNvPr>
          <p:cNvCxnSpPr/>
          <p:nvPr/>
        </p:nvCxnSpPr>
        <p:spPr>
          <a:xfrm>
            <a:off x="3817377" y="5289082"/>
            <a:ext cx="1654629" cy="0"/>
          </a:xfrm>
          <a:prstGeom prst="line">
            <a:avLst/>
          </a:prstGeom>
          <a:ln w="38100">
            <a:solidFill>
              <a:srgbClr val="373D6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D452732-6A08-D54F-9AD3-97BF2F438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09" y="460857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49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A36"/>
      </a:accent1>
      <a:accent2>
        <a:srgbClr val="71B861"/>
      </a:accent2>
      <a:accent3>
        <a:srgbClr val="004B91"/>
      </a:accent3>
      <a:accent4>
        <a:srgbClr val="373D6D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162A72DC07244895EC0B7D17B90CE3" ma:contentTypeVersion="18" ma:contentTypeDescription="Create a new document." ma:contentTypeScope="" ma:versionID="bf9e6508b059ee856240a67d14f3fac6">
  <xsd:schema xmlns:xsd="http://www.w3.org/2001/XMLSchema" xmlns:xs="http://www.w3.org/2001/XMLSchema" xmlns:p="http://schemas.microsoft.com/office/2006/metadata/properties" xmlns:ns1="http://schemas.microsoft.com/sharepoint/v3" xmlns:ns2="811bab14-ea5e-417b-89c2-4fa844418fba" xmlns:ns3="b0903a53-48b3-4800-924a-ec55aad18c4d" targetNamespace="http://schemas.microsoft.com/office/2006/metadata/properties" ma:root="true" ma:fieldsID="98e073a8108dd8b48af1bb32528932ce" ns1:_="" ns2:_="" ns3:_="">
    <xsd:import namespace="http://schemas.microsoft.com/sharepoint/v3"/>
    <xsd:import namespace="811bab14-ea5e-417b-89c2-4fa844418fba"/>
    <xsd:import namespace="b0903a53-48b3-4800-924a-ec55aad18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bab14-ea5e-417b-89c2-4fa844418f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12d6f55-07f9-4665-ad25-941cd020e4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03a53-48b3-4800-924a-ec55aad18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00a595-802a-4c1f-be02-a0d498a5dfe6}" ma:internalName="TaxCatchAll" ma:showField="CatchAllData" ma:web="b0903a53-48b3-4800-924a-ec55aad18c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811bab14-ea5e-417b-89c2-4fa844418fba">
      <Terms xmlns="http://schemas.microsoft.com/office/infopath/2007/PartnerControls"/>
    </lcf76f155ced4ddcb4097134ff3c332f>
    <TaxCatchAll xmlns="b0903a53-48b3-4800-924a-ec55aad18c4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C79AC6-0F8D-4E4C-AF64-8BD5076273DC}"/>
</file>

<file path=customXml/itemProps2.xml><?xml version="1.0" encoding="utf-8"?>
<ds:datastoreItem xmlns:ds="http://schemas.openxmlformats.org/officeDocument/2006/customXml" ds:itemID="{6C0D7E7F-19FF-4178-BAF8-F0B5336B87BA}">
  <ds:schemaRefs>
    <ds:schemaRef ds:uri="http://purl.org/dc/elements/1.1/"/>
    <ds:schemaRef ds:uri="http://purl.org/dc/terms/"/>
    <ds:schemaRef ds:uri="8f333a15-14ce-4acb-be46-c7bb9ebaa243"/>
    <ds:schemaRef ds:uri="http://schemas.microsoft.com/sharepoint/v3"/>
    <ds:schemaRef ds:uri="http://purl.org/dc/dcmitype/"/>
    <ds:schemaRef ds:uri="http://schemas.microsoft.com/office/infopath/2007/PartnerControls"/>
    <ds:schemaRef ds:uri="http://schemas.microsoft.com/office/2006/documentManagement/types"/>
    <ds:schemaRef ds:uri="46eb5ea5-c861-40cc-b355-55969697028b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4B0A7F-49CF-46E2-BCFF-31C3737123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5483</TotalTime>
  <Words>2368</Words>
  <Application>Microsoft Office PowerPoint</Application>
  <PresentationFormat>On-screen Show (4:3)</PresentationFormat>
  <Paragraphs>242</Paragraphs>
  <Slides>41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Medicare Coverage of Telehealth Services</vt:lpstr>
      <vt:lpstr>PowerPoint Presentation</vt:lpstr>
      <vt:lpstr>PowerPoint Presentation</vt:lpstr>
      <vt:lpstr>Learning objectives</vt:lpstr>
      <vt:lpstr>Medicare basics</vt:lpstr>
      <vt:lpstr>What is Medicare?</vt:lpstr>
      <vt:lpstr>Parts of Medicare</vt:lpstr>
      <vt:lpstr>Telehealth</vt:lpstr>
      <vt:lpstr>What is telehealth? </vt:lpstr>
      <vt:lpstr>Telehealth services</vt:lpstr>
      <vt:lpstr>Virtual check-ins</vt:lpstr>
      <vt:lpstr>Telehealth vs. virtual check-in</vt:lpstr>
      <vt:lpstr>Check your knowledge</vt:lpstr>
      <vt:lpstr>Telehealth before  COVID-19 PHE</vt:lpstr>
      <vt:lpstr>Telehealth coverage</vt:lpstr>
      <vt:lpstr>Costs</vt:lpstr>
      <vt:lpstr>Locations</vt:lpstr>
      <vt:lpstr>Locations</vt:lpstr>
      <vt:lpstr>Locations</vt:lpstr>
      <vt:lpstr>Technology requirements</vt:lpstr>
      <vt:lpstr>Practitioners</vt:lpstr>
      <vt:lpstr>Medicare Advantage</vt:lpstr>
      <vt:lpstr>Changes to telehealth during COVID-19</vt:lpstr>
      <vt:lpstr>Telehealth coverage</vt:lpstr>
      <vt:lpstr>Telehealth services</vt:lpstr>
      <vt:lpstr>Costs</vt:lpstr>
      <vt:lpstr>Locations</vt:lpstr>
      <vt:lpstr>Technology requirements</vt:lpstr>
      <vt:lpstr>Practitioners</vt:lpstr>
      <vt:lpstr>Medicare Advantage</vt:lpstr>
      <vt:lpstr>Check your knowledge</vt:lpstr>
      <vt:lpstr>Telehealth reminders</vt:lpstr>
      <vt:lpstr>Telehealth after the PHE</vt:lpstr>
      <vt:lpstr>Potential telehealth fraud</vt:lpstr>
      <vt:lpstr>Potential telehealth fraud</vt:lpstr>
      <vt:lpstr>Review</vt:lpstr>
      <vt:lpstr>Review</vt:lpstr>
      <vt:lpstr>Resources for information and help</vt:lpstr>
      <vt:lpstr>Medicare Interactive</vt:lpstr>
      <vt:lpstr>Medicare Interactive Pro (MI Pro)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EmilyW</dc:creator>
  <cp:lastModifiedBy>Brandy Bauer</cp:lastModifiedBy>
  <cp:revision>189</cp:revision>
  <dcterms:created xsi:type="dcterms:W3CDTF">2017-06-29T14:48:38Z</dcterms:created>
  <dcterms:modified xsi:type="dcterms:W3CDTF">2022-07-26T12:24:52Z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0x01010005162A72DC07244895EC0B7D17B90CE3</vt:lpwstr>
  </property>
  <property fmtid="{D5CDD505-2E9C-101B-9397-08002B2CF9AE}" pid="3" name="Order">
    <vt:r8>29700</vt:r8>
  </property>
  <property fmtid="{D5CDD505-2E9C-101B-9397-08002B2CF9AE}" pid="4" name="MediaServiceImageTags">
    <vt:lpwstr/>
  </property>
</Properties>
</file>