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4"/>
    <p:sldMasterId id="2147483994" r:id="rId5"/>
  </p:sldMasterIdLst>
  <p:notesMasterIdLst>
    <p:notesMasterId r:id="rId53"/>
  </p:notesMasterIdLst>
  <p:handoutMasterIdLst>
    <p:handoutMasterId r:id="rId54"/>
  </p:handoutMasterIdLst>
  <p:sldIdLst>
    <p:sldId id="257" r:id="rId6"/>
    <p:sldId id="920" r:id="rId7"/>
    <p:sldId id="919" r:id="rId8"/>
    <p:sldId id="902" r:id="rId9"/>
    <p:sldId id="923" r:id="rId10"/>
    <p:sldId id="375" r:id="rId11"/>
    <p:sldId id="393" r:id="rId12"/>
    <p:sldId id="394" r:id="rId13"/>
    <p:sldId id="395" r:id="rId14"/>
    <p:sldId id="396" r:id="rId15"/>
    <p:sldId id="925" r:id="rId16"/>
    <p:sldId id="938" r:id="rId17"/>
    <p:sldId id="982" r:id="rId18"/>
    <p:sldId id="399" r:id="rId19"/>
    <p:sldId id="983" r:id="rId20"/>
    <p:sldId id="403" r:id="rId21"/>
    <p:sldId id="984" r:id="rId22"/>
    <p:sldId id="985" r:id="rId23"/>
    <p:sldId id="921" r:id="rId24"/>
    <p:sldId id="1006" r:id="rId25"/>
    <p:sldId id="1005" r:id="rId26"/>
    <p:sldId id="1007" r:id="rId27"/>
    <p:sldId id="1008" r:id="rId28"/>
    <p:sldId id="1009" r:id="rId29"/>
    <p:sldId id="1010" r:id="rId30"/>
    <p:sldId id="1011" r:id="rId31"/>
    <p:sldId id="1004" r:id="rId32"/>
    <p:sldId id="987" r:id="rId33"/>
    <p:sldId id="995" r:id="rId34"/>
    <p:sldId id="988" r:id="rId35"/>
    <p:sldId id="996" r:id="rId36"/>
    <p:sldId id="989" r:id="rId37"/>
    <p:sldId id="997" r:id="rId38"/>
    <p:sldId id="990" r:id="rId39"/>
    <p:sldId id="998" r:id="rId40"/>
    <p:sldId id="986" r:id="rId41"/>
    <p:sldId id="999" r:id="rId42"/>
    <p:sldId id="1001" r:id="rId43"/>
    <p:sldId id="1002" r:id="rId44"/>
    <p:sldId id="1000" r:id="rId45"/>
    <p:sldId id="922" r:id="rId46"/>
    <p:sldId id="317" r:id="rId47"/>
    <p:sldId id="1003" r:id="rId48"/>
    <p:sldId id="312" r:id="rId49"/>
    <p:sldId id="981" r:id="rId50"/>
    <p:sldId id="316" r:id="rId51"/>
    <p:sldId id="916"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1F1AD-B4F2-8D65-8CB9-F5E52BFD3984}" name="Shea Corti" initials="SC" userId="S::scours@medicarerights.org::d08a3846-a05d-4cde-b2eb-b46eb77c91dd" providerId="AD"/>
  <p188:author id="{067751F2-BAC9-6CEB-2DC1-452063724B3D}" name="Emily Whicheloe" initials="EW" userId="S::ewhicheloe@medicarerights.org::15742455-bb1e-4675-97c5-494b74c840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B" initials="E" lastIdx="2" clrIdx="0">
    <p:extLst>
      <p:ext uri="{19B8F6BF-5375-455C-9EA6-DF929625EA0E}">
        <p15:presenceInfo xmlns:p15="http://schemas.microsoft.com/office/powerpoint/2012/main" userId="EmilyB" providerId="None"/>
      </p:ext>
    </p:extLst>
  </p:cmAuthor>
  <p:cmAuthor id="2" name="Patricia Jia" initials="PJ" lastIdx="3" clrIdx="1">
    <p:extLst>
      <p:ext uri="{19B8F6BF-5375-455C-9EA6-DF929625EA0E}">
        <p15:presenceInfo xmlns:p15="http://schemas.microsoft.com/office/powerpoint/2012/main" userId="S::pjia@medicarerights.org::6351d0f1-01dd-4e6d-8096-d4ced9c5d0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5F6F9"/>
    <a:srgbClr val="001D6B"/>
    <a:srgbClr val="CF4D00"/>
    <a:srgbClr val="FF8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9"/>
    <p:restoredTop sz="95481" autoAdjust="0"/>
  </p:normalViewPr>
  <p:slideViewPr>
    <p:cSldViewPr snapToGrid="0" snapToObjects="1">
      <p:cViewPr varScale="1">
        <p:scale>
          <a:sx n="84" d="100"/>
          <a:sy n="84" d="100"/>
        </p:scale>
        <p:origin x="51" y="90"/>
      </p:cViewPr>
      <p:guideLst>
        <p:guide orient="horz" pos="2160"/>
        <p:guide pos="3840"/>
      </p:guideLst>
    </p:cSldViewPr>
  </p:slideViewPr>
  <p:outlineViewPr>
    <p:cViewPr>
      <p:scale>
        <a:sx n="33" d="100"/>
        <a:sy n="33" d="100"/>
      </p:scale>
      <p:origin x="0" y="-20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Bauer" userId="a8160b5e-1d3d-426c-99c8-103575026ccc" providerId="ADAL" clId="{2EDB68DC-A89E-4156-A00D-CAAA6C028476}"/>
    <pc:docChg chg="modSld">
      <pc:chgData name="Brandy Bauer" userId="a8160b5e-1d3d-426c-99c8-103575026ccc" providerId="ADAL" clId="{2EDB68DC-A89E-4156-A00D-CAAA6C028476}" dt="2023-05-22T13:31:15.230" v="1" actId="20577"/>
      <pc:docMkLst>
        <pc:docMk/>
      </pc:docMkLst>
      <pc:sldChg chg="modSp mod">
        <pc:chgData name="Brandy Bauer" userId="a8160b5e-1d3d-426c-99c8-103575026ccc" providerId="ADAL" clId="{2EDB68DC-A89E-4156-A00D-CAAA6C028476}" dt="2023-05-22T13:31:15.230" v="1" actId="20577"/>
        <pc:sldMkLst>
          <pc:docMk/>
          <pc:sldMk cId="612431109" sldId="312"/>
        </pc:sldMkLst>
        <pc:spChg chg="mod">
          <ac:chgData name="Brandy Bauer" userId="a8160b5e-1d3d-426c-99c8-103575026ccc" providerId="ADAL" clId="{2EDB68DC-A89E-4156-A00D-CAAA6C028476}" dt="2023-05-22T13:31:15.230" v="1" actId="20577"/>
          <ac:spMkLst>
            <pc:docMk/>
            <pc:sldMk cId="612431109" sldId="312"/>
            <ac:spMk id="6" creationId="{FF96BEF4-240A-4870-9218-FA6DC0C2A6AD}"/>
          </ac:spMkLst>
        </pc:spChg>
      </pc:sldChg>
    </pc:docChg>
  </pc:docChgLst>
  <pc:docChgLst>
    <pc:chgData name="Brandy Bauer" userId="a8160b5e-1d3d-426c-99c8-103575026ccc" providerId="ADAL" clId="{C5DF4F43-07C5-4997-96DD-DF87255346D2}"/>
    <pc:docChg chg="custSel modSld">
      <pc:chgData name="Brandy Bauer" userId="a8160b5e-1d3d-426c-99c8-103575026ccc" providerId="ADAL" clId="{C5DF4F43-07C5-4997-96DD-DF87255346D2}" dt="2023-05-17T13:05:18.998" v="330" actId="962"/>
      <pc:docMkLst>
        <pc:docMk/>
      </pc:docMkLst>
      <pc:sldChg chg="modSp mod">
        <pc:chgData name="Brandy Bauer" userId="a8160b5e-1d3d-426c-99c8-103575026ccc" providerId="ADAL" clId="{C5DF4F43-07C5-4997-96DD-DF87255346D2}" dt="2023-05-17T13:03:25.522" v="78" actId="27636"/>
        <pc:sldMkLst>
          <pc:docMk/>
          <pc:sldMk cId="1395715327" sldId="317"/>
        </pc:sldMkLst>
        <pc:spChg chg="mod">
          <ac:chgData name="Brandy Bauer" userId="a8160b5e-1d3d-426c-99c8-103575026ccc" providerId="ADAL" clId="{C5DF4F43-07C5-4997-96DD-DF87255346D2}" dt="2023-05-17T13:03:25.522" v="78" actId="27636"/>
          <ac:spMkLst>
            <pc:docMk/>
            <pc:sldMk cId="1395715327" sldId="317"/>
            <ac:spMk id="11" creationId="{C22CD871-7836-1340-A4B0-D3C4BE46614D}"/>
          </ac:spMkLst>
        </pc:spChg>
      </pc:sldChg>
      <pc:sldChg chg="modSp mod">
        <pc:chgData name="Brandy Bauer" userId="a8160b5e-1d3d-426c-99c8-103575026ccc" providerId="ADAL" clId="{C5DF4F43-07C5-4997-96DD-DF87255346D2}" dt="2023-05-17T13:03:05.275" v="75" actId="20577"/>
        <pc:sldMkLst>
          <pc:docMk/>
          <pc:sldMk cId="238413398" sldId="375"/>
        </pc:sldMkLst>
        <pc:spChg chg="mod">
          <ac:chgData name="Brandy Bauer" userId="a8160b5e-1d3d-426c-99c8-103575026ccc" providerId="ADAL" clId="{C5DF4F43-07C5-4997-96DD-DF87255346D2}" dt="2023-05-17T13:03:05.275" v="75" actId="20577"/>
          <ac:spMkLst>
            <pc:docMk/>
            <pc:sldMk cId="238413398" sldId="375"/>
            <ac:spMk id="12" creationId="{B6D48473-2E0A-5642-B0C2-CCA485C5B4C7}"/>
          </ac:spMkLst>
        </pc:spChg>
      </pc:sldChg>
      <pc:sldChg chg="modSp mod">
        <pc:chgData name="Brandy Bauer" userId="a8160b5e-1d3d-426c-99c8-103575026ccc" providerId="ADAL" clId="{C5DF4F43-07C5-4997-96DD-DF87255346D2}" dt="2023-05-17T13:03:36.985" v="106" actId="962"/>
        <pc:sldMkLst>
          <pc:docMk/>
          <pc:sldMk cId="806980759" sldId="394"/>
        </pc:sldMkLst>
        <pc:spChg chg="mod">
          <ac:chgData name="Brandy Bauer" userId="a8160b5e-1d3d-426c-99c8-103575026ccc" providerId="ADAL" clId="{C5DF4F43-07C5-4997-96DD-DF87255346D2}" dt="2023-05-17T13:03:25.444" v="76" actId="27636"/>
          <ac:spMkLst>
            <pc:docMk/>
            <pc:sldMk cId="806980759" sldId="394"/>
            <ac:spMk id="5" creationId="{4101C512-4945-9F4D-8D2B-150D6D98C44D}"/>
          </ac:spMkLst>
        </pc:spChg>
        <pc:picChg chg="mod">
          <ac:chgData name="Brandy Bauer" userId="a8160b5e-1d3d-426c-99c8-103575026ccc" providerId="ADAL" clId="{C5DF4F43-07C5-4997-96DD-DF87255346D2}" dt="2023-05-17T13:03:36.985" v="106" actId="962"/>
          <ac:picMkLst>
            <pc:docMk/>
            <pc:sldMk cId="806980759" sldId="394"/>
            <ac:picMk id="14" creationId="{BF9789E6-A963-C041-9441-D5809A90F1B2}"/>
          </ac:picMkLst>
        </pc:picChg>
      </pc:sldChg>
      <pc:sldChg chg="modSp mod">
        <pc:chgData name="Brandy Bauer" userId="a8160b5e-1d3d-426c-99c8-103575026ccc" providerId="ADAL" clId="{C5DF4F43-07C5-4997-96DD-DF87255346D2}" dt="2023-05-17T13:04:05.712" v="234" actId="962"/>
        <pc:sldMkLst>
          <pc:docMk/>
          <pc:sldMk cId="1976258893" sldId="395"/>
        </pc:sldMkLst>
        <pc:spChg chg="mod">
          <ac:chgData name="Brandy Bauer" userId="a8160b5e-1d3d-426c-99c8-103575026ccc" providerId="ADAL" clId="{C5DF4F43-07C5-4997-96DD-DF87255346D2}" dt="2023-05-17T13:03:25.459" v="77" actId="27636"/>
          <ac:spMkLst>
            <pc:docMk/>
            <pc:sldMk cId="1976258893" sldId="395"/>
            <ac:spMk id="7" creationId="{8B80F27C-C067-7C4A-8C26-ABF4197B6EAE}"/>
          </ac:spMkLst>
        </pc:spChg>
        <pc:picChg chg="mod">
          <ac:chgData name="Brandy Bauer" userId="a8160b5e-1d3d-426c-99c8-103575026ccc" providerId="ADAL" clId="{C5DF4F43-07C5-4997-96DD-DF87255346D2}" dt="2023-05-17T13:04:05.712" v="234" actId="962"/>
          <ac:picMkLst>
            <pc:docMk/>
            <pc:sldMk cId="1976258893" sldId="395"/>
            <ac:picMk id="14" creationId="{4125FBDF-1FFD-164A-A7BB-80BA63C2A7DF}"/>
          </ac:picMkLst>
        </pc:picChg>
      </pc:sldChg>
      <pc:sldChg chg="modSp mod">
        <pc:chgData name="Brandy Bauer" userId="a8160b5e-1d3d-426c-99c8-103575026ccc" providerId="ADAL" clId="{C5DF4F43-07C5-4997-96DD-DF87255346D2}" dt="2023-05-17T13:02:34.471" v="74" actId="20577"/>
        <pc:sldMkLst>
          <pc:docMk/>
          <pc:sldMk cId="1514455041" sldId="919"/>
        </pc:sldMkLst>
        <pc:spChg chg="mod">
          <ac:chgData name="Brandy Bauer" userId="a8160b5e-1d3d-426c-99c8-103575026ccc" providerId="ADAL" clId="{C5DF4F43-07C5-4997-96DD-DF87255346D2}" dt="2023-05-17T13:02:34.471" v="74" actId="20577"/>
          <ac:spMkLst>
            <pc:docMk/>
            <pc:sldMk cId="1514455041" sldId="919"/>
            <ac:spMk id="3" creationId="{DC6E0BF5-3FF9-D748-BC8A-4B7C0A6CE51A}"/>
          </ac:spMkLst>
        </pc:spChg>
      </pc:sldChg>
      <pc:sldChg chg="modSp mod">
        <pc:chgData name="Brandy Bauer" userId="a8160b5e-1d3d-426c-99c8-103575026ccc" providerId="ADAL" clId="{C5DF4F43-07C5-4997-96DD-DF87255346D2}" dt="2023-05-17T13:04:53.518" v="290" actId="962"/>
        <pc:sldMkLst>
          <pc:docMk/>
          <pc:sldMk cId="3593167978" sldId="1006"/>
        </pc:sldMkLst>
        <pc:picChg chg="mod">
          <ac:chgData name="Brandy Bauer" userId="a8160b5e-1d3d-426c-99c8-103575026ccc" providerId="ADAL" clId="{C5DF4F43-07C5-4997-96DD-DF87255346D2}" dt="2023-05-17T13:04:53.518" v="290" actId="962"/>
          <ac:picMkLst>
            <pc:docMk/>
            <pc:sldMk cId="3593167978" sldId="1006"/>
            <ac:picMk id="4" creationId="{4342FE34-8693-0E45-8502-8CB9B156E5EF}"/>
          </ac:picMkLst>
        </pc:picChg>
      </pc:sldChg>
      <pc:sldChg chg="modSp mod">
        <pc:chgData name="Brandy Bauer" userId="a8160b5e-1d3d-426c-99c8-103575026ccc" providerId="ADAL" clId="{C5DF4F43-07C5-4997-96DD-DF87255346D2}" dt="2023-05-17T13:05:18.998" v="330" actId="962"/>
        <pc:sldMkLst>
          <pc:docMk/>
          <pc:sldMk cId="4254516481" sldId="1010"/>
        </pc:sldMkLst>
        <pc:picChg chg="mod">
          <ac:chgData name="Brandy Bauer" userId="a8160b5e-1d3d-426c-99c8-103575026ccc" providerId="ADAL" clId="{C5DF4F43-07C5-4997-96DD-DF87255346D2}" dt="2023-05-17T13:05:18.998" v="330" actId="962"/>
          <ac:picMkLst>
            <pc:docMk/>
            <pc:sldMk cId="4254516481" sldId="1010"/>
            <ac:picMk id="7" creationId="{2BE8638A-1FFA-3541-B942-79E560CAA9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 2016 Medicare Rights Center</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D32F92-F12A-443D-96D7-EA8CACA24D1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1AFFA16-0506-412D-B585-65E2CA8E2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1</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Whether someone has Original Medicare or a Medicare Advantage Plan, Medicare covers  durable medical equipment (DME) if they meet the following two conditions:</a:t>
            </a:r>
          </a:p>
          <a:p>
            <a:endParaRPr lang="en-US" sz="1200" kern="1200" dirty="0">
              <a:solidFill>
                <a:schemeClr val="tx1"/>
              </a:solidFill>
              <a:effectLst/>
              <a:latin typeface="Arial" charset="0"/>
              <a:ea typeface="+mn-ea"/>
              <a:cs typeface="+mn-cs"/>
            </a:endParaRPr>
          </a:p>
          <a:p>
            <a:pPr lvl="0" fontAlgn="base"/>
            <a:r>
              <a:rPr lang="en-US" sz="1200" b="1" kern="1200" dirty="0">
                <a:solidFill>
                  <a:schemeClr val="tx1"/>
                </a:solidFill>
                <a:effectLst/>
                <a:latin typeface="Arial" charset="0"/>
                <a:ea typeface="+mn-ea"/>
                <a:cs typeface="+mn-cs"/>
              </a:rPr>
              <a:t>Re last bullet, face-to-face visit:</a:t>
            </a:r>
            <a:r>
              <a:rPr lang="en-US" sz="1200" kern="1200" dirty="0">
                <a:solidFill>
                  <a:schemeClr val="tx1"/>
                </a:solidFill>
                <a:effectLst/>
                <a:latin typeface="Arial" charset="0"/>
                <a:ea typeface="+mn-ea"/>
                <a:cs typeface="+mn-cs"/>
              </a:rPr>
              <a:t> </a:t>
            </a:r>
            <a:r>
              <a:rPr lang="en-US" sz="1200" dirty="0"/>
              <a:t>Face-to-face visit, when required, must take place no more than six months before the prescription is written</a:t>
            </a:r>
          </a:p>
          <a:p>
            <a:pPr lvl="0" fontAlgn="base"/>
            <a:r>
              <a:rPr lang="en-US" sz="1200" dirty="0"/>
              <a:t>Their provider should know if Medicare requires a face-to-face visit for the item they need</a:t>
            </a:r>
          </a:p>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14</a:t>
            </a:fld>
            <a:endParaRPr lang="en-US"/>
          </a:p>
        </p:txBody>
      </p:sp>
    </p:spTree>
    <p:extLst>
      <p:ext uri="{BB962C8B-B14F-4D97-AF65-F5344CB8AC3E}">
        <p14:creationId xmlns:p14="http://schemas.microsoft.com/office/powerpoint/2010/main" val="22457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15</a:t>
            </a:fld>
            <a:endParaRPr lang="en-US"/>
          </a:p>
        </p:txBody>
      </p:sp>
    </p:spTree>
    <p:extLst>
      <p:ext uri="{BB962C8B-B14F-4D97-AF65-F5344CB8AC3E}">
        <p14:creationId xmlns:p14="http://schemas.microsoft.com/office/powerpoint/2010/main" val="399833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16</a:t>
            </a:fld>
            <a:endParaRPr lang="en-US"/>
          </a:p>
        </p:txBody>
      </p:sp>
    </p:spTree>
    <p:extLst>
      <p:ext uri="{BB962C8B-B14F-4D97-AF65-F5344CB8AC3E}">
        <p14:creationId xmlns:p14="http://schemas.microsoft.com/office/powerpoint/2010/main" val="230942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they use an opt-out DME supplier, the supplier should ask them to sign a private contract confirming that they understand they are responsible for the full cost of their care. If they do not sign a private contract, they do now owe the supplier for the cost of their DME. </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17</a:t>
            </a:fld>
            <a:endParaRPr lang="en-US"/>
          </a:p>
        </p:txBody>
      </p:sp>
    </p:spTree>
    <p:extLst>
      <p:ext uri="{BB962C8B-B14F-4D97-AF65-F5344CB8AC3E}">
        <p14:creationId xmlns:p14="http://schemas.microsoft.com/office/powerpoint/2010/main" val="217372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 Network of suppliers. They may get little or no coverage if they use an out-of-network supplier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 Use a preferred brand. They may pay a higher cost when using a non-preferred brand</a:t>
            </a:r>
          </a:p>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18</a:t>
            </a:fld>
            <a:endParaRPr lang="en-US"/>
          </a:p>
        </p:txBody>
      </p:sp>
    </p:spTree>
    <p:extLst>
      <p:ext uri="{BB962C8B-B14F-4D97-AF65-F5344CB8AC3E}">
        <p14:creationId xmlns:p14="http://schemas.microsoft.com/office/powerpoint/2010/main" val="404306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20</a:t>
            </a:fld>
            <a:endParaRPr lang="en-US"/>
          </a:p>
        </p:txBody>
      </p:sp>
    </p:spTree>
    <p:extLst>
      <p:ext uri="{BB962C8B-B14F-4D97-AF65-F5344CB8AC3E}">
        <p14:creationId xmlns:p14="http://schemas.microsoft.com/office/powerpoint/2010/main" val="147400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beneficiary thinks they need a manual wheelchair or power wheelchair or scooter, they should first speak to their doctor or primary care provider (PCP)</a:t>
            </a:r>
          </a:p>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21</a:t>
            </a:fld>
            <a:endParaRPr lang="en-US"/>
          </a:p>
        </p:txBody>
      </p:sp>
    </p:spTree>
    <p:extLst>
      <p:ext uri="{BB962C8B-B14F-4D97-AF65-F5344CB8AC3E}">
        <p14:creationId xmlns:p14="http://schemas.microsoft.com/office/powerpoint/2010/main" val="27467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25</a:t>
            </a:fld>
            <a:endParaRPr lang="en-US"/>
          </a:p>
        </p:txBody>
      </p:sp>
    </p:spTree>
    <p:extLst>
      <p:ext uri="{BB962C8B-B14F-4D97-AF65-F5344CB8AC3E}">
        <p14:creationId xmlns:p14="http://schemas.microsoft.com/office/powerpoint/2010/main" val="78897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beneficiary chooses to get the DME after a denial of prior authorization, their provider should have them sign an Advance Beneficiary Notice (ABN). This notice states that they understand that Medicare will not cover the requested DME and that they will be responsible for the full cost. The beneficiary should make sure to select the option to ask the supplier to still submit a bill to Medicare. If Medicare denies payment, they have the right to appeal.</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26</a:t>
            </a:fld>
            <a:endParaRPr lang="en-US"/>
          </a:p>
        </p:txBody>
      </p:sp>
    </p:spTree>
    <p:extLst>
      <p:ext uri="{BB962C8B-B14F-4D97-AF65-F5344CB8AC3E}">
        <p14:creationId xmlns:p14="http://schemas.microsoft.com/office/powerpoint/2010/main" val="73149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Repairs by a supplier involve fixing equipment that is worn or damaged</a:t>
            </a:r>
          </a:p>
          <a:p>
            <a:pPr lvl="0"/>
            <a:r>
              <a:rPr lang="en-US" dirty="0"/>
              <a:t>Maintenance means checking, cleaning, and servicing the equipment</a:t>
            </a:r>
          </a:p>
          <a:p>
            <a:pPr lvl="0"/>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30</a:t>
            </a:fld>
            <a:endParaRPr lang="en-US"/>
          </a:p>
        </p:txBody>
      </p:sp>
    </p:spTree>
    <p:extLst>
      <p:ext uri="{BB962C8B-B14F-4D97-AF65-F5344CB8AC3E}">
        <p14:creationId xmlns:p14="http://schemas.microsoft.com/office/powerpoint/2010/main" val="257663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2</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extLst>
      <p:ext uri="{BB962C8B-B14F-4D97-AF65-F5344CB8AC3E}">
        <p14:creationId xmlns:p14="http://schemas.microsoft.com/office/powerpoint/2010/main" val="3617525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There are separate rules for repairs and maintenance for oxygen equipment.</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31</a:t>
            </a:fld>
            <a:endParaRPr lang="en-US"/>
          </a:p>
        </p:txBody>
      </p:sp>
    </p:spTree>
    <p:extLst>
      <p:ext uri="{BB962C8B-B14F-4D97-AF65-F5344CB8AC3E}">
        <p14:creationId xmlns:p14="http://schemas.microsoft.com/office/powerpoint/2010/main" val="407336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 beneficiary's supplier thinks that Medicare may not pay for additional features or upgrades, the supplier should have them sign a waiver form called an Advance Beneficiary Notice (ABN) before they get the items. On the ABN, they must check the box stating that they want the upgrades and agree to pay their full cost if Medicare denies coverage for them. Even if Medicare refuses the upgrade, it should still pay the amount it would have paid for the basic model of the equipment. The beneficiary will then receive a bill for remaining costs. If Medicare refuses to cover upgrades, and the supplier failed to provide the person with an ABN, they do not owe the supplier for the added features.</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33</a:t>
            </a:fld>
            <a:endParaRPr lang="en-US"/>
          </a:p>
        </p:txBody>
      </p:sp>
    </p:spTree>
    <p:extLst>
      <p:ext uri="{BB962C8B-B14F-4D97-AF65-F5344CB8AC3E}">
        <p14:creationId xmlns:p14="http://schemas.microsoft.com/office/powerpoint/2010/main" val="1741045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second bullet: For example, Medicare will pay for a person to switch from one manual wheelchair to another, but it will not pay for someone to replace a manual wheelchair with an electric wheelchair or a motorized scooter.</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34</a:t>
            </a:fld>
            <a:endParaRPr lang="en-US"/>
          </a:p>
        </p:txBody>
      </p:sp>
    </p:spTree>
    <p:extLst>
      <p:ext uri="{BB962C8B-B14F-4D97-AF65-F5344CB8AC3E}">
        <p14:creationId xmlns:p14="http://schemas.microsoft.com/office/powerpoint/2010/main" val="409440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five-year timeframe differs from the three-year minimum lifetime requirement that most medical equipment and items must meet in order to be considered DME by Medicare.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 second bullet: Medicare covers repairs for worn DME </a:t>
            </a:r>
            <a:r>
              <a:rPr lang="en-US" sz="1200" dirty="0"/>
              <a:t>up to the cost of replacement</a:t>
            </a:r>
          </a:p>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35</a:t>
            </a:fld>
            <a:endParaRPr lang="en-US"/>
          </a:p>
        </p:txBody>
      </p:sp>
    </p:spTree>
    <p:extLst>
      <p:ext uri="{BB962C8B-B14F-4D97-AF65-F5344CB8AC3E}">
        <p14:creationId xmlns:p14="http://schemas.microsoft.com/office/powerpoint/2010/main" val="3703623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are the special rules for Medicare coverage of oxygen equipment rental, repairs, and maintenance?</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37</a:t>
            </a:fld>
            <a:endParaRPr lang="en-US"/>
          </a:p>
        </p:txBody>
      </p:sp>
    </p:spTree>
    <p:extLst>
      <p:ext uri="{BB962C8B-B14F-4D97-AF65-F5344CB8AC3E}">
        <p14:creationId xmlns:p14="http://schemas.microsoft.com/office/powerpoint/2010/main" val="805236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38</a:t>
            </a:fld>
            <a:endParaRPr lang="en-US"/>
          </a:p>
        </p:txBody>
      </p:sp>
    </p:spTree>
    <p:extLst>
      <p:ext uri="{BB962C8B-B14F-4D97-AF65-F5344CB8AC3E}">
        <p14:creationId xmlns:p14="http://schemas.microsoft.com/office/powerpoint/2010/main" val="384171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39</a:t>
            </a:fld>
            <a:endParaRPr lang="en-US"/>
          </a:p>
        </p:txBody>
      </p:sp>
    </p:spTree>
    <p:extLst>
      <p:ext uri="{BB962C8B-B14F-4D97-AF65-F5344CB8AC3E}">
        <p14:creationId xmlns:p14="http://schemas.microsoft.com/office/powerpoint/2010/main" val="3537828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42</a:t>
            </a:fld>
            <a:endParaRPr lang="en-US"/>
          </a:p>
        </p:txBody>
      </p:sp>
    </p:spTree>
    <p:extLst>
      <p:ext uri="{BB962C8B-B14F-4D97-AF65-F5344CB8AC3E}">
        <p14:creationId xmlns:p14="http://schemas.microsoft.com/office/powerpoint/2010/main" val="2038431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43</a:t>
            </a:fld>
            <a:endParaRPr lang="en-US"/>
          </a:p>
        </p:txBody>
      </p:sp>
    </p:spTree>
    <p:extLst>
      <p:ext uri="{BB962C8B-B14F-4D97-AF65-F5344CB8AC3E}">
        <p14:creationId xmlns:p14="http://schemas.microsoft.com/office/powerpoint/2010/main" val="398645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6</a:t>
            </a:fld>
            <a:endParaRPr lang="en-US"/>
          </a:p>
        </p:txBody>
      </p:sp>
    </p:spTree>
    <p:extLst>
      <p:ext uri="{BB962C8B-B14F-4D97-AF65-F5344CB8AC3E}">
        <p14:creationId xmlns:p14="http://schemas.microsoft.com/office/powerpoint/2010/main" val="372619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7</a:t>
            </a:fld>
            <a:endParaRPr lang="en-US"/>
          </a:p>
        </p:txBody>
      </p:sp>
    </p:spTree>
    <p:extLst>
      <p:ext uri="{BB962C8B-B14F-4D97-AF65-F5344CB8AC3E}">
        <p14:creationId xmlns:p14="http://schemas.microsoft.com/office/powerpoint/2010/main" val="28914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8</a:t>
            </a:fld>
            <a:endParaRPr lang="en-US"/>
          </a:p>
        </p:txBody>
      </p:sp>
    </p:spTree>
    <p:extLst>
      <p:ext uri="{BB962C8B-B14F-4D97-AF65-F5344CB8AC3E}">
        <p14:creationId xmlns:p14="http://schemas.microsoft.com/office/powerpoint/2010/main" val="148087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9</a:t>
            </a:fld>
            <a:endParaRPr lang="en-US"/>
          </a:p>
        </p:txBody>
      </p:sp>
    </p:spTree>
    <p:extLst>
      <p:ext uri="{BB962C8B-B14F-4D97-AF65-F5344CB8AC3E}">
        <p14:creationId xmlns:p14="http://schemas.microsoft.com/office/powerpoint/2010/main" val="350933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10</a:t>
            </a:fld>
            <a:endParaRPr lang="en-US"/>
          </a:p>
        </p:txBody>
      </p:sp>
    </p:spTree>
    <p:extLst>
      <p:ext uri="{BB962C8B-B14F-4D97-AF65-F5344CB8AC3E}">
        <p14:creationId xmlns:p14="http://schemas.microsoft.com/office/powerpoint/2010/main" val="53931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11</a:t>
            </a:fld>
            <a:endParaRPr lang="en-US"/>
          </a:p>
        </p:txBody>
      </p:sp>
    </p:spTree>
    <p:extLst>
      <p:ext uri="{BB962C8B-B14F-4D97-AF65-F5344CB8AC3E}">
        <p14:creationId xmlns:p14="http://schemas.microsoft.com/office/powerpoint/2010/main" val="121938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CAF242-7E1B-450F-AF8F-DC46E9AC859A}" type="slidenum">
              <a:rPr lang="en-US" altLang="en-US" smtClean="0"/>
              <a:pPr>
                <a:defRPr/>
              </a:pPr>
              <a:t>12</a:t>
            </a:fld>
            <a:endParaRPr lang="en-US" alt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123870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hape 10"/>
          <p:cNvSpPr/>
          <p:nvPr userDrawn="1"/>
        </p:nvSpPr>
        <p:spPr>
          <a:xfrm>
            <a:off x="7918451" y="3378200"/>
            <a:ext cx="960967"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4" name="Shape 11"/>
          <p:cNvSpPr/>
          <p:nvPr userDrawn="1"/>
        </p:nvSpPr>
        <p:spPr>
          <a:xfrm>
            <a:off x="8879417" y="3378200"/>
            <a:ext cx="963083" cy="101600"/>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5" name="Shape 12"/>
          <p:cNvSpPr/>
          <p:nvPr userDrawn="1"/>
        </p:nvSpPr>
        <p:spPr>
          <a:xfrm>
            <a:off x="1" y="3378200"/>
            <a:ext cx="963084" cy="101600"/>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6" name="Shape 13"/>
          <p:cNvSpPr/>
          <p:nvPr userDrawn="1"/>
        </p:nvSpPr>
        <p:spPr>
          <a:xfrm>
            <a:off x="960967" y="3378200"/>
            <a:ext cx="6957484"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ctrTitle"/>
          </p:nvPr>
        </p:nvSpPr>
        <p:spPr>
          <a:xfrm>
            <a:off x="267703" y="3487413"/>
            <a:ext cx="10363200" cy="1645218"/>
          </a:xfrm>
          <a:prstGeom prst="rect">
            <a:avLst/>
          </a:prstGeom>
        </p:spPr>
        <p:txBody>
          <a:bodyPr anchor="b">
            <a:normAutofit/>
          </a:bodyPr>
          <a:lstStyle>
            <a:lvl1pPr algn="l">
              <a:defRPr sz="5000">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228FD2DC-F98C-4CC1-890E-8FFD05AF07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5176" y="219456"/>
            <a:ext cx="3340702" cy="15160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764012"/>
            <a:ext cx="8427720" cy="865339"/>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27166"/>
            <a:ext cx="10515600" cy="39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1AF6E6-78F3-76CA-E513-E55CD44DCE42}"/>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spTree>
    <p:extLst>
      <p:ext uri="{BB962C8B-B14F-4D97-AF65-F5344CB8AC3E}">
        <p14:creationId xmlns:p14="http://schemas.microsoft.com/office/powerpoint/2010/main" val="4270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42772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781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a:extLst>
              <a:ext uri="{FF2B5EF4-FFF2-40B4-BE49-F238E27FC236}">
                <a16:creationId xmlns:a16="http://schemas.microsoft.com/office/drawing/2014/main" id="{C628DA14-4027-E117-B85C-651B37A91B8F}"/>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pic>
        <p:nvPicPr>
          <p:cNvPr id="10" name="Picture 2">
            <a:extLst>
              <a:ext uri="{FF2B5EF4-FFF2-40B4-BE49-F238E27FC236}">
                <a16:creationId xmlns:a16="http://schemas.microsoft.com/office/drawing/2014/main" id="{C7D646EA-AC38-ABEC-DCE9-76D7844FC63B}"/>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60960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pic>
        <p:nvPicPr>
          <p:cNvPr id="5" name="Picture 2">
            <a:extLst>
              <a:ext uri="{FF2B5EF4-FFF2-40B4-BE49-F238E27FC236}">
                <a16:creationId xmlns:a16="http://schemas.microsoft.com/office/drawing/2014/main" id="{344916FB-67A1-318A-E842-E2FAF9045A5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7292710" flipV="1">
            <a:off x="7002695" y="238195"/>
            <a:ext cx="12394681" cy="9374886"/>
          </a:xfrm>
          <a:prstGeom prst="rect">
            <a:avLst/>
          </a:prstGeom>
        </p:spPr>
      </p:pic>
      <p:pic>
        <p:nvPicPr>
          <p:cNvPr id="6" name="Picture 7">
            <a:extLst>
              <a:ext uri="{FF2B5EF4-FFF2-40B4-BE49-F238E27FC236}">
                <a16:creationId xmlns:a16="http://schemas.microsoft.com/office/drawing/2014/main" id="{FC5F65F5-CA67-453B-B869-050F6375E39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7268617" flipH="1">
            <a:off x="-4767934" y="-8986632"/>
            <a:ext cx="12657383" cy="10287000"/>
          </a:xfrm>
          <a:prstGeom prst="rect">
            <a:avLst/>
          </a:prstGeom>
        </p:spPr>
      </p:pic>
      <p:grpSp>
        <p:nvGrpSpPr>
          <p:cNvPr id="13" name="Group 3">
            <a:extLst>
              <a:ext uri="{FF2B5EF4-FFF2-40B4-BE49-F238E27FC236}">
                <a16:creationId xmlns:a16="http://schemas.microsoft.com/office/drawing/2014/main" id="{726BA368-8886-E3D0-B25F-36B1ABD38D73}"/>
              </a:ext>
            </a:extLst>
          </p:cNvPr>
          <p:cNvGrpSpPr/>
          <p:nvPr userDrawn="1"/>
        </p:nvGrpSpPr>
        <p:grpSpPr>
          <a:xfrm>
            <a:off x="5461000" y="584668"/>
            <a:ext cx="6352959" cy="5422432"/>
            <a:chOff x="0" y="0"/>
            <a:chExt cx="1826726" cy="1003741"/>
          </a:xfrm>
        </p:grpSpPr>
        <p:sp>
          <p:nvSpPr>
            <p:cNvPr id="14" name="Freeform 4">
              <a:extLst>
                <a:ext uri="{FF2B5EF4-FFF2-40B4-BE49-F238E27FC236}">
                  <a16:creationId xmlns:a16="http://schemas.microsoft.com/office/drawing/2014/main" id="{DD60032C-0F19-7A03-CB4E-793C85D73B36}"/>
                </a:ext>
              </a:extLst>
            </p:cNvPr>
            <p:cNvSpPr/>
            <p:nvPr/>
          </p:nvSpPr>
          <p:spPr>
            <a:xfrm>
              <a:off x="0" y="0"/>
              <a:ext cx="1826726" cy="1003741"/>
            </a:xfrm>
            <a:custGeom>
              <a:avLst/>
              <a:gdLst/>
              <a:ahLst/>
              <a:cxnLst/>
              <a:rect l="l" t="t" r="r" b="b"/>
              <a:pathLst>
                <a:path w="1826726" h="1003741">
                  <a:moveTo>
                    <a:pt x="1702266" y="1003740"/>
                  </a:moveTo>
                  <a:lnTo>
                    <a:pt x="124460" y="1003740"/>
                  </a:lnTo>
                  <a:cubicBezTo>
                    <a:pt x="55880" y="1003740"/>
                    <a:pt x="0" y="947860"/>
                    <a:pt x="0" y="879280"/>
                  </a:cubicBezTo>
                  <a:lnTo>
                    <a:pt x="0" y="124460"/>
                  </a:lnTo>
                  <a:cubicBezTo>
                    <a:pt x="0" y="55880"/>
                    <a:pt x="55880" y="0"/>
                    <a:pt x="124460" y="0"/>
                  </a:cubicBezTo>
                  <a:lnTo>
                    <a:pt x="1702266" y="0"/>
                  </a:lnTo>
                  <a:cubicBezTo>
                    <a:pt x="1770846" y="0"/>
                    <a:pt x="1826726" y="55880"/>
                    <a:pt x="1826726" y="124460"/>
                  </a:cubicBezTo>
                  <a:lnTo>
                    <a:pt x="1826726" y="879281"/>
                  </a:lnTo>
                  <a:cubicBezTo>
                    <a:pt x="1826726" y="947861"/>
                    <a:pt x="1770846" y="1003741"/>
                    <a:pt x="1702266" y="1003741"/>
                  </a:cubicBezTo>
                  <a:close/>
                </a:path>
              </a:pathLst>
            </a:custGeom>
            <a:solidFill>
              <a:srgbClr val="FFFFFF"/>
            </a:solidFill>
          </p:spPr>
        </p:sp>
      </p:grpSp>
      <p:sp>
        <p:nvSpPr>
          <p:cNvPr id="18" name="Title 1">
            <a:extLst>
              <a:ext uri="{FF2B5EF4-FFF2-40B4-BE49-F238E27FC236}">
                <a16:creationId xmlns:a16="http://schemas.microsoft.com/office/drawing/2014/main" id="{4C29F9A7-9597-6847-F97A-7B4469DCA8FF}"/>
              </a:ext>
            </a:extLst>
          </p:cNvPr>
          <p:cNvSpPr>
            <a:spLocks noGrp="1"/>
          </p:cNvSpPr>
          <p:nvPr>
            <p:ph type="title"/>
          </p:nvPr>
        </p:nvSpPr>
        <p:spPr>
          <a:xfrm>
            <a:off x="5768340" y="850900"/>
            <a:ext cx="5750560" cy="865339"/>
          </a:xfrm>
        </p:spPr>
        <p:txBody>
          <a:bodyPr>
            <a:noAutofit/>
          </a:bodyPr>
          <a:lstStyle>
            <a:lvl1pPr>
              <a:defRPr sz="3600" b="1">
                <a:solidFill>
                  <a:schemeClr val="tx2"/>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3835A83B-C9FC-104B-FBBF-972BB1467CDB}"/>
              </a:ext>
            </a:extLst>
          </p:cNvPr>
          <p:cNvSpPr>
            <a:spLocks noGrp="1"/>
          </p:cNvSpPr>
          <p:nvPr>
            <p:ph type="body" sz="quarter" idx="12"/>
          </p:nvPr>
        </p:nvSpPr>
        <p:spPr>
          <a:xfrm>
            <a:off x="5768975" y="2057400"/>
            <a:ext cx="5749925" cy="349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24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772578"/>
            <a:ext cx="6530268"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28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587223"/>
            <a:ext cx="7732452" cy="4583772"/>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1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5803032" y="3322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a:xfrm>
            <a:off x="6589713" y="6330532"/>
            <a:ext cx="4114800" cy="365125"/>
          </a:xfrm>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a:xfrm>
            <a:off x="11072812" y="6343232"/>
            <a:ext cx="811213" cy="365125"/>
          </a:xfrm>
        </p:spPr>
        <p:txBody>
          <a:bodyPr/>
          <a:lstStyle/>
          <a:p>
            <a:fld id="{2A3F6121-7E7D-4058-A6FF-846C80794112}" type="slidenum">
              <a:rPr lang="en-US" smtClean="0"/>
              <a:pPr/>
              <a:t>‹#›</a:t>
            </a:fld>
            <a:endParaRPr lang="en-US"/>
          </a:p>
        </p:txBody>
      </p:sp>
      <p:sp>
        <p:nvSpPr>
          <p:cNvPr id="12" name="Text Placeholder 11">
            <a:extLst>
              <a:ext uri="{FF2B5EF4-FFF2-40B4-BE49-F238E27FC236}">
                <a16:creationId xmlns:a16="http://schemas.microsoft.com/office/drawing/2014/main" id="{191D69CD-2F28-0EEF-2478-69DA74F20DE4}"/>
              </a:ext>
            </a:extLst>
          </p:cNvPr>
          <p:cNvSpPr>
            <a:spLocks noGrp="1"/>
          </p:cNvSpPr>
          <p:nvPr>
            <p:ph type="body" sz="quarter" idx="12"/>
          </p:nvPr>
        </p:nvSpPr>
        <p:spPr>
          <a:xfrm>
            <a:off x="5802313" y="1866900"/>
            <a:ext cx="608171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37D4AE-2DE5-F1E1-175A-F83CEC6BF283}"/>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A562F605-550D-0C84-114F-98B5A0A7B3E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BB1E77C5-AF04-A1DA-3CA0-059B2BC54ABF}"/>
              </a:ext>
            </a:extLst>
          </p:cNvPr>
          <p:cNvGrpSpPr/>
          <p:nvPr userDrawn="1"/>
        </p:nvGrpSpPr>
        <p:grpSpPr>
          <a:xfrm>
            <a:off x="838199" y="1040937"/>
            <a:ext cx="10515601" cy="2720835"/>
            <a:chOff x="0" y="0"/>
            <a:chExt cx="3656053" cy="632049"/>
          </a:xfrm>
        </p:grpSpPr>
        <p:sp>
          <p:nvSpPr>
            <p:cNvPr id="6" name="Freeform 3">
              <a:extLst>
                <a:ext uri="{FF2B5EF4-FFF2-40B4-BE49-F238E27FC236}">
                  <a16:creationId xmlns:a16="http://schemas.microsoft.com/office/drawing/2014/main" id="{FFA66CF3-E1CC-5410-B93C-4C578EFB4FB1}"/>
                </a:ext>
              </a:extLst>
            </p:cNvPr>
            <p:cNvSpPr/>
            <p:nvPr/>
          </p:nvSpPr>
          <p:spPr>
            <a:xfrm>
              <a:off x="92710" y="106680"/>
              <a:ext cx="3551913" cy="512669"/>
            </a:xfrm>
            <a:custGeom>
              <a:avLst/>
              <a:gdLst/>
              <a:ahLst/>
              <a:cxnLst/>
              <a:rect l="l" t="t" r="r" b="b"/>
              <a:pathLst>
                <a:path w="3551913" h="512669">
                  <a:moveTo>
                    <a:pt x="3525243" y="323439"/>
                  </a:moveTo>
                  <a:cubicBezTo>
                    <a:pt x="3525243" y="411069"/>
                    <a:pt x="3449043" y="482189"/>
                    <a:pt x="3367763" y="482189"/>
                  </a:cubicBezTo>
                  <a:lnTo>
                    <a:pt x="66040" y="482189"/>
                  </a:lnTo>
                  <a:cubicBezTo>
                    <a:pt x="43180" y="482189"/>
                    <a:pt x="20320" y="477109"/>
                    <a:pt x="0" y="468219"/>
                  </a:cubicBezTo>
                  <a:cubicBezTo>
                    <a:pt x="26670" y="496159"/>
                    <a:pt x="63500" y="512669"/>
                    <a:pt x="116766" y="512669"/>
                  </a:cubicBezTo>
                  <a:lnTo>
                    <a:pt x="3405863" y="512669"/>
                  </a:lnTo>
                  <a:cubicBezTo>
                    <a:pt x="3485873" y="512669"/>
                    <a:pt x="3551913" y="446629"/>
                    <a:pt x="3551913" y="366619"/>
                  </a:cubicBezTo>
                  <a:lnTo>
                    <a:pt x="3551913" y="95250"/>
                  </a:lnTo>
                  <a:cubicBezTo>
                    <a:pt x="3551913" y="58420"/>
                    <a:pt x="3537943" y="25400"/>
                    <a:pt x="3516353" y="0"/>
                  </a:cubicBezTo>
                  <a:cubicBezTo>
                    <a:pt x="3522703" y="16510"/>
                    <a:pt x="3525243" y="34290"/>
                    <a:pt x="3525243" y="52070"/>
                  </a:cubicBezTo>
                  <a:lnTo>
                    <a:pt x="3525243" y="323439"/>
                  </a:lnTo>
                  <a:lnTo>
                    <a:pt x="3525243" y="323439"/>
                  </a:lnTo>
                  <a:close/>
                </a:path>
              </a:pathLst>
            </a:custGeom>
            <a:solidFill>
              <a:schemeClr val="accent1"/>
            </a:solidFill>
          </p:spPr>
        </p:sp>
        <p:sp>
          <p:nvSpPr>
            <p:cNvPr id="7" name="Freeform 4">
              <a:extLst>
                <a:ext uri="{FF2B5EF4-FFF2-40B4-BE49-F238E27FC236}">
                  <a16:creationId xmlns:a16="http://schemas.microsoft.com/office/drawing/2014/main" id="{1A384914-885F-3827-CAB2-90F778B0AE6F}"/>
                </a:ext>
              </a:extLst>
            </p:cNvPr>
            <p:cNvSpPr/>
            <p:nvPr/>
          </p:nvSpPr>
          <p:spPr>
            <a:xfrm>
              <a:off x="12700" y="12700"/>
              <a:ext cx="3591284" cy="563469"/>
            </a:xfrm>
            <a:custGeom>
              <a:avLst/>
              <a:gdLst/>
              <a:ahLst/>
              <a:cxnLst/>
              <a:rect l="l" t="t" r="r" b="b"/>
              <a:pathLst>
                <a:path w="3591284" h="563469">
                  <a:moveTo>
                    <a:pt x="146050" y="563469"/>
                  </a:moveTo>
                  <a:lnTo>
                    <a:pt x="3445234" y="563469"/>
                  </a:lnTo>
                  <a:cubicBezTo>
                    <a:pt x="3525243" y="563469"/>
                    <a:pt x="3591284" y="497429"/>
                    <a:pt x="3591284" y="417419"/>
                  </a:cubicBezTo>
                  <a:lnTo>
                    <a:pt x="3591284" y="146050"/>
                  </a:lnTo>
                  <a:cubicBezTo>
                    <a:pt x="3591284" y="66040"/>
                    <a:pt x="3525243" y="0"/>
                    <a:pt x="3445234" y="0"/>
                  </a:cubicBezTo>
                  <a:lnTo>
                    <a:pt x="146050" y="0"/>
                  </a:lnTo>
                  <a:cubicBezTo>
                    <a:pt x="66040" y="0"/>
                    <a:pt x="0" y="66040"/>
                    <a:pt x="0" y="146050"/>
                  </a:cubicBezTo>
                  <a:lnTo>
                    <a:pt x="0" y="417419"/>
                  </a:lnTo>
                  <a:cubicBezTo>
                    <a:pt x="0" y="498699"/>
                    <a:pt x="66040" y="563469"/>
                    <a:pt x="146050" y="563469"/>
                  </a:cubicBezTo>
                  <a:close/>
                </a:path>
              </a:pathLst>
            </a:custGeom>
            <a:solidFill>
              <a:srgbClr val="FFFFFF"/>
            </a:solidFill>
          </p:spPr>
        </p:sp>
        <p:sp>
          <p:nvSpPr>
            <p:cNvPr id="8" name="Freeform 5">
              <a:extLst>
                <a:ext uri="{FF2B5EF4-FFF2-40B4-BE49-F238E27FC236}">
                  <a16:creationId xmlns:a16="http://schemas.microsoft.com/office/drawing/2014/main" id="{DCDF6DA3-659B-BDEF-9AB6-D70A5AB0AE72}"/>
                </a:ext>
              </a:extLst>
            </p:cNvPr>
            <p:cNvSpPr/>
            <p:nvPr/>
          </p:nvSpPr>
          <p:spPr>
            <a:xfrm>
              <a:off x="0" y="0"/>
              <a:ext cx="3656054" cy="632049"/>
            </a:xfrm>
            <a:custGeom>
              <a:avLst/>
              <a:gdLst/>
              <a:ahLst/>
              <a:cxnLst/>
              <a:rect l="l" t="t" r="r" b="b"/>
              <a:pathLst>
                <a:path w="3656054" h="632049">
                  <a:moveTo>
                    <a:pt x="3592553" y="74930"/>
                  </a:moveTo>
                  <a:cubicBezTo>
                    <a:pt x="3564613" y="30480"/>
                    <a:pt x="3515084" y="0"/>
                    <a:pt x="3457934" y="0"/>
                  </a:cubicBezTo>
                  <a:lnTo>
                    <a:pt x="158750" y="0"/>
                  </a:lnTo>
                  <a:cubicBezTo>
                    <a:pt x="71120" y="0"/>
                    <a:pt x="0" y="71120"/>
                    <a:pt x="0" y="158750"/>
                  </a:cubicBezTo>
                  <a:lnTo>
                    <a:pt x="0" y="430119"/>
                  </a:lnTo>
                  <a:cubicBezTo>
                    <a:pt x="0" y="482189"/>
                    <a:pt x="25400" y="527909"/>
                    <a:pt x="63500" y="557119"/>
                  </a:cubicBezTo>
                  <a:cubicBezTo>
                    <a:pt x="91440" y="601569"/>
                    <a:pt x="140970" y="632049"/>
                    <a:pt x="212716" y="632049"/>
                  </a:cubicBezTo>
                  <a:lnTo>
                    <a:pt x="3497304" y="632049"/>
                  </a:lnTo>
                  <a:cubicBezTo>
                    <a:pt x="3584934" y="632049"/>
                    <a:pt x="3656054" y="560929"/>
                    <a:pt x="3656054" y="473299"/>
                  </a:cubicBezTo>
                  <a:lnTo>
                    <a:pt x="3656054" y="201930"/>
                  </a:lnTo>
                  <a:cubicBezTo>
                    <a:pt x="3656053" y="149860"/>
                    <a:pt x="3630653" y="104140"/>
                    <a:pt x="3592553" y="74930"/>
                  </a:cubicBezTo>
                  <a:close/>
                  <a:moveTo>
                    <a:pt x="12700" y="430119"/>
                  </a:moveTo>
                  <a:lnTo>
                    <a:pt x="12700" y="158750"/>
                  </a:lnTo>
                  <a:cubicBezTo>
                    <a:pt x="12700" y="78740"/>
                    <a:pt x="78740" y="12700"/>
                    <a:pt x="158750" y="12700"/>
                  </a:cubicBezTo>
                  <a:lnTo>
                    <a:pt x="3457934" y="12700"/>
                  </a:lnTo>
                  <a:cubicBezTo>
                    <a:pt x="3537943" y="12700"/>
                    <a:pt x="3603984" y="78740"/>
                    <a:pt x="3603984" y="158750"/>
                  </a:cubicBezTo>
                  <a:lnTo>
                    <a:pt x="3603984" y="430119"/>
                  </a:lnTo>
                  <a:cubicBezTo>
                    <a:pt x="3603984" y="510129"/>
                    <a:pt x="3537943" y="576169"/>
                    <a:pt x="3457934" y="576169"/>
                  </a:cubicBezTo>
                  <a:lnTo>
                    <a:pt x="158750" y="576169"/>
                  </a:lnTo>
                  <a:cubicBezTo>
                    <a:pt x="78740" y="576169"/>
                    <a:pt x="12700" y="511399"/>
                    <a:pt x="12700" y="430119"/>
                  </a:cubicBezTo>
                  <a:close/>
                  <a:moveTo>
                    <a:pt x="3644623" y="473299"/>
                  </a:moveTo>
                  <a:cubicBezTo>
                    <a:pt x="3644623" y="553309"/>
                    <a:pt x="3577313" y="619349"/>
                    <a:pt x="3497303" y="619349"/>
                  </a:cubicBezTo>
                  <a:lnTo>
                    <a:pt x="212716" y="619349"/>
                  </a:lnTo>
                  <a:cubicBezTo>
                    <a:pt x="157480" y="619349"/>
                    <a:pt x="120650" y="602839"/>
                    <a:pt x="93980" y="574899"/>
                  </a:cubicBezTo>
                  <a:cubicBezTo>
                    <a:pt x="114300" y="583789"/>
                    <a:pt x="135890" y="588869"/>
                    <a:pt x="160020" y="588869"/>
                  </a:cubicBezTo>
                  <a:lnTo>
                    <a:pt x="3459204" y="588869"/>
                  </a:lnTo>
                  <a:cubicBezTo>
                    <a:pt x="3546834" y="588869"/>
                    <a:pt x="3617954" y="517749"/>
                    <a:pt x="3617954" y="430119"/>
                  </a:cubicBezTo>
                  <a:lnTo>
                    <a:pt x="3617954" y="158750"/>
                  </a:lnTo>
                  <a:cubicBezTo>
                    <a:pt x="3617954" y="140970"/>
                    <a:pt x="3614143" y="123190"/>
                    <a:pt x="3609063" y="106680"/>
                  </a:cubicBezTo>
                  <a:cubicBezTo>
                    <a:pt x="3630654" y="132080"/>
                    <a:pt x="3644623" y="165100"/>
                    <a:pt x="3644623" y="201930"/>
                  </a:cubicBezTo>
                  <a:lnTo>
                    <a:pt x="3644623" y="473299"/>
                  </a:lnTo>
                  <a:cubicBezTo>
                    <a:pt x="3644623" y="473299"/>
                    <a:pt x="3644623" y="473299"/>
                    <a:pt x="3644623" y="473299"/>
                  </a:cubicBezTo>
                  <a:close/>
                </a:path>
              </a:pathLst>
            </a:custGeom>
            <a:solidFill>
              <a:srgbClr val="F5F6F8"/>
            </a:solidFill>
          </p:spPr>
        </p:sp>
      </p:grpSp>
      <p:sp>
        <p:nvSpPr>
          <p:cNvPr id="9" name="Title 1">
            <a:extLst>
              <a:ext uri="{FF2B5EF4-FFF2-40B4-BE49-F238E27FC236}">
                <a16:creationId xmlns:a16="http://schemas.microsoft.com/office/drawing/2014/main" id="{EE24EDEE-63E4-1631-84AD-E60747083F34}"/>
              </a:ext>
            </a:extLst>
          </p:cNvPr>
          <p:cNvSpPr>
            <a:spLocks noGrp="1"/>
          </p:cNvSpPr>
          <p:nvPr>
            <p:ph type="title" hasCustomPrompt="1"/>
          </p:nvPr>
        </p:nvSpPr>
        <p:spPr>
          <a:xfrm>
            <a:off x="1249680" y="1730383"/>
            <a:ext cx="9837467" cy="1156061"/>
          </a:xfrm>
        </p:spPr>
        <p:txBody>
          <a:bodyPr anchor="b"/>
          <a:lstStyle>
            <a:lvl1pPr>
              <a:defRPr sz="6000" b="1">
                <a:solidFill>
                  <a:schemeClr val="tx2"/>
                </a:solidFill>
              </a:defRPr>
            </a:lvl1pPr>
          </a:lstStyle>
          <a:p>
            <a:r>
              <a:rPr lang="en-US"/>
              <a:t>Section header</a:t>
            </a:r>
          </a:p>
        </p:txBody>
      </p:sp>
    </p:spTree>
    <p:extLst>
      <p:ext uri="{BB962C8B-B14F-4D97-AF65-F5344CB8AC3E}">
        <p14:creationId xmlns:p14="http://schemas.microsoft.com/office/powerpoint/2010/main" val="330631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D29-4836-2DDE-B85E-D111025ABABE}"/>
              </a:ext>
            </a:extLst>
          </p:cNvPr>
          <p:cNvSpPr>
            <a:spLocks noGrp="1"/>
          </p:cNvSpPr>
          <p:nvPr>
            <p:ph type="title" hasCustomPrompt="1"/>
          </p:nvPr>
        </p:nvSpPr>
        <p:spPr>
          <a:xfrm>
            <a:off x="2500352" y="2815642"/>
            <a:ext cx="8701088" cy="1156061"/>
          </a:xfrm>
        </p:spPr>
        <p:txBody>
          <a:bodyPr anchor="b"/>
          <a:lstStyle>
            <a:lvl1pPr algn="l">
              <a:defRPr sz="6000" b="1">
                <a:solidFill>
                  <a:schemeClr val="accent3"/>
                </a:solidFill>
              </a:defRPr>
            </a:lvl1pPr>
          </a:lstStyle>
          <a:p>
            <a:r>
              <a:rPr lang="en-US"/>
              <a:t>Topic or big idea</a:t>
            </a:r>
          </a:p>
        </p:txBody>
      </p:sp>
      <p:sp>
        <p:nvSpPr>
          <p:cNvPr id="5" name="Footer Placeholder 4">
            <a:extLst>
              <a:ext uri="{FF2B5EF4-FFF2-40B4-BE49-F238E27FC236}">
                <a16:creationId xmlns:a16="http://schemas.microsoft.com/office/drawing/2014/main" id="{516CE3D0-6F46-24E1-FC61-D6D2E96625BF}"/>
              </a:ext>
            </a:extLst>
          </p:cNvPr>
          <p:cNvSpPr>
            <a:spLocks noGrp="1"/>
          </p:cNvSpPr>
          <p:nvPr>
            <p:ph type="ftr" sz="quarter" idx="11"/>
          </p:nvPr>
        </p:nvSpPr>
        <p:spPr/>
        <p:txBody>
          <a:bodyPr/>
          <a:lstStyle/>
          <a:p>
            <a:r>
              <a:rPr lang="en-US"/>
              <a:t>© 2023 Medicare Rights Center</a:t>
            </a:r>
          </a:p>
        </p:txBody>
      </p:sp>
      <p:sp>
        <p:nvSpPr>
          <p:cNvPr id="6" name="Slide Number Placeholder 5">
            <a:extLst>
              <a:ext uri="{FF2B5EF4-FFF2-40B4-BE49-F238E27FC236}">
                <a16:creationId xmlns:a16="http://schemas.microsoft.com/office/drawing/2014/main" id="{1752932A-203D-1E03-A9BE-870C28C83315}"/>
              </a:ext>
            </a:extLst>
          </p:cNvPr>
          <p:cNvSpPr>
            <a:spLocks noGrp="1"/>
          </p:cNvSpPr>
          <p:nvPr>
            <p:ph type="sldNum" sz="quarter" idx="12"/>
          </p:nvPr>
        </p:nvSpPr>
        <p:spPr/>
        <p:txBody>
          <a:bodyPr/>
          <a:lstStyle/>
          <a:p>
            <a:fld id="{2A3F6121-7E7D-4058-A6FF-846C80794112}" type="slidenum">
              <a:rPr lang="en-US" smtClean="0"/>
              <a:t>‹#›</a:t>
            </a:fld>
            <a:endParaRPr lang="en-US"/>
          </a:p>
        </p:txBody>
      </p:sp>
      <p:pic>
        <p:nvPicPr>
          <p:cNvPr id="4" name="Picture 3" descr="Icon&#10;&#10;Description automatically generated">
            <a:extLst>
              <a:ext uri="{FF2B5EF4-FFF2-40B4-BE49-F238E27FC236}">
                <a16:creationId xmlns:a16="http://schemas.microsoft.com/office/drawing/2014/main" id="{D9A34617-FCEB-0CD4-07AE-FBBD6837C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00352" y="676175"/>
            <a:ext cx="1828800" cy="1828800"/>
          </a:xfrm>
          <a:prstGeom prst="rect">
            <a:avLst/>
          </a:prstGeom>
        </p:spPr>
      </p:pic>
      <p:sp>
        <p:nvSpPr>
          <p:cNvPr id="16" name="Text Placeholder 15">
            <a:extLst>
              <a:ext uri="{FF2B5EF4-FFF2-40B4-BE49-F238E27FC236}">
                <a16:creationId xmlns:a16="http://schemas.microsoft.com/office/drawing/2014/main" id="{E5CE03F0-C330-DB0E-5273-2AE207687AE9}"/>
              </a:ext>
            </a:extLst>
          </p:cNvPr>
          <p:cNvSpPr>
            <a:spLocks noGrp="1"/>
          </p:cNvSpPr>
          <p:nvPr>
            <p:ph type="body" sz="quarter" idx="13" hasCustomPrompt="1"/>
          </p:nvPr>
        </p:nvSpPr>
        <p:spPr>
          <a:xfrm>
            <a:off x="2502241" y="4203118"/>
            <a:ext cx="8701088" cy="548005"/>
          </a:xfrm>
        </p:spPr>
        <p:txBody>
          <a:bodyPr/>
          <a:lstStyle>
            <a:lvl1pPr marL="0" indent="0">
              <a:buNone/>
              <a:defRPr/>
            </a:lvl1pPr>
          </a:lstStyle>
          <a:p>
            <a:pPr lvl="0"/>
            <a:r>
              <a:rPr lang="en-US"/>
              <a:t>Elaborate if needed</a:t>
            </a:r>
          </a:p>
        </p:txBody>
      </p:sp>
      <p:pic>
        <p:nvPicPr>
          <p:cNvPr id="3" name="Picture 3">
            <a:extLst>
              <a:ext uri="{FF2B5EF4-FFF2-40B4-BE49-F238E27FC236}">
                <a16:creationId xmlns:a16="http://schemas.microsoft.com/office/drawing/2014/main" id="{46288CAD-6AC2-3887-016F-145A0822ED7B}"/>
              </a:ext>
            </a:extLst>
          </p:cNvPr>
          <p:cNvPicPr>
            <a:picLocks noChangeAspect="1"/>
          </p:cNvPicPr>
          <p:nvPr userDrawn="1"/>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4105" r="41713" b="62963"/>
          <a:stretch/>
        </p:blipFill>
        <p:spPr>
          <a:xfrm rot="5400000">
            <a:off x="-2114310" y="1524001"/>
            <a:ext cx="6858001" cy="3810000"/>
          </a:xfrm>
          <a:prstGeom prst="rect">
            <a:avLst/>
          </a:prstGeom>
        </p:spPr>
      </p:pic>
    </p:spTree>
    <p:extLst>
      <p:ext uri="{BB962C8B-B14F-4D97-AF65-F5344CB8AC3E}">
        <p14:creationId xmlns:p14="http://schemas.microsoft.com/office/powerpoint/2010/main" val="79114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or audience participatio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15" name="Group 2">
            <a:extLst>
              <a:ext uri="{FF2B5EF4-FFF2-40B4-BE49-F238E27FC236}">
                <a16:creationId xmlns:a16="http://schemas.microsoft.com/office/drawing/2014/main" id="{24BA5E66-3048-2384-A1F6-568051285708}"/>
              </a:ext>
            </a:extLst>
          </p:cNvPr>
          <p:cNvGrpSpPr/>
          <p:nvPr userDrawn="1"/>
        </p:nvGrpSpPr>
        <p:grpSpPr>
          <a:xfrm>
            <a:off x="2075890" y="1670879"/>
            <a:ext cx="9829800" cy="4359840"/>
            <a:chOff x="0" y="0"/>
            <a:chExt cx="3656053" cy="1621535"/>
          </a:xfrm>
        </p:grpSpPr>
        <p:sp>
          <p:nvSpPr>
            <p:cNvPr id="16" name="Freeform 3">
              <a:extLst>
                <a:ext uri="{FF2B5EF4-FFF2-40B4-BE49-F238E27FC236}">
                  <a16:creationId xmlns:a16="http://schemas.microsoft.com/office/drawing/2014/main" id="{ED4241A7-E2AE-E1D8-0356-510CC211EB8A}"/>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chemeClr val="accent3"/>
            </a:solidFill>
          </p:spPr>
        </p:sp>
        <p:sp>
          <p:nvSpPr>
            <p:cNvPr id="17" name="Freeform 4">
              <a:extLst>
                <a:ext uri="{FF2B5EF4-FFF2-40B4-BE49-F238E27FC236}">
                  <a16:creationId xmlns:a16="http://schemas.microsoft.com/office/drawing/2014/main" id="{7BFDCD96-8681-C6F3-EF6A-983A2287F1A3}"/>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18" name="Freeform 5">
              <a:extLst>
                <a:ext uri="{FF2B5EF4-FFF2-40B4-BE49-F238E27FC236}">
                  <a16:creationId xmlns:a16="http://schemas.microsoft.com/office/drawing/2014/main" id="{D996FFD4-FBD9-EDAF-AF9C-2FC23424241D}"/>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9" name="Title 1">
            <a:extLst>
              <a:ext uri="{FF2B5EF4-FFF2-40B4-BE49-F238E27FC236}">
                <a16:creationId xmlns:a16="http://schemas.microsoft.com/office/drawing/2014/main" id="{12A8771A-6DD4-0982-C935-8C3E35597B86}"/>
              </a:ext>
            </a:extLst>
          </p:cNvPr>
          <p:cNvSpPr>
            <a:spLocks noGrp="1"/>
          </p:cNvSpPr>
          <p:nvPr>
            <p:ph type="title" hasCustomPrompt="1"/>
          </p:nvPr>
        </p:nvSpPr>
        <p:spPr>
          <a:xfrm>
            <a:off x="2075890" y="426086"/>
            <a:ext cx="8431796" cy="1152682"/>
          </a:xfrm>
        </p:spPr>
        <p:txBody>
          <a:bodyPr/>
          <a:lstStyle>
            <a:lvl1pPr>
              <a:defRPr b="1">
                <a:solidFill>
                  <a:schemeClr val="accent3"/>
                </a:solidFill>
              </a:defRPr>
            </a:lvl1pPr>
          </a:lstStyle>
          <a:p>
            <a:r>
              <a:rPr lang="en-US"/>
              <a:t>Q &amp; A</a:t>
            </a:r>
          </a:p>
        </p:txBody>
      </p:sp>
      <p:pic>
        <p:nvPicPr>
          <p:cNvPr id="21" name="Picture 20" descr="Icon&#10;&#10;Description automatically generated">
            <a:extLst>
              <a:ext uri="{FF2B5EF4-FFF2-40B4-BE49-F238E27FC236}">
                <a16:creationId xmlns:a16="http://schemas.microsoft.com/office/drawing/2014/main" id="{63728B86-A581-D3FA-B137-BF36C4D0F4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92" y="354337"/>
            <a:ext cx="1347022" cy="1347022"/>
          </a:xfrm>
          <a:prstGeom prst="rect">
            <a:avLst/>
          </a:prstGeom>
        </p:spPr>
      </p:pic>
      <p:sp>
        <p:nvSpPr>
          <p:cNvPr id="23" name="Text Placeholder 22">
            <a:extLst>
              <a:ext uri="{FF2B5EF4-FFF2-40B4-BE49-F238E27FC236}">
                <a16:creationId xmlns:a16="http://schemas.microsoft.com/office/drawing/2014/main" id="{5BD4CF11-236C-DE72-2520-D6399FE0A687}"/>
              </a:ext>
            </a:extLst>
          </p:cNvPr>
          <p:cNvSpPr>
            <a:spLocks noGrp="1"/>
          </p:cNvSpPr>
          <p:nvPr>
            <p:ph type="body" sz="quarter" idx="12"/>
          </p:nvPr>
        </p:nvSpPr>
        <p:spPr>
          <a:xfrm>
            <a:off x="2468880" y="2131431"/>
            <a:ext cx="9032240" cy="332263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198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852" y="418187"/>
            <a:ext cx="10515600" cy="836657"/>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10"/>
          <p:cNvSpPr/>
          <p:nvPr userDrawn="1"/>
        </p:nvSpPr>
        <p:spPr>
          <a:xfrm>
            <a:off x="7917663" y="1410805"/>
            <a:ext cx="9624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8879815" y="1410805"/>
            <a:ext cx="96240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0" y="1410805"/>
            <a:ext cx="962400" cy="102899"/>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961901" y="1410805"/>
            <a:ext cx="6955599" cy="102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12787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9362017"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9B3A0FC6-8040-4492-9C07-FFC688982BE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524000"/>
            <a:ext cx="12192000" cy="5334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524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01921" y="235142"/>
            <a:ext cx="10962800" cy="102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600">
                <a:latin typeface="Arial" panose="020B0604020202020204" pitchFamily="34" charset="0"/>
                <a:cs typeface="Arial" panose="020B06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22" name="Google Shape;22;p4"/>
          <p:cNvSpPr txBox="1">
            <a:spLocks noGrp="1"/>
          </p:cNvSpPr>
          <p:nvPr>
            <p:ph type="body" idx="1"/>
          </p:nvPr>
        </p:nvSpPr>
        <p:spPr>
          <a:xfrm>
            <a:off x="401922" y="1752601"/>
            <a:ext cx="11383679" cy="4419667"/>
          </a:xfrm>
          <a:prstGeom prst="rect">
            <a:avLst/>
          </a:prstGeom>
        </p:spPr>
        <p:txBody>
          <a:bodyPr spcFirstLastPara="1" wrap="square" lIns="91425" tIns="91425" rIns="91425" bIns="91425" anchor="t" anchorCtr="0">
            <a:noAutofit/>
          </a:bodyPr>
          <a:lstStyle>
            <a:lvl1pPr marL="346075" lvl="0" indent="-346075">
              <a:spcBef>
                <a:spcPts val="0"/>
              </a:spcBef>
              <a:spcAft>
                <a:spcPts val="0"/>
              </a:spcAft>
              <a:buSzPct val="100000"/>
              <a:buFont typeface="Arial" panose="020B0604020202020204" pitchFamily="34" charset="0"/>
              <a:buChar char="•"/>
              <a:tabLst/>
              <a:defRPr sz="2600">
                <a:solidFill>
                  <a:schemeClr val="bg2"/>
                </a:solidFill>
                <a:latin typeface="Arial" panose="020B0604020202020204" pitchFamily="34" charset="0"/>
                <a:cs typeface="Arial" panose="020B0604020202020204" pitchFamily="34" charset="0"/>
              </a:defRPr>
            </a:lvl1pPr>
            <a:lvl2pPr marL="808038" lvl="1" indent="-347663">
              <a:spcBef>
                <a:spcPts val="0"/>
              </a:spcBef>
              <a:spcAft>
                <a:spcPts val="0"/>
              </a:spcAft>
              <a:buSzPts val="1400"/>
              <a:buChar char="○"/>
              <a:tabLst/>
              <a:defRPr sz="2400">
                <a:solidFill>
                  <a:schemeClr val="bg2"/>
                </a:solidFill>
                <a:latin typeface="Arial" panose="020B0604020202020204" pitchFamily="34" charset="0"/>
                <a:cs typeface="Arial" panose="020B0604020202020204" pitchFamily="34" charset="0"/>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Edit Master text styles</a:t>
            </a:r>
          </a:p>
          <a:p>
            <a:pPr lvl="1"/>
            <a:r>
              <a:rPr lang="en-US"/>
              <a:t>subheading</a:t>
            </a:r>
          </a:p>
          <a:p>
            <a:pPr lvl="1"/>
            <a:endParaRPr lang="en-US"/>
          </a:p>
        </p:txBody>
      </p:sp>
      <p:sp>
        <p:nvSpPr>
          <p:cNvPr id="24" name="Google Shape;24;p4"/>
          <p:cNvSpPr txBox="1"/>
          <p:nvPr/>
        </p:nvSpPr>
        <p:spPr>
          <a:xfrm>
            <a:off x="2643000" y="6437525"/>
            <a:ext cx="6935200" cy="34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024B91"/>
                </a:solidFill>
                <a:latin typeface="Arial" panose="020B0604020202020204" pitchFamily="34" charset="0"/>
                <a:ea typeface="Roboto"/>
                <a:cs typeface="Arial" panose="020B0604020202020204" pitchFamily="34" charset="0"/>
                <a:sym typeface="Roboto"/>
              </a:rPr>
              <a:t>© 2021 Medicare Rights Center</a:t>
            </a:r>
            <a:endParaRPr sz="1200" b="1">
              <a:solidFill>
                <a:srgbClr val="024B9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a:solidFill>
                <a:srgbClr val="024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21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Shape 10"/>
          <p:cNvSpPr/>
          <p:nvPr userDrawn="1"/>
        </p:nvSpPr>
        <p:spPr>
          <a:xfrm>
            <a:off x="8398934" y="6754814"/>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9349317" y="6754814"/>
            <a:ext cx="28934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0" y="6754814"/>
            <a:ext cx="1322917"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1322917" y="6754814"/>
            <a:ext cx="7076016" cy="103187"/>
          </a:xfrm>
          <a:prstGeom prst="rect">
            <a:avLst/>
          </a:prstGeom>
          <a:solidFill>
            <a:schemeClr val="accent4"/>
          </a:solidFill>
          <a:ln>
            <a:noFill/>
          </a:ln>
        </p:spPr>
        <p:txBody>
          <a:bodyPr lIns="91425" tIns="91425" rIns="91425" bIns="91425" anchor="ctr"/>
          <a:lstStyle/>
          <a:p>
            <a:pPr>
              <a:spcBef>
                <a:spcPts val="0"/>
              </a:spcBef>
              <a:defRPr/>
            </a:pPr>
            <a:endParaRPr/>
          </a:p>
        </p:txBody>
      </p:sp>
      <p:cxnSp>
        <p:nvCxnSpPr>
          <p:cNvPr id="8" name="Straight Connector 7"/>
          <p:cNvCxnSpPr/>
          <p:nvPr userDrawn="1"/>
        </p:nvCxnSpPr>
        <p:spPr>
          <a:xfrm flipV="1">
            <a:off x="0" y="1406526"/>
            <a:ext cx="11228917" cy="174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13" name="Content Placeholder 2"/>
          <p:cNvSpPr>
            <a:spLocks noGrp="1"/>
          </p:cNvSpPr>
          <p:nvPr>
            <p:ph idx="1"/>
          </p:nvPr>
        </p:nvSpPr>
        <p:spPr>
          <a:xfrm>
            <a:off x="280852" y="1575230"/>
            <a:ext cx="11493136"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82952BD1-1BA0-423F-8F65-1A49B6E30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Shape 15"/>
          <p:cNvSpPr/>
          <p:nvPr userDrawn="1"/>
        </p:nvSpPr>
        <p:spPr>
          <a:xfrm>
            <a:off x="0" y="1"/>
            <a:ext cx="12192000" cy="5324475"/>
          </a:xfrm>
          <a:prstGeom prst="rect">
            <a:avLst/>
          </a:prstGeom>
          <a:solidFill>
            <a:schemeClr val="bg1">
              <a:lumMod val="95000"/>
            </a:schemeClr>
          </a:solidFill>
          <a:ln>
            <a:noFill/>
          </a:ln>
        </p:spPr>
        <p:txBody>
          <a:bodyPr lIns="91425" tIns="91425" rIns="91425" bIns="91425" anchor="ctr"/>
          <a:lstStyle/>
          <a:p>
            <a:pPr>
              <a:spcBef>
                <a:spcPts val="0"/>
              </a:spcBef>
              <a:defRPr/>
            </a:pPr>
            <a:endParaRPr/>
          </a:p>
        </p:txBody>
      </p:sp>
      <p:sp>
        <p:nvSpPr>
          <p:cNvPr id="4" name="Shape 18"/>
          <p:cNvSpPr/>
          <p:nvPr userDrawn="1"/>
        </p:nvSpPr>
        <p:spPr>
          <a:xfrm>
            <a:off x="4064000" y="5324475"/>
            <a:ext cx="4064000" cy="101600"/>
          </a:xfrm>
          <a:prstGeom prst="rect">
            <a:avLst/>
          </a:prstGeom>
          <a:solidFill>
            <a:schemeClr val="accent4">
              <a:lumMod val="40000"/>
              <a:lumOff val="60000"/>
            </a:schemeClr>
          </a:solidFill>
          <a:ln>
            <a:noFill/>
          </a:ln>
        </p:spPr>
        <p:txBody>
          <a:bodyPr lIns="91425" tIns="91425" rIns="91425" bIns="91425" anchor="ctr"/>
          <a:lstStyle/>
          <a:p>
            <a:pPr>
              <a:spcBef>
                <a:spcPts val="0"/>
              </a:spcBef>
              <a:defRPr/>
            </a:pPr>
            <a:endParaRPr/>
          </a:p>
        </p:txBody>
      </p:sp>
      <p:sp>
        <p:nvSpPr>
          <p:cNvPr id="5" name="Shape 19"/>
          <p:cNvSpPr/>
          <p:nvPr userDrawn="1"/>
        </p:nvSpPr>
        <p:spPr>
          <a:xfrm>
            <a:off x="8128000" y="5324475"/>
            <a:ext cx="4064000"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6" name="Shape 20"/>
          <p:cNvSpPr/>
          <p:nvPr userDrawn="1"/>
        </p:nvSpPr>
        <p:spPr>
          <a:xfrm>
            <a:off x="0" y="5324475"/>
            <a:ext cx="4064000"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7" name="TextBox 6"/>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13" name="Title 1"/>
          <p:cNvSpPr>
            <a:spLocks noGrp="1"/>
          </p:cNvSpPr>
          <p:nvPr>
            <p:ph type="title"/>
          </p:nvPr>
        </p:nvSpPr>
        <p:spPr>
          <a:xfrm>
            <a:off x="831851" y="3429001"/>
            <a:ext cx="10515600" cy="977537"/>
          </a:xfrm>
          <a:prstGeom prst="rect">
            <a:avLst/>
          </a:prstGeom>
        </p:spPr>
        <p:txBody>
          <a:bodyPr>
            <a:noAutofit/>
          </a:bodyPr>
          <a:lstStyle>
            <a:lvl1pPr algn="ctr">
              <a:lnSpc>
                <a:spcPct val="100000"/>
              </a:lnSpc>
              <a:defRPr sz="5500" baseline="0">
                <a:solidFill>
                  <a:srgbClr val="373D6D"/>
                </a:solidFill>
              </a:defRPr>
            </a:lvl1pPr>
          </a:lstStyle>
          <a:p>
            <a:r>
              <a:rPr lang="en-US"/>
              <a:t>Click to edit Master title style</a:t>
            </a:r>
          </a:p>
        </p:txBody>
      </p:sp>
      <p:sp>
        <p:nvSpPr>
          <p:cNvPr id="8"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1B00ACD6-4991-416A-BFEA-904181ADE0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care Minute title slide">
    <p:spTree>
      <p:nvGrpSpPr>
        <p:cNvPr id="1" name=""/>
        <p:cNvGrpSpPr/>
        <p:nvPr/>
      </p:nvGrpSpPr>
      <p:grpSpPr>
        <a:xfrm>
          <a:off x="0" y="0"/>
          <a:ext cx="0" cy="0"/>
          <a:chOff x="0" y="0"/>
          <a:chExt cx="0" cy="0"/>
        </a:xfrm>
      </p:grpSpPr>
      <p:pic>
        <p:nvPicPr>
          <p:cNvPr id="44" name="Picture 14">
            <a:extLst>
              <a:ext uri="{FF2B5EF4-FFF2-40B4-BE49-F238E27FC236}">
                <a16:creationId xmlns:a16="http://schemas.microsoft.com/office/drawing/2014/main" id="{4C98D631-1563-9AFC-E9D3-F119CD4E671B}"/>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40559" r="19759" b="66694"/>
          <a:stretch/>
        </p:blipFill>
        <p:spPr>
          <a:xfrm rot="-4233034" flipH="1">
            <a:off x="7725874" y="2706951"/>
            <a:ext cx="6160315" cy="4202282"/>
          </a:xfrm>
          <a:prstGeom prst="rect">
            <a:avLst/>
          </a:prstGeom>
        </p:spPr>
      </p:pic>
      <p:pic>
        <p:nvPicPr>
          <p:cNvPr id="43" name="Picture 13">
            <a:extLst>
              <a:ext uri="{FF2B5EF4-FFF2-40B4-BE49-F238E27FC236}">
                <a16:creationId xmlns:a16="http://schemas.microsoft.com/office/drawing/2014/main" id="{8E42D576-D631-263D-E4BB-3C1FF617A118}"/>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7438" t="17556" r="30958" b="49299"/>
          <a:stretch/>
        </p:blipFill>
        <p:spPr>
          <a:xfrm rot="733574" flipV="1">
            <a:off x="5419888" y="-765881"/>
            <a:ext cx="7068428" cy="2876601"/>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783224" y="3419669"/>
            <a:ext cx="9815744" cy="846662"/>
          </a:xfrm>
        </p:spPr>
        <p:txBody>
          <a:bodyPr anchor="b">
            <a:normAutofit/>
          </a:bodyPr>
          <a:lstStyle>
            <a:lvl1pPr algn="l">
              <a:lnSpc>
                <a:spcPct val="100000"/>
              </a:lnSpc>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769168" y="2627450"/>
            <a:ext cx="4016188" cy="509073"/>
          </a:xfrm>
          <a:prstGeom prst="roundRect">
            <a:avLst/>
          </a:prstGeom>
          <a:solidFill>
            <a:schemeClr val="tx2"/>
          </a:solidFill>
          <a:effectLst>
            <a:softEdge rad="0"/>
          </a:effectLst>
        </p:spPr>
        <p:txBody>
          <a:bodyPr anchor="ctr" anchorCtr="0">
            <a:normAutofit/>
          </a:bodyPr>
          <a:lstStyle>
            <a:lvl1pPr marL="0" indent="0" algn="ctr">
              <a:buNone/>
              <a:defRPr sz="2000">
                <a:solidFill>
                  <a:schemeClr val="bg1"/>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769168" y="6356349"/>
            <a:ext cx="2743200" cy="365125"/>
          </a:xfrm>
        </p:spPr>
        <p:txBody>
          <a:bodyPr/>
          <a:lstStyle>
            <a:lvl1pPr algn="l">
              <a:defRPr/>
            </a:lvl1pPr>
          </a:lstStyle>
          <a:p>
            <a:fld id="{2A3F6121-7E7D-4058-A6FF-846C80794112}" type="slidenum">
              <a:rPr lang="en-US" smtClean="0"/>
              <a:pPr/>
              <a:t>‹#›</a:t>
            </a:fld>
            <a:endParaRPr lang="en-US"/>
          </a:p>
        </p:txBody>
      </p:sp>
      <p:pic>
        <p:nvPicPr>
          <p:cNvPr id="11" name="Picture 2">
            <a:extLst>
              <a:ext uri="{FF2B5EF4-FFF2-40B4-BE49-F238E27FC236}">
                <a16:creationId xmlns:a16="http://schemas.microsoft.com/office/drawing/2014/main" id="{8E50C07C-2267-58E0-25B5-D31086FE004F}"/>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69168" y="854117"/>
            <a:ext cx="3575023" cy="1201207"/>
          </a:xfrm>
          <a:prstGeom prst="rect">
            <a:avLst/>
          </a:prstGeom>
        </p:spPr>
      </p:pic>
    </p:spTree>
    <p:extLst>
      <p:ext uri="{BB962C8B-B14F-4D97-AF65-F5344CB8AC3E}">
        <p14:creationId xmlns:p14="http://schemas.microsoft.com/office/powerpoint/2010/main" val="11285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eneral title slide">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4949A51D-3838-287D-BFF6-AFAA5829D3C6}"/>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40559" r="19759" b="66694"/>
          <a:stretch/>
        </p:blipFill>
        <p:spPr>
          <a:xfrm rot="-4233034" flipH="1">
            <a:off x="7725872" y="2706951"/>
            <a:ext cx="6160315" cy="4202282"/>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637511" y="2403783"/>
            <a:ext cx="9815744" cy="846662"/>
          </a:xfrm>
        </p:spPr>
        <p:txBody>
          <a:bodyPr anchor="b">
            <a:normAutofit/>
          </a:bodyPr>
          <a:lstStyle>
            <a:lvl1pPr algn="l">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623455" y="3429000"/>
            <a:ext cx="9144000" cy="437302"/>
          </a:xfrm>
        </p:spPr>
        <p:txBody>
          <a:bodyPr/>
          <a:lstStyle>
            <a:lvl1pPr marL="0" indent="0" algn="l">
              <a:buNone/>
              <a:defRPr sz="2400">
                <a:solidFill>
                  <a:schemeClr val="accent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838200" y="6352528"/>
            <a:ext cx="2743200" cy="365125"/>
          </a:xfrm>
        </p:spPr>
        <p:txBody>
          <a:bodyPr/>
          <a:lstStyle>
            <a:lvl1pPr algn="l">
              <a:defRPr/>
            </a:lvl1pPr>
          </a:lstStyle>
          <a:p>
            <a:fld id="{2A3F6121-7E7D-4058-A6FF-846C80794112}" type="slidenum">
              <a:rPr lang="en-US" smtClean="0"/>
              <a:pPr/>
              <a:t>‹#›</a:t>
            </a:fld>
            <a:endParaRPr lang="en-US"/>
          </a:p>
        </p:txBody>
      </p:sp>
      <p:pic>
        <p:nvPicPr>
          <p:cNvPr id="4" name="Picture 2">
            <a:extLst>
              <a:ext uri="{FF2B5EF4-FFF2-40B4-BE49-F238E27FC236}">
                <a16:creationId xmlns:a16="http://schemas.microsoft.com/office/drawing/2014/main" id="{B4978ED8-D8CB-FB37-F414-8AA7933679B7}"/>
              </a:ext>
            </a:extLst>
          </p:cNvPr>
          <p:cNvPicPr>
            <a:picLocks noChangeAspect="1"/>
          </p:cNvPicPr>
          <p:nvPr userDrawn="1"/>
        </p:nvPicPr>
        <p:blipFill>
          <a:blip r:embed="rId4"/>
          <a:srcRect/>
          <a:stretch>
            <a:fillRect/>
          </a:stretch>
        </p:blipFill>
        <p:spPr>
          <a:xfrm>
            <a:off x="637511" y="713148"/>
            <a:ext cx="3484861" cy="1589968"/>
          </a:xfrm>
          <a:prstGeom prst="rect">
            <a:avLst/>
          </a:prstGeom>
        </p:spPr>
      </p:pic>
      <p:pic>
        <p:nvPicPr>
          <p:cNvPr id="8" name="Picture 13">
            <a:extLst>
              <a:ext uri="{FF2B5EF4-FFF2-40B4-BE49-F238E27FC236}">
                <a16:creationId xmlns:a16="http://schemas.microsoft.com/office/drawing/2014/main" id="{715D5B2E-B272-5160-F960-BD83823F8026}"/>
              </a:ext>
            </a:extLst>
          </p:cNvPr>
          <p:cNvPicPr>
            <a:picLocks noChangeAspect="1"/>
          </p:cNvPicPr>
          <p:nvPr userDrawn="1"/>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7438" t="17556" r="30958" b="49299"/>
          <a:stretch/>
        </p:blipFill>
        <p:spPr>
          <a:xfrm rot="1383984" flipV="1">
            <a:off x="7693029" y="-598689"/>
            <a:ext cx="7077665" cy="2880360"/>
          </a:xfrm>
          <a:prstGeom prst="rect">
            <a:avLst/>
          </a:prstGeom>
        </p:spPr>
      </p:pic>
    </p:spTree>
    <p:extLst>
      <p:ext uri="{BB962C8B-B14F-4D97-AF65-F5344CB8AC3E}">
        <p14:creationId xmlns:p14="http://schemas.microsoft.com/office/powerpoint/2010/main" val="95849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care Rights promo slid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FB524AAB-3EC9-4ED7-F6F5-3964674A9D2E}"/>
              </a:ext>
            </a:extLst>
          </p:cNvPr>
          <p:cNvGrpSpPr/>
          <p:nvPr userDrawn="1"/>
        </p:nvGrpSpPr>
        <p:grpSpPr>
          <a:xfrm>
            <a:off x="381000" y="660156"/>
            <a:ext cx="9685351" cy="5257536"/>
            <a:chOff x="0" y="0"/>
            <a:chExt cx="3499673" cy="1899741"/>
          </a:xfrm>
          <a:solidFill>
            <a:schemeClr val="bg2"/>
          </a:solidFill>
        </p:grpSpPr>
        <p:sp>
          <p:nvSpPr>
            <p:cNvPr id="6" name="Freeform 3">
              <a:extLst>
                <a:ext uri="{FF2B5EF4-FFF2-40B4-BE49-F238E27FC236}">
                  <a16:creationId xmlns:a16="http://schemas.microsoft.com/office/drawing/2014/main" id="{08277831-6185-2DC9-152F-8715E03CF2D9}"/>
                </a:ext>
              </a:extLst>
            </p:cNvPr>
            <p:cNvSpPr/>
            <p:nvPr/>
          </p:nvSpPr>
          <p:spPr>
            <a:xfrm>
              <a:off x="0" y="0"/>
              <a:ext cx="3499674" cy="1899741"/>
            </a:xfrm>
            <a:custGeom>
              <a:avLst/>
              <a:gdLst/>
              <a:ahLst/>
              <a:cxnLst/>
              <a:rect l="l" t="t" r="r" b="b"/>
              <a:pathLst>
                <a:path w="3499674" h="1899741">
                  <a:moveTo>
                    <a:pt x="3375213" y="1899741"/>
                  </a:moveTo>
                  <a:lnTo>
                    <a:pt x="124460" y="1899741"/>
                  </a:lnTo>
                  <a:cubicBezTo>
                    <a:pt x="55880" y="1899741"/>
                    <a:pt x="0" y="1843861"/>
                    <a:pt x="0" y="1775281"/>
                  </a:cubicBezTo>
                  <a:lnTo>
                    <a:pt x="0" y="124460"/>
                  </a:lnTo>
                  <a:cubicBezTo>
                    <a:pt x="0" y="55880"/>
                    <a:pt x="55880" y="0"/>
                    <a:pt x="124460" y="0"/>
                  </a:cubicBezTo>
                  <a:lnTo>
                    <a:pt x="3375213" y="0"/>
                  </a:lnTo>
                  <a:cubicBezTo>
                    <a:pt x="3443794" y="0"/>
                    <a:pt x="3499674" y="55880"/>
                    <a:pt x="3499674" y="124460"/>
                  </a:cubicBezTo>
                  <a:lnTo>
                    <a:pt x="3499674" y="1775281"/>
                  </a:lnTo>
                  <a:cubicBezTo>
                    <a:pt x="3499674" y="1843861"/>
                    <a:pt x="3443794" y="1899741"/>
                    <a:pt x="3375213" y="1899741"/>
                  </a:cubicBezTo>
                  <a:close/>
                </a:path>
              </a:pathLst>
            </a:custGeom>
            <a:grpFill/>
          </p:spPr>
        </p:sp>
      </p:grpSp>
      <p:grpSp>
        <p:nvGrpSpPr>
          <p:cNvPr id="7" name="Group 4">
            <a:extLst>
              <a:ext uri="{FF2B5EF4-FFF2-40B4-BE49-F238E27FC236}">
                <a16:creationId xmlns:a16="http://schemas.microsoft.com/office/drawing/2014/main" id="{F78D444E-194A-93C3-7014-742D5E8B9192}"/>
              </a:ext>
            </a:extLst>
          </p:cNvPr>
          <p:cNvGrpSpPr/>
          <p:nvPr userDrawn="1"/>
        </p:nvGrpSpPr>
        <p:grpSpPr>
          <a:xfrm>
            <a:off x="6015406" y="660156"/>
            <a:ext cx="4772797" cy="5257536"/>
            <a:chOff x="0" y="0"/>
            <a:chExt cx="1724587" cy="1899741"/>
          </a:xfrm>
          <a:solidFill>
            <a:schemeClr val="tx2"/>
          </a:solidFill>
        </p:grpSpPr>
        <p:sp>
          <p:nvSpPr>
            <p:cNvPr id="8" name="Freeform 5">
              <a:extLst>
                <a:ext uri="{FF2B5EF4-FFF2-40B4-BE49-F238E27FC236}">
                  <a16:creationId xmlns:a16="http://schemas.microsoft.com/office/drawing/2014/main" id="{68F00E97-D3A3-F56B-A71F-E584A1FF176A}"/>
                </a:ext>
              </a:extLst>
            </p:cNvPr>
            <p:cNvSpPr/>
            <p:nvPr/>
          </p:nvSpPr>
          <p:spPr>
            <a:xfrm>
              <a:off x="0" y="0"/>
              <a:ext cx="1724587" cy="1899741"/>
            </a:xfrm>
            <a:custGeom>
              <a:avLst/>
              <a:gdLst/>
              <a:ahLst/>
              <a:cxnLst/>
              <a:rect l="l" t="t" r="r" b="b"/>
              <a:pathLst>
                <a:path w="1724587" h="1899741">
                  <a:moveTo>
                    <a:pt x="1600127" y="1899741"/>
                  </a:moveTo>
                  <a:lnTo>
                    <a:pt x="124460" y="1899741"/>
                  </a:lnTo>
                  <a:cubicBezTo>
                    <a:pt x="55880" y="1899741"/>
                    <a:pt x="0" y="1843861"/>
                    <a:pt x="0" y="1775281"/>
                  </a:cubicBezTo>
                  <a:lnTo>
                    <a:pt x="0" y="124460"/>
                  </a:lnTo>
                  <a:cubicBezTo>
                    <a:pt x="0" y="55880"/>
                    <a:pt x="55880" y="0"/>
                    <a:pt x="124460" y="0"/>
                  </a:cubicBezTo>
                  <a:lnTo>
                    <a:pt x="1600127" y="0"/>
                  </a:lnTo>
                  <a:cubicBezTo>
                    <a:pt x="1668707" y="0"/>
                    <a:pt x="1724587" y="55880"/>
                    <a:pt x="1724587" y="124460"/>
                  </a:cubicBezTo>
                  <a:lnTo>
                    <a:pt x="1724587" y="1775281"/>
                  </a:lnTo>
                  <a:cubicBezTo>
                    <a:pt x="1724587" y="1843861"/>
                    <a:pt x="1668707" y="1899741"/>
                    <a:pt x="1600127" y="1899741"/>
                  </a:cubicBezTo>
                  <a:close/>
                </a:path>
              </a:pathLst>
            </a:custGeom>
            <a:grpFill/>
          </p:spPr>
        </p:sp>
      </p:grpSp>
      <p:grpSp>
        <p:nvGrpSpPr>
          <p:cNvPr id="11" name="Group 6">
            <a:extLst>
              <a:ext uri="{FF2B5EF4-FFF2-40B4-BE49-F238E27FC236}">
                <a16:creationId xmlns:a16="http://schemas.microsoft.com/office/drawing/2014/main" id="{9114FF1C-B8A2-0ADD-80A5-2C4AC3E73E3B}"/>
              </a:ext>
            </a:extLst>
          </p:cNvPr>
          <p:cNvGrpSpPr>
            <a:grpSpLocks noChangeAspect="1"/>
          </p:cNvGrpSpPr>
          <p:nvPr userDrawn="1"/>
        </p:nvGrpSpPr>
        <p:grpSpPr>
          <a:xfrm>
            <a:off x="6578864" y="660156"/>
            <a:ext cx="5257536" cy="5257536"/>
            <a:chOff x="0" y="0"/>
            <a:chExt cx="6350000" cy="6350000"/>
          </a:xfrm>
        </p:grpSpPr>
        <p:sp>
          <p:nvSpPr>
            <p:cNvPr id="13" name="Freeform 7">
              <a:extLst>
                <a:ext uri="{FF2B5EF4-FFF2-40B4-BE49-F238E27FC236}">
                  <a16:creationId xmlns:a16="http://schemas.microsoft.com/office/drawing/2014/main" id="{1364FAEE-DE17-F08C-EC29-987CF463B3A1}"/>
                </a:ext>
              </a:extLst>
            </p:cNvPr>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cstate="screen">
                <a:extLst>
                  <a:ext uri="{28A0092B-C50C-407E-A947-70E740481C1C}">
                    <a14:useLocalDpi xmlns:a14="http://schemas.microsoft.com/office/drawing/2010/main"/>
                  </a:ext>
                </a:extLst>
              </a:blip>
              <a:stretch>
                <a:fillRect l="-24985" r="-24984"/>
              </a:stretch>
            </a:blipFill>
          </p:spPr>
        </p:sp>
      </p:grpSp>
      <p:sp>
        <p:nvSpPr>
          <p:cNvPr id="15" name="TextBox 14">
            <a:extLst>
              <a:ext uri="{FF2B5EF4-FFF2-40B4-BE49-F238E27FC236}">
                <a16:creationId xmlns:a16="http://schemas.microsoft.com/office/drawing/2014/main" id="{69630AA7-47B6-10FE-7883-564898797477}"/>
              </a:ext>
            </a:extLst>
          </p:cNvPr>
          <p:cNvSpPr txBox="1"/>
          <p:nvPr userDrawn="1"/>
        </p:nvSpPr>
        <p:spPr>
          <a:xfrm>
            <a:off x="685799" y="2688501"/>
            <a:ext cx="5171215" cy="3028842"/>
          </a:xfrm>
          <a:prstGeom prst="rect">
            <a:avLst/>
          </a:prstGeom>
          <a:noFill/>
        </p:spPr>
        <p:txBody>
          <a:bodyPr wrap="square">
            <a:spAutoFit/>
          </a:bodyPr>
          <a:lstStyle/>
          <a:p>
            <a:pPr marL="0" marR="0" lvl="0" indent="-111759" algn="l" defTabSz="914400" rtl="0" eaLnBrk="1" fontAlgn="auto" latinLnBrk="0" hangingPunct="1">
              <a:lnSpc>
                <a:spcPct val="114000"/>
              </a:lnSpc>
              <a:spcBef>
                <a:spcPts val="0"/>
              </a:spcBef>
              <a:spcAft>
                <a:spcPts val="1200"/>
              </a:spcAft>
              <a:buClrTx/>
              <a:buSzTx/>
              <a:buFont typeface="Arial"/>
              <a:buNone/>
              <a:tabLst/>
              <a:defRPr/>
            </a:pPr>
            <a:r>
              <a:rPr lang="en-US" sz="2000">
                <a:latin typeface="Avenir Next LT Pro" panose="020B0504020202020204" pitchFamily="34" charset="0"/>
              </a:rPr>
              <a:t>The Medicare Rights Center is a national, nonprofit consumer service organization that works to ensure access to affordable health care for older adults and people with disabilities through: </a:t>
            </a:r>
          </a:p>
          <a:p>
            <a:pPr marL="690881" lvl="1" indent="-345440">
              <a:lnSpc>
                <a:spcPct val="114000"/>
              </a:lnSpc>
              <a:buFont typeface="Arial"/>
              <a:buChar char="•"/>
            </a:pPr>
            <a:r>
              <a:rPr lang="en-US" sz="2000">
                <a:latin typeface="Avenir Next LT Pro" panose="020B0504020202020204" pitchFamily="34" charset="0"/>
              </a:rPr>
              <a:t>Counseling and advocacy</a:t>
            </a:r>
          </a:p>
          <a:p>
            <a:pPr marL="690881" lvl="1" indent="-345440">
              <a:lnSpc>
                <a:spcPct val="114000"/>
              </a:lnSpc>
              <a:buFont typeface="Arial"/>
              <a:buChar char="•"/>
            </a:pPr>
            <a:r>
              <a:rPr lang="en-US" sz="2000">
                <a:latin typeface="Avenir Next LT Pro" panose="020B0504020202020204" pitchFamily="34" charset="0"/>
              </a:rPr>
              <a:t>Educational programs</a:t>
            </a:r>
          </a:p>
          <a:p>
            <a:pPr marL="690881" lvl="1" indent="-345440">
              <a:lnSpc>
                <a:spcPct val="114000"/>
              </a:lnSpc>
              <a:buFont typeface="Arial"/>
              <a:buChar char="•"/>
            </a:pPr>
            <a:r>
              <a:rPr lang="en-US" sz="2000">
                <a:latin typeface="Avenir Next LT Pro" panose="020B0504020202020204" pitchFamily="34" charset="0"/>
              </a:rPr>
              <a:t>Public policy initiatives</a:t>
            </a:r>
          </a:p>
        </p:txBody>
      </p:sp>
      <p:sp>
        <p:nvSpPr>
          <p:cNvPr id="17" name="TextBox 16">
            <a:extLst>
              <a:ext uri="{FF2B5EF4-FFF2-40B4-BE49-F238E27FC236}">
                <a16:creationId xmlns:a16="http://schemas.microsoft.com/office/drawing/2014/main" id="{4BAB5163-46A8-34CD-7EB1-B7555CDF65D0}"/>
              </a:ext>
            </a:extLst>
          </p:cNvPr>
          <p:cNvSpPr txBox="1"/>
          <p:nvPr userDrawn="1"/>
        </p:nvSpPr>
        <p:spPr>
          <a:xfrm>
            <a:off x="685798" y="840362"/>
            <a:ext cx="5171215" cy="1846659"/>
          </a:xfrm>
          <a:prstGeom prst="rect">
            <a:avLst/>
          </a:prstGeom>
          <a:noFill/>
        </p:spPr>
        <p:txBody>
          <a:bodyPr wrap="square">
            <a:spAutoFit/>
          </a:bodyPr>
          <a:lstStyle/>
          <a:p>
            <a:pPr>
              <a:lnSpc>
                <a:spcPct val="100000"/>
              </a:lnSpc>
            </a:pPr>
            <a:r>
              <a:rPr lang="en-US" sz="3800" b="1">
                <a:solidFill>
                  <a:schemeClr val="tx2"/>
                </a:solidFill>
                <a:latin typeface="Avenir Next LT Pro" panose="020B0504020202020204" pitchFamily="34" charset="0"/>
              </a:rPr>
              <a:t>About the </a:t>
            </a:r>
          </a:p>
          <a:p>
            <a:pPr>
              <a:lnSpc>
                <a:spcPct val="100000"/>
              </a:lnSpc>
            </a:pPr>
            <a:r>
              <a:rPr lang="en-US" sz="3800" b="1">
                <a:solidFill>
                  <a:schemeClr val="tx2"/>
                </a:solidFill>
                <a:latin typeface="Avenir Next LT Pro" panose="020B0504020202020204" pitchFamily="34" charset="0"/>
              </a:rPr>
              <a:t>Medicare Rights Center</a:t>
            </a:r>
          </a:p>
        </p:txBody>
      </p:sp>
    </p:spTree>
    <p:extLst>
      <p:ext uri="{BB962C8B-B14F-4D97-AF65-F5344CB8AC3E}">
        <p14:creationId xmlns:p14="http://schemas.microsoft.com/office/powerpoint/2010/main" val="221001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838200" y="365125"/>
            <a:ext cx="9669486"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817880" y="1843599"/>
            <a:ext cx="9829800" cy="4359840"/>
            <a:chOff x="0" y="0"/>
            <a:chExt cx="3656053"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0" name="Text Placeholder 9">
            <a:extLst>
              <a:ext uri="{FF2B5EF4-FFF2-40B4-BE49-F238E27FC236}">
                <a16:creationId xmlns:a16="http://schemas.microsoft.com/office/drawing/2014/main" id="{2C4F797C-F583-FF7B-DB77-5DB12BDF7BB6}"/>
              </a:ext>
            </a:extLst>
          </p:cNvPr>
          <p:cNvSpPr>
            <a:spLocks noGrp="1"/>
          </p:cNvSpPr>
          <p:nvPr>
            <p:ph type="body" sz="quarter" idx="12"/>
          </p:nvPr>
        </p:nvSpPr>
        <p:spPr>
          <a:xfrm>
            <a:off x="1198563" y="2327275"/>
            <a:ext cx="9012237" cy="497205"/>
          </a:xfrm>
        </p:spPr>
        <p:txBody>
          <a:bodyPr/>
          <a:lstStyle>
            <a:lvl2pPr marL="457200"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114D3CBF-479B-FB3F-AE70-3490B6B8F0CC}"/>
              </a:ext>
            </a:extLst>
          </p:cNvPr>
          <p:cNvSpPr>
            <a:spLocks noGrp="1"/>
          </p:cNvSpPr>
          <p:nvPr>
            <p:ph type="body" sz="quarter" idx="13"/>
          </p:nvPr>
        </p:nvSpPr>
        <p:spPr>
          <a:xfrm>
            <a:off x="1173737" y="3180397"/>
            <a:ext cx="9012237" cy="497205"/>
          </a:xfrm>
        </p:spPr>
        <p:txBody>
          <a:bodyPr/>
          <a:lstStyle>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652E9691-B30C-A15C-10A2-CFDD9617FADB}"/>
              </a:ext>
            </a:extLst>
          </p:cNvPr>
          <p:cNvSpPr>
            <a:spLocks noGrp="1"/>
          </p:cNvSpPr>
          <p:nvPr>
            <p:ph type="body" sz="quarter" idx="14"/>
          </p:nvPr>
        </p:nvSpPr>
        <p:spPr>
          <a:xfrm>
            <a:off x="1166824" y="4025394"/>
            <a:ext cx="9012237" cy="497205"/>
          </a:xfrm>
        </p:spPr>
        <p:txBody>
          <a:bodyPr/>
          <a:lstStyle>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7C6FCA70-332B-1473-14F1-218E1ED5EE39}"/>
              </a:ext>
            </a:extLst>
          </p:cNvPr>
          <p:cNvSpPr>
            <a:spLocks noGrp="1"/>
          </p:cNvSpPr>
          <p:nvPr>
            <p:ph type="body" sz="quarter" idx="15"/>
          </p:nvPr>
        </p:nvSpPr>
        <p:spPr>
          <a:xfrm>
            <a:off x="1166823" y="4871971"/>
            <a:ext cx="9012237" cy="497205"/>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979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64108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85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E80A5CAC-5558-79F7-9D31-284F317FE24E}"/>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70241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79400" y="1746250"/>
            <a:ext cx="1149773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14"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15"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16"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1031" name="Title Placeholder 16"/>
          <p:cNvSpPr>
            <a:spLocks noGrp="1"/>
          </p:cNvSpPr>
          <p:nvPr>
            <p:ph type="title"/>
          </p:nvPr>
        </p:nvSpPr>
        <p:spPr bwMode="auto">
          <a:xfrm>
            <a:off x="279401" y="420688"/>
            <a:ext cx="10521951"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 name="TextBox 20"/>
          <p:cNvSpPr txBox="1"/>
          <p:nvPr userDrawn="1"/>
        </p:nvSpPr>
        <p:spPr>
          <a:xfrm>
            <a:off x="4470400" y="6492876"/>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Lst>
  <p:hf hdr="0" ftr="0" dt="0"/>
  <p:txStyles>
    <p:titleStyle>
      <a:lvl1pPr algn="l" rtl="0" eaLnBrk="0" fontAlgn="base" hangingPunct="0">
        <a:lnSpc>
          <a:spcPct val="90000"/>
        </a:lnSpc>
        <a:spcBef>
          <a:spcPct val="0"/>
        </a:spcBef>
        <a:spcAft>
          <a:spcPct val="0"/>
        </a:spcAft>
        <a:defRPr sz="4400" kern="1200">
          <a:solidFill>
            <a:srgbClr val="373D6D"/>
          </a:solidFill>
          <a:latin typeface="+mj-lt"/>
          <a:ea typeface="+mj-ea"/>
          <a:cs typeface="+mj-cs"/>
        </a:defRPr>
      </a:lvl1pPr>
      <a:lvl2pPr algn="l" rtl="0" eaLnBrk="0" fontAlgn="base" hangingPunct="0">
        <a:lnSpc>
          <a:spcPct val="90000"/>
        </a:lnSpc>
        <a:spcBef>
          <a:spcPct val="0"/>
        </a:spcBef>
        <a:spcAft>
          <a:spcPct val="0"/>
        </a:spcAft>
        <a:defRPr sz="4400">
          <a:solidFill>
            <a:srgbClr val="373D6D"/>
          </a:solidFill>
          <a:latin typeface="Arial" charset="0"/>
        </a:defRPr>
      </a:lvl2pPr>
      <a:lvl3pPr algn="l" rtl="0" eaLnBrk="0" fontAlgn="base" hangingPunct="0">
        <a:lnSpc>
          <a:spcPct val="90000"/>
        </a:lnSpc>
        <a:spcBef>
          <a:spcPct val="0"/>
        </a:spcBef>
        <a:spcAft>
          <a:spcPct val="0"/>
        </a:spcAft>
        <a:defRPr sz="4400">
          <a:solidFill>
            <a:srgbClr val="373D6D"/>
          </a:solidFill>
          <a:latin typeface="Arial" charset="0"/>
        </a:defRPr>
      </a:lvl3pPr>
      <a:lvl4pPr algn="l" rtl="0" eaLnBrk="0" fontAlgn="base" hangingPunct="0">
        <a:lnSpc>
          <a:spcPct val="90000"/>
        </a:lnSpc>
        <a:spcBef>
          <a:spcPct val="0"/>
        </a:spcBef>
        <a:spcAft>
          <a:spcPct val="0"/>
        </a:spcAft>
        <a:defRPr sz="4400">
          <a:solidFill>
            <a:srgbClr val="373D6D"/>
          </a:solidFill>
          <a:latin typeface="Arial" charset="0"/>
        </a:defRPr>
      </a:lvl4pPr>
      <a:lvl5pPr algn="l" rtl="0" eaLnBrk="0" fontAlgn="base" hangingPunct="0">
        <a:lnSpc>
          <a:spcPct val="90000"/>
        </a:lnSpc>
        <a:spcBef>
          <a:spcPct val="0"/>
        </a:spcBef>
        <a:spcAft>
          <a:spcPct val="0"/>
        </a:spcAft>
        <a:defRPr sz="4400">
          <a:solidFill>
            <a:srgbClr val="373D6D"/>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6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DF8EF-F911-6318-5492-F3FBE49C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8FC6F-00D6-976E-5E00-A80174C20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04CED-3E6A-FCEF-B039-6AFB2120A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6336F36-3607-2EF9-B127-0C6496599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2A3F6121-7E7D-4058-A6FF-846C80794112}" type="slidenum">
              <a:rPr lang="en-US" smtClean="0"/>
              <a:pPr/>
              <a:t>‹#›</a:t>
            </a:fld>
            <a:endParaRPr lang="en-US"/>
          </a:p>
        </p:txBody>
      </p:sp>
    </p:spTree>
    <p:extLst>
      <p:ext uri="{BB962C8B-B14F-4D97-AF65-F5344CB8AC3E}">
        <p14:creationId xmlns:p14="http://schemas.microsoft.com/office/powerpoint/2010/main" val="92940346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8" r:id="rId10"/>
    <p:sldLayoutId id="2147484004" r:id="rId11"/>
    <p:sldLayoutId id="2147484005" r:id="rId12"/>
    <p:sldLayoutId id="2147484006" r:id="rId13"/>
    <p:sldLayoutId id="2147484007" r:id="rId14"/>
    <p:sldLayoutId id="2147484009" r:id="rId15"/>
    <p:sldLayoutId id="2147484010" r:id="rId16"/>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icare.gov/supplier"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www.shiphelp.org/" TargetMode="External"/><Relationship Id="rId1" Type="http://schemas.openxmlformats.org/officeDocument/2006/relationships/slideLayout" Target="../slideLayouts/slideLayout11.xml"/><Relationship Id="rId6" Type="http://schemas.openxmlformats.org/officeDocument/2006/relationships/hyperlink" Target="http://www.ncoa.org/" TargetMode="External"/><Relationship Id="rId5" Type="http://schemas.openxmlformats.org/officeDocument/2006/relationships/hyperlink" Target="http://www.medicareinteractive.org/" TargetMode="External"/><Relationship Id="rId4" Type="http://schemas.openxmlformats.org/officeDocument/2006/relationships/hyperlink" Target="http://www.medicare.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medicareinteractive.org/" TargetMode="Externa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medicareinteractive.org/learning-center/courses"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10203" y="2806515"/>
            <a:ext cx="8016962" cy="1818493"/>
          </a:xfrm>
        </p:spPr>
        <p:txBody>
          <a:bodyPr>
            <a:noAutofit/>
          </a:bodyPr>
          <a:lstStyle/>
          <a:p>
            <a:r>
              <a:rPr lang="en-US" sz="4500" dirty="0"/>
              <a:t>Medicare Coverage of Durable Medical Equipment</a:t>
            </a:r>
          </a:p>
        </p:txBody>
      </p:sp>
      <p:pic>
        <p:nvPicPr>
          <p:cNvPr id="7" name="Graphic 6">
            <a:extLst>
              <a:ext uri="{FF2B5EF4-FFF2-40B4-BE49-F238E27FC236}">
                <a16:creationId xmlns:a16="http://schemas.microsoft.com/office/drawing/2014/main" id="{B1B12E47-2F33-5346-923D-752B1D70E7D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75621" y="950568"/>
            <a:ext cx="3051544" cy="1143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838200" y="365125"/>
            <a:ext cx="10062882" cy="1325563"/>
          </a:xfrm>
        </p:spPr>
        <p:txBody>
          <a:bodyPr/>
          <a:lstStyle/>
          <a:p>
            <a:r>
              <a:rPr lang="en-US" dirty="0"/>
              <a:t>DME that Medicare does not cover</a:t>
            </a:r>
          </a:p>
        </p:txBody>
      </p:sp>
      <p:sp>
        <p:nvSpPr>
          <p:cNvPr id="6" name="Text Placeholder 5">
            <a:extLst>
              <a:ext uri="{FF2B5EF4-FFF2-40B4-BE49-F238E27FC236}">
                <a16:creationId xmlns:a16="http://schemas.microsoft.com/office/drawing/2014/main" id="{E5403366-D932-AB49-AC13-4DF1ECACAC5F}"/>
              </a:ext>
            </a:extLst>
          </p:cNvPr>
          <p:cNvSpPr>
            <a:spLocks noGrp="1"/>
          </p:cNvSpPr>
          <p:nvPr>
            <p:ph type="body" sz="quarter" idx="12"/>
          </p:nvPr>
        </p:nvSpPr>
        <p:spPr>
          <a:xfrm>
            <a:off x="838199" y="1690688"/>
            <a:ext cx="10780059" cy="4142953"/>
          </a:xfrm>
        </p:spPr>
        <p:txBody>
          <a:bodyPr/>
          <a:lstStyle/>
          <a:p>
            <a:r>
              <a:rPr lang="en-US" dirty="0"/>
              <a:t>Equipment mainly intended to help individual outside the home</a:t>
            </a:r>
          </a:p>
          <a:p>
            <a:r>
              <a:rPr lang="en-US" dirty="0"/>
              <a:t>Most items intended only to make things more convenient or comfortable</a:t>
            </a:r>
          </a:p>
          <a:p>
            <a:pPr lvl="1"/>
            <a:r>
              <a:rPr lang="en-US" dirty="0"/>
              <a:t>Examples: Stairway elevators, grab bars, air conditioners, bathtub and toilet seats</a:t>
            </a:r>
          </a:p>
          <a:p>
            <a:r>
              <a:rPr lang="en-US" dirty="0"/>
              <a:t>Modifications to a person’s home</a:t>
            </a:r>
          </a:p>
          <a:p>
            <a:pPr lvl="1"/>
            <a:r>
              <a:rPr lang="en-US" dirty="0"/>
              <a:t>Examples: Ramps or widened doors for improving wheelchair access</a:t>
            </a:r>
          </a:p>
          <a:p>
            <a:pPr lvl="1"/>
            <a:r>
              <a:rPr lang="en-US" dirty="0"/>
              <a:t>Some Medicare Advantage Plans may cover minor home modifications or other items as a supplemental benefit</a:t>
            </a:r>
          </a:p>
        </p:txBody>
      </p:sp>
    </p:spTree>
    <p:extLst>
      <p:ext uri="{BB962C8B-B14F-4D97-AF65-F5344CB8AC3E}">
        <p14:creationId xmlns:p14="http://schemas.microsoft.com/office/powerpoint/2010/main" val="241759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838199" y="365125"/>
            <a:ext cx="10116671" cy="1325563"/>
          </a:xfrm>
        </p:spPr>
        <p:txBody>
          <a:bodyPr/>
          <a:lstStyle/>
          <a:p>
            <a:r>
              <a:rPr lang="en-US" dirty="0"/>
              <a:t>DME that Medicare does not cover</a:t>
            </a:r>
          </a:p>
        </p:txBody>
      </p:sp>
      <p:sp>
        <p:nvSpPr>
          <p:cNvPr id="6" name="Text Placeholder 5">
            <a:extLst>
              <a:ext uri="{FF2B5EF4-FFF2-40B4-BE49-F238E27FC236}">
                <a16:creationId xmlns:a16="http://schemas.microsoft.com/office/drawing/2014/main" id="{E5403366-D932-AB49-AC13-4DF1ECACAC5F}"/>
              </a:ext>
            </a:extLst>
          </p:cNvPr>
          <p:cNvSpPr>
            <a:spLocks noGrp="1"/>
          </p:cNvSpPr>
          <p:nvPr>
            <p:ph type="body" sz="quarter" idx="12"/>
          </p:nvPr>
        </p:nvSpPr>
        <p:spPr>
          <a:xfrm>
            <a:off x="838200" y="1690688"/>
            <a:ext cx="10515600" cy="4142953"/>
          </a:xfrm>
        </p:spPr>
        <p:txBody>
          <a:bodyPr/>
          <a:lstStyle/>
          <a:p>
            <a:r>
              <a:rPr lang="en-US" dirty="0"/>
              <a:t>Equipment not suitable for use in the home</a:t>
            </a:r>
          </a:p>
          <a:p>
            <a:pPr lvl="1"/>
            <a:r>
              <a:rPr lang="en-US" dirty="0"/>
              <a:t>Examples: Paraffin bath units and oscillating beds</a:t>
            </a:r>
          </a:p>
          <a:p>
            <a:r>
              <a:rPr lang="en-US" dirty="0"/>
              <a:t>Items that get thrown away after use or that are not used with equipment</a:t>
            </a:r>
          </a:p>
          <a:p>
            <a:pPr lvl="1"/>
            <a:r>
              <a:rPr lang="en-US" dirty="0"/>
              <a:t>Examples: Incontinence pads, catheters, surgical facemasks, compression leggings</a:t>
            </a:r>
          </a:p>
          <a:p>
            <a:pPr lvl="1"/>
            <a:r>
              <a:rPr lang="en-US" dirty="0"/>
              <a:t>If beneficiary receives home health care, Medicare pays for some disposable supplies as part of their benefit, including intravenous supplies, gauze, and catheters</a:t>
            </a:r>
          </a:p>
        </p:txBody>
      </p:sp>
      <p:sp>
        <p:nvSpPr>
          <p:cNvPr id="8" name="Rounded Rectangle 7">
            <a:extLst>
              <a:ext uri="{FF2B5EF4-FFF2-40B4-BE49-F238E27FC236}">
                <a16:creationId xmlns:a16="http://schemas.microsoft.com/office/drawing/2014/main" id="{666E8A0D-A4C0-624F-B9F1-940BB407D6A8}"/>
              </a:ext>
            </a:extLst>
          </p:cNvPr>
          <p:cNvSpPr/>
          <p:nvPr/>
        </p:nvSpPr>
        <p:spPr>
          <a:xfrm>
            <a:off x="4623637" y="5539422"/>
            <a:ext cx="5773270" cy="953453"/>
          </a:xfrm>
          <a:prstGeom prst="roundRect">
            <a:avLst/>
          </a:prstGeom>
          <a:solidFill>
            <a:schemeClr val="accent6">
              <a:lumMod val="20000"/>
              <a:lumOff val="80000"/>
            </a:schemeClr>
          </a:solidFill>
        </p:spPr>
        <p:txBody>
          <a:bodyPr wrap="square" tIns="91440" bIns="91440">
            <a:spAutoFit/>
          </a:bodyPr>
          <a:lstStyle/>
          <a:p>
            <a:pPr marL="0" marR="0" algn="ctr">
              <a:spcBef>
                <a:spcPts val="0"/>
              </a:spcBef>
              <a:spcAft>
                <a:spcPts val="0"/>
              </a:spcAft>
            </a:pPr>
            <a:r>
              <a:rPr lang="en-US" sz="2200" dirty="0">
                <a:latin typeface="Avenir Next LT Pro" panose="020B0504020202020204" pitchFamily="34" charset="77"/>
                <a:ea typeface="Times New Roman" panose="02020603050405020304" pitchFamily="18" charset="0"/>
              </a:rPr>
              <a:t>Note: Medicaid may cover some forms of equipment that Medicare will not cover</a:t>
            </a:r>
            <a:endParaRPr lang="en-US" sz="2200" dirty="0">
              <a:effectLst/>
              <a:latin typeface="Avenir Next LT Pro" panose="020B0504020202020204" pitchFamily="34" charset="77"/>
              <a:ea typeface="Times New Roman" panose="02020603050405020304" pitchFamily="18" charset="0"/>
            </a:endParaRPr>
          </a:p>
        </p:txBody>
      </p:sp>
    </p:spTree>
    <p:extLst>
      <p:ext uri="{BB962C8B-B14F-4D97-AF65-F5344CB8AC3E}">
        <p14:creationId xmlns:p14="http://schemas.microsoft.com/office/powerpoint/2010/main" val="265263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500352" y="3101788"/>
            <a:ext cx="8701088" cy="2270439"/>
          </a:xfrm>
        </p:spPr>
        <p:txBody>
          <a:bodyPr>
            <a:normAutofit/>
          </a:bodyPr>
          <a:lstStyle/>
          <a:p>
            <a:pPr>
              <a:lnSpc>
                <a:spcPct val="100000"/>
              </a:lnSpc>
              <a:spcAft>
                <a:spcPts val="600"/>
              </a:spcAft>
            </a:pPr>
            <a:r>
              <a:rPr lang="en-US" sz="3500" dirty="0"/>
              <a:t>To find out if Medicare covers the equipment or supplies an individual needs, call </a:t>
            </a:r>
            <a:r>
              <a:rPr lang="en-US" sz="3500" b="1" dirty="0">
                <a:solidFill>
                  <a:schemeClr val="tx2"/>
                </a:solidFill>
              </a:rPr>
              <a:t>1-800-MEDICARE</a:t>
            </a:r>
            <a:r>
              <a:rPr lang="en-US" sz="3500" dirty="0"/>
              <a:t> or visit </a:t>
            </a:r>
            <a:r>
              <a:rPr lang="en-US" sz="3500" dirty="0">
                <a:hlinkClick r:id="rId3"/>
              </a:rPr>
              <a:t>www.medicare.gov/supplier</a:t>
            </a:r>
            <a:endParaRPr lang="en-US" sz="3500" dirty="0">
              <a:solidFill>
                <a:schemeClr val="bg2"/>
              </a:solidFill>
            </a:endParaRPr>
          </a:p>
        </p:txBody>
      </p:sp>
      <p:pic>
        <p:nvPicPr>
          <p:cNvPr id="6" name="Picture 5" descr="Icon&#10;&#10;Description automatically generated">
            <a:extLst>
              <a:ext uri="{FF2B5EF4-FFF2-40B4-BE49-F238E27FC236}">
                <a16:creationId xmlns:a16="http://schemas.microsoft.com/office/drawing/2014/main" id="{F198E91E-71D9-FA4F-AB17-681A1E1BFD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0352" y="676656"/>
            <a:ext cx="1828800" cy="1828800"/>
          </a:xfrm>
          <a:prstGeom prst="rect">
            <a:avLst/>
          </a:prstGeom>
        </p:spPr>
      </p:pic>
    </p:spTree>
    <p:extLst>
      <p:ext uri="{BB962C8B-B14F-4D97-AF65-F5344CB8AC3E}">
        <p14:creationId xmlns:p14="http://schemas.microsoft.com/office/powerpoint/2010/main" val="169895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5348-A6E4-3248-84AA-0D0B7C69CAD3}"/>
              </a:ext>
            </a:extLst>
          </p:cNvPr>
          <p:cNvSpPr>
            <a:spLocks noGrp="1"/>
          </p:cNvSpPr>
          <p:nvPr>
            <p:ph type="title"/>
          </p:nvPr>
        </p:nvSpPr>
        <p:spPr/>
        <p:txBody>
          <a:bodyPr>
            <a:normAutofit/>
          </a:bodyPr>
          <a:lstStyle/>
          <a:p>
            <a:r>
              <a:rPr lang="en-US" sz="5500" dirty="0"/>
              <a:t>Process for DME coverage</a:t>
            </a:r>
          </a:p>
        </p:txBody>
      </p:sp>
    </p:spTree>
    <p:extLst>
      <p:ext uri="{BB962C8B-B14F-4D97-AF65-F5344CB8AC3E}">
        <p14:creationId xmlns:p14="http://schemas.microsoft.com/office/powerpoint/2010/main" val="70586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E2A4E-FDC8-924E-BD79-5F7D78BBD505}"/>
              </a:ext>
            </a:extLst>
          </p:cNvPr>
          <p:cNvSpPr>
            <a:spLocks noGrp="1"/>
          </p:cNvSpPr>
          <p:nvPr>
            <p:ph type="title"/>
          </p:nvPr>
        </p:nvSpPr>
        <p:spPr>
          <a:xfrm>
            <a:off x="838200" y="764012"/>
            <a:ext cx="8427720" cy="1289640"/>
          </a:xfrm>
        </p:spPr>
        <p:txBody>
          <a:bodyPr>
            <a:normAutofit fontScale="90000"/>
          </a:bodyPr>
          <a:lstStyle/>
          <a:p>
            <a:r>
              <a:rPr lang="en-US" dirty="0"/>
              <a:t>Eligibility for Medicare coverage of DME</a:t>
            </a:r>
          </a:p>
        </p:txBody>
      </p:sp>
      <p:sp>
        <p:nvSpPr>
          <p:cNvPr id="6" name="Text Placeholder 5">
            <a:extLst>
              <a:ext uri="{FF2B5EF4-FFF2-40B4-BE49-F238E27FC236}">
                <a16:creationId xmlns:a16="http://schemas.microsoft.com/office/drawing/2014/main" id="{F824BE92-51B5-D649-B8BC-F113AB2511F3}"/>
              </a:ext>
            </a:extLst>
          </p:cNvPr>
          <p:cNvSpPr>
            <a:spLocks noGrp="1"/>
          </p:cNvSpPr>
          <p:nvPr>
            <p:ph type="body" sz="quarter" idx="12"/>
          </p:nvPr>
        </p:nvSpPr>
        <p:spPr>
          <a:xfrm>
            <a:off x="838200" y="2285898"/>
            <a:ext cx="10188388" cy="3808090"/>
          </a:xfrm>
        </p:spPr>
        <p:txBody>
          <a:bodyPr/>
          <a:lstStyle/>
          <a:p>
            <a:pPr marL="457200" indent="-457200">
              <a:buFont typeface="+mj-lt"/>
              <a:buAutoNum type="arabicPeriod"/>
            </a:pPr>
            <a:r>
              <a:rPr lang="en-US" dirty="0"/>
              <a:t>Individual’s primary care provider (PCP) must sign an order, prescription, or certificate stating that:</a:t>
            </a:r>
          </a:p>
          <a:p>
            <a:pPr marL="914400" lvl="1" fontAlgn="base"/>
            <a:r>
              <a:rPr lang="en-US" sz="2600" dirty="0"/>
              <a:t>Individual needs the requested DME to help a medical condition or injury </a:t>
            </a:r>
          </a:p>
          <a:p>
            <a:pPr marL="914400" lvl="1" fontAlgn="base"/>
            <a:r>
              <a:rPr lang="en-US" sz="2600" dirty="0"/>
              <a:t>Equipment is for home use </a:t>
            </a:r>
          </a:p>
          <a:p>
            <a:pPr marL="914400" lvl="1" fontAlgn="base"/>
            <a:r>
              <a:rPr lang="en-US" sz="2600" dirty="0"/>
              <a:t>And, if applicable, a face-to-face visit occurred </a:t>
            </a:r>
          </a:p>
        </p:txBody>
      </p:sp>
    </p:spTree>
    <p:extLst>
      <p:ext uri="{BB962C8B-B14F-4D97-AF65-F5344CB8AC3E}">
        <p14:creationId xmlns:p14="http://schemas.microsoft.com/office/powerpoint/2010/main" val="391462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E2A4E-FDC8-924E-BD79-5F7D78BBD505}"/>
              </a:ext>
            </a:extLst>
          </p:cNvPr>
          <p:cNvSpPr>
            <a:spLocks noGrp="1"/>
          </p:cNvSpPr>
          <p:nvPr>
            <p:ph type="title"/>
          </p:nvPr>
        </p:nvSpPr>
        <p:spPr>
          <a:xfrm>
            <a:off x="838200" y="988862"/>
            <a:ext cx="8427720" cy="865339"/>
          </a:xfrm>
        </p:spPr>
        <p:txBody>
          <a:bodyPr>
            <a:normAutofit fontScale="90000"/>
          </a:bodyPr>
          <a:lstStyle/>
          <a:p>
            <a:r>
              <a:rPr lang="en-US" dirty="0"/>
              <a:t>Eligibility for Medicare coverage of DME</a:t>
            </a:r>
          </a:p>
        </p:txBody>
      </p:sp>
      <p:sp>
        <p:nvSpPr>
          <p:cNvPr id="6" name="Text Placeholder 5">
            <a:extLst>
              <a:ext uri="{FF2B5EF4-FFF2-40B4-BE49-F238E27FC236}">
                <a16:creationId xmlns:a16="http://schemas.microsoft.com/office/drawing/2014/main" id="{F824BE92-51B5-D649-B8BC-F113AB2511F3}"/>
              </a:ext>
            </a:extLst>
          </p:cNvPr>
          <p:cNvSpPr>
            <a:spLocks noGrp="1"/>
          </p:cNvSpPr>
          <p:nvPr>
            <p:ph type="body" sz="quarter" idx="12"/>
          </p:nvPr>
        </p:nvSpPr>
        <p:spPr>
          <a:xfrm>
            <a:off x="838200" y="2286732"/>
            <a:ext cx="10188388" cy="2008094"/>
          </a:xfrm>
        </p:spPr>
        <p:txBody>
          <a:bodyPr/>
          <a:lstStyle/>
          <a:p>
            <a:pPr marL="457200" indent="-457200">
              <a:spcAft>
                <a:spcPts val="600"/>
              </a:spcAft>
              <a:buAutoNum type="arabicPeriod" startAt="2"/>
            </a:pPr>
            <a:r>
              <a:rPr lang="en-US" dirty="0"/>
              <a:t>Once individual has their PCP’s order or prescription, they must take it to the right supplier to get coverage </a:t>
            </a:r>
          </a:p>
          <a:p>
            <a:pPr marL="914400" lvl="1">
              <a:spcAft>
                <a:spcPts val="600"/>
              </a:spcAft>
            </a:pPr>
            <a:r>
              <a:rPr lang="en-US" sz="2600" dirty="0"/>
              <a:t>They should be sure only to use suppliers with approval from Original Medicare or their Medicare Advantage Plan</a:t>
            </a:r>
            <a:endParaRPr lang="en-US" dirty="0"/>
          </a:p>
        </p:txBody>
      </p:sp>
      <p:sp>
        <p:nvSpPr>
          <p:cNvPr id="4" name="TextBox 3">
            <a:extLst>
              <a:ext uri="{FF2B5EF4-FFF2-40B4-BE49-F238E27FC236}">
                <a16:creationId xmlns:a16="http://schemas.microsoft.com/office/drawing/2014/main" id="{6A792DEE-830C-124C-B68C-F8F61DCDDA20}"/>
              </a:ext>
            </a:extLst>
          </p:cNvPr>
          <p:cNvSpPr txBox="1"/>
          <p:nvPr/>
        </p:nvSpPr>
        <p:spPr>
          <a:xfrm>
            <a:off x="1048815" y="4502507"/>
            <a:ext cx="9767158" cy="1399532"/>
          </a:xfrm>
          <a:prstGeom prst="roundRect">
            <a:avLst/>
          </a:prstGeom>
          <a:solidFill>
            <a:schemeClr val="accent2">
              <a:lumMod val="20000"/>
              <a:lumOff val="80000"/>
            </a:schemeClr>
          </a:solidFill>
          <a:ln>
            <a:solidFill>
              <a:schemeClr val="accent1"/>
            </a:solidFill>
          </a:ln>
        </p:spPr>
        <p:txBody>
          <a:bodyPr wrap="square" tIns="91440" bIns="91440" rtlCol="0">
            <a:spAutoFit/>
          </a:bodyPr>
          <a:lstStyle/>
          <a:p>
            <a:pPr algn="ctr">
              <a:lnSpc>
                <a:spcPct val="90000"/>
              </a:lnSpc>
            </a:pPr>
            <a:r>
              <a:rPr lang="en-US" sz="2600" dirty="0">
                <a:latin typeface="Avenir Next LT Pro" panose="020B0504020202020204" pitchFamily="34" charset="77"/>
              </a:rPr>
              <a:t>Note: If someone needs coverage for a manual or power wheelchair or scooter, the process is different and may require their PCP to send a prior authorization request to Medicare. </a:t>
            </a:r>
          </a:p>
        </p:txBody>
      </p:sp>
    </p:spTree>
    <p:extLst>
      <p:ext uri="{BB962C8B-B14F-4D97-AF65-F5344CB8AC3E}">
        <p14:creationId xmlns:p14="http://schemas.microsoft.com/office/powerpoint/2010/main" val="153615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443632" y="473397"/>
            <a:ext cx="8539003" cy="1325563"/>
          </a:xfrm>
        </p:spPr>
        <p:txBody>
          <a:bodyPr>
            <a:normAutofit/>
          </a:bodyPr>
          <a:lstStyle/>
          <a:p>
            <a:r>
              <a:rPr lang="en-US" dirty="0"/>
              <a:t>Original Medicare suppliers</a:t>
            </a:r>
          </a:p>
        </p:txBody>
      </p:sp>
      <p:sp>
        <p:nvSpPr>
          <p:cNvPr id="6" name="Text Placeholder 5">
            <a:extLst>
              <a:ext uri="{FF2B5EF4-FFF2-40B4-BE49-F238E27FC236}">
                <a16:creationId xmlns:a16="http://schemas.microsoft.com/office/drawing/2014/main" id="{8EE25648-E5E1-564F-B2EE-79CCFF066FBA}"/>
              </a:ext>
            </a:extLst>
          </p:cNvPr>
          <p:cNvSpPr>
            <a:spLocks noGrp="1"/>
          </p:cNvSpPr>
          <p:nvPr>
            <p:ph type="body" sz="quarter" idx="14"/>
          </p:nvPr>
        </p:nvSpPr>
        <p:spPr/>
        <p:txBody>
          <a:bodyPr>
            <a:normAutofit/>
          </a:bodyPr>
          <a:lstStyle/>
          <a:p>
            <a:r>
              <a:rPr lang="en-US" dirty="0"/>
              <a:t>If beneficiary has Original Medicare, they should get their DME from a </a:t>
            </a:r>
            <a:r>
              <a:rPr lang="en-US" b="1" dirty="0"/>
              <a:t>Medicare-approved supplier </a:t>
            </a:r>
            <a:r>
              <a:rPr lang="en-US" dirty="0"/>
              <a:t>that takes assignment</a:t>
            </a:r>
          </a:p>
          <a:p>
            <a:pPr lvl="1"/>
            <a:r>
              <a:rPr lang="en-US" dirty="0"/>
              <a:t>Suppliers who take assignment accept Medicare’s approved amount as payment in full</a:t>
            </a:r>
          </a:p>
          <a:p>
            <a:pPr lvl="1"/>
            <a:r>
              <a:rPr lang="en-US" dirty="0"/>
              <a:t>Call 1-800-MEDICARE for a list of these suppliers in area</a:t>
            </a:r>
          </a:p>
        </p:txBody>
      </p:sp>
      <p:pic>
        <p:nvPicPr>
          <p:cNvPr id="9" name="Picture 8" descr="Logo, icon&#10;&#10;Description automatically generated">
            <a:extLst>
              <a:ext uri="{FF2B5EF4-FFF2-40B4-BE49-F238E27FC236}">
                <a16:creationId xmlns:a16="http://schemas.microsoft.com/office/drawing/2014/main" id="{37BDBFEE-02BC-524B-91D6-614A7E1E15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4447" y="2534204"/>
            <a:ext cx="2743200" cy="2743200"/>
          </a:xfrm>
          <a:prstGeom prst="rect">
            <a:avLst/>
          </a:prstGeom>
        </p:spPr>
      </p:pic>
    </p:spTree>
    <p:extLst>
      <p:ext uri="{BB962C8B-B14F-4D97-AF65-F5344CB8AC3E}">
        <p14:creationId xmlns:p14="http://schemas.microsoft.com/office/powerpoint/2010/main" val="217040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p:txBody>
          <a:bodyPr/>
          <a:lstStyle/>
          <a:p>
            <a:r>
              <a:rPr lang="en-US" dirty="0"/>
              <a:t>Original Medicare suppliers</a:t>
            </a:r>
          </a:p>
        </p:txBody>
      </p:sp>
      <p:sp>
        <p:nvSpPr>
          <p:cNvPr id="6" name="Text Placeholder 5">
            <a:extLst>
              <a:ext uri="{FF2B5EF4-FFF2-40B4-BE49-F238E27FC236}">
                <a16:creationId xmlns:a16="http://schemas.microsoft.com/office/drawing/2014/main" id="{8EE25648-E5E1-564F-B2EE-79CCFF066FBA}"/>
              </a:ext>
            </a:extLst>
          </p:cNvPr>
          <p:cNvSpPr>
            <a:spLocks noGrp="1"/>
          </p:cNvSpPr>
          <p:nvPr>
            <p:ph type="body" sz="quarter" idx="12"/>
          </p:nvPr>
        </p:nvSpPr>
        <p:spPr>
          <a:xfrm>
            <a:off x="838200" y="1927166"/>
            <a:ext cx="10515600" cy="4166822"/>
          </a:xfrm>
        </p:spPr>
        <p:txBody>
          <a:bodyPr/>
          <a:lstStyle/>
          <a:p>
            <a:r>
              <a:rPr lang="en-US" dirty="0"/>
              <a:t>Many suppliers are Medicare-approved but do not take assignment</a:t>
            </a:r>
          </a:p>
          <a:p>
            <a:pPr lvl="1"/>
            <a:r>
              <a:rPr lang="en-US" dirty="0"/>
              <a:t>These suppliers may charge people more than Medicare’s approved amount for the cost of services</a:t>
            </a:r>
          </a:p>
          <a:p>
            <a:pPr lvl="1"/>
            <a:r>
              <a:rPr lang="en-US" dirty="0"/>
              <a:t>Medicare will still only pay 80% of its approved amount for the DME </a:t>
            </a:r>
          </a:p>
          <a:p>
            <a:pPr lvl="1"/>
            <a:r>
              <a:rPr lang="en-US" dirty="0"/>
              <a:t>Beneficiary will be responsible for any additional costs </a:t>
            </a:r>
          </a:p>
          <a:p>
            <a:r>
              <a:rPr lang="en-US" dirty="0"/>
              <a:t>Individuals should avoid suppliers who have not signed up to bill Medicare for DME (also known as opt-out providers)</a:t>
            </a:r>
          </a:p>
          <a:p>
            <a:pPr lvl="1"/>
            <a:r>
              <a:rPr lang="en-US" dirty="0"/>
              <a:t>Medicare will not pay for services from opt-out providers</a:t>
            </a:r>
          </a:p>
          <a:p>
            <a:pPr lvl="1"/>
            <a:r>
              <a:rPr lang="en-US" dirty="0"/>
              <a:t>Beneficiary will be responsible for the entire cost</a:t>
            </a:r>
          </a:p>
        </p:txBody>
      </p:sp>
    </p:spTree>
    <p:extLst>
      <p:ext uri="{BB962C8B-B14F-4D97-AF65-F5344CB8AC3E}">
        <p14:creationId xmlns:p14="http://schemas.microsoft.com/office/powerpoint/2010/main" val="9423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838200" y="654050"/>
            <a:ext cx="9005047" cy="1325563"/>
          </a:xfrm>
        </p:spPr>
        <p:txBody>
          <a:bodyPr/>
          <a:lstStyle/>
          <a:p>
            <a:r>
              <a:rPr lang="en-US" dirty="0"/>
              <a:t>Medicare Advantage suppliers</a:t>
            </a:r>
          </a:p>
        </p:txBody>
      </p:sp>
      <p:sp>
        <p:nvSpPr>
          <p:cNvPr id="6" name="Text Placeholder 5">
            <a:extLst>
              <a:ext uri="{FF2B5EF4-FFF2-40B4-BE49-F238E27FC236}">
                <a16:creationId xmlns:a16="http://schemas.microsoft.com/office/drawing/2014/main" id="{8EE25648-E5E1-564F-B2EE-79CCFF066FBA}"/>
              </a:ext>
            </a:extLst>
          </p:cNvPr>
          <p:cNvSpPr>
            <a:spLocks noGrp="1"/>
          </p:cNvSpPr>
          <p:nvPr>
            <p:ph type="body" sz="quarter" idx="12"/>
          </p:nvPr>
        </p:nvSpPr>
        <p:spPr>
          <a:xfrm>
            <a:off x="838200" y="1979613"/>
            <a:ext cx="9991165" cy="3614363"/>
          </a:xfrm>
        </p:spPr>
        <p:txBody>
          <a:bodyPr/>
          <a:lstStyle/>
          <a:p>
            <a:r>
              <a:rPr lang="en-US" dirty="0"/>
              <a:t>If beneficiary has a Medicare Advantage Plan, they must follow the plan’s rules for getting DME</a:t>
            </a:r>
          </a:p>
          <a:p>
            <a:r>
              <a:rPr lang="en-US" dirty="0"/>
              <a:t>Their plan may require that they:</a:t>
            </a:r>
          </a:p>
          <a:p>
            <a:pPr lvl="1"/>
            <a:r>
              <a:rPr lang="en-US" dirty="0"/>
              <a:t>Receive approval from the plan before getting DME</a:t>
            </a:r>
          </a:p>
          <a:p>
            <a:pPr lvl="1"/>
            <a:r>
              <a:rPr lang="en-US" dirty="0"/>
              <a:t>Use a supplier in the plan’s network of suppliers</a:t>
            </a:r>
          </a:p>
          <a:p>
            <a:pPr lvl="1"/>
            <a:r>
              <a:rPr lang="en-US" dirty="0"/>
              <a:t>Use a preferred brand</a:t>
            </a:r>
          </a:p>
        </p:txBody>
      </p:sp>
      <p:sp>
        <p:nvSpPr>
          <p:cNvPr id="11" name="TextBox 10">
            <a:extLst>
              <a:ext uri="{FF2B5EF4-FFF2-40B4-BE49-F238E27FC236}">
                <a16:creationId xmlns:a16="http://schemas.microsoft.com/office/drawing/2014/main" id="{846735DE-FE70-6840-941E-9274ABD48DB3}"/>
              </a:ext>
            </a:extLst>
          </p:cNvPr>
          <p:cNvSpPr txBox="1"/>
          <p:nvPr/>
        </p:nvSpPr>
        <p:spPr>
          <a:xfrm>
            <a:off x="4262719" y="5004139"/>
            <a:ext cx="6566646" cy="960120"/>
          </a:xfrm>
          <a:prstGeom prst="roundRect">
            <a:avLst/>
          </a:prstGeom>
          <a:solidFill>
            <a:schemeClr val="accent6">
              <a:lumMod val="20000"/>
              <a:lumOff val="80000"/>
            </a:schemeClr>
          </a:solidFill>
          <a:ln>
            <a:noFill/>
          </a:ln>
        </p:spPr>
        <p:txBody>
          <a:bodyPr wrap="square" tIns="91440" bIns="91440" rtlCol="0">
            <a:spAutoFit/>
          </a:bodyPr>
          <a:lstStyle/>
          <a:p>
            <a:pPr algn="ctr">
              <a:lnSpc>
                <a:spcPct val="90000"/>
              </a:lnSpc>
            </a:pPr>
            <a:r>
              <a:rPr lang="en-US" sz="2400" dirty="0">
                <a:latin typeface="Avenir Next LT Pro" panose="020B0504020202020204" pitchFamily="34" charset="77"/>
              </a:rPr>
              <a:t>Individuals should contact their plan to learn more about its DME coverage rules.</a:t>
            </a:r>
          </a:p>
        </p:txBody>
      </p:sp>
    </p:spTree>
    <p:extLst>
      <p:ext uri="{BB962C8B-B14F-4D97-AF65-F5344CB8AC3E}">
        <p14:creationId xmlns:p14="http://schemas.microsoft.com/office/powerpoint/2010/main" val="332899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266" y="1663908"/>
            <a:ext cx="9837467" cy="1402417"/>
          </a:xfrm>
        </p:spPr>
        <p:txBody>
          <a:bodyPr>
            <a:noAutofit/>
          </a:bodyPr>
          <a:lstStyle/>
          <a:p>
            <a:r>
              <a:rPr lang="en-US" sz="4500" dirty="0"/>
              <a:t>Special rules for manual and power wheelchairs and scooters </a:t>
            </a:r>
          </a:p>
        </p:txBody>
      </p:sp>
    </p:spTree>
    <p:extLst>
      <p:ext uri="{BB962C8B-B14F-4D97-AF65-F5344CB8AC3E}">
        <p14:creationId xmlns:p14="http://schemas.microsoft.com/office/powerpoint/2010/main" val="133371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42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C3F083-B151-0C49-B241-FFDB537D0327}"/>
              </a:ext>
            </a:extLst>
          </p:cNvPr>
          <p:cNvSpPr>
            <a:spLocks noGrp="1"/>
          </p:cNvSpPr>
          <p:nvPr>
            <p:ph type="title"/>
          </p:nvPr>
        </p:nvSpPr>
        <p:spPr>
          <a:xfrm>
            <a:off x="509666" y="442599"/>
            <a:ext cx="8889166" cy="1325563"/>
          </a:xfrm>
        </p:spPr>
        <p:txBody>
          <a:bodyPr>
            <a:normAutofit/>
          </a:bodyPr>
          <a:lstStyle/>
          <a:p>
            <a:r>
              <a:rPr lang="en-US" sz="3600" dirty="0"/>
              <a:t>Coverage for manual or power wheelchairs or scooters</a:t>
            </a:r>
          </a:p>
        </p:txBody>
      </p:sp>
      <p:sp>
        <p:nvSpPr>
          <p:cNvPr id="3" name="Text Placeholder 2">
            <a:extLst>
              <a:ext uri="{FF2B5EF4-FFF2-40B4-BE49-F238E27FC236}">
                <a16:creationId xmlns:a16="http://schemas.microsoft.com/office/drawing/2014/main" id="{C64F2936-84FB-AC40-9725-41495CC0117C}"/>
              </a:ext>
            </a:extLst>
          </p:cNvPr>
          <p:cNvSpPr>
            <a:spLocks noGrp="1"/>
          </p:cNvSpPr>
          <p:nvPr>
            <p:ph type="body" sz="quarter" idx="14"/>
          </p:nvPr>
        </p:nvSpPr>
        <p:spPr>
          <a:xfrm>
            <a:off x="671332" y="2058989"/>
            <a:ext cx="6003246" cy="3693630"/>
          </a:xfrm>
        </p:spPr>
        <p:txBody>
          <a:bodyPr>
            <a:normAutofit/>
          </a:bodyPr>
          <a:lstStyle/>
          <a:p>
            <a:pPr marL="228600" indent="-228600">
              <a:buFont typeface="Arial" panose="020B0604020202020204" pitchFamily="34" charset="0"/>
              <a:buChar char="•"/>
            </a:pPr>
            <a:r>
              <a:rPr lang="en-US" dirty="0"/>
              <a:t>Beneficiary can only receive Medicare coverage for </a:t>
            </a:r>
            <a:r>
              <a:rPr lang="en-US" b="1" dirty="0"/>
              <a:t>one piece of equipment that addresses at-home mobility issues</a:t>
            </a:r>
          </a:p>
          <a:p>
            <a:pPr marL="228600" indent="-228600">
              <a:buFont typeface="Arial" panose="020B0604020202020204" pitchFamily="34" charset="0"/>
              <a:buChar char="•"/>
            </a:pPr>
            <a:r>
              <a:rPr lang="en-US" dirty="0"/>
              <a:t>Based on beneficiary’s condition, PCP determines whether they need manual wheelchair, power wheelchair or scooter, or different device</a:t>
            </a:r>
          </a:p>
        </p:txBody>
      </p:sp>
      <p:pic>
        <p:nvPicPr>
          <p:cNvPr id="4" name="Picture 3" descr="Icon of person in wheelchair">
            <a:extLst>
              <a:ext uri="{FF2B5EF4-FFF2-40B4-BE49-F238E27FC236}">
                <a16:creationId xmlns:a16="http://schemas.microsoft.com/office/drawing/2014/main" id="{4342FE34-8693-0E45-8502-8CB9B156E5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73318" y="2579763"/>
            <a:ext cx="2743200" cy="2743200"/>
          </a:xfrm>
          <a:prstGeom prst="rect">
            <a:avLst/>
          </a:prstGeom>
        </p:spPr>
      </p:pic>
    </p:spTree>
    <p:extLst>
      <p:ext uri="{BB962C8B-B14F-4D97-AF65-F5344CB8AC3E}">
        <p14:creationId xmlns:p14="http://schemas.microsoft.com/office/powerpoint/2010/main" val="359316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3B5-C8D5-C94D-A954-C990D73632B2}"/>
              </a:ext>
            </a:extLst>
          </p:cNvPr>
          <p:cNvSpPr>
            <a:spLocks noGrp="1"/>
          </p:cNvSpPr>
          <p:nvPr>
            <p:ph type="title"/>
          </p:nvPr>
        </p:nvSpPr>
        <p:spPr>
          <a:xfrm>
            <a:off x="838200" y="654050"/>
            <a:ext cx="8427720" cy="1325563"/>
          </a:xfrm>
        </p:spPr>
        <p:txBody>
          <a:bodyPr/>
          <a:lstStyle/>
          <a:p>
            <a:r>
              <a:rPr lang="en-US" dirty="0"/>
              <a:t>Eligibility for coverage</a:t>
            </a:r>
          </a:p>
        </p:txBody>
      </p:sp>
      <p:sp>
        <p:nvSpPr>
          <p:cNvPr id="3" name="Text Placeholder 2">
            <a:extLst>
              <a:ext uri="{FF2B5EF4-FFF2-40B4-BE49-F238E27FC236}">
                <a16:creationId xmlns:a16="http://schemas.microsoft.com/office/drawing/2014/main" id="{C4227E50-9268-A94D-A065-4B8305EAB6E9}"/>
              </a:ext>
            </a:extLst>
          </p:cNvPr>
          <p:cNvSpPr>
            <a:spLocks noGrp="1"/>
          </p:cNvSpPr>
          <p:nvPr>
            <p:ph type="body" sz="quarter" idx="12"/>
          </p:nvPr>
        </p:nvSpPr>
        <p:spPr>
          <a:xfrm>
            <a:off x="838200" y="1979613"/>
            <a:ext cx="10029669" cy="3781107"/>
          </a:xfrm>
        </p:spPr>
        <p:txBody>
          <a:bodyPr/>
          <a:lstStyle/>
          <a:p>
            <a:r>
              <a:rPr lang="en-US" dirty="0"/>
              <a:t>Beneficiary speaks with doctor or PCP</a:t>
            </a:r>
          </a:p>
          <a:p>
            <a:r>
              <a:rPr lang="en-US" dirty="0"/>
              <a:t>If PCP determines it is medically necessary that they use a manual wheelchair or power wheelchair or scooter, PCP should sign an order, prescription, or certificate after a face-to-face office visit</a:t>
            </a:r>
          </a:p>
        </p:txBody>
      </p:sp>
    </p:spTree>
    <p:extLst>
      <p:ext uri="{BB962C8B-B14F-4D97-AF65-F5344CB8AC3E}">
        <p14:creationId xmlns:p14="http://schemas.microsoft.com/office/powerpoint/2010/main" val="125140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3B5-C8D5-C94D-A954-C990D73632B2}"/>
              </a:ext>
            </a:extLst>
          </p:cNvPr>
          <p:cNvSpPr>
            <a:spLocks noGrp="1"/>
          </p:cNvSpPr>
          <p:nvPr>
            <p:ph type="title"/>
          </p:nvPr>
        </p:nvSpPr>
        <p:spPr/>
        <p:txBody>
          <a:bodyPr/>
          <a:lstStyle/>
          <a:p>
            <a:r>
              <a:rPr lang="en-US" dirty="0"/>
              <a:t>Manual wheelchairs</a:t>
            </a:r>
          </a:p>
        </p:txBody>
      </p:sp>
      <p:sp>
        <p:nvSpPr>
          <p:cNvPr id="3" name="Text Placeholder 2">
            <a:extLst>
              <a:ext uri="{FF2B5EF4-FFF2-40B4-BE49-F238E27FC236}">
                <a16:creationId xmlns:a16="http://schemas.microsoft.com/office/drawing/2014/main" id="{C4227E50-9268-A94D-A065-4B8305EAB6E9}"/>
              </a:ext>
            </a:extLst>
          </p:cNvPr>
          <p:cNvSpPr>
            <a:spLocks noGrp="1"/>
          </p:cNvSpPr>
          <p:nvPr>
            <p:ph type="body" sz="quarter" idx="12"/>
          </p:nvPr>
        </p:nvSpPr>
        <p:spPr>
          <a:xfrm>
            <a:off x="838200" y="1762274"/>
            <a:ext cx="10179570" cy="4473634"/>
          </a:xfrm>
        </p:spPr>
        <p:txBody>
          <a:bodyPr>
            <a:normAutofit lnSpcReduction="10000"/>
          </a:bodyPr>
          <a:lstStyle/>
          <a:p>
            <a:pPr marL="0" indent="0" fontAlgn="base">
              <a:buNone/>
            </a:pPr>
            <a:r>
              <a:rPr lang="en-US" dirty="0"/>
              <a:t>Order should say the following: </a:t>
            </a:r>
          </a:p>
          <a:p>
            <a:pPr lvl="0" fontAlgn="base">
              <a:lnSpc>
                <a:spcPct val="100000"/>
              </a:lnSpc>
              <a:spcBef>
                <a:spcPts val="700"/>
              </a:spcBef>
            </a:pPr>
            <a:r>
              <a:rPr lang="en-US" sz="2400" dirty="0"/>
              <a:t>Beneficiary's health makes it very hard to move around in their home, even with the help of a walker or cane </a:t>
            </a:r>
          </a:p>
          <a:p>
            <a:pPr lvl="0" fontAlgn="base">
              <a:lnSpc>
                <a:spcPct val="100000"/>
              </a:lnSpc>
              <a:spcBef>
                <a:spcPts val="700"/>
              </a:spcBef>
            </a:pPr>
            <a:r>
              <a:rPr lang="en-US" sz="2400" dirty="0"/>
              <a:t>It is difficult for them to perform activities of daily living (such as bathing and dressing) in their home </a:t>
            </a:r>
          </a:p>
          <a:p>
            <a:pPr lvl="0" fontAlgn="base">
              <a:lnSpc>
                <a:spcPct val="100000"/>
              </a:lnSpc>
              <a:spcBef>
                <a:spcPts val="700"/>
              </a:spcBef>
            </a:pPr>
            <a:r>
              <a:rPr lang="en-US" sz="2400" b="1" dirty="0"/>
              <a:t>They can safely use the wheelchair themselves, or always have someone to help them use it </a:t>
            </a:r>
          </a:p>
          <a:p>
            <a:pPr lvl="0" fontAlgn="base">
              <a:lnSpc>
                <a:spcPct val="100000"/>
              </a:lnSpc>
              <a:spcBef>
                <a:spcPts val="700"/>
              </a:spcBef>
            </a:pPr>
            <a:r>
              <a:rPr lang="en-US" sz="2400" dirty="0"/>
              <a:t>Wheelchair will help with a specific medical condition and be used in the home </a:t>
            </a:r>
          </a:p>
          <a:p>
            <a:pPr lvl="0" fontAlgn="base">
              <a:lnSpc>
                <a:spcPct val="100000"/>
              </a:lnSpc>
              <a:spcBef>
                <a:spcPts val="700"/>
              </a:spcBef>
            </a:pPr>
            <a:r>
              <a:rPr lang="en-US" sz="2400" dirty="0"/>
              <a:t>And, they had a face-to-face meeting with the doctor </a:t>
            </a:r>
          </a:p>
          <a:p>
            <a:pPr lvl="1">
              <a:lnSpc>
                <a:spcPct val="100000"/>
              </a:lnSpc>
            </a:pPr>
            <a:r>
              <a:rPr lang="en-US" sz="2000" dirty="0"/>
              <a:t>This meeting should take place </a:t>
            </a:r>
            <a:r>
              <a:rPr lang="en-US" sz="2000" b="1" dirty="0"/>
              <a:t>no more than six months before </a:t>
            </a:r>
            <a:r>
              <a:rPr lang="en-US" sz="2000" dirty="0"/>
              <a:t>the prescription is written</a:t>
            </a:r>
          </a:p>
        </p:txBody>
      </p:sp>
    </p:spTree>
    <p:extLst>
      <p:ext uri="{BB962C8B-B14F-4D97-AF65-F5344CB8AC3E}">
        <p14:creationId xmlns:p14="http://schemas.microsoft.com/office/powerpoint/2010/main" val="311664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3B5-C8D5-C94D-A954-C990D73632B2}"/>
              </a:ext>
            </a:extLst>
          </p:cNvPr>
          <p:cNvSpPr>
            <a:spLocks noGrp="1"/>
          </p:cNvSpPr>
          <p:nvPr>
            <p:ph type="title"/>
          </p:nvPr>
        </p:nvSpPr>
        <p:spPr/>
        <p:txBody>
          <a:bodyPr>
            <a:normAutofit fontScale="90000"/>
          </a:bodyPr>
          <a:lstStyle/>
          <a:p>
            <a:r>
              <a:rPr lang="en-US" dirty="0"/>
              <a:t>Power wheelchairs and scooters</a:t>
            </a:r>
          </a:p>
        </p:txBody>
      </p:sp>
      <p:sp>
        <p:nvSpPr>
          <p:cNvPr id="3" name="Text Placeholder 2">
            <a:extLst>
              <a:ext uri="{FF2B5EF4-FFF2-40B4-BE49-F238E27FC236}">
                <a16:creationId xmlns:a16="http://schemas.microsoft.com/office/drawing/2014/main" id="{C4227E50-9268-A94D-A065-4B8305EAB6E9}"/>
              </a:ext>
            </a:extLst>
          </p:cNvPr>
          <p:cNvSpPr>
            <a:spLocks noGrp="1"/>
          </p:cNvSpPr>
          <p:nvPr>
            <p:ph type="body" sz="quarter" idx="12"/>
          </p:nvPr>
        </p:nvSpPr>
        <p:spPr>
          <a:xfrm>
            <a:off x="838200" y="1762274"/>
            <a:ext cx="10179570" cy="4473634"/>
          </a:xfrm>
        </p:spPr>
        <p:txBody>
          <a:bodyPr>
            <a:normAutofit lnSpcReduction="10000"/>
          </a:bodyPr>
          <a:lstStyle/>
          <a:p>
            <a:pPr marL="0" indent="0" fontAlgn="base">
              <a:buNone/>
            </a:pPr>
            <a:r>
              <a:rPr lang="en-US" dirty="0"/>
              <a:t>Order should say the following: </a:t>
            </a:r>
          </a:p>
          <a:p>
            <a:pPr lvl="0" fontAlgn="base">
              <a:lnSpc>
                <a:spcPct val="100000"/>
              </a:lnSpc>
              <a:spcBef>
                <a:spcPts val="700"/>
              </a:spcBef>
            </a:pPr>
            <a:r>
              <a:rPr lang="en-US" sz="2400" dirty="0"/>
              <a:t>Beneficiary's health makes it very hard to move around in their home, even with the help of a walker or cane </a:t>
            </a:r>
          </a:p>
          <a:p>
            <a:pPr lvl="0" fontAlgn="base">
              <a:lnSpc>
                <a:spcPct val="100000"/>
              </a:lnSpc>
              <a:spcBef>
                <a:spcPts val="700"/>
              </a:spcBef>
            </a:pPr>
            <a:r>
              <a:rPr lang="en-US" sz="2400" dirty="0"/>
              <a:t>It is difficult for them to perform activities of daily living (such as bathing and dressing) in their home </a:t>
            </a:r>
          </a:p>
          <a:p>
            <a:pPr lvl="0" fontAlgn="base">
              <a:lnSpc>
                <a:spcPct val="100000"/>
              </a:lnSpc>
              <a:spcBef>
                <a:spcPts val="700"/>
              </a:spcBef>
            </a:pPr>
            <a:r>
              <a:rPr lang="en-US" sz="2400" b="1" dirty="0"/>
              <a:t>They cannot use a manual wheelchair but can safely use a power wheelchair or scooter</a:t>
            </a:r>
          </a:p>
          <a:p>
            <a:pPr lvl="0" fontAlgn="base">
              <a:lnSpc>
                <a:spcPct val="100000"/>
              </a:lnSpc>
              <a:spcBef>
                <a:spcPts val="700"/>
              </a:spcBef>
            </a:pPr>
            <a:r>
              <a:rPr lang="en-US" sz="2400" dirty="0"/>
              <a:t>Wheelchair or scooter will help with a specific medical condition and be used in the home </a:t>
            </a:r>
          </a:p>
          <a:p>
            <a:pPr lvl="0" fontAlgn="base">
              <a:lnSpc>
                <a:spcPct val="100000"/>
              </a:lnSpc>
              <a:spcBef>
                <a:spcPts val="700"/>
              </a:spcBef>
            </a:pPr>
            <a:r>
              <a:rPr lang="en-US" sz="2400" dirty="0"/>
              <a:t>And, they had a face-to-face meeting with the doctor </a:t>
            </a:r>
          </a:p>
          <a:p>
            <a:pPr lvl="1">
              <a:lnSpc>
                <a:spcPct val="100000"/>
              </a:lnSpc>
            </a:pPr>
            <a:r>
              <a:rPr lang="en-US" sz="2000" dirty="0"/>
              <a:t>This meeting should take place </a:t>
            </a:r>
            <a:r>
              <a:rPr lang="en-US" sz="2000" b="1" dirty="0"/>
              <a:t>no more than 45 days before </a:t>
            </a:r>
            <a:r>
              <a:rPr lang="en-US" sz="2000" dirty="0"/>
              <a:t>the prescription is written</a:t>
            </a:r>
          </a:p>
        </p:txBody>
      </p:sp>
    </p:spTree>
    <p:extLst>
      <p:ext uri="{BB962C8B-B14F-4D97-AF65-F5344CB8AC3E}">
        <p14:creationId xmlns:p14="http://schemas.microsoft.com/office/powerpoint/2010/main" val="93315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3B5-C8D5-C94D-A954-C990D73632B2}"/>
              </a:ext>
            </a:extLst>
          </p:cNvPr>
          <p:cNvSpPr>
            <a:spLocks noGrp="1"/>
          </p:cNvSpPr>
          <p:nvPr>
            <p:ph type="title"/>
          </p:nvPr>
        </p:nvSpPr>
        <p:spPr>
          <a:xfrm>
            <a:off x="838200" y="365125"/>
            <a:ext cx="10149590" cy="1325563"/>
          </a:xfrm>
        </p:spPr>
        <p:txBody>
          <a:bodyPr>
            <a:normAutofit/>
          </a:bodyPr>
          <a:lstStyle/>
          <a:p>
            <a:r>
              <a:rPr lang="en-US" dirty="0"/>
              <a:t>Power wheelchairs and scooters</a:t>
            </a:r>
          </a:p>
        </p:txBody>
      </p:sp>
      <p:sp>
        <p:nvSpPr>
          <p:cNvPr id="3" name="Text Placeholder 2">
            <a:extLst>
              <a:ext uri="{FF2B5EF4-FFF2-40B4-BE49-F238E27FC236}">
                <a16:creationId xmlns:a16="http://schemas.microsoft.com/office/drawing/2014/main" id="{C4227E50-9268-A94D-A065-4B8305EAB6E9}"/>
              </a:ext>
            </a:extLst>
          </p:cNvPr>
          <p:cNvSpPr>
            <a:spLocks noGrp="1"/>
          </p:cNvSpPr>
          <p:nvPr>
            <p:ph type="body" sz="quarter" idx="12"/>
          </p:nvPr>
        </p:nvSpPr>
        <p:spPr>
          <a:xfrm>
            <a:off x="838200" y="1709791"/>
            <a:ext cx="10515600" cy="3117043"/>
          </a:xfrm>
        </p:spPr>
        <p:txBody>
          <a:bodyPr/>
          <a:lstStyle/>
          <a:p>
            <a:r>
              <a:rPr lang="en-US" dirty="0"/>
              <a:t>For Original Medicare beneficiaries who need a power wheelchair or scooter, their provider or supplier should first contact Medicare and find out if the individual needs to request </a:t>
            </a:r>
            <a:r>
              <a:rPr lang="en-US" b="1" dirty="0"/>
              <a:t>prior authorization</a:t>
            </a:r>
          </a:p>
          <a:p>
            <a:pPr lvl="1"/>
            <a:r>
              <a:rPr lang="en-US" dirty="0"/>
              <a:t>This means that Medicare must be asked for permission before person can get certain service or item</a:t>
            </a:r>
          </a:p>
          <a:p>
            <a:pPr lvl="1"/>
            <a:r>
              <a:rPr lang="en-US" dirty="0"/>
              <a:t>Requirement only applies to certain power wheelchairs and scooters</a:t>
            </a:r>
          </a:p>
        </p:txBody>
      </p:sp>
      <p:sp>
        <p:nvSpPr>
          <p:cNvPr id="4" name="Rounded Rectangle 3">
            <a:extLst>
              <a:ext uri="{FF2B5EF4-FFF2-40B4-BE49-F238E27FC236}">
                <a16:creationId xmlns:a16="http://schemas.microsoft.com/office/drawing/2014/main" id="{F3AD02AD-6471-1F4E-A566-CC61D0335DF2}"/>
              </a:ext>
            </a:extLst>
          </p:cNvPr>
          <p:cNvSpPr/>
          <p:nvPr/>
        </p:nvSpPr>
        <p:spPr>
          <a:xfrm>
            <a:off x="1349113" y="4845937"/>
            <a:ext cx="9638677" cy="1328023"/>
          </a:xfrm>
          <a:prstGeom prst="roundRect">
            <a:avLst/>
          </a:prstGeom>
          <a:solidFill>
            <a:schemeClr val="accent6">
              <a:lumMod val="20000"/>
              <a:lumOff val="80000"/>
            </a:schemeClr>
          </a:solidFill>
        </p:spPr>
        <p:txBody>
          <a:bodyPr wrap="square" tIns="91440" bIns="91440">
            <a:spAutoFit/>
          </a:bodyPr>
          <a:lstStyle/>
          <a:p>
            <a:r>
              <a:rPr lang="en-US" sz="2200" b="1" dirty="0">
                <a:latin typeface="Avenir Next LT Pro" panose="020B0504020202020204" pitchFamily="34" charset="77"/>
              </a:rPr>
              <a:t>Note</a:t>
            </a:r>
            <a:r>
              <a:rPr lang="en-US" sz="2200" dirty="0">
                <a:latin typeface="Avenir Next LT Pro" panose="020B0504020202020204" pitchFamily="34" charset="77"/>
              </a:rPr>
              <a:t>: If beneficiary needs a power wheelchair or scooter that is not subject to prior authorization requirements, they may instead need a signed order from their PCP for Original Medicare to cover the device.</a:t>
            </a:r>
          </a:p>
        </p:txBody>
      </p:sp>
    </p:spTree>
    <p:extLst>
      <p:ext uri="{BB962C8B-B14F-4D97-AF65-F5344CB8AC3E}">
        <p14:creationId xmlns:p14="http://schemas.microsoft.com/office/powerpoint/2010/main" val="227199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3B5-C8D5-C94D-A954-C990D73632B2}"/>
              </a:ext>
            </a:extLst>
          </p:cNvPr>
          <p:cNvSpPr>
            <a:spLocks noGrp="1"/>
          </p:cNvSpPr>
          <p:nvPr>
            <p:ph type="title"/>
          </p:nvPr>
        </p:nvSpPr>
        <p:spPr>
          <a:xfrm>
            <a:off x="443632" y="294104"/>
            <a:ext cx="9644748" cy="1325563"/>
          </a:xfrm>
        </p:spPr>
        <p:txBody>
          <a:bodyPr>
            <a:normAutofit/>
          </a:bodyPr>
          <a:lstStyle/>
          <a:p>
            <a:r>
              <a:rPr lang="en-US" dirty="0"/>
              <a:t>Prior authorization requirements</a:t>
            </a:r>
          </a:p>
        </p:txBody>
      </p:sp>
      <p:sp>
        <p:nvSpPr>
          <p:cNvPr id="3" name="Text Placeholder 2">
            <a:extLst>
              <a:ext uri="{FF2B5EF4-FFF2-40B4-BE49-F238E27FC236}">
                <a16:creationId xmlns:a16="http://schemas.microsoft.com/office/drawing/2014/main" id="{C4227E50-9268-A94D-A065-4B8305EAB6E9}"/>
              </a:ext>
            </a:extLst>
          </p:cNvPr>
          <p:cNvSpPr>
            <a:spLocks noGrp="1"/>
          </p:cNvSpPr>
          <p:nvPr>
            <p:ph type="body" sz="quarter" idx="14"/>
          </p:nvPr>
        </p:nvSpPr>
        <p:spPr>
          <a:xfrm>
            <a:off x="671332" y="1924077"/>
            <a:ext cx="7228484" cy="3693630"/>
          </a:xfrm>
        </p:spPr>
        <p:txBody>
          <a:bodyPr/>
          <a:lstStyle/>
          <a:p>
            <a:r>
              <a:rPr lang="en-US" dirty="0"/>
              <a:t>Beneficiary’s provider or supplier must send the prior authorization request to  Durable Medical Equipment Medicare Administrative Contractor (DME MAC)</a:t>
            </a:r>
          </a:p>
          <a:p>
            <a:r>
              <a:rPr lang="en-US" dirty="0"/>
              <a:t>DME MAC will respond within 10 business days (sooner if the individual's health would be harmed by going without equipment), either approving or denying their request</a:t>
            </a:r>
          </a:p>
        </p:txBody>
      </p:sp>
      <p:pic>
        <p:nvPicPr>
          <p:cNvPr id="7" name="Picture 6" descr="Icon of a medical bill">
            <a:extLst>
              <a:ext uri="{FF2B5EF4-FFF2-40B4-BE49-F238E27FC236}">
                <a16:creationId xmlns:a16="http://schemas.microsoft.com/office/drawing/2014/main" id="{2BE8638A-1FFA-3541-B942-79E560CAA9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9680" y="2742192"/>
            <a:ext cx="2057400" cy="2057400"/>
          </a:xfrm>
          <a:prstGeom prst="rect">
            <a:avLst/>
          </a:prstGeom>
        </p:spPr>
      </p:pic>
    </p:spTree>
    <p:extLst>
      <p:ext uri="{BB962C8B-B14F-4D97-AF65-F5344CB8AC3E}">
        <p14:creationId xmlns:p14="http://schemas.microsoft.com/office/powerpoint/2010/main" val="425451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B3B5-C8D5-C94D-A954-C990D73632B2}"/>
              </a:ext>
            </a:extLst>
          </p:cNvPr>
          <p:cNvSpPr>
            <a:spLocks noGrp="1"/>
          </p:cNvSpPr>
          <p:nvPr>
            <p:ph type="title"/>
          </p:nvPr>
        </p:nvSpPr>
        <p:spPr>
          <a:xfrm>
            <a:off x="838200" y="365125"/>
            <a:ext cx="10149590" cy="1325563"/>
          </a:xfrm>
        </p:spPr>
        <p:txBody>
          <a:bodyPr>
            <a:normAutofit/>
          </a:bodyPr>
          <a:lstStyle/>
          <a:p>
            <a:r>
              <a:rPr lang="en-US" dirty="0"/>
              <a:t>Prior authorization requirements</a:t>
            </a:r>
          </a:p>
        </p:txBody>
      </p:sp>
      <p:sp>
        <p:nvSpPr>
          <p:cNvPr id="3" name="Text Placeholder 2">
            <a:extLst>
              <a:ext uri="{FF2B5EF4-FFF2-40B4-BE49-F238E27FC236}">
                <a16:creationId xmlns:a16="http://schemas.microsoft.com/office/drawing/2014/main" id="{C4227E50-9268-A94D-A065-4B8305EAB6E9}"/>
              </a:ext>
            </a:extLst>
          </p:cNvPr>
          <p:cNvSpPr>
            <a:spLocks noGrp="1"/>
          </p:cNvSpPr>
          <p:nvPr>
            <p:ph type="body" sz="quarter" idx="12"/>
          </p:nvPr>
        </p:nvSpPr>
        <p:spPr>
          <a:xfrm>
            <a:off x="838199" y="1690688"/>
            <a:ext cx="10674247" cy="4395319"/>
          </a:xfrm>
        </p:spPr>
        <p:txBody>
          <a:bodyPr/>
          <a:lstStyle/>
          <a:p>
            <a:r>
              <a:rPr lang="en-US" sz="2700" dirty="0"/>
              <a:t>If DME MAC </a:t>
            </a:r>
            <a:r>
              <a:rPr lang="en-US" sz="2700" b="1" dirty="0"/>
              <a:t>approves prior authorization </a:t>
            </a:r>
            <a:r>
              <a:rPr lang="en-US" sz="2700" dirty="0"/>
              <a:t>for beneficiary’s DME, their supplier will provide the equipment</a:t>
            </a:r>
          </a:p>
          <a:p>
            <a:pPr lvl="1"/>
            <a:r>
              <a:rPr lang="en-US" dirty="0"/>
              <a:t>Beneficiary owes their normal Medicare cost-sharing amounts (deductibles and coinsurances)</a:t>
            </a:r>
          </a:p>
          <a:p>
            <a:r>
              <a:rPr lang="en-US" sz="2700" dirty="0"/>
              <a:t>If the DME MAC </a:t>
            </a:r>
            <a:r>
              <a:rPr lang="en-US" sz="2700" b="1" dirty="0"/>
              <a:t>denies prior authorization </a:t>
            </a:r>
            <a:r>
              <a:rPr lang="en-US" sz="2700" dirty="0"/>
              <a:t>for their equipment, their provider or supplier can request such authorization one more time, giving more reasons for why they need the power wheelchair or scooter</a:t>
            </a:r>
          </a:p>
          <a:p>
            <a:pPr lvl="1"/>
            <a:r>
              <a:rPr lang="en-US" dirty="0"/>
              <a:t>If the beneficiary is denied again, it is unlikely that Medicare will pay for their DME</a:t>
            </a:r>
          </a:p>
        </p:txBody>
      </p:sp>
    </p:spTree>
    <p:extLst>
      <p:ext uri="{BB962C8B-B14F-4D97-AF65-F5344CB8AC3E}">
        <p14:creationId xmlns:p14="http://schemas.microsoft.com/office/powerpoint/2010/main" val="404918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DME costs</a:t>
            </a:r>
          </a:p>
        </p:txBody>
      </p:sp>
    </p:spTree>
    <p:extLst>
      <p:ext uri="{BB962C8B-B14F-4D97-AF65-F5344CB8AC3E}">
        <p14:creationId xmlns:p14="http://schemas.microsoft.com/office/powerpoint/2010/main" val="3853640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4"/>
          </p:nvPr>
        </p:nvSpPr>
        <p:spPr>
          <a:xfrm>
            <a:off x="611372" y="1866686"/>
            <a:ext cx="7288445" cy="3945893"/>
          </a:xfrm>
        </p:spPr>
        <p:txBody>
          <a:bodyPr>
            <a:normAutofit lnSpcReduction="10000"/>
          </a:bodyPr>
          <a:lstStyle/>
          <a:p>
            <a:pPr>
              <a:lnSpc>
                <a:spcPct val="100000"/>
              </a:lnSpc>
            </a:pPr>
            <a:r>
              <a:rPr lang="en-US" dirty="0"/>
              <a:t>Depending on the type of DME a person needs, Medicare may require that they either rent or buy it</a:t>
            </a:r>
          </a:p>
          <a:p>
            <a:pPr lvl="0">
              <a:lnSpc>
                <a:spcPct val="100000"/>
              </a:lnSpc>
            </a:pPr>
            <a:r>
              <a:rPr lang="en-US" dirty="0"/>
              <a:t>Most equipment is </a:t>
            </a:r>
            <a:r>
              <a:rPr lang="en-US" b="1" dirty="0"/>
              <a:t>initially rented</a:t>
            </a:r>
            <a:endParaRPr lang="en-US" strike="sngStrike" dirty="0">
              <a:solidFill>
                <a:srgbClr val="FF0000"/>
              </a:solidFill>
            </a:endParaRPr>
          </a:p>
          <a:p>
            <a:pPr lvl="1">
              <a:lnSpc>
                <a:spcPct val="100000"/>
              </a:lnSpc>
            </a:pPr>
            <a:r>
              <a:rPr lang="en-US" sz="2600" dirty="0"/>
              <a:t>Original Medicare covers 80% of the cost of a monthly rental fee for 13 months</a:t>
            </a:r>
          </a:p>
          <a:p>
            <a:pPr lvl="1">
              <a:lnSpc>
                <a:spcPct val="100000"/>
              </a:lnSpc>
            </a:pPr>
            <a:r>
              <a:rPr lang="en-US" sz="2600" dirty="0"/>
              <a:t>Beneficiary pays a 20% coinsurance</a:t>
            </a:r>
          </a:p>
          <a:p>
            <a:pPr lvl="1">
              <a:lnSpc>
                <a:spcPct val="100000"/>
              </a:lnSpc>
            </a:pPr>
            <a:r>
              <a:rPr lang="en-US" sz="2600" dirty="0"/>
              <a:t>After 13 months, ownership is typically given to the person automatically</a:t>
            </a:r>
          </a:p>
        </p:txBody>
      </p:sp>
      <p:sp>
        <p:nvSpPr>
          <p:cNvPr id="2" name="Title 1"/>
          <p:cNvSpPr>
            <a:spLocks noGrp="1"/>
          </p:cNvSpPr>
          <p:nvPr>
            <p:ph type="title"/>
          </p:nvPr>
        </p:nvSpPr>
        <p:spPr>
          <a:xfrm>
            <a:off x="443632" y="294104"/>
            <a:ext cx="8265653" cy="1325563"/>
          </a:xfrm>
        </p:spPr>
        <p:txBody>
          <a:bodyPr/>
          <a:lstStyle/>
          <a:p>
            <a:r>
              <a:rPr lang="en-US" dirty="0"/>
              <a:t>Renting and buying DME </a:t>
            </a:r>
          </a:p>
        </p:txBody>
      </p:sp>
      <p:pic>
        <p:nvPicPr>
          <p:cNvPr id="8" name="Picture 7">
            <a:extLst>
              <a:ext uri="{FF2B5EF4-FFF2-40B4-BE49-F238E27FC236}">
                <a16:creationId xmlns:a16="http://schemas.microsoft.com/office/drawing/2014/main" id="{45626117-F1BD-A743-90AB-2A6BE72D0E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24078" y="2810932"/>
            <a:ext cx="2057400" cy="2057400"/>
          </a:xfrm>
          <a:prstGeom prst="rect">
            <a:avLst/>
          </a:prstGeom>
        </p:spPr>
      </p:pic>
    </p:spTree>
    <p:extLst>
      <p:ext uri="{BB962C8B-B14F-4D97-AF65-F5344CB8AC3E}">
        <p14:creationId xmlns:p14="http://schemas.microsoft.com/office/powerpoint/2010/main" val="146435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Renting and buying DME </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a:xfrm>
            <a:off x="838200" y="1702316"/>
            <a:ext cx="10089630" cy="4230651"/>
          </a:xfrm>
        </p:spPr>
        <p:txBody>
          <a:bodyPr>
            <a:normAutofit/>
          </a:bodyPr>
          <a:lstStyle/>
          <a:p>
            <a:pPr lvl="0"/>
            <a:r>
              <a:rPr lang="en-US" dirty="0"/>
              <a:t>Individual may have to buy their DME in certain situations</a:t>
            </a:r>
          </a:p>
          <a:p>
            <a:pPr lvl="1"/>
            <a:r>
              <a:rPr lang="en-US" dirty="0"/>
              <a:t>For example, Medicare may require that they purchase an item that is made to fit them</a:t>
            </a:r>
          </a:p>
          <a:p>
            <a:pPr lvl="1"/>
            <a:r>
              <a:rPr lang="en-US" dirty="0"/>
              <a:t>Original Medicare covers 80% of the Medicare-approved amount of the cost of the equipment</a:t>
            </a:r>
          </a:p>
          <a:p>
            <a:pPr lvl="1"/>
            <a:r>
              <a:rPr lang="en-US" dirty="0"/>
              <a:t>Beneficiary pays a 20% coinsurance</a:t>
            </a:r>
          </a:p>
          <a:p>
            <a:pPr lvl="0"/>
            <a:r>
              <a:rPr lang="en-US" dirty="0"/>
              <a:t>Medicare allows an individual to choose to rent or buy certain items</a:t>
            </a:r>
          </a:p>
          <a:p>
            <a:pPr lvl="1"/>
            <a:r>
              <a:rPr lang="en-US" dirty="0"/>
              <a:t>Example: Some power wheelchairs, items costing less than $150, parenteral/enteral infusion pumps</a:t>
            </a:r>
          </a:p>
        </p:txBody>
      </p:sp>
      <p:sp>
        <p:nvSpPr>
          <p:cNvPr id="5" name="TextBox 4">
            <a:extLst>
              <a:ext uri="{FF2B5EF4-FFF2-40B4-BE49-F238E27FC236}">
                <a16:creationId xmlns:a16="http://schemas.microsoft.com/office/drawing/2014/main" id="{3952857A-A383-E247-9C06-D6DCEBD4F473}"/>
              </a:ext>
            </a:extLst>
          </p:cNvPr>
          <p:cNvSpPr txBox="1"/>
          <p:nvPr/>
        </p:nvSpPr>
        <p:spPr>
          <a:xfrm>
            <a:off x="2343720" y="5853255"/>
            <a:ext cx="7078589" cy="541425"/>
          </a:xfrm>
          <a:prstGeom prst="roundRect">
            <a:avLst/>
          </a:prstGeom>
          <a:solidFill>
            <a:schemeClr val="accent2">
              <a:lumMod val="20000"/>
              <a:lumOff val="80000"/>
            </a:schemeClr>
          </a:solidFill>
          <a:ln>
            <a:noFill/>
          </a:ln>
        </p:spPr>
        <p:txBody>
          <a:bodyPr wrap="square" tIns="91440" bIns="91440" rtlCol="0">
            <a:spAutoFit/>
          </a:bodyPr>
          <a:lstStyle/>
          <a:p>
            <a:pPr algn="ctr">
              <a:lnSpc>
                <a:spcPct val="90000"/>
              </a:lnSpc>
            </a:pPr>
            <a:r>
              <a:rPr lang="en-US" sz="2200" dirty="0">
                <a:latin typeface="Avenir Next LT Pro" panose="020B0504020202020204" pitchFamily="34" charset="77"/>
              </a:rPr>
              <a:t>Note: There are different rules for oxygen equipment</a:t>
            </a:r>
          </a:p>
        </p:txBody>
      </p:sp>
    </p:spTree>
    <p:extLst>
      <p:ext uri="{BB962C8B-B14F-4D97-AF65-F5344CB8AC3E}">
        <p14:creationId xmlns:p14="http://schemas.microsoft.com/office/powerpoint/2010/main" val="3725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B6876B-799C-D141-9E18-D282FE0AB68C}"/>
              </a:ext>
            </a:extLst>
          </p:cNvPr>
          <p:cNvSpPr>
            <a:spLocks noGrp="1"/>
          </p:cNvSpPr>
          <p:nvPr>
            <p:ph type="title"/>
          </p:nvPr>
        </p:nvSpPr>
        <p:spPr/>
        <p:txBody>
          <a:bodyPr/>
          <a:lstStyle/>
          <a:p>
            <a:r>
              <a:rPr lang="en-US" dirty="0"/>
              <a:t>National Council on Aging</a:t>
            </a:r>
          </a:p>
        </p:txBody>
      </p:sp>
      <p:sp>
        <p:nvSpPr>
          <p:cNvPr id="3" name="Text Placeholder 2">
            <a:extLst>
              <a:ext uri="{FF2B5EF4-FFF2-40B4-BE49-F238E27FC236}">
                <a16:creationId xmlns:a16="http://schemas.microsoft.com/office/drawing/2014/main" id="{DC6E0BF5-3FF9-D748-BC8A-4B7C0A6CE51A}"/>
              </a:ext>
            </a:extLst>
          </p:cNvPr>
          <p:cNvSpPr>
            <a:spLocks noGrp="1"/>
          </p:cNvSpPr>
          <p:nvPr>
            <p:ph type="body" sz="quarter" idx="12"/>
          </p:nvPr>
        </p:nvSpPr>
        <p:spPr>
          <a:xfrm>
            <a:off x="901148" y="1690688"/>
            <a:ext cx="9435549" cy="3781107"/>
          </a:xfrm>
        </p:spPr>
        <p:txBody>
          <a:bodyPr>
            <a:noAutofit/>
          </a:bodyPr>
          <a:lstStyle/>
          <a:p>
            <a:pPr marL="0" indent="0">
              <a:buNone/>
            </a:pPr>
            <a:r>
              <a:rPr lang="en-US" sz="2500" dirty="0"/>
              <a:t>This toolkit for State Health Insurance Assistance Programs (SHIPs), Area Agencies on Aging (AAAs), and Aging and Disability Resource Centers (ADRCs) was made possible by grant funding from the U.S. Administration for Community Living through the National Council on Aging (NCOA).</a:t>
            </a:r>
          </a:p>
          <a:p>
            <a:pPr marL="0" indent="0">
              <a:spcBef>
                <a:spcPts val="1500"/>
              </a:spcBef>
              <a:buNone/>
            </a:pPr>
            <a:r>
              <a:rPr lang="en-US" sz="2500" dirty="0"/>
              <a:t>NCOA is a respected national leader and trusted partner to help people aged 60+ meet the challenges of aging. They partner with nonprofit organizations, government, and business top provide innovative community programs and services, online help, and advocacy. </a:t>
            </a:r>
          </a:p>
        </p:txBody>
      </p:sp>
      <p:pic>
        <p:nvPicPr>
          <p:cNvPr id="12" name="Graphic 11">
            <a:extLst>
              <a:ext uri="{FF2B5EF4-FFF2-40B4-BE49-F238E27FC236}">
                <a16:creationId xmlns:a16="http://schemas.microsoft.com/office/drawing/2014/main" id="{D9B28195-091C-264E-9CDC-21F952E1938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68179" y="5578475"/>
            <a:ext cx="2441235" cy="914400"/>
          </a:xfrm>
          <a:prstGeom prst="rect">
            <a:avLst/>
          </a:prstGeom>
        </p:spPr>
      </p:pic>
    </p:spTree>
    <p:extLst>
      <p:ext uri="{BB962C8B-B14F-4D97-AF65-F5344CB8AC3E}">
        <p14:creationId xmlns:p14="http://schemas.microsoft.com/office/powerpoint/2010/main" val="151445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32" y="294104"/>
            <a:ext cx="9135083" cy="1325563"/>
          </a:xfrm>
        </p:spPr>
        <p:txBody>
          <a:bodyPr/>
          <a:lstStyle/>
          <a:p>
            <a:r>
              <a:rPr lang="en-US" dirty="0"/>
              <a:t>DME repairs and maintenance</a:t>
            </a:r>
          </a:p>
        </p:txBody>
      </p:sp>
      <p:pic>
        <p:nvPicPr>
          <p:cNvPr id="9" name="Picture Placeholder 8" descr="Icon&#10;&#10;Description automatically generated">
            <a:extLst>
              <a:ext uri="{FF2B5EF4-FFF2-40B4-BE49-F238E27FC236}">
                <a16:creationId xmlns:a16="http://schemas.microsoft.com/office/drawing/2014/main" id="{38192B6D-8D0C-4B41-B4DE-64A6F97D2CB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371" r="-1371"/>
          <a:stretch/>
        </p:blipFill>
        <p:spPr>
          <a:xfrm>
            <a:off x="8951976" y="2787163"/>
            <a:ext cx="2113821" cy="2057400"/>
          </a:xfrm>
        </p:spPr>
      </p:pic>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4"/>
          </p:nvPr>
        </p:nvSpPr>
        <p:spPr>
          <a:xfrm>
            <a:off x="716303" y="1969048"/>
            <a:ext cx="7063593" cy="3693630"/>
          </a:xfrm>
        </p:spPr>
        <p:txBody>
          <a:bodyPr>
            <a:noAutofit/>
          </a:bodyPr>
          <a:lstStyle/>
          <a:p>
            <a:r>
              <a:rPr lang="en-US" dirty="0"/>
              <a:t>Beneficiary's DME may at some point require repairs and/or maintenance from their supplier</a:t>
            </a:r>
          </a:p>
          <a:p>
            <a:r>
              <a:rPr lang="en-US" dirty="0"/>
              <a:t>If possible, beneficiaries are expected to do regular maintenance themselves using the owner’s manual</a:t>
            </a:r>
          </a:p>
          <a:p>
            <a:r>
              <a:rPr lang="en-US" dirty="0"/>
              <a:t>DME supplier should perform maintenance if task is more complicated and requires professional</a:t>
            </a:r>
          </a:p>
        </p:txBody>
      </p:sp>
    </p:spTree>
    <p:extLst>
      <p:ext uri="{BB962C8B-B14F-4D97-AF65-F5344CB8AC3E}">
        <p14:creationId xmlns:p14="http://schemas.microsoft.com/office/powerpoint/2010/main" val="32091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DME repairs and maintenance</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a:xfrm>
            <a:off x="838200" y="1837226"/>
            <a:ext cx="10283455" cy="4398682"/>
          </a:xfrm>
        </p:spPr>
        <p:txBody>
          <a:bodyPr>
            <a:normAutofit/>
          </a:bodyPr>
          <a:lstStyle/>
          <a:p>
            <a:r>
              <a:rPr lang="en-US" sz="2400" dirty="0"/>
              <a:t>Medicare’s coverage of more specialized DME repairs and maintenance depends on who owns the equipment</a:t>
            </a:r>
          </a:p>
          <a:p>
            <a:r>
              <a:rPr lang="en-US" sz="2400" dirty="0"/>
              <a:t>If the individual is paying a monthly </a:t>
            </a:r>
            <a:r>
              <a:rPr lang="en-US" sz="2400" b="1" dirty="0"/>
              <a:t>rental</a:t>
            </a:r>
            <a:r>
              <a:rPr lang="en-US" sz="2400" dirty="0"/>
              <a:t> fee for their equipment, their supplier must perform all needed repairs and maintenance when a professional is required</a:t>
            </a:r>
          </a:p>
          <a:p>
            <a:pPr lvl="1"/>
            <a:r>
              <a:rPr lang="en-US" sz="2000" dirty="0"/>
              <a:t>The supplier cannot charge them for this work</a:t>
            </a:r>
          </a:p>
          <a:p>
            <a:r>
              <a:rPr lang="en-US" sz="2400" dirty="0"/>
              <a:t>If individual purchased their equipment or otherwise </a:t>
            </a:r>
            <a:r>
              <a:rPr lang="en-US" sz="2400" b="1" dirty="0"/>
              <a:t>owns</a:t>
            </a:r>
            <a:r>
              <a:rPr lang="en-US" sz="2400" dirty="0"/>
              <a:t> it, Medicare covers needed repairs and maintenance when a professional is required and the services are not covered by a warranty</a:t>
            </a:r>
          </a:p>
          <a:p>
            <a:pPr lvl="1"/>
            <a:r>
              <a:rPr lang="en-US" sz="2000" dirty="0"/>
              <a:t>Original Medicare covers 80% of the Medicare-approved amount when a person uses a DME supplier that takes assignment</a:t>
            </a:r>
          </a:p>
          <a:p>
            <a:pPr lvl="1"/>
            <a:r>
              <a:rPr lang="en-US" sz="2000" dirty="0"/>
              <a:t>Beneficiary pays a 20% coinsurance</a:t>
            </a:r>
          </a:p>
        </p:txBody>
      </p:sp>
    </p:spTree>
    <p:extLst>
      <p:ext uri="{BB962C8B-B14F-4D97-AF65-F5344CB8AC3E}">
        <p14:creationId xmlns:p14="http://schemas.microsoft.com/office/powerpoint/2010/main" val="173803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32" y="294104"/>
            <a:ext cx="9284984" cy="1325563"/>
          </a:xfrm>
        </p:spPr>
        <p:txBody>
          <a:bodyPr/>
          <a:lstStyle/>
          <a:p>
            <a:r>
              <a:rPr lang="en-US" dirty="0"/>
              <a:t>Upgrades and special features</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4"/>
          </p:nvPr>
        </p:nvSpPr>
        <p:spPr>
          <a:xfrm>
            <a:off x="656342" y="1858780"/>
            <a:ext cx="7228484" cy="4092315"/>
          </a:xfrm>
        </p:spPr>
        <p:txBody>
          <a:bodyPr/>
          <a:lstStyle/>
          <a:p>
            <a:r>
              <a:rPr lang="en-US" sz="2600" dirty="0"/>
              <a:t>Medicare generally only covers most basic level of DME to meet a beneficiary's medical needs</a:t>
            </a:r>
          </a:p>
          <a:p>
            <a:r>
              <a:rPr lang="en-US" sz="2600" dirty="0"/>
              <a:t>If someone wants additional features or upgrades, they may have to pay for them out of pocket</a:t>
            </a:r>
          </a:p>
          <a:p>
            <a:pPr lvl="1"/>
            <a:r>
              <a:rPr lang="en-US" sz="2200" dirty="0"/>
              <a:t>Example: Medicare will cover a power wheelchair that a person needs for home use</a:t>
            </a:r>
          </a:p>
          <a:p>
            <a:pPr lvl="1"/>
            <a:r>
              <a:rPr lang="en-US" sz="2200" dirty="0"/>
              <a:t>If they request a special backrest or tilt function that is not medically necessary, they may need to pay for those features themselves</a:t>
            </a:r>
          </a:p>
        </p:txBody>
      </p:sp>
      <p:pic>
        <p:nvPicPr>
          <p:cNvPr id="6" name="Picture 5" descr="Logo, icon&#10;&#10;Description automatically generated">
            <a:extLst>
              <a:ext uri="{FF2B5EF4-FFF2-40B4-BE49-F238E27FC236}">
                <a16:creationId xmlns:a16="http://schemas.microsoft.com/office/drawing/2014/main" id="{585E4481-B7EC-CF40-A664-CEB5B0D1B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61120" y="2834640"/>
            <a:ext cx="2057400" cy="2057400"/>
          </a:xfrm>
          <a:prstGeom prst="rect">
            <a:avLst/>
          </a:prstGeom>
        </p:spPr>
      </p:pic>
    </p:spTree>
    <p:extLst>
      <p:ext uri="{BB962C8B-B14F-4D97-AF65-F5344CB8AC3E}">
        <p14:creationId xmlns:p14="http://schemas.microsoft.com/office/powerpoint/2010/main" val="121093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4110"/>
            <a:ext cx="8427720" cy="1325563"/>
          </a:xfrm>
        </p:spPr>
        <p:txBody>
          <a:bodyPr/>
          <a:lstStyle/>
          <a:p>
            <a:r>
              <a:rPr lang="en-US" dirty="0"/>
              <a:t>Upgrades and special features</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a:xfrm>
            <a:off x="838200" y="2024583"/>
            <a:ext cx="9789826" cy="3781107"/>
          </a:xfrm>
        </p:spPr>
        <p:txBody>
          <a:bodyPr/>
          <a:lstStyle/>
          <a:p>
            <a:r>
              <a:rPr lang="en-US" dirty="0"/>
              <a:t>Medicare may pay for special features or upgrades when beneficiary’s doctor includes them in DME order or prescription</a:t>
            </a:r>
          </a:p>
          <a:p>
            <a:r>
              <a:rPr lang="en-US" dirty="0"/>
              <a:t>Doctor should explain why the individual’s health condition justifies the additional feature</a:t>
            </a:r>
          </a:p>
          <a:p>
            <a:pPr lvl="1"/>
            <a:r>
              <a:rPr lang="en-US" dirty="0"/>
              <a:t>Example: If the doctor states that the individual does not have the strength or balance to lift a standard walker without wheels, Medicare should pay for a model with wheels</a:t>
            </a:r>
          </a:p>
        </p:txBody>
      </p:sp>
    </p:spTree>
    <p:extLst>
      <p:ext uri="{BB962C8B-B14F-4D97-AF65-F5344CB8AC3E}">
        <p14:creationId xmlns:p14="http://schemas.microsoft.com/office/powerpoint/2010/main" val="142217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Replacing DME</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4"/>
          </p:nvPr>
        </p:nvSpPr>
        <p:spPr>
          <a:xfrm>
            <a:off x="671332" y="1933731"/>
            <a:ext cx="7228484" cy="3818888"/>
          </a:xfrm>
        </p:spPr>
        <p:txBody>
          <a:bodyPr/>
          <a:lstStyle/>
          <a:p>
            <a:r>
              <a:rPr lang="en-US" dirty="0"/>
              <a:t>Medicare will pay to replace equipment that a beneficiary rents or owns at any time if it is lost, stolen, or damaged beyond repair in an accident or a natural disaster, so long as they have proof of the damage or theft</a:t>
            </a:r>
          </a:p>
          <a:p>
            <a:r>
              <a:rPr lang="en-US" dirty="0"/>
              <a:t>Replacing equipment means substituting one item for an identical or nearly identical item</a:t>
            </a:r>
          </a:p>
        </p:txBody>
      </p:sp>
      <p:pic>
        <p:nvPicPr>
          <p:cNvPr id="6" name="Picture 5" descr="Logo&#10;&#10;Description automatically generated">
            <a:extLst>
              <a:ext uri="{FF2B5EF4-FFF2-40B4-BE49-F238E27FC236}">
                <a16:creationId xmlns:a16="http://schemas.microsoft.com/office/drawing/2014/main" id="{30506C7F-3B66-5149-AF5B-7A373AACA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1120" y="2834640"/>
            <a:ext cx="2057400" cy="2057400"/>
          </a:xfrm>
          <a:prstGeom prst="rect">
            <a:avLst/>
          </a:prstGeom>
        </p:spPr>
      </p:pic>
    </p:spTree>
    <p:extLst>
      <p:ext uri="{BB962C8B-B14F-4D97-AF65-F5344CB8AC3E}">
        <p14:creationId xmlns:p14="http://schemas.microsoft.com/office/powerpoint/2010/main" val="1746129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Replacing DME</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a:xfrm>
            <a:off x="838199" y="1837225"/>
            <a:ext cx="10209551" cy="4256763"/>
          </a:xfrm>
        </p:spPr>
        <p:txBody>
          <a:bodyPr>
            <a:noAutofit/>
          </a:bodyPr>
          <a:lstStyle/>
          <a:p>
            <a:r>
              <a:rPr lang="en-US" sz="2500" dirty="0"/>
              <a:t>If individual's equipment is worn out, Medicare will only replace </a:t>
            </a:r>
            <a:br>
              <a:rPr lang="en-US" sz="2500" dirty="0"/>
            </a:br>
            <a:r>
              <a:rPr lang="en-US" sz="2500" dirty="0"/>
              <a:t>it if they have had the item in their possession for its whole lifetime</a:t>
            </a:r>
          </a:p>
          <a:p>
            <a:pPr lvl="1"/>
            <a:r>
              <a:rPr lang="en-US" sz="2100" dirty="0"/>
              <a:t>Item’s lifetime depends on the type of equipment </a:t>
            </a:r>
          </a:p>
          <a:p>
            <a:pPr lvl="1"/>
            <a:r>
              <a:rPr lang="en-US" sz="2100" dirty="0"/>
              <a:t>In the context of getting a replacement, it is </a:t>
            </a:r>
            <a:r>
              <a:rPr lang="en-US" sz="2100" b="1" dirty="0"/>
              <a:t>never less than five years</a:t>
            </a:r>
            <a:r>
              <a:rPr lang="en-US" sz="2100" dirty="0"/>
              <a:t> from the date that a person began using the equipment</a:t>
            </a:r>
          </a:p>
          <a:p>
            <a:pPr lvl="1"/>
            <a:r>
              <a:rPr lang="en-US" sz="2100" dirty="0"/>
              <a:t>Item must also be so worn from day-to-day use that it can no longer be fixed</a:t>
            </a:r>
          </a:p>
          <a:p>
            <a:r>
              <a:rPr lang="en-US" sz="2500" dirty="0"/>
              <a:t>Medicare covers repairs for worn DME if the equipment has not reached the end of its lifetime</a:t>
            </a:r>
          </a:p>
          <a:p>
            <a:r>
              <a:rPr lang="en-US" sz="2500" dirty="0"/>
              <a:t>To be eligible for a DME replacement, an individual's primary care provider must write them a new order or prescription that explains their medical need</a:t>
            </a:r>
          </a:p>
        </p:txBody>
      </p:sp>
    </p:spTree>
    <p:extLst>
      <p:ext uri="{BB962C8B-B14F-4D97-AF65-F5344CB8AC3E}">
        <p14:creationId xmlns:p14="http://schemas.microsoft.com/office/powerpoint/2010/main" val="401295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45" y="1439056"/>
            <a:ext cx="9518754" cy="1687232"/>
          </a:xfrm>
        </p:spPr>
        <p:txBody>
          <a:bodyPr>
            <a:noAutofit/>
          </a:bodyPr>
          <a:lstStyle/>
          <a:p>
            <a:r>
              <a:rPr lang="en-US" sz="5200" dirty="0"/>
              <a:t>Special rules for </a:t>
            </a:r>
            <a:br>
              <a:rPr lang="en-US" sz="5200" dirty="0"/>
            </a:br>
            <a:r>
              <a:rPr lang="en-US" sz="5200" dirty="0"/>
              <a:t>oxygen equipment</a:t>
            </a:r>
          </a:p>
        </p:txBody>
      </p:sp>
    </p:spTree>
    <p:extLst>
      <p:ext uri="{BB962C8B-B14F-4D97-AF65-F5344CB8AC3E}">
        <p14:creationId xmlns:p14="http://schemas.microsoft.com/office/powerpoint/2010/main" val="1386284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50"/>
            <a:ext cx="8427720" cy="1325563"/>
          </a:xfrm>
        </p:spPr>
        <p:txBody>
          <a:bodyPr/>
          <a:lstStyle/>
          <a:p>
            <a:r>
              <a:rPr lang="en-US" dirty="0"/>
              <a:t>Oxygen equipment</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p:txBody>
          <a:bodyPr>
            <a:noAutofit/>
          </a:bodyPr>
          <a:lstStyle/>
          <a:p>
            <a:pPr lvl="0"/>
            <a:r>
              <a:rPr lang="en-US" dirty="0"/>
              <a:t>Unlike other types of DME, oxygen equipment is always </a:t>
            </a:r>
            <a:r>
              <a:rPr lang="en-US" b="1" dirty="0"/>
              <a:t>rented in a five-year cycle</a:t>
            </a:r>
            <a:endParaRPr lang="en-US" dirty="0"/>
          </a:p>
          <a:p>
            <a:pPr lvl="1"/>
            <a:r>
              <a:rPr lang="en-US" dirty="0"/>
              <a:t>Beneficiary never has the option to buy it</a:t>
            </a:r>
          </a:p>
          <a:p>
            <a:pPr lvl="0"/>
            <a:r>
              <a:rPr lang="en-US" dirty="0"/>
              <a:t>For first 36 months, Medicare pays supplier monthly rental fee, which includes all equipment, oxygen, supplies, and maintenance</a:t>
            </a:r>
          </a:p>
          <a:p>
            <a:pPr lvl="1"/>
            <a:r>
              <a:rPr lang="en-US" dirty="0"/>
              <a:t>Beneficiary owes 20% of each month’s rental fee</a:t>
            </a:r>
          </a:p>
        </p:txBody>
      </p:sp>
    </p:spTree>
    <p:extLst>
      <p:ext uri="{BB962C8B-B14F-4D97-AF65-F5344CB8AC3E}">
        <p14:creationId xmlns:p14="http://schemas.microsoft.com/office/powerpoint/2010/main" val="559310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Oxygen equipment</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a:xfrm>
            <a:off x="838200" y="1927166"/>
            <a:ext cx="10209551" cy="3906475"/>
          </a:xfrm>
        </p:spPr>
        <p:txBody>
          <a:bodyPr>
            <a:noAutofit/>
          </a:bodyPr>
          <a:lstStyle/>
          <a:p>
            <a:pPr lvl="0"/>
            <a:r>
              <a:rPr lang="en-US" dirty="0"/>
              <a:t>After 36-month rental period, beneficiary pays no more rental fees, although the supplier still owns the equipment</a:t>
            </a:r>
          </a:p>
          <a:p>
            <a:pPr lvl="1"/>
            <a:r>
              <a:rPr lang="en-US" dirty="0"/>
              <a:t>Beneficiary keeps equipment for up to 24 additional months </a:t>
            </a:r>
          </a:p>
          <a:p>
            <a:pPr lvl="1"/>
            <a:r>
              <a:rPr lang="en-US" dirty="0"/>
              <a:t>If they use oxygen tanks or cylinders, they must continue to pay a 20% coinsurance for oxygen each month</a:t>
            </a:r>
          </a:p>
          <a:p>
            <a:pPr lvl="1"/>
            <a:r>
              <a:rPr lang="en-US" dirty="0"/>
              <a:t>They will also pay a coinsurance for any needed maintenance during these additional 24 months</a:t>
            </a:r>
          </a:p>
          <a:p>
            <a:pPr lvl="0"/>
            <a:r>
              <a:rPr lang="en-US" dirty="0"/>
              <a:t>At the end of five years, beneficiary will have the choice to either get new oxygen equipment from their supplier or to switch suppliers</a:t>
            </a:r>
          </a:p>
        </p:txBody>
      </p:sp>
    </p:spTree>
    <p:extLst>
      <p:ext uri="{BB962C8B-B14F-4D97-AF65-F5344CB8AC3E}">
        <p14:creationId xmlns:p14="http://schemas.microsoft.com/office/powerpoint/2010/main" val="3023240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Oxygen equipment</a:t>
            </a:r>
          </a:p>
        </p:txBody>
      </p:sp>
      <p:sp>
        <p:nvSpPr>
          <p:cNvPr id="3" name="Text Placeholder 2">
            <a:extLst>
              <a:ext uri="{FF2B5EF4-FFF2-40B4-BE49-F238E27FC236}">
                <a16:creationId xmlns:a16="http://schemas.microsoft.com/office/drawing/2014/main" id="{5A331B9D-4C7A-A64E-81D8-0C039A0248D4}"/>
              </a:ext>
            </a:extLst>
          </p:cNvPr>
          <p:cNvSpPr>
            <a:spLocks noGrp="1"/>
          </p:cNvSpPr>
          <p:nvPr>
            <p:ph type="body" sz="quarter" idx="12"/>
          </p:nvPr>
        </p:nvSpPr>
        <p:spPr>
          <a:xfrm>
            <a:off x="838200" y="1814721"/>
            <a:ext cx="10515600" cy="3854028"/>
          </a:xfrm>
        </p:spPr>
        <p:txBody>
          <a:bodyPr>
            <a:noAutofit/>
          </a:bodyPr>
          <a:lstStyle/>
          <a:p>
            <a:pPr marL="0" indent="0">
              <a:buNone/>
            </a:pPr>
            <a:r>
              <a:rPr lang="en-US" b="1" dirty="0"/>
              <a:t>Repairs and maintenance</a:t>
            </a:r>
            <a:endParaRPr lang="en-US" dirty="0"/>
          </a:p>
          <a:p>
            <a:r>
              <a:rPr lang="en-US" dirty="0"/>
              <a:t>Throughout a beneficiary's five-year rental period, the supplier must keep their oxygen equipment in good working condition</a:t>
            </a:r>
          </a:p>
          <a:p>
            <a:r>
              <a:rPr lang="en-US" dirty="0"/>
              <a:t>First 36 months of the rental period: the supplier must provide them with supplies and maintenance free of charge</a:t>
            </a:r>
          </a:p>
          <a:p>
            <a:r>
              <a:rPr lang="en-US" dirty="0"/>
              <a:t>Last 24 months: providers are allowed to bill the beneficiary for in-home maintenance visits every six months, and they must pay a 20% coinsurance</a:t>
            </a:r>
          </a:p>
        </p:txBody>
      </p:sp>
    </p:spTree>
    <p:extLst>
      <p:ext uri="{BB962C8B-B14F-4D97-AF65-F5344CB8AC3E}">
        <p14:creationId xmlns:p14="http://schemas.microsoft.com/office/powerpoint/2010/main" val="266385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type="body" sz="quarter" idx="12"/>
          </p:nvPr>
        </p:nvSpPr>
        <p:spPr>
          <a:xfrm>
            <a:off x="1198563" y="2218546"/>
            <a:ext cx="9012237" cy="3507698"/>
          </a:xfrm>
        </p:spPr>
        <p:txBody>
          <a:bodyPr/>
          <a:lstStyle/>
          <a:p>
            <a:pPr>
              <a:lnSpc>
                <a:spcPct val="100000"/>
              </a:lnSpc>
            </a:pPr>
            <a:r>
              <a:rPr lang="en-US" dirty="0"/>
              <a:t>Understand what Medicare covers as durable medical equipment (DME)</a:t>
            </a:r>
          </a:p>
          <a:p>
            <a:pPr>
              <a:lnSpc>
                <a:spcPct val="100000"/>
              </a:lnSpc>
            </a:pPr>
            <a:r>
              <a:rPr lang="en-US" dirty="0"/>
              <a:t>Know how a beneficiary can get their DME covered by Medicare</a:t>
            </a:r>
          </a:p>
          <a:p>
            <a:pPr>
              <a:lnSpc>
                <a:spcPct val="100000"/>
              </a:lnSpc>
            </a:pPr>
            <a:r>
              <a:rPr lang="en-US" dirty="0"/>
              <a:t>Discuss which DME suppliers to use</a:t>
            </a:r>
          </a:p>
          <a:p>
            <a:pPr>
              <a:lnSpc>
                <a:spcPct val="100000"/>
              </a:lnSpc>
            </a:pPr>
            <a:r>
              <a:rPr lang="en-US" dirty="0"/>
              <a:t>Explain special rules for manual wheelchairs, power wheelchairs and scooters, and oxygen equipment</a:t>
            </a:r>
          </a:p>
        </p:txBody>
      </p:sp>
    </p:spTree>
    <p:extLst>
      <p:ext uri="{BB962C8B-B14F-4D97-AF65-F5344CB8AC3E}">
        <p14:creationId xmlns:p14="http://schemas.microsoft.com/office/powerpoint/2010/main" val="2364937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3827260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9004-12CA-8F42-92C3-54586CAA44C3}"/>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3618109D-5652-0D4A-B82D-E2A45939B7B6}"/>
              </a:ext>
            </a:extLst>
          </p:cNvPr>
          <p:cNvSpPr>
            <a:spLocks noGrp="1"/>
          </p:cNvSpPr>
          <p:nvPr>
            <p:ph type="body" sz="quarter" idx="12"/>
          </p:nvPr>
        </p:nvSpPr>
        <p:spPr>
          <a:xfrm>
            <a:off x="2338466" y="1753849"/>
            <a:ext cx="9039068" cy="4107305"/>
          </a:xfrm>
        </p:spPr>
        <p:txBody>
          <a:bodyPr anchor="ctr">
            <a:noAutofit/>
          </a:bodyPr>
          <a:lstStyle/>
          <a:p>
            <a:pPr marL="228600" lvl="0" indent="-228600" fontAlgn="base">
              <a:buFont typeface="Arial" panose="020B0604020202020204" pitchFamily="34" charset="0"/>
              <a:buChar char="•"/>
            </a:pPr>
            <a:r>
              <a:rPr lang="en-US" sz="2550" dirty="0"/>
              <a:t>Medicare Part B covers durable medical equipment (DME), which is equipment that serves a medical purpose, is able to withstand repeated use, and is appropriate for use in the home</a:t>
            </a:r>
          </a:p>
          <a:p>
            <a:pPr marL="228600" lvl="0" indent="-228600" fontAlgn="base">
              <a:buFont typeface="Arial" panose="020B0604020202020204" pitchFamily="34" charset="0"/>
              <a:buChar char="•"/>
            </a:pPr>
            <a:r>
              <a:rPr lang="en-US" sz="2550" dirty="0"/>
              <a:t>A beneficiary’s primary care provider must prescribe their DME, stating that it is medically necessary for use in the home</a:t>
            </a:r>
          </a:p>
          <a:p>
            <a:pPr marL="228600" lvl="0" indent="-228600" fontAlgn="base">
              <a:buFont typeface="Arial" panose="020B0604020202020204" pitchFamily="34" charset="0"/>
              <a:buChar char="•"/>
            </a:pPr>
            <a:r>
              <a:rPr lang="en-US" sz="2550" dirty="0"/>
              <a:t>It is important for beneficiaries to order DME from suppliers who contract with Original Medicare or their Medicare Advantage Plan</a:t>
            </a:r>
          </a:p>
        </p:txBody>
      </p:sp>
    </p:spTree>
    <p:extLst>
      <p:ext uri="{BB962C8B-B14F-4D97-AF65-F5344CB8AC3E}">
        <p14:creationId xmlns:p14="http://schemas.microsoft.com/office/powerpoint/2010/main" val="361634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5F383-FC9B-8E40-A98A-D74D02AD9A2C}"/>
              </a:ext>
            </a:extLst>
          </p:cNvPr>
          <p:cNvSpPr>
            <a:spLocks noGrp="1"/>
          </p:cNvSpPr>
          <p:nvPr>
            <p:ph type="title"/>
          </p:nvPr>
        </p:nvSpPr>
        <p:spPr/>
        <p:txBody>
          <a:bodyPr/>
          <a:lstStyle/>
          <a:p>
            <a:r>
              <a:rPr lang="en-US" dirty="0"/>
              <a:t>Tips for beneficiaries</a:t>
            </a:r>
          </a:p>
        </p:txBody>
      </p:sp>
      <p:sp>
        <p:nvSpPr>
          <p:cNvPr id="11" name="Text Placeholder 10">
            <a:extLst>
              <a:ext uri="{FF2B5EF4-FFF2-40B4-BE49-F238E27FC236}">
                <a16:creationId xmlns:a16="http://schemas.microsoft.com/office/drawing/2014/main" id="{C22CD871-7836-1340-A4B0-D3C4BE46614D}"/>
              </a:ext>
            </a:extLst>
          </p:cNvPr>
          <p:cNvSpPr>
            <a:spLocks noGrp="1"/>
          </p:cNvSpPr>
          <p:nvPr>
            <p:ph type="body" sz="quarter" idx="12"/>
          </p:nvPr>
        </p:nvSpPr>
        <p:spPr>
          <a:xfrm>
            <a:off x="1419695" y="2183491"/>
            <a:ext cx="8791106" cy="3527761"/>
          </a:xfrm>
        </p:spPr>
        <p:txBody>
          <a:bodyPr>
            <a:normAutofit lnSpcReduction="10000"/>
          </a:bodyPr>
          <a:lstStyle/>
          <a:p>
            <a:pPr lvl="0"/>
            <a:r>
              <a:rPr lang="en-US" dirty="0"/>
              <a:t>If individual needs DME, they should first speak with their doctor or other health care provider</a:t>
            </a:r>
          </a:p>
          <a:p>
            <a:pPr marL="685800" lvl="1" indent="-228600">
              <a:buFont typeface="Arial" panose="020B0604020202020204" pitchFamily="34" charset="0"/>
              <a:buChar char="•"/>
            </a:pPr>
            <a:r>
              <a:rPr lang="en-US" dirty="0"/>
              <a:t>An order from their doctor is required for Medicare to cover their DME</a:t>
            </a:r>
          </a:p>
          <a:p>
            <a:pPr lvl="0"/>
            <a:r>
              <a:rPr lang="en-US" dirty="0"/>
              <a:t>If they have </a:t>
            </a:r>
            <a:r>
              <a:rPr lang="en-US" b="1" dirty="0"/>
              <a:t>Original Medicare</a:t>
            </a:r>
          </a:p>
          <a:p>
            <a:pPr marL="685800" lvl="1" indent="-228600">
              <a:buFont typeface="Arial" panose="020B0604020202020204" pitchFamily="34" charset="0"/>
              <a:buChar char="•"/>
            </a:pPr>
            <a:r>
              <a:rPr lang="en-US" dirty="0"/>
              <a:t>They should make sure to use Medicare-approved DME suppliers that take assignment</a:t>
            </a:r>
          </a:p>
          <a:p>
            <a:pPr marL="685800" lvl="1" indent="-228600">
              <a:buFont typeface="Arial" panose="020B0604020202020204" pitchFamily="34" charset="0"/>
              <a:buChar char="•"/>
            </a:pPr>
            <a:r>
              <a:rPr lang="en-US" dirty="0"/>
              <a:t>They can call 1-800-MEDICARE to request a list of these suppliers in their area</a:t>
            </a:r>
          </a:p>
        </p:txBody>
      </p:sp>
      <p:pic>
        <p:nvPicPr>
          <p:cNvPr id="19" name="Picture 18" descr="Icon&#10;&#10;Description automatically generated">
            <a:extLst>
              <a:ext uri="{FF2B5EF4-FFF2-40B4-BE49-F238E27FC236}">
                <a16:creationId xmlns:a16="http://schemas.microsoft.com/office/drawing/2014/main" id="{9BC3B9F2-81F1-CA45-8B35-D47A9ACE1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294" y="2602029"/>
            <a:ext cx="914400" cy="914400"/>
          </a:xfrm>
          <a:prstGeom prst="rect">
            <a:avLst/>
          </a:prstGeom>
        </p:spPr>
      </p:pic>
      <p:pic>
        <p:nvPicPr>
          <p:cNvPr id="23" name="Picture 22" descr="Logo, icon&#10;&#10;Description automatically generated">
            <a:extLst>
              <a:ext uri="{FF2B5EF4-FFF2-40B4-BE49-F238E27FC236}">
                <a16:creationId xmlns:a16="http://schemas.microsoft.com/office/drawing/2014/main" id="{BBAFB476-A650-564A-8F25-7307FD854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294" y="4427770"/>
            <a:ext cx="914400" cy="914400"/>
          </a:xfrm>
          <a:prstGeom prst="rect">
            <a:avLst/>
          </a:prstGeom>
        </p:spPr>
      </p:pic>
    </p:spTree>
    <p:extLst>
      <p:ext uri="{BB962C8B-B14F-4D97-AF65-F5344CB8AC3E}">
        <p14:creationId xmlns:p14="http://schemas.microsoft.com/office/powerpoint/2010/main" val="1395715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5F383-FC9B-8E40-A98A-D74D02AD9A2C}"/>
              </a:ext>
            </a:extLst>
          </p:cNvPr>
          <p:cNvSpPr>
            <a:spLocks noGrp="1"/>
          </p:cNvSpPr>
          <p:nvPr>
            <p:ph type="title"/>
          </p:nvPr>
        </p:nvSpPr>
        <p:spPr/>
        <p:txBody>
          <a:bodyPr/>
          <a:lstStyle/>
          <a:p>
            <a:r>
              <a:rPr lang="en-US" dirty="0"/>
              <a:t>Tips for beneficiaries</a:t>
            </a:r>
          </a:p>
        </p:txBody>
      </p:sp>
      <p:sp>
        <p:nvSpPr>
          <p:cNvPr id="11" name="Text Placeholder 10">
            <a:extLst>
              <a:ext uri="{FF2B5EF4-FFF2-40B4-BE49-F238E27FC236}">
                <a16:creationId xmlns:a16="http://schemas.microsoft.com/office/drawing/2014/main" id="{C22CD871-7836-1340-A4B0-D3C4BE46614D}"/>
              </a:ext>
            </a:extLst>
          </p:cNvPr>
          <p:cNvSpPr>
            <a:spLocks noGrp="1"/>
          </p:cNvSpPr>
          <p:nvPr>
            <p:ph type="body" sz="quarter" idx="12"/>
          </p:nvPr>
        </p:nvSpPr>
        <p:spPr>
          <a:xfrm>
            <a:off x="1439056" y="2273431"/>
            <a:ext cx="8771744" cy="3527761"/>
          </a:xfrm>
        </p:spPr>
        <p:txBody>
          <a:bodyPr/>
          <a:lstStyle/>
          <a:p>
            <a:pPr lvl="0"/>
            <a:r>
              <a:rPr lang="en-US" dirty="0"/>
              <a:t>If they have </a:t>
            </a:r>
            <a:r>
              <a:rPr lang="en-US" b="1" dirty="0"/>
              <a:t>Medicare Advantage</a:t>
            </a:r>
            <a:endParaRPr lang="en-US" dirty="0"/>
          </a:p>
          <a:p>
            <a:pPr marL="685800" lvl="1" indent="-228600">
              <a:buFont typeface="Arial" panose="020B0604020202020204" pitchFamily="34" charset="0"/>
              <a:buChar char="•"/>
            </a:pPr>
            <a:r>
              <a:rPr lang="en-US" dirty="0"/>
              <a:t>They should call their plan directly to learn about any additional DME coverage rules or requirements</a:t>
            </a:r>
          </a:p>
          <a:p>
            <a:pPr marL="685800" lvl="1" indent="-228600">
              <a:buFont typeface="Arial" panose="020B0604020202020204" pitchFamily="34" charset="0"/>
              <a:buChar char="•"/>
            </a:pPr>
            <a:r>
              <a:rPr lang="en-US" dirty="0"/>
              <a:t>They can also request a list of in-network DME suppliers</a:t>
            </a:r>
          </a:p>
          <a:p>
            <a:pPr lvl="0"/>
            <a:r>
              <a:rPr lang="en-US" dirty="0"/>
              <a:t>If individual has questions about Medicare coverage of DME, finding a supplier, or appealing a denial of coverage, they can contact their State Health Insurance Assistance Program (SHIP)</a:t>
            </a:r>
            <a:endParaRPr lang="en-US" b="1" dirty="0"/>
          </a:p>
        </p:txBody>
      </p:sp>
      <p:pic>
        <p:nvPicPr>
          <p:cNvPr id="5" name="Picture 4" descr="Icon&#10;&#10;Description automatically generated">
            <a:extLst>
              <a:ext uri="{FF2B5EF4-FFF2-40B4-BE49-F238E27FC236}">
                <a16:creationId xmlns:a16="http://schemas.microsoft.com/office/drawing/2014/main" id="{A5B1713F-3D2A-A84B-B5CA-A22CDB2DC6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446" y="4373674"/>
            <a:ext cx="914400" cy="914400"/>
          </a:xfrm>
          <a:prstGeom prst="rect">
            <a:avLst/>
          </a:prstGeom>
        </p:spPr>
      </p:pic>
      <p:pic>
        <p:nvPicPr>
          <p:cNvPr id="6" name="Picture 5" descr="Icon&#10;&#10;Description automatically generated">
            <a:extLst>
              <a:ext uri="{FF2B5EF4-FFF2-40B4-BE49-F238E27FC236}">
                <a16:creationId xmlns:a16="http://schemas.microsoft.com/office/drawing/2014/main" id="{8FC95E5C-E16E-A845-BC61-1FE19405C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446" y="2664206"/>
            <a:ext cx="914400" cy="914400"/>
          </a:xfrm>
          <a:prstGeom prst="rect">
            <a:avLst/>
          </a:prstGeom>
        </p:spPr>
      </p:pic>
    </p:spTree>
    <p:extLst>
      <p:ext uri="{BB962C8B-B14F-4D97-AF65-F5344CB8AC3E}">
        <p14:creationId xmlns:p14="http://schemas.microsoft.com/office/powerpoint/2010/main" val="103381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5065"/>
            <a:ext cx="9070298" cy="1325563"/>
          </a:xfrm>
        </p:spPr>
        <p:txBody>
          <a:bodyPr>
            <a:normAutofit/>
          </a:bodyPr>
          <a:lstStyle/>
          <a:p>
            <a:r>
              <a:rPr lang="en-US" sz="4000" dirty="0"/>
              <a:t>Resources for information and help</a:t>
            </a:r>
          </a:p>
        </p:txBody>
      </p:sp>
      <p:sp>
        <p:nvSpPr>
          <p:cNvPr id="3" name="Content Placeholder 2"/>
          <p:cNvSpPr>
            <a:spLocks noGrp="1"/>
          </p:cNvSpPr>
          <p:nvPr>
            <p:ph type="body" sz="quarter" idx="12"/>
          </p:nvPr>
        </p:nvSpPr>
        <p:spPr>
          <a:xfrm>
            <a:off x="6096000" y="1780628"/>
            <a:ext cx="5097905" cy="4395320"/>
          </a:xfrm>
        </p:spPr>
        <p:txBody>
          <a:bodyPr>
            <a:noAutofit/>
          </a:bodyPr>
          <a:lstStyle/>
          <a:p>
            <a:pPr marL="0" indent="0">
              <a:buNone/>
            </a:pPr>
            <a:r>
              <a:rPr lang="en-US" sz="2400" b="1" dirty="0"/>
              <a:t>State Health Insurance Assistance Program (SHIP)</a:t>
            </a:r>
          </a:p>
          <a:p>
            <a:pPr marL="457200" lvl="1"/>
            <a:r>
              <a:rPr lang="en-US" dirty="0"/>
              <a:t>877-839-2675</a:t>
            </a:r>
            <a:endParaRPr lang="en-US" dirty="0">
              <a:hlinkClick r:id="rId2"/>
            </a:endParaRPr>
          </a:p>
          <a:p>
            <a:pPr marL="457200" lvl="1">
              <a:buFont typeface="Arial" panose="020B0604020202020204" pitchFamily="34" charset="0"/>
              <a:buChar char="•"/>
            </a:pPr>
            <a:r>
              <a:rPr lang="en-US" dirty="0">
                <a:hlinkClick r:id="rId2"/>
              </a:rPr>
              <a:t>www.shiphelp.org</a:t>
            </a:r>
            <a:endParaRPr lang="en-US" dirty="0"/>
          </a:p>
          <a:p>
            <a:pPr marL="0" indent="0">
              <a:spcBef>
                <a:spcPts val="0"/>
              </a:spcBef>
              <a:buNone/>
            </a:pPr>
            <a:endParaRPr lang="en-US" sz="2400" b="1" dirty="0"/>
          </a:p>
          <a:p>
            <a:pPr marL="0" indent="0">
              <a:spcBef>
                <a:spcPts val="0"/>
              </a:spcBef>
              <a:buNone/>
            </a:pPr>
            <a:r>
              <a:rPr lang="en-US" sz="2400" b="1" dirty="0"/>
              <a:t>Social Security Administration</a:t>
            </a:r>
          </a:p>
          <a:p>
            <a:pPr marL="457200" lvl="1">
              <a:buFont typeface="Arial" panose="020B0604020202020204" pitchFamily="34" charset="0"/>
              <a:buChar char="•"/>
            </a:pPr>
            <a:r>
              <a:rPr lang="en-US" dirty="0"/>
              <a:t>800-772-1213 </a:t>
            </a:r>
          </a:p>
          <a:p>
            <a:pPr marL="457200" lvl="1">
              <a:buFont typeface="Arial" panose="020B0604020202020204" pitchFamily="34" charset="0"/>
              <a:buChar char="•"/>
            </a:pPr>
            <a:r>
              <a:rPr lang="en-US" dirty="0">
                <a:hlinkClick r:id="rId3"/>
              </a:rPr>
              <a:t>www.ssa.gov</a:t>
            </a:r>
            <a:r>
              <a:rPr lang="en-US" dirty="0"/>
              <a:t> </a:t>
            </a:r>
          </a:p>
          <a:p>
            <a:pPr marL="0" indent="0">
              <a:spcBef>
                <a:spcPts val="0"/>
              </a:spcBef>
              <a:buNone/>
            </a:pPr>
            <a:endParaRPr lang="en-US" sz="2400" b="1" dirty="0"/>
          </a:p>
          <a:p>
            <a:pPr marL="0" indent="0">
              <a:spcBef>
                <a:spcPts val="0"/>
              </a:spcBef>
              <a:buNone/>
            </a:pPr>
            <a:r>
              <a:rPr lang="en-US" sz="2400" b="1" dirty="0"/>
              <a:t>Medicare</a:t>
            </a:r>
          </a:p>
          <a:p>
            <a:pPr marL="457200" lvl="1">
              <a:buFont typeface="Arial" panose="020B0604020202020204" pitchFamily="34" charset="0"/>
              <a:buChar char="•"/>
            </a:pPr>
            <a:r>
              <a:rPr lang="en-US" dirty="0"/>
              <a:t>1-800-MEDICARE (633-4227)</a:t>
            </a:r>
          </a:p>
          <a:p>
            <a:pPr marL="457200" lvl="1">
              <a:buFont typeface="Arial" panose="020B0604020202020204" pitchFamily="34" charset="0"/>
              <a:buChar char="•"/>
            </a:pPr>
            <a:r>
              <a:rPr lang="en-US" dirty="0">
                <a:hlinkClick r:id="rId4"/>
              </a:rPr>
              <a:t>www.medicare.gov</a:t>
            </a:r>
            <a:endParaRPr lang="en-US" dirty="0"/>
          </a:p>
        </p:txBody>
      </p:sp>
      <p:sp>
        <p:nvSpPr>
          <p:cNvPr id="4" name="Rectangle 3"/>
          <p:cNvSpPr/>
          <p:nvPr/>
        </p:nvSpPr>
        <p:spPr>
          <a:xfrm>
            <a:off x="838199" y="1780628"/>
            <a:ext cx="4753131" cy="2279085"/>
          </a:xfrm>
          <a:prstGeom prst="rect">
            <a:avLst/>
          </a:prstGeom>
        </p:spPr>
        <p:txBody>
          <a:bodyPr wrap="square" lIns="91440" tIns="45720" rIns="91440" bIns="45720" anchor="t">
            <a:spAutoFit/>
          </a:bodyPr>
          <a:lstStyle/>
          <a:p>
            <a:pPr>
              <a:lnSpc>
                <a:spcPct val="90000"/>
              </a:lnSpc>
            </a:pPr>
            <a:r>
              <a:rPr lang="en-US" sz="2400" b="1" dirty="0">
                <a:latin typeface="Avenir Next LT Pro" panose="020B0504020202020204" pitchFamily="34" charset="77"/>
              </a:rPr>
              <a:t>Medicare Rights Center</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rPr>
              <a:t>800-333-4114</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hlinkClick r:id="rId5"/>
              </a:rPr>
              <a:t>www.medicareinteractive.org</a:t>
            </a:r>
            <a:r>
              <a:rPr lang="en-US" sz="2400" dirty="0">
                <a:latin typeface="Avenir Next LT Pro" panose="020B0504020202020204" pitchFamily="34" charset="77"/>
              </a:rPr>
              <a:t> </a:t>
            </a:r>
          </a:p>
          <a:p>
            <a:pPr lvl="0" fontAlgn="base">
              <a:lnSpc>
                <a:spcPct val="90000"/>
              </a:lnSpc>
              <a:spcBef>
                <a:spcPts val="0"/>
              </a:spcBef>
              <a:spcAft>
                <a:spcPct val="0"/>
              </a:spcAft>
              <a:buClr>
                <a:srgbClr val="001D6B"/>
              </a:buClr>
              <a:defRPr/>
            </a:pPr>
            <a:endParaRPr lang="en-US" sz="2400" b="1" kern="0" dirty="0">
              <a:latin typeface="Avenir Next LT Pro" panose="020B0504020202020204" pitchFamily="34" charset="77"/>
            </a:endParaRPr>
          </a:p>
          <a:p>
            <a:pPr lvl="0" fontAlgn="base">
              <a:lnSpc>
                <a:spcPct val="90000"/>
              </a:lnSpc>
              <a:spcBef>
                <a:spcPts val="0"/>
              </a:spcBef>
              <a:spcAft>
                <a:spcPct val="0"/>
              </a:spcAft>
              <a:buClr>
                <a:srgbClr val="001D6B"/>
              </a:buClr>
              <a:defRPr/>
            </a:pPr>
            <a:r>
              <a:rPr lang="en-US" sz="2400" b="1" kern="0" dirty="0">
                <a:latin typeface="Avenir Next LT Pro" panose="020B0504020202020204" pitchFamily="34" charset="77"/>
              </a:rPr>
              <a:t>National Council on Aging</a:t>
            </a:r>
          </a:p>
          <a:p>
            <a:pPr lvl="1" indent="-228600">
              <a:lnSpc>
                <a:spcPct val="90000"/>
              </a:lnSpc>
              <a:spcBef>
                <a:spcPts val="500"/>
              </a:spcBef>
              <a:buFont typeface="Arial" panose="020B0604020202020204" pitchFamily="34" charset="0"/>
              <a:buChar char="•"/>
              <a:defRPr/>
            </a:pPr>
            <a:r>
              <a:rPr lang="en-US" sz="2400" dirty="0">
                <a:latin typeface="Avenir Next LT Pro" panose="020B0504020202020204" pitchFamily="34" charset="77"/>
                <a:hlinkClick r:id="rId6"/>
              </a:rPr>
              <a:t>www.ncoa.org</a:t>
            </a:r>
            <a:r>
              <a:rPr lang="en-US" sz="2400" dirty="0">
                <a:latin typeface="Avenir Next LT Pro" panose="020B0504020202020204" pitchFamily="34" charset="77"/>
              </a:rPr>
              <a:t> </a:t>
            </a:r>
          </a:p>
        </p:txBody>
      </p:sp>
      <p:sp>
        <p:nvSpPr>
          <p:cNvPr id="6" name="Rounded Rectangle 5">
            <a:extLst>
              <a:ext uri="{FF2B5EF4-FFF2-40B4-BE49-F238E27FC236}">
                <a16:creationId xmlns:a16="http://schemas.microsoft.com/office/drawing/2014/main" id="{FF96BEF4-240A-4870-9218-FA6DC0C2A6AD}"/>
              </a:ext>
            </a:extLst>
          </p:cNvPr>
          <p:cNvSpPr/>
          <p:nvPr/>
        </p:nvSpPr>
        <p:spPr>
          <a:xfrm>
            <a:off x="998095" y="4516953"/>
            <a:ext cx="4113551" cy="1736646"/>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i="1" dirty="0">
                <a:solidFill>
                  <a:srgbClr val="000000"/>
                </a:solidFill>
                <a:latin typeface="Avenir Next LT Pro" panose="020B0504020202020204" pitchFamily="34" charset="77"/>
                <a:cs typeface="Arial" panose="020B0604020202020204" pitchFamily="34" charset="0"/>
              </a:rPr>
              <a:t>This project was supported in part by grant </a:t>
            </a:r>
            <a:r>
              <a:rPr lang="en-US" sz="1500" i="1" dirty="0">
                <a:latin typeface="Avenir Next LT Pro" panose="020B0504020202020204" pitchFamily="34" charset="77"/>
              </a:rPr>
              <a:t>90MINC0002-03-00</a:t>
            </a:r>
            <a:r>
              <a:rPr lang="en-US" sz="1500" i="1" dirty="0">
                <a:solidFill>
                  <a:srgbClr val="000000"/>
                </a:solidFill>
                <a:latin typeface="Avenir Next LT Pro" panose="020B0504020202020204" pitchFamily="34" charset="77"/>
                <a:cs typeface="Arial" panose="020B0604020202020204" pitchFamily="34" charset="0"/>
              </a:rPr>
              <a:t> from the U.S. Administration for Community Living, Department of Health and Human Services. Points of view or opinions do not necessarily represent official ACL policy.</a:t>
            </a:r>
            <a:endParaRPr lang="en-US" sz="1500" dirty="0">
              <a:latin typeface="Avenir Next LT Pro" panose="020B0504020202020204" pitchFamily="34" charset="77"/>
              <a:cs typeface="Arial" panose="020B0604020202020204" pitchFamily="34" charset="0"/>
            </a:endParaRPr>
          </a:p>
        </p:txBody>
      </p:sp>
    </p:spTree>
    <p:extLst>
      <p:ext uri="{BB962C8B-B14F-4D97-AF65-F5344CB8AC3E}">
        <p14:creationId xmlns:p14="http://schemas.microsoft.com/office/powerpoint/2010/main" val="612431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quarter" idx="13"/>
          </p:nvPr>
        </p:nvSpPr>
        <p:spPr>
          <a:xfrm>
            <a:off x="2496312" y="2935562"/>
            <a:ext cx="8701088" cy="2355966"/>
          </a:xfrm>
        </p:spPr>
        <p:txBody>
          <a:bodyPr>
            <a:normAutofit lnSpcReduction="10000"/>
          </a:bodyPr>
          <a:lstStyle/>
          <a:p>
            <a:pPr>
              <a:lnSpc>
                <a:spcPct val="100000"/>
              </a:lnSpc>
            </a:pPr>
            <a:r>
              <a:rPr lang="en-US" altLang="en-US" sz="3000"/>
              <a:t>Free online resource developed by Medicare Rights </a:t>
            </a:r>
            <a:r>
              <a:rPr lang="en-US" sz="3000"/>
              <a:t>with answers to Medicare questions in clear, simple language​</a:t>
            </a:r>
          </a:p>
          <a:p>
            <a:pPr algn="ctr">
              <a:lnSpc>
                <a:spcPct val="100000"/>
              </a:lnSpc>
              <a:spcBef>
                <a:spcPts val="3000"/>
              </a:spcBef>
            </a:pPr>
            <a:r>
              <a:rPr lang="en-US" altLang="en-US" sz="3500" b="1">
                <a:hlinkClick r:id="rId2"/>
              </a:rPr>
              <a:t>www.medicareinteractive.org</a:t>
            </a:r>
            <a:endParaRPr lang="en-US" altLang="en-US" sz="3500" b="1"/>
          </a:p>
        </p:txBody>
      </p:sp>
      <p:pic>
        <p:nvPicPr>
          <p:cNvPr id="8" name="Picture 7" descr="Text&#10;&#10;Description automatically generated">
            <a:extLst>
              <a:ext uri="{FF2B5EF4-FFF2-40B4-BE49-F238E27FC236}">
                <a16:creationId xmlns:a16="http://schemas.microsoft.com/office/drawing/2014/main" id="{BC2E53E0-F137-3D47-A8B2-02B676FBF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8540" y="962740"/>
            <a:ext cx="4572000" cy="1256631"/>
          </a:xfrm>
          <a:prstGeom prst="rect">
            <a:avLst/>
          </a:prstGeom>
        </p:spPr>
      </p:pic>
      <p:pic>
        <p:nvPicPr>
          <p:cNvPr id="3" name="Picture 2" descr="Icon&#10;&#10;Description automatically generated">
            <a:extLst>
              <a:ext uri="{FF2B5EF4-FFF2-40B4-BE49-F238E27FC236}">
                <a16:creationId xmlns:a16="http://schemas.microsoft.com/office/drawing/2014/main" id="{241F20F8-2D89-EB5B-74A4-989827345C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312" y="669415"/>
            <a:ext cx="1908052" cy="1908052"/>
          </a:xfrm>
          <a:prstGeom prst="rect">
            <a:avLst/>
          </a:prstGeom>
        </p:spPr>
      </p:pic>
    </p:spTree>
    <p:extLst>
      <p:ext uri="{BB962C8B-B14F-4D97-AF65-F5344CB8AC3E}">
        <p14:creationId xmlns:p14="http://schemas.microsoft.com/office/powerpoint/2010/main" val="2809736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502241" y="2934681"/>
            <a:ext cx="8701088" cy="3046394"/>
          </a:xfrm>
        </p:spPr>
        <p:txBody>
          <a:bodyPr vert="horz" lIns="91440" tIns="45720" rIns="91440" bIns="45720" rtlCol="0" anchor="t">
            <a:noAutofit/>
          </a:bodyPr>
          <a:lstStyle/>
          <a:p>
            <a:pPr marL="228600" indent="-228600">
              <a:buFont typeface="Arial" panose="020B0604020202020204" pitchFamily="34" charset="0"/>
              <a:buChar char="•"/>
            </a:pPr>
            <a:r>
              <a:rPr lang="en-US" dirty="0"/>
              <a:t>Online, self-paced curriculum that empowers professionals to better help clients, patients, employees, retirees, and others navigate Medicare</a:t>
            </a:r>
          </a:p>
          <a:p>
            <a:pPr marL="228600" indent="-228600">
              <a:buFont typeface="Arial" panose="020B0604020202020204" pitchFamily="34" charset="0"/>
              <a:buChar char="•"/>
            </a:pPr>
            <a:r>
              <a:rPr lang="en-US" dirty="0"/>
              <a:t>Builds on 30 years of Medicare Rights Center counseling experience</a:t>
            </a:r>
          </a:p>
          <a:p>
            <a:pPr marL="228600" indent="-228600">
              <a:buFont typeface="Arial" panose="020B0604020202020204" pitchFamily="34" charset="0"/>
              <a:buChar char="•"/>
            </a:pPr>
            <a:r>
              <a:rPr lang="en-US" dirty="0"/>
              <a:t>For details, visit </a:t>
            </a:r>
            <a:r>
              <a:rPr lang="en-US" dirty="0" err="1">
                <a:hlinkClick r:id="rId2"/>
              </a:rPr>
              <a:t>www.medicareinteractive.org</a:t>
            </a:r>
            <a:r>
              <a:rPr lang="en-US" dirty="0">
                <a:hlinkClick r:id="rId2"/>
              </a:rPr>
              <a:t>/</a:t>
            </a:r>
            <a:br>
              <a:rPr lang="en-US" dirty="0">
                <a:hlinkClick r:id="rId2"/>
              </a:rPr>
            </a:br>
            <a:r>
              <a:rPr lang="en-US" dirty="0">
                <a:hlinkClick r:id="rId2"/>
              </a:rPr>
              <a:t>learning-center/courses</a:t>
            </a:r>
            <a:endParaRPr lang="en-US" dirty="0"/>
          </a:p>
        </p:txBody>
      </p:sp>
      <p:pic>
        <p:nvPicPr>
          <p:cNvPr id="8" name="Picture 7" descr="Graphical user interface, text&#10;&#10;Description automatically generated">
            <a:extLst>
              <a:ext uri="{FF2B5EF4-FFF2-40B4-BE49-F238E27FC236}">
                <a16:creationId xmlns:a16="http://schemas.microsoft.com/office/drawing/2014/main" id="{A2CCB635-D668-3E4D-8B3D-2C3269F598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9648" y="819921"/>
            <a:ext cx="4572000" cy="1540565"/>
          </a:xfrm>
          <a:prstGeom prst="rect">
            <a:avLst/>
          </a:prstGeom>
        </p:spPr>
      </p:pic>
    </p:spTree>
    <p:extLst>
      <p:ext uri="{BB962C8B-B14F-4D97-AF65-F5344CB8AC3E}">
        <p14:creationId xmlns:p14="http://schemas.microsoft.com/office/powerpoint/2010/main" val="421561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25888-2E59-97D4-A032-F8583F4AC0A1}"/>
              </a:ext>
            </a:extLst>
          </p:cNvPr>
          <p:cNvSpPr>
            <a:spLocks noGrp="1"/>
          </p:cNvSpPr>
          <p:nvPr>
            <p:ph type="ctrTitle"/>
          </p:nvPr>
        </p:nvSpPr>
        <p:spPr>
          <a:xfrm>
            <a:off x="637511" y="2403783"/>
            <a:ext cx="9450869" cy="1898394"/>
          </a:xfrm>
        </p:spPr>
        <p:txBody>
          <a:bodyPr/>
          <a:lstStyle/>
          <a:p>
            <a:pPr algn="ctr"/>
            <a:r>
              <a:rPr lang="en-US" dirty="0"/>
              <a:t>Thank you!</a:t>
            </a:r>
          </a:p>
        </p:txBody>
      </p:sp>
    </p:spTree>
    <p:extLst>
      <p:ext uri="{BB962C8B-B14F-4D97-AF65-F5344CB8AC3E}">
        <p14:creationId xmlns:p14="http://schemas.microsoft.com/office/powerpoint/2010/main" val="9990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BA73-AFB1-8B46-BDDE-454EE9D1963E}"/>
              </a:ext>
            </a:extLst>
          </p:cNvPr>
          <p:cNvSpPr>
            <a:spLocks noGrp="1"/>
          </p:cNvSpPr>
          <p:nvPr>
            <p:ph type="title"/>
          </p:nvPr>
        </p:nvSpPr>
        <p:spPr/>
        <p:txBody>
          <a:bodyPr>
            <a:normAutofit fontScale="90000"/>
          </a:bodyPr>
          <a:lstStyle/>
          <a:p>
            <a:r>
              <a:rPr lang="en-US" dirty="0"/>
              <a:t>Medicare coverage of DME</a:t>
            </a:r>
          </a:p>
        </p:txBody>
      </p:sp>
    </p:spTree>
    <p:extLst>
      <p:ext uri="{BB962C8B-B14F-4D97-AF65-F5344CB8AC3E}">
        <p14:creationId xmlns:p14="http://schemas.microsoft.com/office/powerpoint/2010/main" val="369643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443632" y="294104"/>
            <a:ext cx="7838977" cy="1325563"/>
          </a:xfrm>
        </p:spPr>
        <p:txBody>
          <a:bodyPr/>
          <a:lstStyle/>
          <a:p>
            <a:r>
              <a:rPr lang="en-US" dirty="0"/>
              <a:t>DME coverage overview</a:t>
            </a:r>
          </a:p>
        </p:txBody>
      </p:sp>
      <p:sp>
        <p:nvSpPr>
          <p:cNvPr id="12" name="Text Placeholder 11">
            <a:extLst>
              <a:ext uri="{FF2B5EF4-FFF2-40B4-BE49-F238E27FC236}">
                <a16:creationId xmlns:a16="http://schemas.microsoft.com/office/drawing/2014/main" id="{B6D48473-2E0A-5642-B0C2-CCA485C5B4C7}"/>
              </a:ext>
            </a:extLst>
          </p:cNvPr>
          <p:cNvSpPr>
            <a:spLocks noGrp="1"/>
          </p:cNvSpPr>
          <p:nvPr>
            <p:ph type="body" sz="quarter" idx="14"/>
          </p:nvPr>
        </p:nvSpPr>
        <p:spPr>
          <a:xfrm>
            <a:off x="671331" y="1992728"/>
            <a:ext cx="7187207" cy="3693630"/>
          </a:xfrm>
        </p:spPr>
        <p:txBody>
          <a:bodyPr/>
          <a:lstStyle/>
          <a:p>
            <a:pPr marL="0" indent="0">
              <a:buNone/>
            </a:pPr>
            <a:r>
              <a:rPr lang="en-US" dirty="0"/>
              <a:t>Medicare usually covers DME if the equipment:</a:t>
            </a:r>
          </a:p>
          <a:p>
            <a:pPr marL="320040" indent="-274320"/>
            <a:r>
              <a:rPr lang="en-US" sz="2600" dirty="0"/>
              <a:t>Is durable, meaning it is able to withstand repeated use</a:t>
            </a:r>
          </a:p>
          <a:p>
            <a:pPr marL="320040" indent="-274320"/>
            <a:r>
              <a:rPr lang="en-US" sz="2600" dirty="0"/>
              <a:t>Serves a medical purpose</a:t>
            </a:r>
          </a:p>
          <a:p>
            <a:pPr marL="320040" indent="-274320"/>
            <a:r>
              <a:rPr lang="en-US" sz="2600" dirty="0"/>
              <a:t>Is appropriate for use in the home, although it can also be used outside the home</a:t>
            </a:r>
          </a:p>
          <a:p>
            <a:pPr marL="320040" indent="-274320"/>
            <a:r>
              <a:rPr lang="en-US" sz="2600" dirty="0"/>
              <a:t>And is likely to last for three years or more</a:t>
            </a:r>
          </a:p>
        </p:txBody>
      </p:sp>
      <p:pic>
        <p:nvPicPr>
          <p:cNvPr id="18" name="Picture 17" descr="Icon&#10;&#10;Description automatically generated">
            <a:extLst>
              <a:ext uri="{FF2B5EF4-FFF2-40B4-BE49-F238E27FC236}">
                <a16:creationId xmlns:a16="http://schemas.microsoft.com/office/drawing/2014/main" id="{A16BB80F-C14D-7144-B5DB-6E04EEA71E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9088" y="2810843"/>
            <a:ext cx="2057400" cy="2057400"/>
          </a:xfrm>
          <a:prstGeom prst="rect">
            <a:avLst/>
          </a:prstGeom>
        </p:spPr>
      </p:pic>
    </p:spTree>
    <p:extLst>
      <p:ext uri="{BB962C8B-B14F-4D97-AF65-F5344CB8AC3E}">
        <p14:creationId xmlns:p14="http://schemas.microsoft.com/office/powerpoint/2010/main" val="23841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5768340" y="1192061"/>
            <a:ext cx="5750560" cy="865339"/>
          </a:xfrm>
        </p:spPr>
        <p:txBody>
          <a:bodyPr/>
          <a:lstStyle/>
          <a:p>
            <a:r>
              <a:rPr lang="en-US" dirty="0"/>
              <a:t>DME examples</a:t>
            </a:r>
          </a:p>
        </p:txBody>
      </p:sp>
      <p:sp>
        <p:nvSpPr>
          <p:cNvPr id="9" name="Text Placeholder 8">
            <a:extLst>
              <a:ext uri="{FF2B5EF4-FFF2-40B4-BE49-F238E27FC236}">
                <a16:creationId xmlns:a16="http://schemas.microsoft.com/office/drawing/2014/main" id="{7AA12800-C792-F249-B42D-76DC42A37C6F}"/>
              </a:ext>
            </a:extLst>
          </p:cNvPr>
          <p:cNvSpPr>
            <a:spLocks noGrp="1"/>
          </p:cNvSpPr>
          <p:nvPr>
            <p:ph type="body" sz="quarter" idx="12"/>
          </p:nvPr>
        </p:nvSpPr>
        <p:spPr>
          <a:xfrm>
            <a:off x="5768975" y="2218544"/>
            <a:ext cx="5749925" cy="3331356"/>
          </a:xfrm>
        </p:spPr>
        <p:txBody>
          <a:bodyPr>
            <a:normAutofit/>
          </a:bodyPr>
          <a:lstStyle/>
          <a:p>
            <a:pPr marL="342900" indent="-342900"/>
            <a:r>
              <a:rPr lang="en-US" dirty="0"/>
              <a:t>Wheelchairs</a:t>
            </a:r>
          </a:p>
          <a:p>
            <a:pPr marL="342900" indent="-342900"/>
            <a:r>
              <a:rPr lang="en-US" dirty="0"/>
              <a:t>Walkers</a:t>
            </a:r>
          </a:p>
          <a:p>
            <a:pPr marL="342900" indent="-342900"/>
            <a:r>
              <a:rPr lang="en-US" dirty="0"/>
              <a:t>Hospital beds</a:t>
            </a:r>
          </a:p>
          <a:p>
            <a:pPr marL="342900" indent="-342900"/>
            <a:r>
              <a:rPr lang="en-US" dirty="0"/>
              <a:t>Power scooters</a:t>
            </a:r>
          </a:p>
          <a:p>
            <a:pPr marL="342900" indent="-342900"/>
            <a:r>
              <a:rPr lang="en-US" dirty="0"/>
              <a:t>Portable oxygen equipment</a:t>
            </a:r>
          </a:p>
        </p:txBody>
      </p:sp>
      <p:sp>
        <p:nvSpPr>
          <p:cNvPr id="8" name="Rounded Rectangle 7">
            <a:extLst>
              <a:ext uri="{FF2B5EF4-FFF2-40B4-BE49-F238E27FC236}">
                <a16:creationId xmlns:a16="http://schemas.microsoft.com/office/drawing/2014/main" id="{DD897D11-7D2D-3B4B-B069-0068BF9FDC61}"/>
              </a:ext>
            </a:extLst>
          </p:cNvPr>
          <p:cNvSpPr/>
          <p:nvPr/>
        </p:nvSpPr>
        <p:spPr>
          <a:xfrm>
            <a:off x="901149" y="2773581"/>
            <a:ext cx="3668091" cy="2060138"/>
          </a:xfrm>
          <a:prstGeom prst="roundRect">
            <a:avLst/>
          </a:prstGeom>
          <a:solidFill>
            <a:schemeClr val="accent2">
              <a:lumMod val="20000"/>
              <a:lumOff val="80000"/>
            </a:schemeClr>
          </a:solidFill>
        </p:spPr>
        <p:txBody>
          <a:bodyPr wrap="square">
            <a:spAutoFit/>
          </a:bodyPr>
          <a:lstStyle/>
          <a:p>
            <a:pPr algn="ctr"/>
            <a:r>
              <a:rPr lang="en-US" sz="2300" dirty="0">
                <a:latin typeface="Avenir Next LT Pro" panose="020B0504020202020204" pitchFamily="34" charset="77"/>
              </a:rPr>
              <a:t>Types of Medicare-covered equipment should be the same for Original Medicare and Medicare Advantage</a:t>
            </a:r>
          </a:p>
        </p:txBody>
      </p:sp>
    </p:spTree>
    <p:extLst>
      <p:ext uri="{BB962C8B-B14F-4D97-AF65-F5344CB8AC3E}">
        <p14:creationId xmlns:p14="http://schemas.microsoft.com/office/powerpoint/2010/main" val="339540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p:txBody>
          <a:bodyPr/>
          <a:lstStyle/>
          <a:p>
            <a:r>
              <a:rPr lang="en-US" dirty="0"/>
              <a:t>DME coverage</a:t>
            </a:r>
          </a:p>
        </p:txBody>
      </p:sp>
      <p:sp>
        <p:nvSpPr>
          <p:cNvPr id="5" name="Text Placeholder 4">
            <a:extLst>
              <a:ext uri="{FF2B5EF4-FFF2-40B4-BE49-F238E27FC236}">
                <a16:creationId xmlns:a16="http://schemas.microsoft.com/office/drawing/2014/main" id="{4101C512-4945-9F4D-8D2B-150D6D98C44D}"/>
              </a:ext>
            </a:extLst>
          </p:cNvPr>
          <p:cNvSpPr>
            <a:spLocks noGrp="1"/>
          </p:cNvSpPr>
          <p:nvPr>
            <p:ph type="body" sz="quarter" idx="14"/>
          </p:nvPr>
        </p:nvSpPr>
        <p:spPr>
          <a:xfrm>
            <a:off x="671332" y="1921566"/>
            <a:ext cx="7266720" cy="3831054"/>
          </a:xfrm>
        </p:spPr>
        <p:txBody>
          <a:bodyPr>
            <a:normAutofit lnSpcReduction="10000"/>
          </a:bodyPr>
          <a:lstStyle/>
          <a:p>
            <a:r>
              <a:rPr lang="en-US" dirty="0"/>
              <a:t>Under the durable medical equipment, prosthetics, orthotics, and supplies (DMEPOS) category, Medicare Part B also covers:</a:t>
            </a:r>
          </a:p>
          <a:p>
            <a:pPr lvl="1"/>
            <a:r>
              <a:rPr lang="en-US" dirty="0"/>
              <a:t>Prosthetic devices that replace all or part of </a:t>
            </a:r>
            <a:br>
              <a:rPr lang="en-US" dirty="0"/>
            </a:br>
            <a:r>
              <a:rPr lang="en-US" dirty="0"/>
              <a:t>an internal bodily organ</a:t>
            </a:r>
          </a:p>
          <a:p>
            <a:pPr lvl="1"/>
            <a:r>
              <a:rPr lang="en-US" dirty="0"/>
              <a:t>Prosthetics, like artificial legs, arms, and eyes</a:t>
            </a:r>
          </a:p>
          <a:p>
            <a:pPr lvl="1"/>
            <a:r>
              <a:rPr lang="en-US" dirty="0"/>
              <a:t>Orthotics, like rigid or semi-rigid leg, arm, back, and neck braces</a:t>
            </a:r>
          </a:p>
          <a:p>
            <a:pPr lvl="1"/>
            <a:r>
              <a:rPr lang="en-US" dirty="0"/>
              <a:t>Certain medical supplies</a:t>
            </a:r>
          </a:p>
        </p:txBody>
      </p:sp>
      <p:pic>
        <p:nvPicPr>
          <p:cNvPr id="14" name="Picture 13" descr="A picture containing prosthetic arm">
            <a:extLst>
              <a:ext uri="{FF2B5EF4-FFF2-40B4-BE49-F238E27FC236}">
                <a16:creationId xmlns:a16="http://schemas.microsoft.com/office/drawing/2014/main" id="{BF9789E6-A963-C041-9441-D5809A90F1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177"/>
          <a:stretch/>
        </p:blipFill>
        <p:spPr>
          <a:xfrm>
            <a:off x="8521070" y="1791001"/>
            <a:ext cx="3197224" cy="4163900"/>
          </a:xfrm>
          <a:prstGeom prst="roundRect">
            <a:avLst/>
          </a:prstGeom>
        </p:spPr>
      </p:pic>
    </p:spTree>
    <p:extLst>
      <p:ext uri="{BB962C8B-B14F-4D97-AF65-F5344CB8AC3E}">
        <p14:creationId xmlns:p14="http://schemas.microsoft.com/office/powerpoint/2010/main" val="80698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p:txBody>
          <a:bodyPr/>
          <a:lstStyle/>
          <a:p>
            <a:r>
              <a:rPr lang="en-US" dirty="0"/>
              <a:t>DME coverage</a:t>
            </a:r>
          </a:p>
        </p:txBody>
      </p:sp>
      <p:sp>
        <p:nvSpPr>
          <p:cNvPr id="7" name="Text Placeholder 6">
            <a:extLst>
              <a:ext uri="{FF2B5EF4-FFF2-40B4-BE49-F238E27FC236}">
                <a16:creationId xmlns:a16="http://schemas.microsoft.com/office/drawing/2014/main" id="{8B80F27C-C067-7C4A-8C26-ABF4197B6EAE}"/>
              </a:ext>
            </a:extLst>
          </p:cNvPr>
          <p:cNvSpPr>
            <a:spLocks noGrp="1"/>
          </p:cNvSpPr>
          <p:nvPr>
            <p:ph type="body" sz="quarter" idx="14"/>
          </p:nvPr>
        </p:nvSpPr>
        <p:spPr>
          <a:xfrm>
            <a:off x="671332" y="2079812"/>
            <a:ext cx="7199680" cy="3603812"/>
          </a:xfrm>
        </p:spPr>
        <p:txBody>
          <a:bodyPr>
            <a:normAutofit/>
          </a:bodyPr>
          <a:lstStyle/>
          <a:p>
            <a:pPr>
              <a:lnSpc>
                <a:spcPct val="100000"/>
              </a:lnSpc>
            </a:pPr>
            <a:r>
              <a:rPr lang="en-US" dirty="0"/>
              <a:t>Medicare also covers certain prescription medications and supplies that an individual uses with their DME, even if they are disposable or can only be used once</a:t>
            </a:r>
          </a:p>
          <a:p>
            <a:pPr lvl="1">
              <a:lnSpc>
                <a:spcPct val="100000"/>
              </a:lnSpc>
            </a:pPr>
            <a:r>
              <a:rPr lang="en-US" dirty="0"/>
              <a:t>Example: Medications used with nebulizers</a:t>
            </a:r>
          </a:p>
          <a:p>
            <a:pPr lvl="1">
              <a:lnSpc>
                <a:spcPct val="100000"/>
              </a:lnSpc>
            </a:pPr>
            <a:r>
              <a:rPr lang="en-US" dirty="0"/>
              <a:t>Example: Lancets and test strips used with diabetes self-testing equipment</a:t>
            </a:r>
          </a:p>
        </p:txBody>
      </p:sp>
      <p:pic>
        <p:nvPicPr>
          <p:cNvPr id="14" name="Picture 13" descr="A diabetic handheld blood sugar testing device">
            <a:extLst>
              <a:ext uri="{FF2B5EF4-FFF2-40B4-BE49-F238E27FC236}">
                <a16:creationId xmlns:a16="http://schemas.microsoft.com/office/drawing/2014/main" id="{4125FBDF-1FFD-164A-A7BB-80BA63C2A7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836" b="10955"/>
          <a:stretch/>
        </p:blipFill>
        <p:spPr>
          <a:xfrm>
            <a:off x="8521075" y="2079812"/>
            <a:ext cx="3200400" cy="3658497"/>
          </a:xfrm>
          <a:prstGeom prst="roundRect">
            <a:avLst/>
          </a:prstGeom>
        </p:spPr>
      </p:pic>
    </p:spTree>
    <p:extLst>
      <p:ext uri="{BB962C8B-B14F-4D97-AF65-F5344CB8AC3E}">
        <p14:creationId xmlns:p14="http://schemas.microsoft.com/office/powerpoint/2010/main" val="1976258893"/>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666666"/>
      </a:dk2>
      <a:lt2>
        <a:srgbClr val="CCCCCC"/>
      </a:lt2>
      <a:accent1>
        <a:srgbClr val="3A8A36"/>
      </a:accent1>
      <a:accent2>
        <a:srgbClr val="71B861"/>
      </a:accent2>
      <a:accent3>
        <a:srgbClr val="004B91"/>
      </a:accent3>
      <a:accent4>
        <a:srgbClr val="373D6D"/>
      </a:accent4>
      <a:accent5>
        <a:srgbClr val="8B81D2"/>
      </a:accent5>
      <a:accent6>
        <a:srgbClr val="963334"/>
      </a:accent6>
      <a:hlink>
        <a:srgbClr val="1155CC"/>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care Rights brand colors">
      <a:dk1>
        <a:sysClr val="windowText" lastClr="000000"/>
      </a:dk1>
      <a:lt1>
        <a:srgbClr val="FFFFFF"/>
      </a:lt1>
      <a:dk2>
        <a:srgbClr val="03386E"/>
      </a:dk2>
      <a:lt2>
        <a:srgbClr val="BFE7E5"/>
      </a:lt2>
      <a:accent1>
        <a:srgbClr val="47AB47"/>
      </a:accent1>
      <a:accent2>
        <a:srgbClr val="A8D159"/>
      </a:accent2>
      <a:accent3>
        <a:srgbClr val="ED664A"/>
      </a:accent3>
      <a:accent4>
        <a:srgbClr val="FAA340"/>
      </a:accent4>
      <a:accent5>
        <a:srgbClr val="038CAD"/>
      </a:accent5>
      <a:accent6>
        <a:srgbClr val="63C4BF"/>
      </a:accent6>
      <a:hlink>
        <a:srgbClr val="0A4F8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0903a53-48b3-4800-924a-ec55aad18c4d">
      <UserInfo>
        <DisplayName>Anna Szilagyi</DisplayName>
        <AccountId>16</AccountId>
        <AccountType/>
      </UserInfo>
    </SharedWithUsers>
    <lcf76f155ced4ddcb4097134ff3c332f xmlns="811bab14-ea5e-417b-89c2-4fa844418fba">
      <Terms xmlns="http://schemas.microsoft.com/office/infopath/2007/PartnerControls"/>
    </lcf76f155ced4ddcb4097134ff3c332f>
    <TaxCatchAll xmlns="b0903a53-48b3-4800-924a-ec55aad18c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62A72DC07244895EC0B7D17B90CE3" ma:contentTypeVersion="18" ma:contentTypeDescription="Create a new document." ma:contentTypeScope="" ma:versionID="bf9e6508b059ee856240a67d14f3fac6">
  <xsd:schema xmlns:xsd="http://www.w3.org/2001/XMLSchema" xmlns:xs="http://www.w3.org/2001/XMLSchema" xmlns:p="http://schemas.microsoft.com/office/2006/metadata/properties" xmlns:ns1="http://schemas.microsoft.com/sharepoint/v3" xmlns:ns2="811bab14-ea5e-417b-89c2-4fa844418fba" xmlns:ns3="b0903a53-48b3-4800-924a-ec55aad18c4d" targetNamespace="http://schemas.microsoft.com/office/2006/metadata/properties" ma:root="true" ma:fieldsID="98e073a8108dd8b48af1bb32528932ce" ns1:_="" ns2:_="" ns3:_="">
    <xsd:import namespace="http://schemas.microsoft.com/sharepoint/v3"/>
    <xsd:import namespace="811bab14-ea5e-417b-89c2-4fa844418fba"/>
    <xsd:import namespace="b0903a53-48b3-4800-924a-ec55aad18c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bab14-ea5e-417b-89c2-4fa844418f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903a53-48b3-4800-924a-ec55aad18c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00a595-802a-4c1f-be02-a0d498a5dfe6}" ma:internalName="TaxCatchAll" ma:showField="CatchAllData" ma:web="b0903a53-48b3-4800-924a-ec55aad18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05327-0365-44EE-95F7-596A777CCF62}">
  <ds:schemaRefs>
    <ds:schemaRef ds:uri="http://schemas.openxmlformats.org/package/2006/metadata/core-properties"/>
    <ds:schemaRef ds:uri="http://purl.org/dc/terms/"/>
    <ds:schemaRef ds:uri="http://schemas.microsoft.com/sharepoint/v3"/>
    <ds:schemaRef ds:uri="http://schemas.microsoft.com/office/infopath/2007/PartnerControls"/>
    <ds:schemaRef ds:uri="http://purl.org/dc/elements/1.1/"/>
    <ds:schemaRef ds:uri="http://schemas.microsoft.com/office/2006/metadata/properties"/>
    <ds:schemaRef ds:uri="http://schemas.microsoft.com/office/2006/documentManagement/types"/>
    <ds:schemaRef ds:uri="46eb5ea5-c861-40cc-b355-55969697028b"/>
    <ds:schemaRef ds:uri="8f333a15-14ce-4acb-be46-c7bb9ebaa243"/>
    <ds:schemaRef ds:uri="http://www.w3.org/XML/1998/namespace"/>
    <ds:schemaRef ds:uri="http://purl.org/dc/dcmitype/"/>
    <ds:schemaRef ds:uri="b0903a53-48b3-4800-924a-ec55aad18c4d"/>
    <ds:schemaRef ds:uri="811bab14-ea5e-417b-89c2-4fa844418fba"/>
  </ds:schemaRefs>
</ds:datastoreItem>
</file>

<file path=customXml/itemProps2.xml><?xml version="1.0" encoding="utf-8"?>
<ds:datastoreItem xmlns:ds="http://schemas.openxmlformats.org/officeDocument/2006/customXml" ds:itemID="{62A0BD9E-B4F6-42DF-B54B-106997831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1bab14-ea5e-417b-89c2-4fa844418fba"/>
    <ds:schemaRef ds:uri="b0903a53-48b3-4800-924a-ec55aad18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4C9CFA-119A-4927-898E-6FAD28404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11467</TotalTime>
  <Words>3208</Words>
  <Application>Microsoft Office PowerPoint</Application>
  <PresentationFormat>Widescreen</PresentationFormat>
  <Paragraphs>262</Paragraphs>
  <Slides>47</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Avenir Next LT Pro</vt:lpstr>
      <vt:lpstr>Wingdings</vt:lpstr>
      <vt:lpstr>1_Office Theme</vt:lpstr>
      <vt:lpstr>Office Theme</vt:lpstr>
      <vt:lpstr>Medicare Coverage of Durable Medical Equipment</vt:lpstr>
      <vt:lpstr>PowerPoint Presentation</vt:lpstr>
      <vt:lpstr>National Council on Aging</vt:lpstr>
      <vt:lpstr>Learning objectives</vt:lpstr>
      <vt:lpstr>Medicare coverage of DME</vt:lpstr>
      <vt:lpstr>DME coverage overview</vt:lpstr>
      <vt:lpstr>DME examples</vt:lpstr>
      <vt:lpstr>DME coverage</vt:lpstr>
      <vt:lpstr>DME coverage</vt:lpstr>
      <vt:lpstr>DME that Medicare does not cover</vt:lpstr>
      <vt:lpstr>DME that Medicare does not cover</vt:lpstr>
      <vt:lpstr>PowerPoint Presentation</vt:lpstr>
      <vt:lpstr>Process for DME coverage</vt:lpstr>
      <vt:lpstr>Eligibility for Medicare coverage of DME</vt:lpstr>
      <vt:lpstr>Eligibility for Medicare coverage of DME</vt:lpstr>
      <vt:lpstr>Original Medicare suppliers</vt:lpstr>
      <vt:lpstr>Original Medicare suppliers</vt:lpstr>
      <vt:lpstr>Medicare Advantage suppliers</vt:lpstr>
      <vt:lpstr>Special rules for manual and power wheelchairs and scooters </vt:lpstr>
      <vt:lpstr>Coverage for manual or power wheelchairs or scooters</vt:lpstr>
      <vt:lpstr>Eligibility for coverage</vt:lpstr>
      <vt:lpstr>Manual wheelchairs</vt:lpstr>
      <vt:lpstr>Power wheelchairs and scooters</vt:lpstr>
      <vt:lpstr>Power wheelchairs and scooters</vt:lpstr>
      <vt:lpstr>Prior authorization requirements</vt:lpstr>
      <vt:lpstr>Prior authorization requirements</vt:lpstr>
      <vt:lpstr>DME costs</vt:lpstr>
      <vt:lpstr>Renting and buying DME </vt:lpstr>
      <vt:lpstr>Renting and buying DME </vt:lpstr>
      <vt:lpstr>DME repairs and maintenance</vt:lpstr>
      <vt:lpstr>DME repairs and maintenance</vt:lpstr>
      <vt:lpstr>Upgrades and special features</vt:lpstr>
      <vt:lpstr>Upgrades and special features</vt:lpstr>
      <vt:lpstr>Replacing DME</vt:lpstr>
      <vt:lpstr>Replacing DME</vt:lpstr>
      <vt:lpstr>Special rules for  oxygen equipment</vt:lpstr>
      <vt:lpstr>Oxygen equipment</vt:lpstr>
      <vt:lpstr>Oxygen equipment</vt:lpstr>
      <vt:lpstr>Oxygen equipment</vt:lpstr>
      <vt:lpstr>Review</vt:lpstr>
      <vt:lpstr>Review</vt:lpstr>
      <vt:lpstr>Tips for beneficiaries</vt:lpstr>
      <vt:lpstr>Tips for beneficiaries</vt:lpstr>
      <vt:lpstr>Resources for information and help</vt:lpstr>
      <vt:lpstr>PowerPoint Presentation</vt:lpstr>
      <vt:lpstr>PowerPoint Presentation</vt:lpstr>
      <vt:lpstr>Thank you!</vt:lpstr>
    </vt:vector>
  </TitlesOfParts>
  <Company>MRC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JennyE</dc:creator>
  <cp:lastModifiedBy>Brandy Bauer</cp:lastModifiedBy>
  <cp:revision>6</cp:revision>
  <dcterms:created xsi:type="dcterms:W3CDTF">2010-02-26T22:04:50Z</dcterms:created>
  <dcterms:modified xsi:type="dcterms:W3CDTF">2023-05-22T13:31:18Z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0x01010005162A72DC07244895EC0B7D17B90CE3</vt:lpwstr>
  </property>
  <property fmtid="{D5CDD505-2E9C-101B-9397-08002B2CF9AE}" pid="3" name="Order">
    <vt:r8>50900</vt:r8>
  </property>
  <property fmtid="{D5CDD505-2E9C-101B-9397-08002B2CF9AE}" pid="4" name="MediaServiceImageTags">
    <vt:lpwstr/>
  </property>
</Properties>
</file>