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1" r:id="rId4"/>
    <p:sldMasterId id="2147483994" r:id="rId5"/>
  </p:sldMasterIdLst>
  <p:notesMasterIdLst>
    <p:notesMasterId r:id="rId45"/>
  </p:notesMasterIdLst>
  <p:handoutMasterIdLst>
    <p:handoutMasterId r:id="rId46"/>
  </p:handoutMasterIdLst>
  <p:sldIdLst>
    <p:sldId id="257" r:id="rId6"/>
    <p:sldId id="920" r:id="rId7"/>
    <p:sldId id="919" r:id="rId8"/>
    <p:sldId id="902" r:id="rId9"/>
    <p:sldId id="483" r:id="rId10"/>
    <p:sldId id="482" r:id="rId11"/>
    <p:sldId id="991" r:id="rId12"/>
    <p:sldId id="977" r:id="rId13"/>
    <p:sldId id="685" r:id="rId14"/>
    <p:sldId id="686" r:id="rId15"/>
    <p:sldId id="898" r:id="rId16"/>
    <p:sldId id="520" r:id="rId17"/>
    <p:sldId id="1138" r:id="rId18"/>
    <p:sldId id="976" r:id="rId19"/>
    <p:sldId id="396" r:id="rId20"/>
    <p:sldId id="985" r:id="rId21"/>
    <p:sldId id="399" r:id="rId22"/>
    <p:sldId id="984" r:id="rId23"/>
    <p:sldId id="1020" r:id="rId24"/>
    <p:sldId id="1143" r:id="rId25"/>
    <p:sldId id="1018" r:id="rId26"/>
    <p:sldId id="1019" r:id="rId27"/>
    <p:sldId id="1030" r:id="rId28"/>
    <p:sldId id="1139" r:id="rId29"/>
    <p:sldId id="1140" r:id="rId30"/>
    <p:sldId id="1141" r:id="rId31"/>
    <p:sldId id="1000" r:id="rId32"/>
    <p:sldId id="1021" r:id="rId33"/>
    <p:sldId id="814" r:id="rId34"/>
    <p:sldId id="1142" r:id="rId35"/>
    <p:sldId id="1145" r:id="rId36"/>
    <p:sldId id="1146" r:id="rId37"/>
    <p:sldId id="1147" r:id="rId38"/>
    <p:sldId id="1148" r:id="rId39"/>
    <p:sldId id="1144" r:id="rId40"/>
    <p:sldId id="312" r:id="rId41"/>
    <p:sldId id="981" r:id="rId42"/>
    <p:sldId id="316" r:id="rId43"/>
    <p:sldId id="916" r:id="rId4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59203B-7E5A-4C16-7459-C1E41B080E71}" name="Ryan Ramsey" initials="RR" userId="S::Ryan.Ramsey@ncoa.org::94b803e7-1c78-4952-9d21-655261203b1b" providerId="AD"/>
  <p188:author id="{84C5F03D-72EE-69DF-AC4C-6F362FC431A4}" name="Casey Schwarz" initials="CS" userId="S::cschwarz@medicarerights.org::28a7c872-9155-4dc6-b485-bee7cfc8265e" providerId="AD"/>
  <p188:author id="{2270705F-2987-6D12-0B3E-080F75AFA174}" name="Rachel Shuman" initials="RS" userId="S::rshuman@medicarerights.org::1b712225-6aff-41fe-a65d-b1607923873d" providerId="AD"/>
  <p188:author id="{D99F20A4-BCD6-590A-12BE-D60559F9F732}" name="Cynthia Montesinos" initials="CM" userId="S::cmontesinos@medicarerights.org::be9d7f39-ceed-481e-82f4-e3a30a758548" providerId="AD"/>
  <p188:author id="{DEA439AD-9F1E-B42B-9894-E9D20A99C3C6}" name="Patricia Jia" initials="PJ" userId="S::pjia@medicarerights.org::6351d0f1-01dd-4e6d-8096-d4ced9c5d07d" providerId="AD"/>
  <p188:author id="{A311F1AD-B4F2-8D65-8CB9-F5E52BFD3984}" name="Shea Corti" initials="SC" userId="S::scours@medicarerights.org::d08a3846-a05d-4cde-b2eb-b46eb77c91dd" providerId="AD"/>
  <p188:author id="{067751F2-BAC9-6CEB-2DC1-452063724B3D}" name="Emily Whicheloe" initials="EW" userId="S::ewhicheloe@medicarerights.org::15742455-bb1e-4675-97c5-494b74c840b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lyB" initials="E" lastIdx="2" clrIdx="0">
    <p:extLst>
      <p:ext uri="{19B8F6BF-5375-455C-9EA6-DF929625EA0E}">
        <p15:presenceInfo xmlns:p15="http://schemas.microsoft.com/office/powerpoint/2012/main" userId="EmilyB" providerId="None"/>
      </p:ext>
    </p:extLst>
  </p:cmAuthor>
  <p:cmAuthor id="2" name="Patricia Jia" initials="PJ" lastIdx="3" clrIdx="1">
    <p:extLst>
      <p:ext uri="{19B8F6BF-5375-455C-9EA6-DF929625EA0E}">
        <p15:presenceInfo xmlns:p15="http://schemas.microsoft.com/office/powerpoint/2012/main" userId="S::pjia@medicarerights.org::6351d0f1-01dd-4e6d-8096-d4ced9c5d0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5F6F9"/>
    <a:srgbClr val="001D6B"/>
    <a:srgbClr val="CF4D00"/>
    <a:srgbClr val="FF8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67"/>
    <p:restoredTop sz="90822" autoAdjust="0"/>
  </p:normalViewPr>
  <p:slideViewPr>
    <p:cSldViewPr snapToGrid="0" snapToObjects="1">
      <p:cViewPr varScale="1">
        <p:scale>
          <a:sx n="115" d="100"/>
          <a:sy n="115" d="100"/>
        </p:scale>
        <p:origin x="400" y="176"/>
      </p:cViewPr>
      <p:guideLst>
        <p:guide orient="horz" pos="2160"/>
        <p:guide pos="3840"/>
      </p:guideLst>
    </p:cSldViewPr>
  </p:slideViewPr>
  <p:outlineViewPr>
    <p:cViewPr>
      <p:scale>
        <a:sx n="33" d="100"/>
        <a:sy n="33" d="100"/>
      </p:scale>
      <p:origin x="0" y="-2088"/>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12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12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r>
              <a:rPr lang="en-US"/>
              <a:t>© 2016 Medicare Rights Center</a:t>
            </a:r>
          </a:p>
        </p:txBody>
      </p:sp>
      <p:sp>
        <p:nvSpPr>
          <p:cNvPr id="112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02D32F92-F12A-443D-96D7-EA8CACA24D11}"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1AFFA16-0506-412D-B585-65E2CA8E21C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justiceinaging.org/wp-content/uploads/2019/04/CMS-Regulations-Set-Ground-Rules-for-D-SNPs-Fact-Sheet.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justiceinaging.org/wp-content/uploads/2019/04/CMS-Regulations-Set-Ground-Rules-for-D-SNPs-Fact-Sheet.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justiceinaging.org/wp-content/uploads/2019/04/CMS-Regulations-Set-Ground-Rules-for-D-SNPs-Fact-Sheet.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887D152-2043-49FB-82CF-9BC77F82D3A2}" type="slidenum">
              <a:rPr lang="en-US" smtClean="0"/>
              <a:pPr/>
              <a:t>1</a:t>
            </a:fld>
            <a:endParaRPr lang="en-US"/>
          </a:p>
        </p:txBody>
      </p:sp>
      <p:sp>
        <p:nvSpPr>
          <p:cNvPr id="27651" name="Rectangle 2"/>
          <p:cNvSpPr>
            <a:spLocks noGrp="1" noChangeArrowheads="1"/>
          </p:cNvSpPr>
          <p:nvPr>
            <p:ph type="body" idx="1"/>
          </p:nvPr>
        </p:nvSpPr>
        <p:spPr>
          <a:xfrm>
            <a:off x="914400" y="4343400"/>
            <a:ext cx="5029200" cy="4116388"/>
          </a:xfrm>
          <a:noFill/>
          <a:ln/>
        </p:spPr>
        <p:txBody>
          <a:bodyPr lIns="89624" tIns="44026" rIns="89624" bIns="44026"/>
          <a:lstStyle/>
          <a:p>
            <a:pPr eaLnBrk="1" hangingPunct="1"/>
            <a:endParaRPr lang="en-US" dirty="0"/>
          </a:p>
        </p:txBody>
      </p:sp>
      <p:sp>
        <p:nvSpPr>
          <p:cNvPr id="27652" name="Rectangle 3"/>
          <p:cNvSpPr>
            <a:spLocks noGrp="1" noRot="1" noChangeAspect="1" noChangeArrowheads="1" noTextEdit="1"/>
          </p:cNvSpPr>
          <p:nvPr>
            <p:ph type="sldImg"/>
          </p:nvPr>
        </p:nvSpPr>
        <p:spPr>
          <a:xfrm>
            <a:off x="395288" y="693738"/>
            <a:ext cx="6070600" cy="3414712"/>
          </a:xfrm>
          <a:ln w="12700" cap="flat">
            <a:solidFill>
              <a:schemeClr val="tx1"/>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16</a:t>
            </a:fld>
            <a:endParaRPr lang="en-US"/>
          </a:p>
        </p:txBody>
      </p:sp>
    </p:spTree>
    <p:extLst>
      <p:ext uri="{BB962C8B-B14F-4D97-AF65-F5344CB8AC3E}">
        <p14:creationId xmlns:p14="http://schemas.microsoft.com/office/powerpoint/2010/main" val="4043069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17</a:t>
            </a:fld>
            <a:endParaRPr lang="en-US"/>
          </a:p>
        </p:txBody>
      </p:sp>
    </p:spTree>
    <p:extLst>
      <p:ext uri="{BB962C8B-B14F-4D97-AF65-F5344CB8AC3E}">
        <p14:creationId xmlns:p14="http://schemas.microsoft.com/office/powerpoint/2010/main" val="224572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18</a:t>
            </a:fld>
            <a:endParaRPr lang="en-US"/>
          </a:p>
        </p:txBody>
      </p:sp>
    </p:spTree>
    <p:extLst>
      <p:ext uri="{BB962C8B-B14F-4D97-AF65-F5344CB8AC3E}">
        <p14:creationId xmlns:p14="http://schemas.microsoft.com/office/powerpoint/2010/main" val="2173724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19</a:t>
            </a:fld>
            <a:endParaRPr lang="en-US"/>
          </a:p>
        </p:txBody>
      </p:sp>
    </p:spTree>
    <p:extLst>
      <p:ext uri="{BB962C8B-B14F-4D97-AF65-F5344CB8AC3E}">
        <p14:creationId xmlns:p14="http://schemas.microsoft.com/office/powerpoint/2010/main" val="3245230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A1A17-3BB7-CE9B-B3CB-EBC6A1D20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DC671D-B6A9-D93D-5AE7-B4A4D671BB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390B42-E80E-2953-B97C-D86AF7081555}"/>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62E4CFA7-6B75-DFD9-1585-5DE390D34725}"/>
              </a:ext>
            </a:extLst>
          </p:cNvPr>
          <p:cNvSpPr>
            <a:spLocks noGrp="1"/>
          </p:cNvSpPr>
          <p:nvPr>
            <p:ph type="sldNum" sz="quarter" idx="5"/>
          </p:nvPr>
        </p:nvSpPr>
        <p:spPr/>
        <p:txBody>
          <a:bodyPr/>
          <a:lstStyle/>
          <a:p>
            <a:pPr>
              <a:defRPr/>
            </a:pPr>
            <a:fld id="{81AFFA16-0506-412D-B585-65E2CA8E21C8}" type="slidenum">
              <a:rPr lang="en-US" smtClean="0"/>
              <a:pPr>
                <a:defRPr/>
              </a:pPr>
              <a:t>20</a:t>
            </a:fld>
            <a:endParaRPr lang="en-US"/>
          </a:p>
        </p:txBody>
      </p:sp>
    </p:spTree>
    <p:extLst>
      <p:ext uri="{BB962C8B-B14F-4D97-AF65-F5344CB8AC3E}">
        <p14:creationId xmlns:p14="http://schemas.microsoft.com/office/powerpoint/2010/main" val="921881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406400" y="696913"/>
            <a:ext cx="6197600" cy="3486150"/>
          </a:xfrm>
          <a:ln/>
        </p:spPr>
      </p:sp>
      <p:sp>
        <p:nvSpPr>
          <p:cNvPr id="103427" name="Notes Placeholder 2"/>
          <p:cNvSpPr>
            <a:spLocks noGrp="1"/>
          </p:cNvSpPr>
          <p:nvPr>
            <p:ph type="body" idx="1"/>
          </p:nvPr>
        </p:nvSpPr>
        <p:spPr>
          <a:noFill/>
          <a:ln/>
        </p:spPr>
        <p:txBody>
          <a:bodyPr/>
          <a:lstStyle/>
          <a:p>
            <a:endParaRPr lang="en-US"/>
          </a:p>
        </p:txBody>
      </p:sp>
      <p:sp>
        <p:nvSpPr>
          <p:cNvPr id="103428" name="Slide Number Placeholder 3"/>
          <p:cNvSpPr>
            <a:spLocks noGrp="1"/>
          </p:cNvSpPr>
          <p:nvPr>
            <p:ph type="sldNum" sz="quarter" idx="5"/>
          </p:nvPr>
        </p:nvSpPr>
        <p:spPr>
          <a:xfrm>
            <a:off x="3970339" y="8829676"/>
            <a:ext cx="3038476" cy="465137"/>
          </a:xfrm>
          <a:prstGeom prst="rect">
            <a:avLst/>
          </a:prstGeom>
          <a:noFill/>
        </p:spPr>
        <p:txBody>
          <a:bodyPr/>
          <a:lstStyle/>
          <a:p>
            <a:pPr defTabSz="930112"/>
            <a:fld id="{1140DB7F-1624-443A-9E79-1BE52B62D30E}" type="slidenum">
              <a:rPr lang="en-US" smtClean="0"/>
              <a:pPr defTabSz="930112"/>
              <a:t>22</a:t>
            </a:fld>
            <a:endParaRPr lang="en-US"/>
          </a:p>
        </p:txBody>
      </p:sp>
    </p:spTree>
    <p:extLst>
      <p:ext uri="{BB962C8B-B14F-4D97-AF65-F5344CB8AC3E}">
        <p14:creationId xmlns:p14="http://schemas.microsoft.com/office/powerpoint/2010/main" val="4100331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406400" y="696913"/>
            <a:ext cx="6197600" cy="3486150"/>
          </a:xfrm>
          <a:ln/>
        </p:spPr>
      </p:sp>
      <p:sp>
        <p:nvSpPr>
          <p:cNvPr id="103427" name="Notes Placeholder 2"/>
          <p:cNvSpPr>
            <a:spLocks noGrp="1"/>
          </p:cNvSpPr>
          <p:nvPr>
            <p:ph type="body" idx="1"/>
          </p:nvPr>
        </p:nvSpPr>
        <p:spPr>
          <a:noFill/>
          <a:ln/>
        </p:spPr>
        <p:txBody>
          <a:bodyPr/>
          <a:lstStyle/>
          <a:p>
            <a:endParaRPr lang="en-US"/>
          </a:p>
        </p:txBody>
      </p:sp>
      <p:sp>
        <p:nvSpPr>
          <p:cNvPr id="103428" name="Slide Number Placeholder 3"/>
          <p:cNvSpPr>
            <a:spLocks noGrp="1"/>
          </p:cNvSpPr>
          <p:nvPr>
            <p:ph type="sldNum" sz="quarter" idx="5"/>
          </p:nvPr>
        </p:nvSpPr>
        <p:spPr>
          <a:xfrm>
            <a:off x="3970339" y="8829676"/>
            <a:ext cx="3038476" cy="465137"/>
          </a:xfrm>
          <a:prstGeom prst="rect">
            <a:avLst/>
          </a:prstGeom>
          <a:noFill/>
        </p:spPr>
        <p:txBody>
          <a:bodyPr/>
          <a:lstStyle/>
          <a:p>
            <a:pPr defTabSz="930112"/>
            <a:fld id="{1140DB7F-1624-443A-9E79-1BE52B62D30E}" type="slidenum">
              <a:rPr lang="en-US" smtClean="0"/>
              <a:pPr defTabSz="930112"/>
              <a:t>23</a:t>
            </a:fld>
            <a:endParaRPr lang="en-US"/>
          </a:p>
        </p:txBody>
      </p:sp>
    </p:spTree>
    <p:extLst>
      <p:ext uri="{BB962C8B-B14F-4D97-AF65-F5344CB8AC3E}">
        <p14:creationId xmlns:p14="http://schemas.microsoft.com/office/powerpoint/2010/main" val="300379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01A4A-2D14-7E75-ABF1-0D81F23D2E4C}"/>
            </a:ext>
          </a:extLst>
        </p:cNvPr>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3A2E85FD-7971-8CC6-2E7A-E93A82B63D0F}"/>
              </a:ext>
            </a:extLst>
          </p:cNvPr>
          <p:cNvSpPr>
            <a:spLocks noGrp="1" noRot="1" noChangeAspect="1" noTextEdit="1"/>
          </p:cNvSpPr>
          <p:nvPr>
            <p:ph type="sldImg"/>
          </p:nvPr>
        </p:nvSpPr>
        <p:spPr>
          <a:xfrm>
            <a:off x="406400" y="696913"/>
            <a:ext cx="6197600" cy="3486150"/>
          </a:xfrm>
          <a:ln/>
        </p:spPr>
      </p:sp>
      <p:sp>
        <p:nvSpPr>
          <p:cNvPr id="103427" name="Notes Placeholder 2">
            <a:extLst>
              <a:ext uri="{FF2B5EF4-FFF2-40B4-BE49-F238E27FC236}">
                <a16:creationId xmlns:a16="http://schemas.microsoft.com/office/drawing/2014/main" id="{E4B8C58C-A06F-7247-67A9-4A0F91F331A4}"/>
              </a:ext>
            </a:extLst>
          </p:cNvPr>
          <p:cNvSpPr>
            <a:spLocks noGrp="1"/>
          </p:cNvSpPr>
          <p:nvPr>
            <p:ph type="body" idx="1"/>
          </p:nvPr>
        </p:nvSpPr>
        <p:spPr>
          <a:noFill/>
          <a:ln/>
        </p:spPr>
        <p:txBody>
          <a:bodyPr/>
          <a:lstStyle/>
          <a:p>
            <a:endParaRPr lang="en-US"/>
          </a:p>
        </p:txBody>
      </p:sp>
      <p:sp>
        <p:nvSpPr>
          <p:cNvPr id="103428" name="Slide Number Placeholder 3">
            <a:extLst>
              <a:ext uri="{FF2B5EF4-FFF2-40B4-BE49-F238E27FC236}">
                <a16:creationId xmlns:a16="http://schemas.microsoft.com/office/drawing/2014/main" id="{179E63C5-031F-01A0-BA1F-E742B982166B}"/>
              </a:ext>
            </a:extLst>
          </p:cNvPr>
          <p:cNvSpPr>
            <a:spLocks noGrp="1"/>
          </p:cNvSpPr>
          <p:nvPr>
            <p:ph type="sldNum" sz="quarter" idx="5"/>
          </p:nvPr>
        </p:nvSpPr>
        <p:spPr>
          <a:xfrm>
            <a:off x="3970339" y="8829676"/>
            <a:ext cx="3038476" cy="465137"/>
          </a:xfrm>
          <a:prstGeom prst="rect">
            <a:avLst/>
          </a:prstGeom>
          <a:noFill/>
        </p:spPr>
        <p:txBody>
          <a:bodyPr/>
          <a:lstStyle/>
          <a:p>
            <a:pPr defTabSz="930112"/>
            <a:fld id="{1140DB7F-1624-443A-9E79-1BE52B62D30E}" type="slidenum">
              <a:rPr lang="en-US" smtClean="0"/>
              <a:pPr defTabSz="930112"/>
              <a:t>25</a:t>
            </a:fld>
            <a:endParaRPr lang="en-US"/>
          </a:p>
        </p:txBody>
      </p:sp>
    </p:spTree>
    <p:extLst>
      <p:ext uri="{BB962C8B-B14F-4D97-AF65-F5344CB8AC3E}">
        <p14:creationId xmlns:p14="http://schemas.microsoft.com/office/powerpoint/2010/main" val="1266114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4E000-4DF9-60FD-BFA5-AA347224F8D1}"/>
            </a:ext>
          </a:extLst>
        </p:cNvPr>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48A7193F-643A-C098-2139-C475C0CEB2FA}"/>
              </a:ext>
            </a:extLst>
          </p:cNvPr>
          <p:cNvSpPr>
            <a:spLocks noGrp="1" noRot="1" noChangeAspect="1" noTextEdit="1"/>
          </p:cNvSpPr>
          <p:nvPr>
            <p:ph type="sldImg"/>
          </p:nvPr>
        </p:nvSpPr>
        <p:spPr>
          <a:xfrm>
            <a:off x="406400" y="696913"/>
            <a:ext cx="6197600" cy="3486150"/>
          </a:xfrm>
          <a:ln/>
        </p:spPr>
      </p:sp>
      <p:sp>
        <p:nvSpPr>
          <p:cNvPr id="103427" name="Notes Placeholder 2">
            <a:extLst>
              <a:ext uri="{FF2B5EF4-FFF2-40B4-BE49-F238E27FC236}">
                <a16:creationId xmlns:a16="http://schemas.microsoft.com/office/drawing/2014/main" id="{E416A7A5-4AC9-AB07-26EE-9F5B7EFEF0DA}"/>
              </a:ext>
            </a:extLst>
          </p:cNvPr>
          <p:cNvSpPr>
            <a:spLocks noGrp="1"/>
          </p:cNvSpPr>
          <p:nvPr>
            <p:ph type="body" idx="1"/>
          </p:nvPr>
        </p:nvSpPr>
        <p:spPr>
          <a:noFill/>
          <a:ln/>
        </p:spPr>
        <p:txBody>
          <a:bodyPr/>
          <a:lstStyle/>
          <a:p>
            <a:endParaRPr lang="en-US"/>
          </a:p>
        </p:txBody>
      </p:sp>
      <p:sp>
        <p:nvSpPr>
          <p:cNvPr id="103428" name="Slide Number Placeholder 3">
            <a:extLst>
              <a:ext uri="{FF2B5EF4-FFF2-40B4-BE49-F238E27FC236}">
                <a16:creationId xmlns:a16="http://schemas.microsoft.com/office/drawing/2014/main" id="{16EB306E-194C-095E-AE45-FBA905E8E3C9}"/>
              </a:ext>
            </a:extLst>
          </p:cNvPr>
          <p:cNvSpPr>
            <a:spLocks noGrp="1"/>
          </p:cNvSpPr>
          <p:nvPr>
            <p:ph type="sldNum" sz="quarter" idx="5"/>
          </p:nvPr>
        </p:nvSpPr>
        <p:spPr>
          <a:xfrm>
            <a:off x="3970339" y="8829676"/>
            <a:ext cx="3038476" cy="465137"/>
          </a:xfrm>
          <a:prstGeom prst="rect">
            <a:avLst/>
          </a:prstGeom>
          <a:noFill/>
        </p:spPr>
        <p:txBody>
          <a:bodyPr/>
          <a:lstStyle/>
          <a:p>
            <a:pPr defTabSz="930112"/>
            <a:fld id="{1140DB7F-1624-443A-9E79-1BE52B62D30E}" type="slidenum">
              <a:rPr lang="en-US" smtClean="0"/>
              <a:pPr defTabSz="930112"/>
              <a:t>26</a:t>
            </a:fld>
            <a:endParaRPr lang="en-US"/>
          </a:p>
        </p:txBody>
      </p:sp>
    </p:spTree>
    <p:extLst>
      <p:ext uri="{BB962C8B-B14F-4D97-AF65-F5344CB8AC3E}">
        <p14:creationId xmlns:p14="http://schemas.microsoft.com/office/powerpoint/2010/main" val="3262618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hlinkClick r:id="rId3"/>
            </a:endParaRPr>
          </a:p>
        </p:txBody>
      </p:sp>
      <p:sp>
        <p:nvSpPr>
          <p:cNvPr id="4" name="Slide Number Placeholder 3"/>
          <p:cNvSpPr>
            <a:spLocks noGrp="1"/>
          </p:cNvSpPr>
          <p:nvPr>
            <p:ph type="sldNum" sz="quarter" idx="5"/>
          </p:nvPr>
        </p:nvSpPr>
        <p:spPr/>
        <p:txBody>
          <a:bodyPr/>
          <a:lstStyle/>
          <a:p>
            <a:pPr>
              <a:defRPr/>
            </a:pPr>
            <a:fld id="{193F7EB4-CCB9-4003-A6FE-FC006DBC203B}" type="slidenum">
              <a:rPr lang="en-US" smtClean="0"/>
              <a:pPr>
                <a:defRPr/>
              </a:pPr>
              <a:t>28</a:t>
            </a:fld>
            <a:endParaRPr lang="en-US"/>
          </a:p>
        </p:txBody>
      </p:sp>
    </p:spTree>
    <p:extLst>
      <p:ext uri="{BB962C8B-B14F-4D97-AF65-F5344CB8AC3E}">
        <p14:creationId xmlns:p14="http://schemas.microsoft.com/office/powerpoint/2010/main" val="343571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887D152-2043-49FB-82CF-9BC77F82D3A2}" type="slidenum">
              <a:rPr lang="en-US" smtClean="0"/>
              <a:pPr/>
              <a:t>2</a:t>
            </a:fld>
            <a:endParaRPr lang="en-US"/>
          </a:p>
        </p:txBody>
      </p:sp>
      <p:sp>
        <p:nvSpPr>
          <p:cNvPr id="27651" name="Rectangle 2"/>
          <p:cNvSpPr>
            <a:spLocks noGrp="1" noChangeArrowheads="1"/>
          </p:cNvSpPr>
          <p:nvPr>
            <p:ph type="body" idx="1"/>
          </p:nvPr>
        </p:nvSpPr>
        <p:spPr>
          <a:xfrm>
            <a:off x="914400" y="4343400"/>
            <a:ext cx="5029200" cy="4116388"/>
          </a:xfrm>
          <a:noFill/>
          <a:ln/>
        </p:spPr>
        <p:txBody>
          <a:bodyPr lIns="89624" tIns="44026" rIns="89624" bIns="44026"/>
          <a:lstStyle/>
          <a:p>
            <a:pPr eaLnBrk="1" hangingPunct="1"/>
            <a:endParaRPr lang="en-US" dirty="0"/>
          </a:p>
        </p:txBody>
      </p:sp>
      <p:sp>
        <p:nvSpPr>
          <p:cNvPr id="27652" name="Rectangle 3"/>
          <p:cNvSpPr>
            <a:spLocks noGrp="1" noRot="1" noChangeAspect="1" noChangeArrowheads="1" noTextEdit="1"/>
          </p:cNvSpPr>
          <p:nvPr>
            <p:ph type="sldImg"/>
          </p:nvPr>
        </p:nvSpPr>
        <p:spPr>
          <a:xfrm>
            <a:off x="395288" y="693738"/>
            <a:ext cx="6070600" cy="3414712"/>
          </a:xfrm>
          <a:ln w="12700" cap="flat">
            <a:solidFill>
              <a:schemeClr val="tx1"/>
            </a:solidFill>
          </a:ln>
        </p:spPr>
      </p:sp>
    </p:spTree>
    <p:extLst>
      <p:ext uri="{BB962C8B-B14F-4D97-AF65-F5344CB8AC3E}">
        <p14:creationId xmlns:p14="http://schemas.microsoft.com/office/powerpoint/2010/main" val="3617525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360363" y="674688"/>
            <a:ext cx="5997575" cy="3375025"/>
          </a:xfrm>
          <a:ln/>
        </p:spPr>
      </p:sp>
      <p:sp>
        <p:nvSpPr>
          <p:cNvPr id="52227" name="Notes Placeholder 2"/>
          <p:cNvSpPr>
            <a:spLocks noGrp="1"/>
          </p:cNvSpPr>
          <p:nvPr>
            <p:ph type="body" idx="1"/>
          </p:nvPr>
        </p:nvSpPr>
        <p:spPr>
          <a:noFill/>
          <a:ln w="9525"/>
        </p:spPr>
        <p:txBody>
          <a:bodyPr/>
          <a:lstStyle/>
          <a:p>
            <a:endParaRPr lang="en-US">
              <a:latin typeface="Arial" charset="0"/>
            </a:endParaRPr>
          </a:p>
        </p:txBody>
      </p:sp>
      <p:sp>
        <p:nvSpPr>
          <p:cNvPr id="52228" name="Slide Number Placeholder 3"/>
          <p:cNvSpPr>
            <a:spLocks noGrp="1"/>
          </p:cNvSpPr>
          <p:nvPr>
            <p:ph type="sldNum" sz="quarter" idx="4294967295"/>
          </p:nvPr>
        </p:nvSpPr>
        <p:spPr bwMode="auto">
          <a:xfrm>
            <a:off x="3804909" y="8549368"/>
            <a:ext cx="2911872" cy="450372"/>
          </a:xfrm>
          <a:prstGeom prst="rect">
            <a:avLst/>
          </a:prstGeom>
          <a:noFill/>
          <a:ln>
            <a:miter lim="800000"/>
            <a:headEnd/>
            <a:tailEnd/>
          </a:ln>
        </p:spPr>
        <p:txBody>
          <a:bodyPr lIns="88122" tIns="44060" rIns="88122" bIns="44060"/>
          <a:lstStyle/>
          <a:p>
            <a:fld id="{FC237BFE-26CF-4952-A1A9-FD96F0DDB3A3}" type="slidenum">
              <a:rPr lang="en-US">
                <a:latin typeface="Arial" charset="0"/>
              </a:rPr>
              <a:pPr/>
              <a:t>29</a:t>
            </a:fld>
            <a:endParaRPr lang="en-US">
              <a:latin typeface="Arial" charset="0"/>
            </a:endParaRPr>
          </a:p>
        </p:txBody>
      </p:sp>
    </p:spTree>
    <p:extLst>
      <p:ext uri="{BB962C8B-B14F-4D97-AF65-F5344CB8AC3E}">
        <p14:creationId xmlns:p14="http://schemas.microsoft.com/office/powerpoint/2010/main" val="4037877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154D1-86AC-5AE8-DB3A-142F38B930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D27144-9F30-56CA-27A0-500B00C07F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D5B6B1-ADAC-4FD0-A68E-4391C42E0302}"/>
              </a:ext>
            </a:extLst>
          </p:cNvPr>
          <p:cNvSpPr>
            <a:spLocks noGrp="1"/>
          </p:cNvSpPr>
          <p:nvPr>
            <p:ph type="body" idx="1"/>
          </p:nvPr>
        </p:nvSpPr>
        <p:spPr/>
        <p:txBody>
          <a:bodyPr/>
          <a:lstStyle/>
          <a:p>
            <a:endParaRPr lang="en-US">
              <a:hlinkClick r:id="rId3"/>
            </a:endParaRPr>
          </a:p>
        </p:txBody>
      </p:sp>
      <p:sp>
        <p:nvSpPr>
          <p:cNvPr id="4" name="Slide Number Placeholder 3">
            <a:extLst>
              <a:ext uri="{FF2B5EF4-FFF2-40B4-BE49-F238E27FC236}">
                <a16:creationId xmlns:a16="http://schemas.microsoft.com/office/drawing/2014/main" id="{CFB62441-6DD9-D228-1267-0379D2E810EF}"/>
              </a:ext>
            </a:extLst>
          </p:cNvPr>
          <p:cNvSpPr>
            <a:spLocks noGrp="1"/>
          </p:cNvSpPr>
          <p:nvPr>
            <p:ph type="sldNum" sz="quarter" idx="5"/>
          </p:nvPr>
        </p:nvSpPr>
        <p:spPr/>
        <p:txBody>
          <a:bodyPr/>
          <a:lstStyle/>
          <a:p>
            <a:pPr>
              <a:defRPr/>
            </a:pPr>
            <a:fld id="{193F7EB4-CCB9-4003-A6FE-FC006DBC203B}" type="slidenum">
              <a:rPr lang="en-US" smtClean="0"/>
              <a:pPr>
                <a:defRPr/>
              </a:pPr>
              <a:t>31</a:t>
            </a:fld>
            <a:endParaRPr lang="en-US"/>
          </a:p>
        </p:txBody>
      </p:sp>
    </p:spTree>
    <p:extLst>
      <p:ext uri="{BB962C8B-B14F-4D97-AF65-F5344CB8AC3E}">
        <p14:creationId xmlns:p14="http://schemas.microsoft.com/office/powerpoint/2010/main" val="2026806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F333E-C5C7-9E15-95DD-5C4303D3AE06}"/>
            </a:ext>
          </a:extLst>
        </p:cNvPr>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0A464ADC-F3E2-94F2-5754-7C6731A29476}"/>
              </a:ext>
            </a:extLst>
          </p:cNvPr>
          <p:cNvSpPr>
            <a:spLocks noGrp="1" noRot="1" noChangeAspect="1" noTextEdit="1"/>
          </p:cNvSpPr>
          <p:nvPr>
            <p:ph type="sldImg"/>
          </p:nvPr>
        </p:nvSpPr>
        <p:spPr>
          <a:xfrm>
            <a:off x="406400" y="696913"/>
            <a:ext cx="6197600" cy="3486150"/>
          </a:xfrm>
          <a:ln/>
        </p:spPr>
      </p:sp>
      <p:sp>
        <p:nvSpPr>
          <p:cNvPr id="103427" name="Notes Placeholder 2">
            <a:extLst>
              <a:ext uri="{FF2B5EF4-FFF2-40B4-BE49-F238E27FC236}">
                <a16:creationId xmlns:a16="http://schemas.microsoft.com/office/drawing/2014/main" id="{EE7E116C-3BD2-74F5-9B1A-55FBECB2D264}"/>
              </a:ext>
            </a:extLst>
          </p:cNvPr>
          <p:cNvSpPr>
            <a:spLocks noGrp="1"/>
          </p:cNvSpPr>
          <p:nvPr>
            <p:ph type="body" idx="1"/>
          </p:nvPr>
        </p:nvSpPr>
        <p:spPr>
          <a:noFill/>
          <a:ln/>
        </p:spPr>
        <p:txBody>
          <a:bodyPr/>
          <a:lstStyle/>
          <a:p>
            <a:endParaRPr lang="en-US"/>
          </a:p>
        </p:txBody>
      </p:sp>
      <p:sp>
        <p:nvSpPr>
          <p:cNvPr id="103428" name="Slide Number Placeholder 3">
            <a:extLst>
              <a:ext uri="{FF2B5EF4-FFF2-40B4-BE49-F238E27FC236}">
                <a16:creationId xmlns:a16="http://schemas.microsoft.com/office/drawing/2014/main" id="{8B43FB6D-1894-D377-81BD-6DFD168FE3EB}"/>
              </a:ext>
            </a:extLst>
          </p:cNvPr>
          <p:cNvSpPr>
            <a:spLocks noGrp="1"/>
          </p:cNvSpPr>
          <p:nvPr>
            <p:ph type="sldNum" sz="quarter" idx="5"/>
          </p:nvPr>
        </p:nvSpPr>
        <p:spPr>
          <a:xfrm>
            <a:off x="3970339" y="8829676"/>
            <a:ext cx="3038476" cy="465137"/>
          </a:xfrm>
          <a:prstGeom prst="rect">
            <a:avLst/>
          </a:prstGeom>
          <a:noFill/>
        </p:spPr>
        <p:txBody>
          <a:bodyPr/>
          <a:lstStyle/>
          <a:p>
            <a:pPr defTabSz="930112"/>
            <a:fld id="{1140DB7F-1624-443A-9E79-1BE52B62D30E}" type="slidenum">
              <a:rPr lang="en-US" smtClean="0"/>
              <a:pPr defTabSz="930112"/>
              <a:t>32</a:t>
            </a:fld>
            <a:endParaRPr lang="en-US"/>
          </a:p>
        </p:txBody>
      </p:sp>
    </p:spTree>
    <p:extLst>
      <p:ext uri="{BB962C8B-B14F-4D97-AF65-F5344CB8AC3E}">
        <p14:creationId xmlns:p14="http://schemas.microsoft.com/office/powerpoint/2010/main" val="2473748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9076A-AA80-7C20-FF24-CAF44614307C}"/>
            </a:ext>
          </a:extLst>
        </p:cNvPr>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78B02591-E0F8-0A16-E780-BBC050D33435}"/>
              </a:ext>
            </a:extLst>
          </p:cNvPr>
          <p:cNvSpPr>
            <a:spLocks noGrp="1" noRot="1" noChangeAspect="1" noTextEdit="1"/>
          </p:cNvSpPr>
          <p:nvPr>
            <p:ph type="sldImg"/>
          </p:nvPr>
        </p:nvSpPr>
        <p:spPr>
          <a:xfrm>
            <a:off x="406400" y="696913"/>
            <a:ext cx="6197600" cy="3486150"/>
          </a:xfrm>
          <a:ln/>
        </p:spPr>
      </p:sp>
      <p:sp>
        <p:nvSpPr>
          <p:cNvPr id="103427" name="Notes Placeholder 2">
            <a:extLst>
              <a:ext uri="{FF2B5EF4-FFF2-40B4-BE49-F238E27FC236}">
                <a16:creationId xmlns:a16="http://schemas.microsoft.com/office/drawing/2014/main" id="{9C0F4556-FFF2-564A-9279-7E9FEB60890E}"/>
              </a:ext>
            </a:extLst>
          </p:cNvPr>
          <p:cNvSpPr>
            <a:spLocks noGrp="1"/>
          </p:cNvSpPr>
          <p:nvPr>
            <p:ph type="body" idx="1"/>
          </p:nvPr>
        </p:nvSpPr>
        <p:spPr>
          <a:noFill/>
          <a:ln/>
        </p:spPr>
        <p:txBody>
          <a:bodyPr/>
          <a:lstStyle/>
          <a:p>
            <a:endParaRPr lang="en-US"/>
          </a:p>
        </p:txBody>
      </p:sp>
      <p:sp>
        <p:nvSpPr>
          <p:cNvPr id="103428" name="Slide Number Placeholder 3">
            <a:extLst>
              <a:ext uri="{FF2B5EF4-FFF2-40B4-BE49-F238E27FC236}">
                <a16:creationId xmlns:a16="http://schemas.microsoft.com/office/drawing/2014/main" id="{231E7D22-3B2E-8346-802B-C8DF22128BB0}"/>
              </a:ext>
            </a:extLst>
          </p:cNvPr>
          <p:cNvSpPr>
            <a:spLocks noGrp="1"/>
          </p:cNvSpPr>
          <p:nvPr>
            <p:ph type="sldNum" sz="quarter" idx="5"/>
          </p:nvPr>
        </p:nvSpPr>
        <p:spPr>
          <a:xfrm>
            <a:off x="3970339" y="8829676"/>
            <a:ext cx="3038476" cy="465137"/>
          </a:xfrm>
          <a:prstGeom prst="rect">
            <a:avLst/>
          </a:prstGeom>
          <a:noFill/>
        </p:spPr>
        <p:txBody>
          <a:bodyPr/>
          <a:lstStyle/>
          <a:p>
            <a:pPr defTabSz="930112"/>
            <a:fld id="{1140DB7F-1624-443A-9E79-1BE52B62D30E}" type="slidenum">
              <a:rPr lang="en-US" smtClean="0"/>
              <a:pPr defTabSz="930112"/>
              <a:t>33</a:t>
            </a:fld>
            <a:endParaRPr lang="en-US"/>
          </a:p>
        </p:txBody>
      </p:sp>
    </p:spTree>
    <p:extLst>
      <p:ext uri="{BB962C8B-B14F-4D97-AF65-F5344CB8AC3E}">
        <p14:creationId xmlns:p14="http://schemas.microsoft.com/office/powerpoint/2010/main" val="2955542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91506-A8FA-798B-4A3B-62E5E35B40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4DF8D3-DB7C-E5AA-F902-0914C7DD8C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66F7BE-55BA-4E0A-4602-854DAE884378}"/>
              </a:ext>
            </a:extLst>
          </p:cNvPr>
          <p:cNvSpPr>
            <a:spLocks noGrp="1"/>
          </p:cNvSpPr>
          <p:nvPr>
            <p:ph type="body" idx="1"/>
          </p:nvPr>
        </p:nvSpPr>
        <p:spPr/>
        <p:txBody>
          <a:bodyPr/>
          <a:lstStyle/>
          <a:p>
            <a:endParaRPr lang="en-US">
              <a:hlinkClick r:id="rId3"/>
            </a:endParaRPr>
          </a:p>
        </p:txBody>
      </p:sp>
      <p:sp>
        <p:nvSpPr>
          <p:cNvPr id="4" name="Slide Number Placeholder 3">
            <a:extLst>
              <a:ext uri="{FF2B5EF4-FFF2-40B4-BE49-F238E27FC236}">
                <a16:creationId xmlns:a16="http://schemas.microsoft.com/office/drawing/2014/main" id="{DC91A9FD-C8D1-CEBD-A008-FAC3DF65E4F5}"/>
              </a:ext>
            </a:extLst>
          </p:cNvPr>
          <p:cNvSpPr>
            <a:spLocks noGrp="1"/>
          </p:cNvSpPr>
          <p:nvPr>
            <p:ph type="sldNum" sz="quarter" idx="5"/>
          </p:nvPr>
        </p:nvSpPr>
        <p:spPr/>
        <p:txBody>
          <a:bodyPr/>
          <a:lstStyle/>
          <a:p>
            <a:pPr>
              <a:defRPr/>
            </a:pPr>
            <a:fld id="{193F7EB4-CCB9-4003-A6FE-FC006DBC203B}" type="slidenum">
              <a:rPr lang="en-US" smtClean="0"/>
              <a:pPr>
                <a:defRPr/>
              </a:pPr>
              <a:t>34</a:t>
            </a:fld>
            <a:endParaRPr lang="en-US"/>
          </a:p>
        </p:txBody>
      </p:sp>
    </p:spTree>
    <p:extLst>
      <p:ext uri="{BB962C8B-B14F-4D97-AF65-F5344CB8AC3E}">
        <p14:creationId xmlns:p14="http://schemas.microsoft.com/office/powerpoint/2010/main" val="2850016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4</a:t>
            </a:fld>
            <a:endParaRPr lang="en-US"/>
          </a:p>
        </p:txBody>
      </p:sp>
    </p:spTree>
    <p:extLst>
      <p:ext uri="{BB962C8B-B14F-4D97-AF65-F5344CB8AC3E}">
        <p14:creationId xmlns:p14="http://schemas.microsoft.com/office/powerpoint/2010/main" val="2966539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334963" y="663575"/>
            <a:ext cx="5902325" cy="3321050"/>
          </a:xfrm>
          <a:ln/>
        </p:spPr>
      </p:sp>
      <p:sp>
        <p:nvSpPr>
          <p:cNvPr id="115715" name="Rectangle 3"/>
          <p:cNvSpPr>
            <a:spLocks noGrp="1" noChangeArrowheads="1"/>
          </p:cNvSpPr>
          <p:nvPr>
            <p:ph type="body" idx="1"/>
          </p:nvPr>
        </p:nvSpPr>
        <p:spPr>
          <a:xfrm>
            <a:off x="932591" y="4416098"/>
            <a:ext cx="5145220" cy="4183995"/>
          </a:xfrm>
          <a:noFill/>
          <a:ln/>
        </p:spPr>
        <p:txBody>
          <a:bodyPr/>
          <a:lstStyle/>
          <a:p>
            <a:pPr eaLnBrk="1" hangingPunct="1"/>
            <a:r>
              <a:rPr lang="en-US"/>
              <a:t>Medicare is a fee-for-service program that is designed to incorporate other types of insurance to pay for care. </a:t>
            </a:r>
            <a:r>
              <a:rPr lang="en-US">
                <a:solidFill>
                  <a:srgbClr val="FF0000"/>
                </a:solidFill>
              </a:rPr>
              <a:t>The design of Medicare coverage includes cost sharing  because </a:t>
            </a:r>
            <a:r>
              <a:rPr lang="en-US"/>
              <a:t>it does not pay for most health services at 100%. Medicare’s cost sharing may be covered by other insurance a person has, which we discuss later on in this presentation. </a:t>
            </a:r>
          </a:p>
          <a:p>
            <a:pPr eaLnBrk="1" hangingPunct="1"/>
            <a:endParaRPr lang="en-US"/>
          </a:p>
          <a:p>
            <a:pPr eaLnBrk="1" hangingPunct="1"/>
            <a:endParaRPr lang="en-US"/>
          </a:p>
        </p:txBody>
      </p:sp>
      <p:sp>
        <p:nvSpPr>
          <p:cNvPr id="2" name="Date Placeholder 1">
            <a:extLst>
              <a:ext uri="{FF2B5EF4-FFF2-40B4-BE49-F238E27FC236}">
                <a16:creationId xmlns:a16="http://schemas.microsoft.com/office/drawing/2014/main" id="{2CCE15B2-97B3-177B-EF0A-2917A4955873}"/>
              </a:ext>
            </a:extLst>
          </p:cNvPr>
          <p:cNvSpPr>
            <a:spLocks noGrp="1"/>
          </p:cNvSpPr>
          <p:nvPr>
            <p:ph type="dt" idx="1"/>
          </p:nvPr>
        </p:nvSpPr>
        <p:spPr/>
        <p:txBody>
          <a:bodyPr/>
          <a:lstStyle/>
          <a:p>
            <a:pPr>
              <a:defRPr/>
            </a:pPr>
            <a:endParaRPr lang="en-US"/>
          </a:p>
        </p:txBody>
      </p:sp>
    </p:spTree>
    <p:extLst>
      <p:ext uri="{BB962C8B-B14F-4D97-AF65-F5344CB8AC3E}">
        <p14:creationId xmlns:p14="http://schemas.microsoft.com/office/powerpoint/2010/main" val="2451524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406400" y="696913"/>
            <a:ext cx="6197600" cy="3486150"/>
          </a:xfrm>
          <a:ln/>
        </p:spPr>
      </p:sp>
      <p:sp>
        <p:nvSpPr>
          <p:cNvPr id="119811" name="Rectangle 3"/>
          <p:cNvSpPr>
            <a:spLocks noGrp="1" noChangeArrowheads="1"/>
          </p:cNvSpPr>
          <p:nvPr>
            <p:ph type="body" idx="1"/>
          </p:nvPr>
        </p:nvSpPr>
        <p:spPr>
          <a:noFill/>
          <a:ln/>
        </p:spPr>
        <p:txBody>
          <a:bodyPr/>
          <a:lstStyle/>
          <a:p>
            <a:pPr eaLnBrk="1" hangingPunct="1"/>
            <a:endParaRPr lang="en-US"/>
          </a:p>
        </p:txBody>
      </p:sp>
      <p:sp>
        <p:nvSpPr>
          <p:cNvPr id="2" name="Date Placeholder 1">
            <a:extLst>
              <a:ext uri="{FF2B5EF4-FFF2-40B4-BE49-F238E27FC236}">
                <a16:creationId xmlns:a16="http://schemas.microsoft.com/office/drawing/2014/main" id="{D3BAACF4-E73E-88A6-43B6-0C354F5A9583}"/>
              </a:ext>
            </a:extLst>
          </p:cNvPr>
          <p:cNvSpPr>
            <a:spLocks noGrp="1"/>
          </p:cNvSpPr>
          <p:nvPr>
            <p:ph type="dt" idx="1"/>
          </p:nvPr>
        </p:nvSpPr>
        <p:spPr/>
        <p:txBody>
          <a:bodyPr/>
          <a:lstStyle/>
          <a:p>
            <a:pPr>
              <a:defRPr/>
            </a:pPr>
            <a:endParaRPr lang="en-US"/>
          </a:p>
        </p:txBody>
      </p:sp>
    </p:spTree>
    <p:extLst>
      <p:ext uri="{BB962C8B-B14F-4D97-AF65-F5344CB8AC3E}">
        <p14:creationId xmlns:p14="http://schemas.microsoft.com/office/powerpoint/2010/main" val="1212771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body" idx="1"/>
          </p:nvPr>
        </p:nvSpPr>
        <p:spPr>
          <a:noFill/>
          <a:ln/>
        </p:spPr>
        <p:txBody>
          <a:bodyPr lIns="91982" tIns="45185" rIns="91982" bIns="45185"/>
          <a:lstStyle/>
          <a:p>
            <a:pPr eaLnBrk="1" hangingPunct="1"/>
            <a:endParaRPr lang="en-US" i="0"/>
          </a:p>
        </p:txBody>
      </p:sp>
      <p:sp>
        <p:nvSpPr>
          <p:cNvPr id="116739" name="Rectangle 3"/>
          <p:cNvSpPr>
            <a:spLocks noGrp="1" noRot="1" noChangeAspect="1" noChangeArrowheads="1" noTextEdit="1"/>
          </p:cNvSpPr>
          <p:nvPr>
            <p:ph type="sldImg"/>
          </p:nvPr>
        </p:nvSpPr>
        <p:spPr>
          <a:xfrm>
            <a:off x="420688" y="703263"/>
            <a:ext cx="6172200" cy="3473450"/>
          </a:xfrm>
          <a:ln cap="flat"/>
        </p:spPr>
      </p:sp>
      <p:sp>
        <p:nvSpPr>
          <p:cNvPr id="2" name="Date Placeholder 1">
            <a:extLst>
              <a:ext uri="{FF2B5EF4-FFF2-40B4-BE49-F238E27FC236}">
                <a16:creationId xmlns:a16="http://schemas.microsoft.com/office/drawing/2014/main" id="{EE461DC5-AE4B-6FD2-80BB-789FA36F56FB}"/>
              </a:ext>
            </a:extLst>
          </p:cNvPr>
          <p:cNvSpPr>
            <a:spLocks noGrp="1"/>
          </p:cNvSpPr>
          <p:nvPr>
            <p:ph type="dt" idx="1"/>
          </p:nvPr>
        </p:nvSpPr>
        <p:spPr/>
        <p:txBody>
          <a:bodyPr/>
          <a:lstStyle/>
          <a:p>
            <a:pPr>
              <a:defRPr/>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406400" y="696913"/>
            <a:ext cx="6197600" cy="3486150"/>
          </a:xfrm>
          <a:ln/>
        </p:spPr>
      </p:sp>
      <p:sp>
        <p:nvSpPr>
          <p:cNvPr id="117763" name="Notes Placeholder 2"/>
          <p:cNvSpPr>
            <a:spLocks noGrp="1"/>
          </p:cNvSpPr>
          <p:nvPr>
            <p:ph type="body" idx="1"/>
          </p:nvPr>
        </p:nvSpPr>
        <p:spPr>
          <a:noFill/>
          <a:ln/>
        </p:spPr>
        <p:txBody>
          <a:bodyPr/>
          <a:lstStyle/>
          <a:p>
            <a:endParaRPr lang="en-US"/>
          </a:p>
        </p:txBody>
      </p:sp>
      <p:sp>
        <p:nvSpPr>
          <p:cNvPr id="2" name="Date Placeholder 1">
            <a:extLst>
              <a:ext uri="{FF2B5EF4-FFF2-40B4-BE49-F238E27FC236}">
                <a16:creationId xmlns:a16="http://schemas.microsoft.com/office/drawing/2014/main" id="{BE3D2B76-B8A7-765F-4E30-0F41E5DDD617}"/>
              </a:ext>
            </a:extLst>
          </p:cNvPr>
          <p:cNvSpPr>
            <a:spLocks noGrp="1"/>
          </p:cNvSpPr>
          <p:nvPr>
            <p:ph type="dt" idx="1"/>
          </p:nvPr>
        </p:nvSpPr>
        <p:spPr/>
        <p:txBody>
          <a:bodyPr/>
          <a:lstStyle/>
          <a:p>
            <a:pPr>
              <a:defRPr/>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457200" y="719138"/>
            <a:ext cx="6400800" cy="3600450"/>
          </a:xfrm>
          <a:ln/>
        </p:spPr>
      </p:sp>
      <p:sp>
        <p:nvSpPr>
          <p:cNvPr id="68611" name="Notes Placeholder 2"/>
          <p:cNvSpPr>
            <a:spLocks noGrp="1"/>
          </p:cNvSpPr>
          <p:nvPr>
            <p:ph type="body" idx="1"/>
          </p:nvPr>
        </p:nvSpPr>
        <p:spPr>
          <a:noFill/>
          <a:ln w="9525"/>
        </p:spPr>
        <p:txBody>
          <a:bodyPr/>
          <a:lstStyle/>
          <a:p>
            <a:r>
              <a:rPr lang="en-US"/>
              <a:t>Re: 2</a:t>
            </a:r>
            <a:r>
              <a:rPr lang="en-US" baseline="30000"/>
              <a:t>nd</a:t>
            </a:r>
            <a:r>
              <a:rPr lang="en-US" baseline="0"/>
              <a:t> bullet point:</a:t>
            </a:r>
          </a:p>
          <a:p>
            <a:r>
              <a:rPr lang="en-US" baseline="0"/>
              <a:t>Medicaid is the payer of last resort, always</a:t>
            </a:r>
          </a:p>
          <a:p>
            <a:endParaRPr lang="en-US" baseline="0"/>
          </a:p>
          <a:p>
            <a:r>
              <a:rPr lang="en-US" baseline="0"/>
              <a:t>Re: last bullet point:</a:t>
            </a:r>
          </a:p>
          <a:p>
            <a:r>
              <a:rPr lang="en-US" baseline="0"/>
              <a:t>Duals auto deemed into LIS – auto enrolled into Part D plan – Part D covers </a:t>
            </a:r>
            <a:r>
              <a:rPr lang="en-US" baseline="0" err="1"/>
              <a:t>Rxs</a:t>
            </a:r>
            <a:r>
              <a:rPr lang="en-US" baseline="0"/>
              <a:t> – there are some drugs that just Medicaid may cover; however, generally Part D covers a person’s drugs from the pharmacy </a:t>
            </a:r>
          </a:p>
          <a:p>
            <a:endParaRPr lang="en-US"/>
          </a:p>
        </p:txBody>
      </p:sp>
      <p:sp>
        <p:nvSpPr>
          <p:cNvPr id="68612" name="Slide Number Placeholder 3"/>
          <p:cNvSpPr>
            <a:spLocks noGrp="1"/>
          </p:cNvSpPr>
          <p:nvPr>
            <p:ph type="sldNum" sz="quarter" idx="4294967295"/>
          </p:nvPr>
        </p:nvSpPr>
        <p:spPr bwMode="auto">
          <a:xfrm>
            <a:off x="3970734" y="8829122"/>
            <a:ext cx="3038145" cy="465743"/>
          </a:xfrm>
          <a:prstGeom prst="rect">
            <a:avLst/>
          </a:prstGeom>
          <a:noFill/>
          <a:ln>
            <a:miter lim="800000"/>
            <a:headEnd/>
            <a:tailEnd/>
          </a:ln>
        </p:spPr>
        <p:txBody>
          <a:bodyPr lIns="91413" tIns="45706" rIns="91413" bIns="45706"/>
          <a:lstStyle/>
          <a:p>
            <a:pPr defTabSz="927160"/>
            <a:fld id="{AB2B6F40-C823-4D83-870F-2EEB0EA53109}" type="slidenum">
              <a:rPr lang="en-US"/>
              <a:pPr defTabSz="927160"/>
              <a:t>12</a:t>
            </a:fld>
            <a:endParaRPr lang="en-US"/>
          </a:p>
        </p:txBody>
      </p:sp>
    </p:spTree>
    <p:extLst>
      <p:ext uri="{BB962C8B-B14F-4D97-AF65-F5344CB8AC3E}">
        <p14:creationId xmlns:p14="http://schemas.microsoft.com/office/powerpoint/2010/main" val="1611804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15</a:t>
            </a:fld>
            <a:endParaRPr lang="en-US"/>
          </a:p>
        </p:txBody>
      </p:sp>
    </p:spTree>
    <p:extLst>
      <p:ext uri="{BB962C8B-B14F-4D97-AF65-F5344CB8AC3E}">
        <p14:creationId xmlns:p14="http://schemas.microsoft.com/office/powerpoint/2010/main" val="5393179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7.sv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hape 10"/>
          <p:cNvSpPr/>
          <p:nvPr userDrawn="1"/>
        </p:nvSpPr>
        <p:spPr>
          <a:xfrm>
            <a:off x="7918451" y="3378200"/>
            <a:ext cx="960967" cy="101600"/>
          </a:xfrm>
          <a:prstGeom prst="rect">
            <a:avLst/>
          </a:prstGeom>
          <a:solidFill>
            <a:schemeClr val="accent1"/>
          </a:solidFill>
          <a:ln>
            <a:noFill/>
          </a:ln>
        </p:spPr>
        <p:txBody>
          <a:bodyPr lIns="91425" tIns="91425" rIns="91425" bIns="91425" anchor="ctr"/>
          <a:lstStyle/>
          <a:p>
            <a:pPr>
              <a:spcBef>
                <a:spcPts val="0"/>
              </a:spcBef>
              <a:defRPr/>
            </a:pPr>
            <a:endParaRPr/>
          </a:p>
        </p:txBody>
      </p:sp>
      <p:sp>
        <p:nvSpPr>
          <p:cNvPr id="4" name="Shape 11"/>
          <p:cNvSpPr/>
          <p:nvPr userDrawn="1"/>
        </p:nvSpPr>
        <p:spPr>
          <a:xfrm>
            <a:off x="8879417" y="3378200"/>
            <a:ext cx="963083" cy="101600"/>
          </a:xfrm>
          <a:prstGeom prst="rect">
            <a:avLst/>
          </a:prstGeom>
          <a:solidFill>
            <a:schemeClr val="accent2"/>
          </a:solidFill>
          <a:ln>
            <a:noFill/>
          </a:ln>
        </p:spPr>
        <p:txBody>
          <a:bodyPr lIns="91425" tIns="91425" rIns="91425" bIns="91425" anchor="ctr"/>
          <a:lstStyle/>
          <a:p>
            <a:pPr>
              <a:spcBef>
                <a:spcPts val="0"/>
              </a:spcBef>
              <a:defRPr/>
            </a:pPr>
            <a:endParaRPr/>
          </a:p>
        </p:txBody>
      </p:sp>
      <p:sp>
        <p:nvSpPr>
          <p:cNvPr id="5" name="Shape 12"/>
          <p:cNvSpPr/>
          <p:nvPr userDrawn="1"/>
        </p:nvSpPr>
        <p:spPr>
          <a:xfrm>
            <a:off x="1" y="3378200"/>
            <a:ext cx="963084" cy="101600"/>
          </a:xfrm>
          <a:prstGeom prst="rect">
            <a:avLst/>
          </a:prstGeom>
          <a:solidFill>
            <a:schemeClr val="accent4">
              <a:lumMod val="60000"/>
              <a:lumOff val="40000"/>
            </a:schemeClr>
          </a:solidFill>
          <a:ln>
            <a:noFill/>
          </a:ln>
        </p:spPr>
        <p:txBody>
          <a:bodyPr lIns="91425" tIns="91425" rIns="91425" bIns="91425" anchor="ctr"/>
          <a:lstStyle/>
          <a:p>
            <a:pPr>
              <a:spcBef>
                <a:spcPts val="0"/>
              </a:spcBef>
              <a:defRPr/>
            </a:pPr>
            <a:endParaRPr/>
          </a:p>
        </p:txBody>
      </p:sp>
      <p:sp>
        <p:nvSpPr>
          <p:cNvPr id="6" name="Shape 13"/>
          <p:cNvSpPr/>
          <p:nvPr userDrawn="1"/>
        </p:nvSpPr>
        <p:spPr>
          <a:xfrm>
            <a:off x="960967" y="3378200"/>
            <a:ext cx="6957484" cy="101600"/>
          </a:xfrm>
          <a:prstGeom prst="rect">
            <a:avLst/>
          </a:prstGeom>
          <a:solidFill>
            <a:schemeClr val="accent4"/>
          </a:solidFill>
          <a:ln>
            <a:noFill/>
          </a:ln>
        </p:spPr>
        <p:txBody>
          <a:bodyPr lIns="91425" tIns="91425" rIns="91425" bIns="91425" anchor="ctr"/>
          <a:lstStyle/>
          <a:p>
            <a:pPr>
              <a:spcBef>
                <a:spcPts val="0"/>
              </a:spcBef>
              <a:defRPr/>
            </a:pPr>
            <a:endParaRPr/>
          </a:p>
        </p:txBody>
      </p:sp>
      <p:sp>
        <p:nvSpPr>
          <p:cNvPr id="8" name="TextBox 7"/>
          <p:cNvSpPr txBox="1"/>
          <p:nvPr userDrawn="1"/>
        </p:nvSpPr>
        <p:spPr>
          <a:xfrm>
            <a:off x="4470400" y="6446839"/>
            <a:ext cx="3109384" cy="276225"/>
          </a:xfrm>
          <a:prstGeom prst="rect">
            <a:avLst/>
          </a:prstGeom>
          <a:noFill/>
        </p:spPr>
        <p:txBody>
          <a:bodyPr>
            <a:spAutoFit/>
          </a:bodyPr>
          <a:lstStyle/>
          <a:p>
            <a:pPr algn="ctr">
              <a:defRPr/>
            </a:pPr>
            <a:r>
              <a:rPr lang="en-US" sz="1200">
                <a:solidFill>
                  <a:schemeClr val="bg2">
                    <a:lumMod val="50000"/>
                  </a:schemeClr>
                </a:solidFill>
              </a:rPr>
              <a:t>© 2022 Medicare Rights Center</a:t>
            </a:r>
          </a:p>
        </p:txBody>
      </p:sp>
      <p:sp>
        <p:nvSpPr>
          <p:cNvPr id="2" name="Title 1"/>
          <p:cNvSpPr>
            <a:spLocks noGrp="1"/>
          </p:cNvSpPr>
          <p:nvPr>
            <p:ph type="ctrTitle"/>
          </p:nvPr>
        </p:nvSpPr>
        <p:spPr>
          <a:xfrm>
            <a:off x="267703" y="3487413"/>
            <a:ext cx="10363200" cy="1645218"/>
          </a:xfrm>
          <a:prstGeom prst="rect">
            <a:avLst/>
          </a:prstGeom>
        </p:spPr>
        <p:txBody>
          <a:bodyPr anchor="b">
            <a:normAutofit/>
          </a:bodyPr>
          <a:lstStyle>
            <a:lvl1pPr algn="l">
              <a:defRPr sz="5000">
                <a:latin typeface="Arial" panose="020B0604020202020204" pitchFamily="34" charset="0"/>
                <a:cs typeface="Arial" panose="020B0604020202020204" pitchFamily="34" charset="0"/>
              </a:defRPr>
            </a:lvl1pPr>
          </a:lstStyle>
          <a:p>
            <a:r>
              <a:rPr lang="en-US"/>
              <a:t>Click to edit Master title style</a:t>
            </a:r>
          </a:p>
        </p:txBody>
      </p:sp>
      <p:pic>
        <p:nvPicPr>
          <p:cNvPr id="10" name="Picture 9">
            <a:extLst>
              <a:ext uri="{FF2B5EF4-FFF2-40B4-BE49-F238E27FC236}">
                <a16:creationId xmlns:a16="http://schemas.microsoft.com/office/drawing/2014/main" id="{228FD2DC-F98C-4CC1-890E-8FFD05AF074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65176" y="219456"/>
            <a:ext cx="3340702" cy="151606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EC3C9-3461-E7A4-BD3D-EF38F4927A5A}"/>
              </a:ext>
            </a:extLst>
          </p:cNvPr>
          <p:cNvSpPr>
            <a:spLocks noGrp="1"/>
          </p:cNvSpPr>
          <p:nvPr>
            <p:ph type="title"/>
          </p:nvPr>
        </p:nvSpPr>
        <p:spPr>
          <a:xfrm>
            <a:off x="838200" y="764012"/>
            <a:ext cx="8427720" cy="865339"/>
          </a:xfrm>
        </p:spPr>
        <p:txBody>
          <a:bodyPr/>
          <a:lstStyle>
            <a:lvl1pPr>
              <a:defRPr b="1">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4AC9C371-75EA-30CA-F74E-743EEF544EBC}"/>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0333D019-145D-A522-BD35-CEEC8DB648B4}"/>
              </a:ext>
            </a:extLst>
          </p:cNvPr>
          <p:cNvSpPr>
            <a:spLocks noGrp="1"/>
          </p:cNvSpPr>
          <p:nvPr>
            <p:ph type="sldNum" sz="quarter" idx="11"/>
          </p:nvPr>
        </p:nvSpPr>
        <p:spPr/>
        <p:txBody>
          <a:bodyPr/>
          <a:lstStyle/>
          <a:p>
            <a:fld id="{2A3F6121-7E7D-4058-A6FF-846C80794112}" type="slidenum">
              <a:rPr lang="en-US" smtClean="0"/>
              <a:pPr/>
              <a:t>‹#›</a:t>
            </a:fld>
            <a:endParaRPr lang="en-US"/>
          </a:p>
        </p:txBody>
      </p:sp>
      <p:sp>
        <p:nvSpPr>
          <p:cNvPr id="7" name="Text Placeholder 6">
            <a:extLst>
              <a:ext uri="{FF2B5EF4-FFF2-40B4-BE49-F238E27FC236}">
                <a16:creationId xmlns:a16="http://schemas.microsoft.com/office/drawing/2014/main" id="{F7C47BED-A198-23E2-EE2B-5BF594AB8070}"/>
              </a:ext>
            </a:extLst>
          </p:cNvPr>
          <p:cNvSpPr>
            <a:spLocks noGrp="1"/>
          </p:cNvSpPr>
          <p:nvPr>
            <p:ph type="body" sz="quarter" idx="12"/>
          </p:nvPr>
        </p:nvSpPr>
        <p:spPr>
          <a:xfrm>
            <a:off x="838200" y="1927166"/>
            <a:ext cx="10515600" cy="390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841AF6E6-78F3-76CA-E513-E55CD44DCE4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952" t="-1" r="26256" b="53192"/>
          <a:stretch/>
        </p:blipFill>
        <p:spPr>
          <a:xfrm rot="13206331">
            <a:off x="4288567" y="-1643627"/>
            <a:ext cx="10720369" cy="4815279"/>
          </a:xfrm>
          <a:prstGeom prst="rect">
            <a:avLst/>
          </a:prstGeom>
        </p:spPr>
      </p:pic>
    </p:spTree>
    <p:extLst>
      <p:ext uri="{BB962C8B-B14F-4D97-AF65-F5344CB8AC3E}">
        <p14:creationId xmlns:p14="http://schemas.microsoft.com/office/powerpoint/2010/main" val="4270969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EC3C9-3461-E7A4-BD3D-EF38F4927A5A}"/>
              </a:ext>
            </a:extLst>
          </p:cNvPr>
          <p:cNvSpPr>
            <a:spLocks noGrp="1"/>
          </p:cNvSpPr>
          <p:nvPr>
            <p:ph type="title"/>
          </p:nvPr>
        </p:nvSpPr>
        <p:spPr>
          <a:xfrm>
            <a:off x="838200" y="365125"/>
            <a:ext cx="8427720" cy="1325563"/>
          </a:xfrm>
        </p:spPr>
        <p:txBody>
          <a:bodyPr/>
          <a:lstStyle>
            <a:lvl1pPr>
              <a:defRPr b="1">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4AC9C371-75EA-30CA-F74E-743EEF544EBC}"/>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0333D019-145D-A522-BD35-CEEC8DB648B4}"/>
              </a:ext>
            </a:extLst>
          </p:cNvPr>
          <p:cNvSpPr>
            <a:spLocks noGrp="1"/>
          </p:cNvSpPr>
          <p:nvPr>
            <p:ph type="sldNum" sz="quarter" idx="11"/>
          </p:nvPr>
        </p:nvSpPr>
        <p:spPr/>
        <p:txBody>
          <a:bodyPr/>
          <a:lstStyle/>
          <a:p>
            <a:fld id="{2A3F6121-7E7D-4058-A6FF-846C80794112}" type="slidenum">
              <a:rPr lang="en-US" smtClean="0"/>
              <a:pPr/>
              <a:t>‹#›</a:t>
            </a:fld>
            <a:endParaRPr lang="en-US"/>
          </a:p>
        </p:txBody>
      </p:sp>
      <p:sp>
        <p:nvSpPr>
          <p:cNvPr id="7" name="Text Placeholder 6">
            <a:extLst>
              <a:ext uri="{FF2B5EF4-FFF2-40B4-BE49-F238E27FC236}">
                <a16:creationId xmlns:a16="http://schemas.microsoft.com/office/drawing/2014/main" id="{F7C47BED-A198-23E2-EE2B-5BF594AB8070}"/>
              </a:ext>
            </a:extLst>
          </p:cNvPr>
          <p:cNvSpPr>
            <a:spLocks noGrp="1"/>
          </p:cNvSpPr>
          <p:nvPr>
            <p:ph type="body" sz="quarter" idx="12"/>
          </p:nvPr>
        </p:nvSpPr>
        <p:spPr>
          <a:xfrm>
            <a:off x="838200" y="1979613"/>
            <a:ext cx="10515600" cy="3781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4">
            <a:extLst>
              <a:ext uri="{FF2B5EF4-FFF2-40B4-BE49-F238E27FC236}">
                <a16:creationId xmlns:a16="http://schemas.microsoft.com/office/drawing/2014/main" id="{C628DA14-4027-E117-B85C-651B37A91B8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952" t="-1" r="26256" b="53192"/>
          <a:stretch/>
        </p:blipFill>
        <p:spPr>
          <a:xfrm rot="13206331">
            <a:off x="4288567" y="-1643627"/>
            <a:ext cx="10720369" cy="4815279"/>
          </a:xfrm>
          <a:prstGeom prst="rect">
            <a:avLst/>
          </a:prstGeom>
        </p:spPr>
      </p:pic>
      <p:pic>
        <p:nvPicPr>
          <p:cNvPr id="10" name="Picture 2">
            <a:extLst>
              <a:ext uri="{FF2B5EF4-FFF2-40B4-BE49-F238E27FC236}">
                <a16:creationId xmlns:a16="http://schemas.microsoft.com/office/drawing/2014/main" id="{C7D646EA-AC38-ABEC-DCE9-76D7844FC63B}"/>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0443" r="40496" b="56589"/>
          <a:stretch/>
        </p:blipFill>
        <p:spPr>
          <a:xfrm rot="3697922">
            <a:off x="-1357925" y="3452717"/>
            <a:ext cx="5081787" cy="3654309"/>
          </a:xfrm>
          <a:prstGeom prst="rect">
            <a:avLst/>
          </a:prstGeom>
        </p:spPr>
      </p:pic>
    </p:spTree>
    <p:extLst>
      <p:ext uri="{BB962C8B-B14F-4D97-AF65-F5344CB8AC3E}">
        <p14:creationId xmlns:p14="http://schemas.microsoft.com/office/powerpoint/2010/main" val="3609604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AC9C371-75EA-30CA-F74E-743EEF544EBC}"/>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0333D019-145D-A522-BD35-CEEC8DB648B4}"/>
              </a:ext>
            </a:extLst>
          </p:cNvPr>
          <p:cNvSpPr>
            <a:spLocks noGrp="1"/>
          </p:cNvSpPr>
          <p:nvPr>
            <p:ph type="sldNum" sz="quarter" idx="11"/>
          </p:nvPr>
        </p:nvSpPr>
        <p:spPr/>
        <p:txBody>
          <a:bodyPr/>
          <a:lstStyle/>
          <a:p>
            <a:fld id="{2A3F6121-7E7D-4058-A6FF-846C80794112}" type="slidenum">
              <a:rPr lang="en-US" smtClean="0"/>
              <a:pPr/>
              <a:t>‹#›</a:t>
            </a:fld>
            <a:endParaRPr lang="en-US"/>
          </a:p>
        </p:txBody>
      </p:sp>
      <p:pic>
        <p:nvPicPr>
          <p:cNvPr id="5" name="Picture 2">
            <a:extLst>
              <a:ext uri="{FF2B5EF4-FFF2-40B4-BE49-F238E27FC236}">
                <a16:creationId xmlns:a16="http://schemas.microsoft.com/office/drawing/2014/main" id="{344916FB-67A1-318A-E842-E2FAF9045A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292710" flipV="1">
            <a:off x="7002695" y="238195"/>
            <a:ext cx="12394681" cy="9374886"/>
          </a:xfrm>
          <a:prstGeom prst="rect">
            <a:avLst/>
          </a:prstGeom>
        </p:spPr>
      </p:pic>
      <p:pic>
        <p:nvPicPr>
          <p:cNvPr id="6" name="Picture 7">
            <a:extLst>
              <a:ext uri="{FF2B5EF4-FFF2-40B4-BE49-F238E27FC236}">
                <a16:creationId xmlns:a16="http://schemas.microsoft.com/office/drawing/2014/main" id="{FC5F65F5-CA67-453B-B869-050F6375E39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268617" flipH="1">
            <a:off x="-4767934" y="-8986632"/>
            <a:ext cx="12657383" cy="10287000"/>
          </a:xfrm>
          <a:prstGeom prst="rect">
            <a:avLst/>
          </a:prstGeom>
        </p:spPr>
      </p:pic>
      <p:grpSp>
        <p:nvGrpSpPr>
          <p:cNvPr id="13" name="Group 3">
            <a:extLst>
              <a:ext uri="{FF2B5EF4-FFF2-40B4-BE49-F238E27FC236}">
                <a16:creationId xmlns:a16="http://schemas.microsoft.com/office/drawing/2014/main" id="{726BA368-8886-E3D0-B25F-36B1ABD38D73}"/>
              </a:ext>
            </a:extLst>
          </p:cNvPr>
          <p:cNvGrpSpPr/>
          <p:nvPr userDrawn="1"/>
        </p:nvGrpSpPr>
        <p:grpSpPr>
          <a:xfrm>
            <a:off x="5461000" y="584668"/>
            <a:ext cx="6352959" cy="5422432"/>
            <a:chOff x="0" y="0"/>
            <a:chExt cx="1826726" cy="1003741"/>
          </a:xfrm>
        </p:grpSpPr>
        <p:sp>
          <p:nvSpPr>
            <p:cNvPr id="14" name="Freeform 4">
              <a:extLst>
                <a:ext uri="{FF2B5EF4-FFF2-40B4-BE49-F238E27FC236}">
                  <a16:creationId xmlns:a16="http://schemas.microsoft.com/office/drawing/2014/main" id="{DD60032C-0F19-7A03-CB4E-793C85D73B36}"/>
                </a:ext>
              </a:extLst>
            </p:cNvPr>
            <p:cNvSpPr/>
            <p:nvPr/>
          </p:nvSpPr>
          <p:spPr>
            <a:xfrm>
              <a:off x="0" y="0"/>
              <a:ext cx="1826726" cy="1003741"/>
            </a:xfrm>
            <a:custGeom>
              <a:avLst/>
              <a:gdLst/>
              <a:ahLst/>
              <a:cxnLst/>
              <a:rect l="l" t="t" r="r" b="b"/>
              <a:pathLst>
                <a:path w="1826726" h="1003741">
                  <a:moveTo>
                    <a:pt x="1702266" y="1003740"/>
                  </a:moveTo>
                  <a:lnTo>
                    <a:pt x="124460" y="1003740"/>
                  </a:lnTo>
                  <a:cubicBezTo>
                    <a:pt x="55880" y="1003740"/>
                    <a:pt x="0" y="947860"/>
                    <a:pt x="0" y="879280"/>
                  </a:cubicBezTo>
                  <a:lnTo>
                    <a:pt x="0" y="124460"/>
                  </a:lnTo>
                  <a:cubicBezTo>
                    <a:pt x="0" y="55880"/>
                    <a:pt x="55880" y="0"/>
                    <a:pt x="124460" y="0"/>
                  </a:cubicBezTo>
                  <a:lnTo>
                    <a:pt x="1702266" y="0"/>
                  </a:lnTo>
                  <a:cubicBezTo>
                    <a:pt x="1770846" y="0"/>
                    <a:pt x="1826726" y="55880"/>
                    <a:pt x="1826726" y="124460"/>
                  </a:cubicBezTo>
                  <a:lnTo>
                    <a:pt x="1826726" y="879281"/>
                  </a:lnTo>
                  <a:cubicBezTo>
                    <a:pt x="1826726" y="947861"/>
                    <a:pt x="1770846" y="1003741"/>
                    <a:pt x="1702266" y="1003741"/>
                  </a:cubicBezTo>
                  <a:close/>
                </a:path>
              </a:pathLst>
            </a:custGeom>
            <a:solidFill>
              <a:srgbClr val="FFFFFF"/>
            </a:solidFill>
          </p:spPr>
        </p:sp>
      </p:grpSp>
      <p:sp>
        <p:nvSpPr>
          <p:cNvPr id="18" name="Title 1">
            <a:extLst>
              <a:ext uri="{FF2B5EF4-FFF2-40B4-BE49-F238E27FC236}">
                <a16:creationId xmlns:a16="http://schemas.microsoft.com/office/drawing/2014/main" id="{4C29F9A7-9597-6847-F97A-7B4469DCA8FF}"/>
              </a:ext>
            </a:extLst>
          </p:cNvPr>
          <p:cNvSpPr>
            <a:spLocks noGrp="1"/>
          </p:cNvSpPr>
          <p:nvPr>
            <p:ph type="title"/>
          </p:nvPr>
        </p:nvSpPr>
        <p:spPr>
          <a:xfrm>
            <a:off x="5768340" y="850900"/>
            <a:ext cx="5750560" cy="865339"/>
          </a:xfrm>
        </p:spPr>
        <p:txBody>
          <a:bodyPr>
            <a:noAutofit/>
          </a:bodyPr>
          <a:lstStyle>
            <a:lvl1pPr>
              <a:defRPr sz="3600" b="1">
                <a:solidFill>
                  <a:schemeClr val="tx2"/>
                </a:solidFill>
              </a:defRPr>
            </a:lvl1pPr>
          </a:lstStyle>
          <a:p>
            <a:r>
              <a:rPr lang="en-US"/>
              <a:t>Click to edit Master title style</a:t>
            </a:r>
          </a:p>
        </p:txBody>
      </p:sp>
      <p:sp>
        <p:nvSpPr>
          <p:cNvPr id="23" name="Text Placeholder 22">
            <a:extLst>
              <a:ext uri="{FF2B5EF4-FFF2-40B4-BE49-F238E27FC236}">
                <a16:creationId xmlns:a16="http://schemas.microsoft.com/office/drawing/2014/main" id="{3835A83B-C9FC-104B-FBBF-972BB1467CDB}"/>
              </a:ext>
            </a:extLst>
          </p:cNvPr>
          <p:cNvSpPr>
            <a:spLocks noGrp="1"/>
          </p:cNvSpPr>
          <p:nvPr>
            <p:ph type="body" sz="quarter" idx="12"/>
          </p:nvPr>
        </p:nvSpPr>
        <p:spPr>
          <a:xfrm>
            <a:off x="5768975" y="2057400"/>
            <a:ext cx="5749925" cy="349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4243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E67A4E06-9661-E984-78AD-2234EBCD609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952" t="-1" r="26256" b="53192"/>
          <a:stretch/>
        </p:blipFill>
        <p:spPr>
          <a:xfrm rot="4024296">
            <a:off x="-5030403" y="837627"/>
            <a:ext cx="10720369" cy="4815279"/>
          </a:xfrm>
          <a:prstGeom prst="rect">
            <a:avLst/>
          </a:prstGeom>
        </p:spPr>
      </p:pic>
      <p:sp>
        <p:nvSpPr>
          <p:cNvPr id="2" name="Title 1">
            <a:extLst>
              <a:ext uri="{FF2B5EF4-FFF2-40B4-BE49-F238E27FC236}">
                <a16:creationId xmlns:a16="http://schemas.microsoft.com/office/drawing/2014/main" id="{A8CB8EF2-4ACE-4161-21C5-4D4386FF0439}"/>
              </a:ext>
            </a:extLst>
          </p:cNvPr>
          <p:cNvSpPr>
            <a:spLocks noGrp="1"/>
          </p:cNvSpPr>
          <p:nvPr>
            <p:ph type="title"/>
          </p:nvPr>
        </p:nvSpPr>
        <p:spPr>
          <a:xfrm>
            <a:off x="443632" y="294104"/>
            <a:ext cx="6081453" cy="1325563"/>
          </a:xfrm>
        </p:spPr>
        <p:txBody>
          <a:bodyPr/>
          <a:lstStyle>
            <a:lvl1pPr>
              <a:defRPr b="1">
                <a:solidFill>
                  <a:schemeClr val="tx2"/>
                </a:solidFill>
              </a:defRPr>
            </a:lvl1pPr>
          </a:lstStyle>
          <a:p>
            <a:endParaRPr lang="en-US"/>
          </a:p>
        </p:txBody>
      </p:sp>
      <p:sp>
        <p:nvSpPr>
          <p:cNvPr id="3" name="Footer Placeholder 2">
            <a:extLst>
              <a:ext uri="{FF2B5EF4-FFF2-40B4-BE49-F238E27FC236}">
                <a16:creationId xmlns:a16="http://schemas.microsoft.com/office/drawing/2014/main" id="{3B204889-6078-F7FC-3033-7D6611D14815}"/>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77C543C6-AF89-70E7-7052-28C7C2135CE3}"/>
              </a:ext>
            </a:extLst>
          </p:cNvPr>
          <p:cNvSpPr>
            <a:spLocks noGrp="1"/>
          </p:cNvSpPr>
          <p:nvPr>
            <p:ph type="sldNum" sz="quarter" idx="11"/>
          </p:nvPr>
        </p:nvSpPr>
        <p:spPr/>
        <p:txBody>
          <a:bodyPr/>
          <a:lstStyle/>
          <a:p>
            <a:fld id="{2A3F6121-7E7D-4058-A6FF-846C80794112}" type="slidenum">
              <a:rPr lang="en-US" smtClean="0"/>
              <a:pPr/>
              <a:t>‹#›</a:t>
            </a:fld>
            <a:endParaRPr lang="en-US"/>
          </a:p>
        </p:txBody>
      </p:sp>
      <p:grpSp>
        <p:nvGrpSpPr>
          <p:cNvPr id="5" name="Group 2">
            <a:extLst>
              <a:ext uri="{FF2B5EF4-FFF2-40B4-BE49-F238E27FC236}">
                <a16:creationId xmlns:a16="http://schemas.microsoft.com/office/drawing/2014/main" id="{9DD3C2E6-0FA4-AA74-4EEC-02EA8671BD1B}"/>
              </a:ext>
            </a:extLst>
          </p:cNvPr>
          <p:cNvGrpSpPr/>
          <p:nvPr userDrawn="1"/>
        </p:nvGrpSpPr>
        <p:grpSpPr>
          <a:xfrm>
            <a:off x="420948" y="1772578"/>
            <a:ext cx="6530268" cy="4359840"/>
            <a:chOff x="0" y="0"/>
            <a:chExt cx="3656054" cy="1621535"/>
          </a:xfrm>
        </p:grpSpPr>
        <p:sp>
          <p:nvSpPr>
            <p:cNvPr id="6" name="Freeform 3">
              <a:extLst>
                <a:ext uri="{FF2B5EF4-FFF2-40B4-BE49-F238E27FC236}">
                  <a16:creationId xmlns:a16="http://schemas.microsoft.com/office/drawing/2014/main" id="{455B8ABB-3750-CC4E-2D1D-AD4811D9CCA1}"/>
                </a:ext>
              </a:extLst>
            </p:cNvPr>
            <p:cNvSpPr/>
            <p:nvPr/>
          </p:nvSpPr>
          <p:spPr>
            <a:xfrm>
              <a:off x="92710" y="106680"/>
              <a:ext cx="3551913" cy="1502155"/>
            </a:xfrm>
            <a:custGeom>
              <a:avLst/>
              <a:gdLst/>
              <a:ahLst/>
              <a:cxnLst/>
              <a:rect l="l" t="t" r="r" b="b"/>
              <a:pathLst>
                <a:path w="3551913" h="1502155">
                  <a:moveTo>
                    <a:pt x="3525243" y="1312925"/>
                  </a:moveTo>
                  <a:cubicBezTo>
                    <a:pt x="3525243" y="1400555"/>
                    <a:pt x="3449043" y="1471675"/>
                    <a:pt x="3367763" y="1471675"/>
                  </a:cubicBezTo>
                  <a:lnTo>
                    <a:pt x="66040" y="1471675"/>
                  </a:lnTo>
                  <a:cubicBezTo>
                    <a:pt x="43180" y="1471675"/>
                    <a:pt x="20320" y="1466595"/>
                    <a:pt x="0" y="1457705"/>
                  </a:cubicBezTo>
                  <a:cubicBezTo>
                    <a:pt x="26670" y="1485645"/>
                    <a:pt x="63500" y="1502155"/>
                    <a:pt x="116766" y="1502155"/>
                  </a:cubicBezTo>
                  <a:lnTo>
                    <a:pt x="3405863" y="1502155"/>
                  </a:lnTo>
                  <a:cubicBezTo>
                    <a:pt x="3485873" y="1502155"/>
                    <a:pt x="3551913" y="1436115"/>
                    <a:pt x="3551913" y="1356105"/>
                  </a:cubicBezTo>
                  <a:lnTo>
                    <a:pt x="3551913" y="95250"/>
                  </a:lnTo>
                  <a:cubicBezTo>
                    <a:pt x="3551913" y="58420"/>
                    <a:pt x="3537943" y="25400"/>
                    <a:pt x="3516353" y="0"/>
                  </a:cubicBezTo>
                  <a:cubicBezTo>
                    <a:pt x="3522703" y="16510"/>
                    <a:pt x="3525243" y="34290"/>
                    <a:pt x="3525243" y="52070"/>
                  </a:cubicBezTo>
                  <a:lnTo>
                    <a:pt x="3525243" y="1312925"/>
                  </a:lnTo>
                  <a:lnTo>
                    <a:pt x="3525243" y="1312925"/>
                  </a:lnTo>
                  <a:close/>
                </a:path>
              </a:pathLst>
            </a:custGeom>
            <a:solidFill>
              <a:srgbClr val="0A4F8F"/>
            </a:solidFill>
          </p:spPr>
        </p:sp>
        <p:sp>
          <p:nvSpPr>
            <p:cNvPr id="7" name="Freeform 4">
              <a:extLst>
                <a:ext uri="{FF2B5EF4-FFF2-40B4-BE49-F238E27FC236}">
                  <a16:creationId xmlns:a16="http://schemas.microsoft.com/office/drawing/2014/main" id="{CA27F411-0500-0127-D474-95B56E9CB494}"/>
                </a:ext>
              </a:extLst>
            </p:cNvPr>
            <p:cNvSpPr/>
            <p:nvPr/>
          </p:nvSpPr>
          <p:spPr>
            <a:xfrm>
              <a:off x="12700" y="12700"/>
              <a:ext cx="3591284" cy="1552955"/>
            </a:xfrm>
            <a:custGeom>
              <a:avLst/>
              <a:gdLst/>
              <a:ahLst/>
              <a:cxnLst/>
              <a:rect l="l" t="t" r="r" b="b"/>
              <a:pathLst>
                <a:path w="3591284" h="1552955">
                  <a:moveTo>
                    <a:pt x="146050" y="1552955"/>
                  </a:moveTo>
                  <a:lnTo>
                    <a:pt x="3445234" y="1552955"/>
                  </a:lnTo>
                  <a:cubicBezTo>
                    <a:pt x="3525243" y="1552955"/>
                    <a:pt x="3591284" y="1486915"/>
                    <a:pt x="3591284" y="1406905"/>
                  </a:cubicBezTo>
                  <a:lnTo>
                    <a:pt x="3591284" y="146050"/>
                  </a:lnTo>
                  <a:cubicBezTo>
                    <a:pt x="3591284" y="66040"/>
                    <a:pt x="3525243" y="0"/>
                    <a:pt x="3445234" y="0"/>
                  </a:cubicBezTo>
                  <a:lnTo>
                    <a:pt x="146050" y="0"/>
                  </a:lnTo>
                  <a:cubicBezTo>
                    <a:pt x="66040" y="0"/>
                    <a:pt x="0" y="66040"/>
                    <a:pt x="0" y="146050"/>
                  </a:cubicBezTo>
                  <a:lnTo>
                    <a:pt x="0" y="1406905"/>
                  </a:lnTo>
                  <a:cubicBezTo>
                    <a:pt x="0" y="1488185"/>
                    <a:pt x="66040" y="1552955"/>
                    <a:pt x="146050" y="1552955"/>
                  </a:cubicBezTo>
                  <a:close/>
                </a:path>
              </a:pathLst>
            </a:custGeom>
            <a:solidFill>
              <a:srgbClr val="FFFFFF"/>
            </a:solidFill>
          </p:spPr>
        </p:sp>
        <p:sp>
          <p:nvSpPr>
            <p:cNvPr id="8" name="Freeform 5">
              <a:extLst>
                <a:ext uri="{FF2B5EF4-FFF2-40B4-BE49-F238E27FC236}">
                  <a16:creationId xmlns:a16="http://schemas.microsoft.com/office/drawing/2014/main" id="{5FBA50A0-8818-0740-0B3D-61DE7A17EB2C}"/>
                </a:ext>
              </a:extLst>
            </p:cNvPr>
            <p:cNvSpPr/>
            <p:nvPr userDrawn="1"/>
          </p:nvSpPr>
          <p:spPr>
            <a:xfrm>
              <a:off x="0" y="0"/>
              <a:ext cx="3656054" cy="1621535"/>
            </a:xfrm>
            <a:custGeom>
              <a:avLst/>
              <a:gdLst/>
              <a:ahLst/>
              <a:cxnLst/>
              <a:rect l="l" t="t" r="r" b="b"/>
              <a:pathLst>
                <a:path w="3656054" h="1621535">
                  <a:moveTo>
                    <a:pt x="3592553" y="74930"/>
                  </a:moveTo>
                  <a:cubicBezTo>
                    <a:pt x="3564613" y="30480"/>
                    <a:pt x="3515084" y="0"/>
                    <a:pt x="3457934" y="0"/>
                  </a:cubicBezTo>
                  <a:lnTo>
                    <a:pt x="158750" y="0"/>
                  </a:lnTo>
                  <a:cubicBezTo>
                    <a:pt x="71120" y="0"/>
                    <a:pt x="0" y="71120"/>
                    <a:pt x="0" y="158750"/>
                  </a:cubicBezTo>
                  <a:lnTo>
                    <a:pt x="0" y="1419605"/>
                  </a:lnTo>
                  <a:cubicBezTo>
                    <a:pt x="0" y="1471675"/>
                    <a:pt x="25400" y="1517395"/>
                    <a:pt x="63500" y="1546605"/>
                  </a:cubicBezTo>
                  <a:cubicBezTo>
                    <a:pt x="91440" y="1591055"/>
                    <a:pt x="140970" y="1621535"/>
                    <a:pt x="212716" y="1621535"/>
                  </a:cubicBezTo>
                  <a:lnTo>
                    <a:pt x="3497304" y="1621535"/>
                  </a:lnTo>
                  <a:cubicBezTo>
                    <a:pt x="3584934" y="1621535"/>
                    <a:pt x="3656054" y="1550415"/>
                    <a:pt x="3656054" y="1462785"/>
                  </a:cubicBezTo>
                  <a:lnTo>
                    <a:pt x="3656054" y="201930"/>
                  </a:lnTo>
                  <a:cubicBezTo>
                    <a:pt x="3656053" y="149860"/>
                    <a:pt x="3630653" y="104140"/>
                    <a:pt x="3592553" y="74930"/>
                  </a:cubicBezTo>
                  <a:close/>
                  <a:moveTo>
                    <a:pt x="12700" y="1419605"/>
                  </a:moveTo>
                  <a:lnTo>
                    <a:pt x="12700" y="158750"/>
                  </a:lnTo>
                  <a:cubicBezTo>
                    <a:pt x="12700" y="78740"/>
                    <a:pt x="78740" y="12700"/>
                    <a:pt x="158750" y="12700"/>
                  </a:cubicBezTo>
                  <a:lnTo>
                    <a:pt x="3457934" y="12700"/>
                  </a:lnTo>
                  <a:cubicBezTo>
                    <a:pt x="3537943" y="12700"/>
                    <a:pt x="3603984" y="78740"/>
                    <a:pt x="3603984" y="158750"/>
                  </a:cubicBezTo>
                  <a:lnTo>
                    <a:pt x="3603984" y="1419605"/>
                  </a:lnTo>
                  <a:cubicBezTo>
                    <a:pt x="3603984" y="1499615"/>
                    <a:pt x="3537943" y="1565655"/>
                    <a:pt x="3457934" y="1565655"/>
                  </a:cubicBezTo>
                  <a:lnTo>
                    <a:pt x="158750" y="1565655"/>
                  </a:lnTo>
                  <a:cubicBezTo>
                    <a:pt x="78740" y="1565655"/>
                    <a:pt x="12700" y="1500885"/>
                    <a:pt x="12700" y="1419605"/>
                  </a:cubicBezTo>
                  <a:close/>
                  <a:moveTo>
                    <a:pt x="3644623" y="1462785"/>
                  </a:moveTo>
                  <a:cubicBezTo>
                    <a:pt x="3644623" y="1542795"/>
                    <a:pt x="3577313" y="1608835"/>
                    <a:pt x="3497303" y="1608835"/>
                  </a:cubicBezTo>
                  <a:lnTo>
                    <a:pt x="212716" y="1608835"/>
                  </a:lnTo>
                  <a:cubicBezTo>
                    <a:pt x="157480" y="1608835"/>
                    <a:pt x="120650" y="1592325"/>
                    <a:pt x="93980" y="1564385"/>
                  </a:cubicBezTo>
                  <a:cubicBezTo>
                    <a:pt x="114300" y="1573275"/>
                    <a:pt x="135890" y="1578355"/>
                    <a:pt x="160020" y="1578355"/>
                  </a:cubicBezTo>
                  <a:lnTo>
                    <a:pt x="3459204" y="1578355"/>
                  </a:lnTo>
                  <a:cubicBezTo>
                    <a:pt x="3546834" y="1578355"/>
                    <a:pt x="3617954" y="1507235"/>
                    <a:pt x="3617954" y="1419605"/>
                  </a:cubicBezTo>
                  <a:lnTo>
                    <a:pt x="3617954" y="158750"/>
                  </a:lnTo>
                  <a:cubicBezTo>
                    <a:pt x="3617954" y="140970"/>
                    <a:pt x="3614143" y="123190"/>
                    <a:pt x="3609063" y="106680"/>
                  </a:cubicBezTo>
                  <a:cubicBezTo>
                    <a:pt x="3630654" y="132080"/>
                    <a:pt x="3644623" y="165100"/>
                    <a:pt x="3644623" y="201930"/>
                  </a:cubicBezTo>
                  <a:lnTo>
                    <a:pt x="3644623" y="1462785"/>
                  </a:lnTo>
                  <a:cubicBezTo>
                    <a:pt x="3644623" y="1462785"/>
                    <a:pt x="3644623" y="1462785"/>
                    <a:pt x="3644623" y="1462785"/>
                  </a:cubicBezTo>
                  <a:close/>
                </a:path>
              </a:pathLst>
            </a:custGeom>
            <a:solidFill>
              <a:srgbClr val="F5F6F8"/>
            </a:solidFill>
          </p:spPr>
        </p:sp>
      </p:grpSp>
      <p:sp>
        <p:nvSpPr>
          <p:cNvPr id="14" name="Picture Placeholder 13">
            <a:extLst>
              <a:ext uri="{FF2B5EF4-FFF2-40B4-BE49-F238E27FC236}">
                <a16:creationId xmlns:a16="http://schemas.microsoft.com/office/drawing/2014/main" id="{D607FC7A-61C4-D748-99F3-61513AC67422}"/>
              </a:ext>
            </a:extLst>
          </p:cNvPr>
          <p:cNvSpPr>
            <a:spLocks noGrp="1"/>
          </p:cNvSpPr>
          <p:nvPr>
            <p:ph type="pic" sz="quarter" idx="13"/>
          </p:nvPr>
        </p:nvSpPr>
        <p:spPr>
          <a:xfrm>
            <a:off x="7341468" y="1806726"/>
            <a:ext cx="4406900" cy="4289274"/>
          </a:xfrm>
          <a:prstGeom prst="roundRect">
            <a:avLst/>
          </a:prstGeom>
        </p:spPr>
        <p:txBody>
          <a:bodyPr/>
          <a:lstStyle>
            <a:lvl1pPr marL="0" indent="0">
              <a:buNone/>
              <a:defRPr/>
            </a:lvl1pPr>
          </a:lstStyle>
          <a:p>
            <a:endParaRPr lang="en-US"/>
          </a:p>
        </p:txBody>
      </p:sp>
      <p:sp>
        <p:nvSpPr>
          <p:cNvPr id="11" name="Text Placeholder 10">
            <a:extLst>
              <a:ext uri="{FF2B5EF4-FFF2-40B4-BE49-F238E27FC236}">
                <a16:creationId xmlns:a16="http://schemas.microsoft.com/office/drawing/2014/main" id="{A0A929E0-93E7-9098-8CEF-9A8DFFFD95D4}"/>
              </a:ext>
            </a:extLst>
          </p:cNvPr>
          <p:cNvSpPr>
            <a:spLocks noGrp="1"/>
          </p:cNvSpPr>
          <p:nvPr>
            <p:ph type="body" sz="quarter" idx="14"/>
          </p:nvPr>
        </p:nvSpPr>
        <p:spPr>
          <a:xfrm>
            <a:off x="671332" y="2058989"/>
            <a:ext cx="5853753" cy="36936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6289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 image">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E67A4E06-9661-E984-78AD-2234EBCD609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952" t="-1" r="26256" b="53192"/>
          <a:stretch/>
        </p:blipFill>
        <p:spPr>
          <a:xfrm rot="4024296">
            <a:off x="-5030403" y="837627"/>
            <a:ext cx="10720369" cy="4815279"/>
          </a:xfrm>
          <a:prstGeom prst="rect">
            <a:avLst/>
          </a:prstGeom>
        </p:spPr>
      </p:pic>
      <p:sp>
        <p:nvSpPr>
          <p:cNvPr id="2" name="Title 1">
            <a:extLst>
              <a:ext uri="{FF2B5EF4-FFF2-40B4-BE49-F238E27FC236}">
                <a16:creationId xmlns:a16="http://schemas.microsoft.com/office/drawing/2014/main" id="{A8CB8EF2-4ACE-4161-21C5-4D4386FF0439}"/>
              </a:ext>
            </a:extLst>
          </p:cNvPr>
          <p:cNvSpPr>
            <a:spLocks noGrp="1"/>
          </p:cNvSpPr>
          <p:nvPr>
            <p:ph type="title"/>
          </p:nvPr>
        </p:nvSpPr>
        <p:spPr>
          <a:xfrm>
            <a:off x="443632" y="294104"/>
            <a:ext cx="6081453" cy="1325563"/>
          </a:xfrm>
        </p:spPr>
        <p:txBody>
          <a:bodyPr/>
          <a:lstStyle>
            <a:lvl1pPr>
              <a:defRPr b="1">
                <a:solidFill>
                  <a:schemeClr val="tx2"/>
                </a:solidFill>
              </a:defRPr>
            </a:lvl1pPr>
          </a:lstStyle>
          <a:p>
            <a:endParaRPr lang="en-US"/>
          </a:p>
        </p:txBody>
      </p:sp>
      <p:sp>
        <p:nvSpPr>
          <p:cNvPr id="3" name="Footer Placeholder 2">
            <a:extLst>
              <a:ext uri="{FF2B5EF4-FFF2-40B4-BE49-F238E27FC236}">
                <a16:creationId xmlns:a16="http://schemas.microsoft.com/office/drawing/2014/main" id="{3B204889-6078-F7FC-3033-7D6611D14815}"/>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77C543C6-AF89-70E7-7052-28C7C2135CE3}"/>
              </a:ext>
            </a:extLst>
          </p:cNvPr>
          <p:cNvSpPr>
            <a:spLocks noGrp="1"/>
          </p:cNvSpPr>
          <p:nvPr>
            <p:ph type="sldNum" sz="quarter" idx="11"/>
          </p:nvPr>
        </p:nvSpPr>
        <p:spPr/>
        <p:txBody>
          <a:bodyPr/>
          <a:lstStyle/>
          <a:p>
            <a:fld id="{2A3F6121-7E7D-4058-A6FF-846C80794112}" type="slidenum">
              <a:rPr lang="en-US" smtClean="0"/>
              <a:pPr/>
              <a:t>‹#›</a:t>
            </a:fld>
            <a:endParaRPr lang="en-US"/>
          </a:p>
        </p:txBody>
      </p:sp>
      <p:grpSp>
        <p:nvGrpSpPr>
          <p:cNvPr id="5" name="Group 2">
            <a:extLst>
              <a:ext uri="{FF2B5EF4-FFF2-40B4-BE49-F238E27FC236}">
                <a16:creationId xmlns:a16="http://schemas.microsoft.com/office/drawing/2014/main" id="{9DD3C2E6-0FA4-AA74-4EEC-02EA8671BD1B}"/>
              </a:ext>
            </a:extLst>
          </p:cNvPr>
          <p:cNvGrpSpPr/>
          <p:nvPr userDrawn="1"/>
        </p:nvGrpSpPr>
        <p:grpSpPr>
          <a:xfrm>
            <a:off x="420948" y="1587223"/>
            <a:ext cx="7732452" cy="4583772"/>
            <a:chOff x="0" y="0"/>
            <a:chExt cx="3656054" cy="1621535"/>
          </a:xfrm>
        </p:grpSpPr>
        <p:sp>
          <p:nvSpPr>
            <p:cNvPr id="6" name="Freeform 3">
              <a:extLst>
                <a:ext uri="{FF2B5EF4-FFF2-40B4-BE49-F238E27FC236}">
                  <a16:creationId xmlns:a16="http://schemas.microsoft.com/office/drawing/2014/main" id="{455B8ABB-3750-CC4E-2D1D-AD4811D9CCA1}"/>
                </a:ext>
              </a:extLst>
            </p:cNvPr>
            <p:cNvSpPr/>
            <p:nvPr/>
          </p:nvSpPr>
          <p:spPr>
            <a:xfrm>
              <a:off x="92710" y="106680"/>
              <a:ext cx="3551913" cy="1502155"/>
            </a:xfrm>
            <a:custGeom>
              <a:avLst/>
              <a:gdLst/>
              <a:ahLst/>
              <a:cxnLst/>
              <a:rect l="l" t="t" r="r" b="b"/>
              <a:pathLst>
                <a:path w="3551913" h="1502155">
                  <a:moveTo>
                    <a:pt x="3525243" y="1312925"/>
                  </a:moveTo>
                  <a:cubicBezTo>
                    <a:pt x="3525243" y="1400555"/>
                    <a:pt x="3449043" y="1471675"/>
                    <a:pt x="3367763" y="1471675"/>
                  </a:cubicBezTo>
                  <a:lnTo>
                    <a:pt x="66040" y="1471675"/>
                  </a:lnTo>
                  <a:cubicBezTo>
                    <a:pt x="43180" y="1471675"/>
                    <a:pt x="20320" y="1466595"/>
                    <a:pt x="0" y="1457705"/>
                  </a:cubicBezTo>
                  <a:cubicBezTo>
                    <a:pt x="26670" y="1485645"/>
                    <a:pt x="63500" y="1502155"/>
                    <a:pt x="116766" y="1502155"/>
                  </a:cubicBezTo>
                  <a:lnTo>
                    <a:pt x="3405863" y="1502155"/>
                  </a:lnTo>
                  <a:cubicBezTo>
                    <a:pt x="3485873" y="1502155"/>
                    <a:pt x="3551913" y="1436115"/>
                    <a:pt x="3551913" y="1356105"/>
                  </a:cubicBezTo>
                  <a:lnTo>
                    <a:pt x="3551913" y="95250"/>
                  </a:lnTo>
                  <a:cubicBezTo>
                    <a:pt x="3551913" y="58420"/>
                    <a:pt x="3537943" y="25400"/>
                    <a:pt x="3516353" y="0"/>
                  </a:cubicBezTo>
                  <a:cubicBezTo>
                    <a:pt x="3522703" y="16510"/>
                    <a:pt x="3525243" y="34290"/>
                    <a:pt x="3525243" y="52070"/>
                  </a:cubicBezTo>
                  <a:lnTo>
                    <a:pt x="3525243" y="1312925"/>
                  </a:lnTo>
                  <a:lnTo>
                    <a:pt x="3525243" y="1312925"/>
                  </a:lnTo>
                  <a:close/>
                </a:path>
              </a:pathLst>
            </a:custGeom>
            <a:solidFill>
              <a:srgbClr val="0A4F8F"/>
            </a:solidFill>
          </p:spPr>
        </p:sp>
        <p:sp>
          <p:nvSpPr>
            <p:cNvPr id="7" name="Freeform 4">
              <a:extLst>
                <a:ext uri="{FF2B5EF4-FFF2-40B4-BE49-F238E27FC236}">
                  <a16:creationId xmlns:a16="http://schemas.microsoft.com/office/drawing/2014/main" id="{CA27F411-0500-0127-D474-95B56E9CB494}"/>
                </a:ext>
              </a:extLst>
            </p:cNvPr>
            <p:cNvSpPr/>
            <p:nvPr/>
          </p:nvSpPr>
          <p:spPr>
            <a:xfrm>
              <a:off x="12700" y="12700"/>
              <a:ext cx="3591284" cy="1552955"/>
            </a:xfrm>
            <a:custGeom>
              <a:avLst/>
              <a:gdLst/>
              <a:ahLst/>
              <a:cxnLst/>
              <a:rect l="l" t="t" r="r" b="b"/>
              <a:pathLst>
                <a:path w="3591284" h="1552955">
                  <a:moveTo>
                    <a:pt x="146050" y="1552955"/>
                  </a:moveTo>
                  <a:lnTo>
                    <a:pt x="3445234" y="1552955"/>
                  </a:lnTo>
                  <a:cubicBezTo>
                    <a:pt x="3525243" y="1552955"/>
                    <a:pt x="3591284" y="1486915"/>
                    <a:pt x="3591284" y="1406905"/>
                  </a:cubicBezTo>
                  <a:lnTo>
                    <a:pt x="3591284" y="146050"/>
                  </a:lnTo>
                  <a:cubicBezTo>
                    <a:pt x="3591284" y="66040"/>
                    <a:pt x="3525243" y="0"/>
                    <a:pt x="3445234" y="0"/>
                  </a:cubicBezTo>
                  <a:lnTo>
                    <a:pt x="146050" y="0"/>
                  </a:lnTo>
                  <a:cubicBezTo>
                    <a:pt x="66040" y="0"/>
                    <a:pt x="0" y="66040"/>
                    <a:pt x="0" y="146050"/>
                  </a:cubicBezTo>
                  <a:lnTo>
                    <a:pt x="0" y="1406905"/>
                  </a:lnTo>
                  <a:cubicBezTo>
                    <a:pt x="0" y="1488185"/>
                    <a:pt x="66040" y="1552955"/>
                    <a:pt x="146050" y="1552955"/>
                  </a:cubicBezTo>
                  <a:close/>
                </a:path>
              </a:pathLst>
            </a:custGeom>
            <a:solidFill>
              <a:srgbClr val="FFFFFF"/>
            </a:solidFill>
          </p:spPr>
        </p:sp>
        <p:sp>
          <p:nvSpPr>
            <p:cNvPr id="8" name="Freeform 5">
              <a:extLst>
                <a:ext uri="{FF2B5EF4-FFF2-40B4-BE49-F238E27FC236}">
                  <a16:creationId xmlns:a16="http://schemas.microsoft.com/office/drawing/2014/main" id="{5FBA50A0-8818-0740-0B3D-61DE7A17EB2C}"/>
                </a:ext>
              </a:extLst>
            </p:cNvPr>
            <p:cNvSpPr/>
            <p:nvPr userDrawn="1"/>
          </p:nvSpPr>
          <p:spPr>
            <a:xfrm>
              <a:off x="0" y="0"/>
              <a:ext cx="3656054" cy="1621535"/>
            </a:xfrm>
            <a:custGeom>
              <a:avLst/>
              <a:gdLst/>
              <a:ahLst/>
              <a:cxnLst/>
              <a:rect l="l" t="t" r="r" b="b"/>
              <a:pathLst>
                <a:path w="3656054" h="1621535">
                  <a:moveTo>
                    <a:pt x="3592553" y="74930"/>
                  </a:moveTo>
                  <a:cubicBezTo>
                    <a:pt x="3564613" y="30480"/>
                    <a:pt x="3515084" y="0"/>
                    <a:pt x="3457934" y="0"/>
                  </a:cubicBezTo>
                  <a:lnTo>
                    <a:pt x="158750" y="0"/>
                  </a:lnTo>
                  <a:cubicBezTo>
                    <a:pt x="71120" y="0"/>
                    <a:pt x="0" y="71120"/>
                    <a:pt x="0" y="158750"/>
                  </a:cubicBezTo>
                  <a:lnTo>
                    <a:pt x="0" y="1419605"/>
                  </a:lnTo>
                  <a:cubicBezTo>
                    <a:pt x="0" y="1471675"/>
                    <a:pt x="25400" y="1517395"/>
                    <a:pt x="63500" y="1546605"/>
                  </a:cubicBezTo>
                  <a:cubicBezTo>
                    <a:pt x="91440" y="1591055"/>
                    <a:pt x="140970" y="1621535"/>
                    <a:pt x="212716" y="1621535"/>
                  </a:cubicBezTo>
                  <a:lnTo>
                    <a:pt x="3497304" y="1621535"/>
                  </a:lnTo>
                  <a:cubicBezTo>
                    <a:pt x="3584934" y="1621535"/>
                    <a:pt x="3656054" y="1550415"/>
                    <a:pt x="3656054" y="1462785"/>
                  </a:cubicBezTo>
                  <a:lnTo>
                    <a:pt x="3656054" y="201930"/>
                  </a:lnTo>
                  <a:cubicBezTo>
                    <a:pt x="3656053" y="149860"/>
                    <a:pt x="3630653" y="104140"/>
                    <a:pt x="3592553" y="74930"/>
                  </a:cubicBezTo>
                  <a:close/>
                  <a:moveTo>
                    <a:pt x="12700" y="1419605"/>
                  </a:moveTo>
                  <a:lnTo>
                    <a:pt x="12700" y="158750"/>
                  </a:lnTo>
                  <a:cubicBezTo>
                    <a:pt x="12700" y="78740"/>
                    <a:pt x="78740" y="12700"/>
                    <a:pt x="158750" y="12700"/>
                  </a:cubicBezTo>
                  <a:lnTo>
                    <a:pt x="3457934" y="12700"/>
                  </a:lnTo>
                  <a:cubicBezTo>
                    <a:pt x="3537943" y="12700"/>
                    <a:pt x="3603984" y="78740"/>
                    <a:pt x="3603984" y="158750"/>
                  </a:cubicBezTo>
                  <a:lnTo>
                    <a:pt x="3603984" y="1419605"/>
                  </a:lnTo>
                  <a:cubicBezTo>
                    <a:pt x="3603984" y="1499615"/>
                    <a:pt x="3537943" y="1565655"/>
                    <a:pt x="3457934" y="1565655"/>
                  </a:cubicBezTo>
                  <a:lnTo>
                    <a:pt x="158750" y="1565655"/>
                  </a:lnTo>
                  <a:cubicBezTo>
                    <a:pt x="78740" y="1565655"/>
                    <a:pt x="12700" y="1500885"/>
                    <a:pt x="12700" y="1419605"/>
                  </a:cubicBezTo>
                  <a:close/>
                  <a:moveTo>
                    <a:pt x="3644623" y="1462785"/>
                  </a:moveTo>
                  <a:cubicBezTo>
                    <a:pt x="3644623" y="1542795"/>
                    <a:pt x="3577313" y="1608835"/>
                    <a:pt x="3497303" y="1608835"/>
                  </a:cubicBezTo>
                  <a:lnTo>
                    <a:pt x="212716" y="1608835"/>
                  </a:lnTo>
                  <a:cubicBezTo>
                    <a:pt x="157480" y="1608835"/>
                    <a:pt x="120650" y="1592325"/>
                    <a:pt x="93980" y="1564385"/>
                  </a:cubicBezTo>
                  <a:cubicBezTo>
                    <a:pt x="114300" y="1573275"/>
                    <a:pt x="135890" y="1578355"/>
                    <a:pt x="160020" y="1578355"/>
                  </a:cubicBezTo>
                  <a:lnTo>
                    <a:pt x="3459204" y="1578355"/>
                  </a:lnTo>
                  <a:cubicBezTo>
                    <a:pt x="3546834" y="1578355"/>
                    <a:pt x="3617954" y="1507235"/>
                    <a:pt x="3617954" y="1419605"/>
                  </a:cubicBezTo>
                  <a:lnTo>
                    <a:pt x="3617954" y="158750"/>
                  </a:lnTo>
                  <a:cubicBezTo>
                    <a:pt x="3617954" y="140970"/>
                    <a:pt x="3614143" y="123190"/>
                    <a:pt x="3609063" y="106680"/>
                  </a:cubicBezTo>
                  <a:cubicBezTo>
                    <a:pt x="3630654" y="132080"/>
                    <a:pt x="3644623" y="165100"/>
                    <a:pt x="3644623" y="201930"/>
                  </a:cubicBezTo>
                  <a:lnTo>
                    <a:pt x="3644623" y="1462785"/>
                  </a:lnTo>
                  <a:cubicBezTo>
                    <a:pt x="3644623" y="1462785"/>
                    <a:pt x="3644623" y="1462785"/>
                    <a:pt x="3644623" y="1462785"/>
                  </a:cubicBezTo>
                  <a:close/>
                </a:path>
              </a:pathLst>
            </a:custGeom>
            <a:solidFill>
              <a:srgbClr val="F5F6F8"/>
            </a:solidFill>
          </p:spPr>
        </p:sp>
      </p:grpSp>
      <p:sp>
        <p:nvSpPr>
          <p:cNvPr id="14" name="Picture Placeholder 13">
            <a:extLst>
              <a:ext uri="{FF2B5EF4-FFF2-40B4-BE49-F238E27FC236}">
                <a16:creationId xmlns:a16="http://schemas.microsoft.com/office/drawing/2014/main" id="{D607FC7A-61C4-D748-99F3-61513AC67422}"/>
              </a:ext>
            </a:extLst>
          </p:cNvPr>
          <p:cNvSpPr>
            <a:spLocks noGrp="1"/>
          </p:cNvSpPr>
          <p:nvPr>
            <p:ph type="pic" sz="quarter" idx="13"/>
          </p:nvPr>
        </p:nvSpPr>
        <p:spPr>
          <a:xfrm>
            <a:off x="7341468" y="1806726"/>
            <a:ext cx="4406900" cy="4289274"/>
          </a:xfrm>
          <a:prstGeom prst="roundRect">
            <a:avLst/>
          </a:prstGeom>
        </p:spPr>
        <p:txBody>
          <a:bodyPr/>
          <a:lstStyle>
            <a:lvl1pPr marL="0" indent="0">
              <a:buNone/>
              <a:defRPr/>
            </a:lvl1pPr>
          </a:lstStyle>
          <a:p>
            <a:endParaRPr lang="en-US"/>
          </a:p>
        </p:txBody>
      </p:sp>
      <p:sp>
        <p:nvSpPr>
          <p:cNvPr id="11" name="Text Placeholder 10">
            <a:extLst>
              <a:ext uri="{FF2B5EF4-FFF2-40B4-BE49-F238E27FC236}">
                <a16:creationId xmlns:a16="http://schemas.microsoft.com/office/drawing/2014/main" id="{A0A929E0-93E7-9098-8CEF-9A8DFFFD95D4}"/>
              </a:ext>
            </a:extLst>
          </p:cNvPr>
          <p:cNvSpPr>
            <a:spLocks noGrp="1"/>
          </p:cNvSpPr>
          <p:nvPr>
            <p:ph type="body" sz="quarter" idx="14"/>
          </p:nvPr>
        </p:nvSpPr>
        <p:spPr>
          <a:xfrm>
            <a:off x="671332" y="2058989"/>
            <a:ext cx="5853753" cy="36936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120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B8EF2-4ACE-4161-21C5-4D4386FF0439}"/>
              </a:ext>
            </a:extLst>
          </p:cNvPr>
          <p:cNvSpPr>
            <a:spLocks noGrp="1"/>
          </p:cNvSpPr>
          <p:nvPr>
            <p:ph type="title"/>
          </p:nvPr>
        </p:nvSpPr>
        <p:spPr>
          <a:xfrm>
            <a:off x="5803032" y="332204"/>
            <a:ext cx="6081453" cy="1325563"/>
          </a:xfrm>
        </p:spPr>
        <p:txBody>
          <a:bodyPr/>
          <a:lstStyle>
            <a:lvl1pPr>
              <a:defRPr b="1">
                <a:solidFill>
                  <a:schemeClr val="tx2"/>
                </a:solidFill>
              </a:defRPr>
            </a:lvl1pPr>
          </a:lstStyle>
          <a:p>
            <a:endParaRPr lang="en-US"/>
          </a:p>
        </p:txBody>
      </p:sp>
      <p:sp>
        <p:nvSpPr>
          <p:cNvPr id="3" name="Footer Placeholder 2">
            <a:extLst>
              <a:ext uri="{FF2B5EF4-FFF2-40B4-BE49-F238E27FC236}">
                <a16:creationId xmlns:a16="http://schemas.microsoft.com/office/drawing/2014/main" id="{3B204889-6078-F7FC-3033-7D6611D14815}"/>
              </a:ext>
            </a:extLst>
          </p:cNvPr>
          <p:cNvSpPr>
            <a:spLocks noGrp="1"/>
          </p:cNvSpPr>
          <p:nvPr>
            <p:ph type="ftr" sz="quarter" idx="10"/>
          </p:nvPr>
        </p:nvSpPr>
        <p:spPr>
          <a:xfrm>
            <a:off x="6589713" y="6330532"/>
            <a:ext cx="4114800" cy="365125"/>
          </a:xfrm>
        </p:spPr>
        <p:txBody>
          <a:bodyPr/>
          <a:lstStyle/>
          <a:p>
            <a:r>
              <a:rPr lang="en-US"/>
              <a:t>© 2023 Medicare Rights Center</a:t>
            </a:r>
          </a:p>
        </p:txBody>
      </p:sp>
      <p:sp>
        <p:nvSpPr>
          <p:cNvPr id="4" name="Slide Number Placeholder 3">
            <a:extLst>
              <a:ext uri="{FF2B5EF4-FFF2-40B4-BE49-F238E27FC236}">
                <a16:creationId xmlns:a16="http://schemas.microsoft.com/office/drawing/2014/main" id="{77C543C6-AF89-70E7-7052-28C7C2135CE3}"/>
              </a:ext>
            </a:extLst>
          </p:cNvPr>
          <p:cNvSpPr>
            <a:spLocks noGrp="1"/>
          </p:cNvSpPr>
          <p:nvPr>
            <p:ph type="sldNum" sz="quarter" idx="11"/>
          </p:nvPr>
        </p:nvSpPr>
        <p:spPr>
          <a:xfrm>
            <a:off x="11072812" y="6343232"/>
            <a:ext cx="811213" cy="365125"/>
          </a:xfrm>
        </p:spPr>
        <p:txBody>
          <a:bodyPr/>
          <a:lstStyle/>
          <a:p>
            <a:fld id="{2A3F6121-7E7D-4058-A6FF-846C80794112}" type="slidenum">
              <a:rPr lang="en-US" smtClean="0"/>
              <a:pPr/>
              <a:t>‹#›</a:t>
            </a:fld>
            <a:endParaRPr lang="en-US"/>
          </a:p>
        </p:txBody>
      </p:sp>
      <p:sp>
        <p:nvSpPr>
          <p:cNvPr id="12" name="Text Placeholder 11">
            <a:extLst>
              <a:ext uri="{FF2B5EF4-FFF2-40B4-BE49-F238E27FC236}">
                <a16:creationId xmlns:a16="http://schemas.microsoft.com/office/drawing/2014/main" id="{191D69CD-2F28-0EEF-2478-69DA74F20DE4}"/>
              </a:ext>
            </a:extLst>
          </p:cNvPr>
          <p:cNvSpPr>
            <a:spLocks noGrp="1"/>
          </p:cNvSpPr>
          <p:nvPr>
            <p:ph type="body" sz="quarter" idx="12"/>
          </p:nvPr>
        </p:nvSpPr>
        <p:spPr>
          <a:xfrm>
            <a:off x="5802313" y="1866900"/>
            <a:ext cx="6081712" cy="410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4692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D37D4AE-2DE5-F1E1-175A-F83CEC6BF283}"/>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A562F605-550D-0C84-114F-98B5A0A7B3E4}"/>
              </a:ext>
            </a:extLst>
          </p:cNvPr>
          <p:cNvSpPr>
            <a:spLocks noGrp="1"/>
          </p:cNvSpPr>
          <p:nvPr>
            <p:ph type="sldNum" sz="quarter" idx="11"/>
          </p:nvPr>
        </p:nvSpPr>
        <p:spPr/>
        <p:txBody>
          <a:bodyPr/>
          <a:lstStyle/>
          <a:p>
            <a:fld id="{2A3F6121-7E7D-4058-A6FF-846C80794112}" type="slidenum">
              <a:rPr lang="en-US" smtClean="0"/>
              <a:pPr/>
              <a:t>‹#›</a:t>
            </a:fld>
            <a:endParaRPr lang="en-US"/>
          </a:p>
        </p:txBody>
      </p:sp>
      <p:grpSp>
        <p:nvGrpSpPr>
          <p:cNvPr id="5" name="Group 2">
            <a:extLst>
              <a:ext uri="{FF2B5EF4-FFF2-40B4-BE49-F238E27FC236}">
                <a16:creationId xmlns:a16="http://schemas.microsoft.com/office/drawing/2014/main" id="{BB1E77C5-AF04-A1DA-3CA0-059B2BC54ABF}"/>
              </a:ext>
            </a:extLst>
          </p:cNvPr>
          <p:cNvGrpSpPr/>
          <p:nvPr userDrawn="1"/>
        </p:nvGrpSpPr>
        <p:grpSpPr>
          <a:xfrm>
            <a:off x="838199" y="1040937"/>
            <a:ext cx="10515601" cy="2720835"/>
            <a:chOff x="0" y="0"/>
            <a:chExt cx="3656053" cy="632049"/>
          </a:xfrm>
        </p:grpSpPr>
        <p:sp>
          <p:nvSpPr>
            <p:cNvPr id="6" name="Freeform 3">
              <a:extLst>
                <a:ext uri="{FF2B5EF4-FFF2-40B4-BE49-F238E27FC236}">
                  <a16:creationId xmlns:a16="http://schemas.microsoft.com/office/drawing/2014/main" id="{FFA66CF3-E1CC-5410-B93C-4C578EFB4FB1}"/>
                </a:ext>
              </a:extLst>
            </p:cNvPr>
            <p:cNvSpPr/>
            <p:nvPr/>
          </p:nvSpPr>
          <p:spPr>
            <a:xfrm>
              <a:off x="92710" y="106680"/>
              <a:ext cx="3551913" cy="512669"/>
            </a:xfrm>
            <a:custGeom>
              <a:avLst/>
              <a:gdLst/>
              <a:ahLst/>
              <a:cxnLst/>
              <a:rect l="l" t="t" r="r" b="b"/>
              <a:pathLst>
                <a:path w="3551913" h="512669">
                  <a:moveTo>
                    <a:pt x="3525243" y="323439"/>
                  </a:moveTo>
                  <a:cubicBezTo>
                    <a:pt x="3525243" y="411069"/>
                    <a:pt x="3449043" y="482189"/>
                    <a:pt x="3367763" y="482189"/>
                  </a:cubicBezTo>
                  <a:lnTo>
                    <a:pt x="66040" y="482189"/>
                  </a:lnTo>
                  <a:cubicBezTo>
                    <a:pt x="43180" y="482189"/>
                    <a:pt x="20320" y="477109"/>
                    <a:pt x="0" y="468219"/>
                  </a:cubicBezTo>
                  <a:cubicBezTo>
                    <a:pt x="26670" y="496159"/>
                    <a:pt x="63500" y="512669"/>
                    <a:pt x="116766" y="512669"/>
                  </a:cubicBezTo>
                  <a:lnTo>
                    <a:pt x="3405863" y="512669"/>
                  </a:lnTo>
                  <a:cubicBezTo>
                    <a:pt x="3485873" y="512669"/>
                    <a:pt x="3551913" y="446629"/>
                    <a:pt x="3551913" y="366619"/>
                  </a:cubicBezTo>
                  <a:lnTo>
                    <a:pt x="3551913" y="95250"/>
                  </a:lnTo>
                  <a:cubicBezTo>
                    <a:pt x="3551913" y="58420"/>
                    <a:pt x="3537943" y="25400"/>
                    <a:pt x="3516353" y="0"/>
                  </a:cubicBezTo>
                  <a:cubicBezTo>
                    <a:pt x="3522703" y="16510"/>
                    <a:pt x="3525243" y="34290"/>
                    <a:pt x="3525243" y="52070"/>
                  </a:cubicBezTo>
                  <a:lnTo>
                    <a:pt x="3525243" y="323439"/>
                  </a:lnTo>
                  <a:lnTo>
                    <a:pt x="3525243" y="323439"/>
                  </a:lnTo>
                  <a:close/>
                </a:path>
              </a:pathLst>
            </a:custGeom>
            <a:solidFill>
              <a:schemeClr val="accent1"/>
            </a:solidFill>
          </p:spPr>
        </p:sp>
        <p:sp>
          <p:nvSpPr>
            <p:cNvPr id="7" name="Freeform 4">
              <a:extLst>
                <a:ext uri="{FF2B5EF4-FFF2-40B4-BE49-F238E27FC236}">
                  <a16:creationId xmlns:a16="http://schemas.microsoft.com/office/drawing/2014/main" id="{1A384914-885F-3827-CAB2-90F778B0AE6F}"/>
                </a:ext>
              </a:extLst>
            </p:cNvPr>
            <p:cNvSpPr/>
            <p:nvPr/>
          </p:nvSpPr>
          <p:spPr>
            <a:xfrm>
              <a:off x="12700" y="12700"/>
              <a:ext cx="3591284" cy="563469"/>
            </a:xfrm>
            <a:custGeom>
              <a:avLst/>
              <a:gdLst/>
              <a:ahLst/>
              <a:cxnLst/>
              <a:rect l="l" t="t" r="r" b="b"/>
              <a:pathLst>
                <a:path w="3591284" h="563469">
                  <a:moveTo>
                    <a:pt x="146050" y="563469"/>
                  </a:moveTo>
                  <a:lnTo>
                    <a:pt x="3445234" y="563469"/>
                  </a:lnTo>
                  <a:cubicBezTo>
                    <a:pt x="3525243" y="563469"/>
                    <a:pt x="3591284" y="497429"/>
                    <a:pt x="3591284" y="417419"/>
                  </a:cubicBezTo>
                  <a:lnTo>
                    <a:pt x="3591284" y="146050"/>
                  </a:lnTo>
                  <a:cubicBezTo>
                    <a:pt x="3591284" y="66040"/>
                    <a:pt x="3525243" y="0"/>
                    <a:pt x="3445234" y="0"/>
                  </a:cubicBezTo>
                  <a:lnTo>
                    <a:pt x="146050" y="0"/>
                  </a:lnTo>
                  <a:cubicBezTo>
                    <a:pt x="66040" y="0"/>
                    <a:pt x="0" y="66040"/>
                    <a:pt x="0" y="146050"/>
                  </a:cubicBezTo>
                  <a:lnTo>
                    <a:pt x="0" y="417419"/>
                  </a:lnTo>
                  <a:cubicBezTo>
                    <a:pt x="0" y="498699"/>
                    <a:pt x="66040" y="563469"/>
                    <a:pt x="146050" y="563469"/>
                  </a:cubicBezTo>
                  <a:close/>
                </a:path>
              </a:pathLst>
            </a:custGeom>
            <a:solidFill>
              <a:srgbClr val="FFFFFF"/>
            </a:solidFill>
          </p:spPr>
        </p:sp>
        <p:sp>
          <p:nvSpPr>
            <p:cNvPr id="8" name="Freeform 5">
              <a:extLst>
                <a:ext uri="{FF2B5EF4-FFF2-40B4-BE49-F238E27FC236}">
                  <a16:creationId xmlns:a16="http://schemas.microsoft.com/office/drawing/2014/main" id="{DCDF6DA3-659B-BDEF-9AB6-D70A5AB0AE72}"/>
                </a:ext>
              </a:extLst>
            </p:cNvPr>
            <p:cNvSpPr/>
            <p:nvPr/>
          </p:nvSpPr>
          <p:spPr>
            <a:xfrm>
              <a:off x="0" y="0"/>
              <a:ext cx="3656054" cy="632049"/>
            </a:xfrm>
            <a:custGeom>
              <a:avLst/>
              <a:gdLst/>
              <a:ahLst/>
              <a:cxnLst/>
              <a:rect l="l" t="t" r="r" b="b"/>
              <a:pathLst>
                <a:path w="3656054" h="632049">
                  <a:moveTo>
                    <a:pt x="3592553" y="74930"/>
                  </a:moveTo>
                  <a:cubicBezTo>
                    <a:pt x="3564613" y="30480"/>
                    <a:pt x="3515084" y="0"/>
                    <a:pt x="3457934" y="0"/>
                  </a:cubicBezTo>
                  <a:lnTo>
                    <a:pt x="158750" y="0"/>
                  </a:lnTo>
                  <a:cubicBezTo>
                    <a:pt x="71120" y="0"/>
                    <a:pt x="0" y="71120"/>
                    <a:pt x="0" y="158750"/>
                  </a:cubicBezTo>
                  <a:lnTo>
                    <a:pt x="0" y="430119"/>
                  </a:lnTo>
                  <a:cubicBezTo>
                    <a:pt x="0" y="482189"/>
                    <a:pt x="25400" y="527909"/>
                    <a:pt x="63500" y="557119"/>
                  </a:cubicBezTo>
                  <a:cubicBezTo>
                    <a:pt x="91440" y="601569"/>
                    <a:pt x="140970" y="632049"/>
                    <a:pt x="212716" y="632049"/>
                  </a:cubicBezTo>
                  <a:lnTo>
                    <a:pt x="3497304" y="632049"/>
                  </a:lnTo>
                  <a:cubicBezTo>
                    <a:pt x="3584934" y="632049"/>
                    <a:pt x="3656054" y="560929"/>
                    <a:pt x="3656054" y="473299"/>
                  </a:cubicBezTo>
                  <a:lnTo>
                    <a:pt x="3656054" y="201930"/>
                  </a:lnTo>
                  <a:cubicBezTo>
                    <a:pt x="3656053" y="149860"/>
                    <a:pt x="3630653" y="104140"/>
                    <a:pt x="3592553" y="74930"/>
                  </a:cubicBezTo>
                  <a:close/>
                  <a:moveTo>
                    <a:pt x="12700" y="430119"/>
                  </a:moveTo>
                  <a:lnTo>
                    <a:pt x="12700" y="158750"/>
                  </a:lnTo>
                  <a:cubicBezTo>
                    <a:pt x="12700" y="78740"/>
                    <a:pt x="78740" y="12700"/>
                    <a:pt x="158750" y="12700"/>
                  </a:cubicBezTo>
                  <a:lnTo>
                    <a:pt x="3457934" y="12700"/>
                  </a:lnTo>
                  <a:cubicBezTo>
                    <a:pt x="3537943" y="12700"/>
                    <a:pt x="3603984" y="78740"/>
                    <a:pt x="3603984" y="158750"/>
                  </a:cubicBezTo>
                  <a:lnTo>
                    <a:pt x="3603984" y="430119"/>
                  </a:lnTo>
                  <a:cubicBezTo>
                    <a:pt x="3603984" y="510129"/>
                    <a:pt x="3537943" y="576169"/>
                    <a:pt x="3457934" y="576169"/>
                  </a:cubicBezTo>
                  <a:lnTo>
                    <a:pt x="158750" y="576169"/>
                  </a:lnTo>
                  <a:cubicBezTo>
                    <a:pt x="78740" y="576169"/>
                    <a:pt x="12700" y="511399"/>
                    <a:pt x="12700" y="430119"/>
                  </a:cubicBezTo>
                  <a:close/>
                  <a:moveTo>
                    <a:pt x="3644623" y="473299"/>
                  </a:moveTo>
                  <a:cubicBezTo>
                    <a:pt x="3644623" y="553309"/>
                    <a:pt x="3577313" y="619349"/>
                    <a:pt x="3497303" y="619349"/>
                  </a:cubicBezTo>
                  <a:lnTo>
                    <a:pt x="212716" y="619349"/>
                  </a:lnTo>
                  <a:cubicBezTo>
                    <a:pt x="157480" y="619349"/>
                    <a:pt x="120650" y="602839"/>
                    <a:pt x="93980" y="574899"/>
                  </a:cubicBezTo>
                  <a:cubicBezTo>
                    <a:pt x="114300" y="583789"/>
                    <a:pt x="135890" y="588869"/>
                    <a:pt x="160020" y="588869"/>
                  </a:cubicBezTo>
                  <a:lnTo>
                    <a:pt x="3459204" y="588869"/>
                  </a:lnTo>
                  <a:cubicBezTo>
                    <a:pt x="3546834" y="588869"/>
                    <a:pt x="3617954" y="517749"/>
                    <a:pt x="3617954" y="430119"/>
                  </a:cubicBezTo>
                  <a:lnTo>
                    <a:pt x="3617954" y="158750"/>
                  </a:lnTo>
                  <a:cubicBezTo>
                    <a:pt x="3617954" y="140970"/>
                    <a:pt x="3614143" y="123190"/>
                    <a:pt x="3609063" y="106680"/>
                  </a:cubicBezTo>
                  <a:cubicBezTo>
                    <a:pt x="3630654" y="132080"/>
                    <a:pt x="3644623" y="165100"/>
                    <a:pt x="3644623" y="201930"/>
                  </a:cubicBezTo>
                  <a:lnTo>
                    <a:pt x="3644623" y="473299"/>
                  </a:lnTo>
                  <a:cubicBezTo>
                    <a:pt x="3644623" y="473299"/>
                    <a:pt x="3644623" y="473299"/>
                    <a:pt x="3644623" y="473299"/>
                  </a:cubicBezTo>
                  <a:close/>
                </a:path>
              </a:pathLst>
            </a:custGeom>
            <a:solidFill>
              <a:srgbClr val="F5F6F8"/>
            </a:solidFill>
          </p:spPr>
        </p:sp>
      </p:grpSp>
      <p:sp>
        <p:nvSpPr>
          <p:cNvPr id="9" name="Title 1">
            <a:extLst>
              <a:ext uri="{FF2B5EF4-FFF2-40B4-BE49-F238E27FC236}">
                <a16:creationId xmlns:a16="http://schemas.microsoft.com/office/drawing/2014/main" id="{EE24EDEE-63E4-1631-84AD-E60747083F34}"/>
              </a:ext>
            </a:extLst>
          </p:cNvPr>
          <p:cNvSpPr>
            <a:spLocks noGrp="1"/>
          </p:cNvSpPr>
          <p:nvPr>
            <p:ph type="title" hasCustomPrompt="1"/>
          </p:nvPr>
        </p:nvSpPr>
        <p:spPr>
          <a:xfrm>
            <a:off x="1249680" y="1730383"/>
            <a:ext cx="9837467" cy="1156061"/>
          </a:xfrm>
        </p:spPr>
        <p:txBody>
          <a:bodyPr anchor="b"/>
          <a:lstStyle>
            <a:lvl1pPr>
              <a:defRPr sz="6000" b="1">
                <a:solidFill>
                  <a:schemeClr val="tx2"/>
                </a:solidFill>
              </a:defRPr>
            </a:lvl1pPr>
          </a:lstStyle>
          <a:p>
            <a:r>
              <a:rPr lang="en-US"/>
              <a:t>Section header</a:t>
            </a:r>
          </a:p>
        </p:txBody>
      </p:sp>
    </p:spTree>
    <p:extLst>
      <p:ext uri="{BB962C8B-B14F-4D97-AF65-F5344CB8AC3E}">
        <p14:creationId xmlns:p14="http://schemas.microsoft.com/office/powerpoint/2010/main" val="3306315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g id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DFD29-4836-2DDE-B85E-D111025ABABE}"/>
              </a:ext>
            </a:extLst>
          </p:cNvPr>
          <p:cNvSpPr>
            <a:spLocks noGrp="1"/>
          </p:cNvSpPr>
          <p:nvPr>
            <p:ph type="title" hasCustomPrompt="1"/>
          </p:nvPr>
        </p:nvSpPr>
        <p:spPr>
          <a:xfrm>
            <a:off x="2500352" y="2815642"/>
            <a:ext cx="8701088" cy="1156061"/>
          </a:xfrm>
        </p:spPr>
        <p:txBody>
          <a:bodyPr anchor="b"/>
          <a:lstStyle>
            <a:lvl1pPr algn="l">
              <a:defRPr sz="6000" b="1">
                <a:solidFill>
                  <a:schemeClr val="accent3"/>
                </a:solidFill>
              </a:defRPr>
            </a:lvl1pPr>
          </a:lstStyle>
          <a:p>
            <a:r>
              <a:rPr lang="en-US"/>
              <a:t>Topic or big idea</a:t>
            </a:r>
          </a:p>
        </p:txBody>
      </p:sp>
      <p:sp>
        <p:nvSpPr>
          <p:cNvPr id="5" name="Footer Placeholder 4">
            <a:extLst>
              <a:ext uri="{FF2B5EF4-FFF2-40B4-BE49-F238E27FC236}">
                <a16:creationId xmlns:a16="http://schemas.microsoft.com/office/drawing/2014/main" id="{516CE3D0-6F46-24E1-FC61-D6D2E96625BF}"/>
              </a:ext>
            </a:extLst>
          </p:cNvPr>
          <p:cNvSpPr>
            <a:spLocks noGrp="1"/>
          </p:cNvSpPr>
          <p:nvPr>
            <p:ph type="ftr" sz="quarter" idx="11"/>
          </p:nvPr>
        </p:nvSpPr>
        <p:spPr/>
        <p:txBody>
          <a:bodyPr/>
          <a:lstStyle/>
          <a:p>
            <a:r>
              <a:rPr lang="en-US"/>
              <a:t>© 2023 Medicare Rights Center</a:t>
            </a:r>
          </a:p>
        </p:txBody>
      </p:sp>
      <p:sp>
        <p:nvSpPr>
          <p:cNvPr id="6" name="Slide Number Placeholder 5">
            <a:extLst>
              <a:ext uri="{FF2B5EF4-FFF2-40B4-BE49-F238E27FC236}">
                <a16:creationId xmlns:a16="http://schemas.microsoft.com/office/drawing/2014/main" id="{1752932A-203D-1E03-A9BE-870C28C83315}"/>
              </a:ext>
            </a:extLst>
          </p:cNvPr>
          <p:cNvSpPr>
            <a:spLocks noGrp="1"/>
          </p:cNvSpPr>
          <p:nvPr>
            <p:ph type="sldNum" sz="quarter" idx="12"/>
          </p:nvPr>
        </p:nvSpPr>
        <p:spPr/>
        <p:txBody>
          <a:bodyPr/>
          <a:lstStyle/>
          <a:p>
            <a:fld id="{2A3F6121-7E7D-4058-A6FF-846C80794112}" type="slidenum">
              <a:rPr lang="en-US" smtClean="0"/>
              <a:t>‹#›</a:t>
            </a:fld>
            <a:endParaRPr lang="en-US"/>
          </a:p>
        </p:txBody>
      </p:sp>
      <p:pic>
        <p:nvPicPr>
          <p:cNvPr id="4" name="Picture 3" descr="Icon&#10;&#10;Description automatically generated">
            <a:extLst>
              <a:ext uri="{FF2B5EF4-FFF2-40B4-BE49-F238E27FC236}">
                <a16:creationId xmlns:a16="http://schemas.microsoft.com/office/drawing/2014/main" id="{D9A34617-FCEB-0CD4-07AE-FBBD6837C7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0352" y="676175"/>
            <a:ext cx="1828800" cy="1828800"/>
          </a:xfrm>
          <a:prstGeom prst="rect">
            <a:avLst/>
          </a:prstGeom>
        </p:spPr>
      </p:pic>
      <p:sp>
        <p:nvSpPr>
          <p:cNvPr id="16" name="Text Placeholder 15">
            <a:extLst>
              <a:ext uri="{FF2B5EF4-FFF2-40B4-BE49-F238E27FC236}">
                <a16:creationId xmlns:a16="http://schemas.microsoft.com/office/drawing/2014/main" id="{E5CE03F0-C330-DB0E-5273-2AE207687AE9}"/>
              </a:ext>
            </a:extLst>
          </p:cNvPr>
          <p:cNvSpPr>
            <a:spLocks noGrp="1"/>
          </p:cNvSpPr>
          <p:nvPr>
            <p:ph type="body" sz="quarter" idx="13" hasCustomPrompt="1"/>
          </p:nvPr>
        </p:nvSpPr>
        <p:spPr>
          <a:xfrm>
            <a:off x="2502241" y="4203118"/>
            <a:ext cx="8701088" cy="548005"/>
          </a:xfrm>
        </p:spPr>
        <p:txBody>
          <a:bodyPr/>
          <a:lstStyle>
            <a:lvl1pPr marL="0" indent="0">
              <a:buNone/>
              <a:defRPr/>
            </a:lvl1pPr>
          </a:lstStyle>
          <a:p>
            <a:pPr lvl="0"/>
            <a:r>
              <a:rPr lang="en-US"/>
              <a:t>Elaborate if needed</a:t>
            </a:r>
          </a:p>
        </p:txBody>
      </p:sp>
      <p:pic>
        <p:nvPicPr>
          <p:cNvPr id="3" name="Picture 3">
            <a:extLst>
              <a:ext uri="{FF2B5EF4-FFF2-40B4-BE49-F238E27FC236}">
                <a16:creationId xmlns:a16="http://schemas.microsoft.com/office/drawing/2014/main" id="{46288CAD-6AC2-3887-016F-145A0822ED7B}"/>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105" r="41713" b="62963"/>
          <a:stretch/>
        </p:blipFill>
        <p:spPr>
          <a:xfrm rot="5400000">
            <a:off x="-2114310" y="1524001"/>
            <a:ext cx="6858001" cy="3810000"/>
          </a:xfrm>
          <a:prstGeom prst="rect">
            <a:avLst/>
          </a:prstGeom>
        </p:spPr>
      </p:pic>
    </p:spTree>
    <p:extLst>
      <p:ext uri="{BB962C8B-B14F-4D97-AF65-F5344CB8AC3E}">
        <p14:creationId xmlns:p14="http://schemas.microsoft.com/office/powerpoint/2010/main" val="791148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 or audience participation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B204889-6078-F7FC-3033-7D6611D14815}"/>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77C543C6-AF89-70E7-7052-28C7C2135CE3}"/>
              </a:ext>
            </a:extLst>
          </p:cNvPr>
          <p:cNvSpPr>
            <a:spLocks noGrp="1"/>
          </p:cNvSpPr>
          <p:nvPr>
            <p:ph type="sldNum" sz="quarter" idx="11"/>
          </p:nvPr>
        </p:nvSpPr>
        <p:spPr/>
        <p:txBody>
          <a:bodyPr/>
          <a:lstStyle/>
          <a:p>
            <a:fld id="{2A3F6121-7E7D-4058-A6FF-846C80794112}" type="slidenum">
              <a:rPr lang="en-US" smtClean="0"/>
              <a:pPr/>
              <a:t>‹#›</a:t>
            </a:fld>
            <a:endParaRPr lang="en-US"/>
          </a:p>
        </p:txBody>
      </p:sp>
      <p:grpSp>
        <p:nvGrpSpPr>
          <p:cNvPr id="15" name="Group 2">
            <a:extLst>
              <a:ext uri="{FF2B5EF4-FFF2-40B4-BE49-F238E27FC236}">
                <a16:creationId xmlns:a16="http://schemas.microsoft.com/office/drawing/2014/main" id="{24BA5E66-3048-2384-A1F6-568051285708}"/>
              </a:ext>
            </a:extLst>
          </p:cNvPr>
          <p:cNvGrpSpPr/>
          <p:nvPr userDrawn="1"/>
        </p:nvGrpSpPr>
        <p:grpSpPr>
          <a:xfrm>
            <a:off x="2075890" y="1670879"/>
            <a:ext cx="9829800" cy="4359840"/>
            <a:chOff x="0" y="0"/>
            <a:chExt cx="3656053" cy="1621535"/>
          </a:xfrm>
        </p:grpSpPr>
        <p:sp>
          <p:nvSpPr>
            <p:cNvPr id="16" name="Freeform 3">
              <a:extLst>
                <a:ext uri="{FF2B5EF4-FFF2-40B4-BE49-F238E27FC236}">
                  <a16:creationId xmlns:a16="http://schemas.microsoft.com/office/drawing/2014/main" id="{ED4241A7-E2AE-E1D8-0356-510CC211EB8A}"/>
                </a:ext>
              </a:extLst>
            </p:cNvPr>
            <p:cNvSpPr/>
            <p:nvPr/>
          </p:nvSpPr>
          <p:spPr>
            <a:xfrm>
              <a:off x="92710" y="106680"/>
              <a:ext cx="3551913" cy="1502155"/>
            </a:xfrm>
            <a:custGeom>
              <a:avLst/>
              <a:gdLst/>
              <a:ahLst/>
              <a:cxnLst/>
              <a:rect l="l" t="t" r="r" b="b"/>
              <a:pathLst>
                <a:path w="3551913" h="1502155">
                  <a:moveTo>
                    <a:pt x="3525243" y="1312925"/>
                  </a:moveTo>
                  <a:cubicBezTo>
                    <a:pt x="3525243" y="1400555"/>
                    <a:pt x="3449043" y="1471675"/>
                    <a:pt x="3367763" y="1471675"/>
                  </a:cubicBezTo>
                  <a:lnTo>
                    <a:pt x="66040" y="1471675"/>
                  </a:lnTo>
                  <a:cubicBezTo>
                    <a:pt x="43180" y="1471675"/>
                    <a:pt x="20320" y="1466595"/>
                    <a:pt x="0" y="1457705"/>
                  </a:cubicBezTo>
                  <a:cubicBezTo>
                    <a:pt x="26670" y="1485645"/>
                    <a:pt x="63500" y="1502155"/>
                    <a:pt x="116766" y="1502155"/>
                  </a:cubicBezTo>
                  <a:lnTo>
                    <a:pt x="3405863" y="1502155"/>
                  </a:lnTo>
                  <a:cubicBezTo>
                    <a:pt x="3485873" y="1502155"/>
                    <a:pt x="3551913" y="1436115"/>
                    <a:pt x="3551913" y="1356105"/>
                  </a:cubicBezTo>
                  <a:lnTo>
                    <a:pt x="3551913" y="95250"/>
                  </a:lnTo>
                  <a:cubicBezTo>
                    <a:pt x="3551913" y="58420"/>
                    <a:pt x="3537943" y="25400"/>
                    <a:pt x="3516353" y="0"/>
                  </a:cubicBezTo>
                  <a:cubicBezTo>
                    <a:pt x="3522703" y="16510"/>
                    <a:pt x="3525243" y="34290"/>
                    <a:pt x="3525243" y="52070"/>
                  </a:cubicBezTo>
                  <a:lnTo>
                    <a:pt x="3525243" y="1312925"/>
                  </a:lnTo>
                  <a:lnTo>
                    <a:pt x="3525243" y="1312925"/>
                  </a:lnTo>
                  <a:close/>
                </a:path>
              </a:pathLst>
            </a:custGeom>
            <a:solidFill>
              <a:schemeClr val="accent3"/>
            </a:solidFill>
          </p:spPr>
        </p:sp>
        <p:sp>
          <p:nvSpPr>
            <p:cNvPr id="17" name="Freeform 4">
              <a:extLst>
                <a:ext uri="{FF2B5EF4-FFF2-40B4-BE49-F238E27FC236}">
                  <a16:creationId xmlns:a16="http://schemas.microsoft.com/office/drawing/2014/main" id="{7BFDCD96-8681-C6F3-EF6A-983A2287F1A3}"/>
                </a:ext>
              </a:extLst>
            </p:cNvPr>
            <p:cNvSpPr/>
            <p:nvPr/>
          </p:nvSpPr>
          <p:spPr>
            <a:xfrm>
              <a:off x="12700" y="12700"/>
              <a:ext cx="3591284" cy="1552955"/>
            </a:xfrm>
            <a:custGeom>
              <a:avLst/>
              <a:gdLst/>
              <a:ahLst/>
              <a:cxnLst/>
              <a:rect l="l" t="t" r="r" b="b"/>
              <a:pathLst>
                <a:path w="3591284" h="1552955">
                  <a:moveTo>
                    <a:pt x="146050" y="1552955"/>
                  </a:moveTo>
                  <a:lnTo>
                    <a:pt x="3445234" y="1552955"/>
                  </a:lnTo>
                  <a:cubicBezTo>
                    <a:pt x="3525243" y="1552955"/>
                    <a:pt x="3591284" y="1486915"/>
                    <a:pt x="3591284" y="1406905"/>
                  </a:cubicBezTo>
                  <a:lnTo>
                    <a:pt x="3591284" y="146050"/>
                  </a:lnTo>
                  <a:cubicBezTo>
                    <a:pt x="3591284" y="66040"/>
                    <a:pt x="3525243" y="0"/>
                    <a:pt x="3445234" y="0"/>
                  </a:cubicBezTo>
                  <a:lnTo>
                    <a:pt x="146050" y="0"/>
                  </a:lnTo>
                  <a:cubicBezTo>
                    <a:pt x="66040" y="0"/>
                    <a:pt x="0" y="66040"/>
                    <a:pt x="0" y="146050"/>
                  </a:cubicBezTo>
                  <a:lnTo>
                    <a:pt x="0" y="1406905"/>
                  </a:lnTo>
                  <a:cubicBezTo>
                    <a:pt x="0" y="1488185"/>
                    <a:pt x="66040" y="1552955"/>
                    <a:pt x="146050" y="1552955"/>
                  </a:cubicBezTo>
                  <a:close/>
                </a:path>
              </a:pathLst>
            </a:custGeom>
            <a:solidFill>
              <a:srgbClr val="FFFFFF"/>
            </a:solidFill>
          </p:spPr>
        </p:sp>
        <p:sp>
          <p:nvSpPr>
            <p:cNvPr id="18" name="Freeform 5">
              <a:extLst>
                <a:ext uri="{FF2B5EF4-FFF2-40B4-BE49-F238E27FC236}">
                  <a16:creationId xmlns:a16="http://schemas.microsoft.com/office/drawing/2014/main" id="{D996FFD4-FBD9-EDAF-AF9C-2FC23424241D}"/>
                </a:ext>
              </a:extLst>
            </p:cNvPr>
            <p:cNvSpPr/>
            <p:nvPr/>
          </p:nvSpPr>
          <p:spPr>
            <a:xfrm>
              <a:off x="0" y="0"/>
              <a:ext cx="3656054" cy="1621535"/>
            </a:xfrm>
            <a:custGeom>
              <a:avLst/>
              <a:gdLst/>
              <a:ahLst/>
              <a:cxnLst/>
              <a:rect l="l" t="t" r="r" b="b"/>
              <a:pathLst>
                <a:path w="3656054" h="1621535">
                  <a:moveTo>
                    <a:pt x="3592553" y="74930"/>
                  </a:moveTo>
                  <a:cubicBezTo>
                    <a:pt x="3564613" y="30480"/>
                    <a:pt x="3515084" y="0"/>
                    <a:pt x="3457934" y="0"/>
                  </a:cubicBezTo>
                  <a:lnTo>
                    <a:pt x="158750" y="0"/>
                  </a:lnTo>
                  <a:cubicBezTo>
                    <a:pt x="71120" y="0"/>
                    <a:pt x="0" y="71120"/>
                    <a:pt x="0" y="158750"/>
                  </a:cubicBezTo>
                  <a:lnTo>
                    <a:pt x="0" y="1419605"/>
                  </a:lnTo>
                  <a:cubicBezTo>
                    <a:pt x="0" y="1471675"/>
                    <a:pt x="25400" y="1517395"/>
                    <a:pt x="63500" y="1546605"/>
                  </a:cubicBezTo>
                  <a:cubicBezTo>
                    <a:pt x="91440" y="1591055"/>
                    <a:pt x="140970" y="1621535"/>
                    <a:pt x="212716" y="1621535"/>
                  </a:cubicBezTo>
                  <a:lnTo>
                    <a:pt x="3497304" y="1621535"/>
                  </a:lnTo>
                  <a:cubicBezTo>
                    <a:pt x="3584934" y="1621535"/>
                    <a:pt x="3656054" y="1550415"/>
                    <a:pt x="3656054" y="1462785"/>
                  </a:cubicBezTo>
                  <a:lnTo>
                    <a:pt x="3656054" y="201930"/>
                  </a:lnTo>
                  <a:cubicBezTo>
                    <a:pt x="3656053" y="149860"/>
                    <a:pt x="3630653" y="104140"/>
                    <a:pt x="3592553" y="74930"/>
                  </a:cubicBezTo>
                  <a:close/>
                  <a:moveTo>
                    <a:pt x="12700" y="1419605"/>
                  </a:moveTo>
                  <a:lnTo>
                    <a:pt x="12700" y="158750"/>
                  </a:lnTo>
                  <a:cubicBezTo>
                    <a:pt x="12700" y="78740"/>
                    <a:pt x="78740" y="12700"/>
                    <a:pt x="158750" y="12700"/>
                  </a:cubicBezTo>
                  <a:lnTo>
                    <a:pt x="3457934" y="12700"/>
                  </a:lnTo>
                  <a:cubicBezTo>
                    <a:pt x="3537943" y="12700"/>
                    <a:pt x="3603984" y="78740"/>
                    <a:pt x="3603984" y="158750"/>
                  </a:cubicBezTo>
                  <a:lnTo>
                    <a:pt x="3603984" y="1419605"/>
                  </a:lnTo>
                  <a:cubicBezTo>
                    <a:pt x="3603984" y="1499615"/>
                    <a:pt x="3537943" y="1565655"/>
                    <a:pt x="3457934" y="1565655"/>
                  </a:cubicBezTo>
                  <a:lnTo>
                    <a:pt x="158750" y="1565655"/>
                  </a:lnTo>
                  <a:cubicBezTo>
                    <a:pt x="78740" y="1565655"/>
                    <a:pt x="12700" y="1500885"/>
                    <a:pt x="12700" y="1419605"/>
                  </a:cubicBezTo>
                  <a:close/>
                  <a:moveTo>
                    <a:pt x="3644623" y="1462785"/>
                  </a:moveTo>
                  <a:cubicBezTo>
                    <a:pt x="3644623" y="1542795"/>
                    <a:pt x="3577313" y="1608835"/>
                    <a:pt x="3497303" y="1608835"/>
                  </a:cubicBezTo>
                  <a:lnTo>
                    <a:pt x="212716" y="1608835"/>
                  </a:lnTo>
                  <a:cubicBezTo>
                    <a:pt x="157480" y="1608835"/>
                    <a:pt x="120650" y="1592325"/>
                    <a:pt x="93980" y="1564385"/>
                  </a:cubicBezTo>
                  <a:cubicBezTo>
                    <a:pt x="114300" y="1573275"/>
                    <a:pt x="135890" y="1578355"/>
                    <a:pt x="160020" y="1578355"/>
                  </a:cubicBezTo>
                  <a:lnTo>
                    <a:pt x="3459204" y="1578355"/>
                  </a:lnTo>
                  <a:cubicBezTo>
                    <a:pt x="3546834" y="1578355"/>
                    <a:pt x="3617954" y="1507235"/>
                    <a:pt x="3617954" y="1419605"/>
                  </a:cubicBezTo>
                  <a:lnTo>
                    <a:pt x="3617954" y="158750"/>
                  </a:lnTo>
                  <a:cubicBezTo>
                    <a:pt x="3617954" y="140970"/>
                    <a:pt x="3614143" y="123190"/>
                    <a:pt x="3609063" y="106680"/>
                  </a:cubicBezTo>
                  <a:cubicBezTo>
                    <a:pt x="3630654" y="132080"/>
                    <a:pt x="3644623" y="165100"/>
                    <a:pt x="3644623" y="201930"/>
                  </a:cubicBezTo>
                  <a:lnTo>
                    <a:pt x="3644623" y="1462785"/>
                  </a:lnTo>
                  <a:cubicBezTo>
                    <a:pt x="3644623" y="1462785"/>
                    <a:pt x="3644623" y="1462785"/>
                    <a:pt x="3644623" y="1462785"/>
                  </a:cubicBezTo>
                  <a:close/>
                </a:path>
              </a:pathLst>
            </a:custGeom>
            <a:solidFill>
              <a:srgbClr val="F5F6F8"/>
            </a:solidFill>
          </p:spPr>
        </p:sp>
      </p:grpSp>
      <p:sp>
        <p:nvSpPr>
          <p:cNvPr id="19" name="Title 1">
            <a:extLst>
              <a:ext uri="{FF2B5EF4-FFF2-40B4-BE49-F238E27FC236}">
                <a16:creationId xmlns:a16="http://schemas.microsoft.com/office/drawing/2014/main" id="{12A8771A-6DD4-0982-C935-8C3E35597B86}"/>
              </a:ext>
            </a:extLst>
          </p:cNvPr>
          <p:cNvSpPr>
            <a:spLocks noGrp="1"/>
          </p:cNvSpPr>
          <p:nvPr>
            <p:ph type="title" hasCustomPrompt="1"/>
          </p:nvPr>
        </p:nvSpPr>
        <p:spPr>
          <a:xfrm>
            <a:off x="2075890" y="426086"/>
            <a:ext cx="8431796" cy="1152682"/>
          </a:xfrm>
        </p:spPr>
        <p:txBody>
          <a:bodyPr/>
          <a:lstStyle>
            <a:lvl1pPr>
              <a:defRPr b="1">
                <a:solidFill>
                  <a:schemeClr val="accent3"/>
                </a:solidFill>
              </a:defRPr>
            </a:lvl1pPr>
          </a:lstStyle>
          <a:p>
            <a:r>
              <a:rPr lang="en-US"/>
              <a:t>Q &amp; A</a:t>
            </a:r>
          </a:p>
        </p:txBody>
      </p:sp>
      <p:pic>
        <p:nvPicPr>
          <p:cNvPr id="21" name="Picture 20" descr="Icon&#10;&#10;Description automatically generated">
            <a:extLst>
              <a:ext uri="{FF2B5EF4-FFF2-40B4-BE49-F238E27FC236}">
                <a16:creationId xmlns:a16="http://schemas.microsoft.com/office/drawing/2014/main" id="{63728B86-A581-D3FA-B137-BF36C4D0F4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7292" y="354337"/>
            <a:ext cx="1347022" cy="1347022"/>
          </a:xfrm>
          <a:prstGeom prst="rect">
            <a:avLst/>
          </a:prstGeom>
        </p:spPr>
      </p:pic>
      <p:sp>
        <p:nvSpPr>
          <p:cNvPr id="23" name="Text Placeholder 22">
            <a:extLst>
              <a:ext uri="{FF2B5EF4-FFF2-40B4-BE49-F238E27FC236}">
                <a16:creationId xmlns:a16="http://schemas.microsoft.com/office/drawing/2014/main" id="{5BD4CF11-236C-DE72-2520-D6399FE0A687}"/>
              </a:ext>
            </a:extLst>
          </p:cNvPr>
          <p:cNvSpPr>
            <a:spLocks noGrp="1"/>
          </p:cNvSpPr>
          <p:nvPr>
            <p:ph type="body" sz="quarter" idx="12"/>
          </p:nvPr>
        </p:nvSpPr>
        <p:spPr>
          <a:xfrm>
            <a:off x="2468880" y="2131431"/>
            <a:ext cx="9032240" cy="3322637"/>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151982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p:nvPr/>
        </p:nvSpPr>
        <p:spPr>
          <a:xfrm rot="10800000" flipH="1">
            <a:off x="0" y="1524000"/>
            <a:ext cx="12192000" cy="5334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524000"/>
            <a:ext cx="12192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01921" y="235142"/>
            <a:ext cx="10962800" cy="10236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sz="3600">
                <a:latin typeface="Arial" panose="020B0604020202020204" pitchFamily="34" charset="0"/>
                <a:cs typeface="Arial" panose="020B0604020202020204" pitchFamily="34" charset="0"/>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en-US"/>
              <a:t>Click to edit Master title style</a:t>
            </a:r>
            <a:endParaRPr/>
          </a:p>
        </p:txBody>
      </p:sp>
      <p:sp>
        <p:nvSpPr>
          <p:cNvPr id="22" name="Google Shape;22;p4"/>
          <p:cNvSpPr txBox="1">
            <a:spLocks noGrp="1"/>
          </p:cNvSpPr>
          <p:nvPr>
            <p:ph type="body" idx="1"/>
          </p:nvPr>
        </p:nvSpPr>
        <p:spPr>
          <a:xfrm>
            <a:off x="401922" y="1752601"/>
            <a:ext cx="11383679" cy="4419667"/>
          </a:xfrm>
          <a:prstGeom prst="rect">
            <a:avLst/>
          </a:prstGeom>
        </p:spPr>
        <p:txBody>
          <a:bodyPr spcFirstLastPara="1" wrap="square" lIns="91425" tIns="91425" rIns="91425" bIns="91425" anchor="t" anchorCtr="0">
            <a:noAutofit/>
          </a:bodyPr>
          <a:lstStyle>
            <a:lvl1pPr marL="346075" lvl="0" indent="-346075">
              <a:spcBef>
                <a:spcPts val="0"/>
              </a:spcBef>
              <a:spcAft>
                <a:spcPts val="0"/>
              </a:spcAft>
              <a:buSzPct val="100000"/>
              <a:buFont typeface="Arial" panose="020B0604020202020204" pitchFamily="34" charset="0"/>
              <a:buChar char="•"/>
              <a:tabLst/>
              <a:defRPr sz="2600">
                <a:solidFill>
                  <a:schemeClr val="bg2"/>
                </a:solidFill>
                <a:latin typeface="Arial" panose="020B0604020202020204" pitchFamily="34" charset="0"/>
                <a:cs typeface="Arial" panose="020B0604020202020204" pitchFamily="34" charset="0"/>
              </a:defRPr>
            </a:lvl1pPr>
            <a:lvl2pPr marL="808038" lvl="1" indent="-347663">
              <a:spcBef>
                <a:spcPts val="0"/>
              </a:spcBef>
              <a:spcAft>
                <a:spcPts val="0"/>
              </a:spcAft>
              <a:buSzPts val="1400"/>
              <a:buChar char="○"/>
              <a:tabLst/>
              <a:defRPr sz="2400">
                <a:solidFill>
                  <a:schemeClr val="bg2"/>
                </a:solidFill>
                <a:latin typeface="Arial" panose="020B0604020202020204" pitchFamily="34" charset="0"/>
                <a:cs typeface="Arial" panose="020B0604020202020204" pitchFamily="34" charset="0"/>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pPr lvl="0"/>
            <a:r>
              <a:rPr lang="en-US"/>
              <a:t>Edit Master text styles</a:t>
            </a:r>
          </a:p>
          <a:p>
            <a:pPr lvl="1"/>
            <a:r>
              <a:rPr lang="en-US"/>
              <a:t>subheading</a:t>
            </a:r>
          </a:p>
          <a:p>
            <a:pPr lvl="1"/>
            <a:endParaRPr lang="en-US"/>
          </a:p>
        </p:txBody>
      </p:sp>
      <p:sp>
        <p:nvSpPr>
          <p:cNvPr id="24" name="Google Shape;24;p4"/>
          <p:cNvSpPr txBox="1"/>
          <p:nvPr/>
        </p:nvSpPr>
        <p:spPr>
          <a:xfrm>
            <a:off x="2643000" y="6437525"/>
            <a:ext cx="6935200" cy="348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b="1">
                <a:solidFill>
                  <a:srgbClr val="024B91"/>
                </a:solidFill>
                <a:latin typeface="Arial" panose="020B0604020202020204" pitchFamily="34" charset="0"/>
                <a:ea typeface="Roboto"/>
                <a:cs typeface="Arial" panose="020B0604020202020204" pitchFamily="34" charset="0"/>
                <a:sym typeface="Roboto"/>
              </a:rPr>
              <a:t>© 2021 Medicare Rights Center</a:t>
            </a:r>
            <a:endParaRPr sz="1200" b="1">
              <a:solidFill>
                <a:srgbClr val="024B91"/>
              </a:solidFill>
              <a:latin typeface="Arial" panose="020B0604020202020204" pitchFamily="34" charset="0"/>
              <a:ea typeface="Roboto"/>
              <a:cs typeface="Arial" panose="020B0604020202020204" pitchFamily="34" charset="0"/>
              <a:sym typeface="Roboto"/>
            </a:endParaRPr>
          </a:p>
          <a:p>
            <a:pPr marL="0" lvl="0" indent="0" algn="l" rtl="0">
              <a:spcBef>
                <a:spcPts val="0"/>
              </a:spcBef>
              <a:spcAft>
                <a:spcPts val="0"/>
              </a:spcAft>
              <a:buNone/>
            </a:pPr>
            <a:endParaRPr>
              <a:solidFill>
                <a:srgbClr val="024B9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321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Shape 10"/>
          <p:cNvSpPr/>
          <p:nvPr userDrawn="1"/>
        </p:nvSpPr>
        <p:spPr>
          <a:xfrm>
            <a:off x="7918451" y="1411289"/>
            <a:ext cx="960967" cy="103187"/>
          </a:xfrm>
          <a:prstGeom prst="rect">
            <a:avLst/>
          </a:prstGeom>
          <a:solidFill>
            <a:schemeClr val="accent1"/>
          </a:solidFill>
          <a:ln>
            <a:noFill/>
          </a:ln>
        </p:spPr>
        <p:txBody>
          <a:bodyPr lIns="91425" tIns="91425" rIns="91425" bIns="91425" anchor="ctr"/>
          <a:lstStyle/>
          <a:p>
            <a:pPr>
              <a:spcBef>
                <a:spcPts val="0"/>
              </a:spcBef>
              <a:defRPr/>
            </a:pPr>
            <a:endParaRPr/>
          </a:p>
        </p:txBody>
      </p:sp>
      <p:sp>
        <p:nvSpPr>
          <p:cNvPr id="5" name="Shape 11"/>
          <p:cNvSpPr/>
          <p:nvPr userDrawn="1"/>
        </p:nvSpPr>
        <p:spPr>
          <a:xfrm>
            <a:off x="8879417" y="1411289"/>
            <a:ext cx="963083" cy="103187"/>
          </a:xfrm>
          <a:prstGeom prst="rect">
            <a:avLst/>
          </a:prstGeom>
          <a:solidFill>
            <a:schemeClr val="accent2"/>
          </a:solidFill>
          <a:ln>
            <a:noFill/>
          </a:ln>
        </p:spPr>
        <p:txBody>
          <a:bodyPr lIns="91425" tIns="91425" rIns="91425" bIns="91425" anchor="ctr"/>
          <a:lstStyle/>
          <a:p>
            <a:pPr>
              <a:spcBef>
                <a:spcPts val="0"/>
              </a:spcBef>
              <a:defRPr/>
            </a:pPr>
            <a:endParaRPr/>
          </a:p>
        </p:txBody>
      </p:sp>
      <p:sp>
        <p:nvSpPr>
          <p:cNvPr id="6" name="Shape 12"/>
          <p:cNvSpPr/>
          <p:nvPr userDrawn="1"/>
        </p:nvSpPr>
        <p:spPr>
          <a:xfrm>
            <a:off x="1" y="1411289"/>
            <a:ext cx="963084" cy="103187"/>
          </a:xfrm>
          <a:prstGeom prst="rect">
            <a:avLst/>
          </a:prstGeom>
          <a:solidFill>
            <a:schemeClr val="accent4">
              <a:lumMod val="60000"/>
              <a:lumOff val="40000"/>
            </a:schemeClr>
          </a:solidFill>
          <a:ln>
            <a:noFill/>
          </a:ln>
        </p:spPr>
        <p:txBody>
          <a:bodyPr lIns="91425" tIns="91425" rIns="91425" bIns="91425" anchor="ctr"/>
          <a:lstStyle/>
          <a:p>
            <a:pPr>
              <a:spcBef>
                <a:spcPts val="0"/>
              </a:spcBef>
              <a:defRPr/>
            </a:pPr>
            <a:endParaRPr/>
          </a:p>
        </p:txBody>
      </p:sp>
      <p:sp>
        <p:nvSpPr>
          <p:cNvPr id="7" name="Shape 13"/>
          <p:cNvSpPr/>
          <p:nvPr userDrawn="1"/>
        </p:nvSpPr>
        <p:spPr>
          <a:xfrm>
            <a:off x="960967" y="1411289"/>
            <a:ext cx="6957484" cy="103187"/>
          </a:xfrm>
          <a:prstGeom prst="rect">
            <a:avLst/>
          </a:prstGeom>
          <a:solidFill>
            <a:schemeClr val="accent4"/>
          </a:solidFill>
          <a:ln>
            <a:noFill/>
          </a:ln>
        </p:spPr>
        <p:txBody>
          <a:bodyPr lIns="91425" tIns="91425" rIns="91425" bIns="91425" anchor="ctr"/>
          <a:lstStyle/>
          <a:p>
            <a:pPr>
              <a:spcBef>
                <a:spcPts val="0"/>
              </a:spcBef>
              <a:defRPr/>
            </a:pPr>
            <a:endParaRPr/>
          </a:p>
        </p:txBody>
      </p:sp>
      <p:sp>
        <p:nvSpPr>
          <p:cNvPr id="8" name="TextBox 7"/>
          <p:cNvSpPr txBox="1"/>
          <p:nvPr userDrawn="1"/>
        </p:nvSpPr>
        <p:spPr>
          <a:xfrm>
            <a:off x="4470400" y="6446839"/>
            <a:ext cx="3109384" cy="276225"/>
          </a:xfrm>
          <a:prstGeom prst="rect">
            <a:avLst/>
          </a:prstGeom>
          <a:noFill/>
        </p:spPr>
        <p:txBody>
          <a:bodyPr>
            <a:spAutoFit/>
          </a:bodyPr>
          <a:lstStyle/>
          <a:p>
            <a:pPr algn="ctr">
              <a:defRPr/>
            </a:pPr>
            <a:r>
              <a:rPr lang="en-US" sz="1200">
                <a:solidFill>
                  <a:schemeClr val="bg2">
                    <a:lumMod val="50000"/>
                  </a:schemeClr>
                </a:solidFill>
              </a:rPr>
              <a:t>© 2022 Medicare Rights Center</a:t>
            </a:r>
          </a:p>
        </p:txBody>
      </p:sp>
      <p:sp>
        <p:nvSpPr>
          <p:cNvPr id="2" name="Title 1"/>
          <p:cNvSpPr>
            <a:spLocks noGrp="1"/>
          </p:cNvSpPr>
          <p:nvPr>
            <p:ph type="title"/>
          </p:nvPr>
        </p:nvSpPr>
        <p:spPr>
          <a:xfrm>
            <a:off x="280852" y="418187"/>
            <a:ext cx="10515600" cy="836657"/>
          </a:xfrm>
          <a:prstGeom prst="rect">
            <a:avLst/>
          </a:prstGeom>
        </p:spPr>
        <p:txBody>
          <a:bodyPr/>
          <a:lstStyle>
            <a:lvl1pPr>
              <a:defRPr>
                <a:solidFill>
                  <a:schemeClr val="accent4"/>
                </a:solidFill>
              </a:defRPr>
            </a:lvl1pPr>
          </a:lstStyle>
          <a:p>
            <a:r>
              <a:rPr lang="en-US"/>
              <a:t>Click to edit Master title style</a:t>
            </a:r>
          </a:p>
        </p:txBody>
      </p:sp>
      <p:sp>
        <p:nvSpPr>
          <p:cNvPr id="3" name="Content Placeholder 2"/>
          <p:cNvSpPr>
            <a:spLocks noGrp="1"/>
          </p:cNvSpPr>
          <p:nvPr>
            <p:ph idx="1"/>
          </p:nvPr>
        </p:nvSpPr>
        <p:spPr>
          <a:xfrm>
            <a:off x="280852" y="1744612"/>
            <a:ext cx="11493136" cy="4351338"/>
          </a:xfrm>
        </p:spPr>
        <p:txBody>
          <a:bodyPr/>
          <a:lstStyle>
            <a:lvl2pPr marL="685800" indent="-228600">
              <a:buFont typeface="Wingdings" panose="05000000000000000000" pitchFamily="2" charset="2"/>
              <a:buChar char="§"/>
              <a:defRPr/>
            </a:lvl2pPr>
            <a:lvl3pPr marL="1143000" indent="-228600">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0"/>
          </p:nvPr>
        </p:nvSpPr>
        <p:spPr>
          <a:xfrm>
            <a:off x="9362017" y="6446839"/>
            <a:ext cx="2743200" cy="365125"/>
          </a:xfrm>
          <a:prstGeom prst="rect">
            <a:avLst/>
          </a:prstGeom>
        </p:spPr>
        <p:txBody>
          <a:bodyPr vert="horz" lIns="91440" tIns="45720" rIns="91440" bIns="45720" rtlCol="0" anchor="ctr"/>
          <a:lstStyle>
            <a:lvl1pPr algn="r">
              <a:defRPr sz="1200" dirty="0" smtClean="0">
                <a:solidFill>
                  <a:schemeClr val="tx1">
                    <a:tint val="75000"/>
                  </a:schemeClr>
                </a:solidFill>
              </a:defRPr>
            </a:lvl1pPr>
          </a:lstStyle>
          <a:p>
            <a:pPr>
              <a:defRPr/>
            </a:pPr>
            <a:r>
              <a:rPr lang="en-US"/>
              <a:t> Page </a:t>
            </a:r>
            <a:fld id="{9B3A0FC6-8040-4492-9C07-FFC688982BE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4" name="Shape 10"/>
          <p:cNvSpPr/>
          <p:nvPr userDrawn="1"/>
        </p:nvSpPr>
        <p:spPr>
          <a:xfrm>
            <a:off x="8398934" y="6754814"/>
            <a:ext cx="960967" cy="103187"/>
          </a:xfrm>
          <a:prstGeom prst="rect">
            <a:avLst/>
          </a:prstGeom>
          <a:solidFill>
            <a:schemeClr val="accent1"/>
          </a:solidFill>
          <a:ln>
            <a:noFill/>
          </a:ln>
        </p:spPr>
        <p:txBody>
          <a:bodyPr lIns="91425" tIns="91425" rIns="91425" bIns="91425" anchor="ctr"/>
          <a:lstStyle/>
          <a:p>
            <a:pPr>
              <a:spcBef>
                <a:spcPts val="0"/>
              </a:spcBef>
              <a:defRPr/>
            </a:pPr>
            <a:endParaRPr/>
          </a:p>
        </p:txBody>
      </p:sp>
      <p:sp>
        <p:nvSpPr>
          <p:cNvPr id="5" name="Shape 11"/>
          <p:cNvSpPr/>
          <p:nvPr userDrawn="1"/>
        </p:nvSpPr>
        <p:spPr>
          <a:xfrm>
            <a:off x="9349317" y="6754814"/>
            <a:ext cx="2893483" cy="103187"/>
          </a:xfrm>
          <a:prstGeom prst="rect">
            <a:avLst/>
          </a:prstGeom>
          <a:solidFill>
            <a:schemeClr val="accent2"/>
          </a:solidFill>
          <a:ln>
            <a:noFill/>
          </a:ln>
        </p:spPr>
        <p:txBody>
          <a:bodyPr lIns="91425" tIns="91425" rIns="91425" bIns="91425" anchor="ctr"/>
          <a:lstStyle/>
          <a:p>
            <a:pPr>
              <a:spcBef>
                <a:spcPts val="0"/>
              </a:spcBef>
              <a:defRPr/>
            </a:pPr>
            <a:endParaRPr/>
          </a:p>
        </p:txBody>
      </p:sp>
      <p:sp>
        <p:nvSpPr>
          <p:cNvPr id="6" name="Shape 12"/>
          <p:cNvSpPr/>
          <p:nvPr userDrawn="1"/>
        </p:nvSpPr>
        <p:spPr>
          <a:xfrm>
            <a:off x="0" y="6754814"/>
            <a:ext cx="1322917" cy="103187"/>
          </a:xfrm>
          <a:prstGeom prst="rect">
            <a:avLst/>
          </a:prstGeom>
          <a:solidFill>
            <a:schemeClr val="accent4">
              <a:lumMod val="60000"/>
              <a:lumOff val="40000"/>
            </a:schemeClr>
          </a:solidFill>
          <a:ln>
            <a:noFill/>
          </a:ln>
        </p:spPr>
        <p:txBody>
          <a:bodyPr lIns="91425" tIns="91425" rIns="91425" bIns="91425" anchor="ctr"/>
          <a:lstStyle/>
          <a:p>
            <a:pPr>
              <a:spcBef>
                <a:spcPts val="0"/>
              </a:spcBef>
              <a:defRPr/>
            </a:pPr>
            <a:endParaRPr/>
          </a:p>
        </p:txBody>
      </p:sp>
      <p:sp>
        <p:nvSpPr>
          <p:cNvPr id="7" name="Shape 13"/>
          <p:cNvSpPr/>
          <p:nvPr userDrawn="1"/>
        </p:nvSpPr>
        <p:spPr>
          <a:xfrm>
            <a:off x="1322917" y="6754814"/>
            <a:ext cx="7076016" cy="103187"/>
          </a:xfrm>
          <a:prstGeom prst="rect">
            <a:avLst/>
          </a:prstGeom>
          <a:solidFill>
            <a:schemeClr val="accent4"/>
          </a:solidFill>
          <a:ln>
            <a:noFill/>
          </a:ln>
        </p:spPr>
        <p:txBody>
          <a:bodyPr lIns="91425" tIns="91425" rIns="91425" bIns="91425" anchor="ctr"/>
          <a:lstStyle/>
          <a:p>
            <a:pPr>
              <a:spcBef>
                <a:spcPts val="0"/>
              </a:spcBef>
              <a:defRPr/>
            </a:pPr>
            <a:endParaRPr/>
          </a:p>
        </p:txBody>
      </p:sp>
      <p:cxnSp>
        <p:nvCxnSpPr>
          <p:cNvPr id="8" name="Straight Connector 7"/>
          <p:cNvCxnSpPr/>
          <p:nvPr userDrawn="1"/>
        </p:nvCxnSpPr>
        <p:spPr>
          <a:xfrm flipV="1">
            <a:off x="0" y="1406526"/>
            <a:ext cx="11228917" cy="1746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470400" y="6446839"/>
            <a:ext cx="3109384" cy="276225"/>
          </a:xfrm>
          <a:prstGeom prst="rect">
            <a:avLst/>
          </a:prstGeom>
          <a:noFill/>
        </p:spPr>
        <p:txBody>
          <a:bodyPr>
            <a:spAutoFit/>
          </a:bodyPr>
          <a:lstStyle/>
          <a:p>
            <a:pPr algn="ctr">
              <a:defRPr/>
            </a:pPr>
            <a:r>
              <a:rPr lang="en-US" sz="1200">
                <a:solidFill>
                  <a:schemeClr val="bg2">
                    <a:lumMod val="50000"/>
                  </a:schemeClr>
                </a:solidFill>
              </a:rPr>
              <a:t>© 2022 Medicare Rights Center</a:t>
            </a:r>
          </a:p>
        </p:txBody>
      </p:sp>
      <p:sp>
        <p:nvSpPr>
          <p:cNvPr id="2" name="Title 1"/>
          <p:cNvSpPr>
            <a:spLocks noGrp="1"/>
          </p:cNvSpPr>
          <p:nvPr>
            <p:ph type="title"/>
          </p:nvPr>
        </p:nvSpPr>
        <p:spPr>
          <a:xfrm>
            <a:off x="280852" y="418187"/>
            <a:ext cx="10515600" cy="836657"/>
          </a:xfrm>
          <a:prstGeom prst="rect">
            <a:avLst/>
          </a:prstGeom>
        </p:spPr>
        <p:txBody>
          <a:bodyPr/>
          <a:lstStyle>
            <a:lvl1pPr>
              <a:defRPr>
                <a:solidFill>
                  <a:schemeClr val="accent4"/>
                </a:solidFill>
              </a:defRPr>
            </a:lvl1pPr>
          </a:lstStyle>
          <a:p>
            <a:r>
              <a:rPr lang="en-US"/>
              <a:t>Click to edit Master title style</a:t>
            </a:r>
          </a:p>
        </p:txBody>
      </p:sp>
      <p:sp>
        <p:nvSpPr>
          <p:cNvPr id="13" name="Content Placeholder 2"/>
          <p:cNvSpPr>
            <a:spLocks noGrp="1"/>
          </p:cNvSpPr>
          <p:nvPr>
            <p:ph idx="1"/>
          </p:nvPr>
        </p:nvSpPr>
        <p:spPr>
          <a:xfrm>
            <a:off x="280852" y="1575230"/>
            <a:ext cx="11493136" cy="4520720"/>
          </a:xfrm>
        </p:spPr>
        <p:txBody>
          <a:bodyPr/>
          <a:lstStyle>
            <a:lvl2pPr marL="685800" indent="-228600">
              <a:buFont typeface="Wingdings" panose="05000000000000000000" pitchFamily="2" charset="2"/>
              <a:buChar char="§"/>
              <a:defRPr/>
            </a:lvl2pPr>
            <a:lvl3pPr marL="1143000" indent="-228600">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0"/>
          </p:nvPr>
        </p:nvSpPr>
        <p:spPr>
          <a:xfrm>
            <a:off x="9347200" y="6446839"/>
            <a:ext cx="2743200" cy="365125"/>
          </a:xfrm>
          <a:prstGeom prst="rect">
            <a:avLst/>
          </a:prstGeom>
        </p:spPr>
        <p:txBody>
          <a:bodyPr vert="horz" lIns="91440" tIns="45720" rIns="91440" bIns="45720" rtlCol="0" anchor="ctr"/>
          <a:lstStyle>
            <a:lvl1pPr algn="r">
              <a:defRPr sz="1200" dirty="0" smtClean="0">
                <a:solidFill>
                  <a:schemeClr val="tx1">
                    <a:tint val="75000"/>
                  </a:schemeClr>
                </a:solidFill>
              </a:defRPr>
            </a:lvl1pPr>
          </a:lstStyle>
          <a:p>
            <a:pPr>
              <a:defRPr/>
            </a:pPr>
            <a:r>
              <a:rPr lang="en-US"/>
              <a:t> Page </a:t>
            </a:r>
            <a:fld id="{82952BD1-1BA0-423F-8F65-1A49B6E3042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Shape 15"/>
          <p:cNvSpPr/>
          <p:nvPr userDrawn="1"/>
        </p:nvSpPr>
        <p:spPr>
          <a:xfrm>
            <a:off x="0" y="1"/>
            <a:ext cx="12192000" cy="5324475"/>
          </a:xfrm>
          <a:prstGeom prst="rect">
            <a:avLst/>
          </a:prstGeom>
          <a:solidFill>
            <a:schemeClr val="bg1">
              <a:lumMod val="95000"/>
            </a:schemeClr>
          </a:solidFill>
          <a:ln>
            <a:noFill/>
          </a:ln>
        </p:spPr>
        <p:txBody>
          <a:bodyPr lIns="91425" tIns="91425" rIns="91425" bIns="91425" anchor="ctr"/>
          <a:lstStyle/>
          <a:p>
            <a:pPr>
              <a:spcBef>
                <a:spcPts val="0"/>
              </a:spcBef>
              <a:defRPr/>
            </a:pPr>
            <a:endParaRPr/>
          </a:p>
        </p:txBody>
      </p:sp>
      <p:sp>
        <p:nvSpPr>
          <p:cNvPr id="4" name="Shape 18"/>
          <p:cNvSpPr/>
          <p:nvPr userDrawn="1"/>
        </p:nvSpPr>
        <p:spPr>
          <a:xfrm>
            <a:off x="4064000" y="5324475"/>
            <a:ext cx="4064000" cy="101600"/>
          </a:xfrm>
          <a:prstGeom prst="rect">
            <a:avLst/>
          </a:prstGeom>
          <a:solidFill>
            <a:schemeClr val="accent4">
              <a:lumMod val="40000"/>
              <a:lumOff val="60000"/>
            </a:schemeClr>
          </a:solidFill>
          <a:ln>
            <a:noFill/>
          </a:ln>
        </p:spPr>
        <p:txBody>
          <a:bodyPr lIns="91425" tIns="91425" rIns="91425" bIns="91425" anchor="ctr"/>
          <a:lstStyle/>
          <a:p>
            <a:pPr>
              <a:spcBef>
                <a:spcPts val="0"/>
              </a:spcBef>
              <a:defRPr/>
            </a:pPr>
            <a:endParaRPr/>
          </a:p>
        </p:txBody>
      </p:sp>
      <p:sp>
        <p:nvSpPr>
          <p:cNvPr id="5" name="Shape 19"/>
          <p:cNvSpPr/>
          <p:nvPr userDrawn="1"/>
        </p:nvSpPr>
        <p:spPr>
          <a:xfrm>
            <a:off x="8128000" y="5324475"/>
            <a:ext cx="4064000" cy="101600"/>
          </a:xfrm>
          <a:prstGeom prst="rect">
            <a:avLst/>
          </a:prstGeom>
          <a:solidFill>
            <a:schemeClr val="accent4"/>
          </a:solidFill>
          <a:ln>
            <a:noFill/>
          </a:ln>
        </p:spPr>
        <p:txBody>
          <a:bodyPr lIns="91425" tIns="91425" rIns="91425" bIns="91425" anchor="ctr"/>
          <a:lstStyle/>
          <a:p>
            <a:pPr>
              <a:spcBef>
                <a:spcPts val="0"/>
              </a:spcBef>
              <a:defRPr/>
            </a:pPr>
            <a:endParaRPr/>
          </a:p>
        </p:txBody>
      </p:sp>
      <p:sp>
        <p:nvSpPr>
          <p:cNvPr id="6" name="Shape 20"/>
          <p:cNvSpPr/>
          <p:nvPr userDrawn="1"/>
        </p:nvSpPr>
        <p:spPr>
          <a:xfrm>
            <a:off x="0" y="5324475"/>
            <a:ext cx="4064000" cy="101600"/>
          </a:xfrm>
          <a:prstGeom prst="rect">
            <a:avLst/>
          </a:prstGeom>
          <a:solidFill>
            <a:schemeClr val="accent1"/>
          </a:solidFill>
          <a:ln>
            <a:noFill/>
          </a:ln>
        </p:spPr>
        <p:txBody>
          <a:bodyPr lIns="91425" tIns="91425" rIns="91425" bIns="91425" anchor="ctr"/>
          <a:lstStyle/>
          <a:p>
            <a:pPr>
              <a:spcBef>
                <a:spcPts val="0"/>
              </a:spcBef>
              <a:defRPr/>
            </a:pPr>
            <a:endParaRPr/>
          </a:p>
        </p:txBody>
      </p:sp>
      <p:sp>
        <p:nvSpPr>
          <p:cNvPr id="7" name="TextBox 6"/>
          <p:cNvSpPr txBox="1"/>
          <p:nvPr userDrawn="1"/>
        </p:nvSpPr>
        <p:spPr>
          <a:xfrm>
            <a:off x="4470400" y="6446839"/>
            <a:ext cx="3109384" cy="276225"/>
          </a:xfrm>
          <a:prstGeom prst="rect">
            <a:avLst/>
          </a:prstGeom>
          <a:noFill/>
        </p:spPr>
        <p:txBody>
          <a:bodyPr>
            <a:spAutoFit/>
          </a:bodyPr>
          <a:lstStyle/>
          <a:p>
            <a:pPr algn="ctr">
              <a:defRPr/>
            </a:pPr>
            <a:r>
              <a:rPr lang="en-US" sz="1200">
                <a:solidFill>
                  <a:schemeClr val="bg2">
                    <a:lumMod val="50000"/>
                  </a:schemeClr>
                </a:solidFill>
              </a:rPr>
              <a:t>© 2022 Medicare Rights Center</a:t>
            </a:r>
          </a:p>
        </p:txBody>
      </p:sp>
      <p:sp>
        <p:nvSpPr>
          <p:cNvPr id="13" name="Title 1"/>
          <p:cNvSpPr>
            <a:spLocks noGrp="1"/>
          </p:cNvSpPr>
          <p:nvPr>
            <p:ph type="title"/>
          </p:nvPr>
        </p:nvSpPr>
        <p:spPr>
          <a:xfrm>
            <a:off x="831851" y="3429001"/>
            <a:ext cx="10515600" cy="977537"/>
          </a:xfrm>
          <a:prstGeom prst="rect">
            <a:avLst/>
          </a:prstGeom>
        </p:spPr>
        <p:txBody>
          <a:bodyPr>
            <a:noAutofit/>
          </a:bodyPr>
          <a:lstStyle>
            <a:lvl1pPr algn="ctr">
              <a:lnSpc>
                <a:spcPct val="100000"/>
              </a:lnSpc>
              <a:defRPr sz="5500" baseline="0">
                <a:solidFill>
                  <a:srgbClr val="373D6D"/>
                </a:solidFill>
              </a:defRPr>
            </a:lvl1pPr>
          </a:lstStyle>
          <a:p>
            <a:r>
              <a:rPr lang="en-US"/>
              <a:t>Click to edit Master title style</a:t>
            </a:r>
          </a:p>
        </p:txBody>
      </p:sp>
      <p:sp>
        <p:nvSpPr>
          <p:cNvPr id="8" name="Slide Number Placeholder 5"/>
          <p:cNvSpPr>
            <a:spLocks noGrp="1"/>
          </p:cNvSpPr>
          <p:nvPr>
            <p:ph type="sldNum" sz="quarter" idx="10"/>
          </p:nvPr>
        </p:nvSpPr>
        <p:spPr>
          <a:xfrm>
            <a:off x="9347200" y="6446839"/>
            <a:ext cx="2743200" cy="365125"/>
          </a:xfrm>
          <a:prstGeom prst="rect">
            <a:avLst/>
          </a:prstGeom>
        </p:spPr>
        <p:txBody>
          <a:bodyPr vert="horz" lIns="91440" tIns="45720" rIns="91440" bIns="45720" rtlCol="0" anchor="ctr"/>
          <a:lstStyle>
            <a:lvl1pPr algn="r">
              <a:defRPr sz="1200" dirty="0" smtClean="0">
                <a:solidFill>
                  <a:schemeClr val="tx1">
                    <a:tint val="75000"/>
                  </a:schemeClr>
                </a:solidFill>
              </a:defRPr>
            </a:lvl1pPr>
          </a:lstStyle>
          <a:p>
            <a:pPr>
              <a:defRPr/>
            </a:pPr>
            <a:r>
              <a:rPr lang="en-US"/>
              <a:t> Page </a:t>
            </a:r>
            <a:fld id="{1B00ACD6-4991-416A-BFEA-904181ADE01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dicare Minute title slide">
    <p:spTree>
      <p:nvGrpSpPr>
        <p:cNvPr id="1" name=""/>
        <p:cNvGrpSpPr/>
        <p:nvPr/>
      </p:nvGrpSpPr>
      <p:grpSpPr>
        <a:xfrm>
          <a:off x="0" y="0"/>
          <a:ext cx="0" cy="0"/>
          <a:chOff x="0" y="0"/>
          <a:chExt cx="0" cy="0"/>
        </a:xfrm>
      </p:grpSpPr>
      <p:pic>
        <p:nvPicPr>
          <p:cNvPr id="44" name="Picture 14">
            <a:extLst>
              <a:ext uri="{FF2B5EF4-FFF2-40B4-BE49-F238E27FC236}">
                <a16:creationId xmlns:a16="http://schemas.microsoft.com/office/drawing/2014/main" id="{4C98D631-1563-9AFC-E9D3-F119CD4E671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0559" r="19759" b="66694"/>
          <a:stretch/>
        </p:blipFill>
        <p:spPr>
          <a:xfrm rot="-4233034" flipH="1">
            <a:off x="7725874" y="2706951"/>
            <a:ext cx="6160315" cy="4202282"/>
          </a:xfrm>
          <a:prstGeom prst="rect">
            <a:avLst/>
          </a:prstGeom>
        </p:spPr>
      </p:pic>
      <p:pic>
        <p:nvPicPr>
          <p:cNvPr id="43" name="Picture 13">
            <a:extLst>
              <a:ext uri="{FF2B5EF4-FFF2-40B4-BE49-F238E27FC236}">
                <a16:creationId xmlns:a16="http://schemas.microsoft.com/office/drawing/2014/main" id="{8E42D576-D631-263D-E4BB-3C1FF617A118}"/>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438" t="17556" r="30958" b="49299"/>
          <a:stretch/>
        </p:blipFill>
        <p:spPr>
          <a:xfrm rot="733574" flipV="1">
            <a:off x="5419888" y="-765881"/>
            <a:ext cx="7068428" cy="2876601"/>
          </a:xfrm>
          <a:prstGeom prst="rect">
            <a:avLst/>
          </a:prstGeom>
        </p:spPr>
      </p:pic>
      <p:sp>
        <p:nvSpPr>
          <p:cNvPr id="2" name="Title 1">
            <a:extLst>
              <a:ext uri="{FF2B5EF4-FFF2-40B4-BE49-F238E27FC236}">
                <a16:creationId xmlns:a16="http://schemas.microsoft.com/office/drawing/2014/main" id="{29A6C1FB-5915-E6E8-C61A-FC12362C9653}"/>
              </a:ext>
            </a:extLst>
          </p:cNvPr>
          <p:cNvSpPr>
            <a:spLocks noGrp="1"/>
          </p:cNvSpPr>
          <p:nvPr>
            <p:ph type="ctrTitle"/>
          </p:nvPr>
        </p:nvSpPr>
        <p:spPr>
          <a:xfrm>
            <a:off x="783224" y="3419669"/>
            <a:ext cx="9815744" cy="846662"/>
          </a:xfrm>
        </p:spPr>
        <p:txBody>
          <a:bodyPr anchor="b">
            <a:normAutofit/>
          </a:bodyPr>
          <a:lstStyle>
            <a:lvl1pPr algn="l">
              <a:lnSpc>
                <a:spcPct val="100000"/>
              </a:lnSpc>
              <a:defRPr sz="4800">
                <a:solidFill>
                  <a:schemeClr val="tx2"/>
                </a:solidFill>
                <a:latin typeface="Avenir Next LT Pro" panose="020B05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9424D7A5-671A-0BD9-0A38-1F299FC258EC}"/>
              </a:ext>
            </a:extLst>
          </p:cNvPr>
          <p:cNvSpPr>
            <a:spLocks noGrp="1"/>
          </p:cNvSpPr>
          <p:nvPr>
            <p:ph type="subTitle" idx="1"/>
          </p:nvPr>
        </p:nvSpPr>
        <p:spPr>
          <a:xfrm>
            <a:off x="769168" y="2627450"/>
            <a:ext cx="4016188" cy="509073"/>
          </a:xfrm>
          <a:prstGeom prst="roundRect">
            <a:avLst/>
          </a:prstGeom>
          <a:solidFill>
            <a:schemeClr val="tx2"/>
          </a:solidFill>
          <a:effectLst>
            <a:softEdge rad="0"/>
          </a:effectLst>
        </p:spPr>
        <p:txBody>
          <a:bodyPr anchor="ctr" anchorCtr="0">
            <a:normAutofit/>
          </a:bodyPr>
          <a:lstStyle>
            <a:lvl1pPr marL="0" indent="0" algn="ctr">
              <a:buNone/>
              <a:defRPr sz="2000">
                <a:solidFill>
                  <a:schemeClr val="bg1"/>
                </a:solidFill>
                <a:latin typeface="Avenir Next LT Pro"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582C81F7-E1C0-3E95-0C01-6D2A8CBAD97E}"/>
              </a:ext>
            </a:extLst>
          </p:cNvPr>
          <p:cNvSpPr>
            <a:spLocks noGrp="1"/>
          </p:cNvSpPr>
          <p:nvPr>
            <p:ph type="ftr" sz="quarter" idx="11"/>
          </p:nvPr>
        </p:nvSpPr>
        <p:spPr/>
        <p:txBody>
          <a:bodyPr/>
          <a:lstStyle>
            <a:lvl1pPr>
              <a:defRPr>
                <a:solidFill>
                  <a:schemeClr val="tx1"/>
                </a:solidFill>
                <a:latin typeface="Avenir Next LT Pro" panose="020B0504020202020204" pitchFamily="34" charset="0"/>
              </a:defRPr>
            </a:lvl1pPr>
          </a:lstStyle>
          <a:p>
            <a:r>
              <a:rPr lang="en-US"/>
              <a:t>© 2023 Medicare Rights Center</a:t>
            </a:r>
          </a:p>
        </p:txBody>
      </p:sp>
      <p:sp>
        <p:nvSpPr>
          <p:cNvPr id="6" name="Slide Number Placeholder 5">
            <a:extLst>
              <a:ext uri="{FF2B5EF4-FFF2-40B4-BE49-F238E27FC236}">
                <a16:creationId xmlns:a16="http://schemas.microsoft.com/office/drawing/2014/main" id="{2ED9C714-8F06-4983-C6AD-62B6C5F8AAA7}"/>
              </a:ext>
            </a:extLst>
          </p:cNvPr>
          <p:cNvSpPr>
            <a:spLocks noGrp="1"/>
          </p:cNvSpPr>
          <p:nvPr>
            <p:ph type="sldNum" sz="quarter" idx="12"/>
          </p:nvPr>
        </p:nvSpPr>
        <p:spPr>
          <a:xfrm>
            <a:off x="769168" y="6356349"/>
            <a:ext cx="2743200" cy="365125"/>
          </a:xfrm>
        </p:spPr>
        <p:txBody>
          <a:bodyPr/>
          <a:lstStyle>
            <a:lvl1pPr algn="l">
              <a:defRPr/>
            </a:lvl1pPr>
          </a:lstStyle>
          <a:p>
            <a:fld id="{2A3F6121-7E7D-4058-A6FF-846C80794112}" type="slidenum">
              <a:rPr lang="en-US" smtClean="0"/>
              <a:pPr/>
              <a:t>‹#›</a:t>
            </a:fld>
            <a:endParaRPr lang="en-US"/>
          </a:p>
        </p:txBody>
      </p:sp>
      <p:pic>
        <p:nvPicPr>
          <p:cNvPr id="11" name="Picture 2">
            <a:extLst>
              <a:ext uri="{FF2B5EF4-FFF2-40B4-BE49-F238E27FC236}">
                <a16:creationId xmlns:a16="http://schemas.microsoft.com/office/drawing/2014/main" id="{8E50C07C-2267-58E0-25B5-D31086FE004F}"/>
              </a:ext>
            </a:extLst>
          </p:cNvPr>
          <p:cNvPicPr>
            <a:picLocks noChangeAspect="1"/>
          </p:cNvPicPr>
          <p:nvPr userDrawn="1"/>
        </p:nvPicPr>
        <p:blipFill>
          <a:blip r:embed="rId6"/>
          <a:srcRect/>
          <a:stretch>
            <a:fillRect/>
          </a:stretch>
        </p:blipFill>
        <p:spPr>
          <a:xfrm>
            <a:off x="769168" y="854117"/>
            <a:ext cx="3575023" cy="1201207"/>
          </a:xfrm>
          <a:prstGeom prst="rect">
            <a:avLst/>
          </a:prstGeom>
        </p:spPr>
      </p:pic>
    </p:spTree>
    <p:extLst>
      <p:ext uri="{BB962C8B-B14F-4D97-AF65-F5344CB8AC3E}">
        <p14:creationId xmlns:p14="http://schemas.microsoft.com/office/powerpoint/2010/main" val="1128556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General title slide">
    <p:spTree>
      <p:nvGrpSpPr>
        <p:cNvPr id="1" name=""/>
        <p:cNvGrpSpPr/>
        <p:nvPr/>
      </p:nvGrpSpPr>
      <p:grpSpPr>
        <a:xfrm>
          <a:off x="0" y="0"/>
          <a:ext cx="0" cy="0"/>
          <a:chOff x="0" y="0"/>
          <a:chExt cx="0" cy="0"/>
        </a:xfrm>
      </p:grpSpPr>
      <p:pic>
        <p:nvPicPr>
          <p:cNvPr id="7" name="Picture 14">
            <a:extLst>
              <a:ext uri="{FF2B5EF4-FFF2-40B4-BE49-F238E27FC236}">
                <a16:creationId xmlns:a16="http://schemas.microsoft.com/office/drawing/2014/main" id="{4949A51D-3838-287D-BFF6-AFAA5829D3C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0559" r="19759" b="66694"/>
          <a:stretch/>
        </p:blipFill>
        <p:spPr>
          <a:xfrm rot="-4233034" flipH="1">
            <a:off x="7725872" y="2706951"/>
            <a:ext cx="6160315" cy="4202282"/>
          </a:xfrm>
          <a:prstGeom prst="rect">
            <a:avLst/>
          </a:prstGeom>
        </p:spPr>
      </p:pic>
      <p:sp>
        <p:nvSpPr>
          <p:cNvPr id="2" name="Title 1">
            <a:extLst>
              <a:ext uri="{FF2B5EF4-FFF2-40B4-BE49-F238E27FC236}">
                <a16:creationId xmlns:a16="http://schemas.microsoft.com/office/drawing/2014/main" id="{29A6C1FB-5915-E6E8-C61A-FC12362C9653}"/>
              </a:ext>
            </a:extLst>
          </p:cNvPr>
          <p:cNvSpPr>
            <a:spLocks noGrp="1"/>
          </p:cNvSpPr>
          <p:nvPr>
            <p:ph type="ctrTitle"/>
          </p:nvPr>
        </p:nvSpPr>
        <p:spPr>
          <a:xfrm>
            <a:off x="637511" y="2403783"/>
            <a:ext cx="9815744" cy="846662"/>
          </a:xfrm>
        </p:spPr>
        <p:txBody>
          <a:bodyPr anchor="b">
            <a:normAutofit/>
          </a:bodyPr>
          <a:lstStyle>
            <a:lvl1pPr algn="l">
              <a:defRPr sz="4800">
                <a:solidFill>
                  <a:schemeClr val="tx2"/>
                </a:solidFill>
                <a:latin typeface="Avenir Next LT Pro" panose="020B05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9424D7A5-671A-0BD9-0A38-1F299FC258EC}"/>
              </a:ext>
            </a:extLst>
          </p:cNvPr>
          <p:cNvSpPr>
            <a:spLocks noGrp="1"/>
          </p:cNvSpPr>
          <p:nvPr>
            <p:ph type="subTitle" idx="1"/>
          </p:nvPr>
        </p:nvSpPr>
        <p:spPr>
          <a:xfrm>
            <a:off x="623455" y="3429000"/>
            <a:ext cx="9144000" cy="437302"/>
          </a:xfrm>
        </p:spPr>
        <p:txBody>
          <a:bodyPr/>
          <a:lstStyle>
            <a:lvl1pPr marL="0" indent="0" algn="l">
              <a:buNone/>
              <a:defRPr sz="2400">
                <a:solidFill>
                  <a:schemeClr val="accent3"/>
                </a:solidFill>
                <a:latin typeface="Avenir Next LT Pro"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582C81F7-E1C0-3E95-0C01-6D2A8CBAD97E}"/>
              </a:ext>
            </a:extLst>
          </p:cNvPr>
          <p:cNvSpPr>
            <a:spLocks noGrp="1"/>
          </p:cNvSpPr>
          <p:nvPr>
            <p:ph type="ftr" sz="quarter" idx="11"/>
          </p:nvPr>
        </p:nvSpPr>
        <p:spPr/>
        <p:txBody>
          <a:bodyPr/>
          <a:lstStyle>
            <a:lvl1pPr>
              <a:defRPr>
                <a:solidFill>
                  <a:schemeClr val="tx1"/>
                </a:solidFill>
                <a:latin typeface="Avenir Next LT Pro" panose="020B0504020202020204" pitchFamily="34" charset="0"/>
              </a:defRPr>
            </a:lvl1pPr>
          </a:lstStyle>
          <a:p>
            <a:r>
              <a:rPr lang="en-US"/>
              <a:t>© 2023 Medicare Rights Center</a:t>
            </a:r>
          </a:p>
        </p:txBody>
      </p:sp>
      <p:sp>
        <p:nvSpPr>
          <p:cNvPr id="6" name="Slide Number Placeholder 5">
            <a:extLst>
              <a:ext uri="{FF2B5EF4-FFF2-40B4-BE49-F238E27FC236}">
                <a16:creationId xmlns:a16="http://schemas.microsoft.com/office/drawing/2014/main" id="{2ED9C714-8F06-4983-C6AD-62B6C5F8AAA7}"/>
              </a:ext>
            </a:extLst>
          </p:cNvPr>
          <p:cNvSpPr>
            <a:spLocks noGrp="1"/>
          </p:cNvSpPr>
          <p:nvPr>
            <p:ph type="sldNum" sz="quarter" idx="12"/>
          </p:nvPr>
        </p:nvSpPr>
        <p:spPr>
          <a:xfrm>
            <a:off x="838200" y="6352528"/>
            <a:ext cx="2743200" cy="365125"/>
          </a:xfrm>
        </p:spPr>
        <p:txBody>
          <a:bodyPr/>
          <a:lstStyle>
            <a:lvl1pPr algn="l">
              <a:defRPr/>
            </a:lvl1pPr>
          </a:lstStyle>
          <a:p>
            <a:fld id="{2A3F6121-7E7D-4058-A6FF-846C80794112}" type="slidenum">
              <a:rPr lang="en-US" smtClean="0"/>
              <a:pPr/>
              <a:t>‹#›</a:t>
            </a:fld>
            <a:endParaRPr lang="en-US"/>
          </a:p>
        </p:txBody>
      </p:sp>
      <p:pic>
        <p:nvPicPr>
          <p:cNvPr id="4" name="Picture 2">
            <a:extLst>
              <a:ext uri="{FF2B5EF4-FFF2-40B4-BE49-F238E27FC236}">
                <a16:creationId xmlns:a16="http://schemas.microsoft.com/office/drawing/2014/main" id="{B4978ED8-D8CB-FB37-F414-8AA7933679B7}"/>
              </a:ext>
            </a:extLst>
          </p:cNvPr>
          <p:cNvPicPr>
            <a:picLocks noChangeAspect="1"/>
          </p:cNvPicPr>
          <p:nvPr userDrawn="1"/>
        </p:nvPicPr>
        <p:blipFill>
          <a:blip r:embed="rId4"/>
          <a:srcRect/>
          <a:stretch>
            <a:fillRect/>
          </a:stretch>
        </p:blipFill>
        <p:spPr>
          <a:xfrm>
            <a:off x="637511" y="713148"/>
            <a:ext cx="3484861" cy="1589968"/>
          </a:xfrm>
          <a:prstGeom prst="rect">
            <a:avLst/>
          </a:prstGeom>
        </p:spPr>
      </p:pic>
      <p:pic>
        <p:nvPicPr>
          <p:cNvPr id="8" name="Picture 13">
            <a:extLst>
              <a:ext uri="{FF2B5EF4-FFF2-40B4-BE49-F238E27FC236}">
                <a16:creationId xmlns:a16="http://schemas.microsoft.com/office/drawing/2014/main" id="{715D5B2E-B272-5160-F960-BD83823F8026}"/>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7438" t="17556" r="30958" b="49299"/>
          <a:stretch/>
        </p:blipFill>
        <p:spPr>
          <a:xfrm rot="1383984" flipV="1">
            <a:off x="7693029" y="-598689"/>
            <a:ext cx="7077665" cy="2880360"/>
          </a:xfrm>
          <a:prstGeom prst="rect">
            <a:avLst/>
          </a:prstGeom>
        </p:spPr>
      </p:pic>
    </p:spTree>
    <p:extLst>
      <p:ext uri="{BB962C8B-B14F-4D97-AF65-F5344CB8AC3E}">
        <p14:creationId xmlns:p14="http://schemas.microsoft.com/office/powerpoint/2010/main" val="958499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dicare Rights promo slide 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AC9C371-75EA-30CA-F74E-743EEF544EBC}"/>
              </a:ext>
            </a:extLst>
          </p:cNvPr>
          <p:cNvSpPr>
            <a:spLocks noGrp="1"/>
          </p:cNvSpPr>
          <p:nvPr>
            <p:ph type="ftr" sz="quarter" idx="10"/>
          </p:nvPr>
        </p:nvSpPr>
        <p:spPr/>
        <p:txBody>
          <a:bodyPr/>
          <a:lstStyle>
            <a:lvl1pPr>
              <a:defRPr>
                <a:solidFill>
                  <a:schemeClr val="tx1"/>
                </a:solidFill>
              </a:defRPr>
            </a:lvl1pPr>
          </a:lstStyle>
          <a:p>
            <a:r>
              <a:rPr lang="en-US"/>
              <a:t>© 2023 Medicare Rights Center</a:t>
            </a:r>
          </a:p>
        </p:txBody>
      </p:sp>
      <p:sp>
        <p:nvSpPr>
          <p:cNvPr id="4" name="Slide Number Placeholder 3">
            <a:extLst>
              <a:ext uri="{FF2B5EF4-FFF2-40B4-BE49-F238E27FC236}">
                <a16:creationId xmlns:a16="http://schemas.microsoft.com/office/drawing/2014/main" id="{0333D019-145D-A522-BD35-CEEC8DB648B4}"/>
              </a:ext>
            </a:extLst>
          </p:cNvPr>
          <p:cNvSpPr>
            <a:spLocks noGrp="1"/>
          </p:cNvSpPr>
          <p:nvPr>
            <p:ph type="sldNum" sz="quarter" idx="11"/>
          </p:nvPr>
        </p:nvSpPr>
        <p:spPr/>
        <p:txBody>
          <a:bodyPr/>
          <a:lstStyle/>
          <a:p>
            <a:fld id="{2A3F6121-7E7D-4058-A6FF-846C80794112}" type="slidenum">
              <a:rPr lang="en-US" smtClean="0"/>
              <a:pPr/>
              <a:t>‹#›</a:t>
            </a:fld>
            <a:endParaRPr lang="en-US"/>
          </a:p>
        </p:txBody>
      </p:sp>
      <p:grpSp>
        <p:nvGrpSpPr>
          <p:cNvPr id="5" name="Group 2">
            <a:extLst>
              <a:ext uri="{FF2B5EF4-FFF2-40B4-BE49-F238E27FC236}">
                <a16:creationId xmlns:a16="http://schemas.microsoft.com/office/drawing/2014/main" id="{FB524AAB-3EC9-4ED7-F6F5-3964674A9D2E}"/>
              </a:ext>
            </a:extLst>
          </p:cNvPr>
          <p:cNvGrpSpPr/>
          <p:nvPr userDrawn="1"/>
        </p:nvGrpSpPr>
        <p:grpSpPr>
          <a:xfrm>
            <a:off x="381000" y="660156"/>
            <a:ext cx="9685351" cy="5257536"/>
            <a:chOff x="0" y="0"/>
            <a:chExt cx="3499673" cy="1899741"/>
          </a:xfrm>
          <a:solidFill>
            <a:schemeClr val="bg2"/>
          </a:solidFill>
        </p:grpSpPr>
        <p:sp>
          <p:nvSpPr>
            <p:cNvPr id="6" name="Freeform 3">
              <a:extLst>
                <a:ext uri="{FF2B5EF4-FFF2-40B4-BE49-F238E27FC236}">
                  <a16:creationId xmlns:a16="http://schemas.microsoft.com/office/drawing/2014/main" id="{08277831-6185-2DC9-152F-8715E03CF2D9}"/>
                </a:ext>
              </a:extLst>
            </p:cNvPr>
            <p:cNvSpPr/>
            <p:nvPr/>
          </p:nvSpPr>
          <p:spPr>
            <a:xfrm>
              <a:off x="0" y="0"/>
              <a:ext cx="3499674" cy="1899741"/>
            </a:xfrm>
            <a:custGeom>
              <a:avLst/>
              <a:gdLst/>
              <a:ahLst/>
              <a:cxnLst/>
              <a:rect l="l" t="t" r="r" b="b"/>
              <a:pathLst>
                <a:path w="3499674" h="1899741">
                  <a:moveTo>
                    <a:pt x="3375213" y="1899741"/>
                  </a:moveTo>
                  <a:lnTo>
                    <a:pt x="124460" y="1899741"/>
                  </a:lnTo>
                  <a:cubicBezTo>
                    <a:pt x="55880" y="1899741"/>
                    <a:pt x="0" y="1843861"/>
                    <a:pt x="0" y="1775281"/>
                  </a:cubicBezTo>
                  <a:lnTo>
                    <a:pt x="0" y="124460"/>
                  </a:lnTo>
                  <a:cubicBezTo>
                    <a:pt x="0" y="55880"/>
                    <a:pt x="55880" y="0"/>
                    <a:pt x="124460" y="0"/>
                  </a:cubicBezTo>
                  <a:lnTo>
                    <a:pt x="3375213" y="0"/>
                  </a:lnTo>
                  <a:cubicBezTo>
                    <a:pt x="3443794" y="0"/>
                    <a:pt x="3499674" y="55880"/>
                    <a:pt x="3499674" y="124460"/>
                  </a:cubicBezTo>
                  <a:lnTo>
                    <a:pt x="3499674" y="1775281"/>
                  </a:lnTo>
                  <a:cubicBezTo>
                    <a:pt x="3499674" y="1843861"/>
                    <a:pt x="3443794" y="1899741"/>
                    <a:pt x="3375213" y="1899741"/>
                  </a:cubicBezTo>
                  <a:close/>
                </a:path>
              </a:pathLst>
            </a:custGeom>
            <a:grpFill/>
          </p:spPr>
        </p:sp>
      </p:grpSp>
      <p:grpSp>
        <p:nvGrpSpPr>
          <p:cNvPr id="7" name="Group 4">
            <a:extLst>
              <a:ext uri="{FF2B5EF4-FFF2-40B4-BE49-F238E27FC236}">
                <a16:creationId xmlns:a16="http://schemas.microsoft.com/office/drawing/2014/main" id="{F78D444E-194A-93C3-7014-742D5E8B9192}"/>
              </a:ext>
            </a:extLst>
          </p:cNvPr>
          <p:cNvGrpSpPr/>
          <p:nvPr userDrawn="1"/>
        </p:nvGrpSpPr>
        <p:grpSpPr>
          <a:xfrm>
            <a:off x="6015406" y="660156"/>
            <a:ext cx="4772797" cy="5257536"/>
            <a:chOff x="0" y="0"/>
            <a:chExt cx="1724587" cy="1899741"/>
          </a:xfrm>
          <a:solidFill>
            <a:schemeClr val="tx2"/>
          </a:solidFill>
        </p:grpSpPr>
        <p:sp>
          <p:nvSpPr>
            <p:cNvPr id="8" name="Freeform 5">
              <a:extLst>
                <a:ext uri="{FF2B5EF4-FFF2-40B4-BE49-F238E27FC236}">
                  <a16:creationId xmlns:a16="http://schemas.microsoft.com/office/drawing/2014/main" id="{68F00E97-D3A3-F56B-A71F-E584A1FF176A}"/>
                </a:ext>
              </a:extLst>
            </p:cNvPr>
            <p:cNvSpPr/>
            <p:nvPr/>
          </p:nvSpPr>
          <p:spPr>
            <a:xfrm>
              <a:off x="0" y="0"/>
              <a:ext cx="1724587" cy="1899741"/>
            </a:xfrm>
            <a:custGeom>
              <a:avLst/>
              <a:gdLst/>
              <a:ahLst/>
              <a:cxnLst/>
              <a:rect l="l" t="t" r="r" b="b"/>
              <a:pathLst>
                <a:path w="1724587" h="1899741">
                  <a:moveTo>
                    <a:pt x="1600127" y="1899741"/>
                  </a:moveTo>
                  <a:lnTo>
                    <a:pt x="124460" y="1899741"/>
                  </a:lnTo>
                  <a:cubicBezTo>
                    <a:pt x="55880" y="1899741"/>
                    <a:pt x="0" y="1843861"/>
                    <a:pt x="0" y="1775281"/>
                  </a:cubicBezTo>
                  <a:lnTo>
                    <a:pt x="0" y="124460"/>
                  </a:lnTo>
                  <a:cubicBezTo>
                    <a:pt x="0" y="55880"/>
                    <a:pt x="55880" y="0"/>
                    <a:pt x="124460" y="0"/>
                  </a:cubicBezTo>
                  <a:lnTo>
                    <a:pt x="1600127" y="0"/>
                  </a:lnTo>
                  <a:cubicBezTo>
                    <a:pt x="1668707" y="0"/>
                    <a:pt x="1724587" y="55880"/>
                    <a:pt x="1724587" y="124460"/>
                  </a:cubicBezTo>
                  <a:lnTo>
                    <a:pt x="1724587" y="1775281"/>
                  </a:lnTo>
                  <a:cubicBezTo>
                    <a:pt x="1724587" y="1843861"/>
                    <a:pt x="1668707" y="1899741"/>
                    <a:pt x="1600127" y="1899741"/>
                  </a:cubicBezTo>
                  <a:close/>
                </a:path>
              </a:pathLst>
            </a:custGeom>
            <a:grpFill/>
          </p:spPr>
        </p:sp>
      </p:grpSp>
      <p:grpSp>
        <p:nvGrpSpPr>
          <p:cNvPr id="11" name="Group 6">
            <a:extLst>
              <a:ext uri="{FF2B5EF4-FFF2-40B4-BE49-F238E27FC236}">
                <a16:creationId xmlns:a16="http://schemas.microsoft.com/office/drawing/2014/main" id="{9114FF1C-B8A2-0ADD-80A5-2C4AC3E73E3B}"/>
              </a:ext>
            </a:extLst>
          </p:cNvPr>
          <p:cNvGrpSpPr>
            <a:grpSpLocks noChangeAspect="1"/>
          </p:cNvGrpSpPr>
          <p:nvPr userDrawn="1"/>
        </p:nvGrpSpPr>
        <p:grpSpPr>
          <a:xfrm>
            <a:off x="6578864" y="660156"/>
            <a:ext cx="5257536" cy="5257536"/>
            <a:chOff x="0" y="0"/>
            <a:chExt cx="6350000" cy="6350000"/>
          </a:xfrm>
        </p:grpSpPr>
        <p:sp>
          <p:nvSpPr>
            <p:cNvPr id="13" name="Freeform 7">
              <a:extLst>
                <a:ext uri="{FF2B5EF4-FFF2-40B4-BE49-F238E27FC236}">
                  <a16:creationId xmlns:a16="http://schemas.microsoft.com/office/drawing/2014/main" id="{1364FAEE-DE17-F08C-EC29-987CF463B3A1}"/>
                </a:ext>
              </a:extLst>
            </p:cNvPr>
            <p:cNvSpPr/>
            <p:nvPr/>
          </p:nvSpPr>
          <p:spPr>
            <a:xfrm>
              <a:off x="0" y="0"/>
              <a:ext cx="6351270" cy="6350000"/>
            </a:xfrm>
            <a:custGeom>
              <a:avLst/>
              <a:gdLst/>
              <a:ahLst/>
              <a:cxnLst/>
              <a:rect l="l" t="t" r="r" b="b"/>
              <a:pathLst>
                <a:path w="6351270" h="6350000">
                  <a:moveTo>
                    <a:pt x="5985510" y="0"/>
                  </a:moveTo>
                  <a:lnTo>
                    <a:pt x="364490" y="0"/>
                  </a:lnTo>
                  <a:cubicBezTo>
                    <a:pt x="162560" y="0"/>
                    <a:pt x="0" y="162560"/>
                    <a:pt x="0" y="364490"/>
                  </a:cubicBezTo>
                  <a:lnTo>
                    <a:pt x="0" y="5986780"/>
                  </a:lnTo>
                  <a:cubicBezTo>
                    <a:pt x="0" y="6187440"/>
                    <a:pt x="162560" y="6350000"/>
                    <a:pt x="364490" y="6350000"/>
                  </a:cubicBezTo>
                  <a:lnTo>
                    <a:pt x="5986780" y="6350000"/>
                  </a:lnTo>
                  <a:cubicBezTo>
                    <a:pt x="6187440" y="6350000"/>
                    <a:pt x="6351270" y="6187440"/>
                    <a:pt x="6351270" y="5985510"/>
                  </a:cubicBezTo>
                  <a:lnTo>
                    <a:pt x="6351270" y="364490"/>
                  </a:lnTo>
                  <a:cubicBezTo>
                    <a:pt x="6350000" y="162560"/>
                    <a:pt x="6187440" y="0"/>
                    <a:pt x="5985510" y="0"/>
                  </a:cubicBezTo>
                  <a:close/>
                </a:path>
              </a:pathLst>
            </a:custGeom>
            <a:blipFill>
              <a:blip r:embed="rId2"/>
              <a:stretch>
                <a:fillRect l="-24985" r="-24984"/>
              </a:stretch>
            </a:blipFill>
          </p:spPr>
        </p:sp>
      </p:grpSp>
      <p:sp>
        <p:nvSpPr>
          <p:cNvPr id="15" name="TextBox 14">
            <a:extLst>
              <a:ext uri="{FF2B5EF4-FFF2-40B4-BE49-F238E27FC236}">
                <a16:creationId xmlns:a16="http://schemas.microsoft.com/office/drawing/2014/main" id="{69630AA7-47B6-10FE-7883-564898797477}"/>
              </a:ext>
            </a:extLst>
          </p:cNvPr>
          <p:cNvSpPr txBox="1"/>
          <p:nvPr userDrawn="1"/>
        </p:nvSpPr>
        <p:spPr>
          <a:xfrm>
            <a:off x="685799" y="2688501"/>
            <a:ext cx="5171215" cy="3028842"/>
          </a:xfrm>
          <a:prstGeom prst="rect">
            <a:avLst/>
          </a:prstGeom>
          <a:noFill/>
        </p:spPr>
        <p:txBody>
          <a:bodyPr wrap="square">
            <a:spAutoFit/>
          </a:bodyPr>
          <a:lstStyle/>
          <a:p>
            <a:pPr marL="0" marR="0" lvl="0" indent="-111759" algn="l" defTabSz="914400" rtl="0" eaLnBrk="1" fontAlgn="auto" latinLnBrk="0" hangingPunct="1">
              <a:lnSpc>
                <a:spcPct val="114000"/>
              </a:lnSpc>
              <a:spcBef>
                <a:spcPts val="0"/>
              </a:spcBef>
              <a:spcAft>
                <a:spcPts val="1200"/>
              </a:spcAft>
              <a:buClrTx/>
              <a:buSzTx/>
              <a:buFont typeface="Arial"/>
              <a:buNone/>
              <a:tabLst/>
              <a:defRPr/>
            </a:pPr>
            <a:r>
              <a:rPr lang="en-US" sz="2000">
                <a:latin typeface="Avenir Next LT Pro" panose="020B0504020202020204" pitchFamily="34" charset="0"/>
              </a:rPr>
              <a:t>The Medicare Rights Center is a national, nonprofit consumer service organization that works to ensure access to affordable health care for older adults and people with disabilities through: </a:t>
            </a:r>
          </a:p>
          <a:p>
            <a:pPr marL="690881" lvl="1" indent="-345440">
              <a:lnSpc>
                <a:spcPct val="114000"/>
              </a:lnSpc>
              <a:buFont typeface="Arial"/>
              <a:buChar char="•"/>
            </a:pPr>
            <a:r>
              <a:rPr lang="en-US" sz="2000">
                <a:latin typeface="Avenir Next LT Pro" panose="020B0504020202020204" pitchFamily="34" charset="0"/>
              </a:rPr>
              <a:t>Counseling and advocacy</a:t>
            </a:r>
          </a:p>
          <a:p>
            <a:pPr marL="690881" lvl="1" indent="-345440">
              <a:lnSpc>
                <a:spcPct val="114000"/>
              </a:lnSpc>
              <a:buFont typeface="Arial"/>
              <a:buChar char="•"/>
            </a:pPr>
            <a:r>
              <a:rPr lang="en-US" sz="2000">
                <a:latin typeface="Avenir Next LT Pro" panose="020B0504020202020204" pitchFamily="34" charset="0"/>
              </a:rPr>
              <a:t>Educational programs</a:t>
            </a:r>
          </a:p>
          <a:p>
            <a:pPr marL="690881" lvl="1" indent="-345440">
              <a:lnSpc>
                <a:spcPct val="114000"/>
              </a:lnSpc>
              <a:buFont typeface="Arial"/>
              <a:buChar char="•"/>
            </a:pPr>
            <a:r>
              <a:rPr lang="en-US" sz="2000">
                <a:latin typeface="Avenir Next LT Pro" panose="020B0504020202020204" pitchFamily="34" charset="0"/>
              </a:rPr>
              <a:t>Public policy initiatives</a:t>
            </a:r>
          </a:p>
        </p:txBody>
      </p:sp>
      <p:sp>
        <p:nvSpPr>
          <p:cNvPr id="17" name="TextBox 16">
            <a:extLst>
              <a:ext uri="{FF2B5EF4-FFF2-40B4-BE49-F238E27FC236}">
                <a16:creationId xmlns:a16="http://schemas.microsoft.com/office/drawing/2014/main" id="{4BAB5163-46A8-34CD-7EB1-B7555CDF65D0}"/>
              </a:ext>
            </a:extLst>
          </p:cNvPr>
          <p:cNvSpPr txBox="1"/>
          <p:nvPr userDrawn="1"/>
        </p:nvSpPr>
        <p:spPr>
          <a:xfrm>
            <a:off x="685798" y="840362"/>
            <a:ext cx="5171215" cy="1846659"/>
          </a:xfrm>
          <a:prstGeom prst="rect">
            <a:avLst/>
          </a:prstGeom>
          <a:noFill/>
        </p:spPr>
        <p:txBody>
          <a:bodyPr wrap="square">
            <a:spAutoFit/>
          </a:bodyPr>
          <a:lstStyle/>
          <a:p>
            <a:pPr>
              <a:lnSpc>
                <a:spcPct val="100000"/>
              </a:lnSpc>
            </a:pPr>
            <a:r>
              <a:rPr lang="en-US" sz="3800" b="1">
                <a:solidFill>
                  <a:schemeClr val="tx2"/>
                </a:solidFill>
                <a:latin typeface="Avenir Next LT Pro" panose="020B0504020202020204" pitchFamily="34" charset="0"/>
              </a:rPr>
              <a:t>About the </a:t>
            </a:r>
          </a:p>
          <a:p>
            <a:pPr>
              <a:lnSpc>
                <a:spcPct val="100000"/>
              </a:lnSpc>
            </a:pPr>
            <a:r>
              <a:rPr lang="en-US" sz="3800" b="1">
                <a:solidFill>
                  <a:schemeClr val="tx2"/>
                </a:solidFill>
                <a:latin typeface="Avenir Next LT Pro" panose="020B0504020202020204" pitchFamily="34" charset="0"/>
              </a:rPr>
              <a:t>Medicare Rights Center</a:t>
            </a:r>
          </a:p>
        </p:txBody>
      </p:sp>
    </p:spTree>
    <p:extLst>
      <p:ext uri="{BB962C8B-B14F-4D97-AF65-F5344CB8AC3E}">
        <p14:creationId xmlns:p14="http://schemas.microsoft.com/office/powerpoint/2010/main" val="2210012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B8EF2-4ACE-4161-21C5-4D4386FF0439}"/>
              </a:ext>
            </a:extLst>
          </p:cNvPr>
          <p:cNvSpPr>
            <a:spLocks noGrp="1"/>
          </p:cNvSpPr>
          <p:nvPr>
            <p:ph type="title"/>
          </p:nvPr>
        </p:nvSpPr>
        <p:spPr>
          <a:xfrm>
            <a:off x="838200" y="365125"/>
            <a:ext cx="9669486" cy="1325563"/>
          </a:xfrm>
        </p:spPr>
        <p:txBody>
          <a:bodyPr/>
          <a:lstStyle>
            <a:lvl1pPr>
              <a:defRPr b="1">
                <a:solidFill>
                  <a:schemeClr val="tx2"/>
                </a:solidFill>
              </a:defRPr>
            </a:lvl1pPr>
          </a:lstStyle>
          <a:p>
            <a:endParaRPr lang="en-US"/>
          </a:p>
        </p:txBody>
      </p:sp>
      <p:sp>
        <p:nvSpPr>
          <p:cNvPr id="3" name="Footer Placeholder 2">
            <a:extLst>
              <a:ext uri="{FF2B5EF4-FFF2-40B4-BE49-F238E27FC236}">
                <a16:creationId xmlns:a16="http://schemas.microsoft.com/office/drawing/2014/main" id="{3B204889-6078-F7FC-3033-7D6611D14815}"/>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77C543C6-AF89-70E7-7052-28C7C2135CE3}"/>
              </a:ext>
            </a:extLst>
          </p:cNvPr>
          <p:cNvSpPr>
            <a:spLocks noGrp="1"/>
          </p:cNvSpPr>
          <p:nvPr>
            <p:ph type="sldNum" sz="quarter" idx="11"/>
          </p:nvPr>
        </p:nvSpPr>
        <p:spPr/>
        <p:txBody>
          <a:bodyPr/>
          <a:lstStyle/>
          <a:p>
            <a:fld id="{2A3F6121-7E7D-4058-A6FF-846C80794112}" type="slidenum">
              <a:rPr lang="en-US" smtClean="0"/>
              <a:pPr/>
              <a:t>‹#›</a:t>
            </a:fld>
            <a:endParaRPr lang="en-US"/>
          </a:p>
        </p:txBody>
      </p:sp>
      <p:grpSp>
        <p:nvGrpSpPr>
          <p:cNvPr id="5" name="Group 2">
            <a:extLst>
              <a:ext uri="{FF2B5EF4-FFF2-40B4-BE49-F238E27FC236}">
                <a16:creationId xmlns:a16="http://schemas.microsoft.com/office/drawing/2014/main" id="{9DD3C2E6-0FA4-AA74-4EEC-02EA8671BD1B}"/>
              </a:ext>
            </a:extLst>
          </p:cNvPr>
          <p:cNvGrpSpPr/>
          <p:nvPr userDrawn="1"/>
        </p:nvGrpSpPr>
        <p:grpSpPr>
          <a:xfrm>
            <a:off x="817880" y="1843599"/>
            <a:ext cx="9829800" cy="4359840"/>
            <a:chOff x="0" y="0"/>
            <a:chExt cx="3656053" cy="1621535"/>
          </a:xfrm>
        </p:grpSpPr>
        <p:sp>
          <p:nvSpPr>
            <p:cNvPr id="6" name="Freeform 3">
              <a:extLst>
                <a:ext uri="{FF2B5EF4-FFF2-40B4-BE49-F238E27FC236}">
                  <a16:creationId xmlns:a16="http://schemas.microsoft.com/office/drawing/2014/main" id="{455B8ABB-3750-CC4E-2D1D-AD4811D9CCA1}"/>
                </a:ext>
              </a:extLst>
            </p:cNvPr>
            <p:cNvSpPr/>
            <p:nvPr/>
          </p:nvSpPr>
          <p:spPr>
            <a:xfrm>
              <a:off x="92710" y="106680"/>
              <a:ext cx="3551913" cy="1502155"/>
            </a:xfrm>
            <a:custGeom>
              <a:avLst/>
              <a:gdLst/>
              <a:ahLst/>
              <a:cxnLst/>
              <a:rect l="l" t="t" r="r" b="b"/>
              <a:pathLst>
                <a:path w="3551913" h="1502155">
                  <a:moveTo>
                    <a:pt x="3525243" y="1312925"/>
                  </a:moveTo>
                  <a:cubicBezTo>
                    <a:pt x="3525243" y="1400555"/>
                    <a:pt x="3449043" y="1471675"/>
                    <a:pt x="3367763" y="1471675"/>
                  </a:cubicBezTo>
                  <a:lnTo>
                    <a:pt x="66040" y="1471675"/>
                  </a:lnTo>
                  <a:cubicBezTo>
                    <a:pt x="43180" y="1471675"/>
                    <a:pt x="20320" y="1466595"/>
                    <a:pt x="0" y="1457705"/>
                  </a:cubicBezTo>
                  <a:cubicBezTo>
                    <a:pt x="26670" y="1485645"/>
                    <a:pt x="63500" y="1502155"/>
                    <a:pt x="116766" y="1502155"/>
                  </a:cubicBezTo>
                  <a:lnTo>
                    <a:pt x="3405863" y="1502155"/>
                  </a:lnTo>
                  <a:cubicBezTo>
                    <a:pt x="3485873" y="1502155"/>
                    <a:pt x="3551913" y="1436115"/>
                    <a:pt x="3551913" y="1356105"/>
                  </a:cubicBezTo>
                  <a:lnTo>
                    <a:pt x="3551913" y="95250"/>
                  </a:lnTo>
                  <a:cubicBezTo>
                    <a:pt x="3551913" y="58420"/>
                    <a:pt x="3537943" y="25400"/>
                    <a:pt x="3516353" y="0"/>
                  </a:cubicBezTo>
                  <a:cubicBezTo>
                    <a:pt x="3522703" y="16510"/>
                    <a:pt x="3525243" y="34290"/>
                    <a:pt x="3525243" y="52070"/>
                  </a:cubicBezTo>
                  <a:lnTo>
                    <a:pt x="3525243" y="1312925"/>
                  </a:lnTo>
                  <a:lnTo>
                    <a:pt x="3525243" y="1312925"/>
                  </a:lnTo>
                  <a:close/>
                </a:path>
              </a:pathLst>
            </a:custGeom>
            <a:solidFill>
              <a:srgbClr val="0A4F8F"/>
            </a:solidFill>
          </p:spPr>
        </p:sp>
        <p:sp>
          <p:nvSpPr>
            <p:cNvPr id="7" name="Freeform 4">
              <a:extLst>
                <a:ext uri="{FF2B5EF4-FFF2-40B4-BE49-F238E27FC236}">
                  <a16:creationId xmlns:a16="http://schemas.microsoft.com/office/drawing/2014/main" id="{CA27F411-0500-0127-D474-95B56E9CB494}"/>
                </a:ext>
              </a:extLst>
            </p:cNvPr>
            <p:cNvSpPr/>
            <p:nvPr/>
          </p:nvSpPr>
          <p:spPr>
            <a:xfrm>
              <a:off x="12700" y="12700"/>
              <a:ext cx="3591284" cy="1552955"/>
            </a:xfrm>
            <a:custGeom>
              <a:avLst/>
              <a:gdLst/>
              <a:ahLst/>
              <a:cxnLst/>
              <a:rect l="l" t="t" r="r" b="b"/>
              <a:pathLst>
                <a:path w="3591284" h="1552955">
                  <a:moveTo>
                    <a:pt x="146050" y="1552955"/>
                  </a:moveTo>
                  <a:lnTo>
                    <a:pt x="3445234" y="1552955"/>
                  </a:lnTo>
                  <a:cubicBezTo>
                    <a:pt x="3525243" y="1552955"/>
                    <a:pt x="3591284" y="1486915"/>
                    <a:pt x="3591284" y="1406905"/>
                  </a:cubicBezTo>
                  <a:lnTo>
                    <a:pt x="3591284" y="146050"/>
                  </a:lnTo>
                  <a:cubicBezTo>
                    <a:pt x="3591284" y="66040"/>
                    <a:pt x="3525243" y="0"/>
                    <a:pt x="3445234" y="0"/>
                  </a:cubicBezTo>
                  <a:lnTo>
                    <a:pt x="146050" y="0"/>
                  </a:lnTo>
                  <a:cubicBezTo>
                    <a:pt x="66040" y="0"/>
                    <a:pt x="0" y="66040"/>
                    <a:pt x="0" y="146050"/>
                  </a:cubicBezTo>
                  <a:lnTo>
                    <a:pt x="0" y="1406905"/>
                  </a:lnTo>
                  <a:cubicBezTo>
                    <a:pt x="0" y="1488185"/>
                    <a:pt x="66040" y="1552955"/>
                    <a:pt x="146050" y="1552955"/>
                  </a:cubicBezTo>
                  <a:close/>
                </a:path>
              </a:pathLst>
            </a:custGeom>
            <a:solidFill>
              <a:srgbClr val="FFFFFF"/>
            </a:solidFill>
          </p:spPr>
        </p:sp>
        <p:sp>
          <p:nvSpPr>
            <p:cNvPr id="8" name="Freeform 5">
              <a:extLst>
                <a:ext uri="{FF2B5EF4-FFF2-40B4-BE49-F238E27FC236}">
                  <a16:creationId xmlns:a16="http://schemas.microsoft.com/office/drawing/2014/main" id="{5FBA50A0-8818-0740-0B3D-61DE7A17EB2C}"/>
                </a:ext>
              </a:extLst>
            </p:cNvPr>
            <p:cNvSpPr/>
            <p:nvPr/>
          </p:nvSpPr>
          <p:spPr>
            <a:xfrm>
              <a:off x="0" y="0"/>
              <a:ext cx="3656054" cy="1621535"/>
            </a:xfrm>
            <a:custGeom>
              <a:avLst/>
              <a:gdLst/>
              <a:ahLst/>
              <a:cxnLst/>
              <a:rect l="l" t="t" r="r" b="b"/>
              <a:pathLst>
                <a:path w="3656054" h="1621535">
                  <a:moveTo>
                    <a:pt x="3592553" y="74930"/>
                  </a:moveTo>
                  <a:cubicBezTo>
                    <a:pt x="3564613" y="30480"/>
                    <a:pt x="3515084" y="0"/>
                    <a:pt x="3457934" y="0"/>
                  </a:cubicBezTo>
                  <a:lnTo>
                    <a:pt x="158750" y="0"/>
                  </a:lnTo>
                  <a:cubicBezTo>
                    <a:pt x="71120" y="0"/>
                    <a:pt x="0" y="71120"/>
                    <a:pt x="0" y="158750"/>
                  </a:cubicBezTo>
                  <a:lnTo>
                    <a:pt x="0" y="1419605"/>
                  </a:lnTo>
                  <a:cubicBezTo>
                    <a:pt x="0" y="1471675"/>
                    <a:pt x="25400" y="1517395"/>
                    <a:pt x="63500" y="1546605"/>
                  </a:cubicBezTo>
                  <a:cubicBezTo>
                    <a:pt x="91440" y="1591055"/>
                    <a:pt x="140970" y="1621535"/>
                    <a:pt x="212716" y="1621535"/>
                  </a:cubicBezTo>
                  <a:lnTo>
                    <a:pt x="3497304" y="1621535"/>
                  </a:lnTo>
                  <a:cubicBezTo>
                    <a:pt x="3584934" y="1621535"/>
                    <a:pt x="3656054" y="1550415"/>
                    <a:pt x="3656054" y="1462785"/>
                  </a:cubicBezTo>
                  <a:lnTo>
                    <a:pt x="3656054" y="201930"/>
                  </a:lnTo>
                  <a:cubicBezTo>
                    <a:pt x="3656053" y="149860"/>
                    <a:pt x="3630653" y="104140"/>
                    <a:pt x="3592553" y="74930"/>
                  </a:cubicBezTo>
                  <a:close/>
                  <a:moveTo>
                    <a:pt x="12700" y="1419605"/>
                  </a:moveTo>
                  <a:lnTo>
                    <a:pt x="12700" y="158750"/>
                  </a:lnTo>
                  <a:cubicBezTo>
                    <a:pt x="12700" y="78740"/>
                    <a:pt x="78740" y="12700"/>
                    <a:pt x="158750" y="12700"/>
                  </a:cubicBezTo>
                  <a:lnTo>
                    <a:pt x="3457934" y="12700"/>
                  </a:lnTo>
                  <a:cubicBezTo>
                    <a:pt x="3537943" y="12700"/>
                    <a:pt x="3603984" y="78740"/>
                    <a:pt x="3603984" y="158750"/>
                  </a:cubicBezTo>
                  <a:lnTo>
                    <a:pt x="3603984" y="1419605"/>
                  </a:lnTo>
                  <a:cubicBezTo>
                    <a:pt x="3603984" y="1499615"/>
                    <a:pt x="3537943" y="1565655"/>
                    <a:pt x="3457934" y="1565655"/>
                  </a:cubicBezTo>
                  <a:lnTo>
                    <a:pt x="158750" y="1565655"/>
                  </a:lnTo>
                  <a:cubicBezTo>
                    <a:pt x="78740" y="1565655"/>
                    <a:pt x="12700" y="1500885"/>
                    <a:pt x="12700" y="1419605"/>
                  </a:cubicBezTo>
                  <a:close/>
                  <a:moveTo>
                    <a:pt x="3644623" y="1462785"/>
                  </a:moveTo>
                  <a:cubicBezTo>
                    <a:pt x="3644623" y="1542795"/>
                    <a:pt x="3577313" y="1608835"/>
                    <a:pt x="3497303" y="1608835"/>
                  </a:cubicBezTo>
                  <a:lnTo>
                    <a:pt x="212716" y="1608835"/>
                  </a:lnTo>
                  <a:cubicBezTo>
                    <a:pt x="157480" y="1608835"/>
                    <a:pt x="120650" y="1592325"/>
                    <a:pt x="93980" y="1564385"/>
                  </a:cubicBezTo>
                  <a:cubicBezTo>
                    <a:pt x="114300" y="1573275"/>
                    <a:pt x="135890" y="1578355"/>
                    <a:pt x="160020" y="1578355"/>
                  </a:cubicBezTo>
                  <a:lnTo>
                    <a:pt x="3459204" y="1578355"/>
                  </a:lnTo>
                  <a:cubicBezTo>
                    <a:pt x="3546834" y="1578355"/>
                    <a:pt x="3617954" y="1507235"/>
                    <a:pt x="3617954" y="1419605"/>
                  </a:cubicBezTo>
                  <a:lnTo>
                    <a:pt x="3617954" y="158750"/>
                  </a:lnTo>
                  <a:cubicBezTo>
                    <a:pt x="3617954" y="140970"/>
                    <a:pt x="3614143" y="123190"/>
                    <a:pt x="3609063" y="106680"/>
                  </a:cubicBezTo>
                  <a:cubicBezTo>
                    <a:pt x="3630654" y="132080"/>
                    <a:pt x="3644623" y="165100"/>
                    <a:pt x="3644623" y="201930"/>
                  </a:cubicBezTo>
                  <a:lnTo>
                    <a:pt x="3644623" y="1462785"/>
                  </a:lnTo>
                  <a:cubicBezTo>
                    <a:pt x="3644623" y="1462785"/>
                    <a:pt x="3644623" y="1462785"/>
                    <a:pt x="3644623" y="1462785"/>
                  </a:cubicBezTo>
                  <a:close/>
                </a:path>
              </a:pathLst>
            </a:custGeom>
            <a:solidFill>
              <a:srgbClr val="F5F6F8"/>
            </a:solidFill>
          </p:spPr>
        </p:sp>
      </p:grpSp>
      <p:sp>
        <p:nvSpPr>
          <p:cNvPr id="10" name="Text Placeholder 9">
            <a:extLst>
              <a:ext uri="{FF2B5EF4-FFF2-40B4-BE49-F238E27FC236}">
                <a16:creationId xmlns:a16="http://schemas.microsoft.com/office/drawing/2014/main" id="{2C4F797C-F583-FF7B-DB77-5DB12BDF7BB6}"/>
              </a:ext>
            </a:extLst>
          </p:cNvPr>
          <p:cNvSpPr>
            <a:spLocks noGrp="1"/>
          </p:cNvSpPr>
          <p:nvPr>
            <p:ph type="body" sz="quarter" idx="12"/>
          </p:nvPr>
        </p:nvSpPr>
        <p:spPr>
          <a:xfrm>
            <a:off x="1198563" y="2327275"/>
            <a:ext cx="9012237" cy="497205"/>
          </a:xfrm>
        </p:spPr>
        <p:txBody>
          <a:bodyPr/>
          <a:lstStyle>
            <a:lvl2pPr marL="457200" indent="0">
              <a:buNone/>
              <a:defRPr/>
            </a:lvl2pPr>
          </a:lstStyle>
          <a:p>
            <a:pPr lvl="0"/>
            <a:r>
              <a:rPr lang="en-US"/>
              <a:t>Click to edit Master text styles</a:t>
            </a:r>
          </a:p>
        </p:txBody>
      </p:sp>
      <p:sp>
        <p:nvSpPr>
          <p:cNvPr id="11" name="Text Placeholder 9">
            <a:extLst>
              <a:ext uri="{FF2B5EF4-FFF2-40B4-BE49-F238E27FC236}">
                <a16:creationId xmlns:a16="http://schemas.microsoft.com/office/drawing/2014/main" id="{114D3CBF-479B-FB3F-AE70-3490B6B8F0CC}"/>
              </a:ext>
            </a:extLst>
          </p:cNvPr>
          <p:cNvSpPr>
            <a:spLocks noGrp="1"/>
          </p:cNvSpPr>
          <p:nvPr>
            <p:ph type="body" sz="quarter" idx="13"/>
          </p:nvPr>
        </p:nvSpPr>
        <p:spPr>
          <a:xfrm>
            <a:off x="1173737" y="3180397"/>
            <a:ext cx="9012237" cy="497205"/>
          </a:xfrm>
        </p:spPr>
        <p:txBody>
          <a:bodyPr/>
          <a:lstStyle>
            <a:lvl2pPr marL="457200" indent="0">
              <a:buNone/>
              <a:defRPr/>
            </a:lvl2pPr>
          </a:lstStyle>
          <a:p>
            <a:pPr lvl="0"/>
            <a:r>
              <a:rPr lang="en-US"/>
              <a:t>Click to edit Master text styles</a:t>
            </a:r>
          </a:p>
        </p:txBody>
      </p:sp>
      <p:sp>
        <p:nvSpPr>
          <p:cNvPr id="12" name="Text Placeholder 9">
            <a:extLst>
              <a:ext uri="{FF2B5EF4-FFF2-40B4-BE49-F238E27FC236}">
                <a16:creationId xmlns:a16="http://schemas.microsoft.com/office/drawing/2014/main" id="{652E9691-B30C-A15C-10A2-CFDD9617FADB}"/>
              </a:ext>
            </a:extLst>
          </p:cNvPr>
          <p:cNvSpPr>
            <a:spLocks noGrp="1"/>
          </p:cNvSpPr>
          <p:nvPr>
            <p:ph type="body" sz="quarter" idx="14"/>
          </p:nvPr>
        </p:nvSpPr>
        <p:spPr>
          <a:xfrm>
            <a:off x="1166824" y="4025394"/>
            <a:ext cx="9012237" cy="497205"/>
          </a:xfrm>
        </p:spPr>
        <p:txBody>
          <a:bodyPr/>
          <a:lstStyle>
            <a:lvl2pPr marL="457200" indent="0">
              <a:buNone/>
              <a:defRPr/>
            </a:lvl2pPr>
          </a:lstStyle>
          <a:p>
            <a:pPr lvl="0"/>
            <a:r>
              <a:rPr lang="en-US"/>
              <a:t>Click to edit Master text styles</a:t>
            </a:r>
          </a:p>
        </p:txBody>
      </p:sp>
      <p:sp>
        <p:nvSpPr>
          <p:cNvPr id="13" name="Text Placeholder 9">
            <a:extLst>
              <a:ext uri="{FF2B5EF4-FFF2-40B4-BE49-F238E27FC236}">
                <a16:creationId xmlns:a16="http://schemas.microsoft.com/office/drawing/2014/main" id="{7C6FCA70-332B-1473-14F1-218E1ED5EE39}"/>
              </a:ext>
            </a:extLst>
          </p:cNvPr>
          <p:cNvSpPr>
            <a:spLocks noGrp="1"/>
          </p:cNvSpPr>
          <p:nvPr>
            <p:ph type="body" sz="quarter" idx="15"/>
          </p:nvPr>
        </p:nvSpPr>
        <p:spPr>
          <a:xfrm>
            <a:off x="1166823" y="4871971"/>
            <a:ext cx="9012237" cy="497205"/>
          </a:xfrm>
        </p:spPr>
        <p:txBody>
          <a:bodyPr/>
          <a:lstStyle>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897916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EC3C9-3461-E7A4-BD3D-EF38F4927A5A}"/>
              </a:ext>
            </a:extLst>
          </p:cNvPr>
          <p:cNvSpPr>
            <a:spLocks noGrp="1"/>
          </p:cNvSpPr>
          <p:nvPr>
            <p:ph type="title"/>
          </p:nvPr>
        </p:nvSpPr>
        <p:spPr>
          <a:xfrm>
            <a:off x="838200" y="365125"/>
            <a:ext cx="8641080" cy="1325563"/>
          </a:xfrm>
        </p:spPr>
        <p:txBody>
          <a:bodyPr/>
          <a:lstStyle>
            <a:lvl1pPr>
              <a:defRPr b="1">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4AC9C371-75EA-30CA-F74E-743EEF544EBC}"/>
              </a:ext>
            </a:extLst>
          </p:cNvPr>
          <p:cNvSpPr>
            <a:spLocks noGrp="1"/>
          </p:cNvSpPr>
          <p:nvPr>
            <p:ph type="ftr" sz="quarter" idx="10"/>
          </p:nvPr>
        </p:nvSpPr>
        <p:spPr/>
        <p:txBody>
          <a:bodyPr/>
          <a:lstStyle>
            <a:lvl1pPr>
              <a:defRPr>
                <a:solidFill>
                  <a:schemeClr val="tx1"/>
                </a:solidFill>
              </a:defRPr>
            </a:lvl1pPr>
          </a:lstStyle>
          <a:p>
            <a:r>
              <a:rPr lang="en-US"/>
              <a:t>© 2023 Medicare Rights Center</a:t>
            </a:r>
          </a:p>
        </p:txBody>
      </p:sp>
      <p:sp>
        <p:nvSpPr>
          <p:cNvPr id="4" name="Slide Number Placeholder 3">
            <a:extLst>
              <a:ext uri="{FF2B5EF4-FFF2-40B4-BE49-F238E27FC236}">
                <a16:creationId xmlns:a16="http://schemas.microsoft.com/office/drawing/2014/main" id="{0333D019-145D-A522-BD35-CEEC8DB648B4}"/>
              </a:ext>
            </a:extLst>
          </p:cNvPr>
          <p:cNvSpPr>
            <a:spLocks noGrp="1"/>
          </p:cNvSpPr>
          <p:nvPr>
            <p:ph type="sldNum" sz="quarter" idx="11"/>
          </p:nvPr>
        </p:nvSpPr>
        <p:spPr/>
        <p:txBody>
          <a:bodyPr/>
          <a:lstStyle/>
          <a:p>
            <a:fld id="{2A3F6121-7E7D-4058-A6FF-846C80794112}" type="slidenum">
              <a:rPr lang="en-US" smtClean="0"/>
              <a:pPr/>
              <a:t>‹#›</a:t>
            </a:fld>
            <a:endParaRPr lang="en-US"/>
          </a:p>
        </p:txBody>
      </p:sp>
      <p:sp>
        <p:nvSpPr>
          <p:cNvPr id="7" name="Text Placeholder 6">
            <a:extLst>
              <a:ext uri="{FF2B5EF4-FFF2-40B4-BE49-F238E27FC236}">
                <a16:creationId xmlns:a16="http://schemas.microsoft.com/office/drawing/2014/main" id="{F7C47BED-A198-23E2-EE2B-5BF594AB8070}"/>
              </a:ext>
            </a:extLst>
          </p:cNvPr>
          <p:cNvSpPr>
            <a:spLocks noGrp="1"/>
          </p:cNvSpPr>
          <p:nvPr>
            <p:ph type="body" sz="quarter" idx="12"/>
          </p:nvPr>
        </p:nvSpPr>
        <p:spPr>
          <a:xfrm>
            <a:off x="838200" y="1979613"/>
            <a:ext cx="10515600" cy="3854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2">
            <a:extLst>
              <a:ext uri="{FF2B5EF4-FFF2-40B4-BE49-F238E27FC236}">
                <a16:creationId xmlns:a16="http://schemas.microsoft.com/office/drawing/2014/main" id="{E80A5CAC-5558-79F7-9D31-284F317FE24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443" r="40496" b="56589"/>
          <a:stretch/>
        </p:blipFill>
        <p:spPr>
          <a:xfrm rot="3697922">
            <a:off x="-1357925" y="3452717"/>
            <a:ext cx="5081787" cy="3654309"/>
          </a:xfrm>
          <a:prstGeom prst="rect">
            <a:avLst/>
          </a:prstGeom>
        </p:spPr>
      </p:pic>
    </p:spTree>
    <p:extLst>
      <p:ext uri="{BB962C8B-B14F-4D97-AF65-F5344CB8AC3E}">
        <p14:creationId xmlns:p14="http://schemas.microsoft.com/office/powerpoint/2010/main" val="37024140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279400" y="1746250"/>
            <a:ext cx="11497733"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hape 10"/>
          <p:cNvSpPr/>
          <p:nvPr userDrawn="1"/>
        </p:nvSpPr>
        <p:spPr>
          <a:xfrm>
            <a:off x="7918451" y="1411289"/>
            <a:ext cx="960967" cy="103187"/>
          </a:xfrm>
          <a:prstGeom prst="rect">
            <a:avLst/>
          </a:prstGeom>
          <a:solidFill>
            <a:schemeClr val="accent1"/>
          </a:solidFill>
          <a:ln>
            <a:noFill/>
          </a:ln>
        </p:spPr>
        <p:txBody>
          <a:bodyPr lIns="91425" tIns="91425" rIns="91425" bIns="91425" anchor="ctr"/>
          <a:lstStyle/>
          <a:p>
            <a:pPr>
              <a:spcBef>
                <a:spcPts val="0"/>
              </a:spcBef>
              <a:defRPr/>
            </a:pPr>
            <a:endParaRPr/>
          </a:p>
        </p:txBody>
      </p:sp>
      <p:sp>
        <p:nvSpPr>
          <p:cNvPr id="14" name="Shape 11"/>
          <p:cNvSpPr/>
          <p:nvPr userDrawn="1"/>
        </p:nvSpPr>
        <p:spPr>
          <a:xfrm>
            <a:off x="8879417" y="1411289"/>
            <a:ext cx="963083" cy="103187"/>
          </a:xfrm>
          <a:prstGeom prst="rect">
            <a:avLst/>
          </a:prstGeom>
          <a:solidFill>
            <a:schemeClr val="accent2"/>
          </a:solidFill>
          <a:ln>
            <a:noFill/>
          </a:ln>
        </p:spPr>
        <p:txBody>
          <a:bodyPr lIns="91425" tIns="91425" rIns="91425" bIns="91425" anchor="ctr"/>
          <a:lstStyle/>
          <a:p>
            <a:pPr>
              <a:spcBef>
                <a:spcPts val="0"/>
              </a:spcBef>
              <a:defRPr/>
            </a:pPr>
            <a:endParaRPr/>
          </a:p>
        </p:txBody>
      </p:sp>
      <p:sp>
        <p:nvSpPr>
          <p:cNvPr id="15" name="Shape 12"/>
          <p:cNvSpPr/>
          <p:nvPr userDrawn="1"/>
        </p:nvSpPr>
        <p:spPr>
          <a:xfrm>
            <a:off x="1" y="1411289"/>
            <a:ext cx="963084" cy="103187"/>
          </a:xfrm>
          <a:prstGeom prst="rect">
            <a:avLst/>
          </a:prstGeom>
          <a:solidFill>
            <a:schemeClr val="accent4">
              <a:lumMod val="60000"/>
              <a:lumOff val="40000"/>
            </a:schemeClr>
          </a:solidFill>
          <a:ln>
            <a:noFill/>
          </a:ln>
        </p:spPr>
        <p:txBody>
          <a:bodyPr lIns="91425" tIns="91425" rIns="91425" bIns="91425" anchor="ctr"/>
          <a:lstStyle/>
          <a:p>
            <a:pPr>
              <a:spcBef>
                <a:spcPts val="0"/>
              </a:spcBef>
              <a:defRPr/>
            </a:pPr>
            <a:endParaRPr/>
          </a:p>
        </p:txBody>
      </p:sp>
      <p:sp>
        <p:nvSpPr>
          <p:cNvPr id="16" name="Shape 13"/>
          <p:cNvSpPr/>
          <p:nvPr userDrawn="1"/>
        </p:nvSpPr>
        <p:spPr>
          <a:xfrm>
            <a:off x="960967" y="1411289"/>
            <a:ext cx="6957484" cy="103187"/>
          </a:xfrm>
          <a:prstGeom prst="rect">
            <a:avLst/>
          </a:prstGeom>
          <a:solidFill>
            <a:schemeClr val="accent4"/>
          </a:solidFill>
          <a:ln>
            <a:noFill/>
          </a:ln>
        </p:spPr>
        <p:txBody>
          <a:bodyPr lIns="91425" tIns="91425" rIns="91425" bIns="91425" anchor="ctr"/>
          <a:lstStyle/>
          <a:p>
            <a:pPr>
              <a:spcBef>
                <a:spcPts val="0"/>
              </a:spcBef>
              <a:defRPr/>
            </a:pPr>
            <a:endParaRPr/>
          </a:p>
        </p:txBody>
      </p:sp>
      <p:sp>
        <p:nvSpPr>
          <p:cNvPr id="1031" name="Title Placeholder 16"/>
          <p:cNvSpPr>
            <a:spLocks noGrp="1"/>
          </p:cNvSpPr>
          <p:nvPr>
            <p:ph type="title"/>
          </p:nvPr>
        </p:nvSpPr>
        <p:spPr bwMode="auto">
          <a:xfrm>
            <a:off x="279401" y="420688"/>
            <a:ext cx="10521951"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 name="TextBox 20"/>
          <p:cNvSpPr txBox="1"/>
          <p:nvPr userDrawn="1"/>
        </p:nvSpPr>
        <p:spPr>
          <a:xfrm>
            <a:off x="4470400" y="6492876"/>
            <a:ext cx="3109384" cy="276225"/>
          </a:xfrm>
          <a:prstGeom prst="rect">
            <a:avLst/>
          </a:prstGeom>
          <a:noFill/>
        </p:spPr>
        <p:txBody>
          <a:bodyPr>
            <a:spAutoFit/>
          </a:bodyPr>
          <a:lstStyle/>
          <a:p>
            <a:pPr algn="ctr">
              <a:defRPr/>
            </a:pPr>
            <a:r>
              <a:rPr lang="en-US" sz="1200">
                <a:solidFill>
                  <a:schemeClr val="bg2">
                    <a:lumMod val="50000"/>
                  </a:schemeClr>
                </a:solidFill>
              </a:rPr>
              <a:t>© 2022 Medicare Rights Center</a:t>
            </a:r>
          </a:p>
        </p:txBody>
      </p:sp>
    </p:spTree>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Lst>
  <p:hf hdr="0" ftr="0" dt="0"/>
  <p:txStyles>
    <p:titleStyle>
      <a:lvl1pPr algn="l" rtl="0" eaLnBrk="0" fontAlgn="base" hangingPunct="0">
        <a:lnSpc>
          <a:spcPct val="90000"/>
        </a:lnSpc>
        <a:spcBef>
          <a:spcPct val="0"/>
        </a:spcBef>
        <a:spcAft>
          <a:spcPct val="0"/>
        </a:spcAft>
        <a:defRPr sz="4400" kern="1200">
          <a:solidFill>
            <a:srgbClr val="373D6D"/>
          </a:solidFill>
          <a:latin typeface="+mj-lt"/>
          <a:ea typeface="+mj-ea"/>
          <a:cs typeface="+mj-cs"/>
        </a:defRPr>
      </a:lvl1pPr>
      <a:lvl2pPr algn="l" rtl="0" eaLnBrk="0" fontAlgn="base" hangingPunct="0">
        <a:lnSpc>
          <a:spcPct val="90000"/>
        </a:lnSpc>
        <a:spcBef>
          <a:spcPct val="0"/>
        </a:spcBef>
        <a:spcAft>
          <a:spcPct val="0"/>
        </a:spcAft>
        <a:defRPr sz="4400">
          <a:solidFill>
            <a:srgbClr val="373D6D"/>
          </a:solidFill>
          <a:latin typeface="Arial" charset="0"/>
        </a:defRPr>
      </a:lvl2pPr>
      <a:lvl3pPr algn="l" rtl="0" eaLnBrk="0" fontAlgn="base" hangingPunct="0">
        <a:lnSpc>
          <a:spcPct val="90000"/>
        </a:lnSpc>
        <a:spcBef>
          <a:spcPct val="0"/>
        </a:spcBef>
        <a:spcAft>
          <a:spcPct val="0"/>
        </a:spcAft>
        <a:defRPr sz="4400">
          <a:solidFill>
            <a:srgbClr val="373D6D"/>
          </a:solidFill>
          <a:latin typeface="Arial" charset="0"/>
        </a:defRPr>
      </a:lvl3pPr>
      <a:lvl4pPr algn="l" rtl="0" eaLnBrk="0" fontAlgn="base" hangingPunct="0">
        <a:lnSpc>
          <a:spcPct val="90000"/>
        </a:lnSpc>
        <a:spcBef>
          <a:spcPct val="0"/>
        </a:spcBef>
        <a:spcAft>
          <a:spcPct val="0"/>
        </a:spcAft>
        <a:defRPr sz="4400">
          <a:solidFill>
            <a:srgbClr val="373D6D"/>
          </a:solidFill>
          <a:latin typeface="Arial" charset="0"/>
        </a:defRPr>
      </a:lvl4pPr>
      <a:lvl5pPr algn="l" rtl="0" eaLnBrk="0" fontAlgn="base" hangingPunct="0">
        <a:lnSpc>
          <a:spcPct val="90000"/>
        </a:lnSpc>
        <a:spcBef>
          <a:spcPct val="0"/>
        </a:spcBef>
        <a:spcAft>
          <a:spcPct val="0"/>
        </a:spcAft>
        <a:defRPr sz="4400">
          <a:solidFill>
            <a:srgbClr val="373D6D"/>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Wingdings" pitchFamily="2" charset="2"/>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5F6F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DF8EF-F911-6318-5492-F3FBE49C3E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E8FC6F-00D6-976E-5E00-A80174C20B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4A04CED-3E6A-FCEF-B039-6AFB2120AC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venir Next LT Pro" panose="020B0504020202020204" pitchFamily="34" charset="0"/>
              </a:defRPr>
            </a:lvl1pPr>
          </a:lstStyle>
          <a:p>
            <a:r>
              <a:rPr lang="en-US"/>
              <a:t>© 2023 Medicare Rights Center</a:t>
            </a:r>
          </a:p>
        </p:txBody>
      </p:sp>
      <p:sp>
        <p:nvSpPr>
          <p:cNvPr id="6" name="Slide Number Placeholder 5">
            <a:extLst>
              <a:ext uri="{FF2B5EF4-FFF2-40B4-BE49-F238E27FC236}">
                <a16:creationId xmlns:a16="http://schemas.microsoft.com/office/drawing/2014/main" id="{26336F36-3607-2EF9-B127-0C64965993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venir Next LT Pro" panose="020B0504020202020204" pitchFamily="34" charset="0"/>
              </a:defRPr>
            </a:lvl1pPr>
          </a:lstStyle>
          <a:p>
            <a:fld id="{2A3F6121-7E7D-4058-A6FF-846C80794112}" type="slidenum">
              <a:rPr lang="en-US" smtClean="0"/>
              <a:pPr/>
              <a:t>‹#›</a:t>
            </a:fld>
            <a:endParaRPr lang="en-US"/>
          </a:p>
        </p:txBody>
      </p:sp>
    </p:spTree>
    <p:extLst>
      <p:ext uri="{BB962C8B-B14F-4D97-AF65-F5344CB8AC3E}">
        <p14:creationId xmlns:p14="http://schemas.microsoft.com/office/powerpoint/2010/main" val="929403467"/>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8" r:id="rId10"/>
    <p:sldLayoutId id="2147484004" r:id="rId11"/>
    <p:sldLayoutId id="2147484005" r:id="rId12"/>
    <p:sldLayoutId id="2147484006" r:id="rId13"/>
    <p:sldLayoutId id="2147484007" r:id="rId14"/>
    <p:sldLayoutId id="2147484010" r:id="rId15"/>
  </p:sldLayoutIdLst>
  <p:txStyles>
    <p:titleStyle>
      <a:lvl1pPr algn="l" defTabSz="914400" rtl="0" eaLnBrk="1" latinLnBrk="0" hangingPunct="1">
        <a:lnSpc>
          <a:spcPct val="90000"/>
        </a:lnSpc>
        <a:spcBef>
          <a:spcPct val="0"/>
        </a:spcBef>
        <a:buNone/>
        <a:defRPr sz="4400" b="1" kern="1200">
          <a:solidFill>
            <a:schemeClr val="tx1"/>
          </a:solidFill>
          <a:latin typeface="Avenir Next LT Pro"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0.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hyperlink" Target="https://www.medicare.gov/plan-compare/"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hyperlink" Target="https://www.medicare.gov/pace/"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hyperlink" Target="https://www.cms.gov/medicaid-chip/medicare-coordination/financial-alignment" TargetMode="External"/><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hyperlink" Target="http://www.ssa.gov/" TargetMode="External"/><Relationship Id="rId2" Type="http://schemas.openxmlformats.org/officeDocument/2006/relationships/hyperlink" Target="http://www.shiphelp.org/" TargetMode="External"/><Relationship Id="rId1" Type="http://schemas.openxmlformats.org/officeDocument/2006/relationships/slideLayout" Target="../slideLayouts/slideLayout11.xml"/><Relationship Id="rId6" Type="http://schemas.openxmlformats.org/officeDocument/2006/relationships/hyperlink" Target="http://www.ncoa.org/" TargetMode="External"/><Relationship Id="rId5" Type="http://schemas.openxmlformats.org/officeDocument/2006/relationships/hyperlink" Target="http://www.medicareinteractive.org/" TargetMode="External"/><Relationship Id="rId4" Type="http://schemas.openxmlformats.org/officeDocument/2006/relationships/hyperlink" Target="http://www.medicare.gov/"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medicareinteractive.org/" TargetMode="External"/><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medicareinteractive.org/learning-center/courses" TargetMode="Externa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10203" y="2806516"/>
            <a:ext cx="8016962" cy="1957918"/>
          </a:xfrm>
        </p:spPr>
        <p:txBody>
          <a:bodyPr>
            <a:noAutofit/>
          </a:bodyPr>
          <a:lstStyle/>
          <a:p>
            <a:r>
              <a:rPr lang="en-US" sz="4500" dirty="0"/>
              <a:t>Coverage options for people with Medicare and Medicaid</a:t>
            </a:r>
          </a:p>
        </p:txBody>
      </p:sp>
      <p:pic>
        <p:nvPicPr>
          <p:cNvPr id="7" name="Graphic 6">
            <a:extLst>
              <a:ext uri="{FF2B5EF4-FFF2-40B4-BE49-F238E27FC236}">
                <a16:creationId xmlns:a16="http://schemas.microsoft.com/office/drawing/2014/main" id="{B1B12E47-2F33-5346-923D-752B1D70E7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75621" y="950568"/>
            <a:ext cx="3051544" cy="11430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38200" y="500037"/>
            <a:ext cx="10697308" cy="1370533"/>
          </a:xfrm>
        </p:spPr>
        <p:txBody>
          <a:bodyPr>
            <a:normAutofit/>
          </a:bodyPr>
          <a:lstStyle/>
          <a:p>
            <a:r>
              <a:rPr lang="en-US" dirty="0">
                <a:latin typeface="Avenir Next LT Pro"/>
              </a:rPr>
              <a:t>Medicare eligibility - under 65</a:t>
            </a:r>
          </a:p>
        </p:txBody>
      </p:sp>
      <p:sp>
        <p:nvSpPr>
          <p:cNvPr id="23555" name="Rectangle 3"/>
          <p:cNvSpPr>
            <a:spLocks noGrp="1" noChangeArrowheads="1"/>
          </p:cNvSpPr>
          <p:nvPr>
            <p:ph type="body" sz="quarter" idx="12"/>
          </p:nvPr>
        </p:nvSpPr>
        <p:spPr>
          <a:xfrm>
            <a:off x="838200" y="1870570"/>
            <a:ext cx="10059649" cy="3781107"/>
          </a:xfrm>
        </p:spPr>
        <p:txBody>
          <a:bodyPr/>
          <a:lstStyle/>
          <a:p>
            <a:r>
              <a:rPr lang="en-US" dirty="0"/>
              <a:t>Individual not yet 65 qualifies for Medicare</a:t>
            </a:r>
          </a:p>
          <a:p>
            <a:pPr lvl="1"/>
            <a:r>
              <a:rPr lang="en-US" sz="2500" dirty="0"/>
              <a:t>If they have received Social Security Disability Insurance (SSDI) or Railroad Disability Annuity checks for total disability for at least 24 months</a:t>
            </a:r>
          </a:p>
          <a:p>
            <a:pPr lvl="1"/>
            <a:r>
              <a:rPr lang="en-US" sz="2500" dirty="0"/>
              <a:t>If they have amyotrophic lateral sclerosis (ALS)</a:t>
            </a:r>
          </a:p>
          <a:p>
            <a:pPr lvl="2"/>
            <a:r>
              <a:rPr lang="en-US" sz="2100" dirty="0"/>
              <a:t>They are eligible for automatic enrollment into Medicare the first month they receive SSDI</a:t>
            </a:r>
          </a:p>
          <a:p>
            <a:pPr lvl="1"/>
            <a:r>
              <a:rPr lang="en-US" sz="2500" dirty="0"/>
              <a:t>OR, they have End-Stage Renal Disease (ESRD or kidney failure), and they or a family member have enough Medicare work history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27273-1F6C-7640-A3B6-2D8C255B17D9}"/>
              </a:ext>
            </a:extLst>
          </p:cNvPr>
          <p:cNvSpPr>
            <a:spLocks noGrp="1"/>
          </p:cNvSpPr>
          <p:nvPr>
            <p:ph type="title"/>
          </p:nvPr>
        </p:nvSpPr>
        <p:spPr>
          <a:xfrm>
            <a:off x="557481" y="481163"/>
            <a:ext cx="6081453" cy="1325563"/>
          </a:xfrm>
        </p:spPr>
        <p:txBody>
          <a:bodyPr/>
          <a:lstStyle/>
          <a:p>
            <a:r>
              <a:rPr lang="en-US" dirty="0"/>
              <a:t>Medicaid basics</a:t>
            </a:r>
          </a:p>
        </p:txBody>
      </p:sp>
      <p:sp>
        <p:nvSpPr>
          <p:cNvPr id="5" name="Content Placeholder 4">
            <a:extLst>
              <a:ext uri="{FF2B5EF4-FFF2-40B4-BE49-F238E27FC236}">
                <a16:creationId xmlns:a16="http://schemas.microsoft.com/office/drawing/2014/main" id="{536039E9-3711-F246-A846-5F077E01F819}"/>
              </a:ext>
            </a:extLst>
          </p:cNvPr>
          <p:cNvSpPr>
            <a:spLocks noGrp="1"/>
          </p:cNvSpPr>
          <p:nvPr>
            <p:ph type="body" sz="quarter" idx="14"/>
          </p:nvPr>
        </p:nvSpPr>
        <p:spPr/>
        <p:txBody>
          <a:bodyPr>
            <a:normAutofit/>
          </a:bodyPr>
          <a:lstStyle/>
          <a:p>
            <a:r>
              <a:rPr lang="en-US" dirty="0"/>
              <a:t>State and federal program offering health insurance to those with limited incomes/assets</a:t>
            </a:r>
          </a:p>
          <a:p>
            <a:r>
              <a:rPr lang="en-US" dirty="0"/>
              <a:t>Medicaid covers some services that Medicare doesn’t, such as dental, hearing, vision, podiatric, and long-term care</a:t>
            </a:r>
          </a:p>
        </p:txBody>
      </p:sp>
      <p:pic>
        <p:nvPicPr>
          <p:cNvPr id="3" name="Picture 2" descr="Icon&#10;&#10;Description automatically generated">
            <a:extLst>
              <a:ext uri="{FF2B5EF4-FFF2-40B4-BE49-F238E27FC236}">
                <a16:creationId xmlns:a16="http://schemas.microsoft.com/office/drawing/2014/main" id="{1437EF55-3B20-468F-4111-6999A720C7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7499" y="3861559"/>
            <a:ext cx="1600200" cy="1600200"/>
          </a:xfrm>
          <a:prstGeom prst="rect">
            <a:avLst/>
          </a:prstGeom>
        </p:spPr>
      </p:pic>
      <p:pic>
        <p:nvPicPr>
          <p:cNvPr id="6" name="Picture 5" descr="Icon&#10;&#10;Description automatically generated with medium confidence">
            <a:extLst>
              <a:ext uri="{FF2B5EF4-FFF2-40B4-BE49-F238E27FC236}">
                <a16:creationId xmlns:a16="http://schemas.microsoft.com/office/drawing/2014/main" id="{5AEF5C3A-4B07-307A-6F43-C7FA03E49C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6682" y="3861559"/>
            <a:ext cx="1600200" cy="1600200"/>
          </a:xfrm>
          <a:prstGeom prst="rect">
            <a:avLst/>
          </a:prstGeom>
        </p:spPr>
      </p:pic>
      <p:pic>
        <p:nvPicPr>
          <p:cNvPr id="7" name="Picture 6" descr="Icon&#10;&#10;Description automatically generated">
            <a:extLst>
              <a:ext uri="{FF2B5EF4-FFF2-40B4-BE49-F238E27FC236}">
                <a16:creationId xmlns:a16="http://schemas.microsoft.com/office/drawing/2014/main" id="{A8EBBE95-60AF-713B-2EC4-172CE751C5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5902" y="2261359"/>
            <a:ext cx="1600200" cy="1600200"/>
          </a:xfrm>
          <a:prstGeom prst="rect">
            <a:avLst/>
          </a:prstGeom>
        </p:spPr>
      </p:pic>
    </p:spTree>
    <p:extLst>
      <p:ext uri="{BB962C8B-B14F-4D97-AF65-F5344CB8AC3E}">
        <p14:creationId xmlns:p14="http://schemas.microsoft.com/office/powerpoint/2010/main" val="1131409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838200" y="641280"/>
            <a:ext cx="8427720" cy="1325563"/>
          </a:xfrm>
        </p:spPr>
        <p:txBody>
          <a:bodyPr>
            <a:normAutofit/>
          </a:bodyPr>
          <a:lstStyle/>
          <a:p>
            <a:r>
              <a:rPr lang="en-US" dirty="0"/>
              <a:t>Medicare and Medicaid coordination</a:t>
            </a:r>
          </a:p>
        </p:txBody>
      </p:sp>
      <p:sp>
        <p:nvSpPr>
          <p:cNvPr id="32771" name="Content Placeholder 2"/>
          <p:cNvSpPr>
            <a:spLocks noGrp="1"/>
          </p:cNvSpPr>
          <p:nvPr>
            <p:ph type="body" sz="quarter" idx="12"/>
          </p:nvPr>
        </p:nvSpPr>
        <p:spPr>
          <a:xfrm>
            <a:off x="838200" y="2300399"/>
            <a:ext cx="10515600" cy="3781107"/>
          </a:xfrm>
        </p:spPr>
        <p:txBody>
          <a:bodyPr vert="horz" lIns="91440" tIns="45720" rIns="91440" bIns="45720" rtlCol="0" anchor="t">
            <a:normAutofit/>
          </a:bodyPr>
          <a:lstStyle/>
          <a:p>
            <a:pPr>
              <a:spcBef>
                <a:spcPts val="600"/>
              </a:spcBef>
            </a:pPr>
            <a:r>
              <a:rPr lang="en-US" dirty="0">
                <a:latin typeface="Avenir Next LT Pro"/>
              </a:rPr>
              <a:t>Those with Medicare and Medicaid are called dually eligible individuals, dual-eligibles, or duals</a:t>
            </a:r>
          </a:p>
          <a:p>
            <a:r>
              <a:rPr lang="en-US" dirty="0"/>
              <a:t>Medicare pays first, Medicaid may pay after</a:t>
            </a:r>
          </a:p>
          <a:p>
            <a:pPr lvl="1">
              <a:spcBef>
                <a:spcPts val="600"/>
              </a:spcBef>
            </a:pPr>
            <a:r>
              <a:rPr lang="en-US" dirty="0"/>
              <a:t>Medicaid may cover cost-sharing for covered services</a:t>
            </a:r>
          </a:p>
          <a:p>
            <a:pPr lvl="1">
              <a:spcBef>
                <a:spcPts val="600"/>
              </a:spcBef>
            </a:pPr>
            <a:r>
              <a:rPr lang="en-US" dirty="0">
                <a:latin typeface="Avenir Next LT Pro"/>
              </a:rPr>
              <a:t>Medicaid pays first for services Medicare does not cover</a:t>
            </a:r>
          </a:p>
          <a:p>
            <a:pPr lvl="1">
              <a:spcBef>
                <a:spcPts val="600"/>
              </a:spcBef>
            </a:pPr>
            <a:r>
              <a:rPr lang="en-US" dirty="0"/>
              <a:t>Beneficiaries pay the least by using doctors who accept both Medicare and Medicaid</a:t>
            </a:r>
          </a:p>
          <a:p>
            <a:pPr>
              <a:spcBef>
                <a:spcPts val="600"/>
              </a:spcBef>
            </a:pPr>
            <a:r>
              <a:rPr lang="en-US" dirty="0">
                <a:latin typeface="Avenir Next LT Pro"/>
              </a:rPr>
              <a:t>Those with Medicaid cannot purchase a Medigap</a:t>
            </a:r>
          </a:p>
        </p:txBody>
      </p:sp>
    </p:spTree>
    <p:extLst>
      <p:ext uri="{BB962C8B-B14F-4D97-AF65-F5344CB8AC3E}">
        <p14:creationId xmlns:p14="http://schemas.microsoft.com/office/powerpoint/2010/main" val="686169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9D2D5-6CF9-9A47-ABE3-614C01C30E64}"/>
              </a:ext>
            </a:extLst>
          </p:cNvPr>
          <p:cNvSpPr>
            <a:spLocks noGrp="1"/>
          </p:cNvSpPr>
          <p:nvPr>
            <p:ph type="title"/>
          </p:nvPr>
        </p:nvSpPr>
        <p:spPr/>
        <p:txBody>
          <a:bodyPr/>
          <a:lstStyle/>
          <a:p>
            <a:r>
              <a:rPr lang="en-US" dirty="0"/>
              <a:t>Integrated care</a:t>
            </a:r>
          </a:p>
        </p:txBody>
      </p:sp>
      <p:sp>
        <p:nvSpPr>
          <p:cNvPr id="3" name="Content Placeholder 2">
            <a:extLst>
              <a:ext uri="{FF2B5EF4-FFF2-40B4-BE49-F238E27FC236}">
                <a16:creationId xmlns:a16="http://schemas.microsoft.com/office/drawing/2014/main" id="{E5565FA9-0710-344A-800B-D5B52B365505}"/>
              </a:ext>
            </a:extLst>
          </p:cNvPr>
          <p:cNvSpPr>
            <a:spLocks noGrp="1"/>
          </p:cNvSpPr>
          <p:nvPr>
            <p:ph type="body" sz="quarter" idx="12"/>
          </p:nvPr>
        </p:nvSpPr>
        <p:spPr>
          <a:xfrm>
            <a:off x="3166947" y="1917291"/>
            <a:ext cx="8027079" cy="3759914"/>
          </a:xfrm>
        </p:spPr>
        <p:txBody>
          <a:bodyPr vert="horz" lIns="91440" tIns="45720" rIns="91440" bIns="45720" rtlCol="0" anchor="t">
            <a:normAutofit/>
          </a:bodyPr>
          <a:lstStyle/>
          <a:p>
            <a:pPr>
              <a:lnSpc>
                <a:spcPct val="100000"/>
              </a:lnSpc>
              <a:spcBef>
                <a:spcPts val="700"/>
              </a:spcBef>
            </a:pPr>
            <a:r>
              <a:rPr lang="en-US" dirty="0">
                <a:cs typeface="Arial"/>
              </a:rPr>
              <a:t>Refers to coordination of Medicare and Medicaid services</a:t>
            </a:r>
          </a:p>
          <a:p>
            <a:pPr>
              <a:lnSpc>
                <a:spcPct val="100000"/>
              </a:lnSpc>
              <a:spcBef>
                <a:spcPts val="700"/>
              </a:spcBef>
            </a:pPr>
            <a:r>
              <a:rPr lang="en-US" dirty="0">
                <a:latin typeface="Avenir Next LT Pro"/>
                <a:cs typeface="Arial"/>
              </a:rPr>
              <a:t>Coordination is primarily accomplished through private plans that are paid to administer Medicare and Medicaid services</a:t>
            </a:r>
          </a:p>
          <a:p>
            <a:pPr>
              <a:lnSpc>
                <a:spcPct val="100000"/>
              </a:lnSpc>
              <a:spcBef>
                <a:spcPts val="700"/>
              </a:spcBef>
            </a:pPr>
            <a:r>
              <a:rPr lang="en-US" dirty="0">
                <a:cs typeface="Arial"/>
              </a:rPr>
              <a:t>Intended to make it easier to access quality care and avoid unnecessary services</a:t>
            </a:r>
          </a:p>
          <a:p>
            <a:pPr>
              <a:lnSpc>
                <a:spcPct val="100000"/>
              </a:lnSpc>
              <a:spcBef>
                <a:spcPts val="700"/>
              </a:spcBef>
            </a:pPr>
            <a:endParaRPr lang="en-US" dirty="0"/>
          </a:p>
        </p:txBody>
      </p:sp>
      <p:pic>
        <p:nvPicPr>
          <p:cNvPr id="4" name="Picture 3" descr="Icon&#10;&#10;Description automatically generated">
            <a:extLst>
              <a:ext uri="{FF2B5EF4-FFF2-40B4-BE49-F238E27FC236}">
                <a16:creationId xmlns:a16="http://schemas.microsoft.com/office/drawing/2014/main" id="{4BE1269C-B2CC-EEB7-72E9-34879C862B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325096"/>
            <a:ext cx="1814331" cy="1814331"/>
          </a:xfrm>
          <a:prstGeom prst="rect">
            <a:avLst/>
          </a:prstGeom>
        </p:spPr>
      </p:pic>
    </p:spTree>
    <p:extLst>
      <p:ext uri="{BB962C8B-B14F-4D97-AF65-F5344CB8AC3E}">
        <p14:creationId xmlns:p14="http://schemas.microsoft.com/office/powerpoint/2010/main" val="1932134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9D2D5-6CF9-9A47-ABE3-614C01C30E64}"/>
              </a:ext>
            </a:extLst>
          </p:cNvPr>
          <p:cNvSpPr>
            <a:spLocks noGrp="1"/>
          </p:cNvSpPr>
          <p:nvPr>
            <p:ph type="title"/>
          </p:nvPr>
        </p:nvSpPr>
        <p:spPr/>
        <p:txBody>
          <a:bodyPr/>
          <a:lstStyle/>
          <a:p>
            <a:r>
              <a:rPr lang="en-US"/>
              <a:t>Long-term care</a:t>
            </a:r>
          </a:p>
        </p:txBody>
      </p:sp>
      <p:sp>
        <p:nvSpPr>
          <p:cNvPr id="3" name="Content Placeholder 2">
            <a:extLst>
              <a:ext uri="{FF2B5EF4-FFF2-40B4-BE49-F238E27FC236}">
                <a16:creationId xmlns:a16="http://schemas.microsoft.com/office/drawing/2014/main" id="{E5565FA9-0710-344A-800B-D5B52B365505}"/>
              </a:ext>
            </a:extLst>
          </p:cNvPr>
          <p:cNvSpPr>
            <a:spLocks noGrp="1"/>
          </p:cNvSpPr>
          <p:nvPr>
            <p:ph type="body" sz="quarter" idx="12"/>
          </p:nvPr>
        </p:nvSpPr>
        <p:spPr>
          <a:xfrm>
            <a:off x="838200" y="1867006"/>
            <a:ext cx="10515600" cy="4503314"/>
          </a:xfrm>
        </p:spPr>
        <p:txBody>
          <a:bodyPr>
            <a:normAutofit lnSpcReduction="10000"/>
          </a:bodyPr>
          <a:lstStyle/>
          <a:p>
            <a:pPr>
              <a:lnSpc>
                <a:spcPct val="100000"/>
              </a:lnSpc>
              <a:spcBef>
                <a:spcPts val="700"/>
              </a:spcBef>
            </a:pPr>
            <a:r>
              <a:rPr lang="en-US" sz="2700">
                <a:cs typeface="Arial"/>
              </a:rPr>
              <a:t>Also called long-term services and supports (LTSS)</a:t>
            </a:r>
            <a:endParaRPr lang="en-US" sz="2700"/>
          </a:p>
          <a:p>
            <a:pPr>
              <a:lnSpc>
                <a:spcPct val="100000"/>
              </a:lnSpc>
              <a:spcBef>
                <a:spcPts val="700"/>
              </a:spcBef>
            </a:pPr>
            <a:r>
              <a:rPr lang="en-US" sz="2700"/>
              <a:t>Range of services and support that help a beneficiary perform everyday activities</a:t>
            </a:r>
          </a:p>
          <a:p>
            <a:pPr>
              <a:lnSpc>
                <a:spcPct val="100000"/>
              </a:lnSpc>
              <a:spcBef>
                <a:spcPts val="700"/>
              </a:spcBef>
            </a:pPr>
            <a:r>
              <a:rPr lang="en-US" sz="2700"/>
              <a:t>Can be provided in a nursing home, assisted living facility, or other setting</a:t>
            </a:r>
          </a:p>
          <a:p>
            <a:pPr>
              <a:lnSpc>
                <a:spcPct val="100000"/>
              </a:lnSpc>
              <a:spcBef>
                <a:spcPts val="700"/>
              </a:spcBef>
            </a:pPr>
            <a:r>
              <a:rPr lang="en-US" sz="2700"/>
              <a:t>May include: </a:t>
            </a:r>
          </a:p>
          <a:p>
            <a:pPr lvl="1"/>
            <a:r>
              <a:rPr lang="en-US"/>
              <a:t>Medical care </a:t>
            </a:r>
          </a:p>
          <a:p>
            <a:pPr lvl="1"/>
            <a:r>
              <a:rPr lang="en-US"/>
              <a:t>Therapy </a:t>
            </a:r>
          </a:p>
          <a:p>
            <a:pPr lvl="1"/>
            <a:r>
              <a:rPr lang="en-US"/>
              <a:t>24-hour care </a:t>
            </a:r>
          </a:p>
          <a:p>
            <a:pPr lvl="1"/>
            <a:r>
              <a:rPr lang="en-US"/>
              <a:t>Personal care </a:t>
            </a:r>
          </a:p>
          <a:p>
            <a:pPr lvl="1"/>
            <a:r>
              <a:rPr lang="en-US"/>
              <a:t>Custodial care (homemaker services)</a:t>
            </a:r>
          </a:p>
        </p:txBody>
      </p:sp>
    </p:spTree>
    <p:extLst>
      <p:ext uri="{BB962C8B-B14F-4D97-AF65-F5344CB8AC3E}">
        <p14:creationId xmlns:p14="http://schemas.microsoft.com/office/powerpoint/2010/main" val="1015582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F38BE1-A079-2344-ABF0-CE802D40C848}"/>
              </a:ext>
            </a:extLst>
          </p:cNvPr>
          <p:cNvSpPr>
            <a:spLocks noGrp="1"/>
          </p:cNvSpPr>
          <p:nvPr>
            <p:ph type="title"/>
          </p:nvPr>
        </p:nvSpPr>
        <p:spPr>
          <a:xfrm>
            <a:off x="838200" y="365125"/>
            <a:ext cx="10062882" cy="1325563"/>
          </a:xfrm>
        </p:spPr>
        <p:txBody>
          <a:bodyPr/>
          <a:lstStyle/>
          <a:p>
            <a:r>
              <a:rPr lang="en-US" dirty="0"/>
              <a:t>Behavioral health</a:t>
            </a:r>
          </a:p>
        </p:txBody>
      </p:sp>
      <p:sp>
        <p:nvSpPr>
          <p:cNvPr id="6" name="Text Placeholder 5">
            <a:extLst>
              <a:ext uri="{FF2B5EF4-FFF2-40B4-BE49-F238E27FC236}">
                <a16:creationId xmlns:a16="http://schemas.microsoft.com/office/drawing/2014/main" id="{E5403366-D932-AB49-AC13-4DF1ECACAC5F}"/>
              </a:ext>
            </a:extLst>
          </p:cNvPr>
          <p:cNvSpPr>
            <a:spLocks noGrp="1"/>
          </p:cNvSpPr>
          <p:nvPr>
            <p:ph type="body" sz="quarter" idx="12"/>
          </p:nvPr>
        </p:nvSpPr>
        <p:spPr>
          <a:xfrm>
            <a:off x="838199" y="1690688"/>
            <a:ext cx="10780059" cy="4142953"/>
          </a:xfrm>
        </p:spPr>
        <p:txBody>
          <a:bodyPr/>
          <a:lstStyle/>
          <a:p>
            <a:r>
              <a:rPr lang="en-US" dirty="0"/>
              <a:t>Includes services and programs intended to help diagnose and treat mental health conditions and substance use disorders</a:t>
            </a:r>
          </a:p>
          <a:p>
            <a:r>
              <a:rPr lang="en-US" dirty="0"/>
              <a:t>Mental health conditions affect person’s thinking, feeling, or mood</a:t>
            </a:r>
          </a:p>
          <a:p>
            <a:pPr lvl="1"/>
            <a:r>
              <a:rPr lang="en-US" dirty="0"/>
              <a:t>Examples: Depression, anxiety, schizophrenia</a:t>
            </a:r>
          </a:p>
          <a:p>
            <a:pPr lvl="1"/>
            <a:r>
              <a:rPr lang="en-US" dirty="0"/>
              <a:t>Substance use disorders do not fall under definition of mental health condition, but are included under behavioral health conditions</a:t>
            </a:r>
          </a:p>
        </p:txBody>
      </p:sp>
    </p:spTree>
    <p:extLst>
      <p:ext uri="{BB962C8B-B14F-4D97-AF65-F5344CB8AC3E}">
        <p14:creationId xmlns:p14="http://schemas.microsoft.com/office/powerpoint/2010/main" val="2417594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F38BE1-A079-2344-ABF0-CE802D40C848}"/>
              </a:ext>
            </a:extLst>
          </p:cNvPr>
          <p:cNvSpPr>
            <a:spLocks noGrp="1"/>
          </p:cNvSpPr>
          <p:nvPr>
            <p:ph type="title"/>
          </p:nvPr>
        </p:nvSpPr>
        <p:spPr/>
        <p:txBody>
          <a:bodyPr/>
          <a:lstStyle/>
          <a:p>
            <a:r>
              <a:rPr lang="en-US" dirty="0"/>
              <a:t>Landscape at-a-glance</a:t>
            </a:r>
          </a:p>
        </p:txBody>
      </p:sp>
      <p:sp>
        <p:nvSpPr>
          <p:cNvPr id="6" name="Text Placeholder 5">
            <a:extLst>
              <a:ext uri="{FF2B5EF4-FFF2-40B4-BE49-F238E27FC236}">
                <a16:creationId xmlns:a16="http://schemas.microsoft.com/office/drawing/2014/main" id="{8EE25648-E5E1-564F-B2EE-79CCFF066FBA}"/>
              </a:ext>
            </a:extLst>
          </p:cNvPr>
          <p:cNvSpPr>
            <a:spLocks noGrp="1"/>
          </p:cNvSpPr>
          <p:nvPr>
            <p:ph type="body" sz="quarter" idx="12"/>
          </p:nvPr>
        </p:nvSpPr>
        <p:spPr>
          <a:xfrm>
            <a:off x="838200" y="1927166"/>
            <a:ext cx="10515600" cy="4353713"/>
          </a:xfrm>
        </p:spPr>
        <p:txBody>
          <a:bodyPr>
            <a:normAutofit/>
          </a:bodyPr>
          <a:lstStyle/>
          <a:p>
            <a:pPr>
              <a:spcAft>
                <a:spcPts val="600"/>
              </a:spcAft>
            </a:pPr>
            <a:r>
              <a:rPr lang="en-US" sz="2600" dirty="0"/>
              <a:t>Options available for dually eligible individuals include:</a:t>
            </a:r>
          </a:p>
          <a:p>
            <a:pPr lvl="1">
              <a:spcBef>
                <a:spcPts val="0"/>
              </a:spcBef>
              <a:spcAft>
                <a:spcPts val="1200"/>
              </a:spcAft>
            </a:pPr>
            <a:r>
              <a:rPr lang="en-US" sz="2300" dirty="0"/>
              <a:t>Original Medicare and fee-for-service (FFS) Medicaid</a:t>
            </a:r>
          </a:p>
          <a:p>
            <a:pPr lvl="1">
              <a:spcBef>
                <a:spcPts val="0"/>
              </a:spcBef>
              <a:spcAft>
                <a:spcPts val="1200"/>
              </a:spcAft>
            </a:pPr>
            <a:r>
              <a:rPr lang="en-US" sz="2300" dirty="0"/>
              <a:t>Medicare Advantage (MA) Plan and FFS Medicaid, with or without MLTSS</a:t>
            </a:r>
          </a:p>
          <a:p>
            <a:pPr lvl="1">
              <a:spcBef>
                <a:spcPts val="0"/>
              </a:spcBef>
              <a:spcAft>
                <a:spcPts val="1200"/>
              </a:spcAft>
            </a:pPr>
            <a:r>
              <a:rPr lang="en-US" sz="2300" dirty="0"/>
              <a:t>Dual-eligible Special Needs Plans (D-SNPs)</a:t>
            </a:r>
          </a:p>
          <a:p>
            <a:pPr lvl="1">
              <a:spcBef>
                <a:spcPts val="0"/>
              </a:spcBef>
              <a:spcAft>
                <a:spcPts val="1200"/>
              </a:spcAft>
            </a:pPr>
            <a:r>
              <a:rPr lang="en-US" sz="2300" dirty="0"/>
              <a:t>Highly Integrated Dual-Eligible (HIDE) SNPs</a:t>
            </a:r>
          </a:p>
          <a:p>
            <a:pPr lvl="1">
              <a:spcBef>
                <a:spcPts val="0"/>
              </a:spcBef>
              <a:spcAft>
                <a:spcPts val="1200"/>
              </a:spcAft>
            </a:pPr>
            <a:r>
              <a:rPr lang="en-US" sz="2300" dirty="0"/>
              <a:t>Fully Integrated Dual-Eligible (FIDE) SNPs</a:t>
            </a:r>
          </a:p>
          <a:p>
            <a:pPr lvl="1">
              <a:spcBef>
                <a:spcPts val="0"/>
              </a:spcBef>
              <a:spcAft>
                <a:spcPts val="1200"/>
              </a:spcAft>
            </a:pPr>
            <a:r>
              <a:rPr lang="en-US" sz="2300" dirty="0"/>
              <a:t>Program of All-Inclusive Care for the Elderly (PACE)</a:t>
            </a:r>
          </a:p>
          <a:p>
            <a:pPr lvl="1">
              <a:spcBef>
                <a:spcPts val="0"/>
              </a:spcBef>
              <a:spcAft>
                <a:spcPts val="1200"/>
              </a:spcAft>
            </a:pPr>
            <a:r>
              <a:rPr lang="en-US" sz="2300" dirty="0"/>
              <a:t>Medicare-Medicaid Plans (MMPs)</a:t>
            </a:r>
          </a:p>
          <a:p>
            <a:pPr>
              <a:spcAft>
                <a:spcPts val="600"/>
              </a:spcAft>
            </a:pPr>
            <a:endParaRPr lang="en-US" sz="2300" dirty="0"/>
          </a:p>
        </p:txBody>
      </p:sp>
    </p:spTree>
    <p:extLst>
      <p:ext uri="{BB962C8B-B14F-4D97-AF65-F5344CB8AC3E}">
        <p14:creationId xmlns:p14="http://schemas.microsoft.com/office/powerpoint/2010/main" val="3328995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3E2A4E-FDC8-924E-BD79-5F7D78BBD505}"/>
              </a:ext>
            </a:extLst>
          </p:cNvPr>
          <p:cNvSpPr>
            <a:spLocks noGrp="1"/>
          </p:cNvSpPr>
          <p:nvPr>
            <p:ph type="title"/>
          </p:nvPr>
        </p:nvSpPr>
        <p:spPr>
          <a:xfrm>
            <a:off x="838200" y="764012"/>
            <a:ext cx="8427720" cy="1289640"/>
          </a:xfrm>
        </p:spPr>
        <p:txBody>
          <a:bodyPr>
            <a:normAutofit/>
          </a:bodyPr>
          <a:lstStyle/>
          <a:p>
            <a:r>
              <a:rPr lang="en-US" dirty="0"/>
              <a:t>Coordination-only D-SNPs</a:t>
            </a:r>
          </a:p>
        </p:txBody>
      </p:sp>
      <p:sp>
        <p:nvSpPr>
          <p:cNvPr id="6" name="Text Placeholder 5">
            <a:extLst>
              <a:ext uri="{FF2B5EF4-FFF2-40B4-BE49-F238E27FC236}">
                <a16:creationId xmlns:a16="http://schemas.microsoft.com/office/drawing/2014/main" id="{F824BE92-51B5-D649-B8BC-F113AB2511F3}"/>
              </a:ext>
            </a:extLst>
          </p:cNvPr>
          <p:cNvSpPr>
            <a:spLocks noGrp="1"/>
          </p:cNvSpPr>
          <p:nvPr>
            <p:ph type="body" sz="quarter" idx="12"/>
          </p:nvPr>
        </p:nvSpPr>
        <p:spPr>
          <a:xfrm>
            <a:off x="838200" y="2285898"/>
            <a:ext cx="10188388" cy="3808090"/>
          </a:xfrm>
        </p:spPr>
        <p:txBody>
          <a:bodyPr>
            <a:noAutofit/>
          </a:bodyPr>
          <a:lstStyle/>
          <a:p>
            <a:r>
              <a:rPr lang="en-US" dirty="0"/>
              <a:t>Types of Medicare Advantage Plans for dually eligible individuals </a:t>
            </a:r>
          </a:p>
          <a:p>
            <a:pPr lvl="1"/>
            <a:r>
              <a:rPr lang="en-US" dirty="0"/>
              <a:t>Typically require use of in-network provider for Medicare services</a:t>
            </a:r>
          </a:p>
          <a:p>
            <a:pPr lvl="1"/>
            <a:r>
              <a:rPr lang="en-US" dirty="0"/>
              <a:t>Cost-sharing varies; some plans may offer zero cost-sharing for enrollees</a:t>
            </a:r>
          </a:p>
          <a:p>
            <a:r>
              <a:rPr lang="en-US" dirty="0"/>
              <a:t>Some D-SNPs may serve individuals with partial Medicaid benefits (such as individuals enrolled in certain Medicare Savings Programs)</a:t>
            </a:r>
          </a:p>
        </p:txBody>
      </p:sp>
    </p:spTree>
    <p:extLst>
      <p:ext uri="{BB962C8B-B14F-4D97-AF65-F5344CB8AC3E}">
        <p14:creationId xmlns:p14="http://schemas.microsoft.com/office/powerpoint/2010/main" val="3914629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F38BE1-A079-2344-ABF0-CE802D40C848}"/>
              </a:ext>
            </a:extLst>
          </p:cNvPr>
          <p:cNvSpPr>
            <a:spLocks noGrp="1"/>
          </p:cNvSpPr>
          <p:nvPr>
            <p:ph type="title"/>
          </p:nvPr>
        </p:nvSpPr>
        <p:spPr/>
        <p:txBody>
          <a:bodyPr>
            <a:normAutofit/>
          </a:bodyPr>
          <a:lstStyle/>
          <a:p>
            <a:r>
              <a:rPr lang="en-US" dirty="0"/>
              <a:t>Highly Integrated Dual-Eligible (HIDE) SNPs</a:t>
            </a:r>
          </a:p>
        </p:txBody>
      </p:sp>
      <p:sp>
        <p:nvSpPr>
          <p:cNvPr id="6" name="Text Placeholder 5">
            <a:extLst>
              <a:ext uri="{FF2B5EF4-FFF2-40B4-BE49-F238E27FC236}">
                <a16:creationId xmlns:a16="http://schemas.microsoft.com/office/drawing/2014/main" id="{8EE25648-E5E1-564F-B2EE-79CCFF066FBA}"/>
              </a:ext>
            </a:extLst>
          </p:cNvPr>
          <p:cNvSpPr>
            <a:spLocks noGrp="1"/>
          </p:cNvSpPr>
          <p:nvPr>
            <p:ph type="body" sz="quarter" idx="12"/>
          </p:nvPr>
        </p:nvSpPr>
        <p:spPr/>
        <p:txBody>
          <a:bodyPr/>
          <a:lstStyle/>
          <a:p>
            <a:pPr eaLnBrk="1" hangingPunct="1"/>
            <a:r>
              <a:rPr lang="en-US" sz="2600" dirty="0"/>
              <a:t>Type of D-SNP paid to furnish both Medicare and Medicaid benefits</a:t>
            </a:r>
          </a:p>
          <a:p>
            <a:pPr eaLnBrk="1" hangingPunct="1"/>
            <a:r>
              <a:rPr lang="en-US" sz="2600" dirty="0"/>
              <a:t>HIDE SNPs must provide following services:</a:t>
            </a:r>
          </a:p>
          <a:p>
            <a:pPr lvl="1" eaLnBrk="1" hangingPunct="1"/>
            <a:r>
              <a:rPr lang="en-US" sz="2300" dirty="0"/>
              <a:t>Medicare</a:t>
            </a:r>
          </a:p>
          <a:p>
            <a:pPr lvl="1" eaLnBrk="1" hangingPunct="1"/>
            <a:r>
              <a:rPr lang="en-US" sz="2300" dirty="0"/>
              <a:t>Medicaid</a:t>
            </a:r>
          </a:p>
          <a:p>
            <a:pPr lvl="1" eaLnBrk="1" hangingPunct="1"/>
            <a:r>
              <a:rPr lang="en-US" sz="2300" dirty="0"/>
              <a:t>Long-term care </a:t>
            </a:r>
            <a:r>
              <a:rPr lang="en-US" sz="2300" b="1" dirty="0"/>
              <a:t>and/or</a:t>
            </a:r>
            <a:r>
              <a:rPr lang="en-US" sz="2300" dirty="0"/>
              <a:t> behavioral health care</a:t>
            </a:r>
          </a:p>
          <a:p>
            <a:pPr lvl="1" eaLnBrk="1" hangingPunct="1"/>
            <a:endParaRPr lang="en-US" sz="2300" dirty="0"/>
          </a:p>
          <a:p>
            <a:pPr lvl="1" eaLnBrk="1" hangingPunct="1"/>
            <a:endParaRPr lang="en-US" sz="2300" dirty="0"/>
          </a:p>
        </p:txBody>
      </p:sp>
    </p:spTree>
    <p:extLst>
      <p:ext uri="{BB962C8B-B14F-4D97-AF65-F5344CB8AC3E}">
        <p14:creationId xmlns:p14="http://schemas.microsoft.com/office/powerpoint/2010/main" val="94233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F38BE1-A079-2344-ABF0-CE802D40C848}"/>
              </a:ext>
            </a:extLst>
          </p:cNvPr>
          <p:cNvSpPr>
            <a:spLocks noGrp="1"/>
          </p:cNvSpPr>
          <p:nvPr>
            <p:ph type="title"/>
          </p:nvPr>
        </p:nvSpPr>
        <p:spPr/>
        <p:txBody>
          <a:bodyPr>
            <a:normAutofit fontScale="90000"/>
          </a:bodyPr>
          <a:lstStyle/>
          <a:p>
            <a:r>
              <a:rPr lang="en-US" dirty="0"/>
              <a:t>Fully Integrated Dual-Eligible (FIDE) SNPs</a:t>
            </a:r>
          </a:p>
        </p:txBody>
      </p:sp>
      <p:sp>
        <p:nvSpPr>
          <p:cNvPr id="6" name="Text Placeholder 5">
            <a:extLst>
              <a:ext uri="{FF2B5EF4-FFF2-40B4-BE49-F238E27FC236}">
                <a16:creationId xmlns:a16="http://schemas.microsoft.com/office/drawing/2014/main" id="{8EE25648-E5E1-564F-B2EE-79CCFF066FBA}"/>
              </a:ext>
            </a:extLst>
          </p:cNvPr>
          <p:cNvSpPr>
            <a:spLocks noGrp="1"/>
          </p:cNvSpPr>
          <p:nvPr>
            <p:ph type="body" sz="quarter" idx="12"/>
          </p:nvPr>
        </p:nvSpPr>
        <p:spPr>
          <a:xfrm>
            <a:off x="838200" y="1927166"/>
            <a:ext cx="10515600" cy="4166822"/>
          </a:xfrm>
        </p:spPr>
        <p:txBody>
          <a:bodyPr>
            <a:normAutofit lnSpcReduction="10000"/>
          </a:bodyPr>
          <a:lstStyle/>
          <a:p>
            <a:pPr eaLnBrk="1" hangingPunct="1"/>
            <a:r>
              <a:rPr lang="en-US" sz="2600" dirty="0"/>
              <a:t>Type of D-SNP paid to furnish both Medicare and Medicaid benefits</a:t>
            </a:r>
          </a:p>
          <a:p>
            <a:pPr eaLnBrk="1" hangingPunct="1"/>
            <a:r>
              <a:rPr lang="en-US" sz="2600" dirty="0"/>
              <a:t>FIDE SNPs must provide following services:</a:t>
            </a:r>
          </a:p>
          <a:p>
            <a:pPr lvl="1" eaLnBrk="1" hangingPunct="1"/>
            <a:r>
              <a:rPr lang="en-US" sz="2300" dirty="0"/>
              <a:t>Medicare</a:t>
            </a:r>
          </a:p>
          <a:p>
            <a:pPr lvl="1" eaLnBrk="1" hangingPunct="1"/>
            <a:r>
              <a:rPr lang="en-US" sz="2300" dirty="0"/>
              <a:t>Medicaid</a:t>
            </a:r>
          </a:p>
          <a:p>
            <a:pPr lvl="1" eaLnBrk="1" hangingPunct="1"/>
            <a:r>
              <a:rPr lang="en-US" sz="2300" dirty="0"/>
              <a:t>Long-term care </a:t>
            </a:r>
            <a:r>
              <a:rPr lang="en-US" sz="2300" b="1" dirty="0"/>
              <a:t>and</a:t>
            </a:r>
            <a:r>
              <a:rPr lang="en-US" sz="2300" dirty="0"/>
              <a:t> behavioral health</a:t>
            </a:r>
          </a:p>
          <a:p>
            <a:pPr eaLnBrk="1" hangingPunct="1"/>
            <a:r>
              <a:rPr lang="en-US" sz="2600" dirty="0"/>
              <a:t>FIDE SNPs must cover </a:t>
            </a:r>
            <a:r>
              <a:rPr lang="en-US" sz="2600" dirty="0">
                <a:latin typeface="Avenir Next LT Pro" panose="020B0504020202020204" pitchFamily="34" charset="77"/>
              </a:rPr>
              <a:t>Medicare cost-sharing </a:t>
            </a:r>
            <a:r>
              <a:rPr lang="en-US" sz="2600" dirty="0">
                <a:effectLst/>
                <a:latin typeface="Avenir Next LT Pro" panose="020B0504020202020204" pitchFamily="34" charset="77"/>
                <a:ea typeface="Calibri" panose="020F0502020204030204" pitchFamily="34" charset="0"/>
              </a:rPr>
              <a:t>for both dually eligible individuals who also have the Qualified Medicare Beneficiary (QMB) Medicare Savings Program (MSP) and for dually eligible enrollees who do not have QMB </a:t>
            </a:r>
          </a:p>
          <a:p>
            <a:pPr eaLnBrk="1" hangingPunct="1"/>
            <a:r>
              <a:rPr lang="en-US" sz="2600" dirty="0"/>
              <a:t>FIDE SNPs must have exclusively aligned enrollment</a:t>
            </a:r>
          </a:p>
          <a:p>
            <a:pPr lvl="1" eaLnBrk="1" hangingPunct="1"/>
            <a:endParaRPr lang="en-US" sz="2300" dirty="0"/>
          </a:p>
        </p:txBody>
      </p:sp>
    </p:spTree>
    <p:extLst>
      <p:ext uri="{BB962C8B-B14F-4D97-AF65-F5344CB8AC3E}">
        <p14:creationId xmlns:p14="http://schemas.microsoft.com/office/powerpoint/2010/main" val="909455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014257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6DF55-6C82-AD0C-D70B-B58C052DF4B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FC209A-0F47-4C68-C8A8-C0B7A23BD176}"/>
              </a:ext>
            </a:extLst>
          </p:cNvPr>
          <p:cNvSpPr>
            <a:spLocks noGrp="1"/>
          </p:cNvSpPr>
          <p:nvPr>
            <p:ph type="title"/>
          </p:nvPr>
        </p:nvSpPr>
        <p:spPr/>
        <p:txBody>
          <a:bodyPr>
            <a:normAutofit fontScale="90000"/>
          </a:bodyPr>
          <a:lstStyle/>
          <a:p>
            <a:r>
              <a:rPr lang="en-US" dirty="0"/>
              <a:t>Unified grievances and appeals processes</a:t>
            </a:r>
          </a:p>
        </p:txBody>
      </p:sp>
      <p:sp>
        <p:nvSpPr>
          <p:cNvPr id="6" name="Text Placeholder 5">
            <a:extLst>
              <a:ext uri="{FF2B5EF4-FFF2-40B4-BE49-F238E27FC236}">
                <a16:creationId xmlns:a16="http://schemas.microsoft.com/office/drawing/2014/main" id="{EB4FFC8B-A710-1E31-7E18-AF6B769B3C56}"/>
              </a:ext>
            </a:extLst>
          </p:cNvPr>
          <p:cNvSpPr>
            <a:spLocks noGrp="1"/>
          </p:cNvSpPr>
          <p:nvPr>
            <p:ph type="body" sz="quarter" idx="12"/>
          </p:nvPr>
        </p:nvSpPr>
        <p:spPr>
          <a:xfrm>
            <a:off x="838200" y="1927166"/>
            <a:ext cx="10515600" cy="4166822"/>
          </a:xfrm>
        </p:spPr>
        <p:txBody>
          <a:bodyPr vert="horz" lIns="91440" tIns="45720" rIns="91440" bIns="45720" rtlCol="0" anchor="t">
            <a:normAutofit fontScale="92500"/>
          </a:bodyPr>
          <a:lstStyle/>
          <a:p>
            <a:pPr>
              <a:spcBef>
                <a:spcPts val="600"/>
              </a:spcBef>
            </a:pPr>
            <a:r>
              <a:rPr lang="en-US" sz="2600" dirty="0"/>
              <a:t>Certain plans are required to have unified process at plan level for grievances and appeals</a:t>
            </a:r>
          </a:p>
          <a:p>
            <a:pPr lvl="1"/>
            <a:r>
              <a:rPr lang="en-US" sz="2300" dirty="0"/>
              <a:t>Unified process means beneficiaries use single process to receive coverage determinations and grievance responses for Medicare and Medicaid</a:t>
            </a:r>
          </a:p>
          <a:p>
            <a:pPr lvl="1"/>
            <a:r>
              <a:rPr lang="en-US" sz="2300" dirty="0"/>
              <a:t>Plans must also have one timeline for filing, responding to, and resolving appeal or grievance</a:t>
            </a:r>
          </a:p>
          <a:p>
            <a:pPr lvl="1"/>
            <a:r>
              <a:rPr lang="en-US" sz="2300" dirty="0"/>
              <a:t>Applies to services covered by both Medicare Part A or Part B and Medicaid</a:t>
            </a:r>
          </a:p>
          <a:p>
            <a:r>
              <a:rPr lang="en-US" sz="2700" dirty="0"/>
              <a:t>Appeals escalated beyond plan level must be filed with either Medicare, Medicaid, or both, depending on service being denied</a:t>
            </a:r>
            <a:endParaRPr lang="en-US" sz="2300" dirty="0"/>
          </a:p>
          <a:p>
            <a:r>
              <a:rPr lang="en-US" sz="2700" dirty="0">
                <a:latin typeface="Avenir Next LT Pro"/>
              </a:rPr>
              <a:t>Part D appeals are not included in the unified appeals process</a:t>
            </a:r>
            <a:endParaRPr lang="en-US" sz="2700" dirty="0"/>
          </a:p>
          <a:p>
            <a:pPr lvl="1"/>
            <a:endParaRPr lang="en-US" sz="2300" dirty="0"/>
          </a:p>
        </p:txBody>
      </p:sp>
    </p:spTree>
    <p:extLst>
      <p:ext uri="{BB962C8B-B14F-4D97-AF65-F5344CB8AC3E}">
        <p14:creationId xmlns:p14="http://schemas.microsoft.com/office/powerpoint/2010/main" val="427137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35405" y="1744671"/>
            <a:ext cx="9837467" cy="1156061"/>
          </a:xfrm>
        </p:spPr>
        <p:txBody>
          <a:bodyPr>
            <a:normAutofit fontScale="90000"/>
          </a:bodyPr>
          <a:lstStyle/>
          <a:p>
            <a:r>
              <a:rPr lang="en-US"/>
              <a:t>Program of All-Inclusive Care for the Elderly (PACE)</a:t>
            </a:r>
          </a:p>
        </p:txBody>
      </p:sp>
    </p:spTree>
    <p:extLst>
      <p:ext uri="{BB962C8B-B14F-4D97-AF65-F5344CB8AC3E}">
        <p14:creationId xmlns:p14="http://schemas.microsoft.com/office/powerpoint/2010/main" val="2630938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dirty="0">
                <a:latin typeface="Avenir Next LT Pro"/>
              </a:rPr>
              <a:t>PACE</a:t>
            </a:r>
          </a:p>
        </p:txBody>
      </p:sp>
      <p:sp>
        <p:nvSpPr>
          <p:cNvPr id="3" name="Content Placeholder 2"/>
          <p:cNvSpPr>
            <a:spLocks noGrp="1"/>
          </p:cNvSpPr>
          <p:nvPr>
            <p:ph type="body" sz="quarter" idx="12"/>
          </p:nvPr>
        </p:nvSpPr>
        <p:spPr/>
        <p:txBody>
          <a:bodyPr vert="horz" lIns="91440" tIns="45720" rIns="91440" bIns="45720" rtlCol="0" anchor="t">
            <a:normAutofit/>
          </a:bodyPr>
          <a:lstStyle/>
          <a:p>
            <a:pPr>
              <a:spcBef>
                <a:spcPts val="600"/>
              </a:spcBef>
              <a:spcAft>
                <a:spcPct val="0"/>
              </a:spcAft>
            </a:pPr>
            <a:r>
              <a:rPr lang="en-US" sz="2600" dirty="0">
                <a:latin typeface="Avenir Next LT Pro"/>
                <a:cs typeface="Arial"/>
              </a:rPr>
              <a:t>Program that provides Medicare, Medicaid, and long-term care services under one plan</a:t>
            </a:r>
          </a:p>
          <a:p>
            <a:pPr>
              <a:spcBef>
                <a:spcPts val="600"/>
              </a:spcBef>
              <a:spcAft>
                <a:spcPct val="0"/>
              </a:spcAft>
            </a:pPr>
            <a:r>
              <a:rPr lang="en-US" sz="2600" dirty="0">
                <a:latin typeface="Avenir Next LT Pro"/>
                <a:cs typeface="Arial"/>
              </a:rPr>
              <a:t>Not available everywhere; may be limited to specific areas within states</a:t>
            </a:r>
          </a:p>
          <a:p>
            <a:pPr>
              <a:spcBef>
                <a:spcPts val="600"/>
              </a:spcBef>
              <a:spcAft>
                <a:spcPct val="0"/>
              </a:spcAft>
            </a:pPr>
            <a:r>
              <a:rPr lang="en-US" sz="2600" dirty="0">
                <a:latin typeface="Avenir Next LT Pro"/>
                <a:cs typeface="Arial"/>
              </a:rPr>
              <a:t>Beneficiaries who want to enroll in PACE must:</a:t>
            </a:r>
          </a:p>
          <a:p>
            <a:pPr lvl="1">
              <a:spcBef>
                <a:spcPts val="600"/>
              </a:spcBef>
              <a:spcAft>
                <a:spcPct val="0"/>
              </a:spcAft>
            </a:pPr>
            <a:r>
              <a:rPr lang="en-US" sz="2100" dirty="0">
                <a:latin typeface="Avenir Next LT Pro"/>
                <a:cs typeface="Arial"/>
              </a:rPr>
              <a:t>Be age 55+</a:t>
            </a:r>
          </a:p>
          <a:p>
            <a:pPr lvl="1">
              <a:spcBef>
                <a:spcPts val="600"/>
              </a:spcBef>
              <a:spcAft>
                <a:spcPct val="0"/>
              </a:spcAft>
            </a:pPr>
            <a:r>
              <a:rPr lang="en-US" sz="2100" dirty="0">
                <a:latin typeface="Avenir Next LT Pro"/>
                <a:cs typeface="Arial"/>
              </a:rPr>
              <a:t>Require long-term care for more than 120 days</a:t>
            </a:r>
          </a:p>
          <a:p>
            <a:pPr lvl="1">
              <a:spcBef>
                <a:spcPts val="600"/>
              </a:spcBef>
              <a:spcAft>
                <a:spcPct val="0"/>
              </a:spcAft>
            </a:pPr>
            <a:r>
              <a:rPr lang="en-US" sz="2100" dirty="0">
                <a:latin typeface="Avenir Next LT Pro"/>
                <a:cs typeface="Arial"/>
              </a:rPr>
              <a:t>Live in service area of a PACE center</a:t>
            </a:r>
          </a:p>
          <a:p>
            <a:pPr lvl="1">
              <a:spcBef>
                <a:spcPts val="600"/>
              </a:spcBef>
              <a:spcAft>
                <a:spcPct val="0"/>
              </a:spcAft>
            </a:pPr>
            <a:r>
              <a:rPr lang="en-US" sz="2100" dirty="0">
                <a:latin typeface="Avenir Next LT Pro"/>
                <a:cs typeface="Arial"/>
              </a:rPr>
              <a:t>Be able to live safety in community</a:t>
            </a:r>
            <a:endParaRPr lang="en-US" dirty="0">
              <a:latin typeface="Avenir Next LT Pro"/>
            </a:endParaRPr>
          </a:p>
        </p:txBody>
      </p:sp>
    </p:spTree>
    <p:extLst>
      <p:ext uri="{BB962C8B-B14F-4D97-AF65-F5344CB8AC3E}">
        <p14:creationId xmlns:p14="http://schemas.microsoft.com/office/powerpoint/2010/main" val="4034449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t>Receiving care in PACE</a:t>
            </a:r>
          </a:p>
        </p:txBody>
      </p:sp>
      <p:sp>
        <p:nvSpPr>
          <p:cNvPr id="3" name="Content Placeholder 2"/>
          <p:cNvSpPr>
            <a:spLocks noGrp="1"/>
          </p:cNvSpPr>
          <p:nvPr>
            <p:ph type="body" sz="quarter" idx="12"/>
          </p:nvPr>
        </p:nvSpPr>
        <p:spPr>
          <a:xfrm>
            <a:off x="838200" y="1597698"/>
            <a:ext cx="10770704" cy="4538059"/>
          </a:xfrm>
        </p:spPr>
        <p:txBody>
          <a:bodyPr>
            <a:normAutofit/>
          </a:bodyPr>
          <a:lstStyle/>
          <a:p>
            <a:r>
              <a:rPr lang="en-US" sz="2600"/>
              <a:t>Beneficiaries are required to receive all care from PACE center</a:t>
            </a:r>
          </a:p>
          <a:p>
            <a:r>
              <a:rPr lang="en-US" sz="2600"/>
              <a:t>PACE center is responsible for arranging:</a:t>
            </a:r>
            <a:endParaRPr lang="en-US" sz="2600">
              <a:cs typeface="Arial"/>
            </a:endParaRPr>
          </a:p>
          <a:p>
            <a:pPr lvl="1"/>
            <a:r>
              <a:rPr lang="en-US" sz="2300"/>
              <a:t>Primary care</a:t>
            </a:r>
          </a:p>
          <a:p>
            <a:pPr lvl="1"/>
            <a:r>
              <a:rPr lang="en-US" sz="2300"/>
              <a:t>Inpatient hospital care</a:t>
            </a:r>
          </a:p>
          <a:p>
            <a:pPr lvl="1"/>
            <a:r>
              <a:rPr lang="en-US" sz="2300"/>
              <a:t>Long-term care</a:t>
            </a:r>
          </a:p>
          <a:p>
            <a:r>
              <a:rPr lang="en-US" sz="2600"/>
              <a:t>Enrollees should be assigned interdisciplinary team responsible for making sure they get needed care</a:t>
            </a:r>
          </a:p>
          <a:p>
            <a:pPr lvl="1"/>
            <a:r>
              <a:rPr lang="en-US" sz="2300"/>
              <a:t>May include enrollee’s primary care physician, social worker, aides, and other providers</a:t>
            </a:r>
          </a:p>
        </p:txBody>
      </p:sp>
    </p:spTree>
    <p:extLst>
      <p:ext uri="{BB962C8B-B14F-4D97-AF65-F5344CB8AC3E}">
        <p14:creationId xmlns:p14="http://schemas.microsoft.com/office/powerpoint/2010/main" val="4116135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9AE2E-DF5E-0CC1-D84E-3DE64ED80C2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9FF3ED5-7323-2B45-18BC-41EAFB9767A1}"/>
              </a:ext>
            </a:extLst>
          </p:cNvPr>
          <p:cNvSpPr>
            <a:spLocks noGrp="1"/>
          </p:cNvSpPr>
          <p:nvPr>
            <p:ph type="title"/>
          </p:nvPr>
        </p:nvSpPr>
        <p:spPr>
          <a:xfrm>
            <a:off x="1335405" y="1744671"/>
            <a:ext cx="9837467" cy="1156061"/>
          </a:xfrm>
        </p:spPr>
        <p:txBody>
          <a:bodyPr>
            <a:normAutofit fontScale="90000"/>
          </a:bodyPr>
          <a:lstStyle/>
          <a:p>
            <a:r>
              <a:rPr lang="en-US" dirty="0"/>
              <a:t>Medicare-Medicaid Plans (MMPs)</a:t>
            </a:r>
          </a:p>
        </p:txBody>
      </p:sp>
    </p:spTree>
    <p:extLst>
      <p:ext uri="{BB962C8B-B14F-4D97-AF65-F5344CB8AC3E}">
        <p14:creationId xmlns:p14="http://schemas.microsoft.com/office/powerpoint/2010/main" val="3245035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71DA4-92A1-5EBA-3069-C6BE13F00BDC}"/>
            </a:ext>
          </a:extLst>
        </p:cNvPr>
        <p:cNvGrpSpPr/>
        <p:nvPr/>
      </p:nvGrpSpPr>
      <p:grpSpPr>
        <a:xfrm>
          <a:off x="0" y="0"/>
          <a:ext cx="0" cy="0"/>
          <a:chOff x="0" y="0"/>
          <a:chExt cx="0" cy="0"/>
        </a:xfrm>
      </p:grpSpPr>
      <p:sp>
        <p:nvSpPr>
          <p:cNvPr id="57346" name="Title 1">
            <a:extLst>
              <a:ext uri="{FF2B5EF4-FFF2-40B4-BE49-F238E27FC236}">
                <a16:creationId xmlns:a16="http://schemas.microsoft.com/office/drawing/2014/main" id="{75C6C04F-E277-173A-CEB6-195944E4ABF0}"/>
              </a:ext>
            </a:extLst>
          </p:cNvPr>
          <p:cNvSpPr>
            <a:spLocks noGrp="1"/>
          </p:cNvSpPr>
          <p:nvPr>
            <p:ph type="title"/>
          </p:nvPr>
        </p:nvSpPr>
        <p:spPr/>
        <p:txBody>
          <a:bodyPr/>
          <a:lstStyle/>
          <a:p>
            <a:r>
              <a:rPr lang="en-US" dirty="0">
                <a:latin typeface="Avenir Next LT Pro"/>
              </a:rPr>
              <a:t>MMPs</a:t>
            </a:r>
          </a:p>
        </p:txBody>
      </p:sp>
      <p:sp>
        <p:nvSpPr>
          <p:cNvPr id="3" name="Content Placeholder 2">
            <a:extLst>
              <a:ext uri="{FF2B5EF4-FFF2-40B4-BE49-F238E27FC236}">
                <a16:creationId xmlns:a16="http://schemas.microsoft.com/office/drawing/2014/main" id="{1179D963-99E9-8EB9-8F15-31316E0AB09F}"/>
              </a:ext>
            </a:extLst>
          </p:cNvPr>
          <p:cNvSpPr>
            <a:spLocks noGrp="1"/>
          </p:cNvSpPr>
          <p:nvPr>
            <p:ph type="body" sz="quarter" idx="12"/>
          </p:nvPr>
        </p:nvSpPr>
        <p:spPr/>
        <p:txBody>
          <a:bodyPr vert="horz" lIns="91440" tIns="45720" rIns="91440" bIns="45720" rtlCol="0" anchor="t">
            <a:normAutofit/>
          </a:bodyPr>
          <a:lstStyle/>
          <a:p>
            <a:pPr eaLnBrk="1" hangingPunct="1">
              <a:spcBef>
                <a:spcPts val="600"/>
              </a:spcBef>
              <a:defRPr/>
            </a:pPr>
            <a:r>
              <a:rPr lang="en-US" sz="2600" dirty="0"/>
              <a:t>Type of plan offered through Financial Alignment Initiative (FAI)</a:t>
            </a:r>
          </a:p>
          <a:p>
            <a:pPr lvl="1" eaLnBrk="1" hangingPunct="1">
              <a:spcBef>
                <a:spcPts val="600"/>
              </a:spcBef>
              <a:defRPr/>
            </a:pPr>
            <a:r>
              <a:rPr lang="en-US" sz="2300" dirty="0"/>
              <a:t>Also known as “duals demos”</a:t>
            </a:r>
          </a:p>
          <a:p>
            <a:pPr lvl="1" eaLnBrk="1" hangingPunct="1">
              <a:spcBef>
                <a:spcPts val="600"/>
              </a:spcBef>
              <a:defRPr/>
            </a:pPr>
            <a:r>
              <a:rPr lang="en-US" sz="2300" dirty="0"/>
              <a:t>Plan responsible for providing all Medicare and Medicaid services, including long-term care and behavioral health services</a:t>
            </a:r>
          </a:p>
          <a:p>
            <a:pPr eaLnBrk="1" hangingPunct="1">
              <a:spcBef>
                <a:spcPts val="600"/>
              </a:spcBef>
              <a:defRPr/>
            </a:pPr>
            <a:r>
              <a:rPr lang="en-US" sz="2600" dirty="0"/>
              <a:t>Plans are designed to provide improved care coordination and better align Medicare and Medicaid benefits</a:t>
            </a:r>
          </a:p>
          <a:p>
            <a:pPr eaLnBrk="1" hangingPunct="1">
              <a:spcBef>
                <a:spcPts val="600"/>
              </a:spcBef>
              <a:defRPr/>
            </a:pPr>
            <a:r>
              <a:rPr lang="en-US" sz="2600" dirty="0"/>
              <a:t>Not available in all states</a:t>
            </a:r>
          </a:p>
          <a:p>
            <a:pPr lvl="1" eaLnBrk="1" hangingPunct="1">
              <a:spcBef>
                <a:spcPts val="600"/>
              </a:spcBef>
              <a:defRPr/>
            </a:pPr>
            <a:r>
              <a:rPr lang="en-US" sz="2300" dirty="0"/>
              <a:t>MMPs enrollment requirements and coverage may vary from state to state</a:t>
            </a:r>
          </a:p>
          <a:p>
            <a:pPr>
              <a:spcBef>
                <a:spcPts val="600"/>
              </a:spcBef>
              <a:spcAft>
                <a:spcPct val="0"/>
              </a:spcAft>
            </a:pPr>
            <a:endParaRPr lang="en-US" dirty="0">
              <a:latin typeface="Avenir Next LT Pro"/>
            </a:endParaRPr>
          </a:p>
        </p:txBody>
      </p:sp>
    </p:spTree>
    <p:extLst>
      <p:ext uri="{BB962C8B-B14F-4D97-AF65-F5344CB8AC3E}">
        <p14:creationId xmlns:p14="http://schemas.microsoft.com/office/powerpoint/2010/main" val="3801971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511E2-77B1-409E-0041-2784CFF9623C}"/>
            </a:ext>
          </a:extLst>
        </p:cNvPr>
        <p:cNvGrpSpPr/>
        <p:nvPr/>
      </p:nvGrpSpPr>
      <p:grpSpPr>
        <a:xfrm>
          <a:off x="0" y="0"/>
          <a:ext cx="0" cy="0"/>
          <a:chOff x="0" y="0"/>
          <a:chExt cx="0" cy="0"/>
        </a:xfrm>
      </p:grpSpPr>
      <p:sp>
        <p:nvSpPr>
          <p:cNvPr id="57346" name="Title 1">
            <a:extLst>
              <a:ext uri="{FF2B5EF4-FFF2-40B4-BE49-F238E27FC236}">
                <a16:creationId xmlns:a16="http://schemas.microsoft.com/office/drawing/2014/main" id="{8E4DAB7C-B67A-863F-984D-DB5DFA4D675A}"/>
              </a:ext>
            </a:extLst>
          </p:cNvPr>
          <p:cNvSpPr>
            <a:spLocks noGrp="1"/>
          </p:cNvSpPr>
          <p:nvPr>
            <p:ph type="title"/>
          </p:nvPr>
        </p:nvSpPr>
        <p:spPr/>
        <p:txBody>
          <a:bodyPr/>
          <a:lstStyle/>
          <a:p>
            <a:r>
              <a:rPr lang="en-US" dirty="0"/>
              <a:t>MMPs ending 2025</a:t>
            </a:r>
          </a:p>
        </p:txBody>
      </p:sp>
      <p:sp>
        <p:nvSpPr>
          <p:cNvPr id="3" name="Content Placeholder 2">
            <a:extLst>
              <a:ext uri="{FF2B5EF4-FFF2-40B4-BE49-F238E27FC236}">
                <a16:creationId xmlns:a16="http://schemas.microsoft.com/office/drawing/2014/main" id="{06BF9357-ABBA-E46C-2FC8-D7563371B84E}"/>
              </a:ext>
            </a:extLst>
          </p:cNvPr>
          <p:cNvSpPr>
            <a:spLocks noGrp="1"/>
          </p:cNvSpPr>
          <p:nvPr>
            <p:ph type="body" sz="quarter" idx="12"/>
          </p:nvPr>
        </p:nvSpPr>
        <p:spPr>
          <a:xfrm>
            <a:off x="838200" y="1597698"/>
            <a:ext cx="10770704" cy="4538059"/>
          </a:xfrm>
        </p:spPr>
        <p:txBody>
          <a:bodyPr>
            <a:normAutofit/>
          </a:bodyPr>
          <a:lstStyle/>
          <a:p>
            <a:r>
              <a:rPr lang="en-US" dirty="0"/>
              <a:t>All MMPs are set to end December 31, 2025</a:t>
            </a:r>
          </a:p>
          <a:p>
            <a:r>
              <a:rPr lang="en-US" dirty="0">
                <a:effectLst/>
                <a:latin typeface="Avenir Next LT Pro" panose="020B0504020202020204" pitchFamily="34" charset="77"/>
                <a:ea typeface="Arial" panose="020B0604020202020204" pitchFamily="34" charset="0"/>
                <a:cs typeface="Arial" panose="020B0604020202020204" pitchFamily="34" charset="0"/>
              </a:rPr>
              <a:t>After an MMP ends, former enrollees need to find alternative coverage that meets their needs and suits their preferences</a:t>
            </a:r>
          </a:p>
          <a:p>
            <a:r>
              <a:rPr lang="en-US" dirty="0">
                <a:effectLst/>
                <a:latin typeface="Avenir Next LT Pro" panose="020B0504020202020204" pitchFamily="34" charset="77"/>
                <a:ea typeface="Arial" panose="020B0604020202020204" pitchFamily="34" charset="0"/>
                <a:cs typeface="Arial" panose="020B0604020202020204" pitchFamily="34" charset="0"/>
              </a:rPr>
              <a:t>Ombuds programs associated with the MMP should have information about any such replacement plans</a:t>
            </a:r>
            <a:r>
              <a:rPr lang="en-US" dirty="0">
                <a:latin typeface="Avenir Next LT Pro" panose="020B0504020202020204" pitchFamily="34" charset="77"/>
                <a:ea typeface="Arial" panose="020B0604020202020204" pitchFamily="34" charset="0"/>
                <a:cs typeface="Arial" panose="020B0604020202020204" pitchFamily="34" charset="0"/>
              </a:rPr>
              <a:t> and other options</a:t>
            </a:r>
            <a:endParaRPr lang="en-US" dirty="0"/>
          </a:p>
        </p:txBody>
      </p:sp>
    </p:spTree>
    <p:extLst>
      <p:ext uri="{BB962C8B-B14F-4D97-AF65-F5344CB8AC3E}">
        <p14:creationId xmlns:p14="http://schemas.microsoft.com/office/powerpoint/2010/main" val="3305925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Helping clients understand plan options</a:t>
            </a:r>
          </a:p>
        </p:txBody>
      </p:sp>
    </p:spTree>
    <p:extLst>
      <p:ext uri="{BB962C8B-B14F-4D97-AF65-F5344CB8AC3E}">
        <p14:creationId xmlns:p14="http://schemas.microsoft.com/office/powerpoint/2010/main" val="3827260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8841"/>
            <a:ext cx="8427720" cy="1325563"/>
          </a:xfrm>
        </p:spPr>
        <p:txBody>
          <a:bodyPr>
            <a:normAutofit/>
          </a:bodyPr>
          <a:lstStyle/>
          <a:p>
            <a:r>
              <a:rPr lang="en-US" sz="4200" dirty="0"/>
              <a:t>Coordination-only D-SNPs</a:t>
            </a:r>
          </a:p>
        </p:txBody>
      </p:sp>
      <p:sp>
        <p:nvSpPr>
          <p:cNvPr id="4" name="Text Placeholder 3">
            <a:extLst>
              <a:ext uri="{FF2B5EF4-FFF2-40B4-BE49-F238E27FC236}">
                <a16:creationId xmlns:a16="http://schemas.microsoft.com/office/drawing/2014/main" id="{BD979C52-9E45-8B4D-877C-9002BBD1683D}"/>
              </a:ext>
            </a:extLst>
          </p:cNvPr>
          <p:cNvSpPr>
            <a:spLocks noGrp="1"/>
          </p:cNvSpPr>
          <p:nvPr>
            <p:ph type="body" sz="quarter" idx="12"/>
          </p:nvPr>
        </p:nvSpPr>
        <p:spPr/>
        <p:txBody>
          <a:bodyPr>
            <a:noAutofit/>
          </a:bodyPr>
          <a:lstStyle/>
          <a:p>
            <a:pPr>
              <a:spcBef>
                <a:spcPts val="600"/>
              </a:spcBef>
            </a:pPr>
            <a:r>
              <a:rPr lang="en-US" sz="2600" dirty="0"/>
              <a:t>Option for individuals who want to consolidate their coverage</a:t>
            </a:r>
          </a:p>
          <a:p>
            <a:pPr lvl="1">
              <a:spcBef>
                <a:spcPts val="600"/>
              </a:spcBef>
            </a:pPr>
            <a:r>
              <a:rPr lang="en-US" sz="2300" dirty="0"/>
              <a:t>Remember: coordination-only D-SNPs do not offer long-term care coverage</a:t>
            </a:r>
          </a:p>
          <a:p>
            <a:pPr>
              <a:spcBef>
                <a:spcPts val="600"/>
              </a:spcBef>
            </a:pPr>
            <a:r>
              <a:rPr lang="en-US" sz="2600" dirty="0"/>
              <a:t>Enrollees may not have out-of-pocket costs (Medicaid typically covers Medicare cost-sharing)</a:t>
            </a:r>
          </a:p>
          <a:p>
            <a:pPr>
              <a:spcBef>
                <a:spcPts val="600"/>
              </a:spcBef>
            </a:pPr>
            <a:r>
              <a:rPr lang="en-US" sz="2600" dirty="0"/>
              <a:t>Some individuals may prefer Original Medicare because it does not have networks and provides greater flexibility in choosing providers</a:t>
            </a:r>
          </a:p>
        </p:txBody>
      </p:sp>
    </p:spTree>
    <p:extLst>
      <p:ext uri="{BB962C8B-B14F-4D97-AF65-F5344CB8AC3E}">
        <p14:creationId xmlns:p14="http://schemas.microsoft.com/office/powerpoint/2010/main" val="3927513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58983844-940D-4BB9-8742-F8743100FEC2}"/>
              </a:ext>
            </a:extLst>
          </p:cNvPr>
          <p:cNvSpPr/>
          <p:nvPr/>
        </p:nvSpPr>
        <p:spPr>
          <a:xfrm>
            <a:off x="3693835" y="4873540"/>
            <a:ext cx="4570318" cy="1828800"/>
          </a:xfrm>
          <a:prstGeom prst="roundRect">
            <a:avLst/>
          </a:prstGeom>
          <a:noFill/>
          <a:ln w="19050">
            <a:solidFill>
              <a:srgbClr val="ED664A"/>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spcBef>
                <a:spcPts val="600"/>
              </a:spcBef>
            </a:pPr>
            <a:r>
              <a:rPr lang="en-US" sz="2500">
                <a:solidFill>
                  <a:schemeClr val="tx1"/>
                </a:solidFill>
                <a:latin typeface="Avenir Next LT Pro" panose="020B0504020202020204" pitchFamily="34" charset="77"/>
              </a:rPr>
              <a:t>However, less flexibility in choosing providers and how plans operate may vary </a:t>
            </a:r>
          </a:p>
        </p:txBody>
      </p:sp>
      <p:sp>
        <p:nvSpPr>
          <p:cNvPr id="19458" name="Rectangle 2"/>
          <p:cNvSpPr>
            <a:spLocks noGrp="1" noChangeArrowheads="1"/>
          </p:cNvSpPr>
          <p:nvPr>
            <p:ph type="title"/>
          </p:nvPr>
        </p:nvSpPr>
        <p:spPr>
          <a:xfrm>
            <a:off x="669592" y="591689"/>
            <a:ext cx="7821306" cy="865339"/>
          </a:xfrm>
        </p:spPr>
        <p:txBody>
          <a:bodyPr>
            <a:normAutofit fontScale="90000"/>
          </a:bodyPr>
          <a:lstStyle/>
          <a:p>
            <a:r>
              <a:rPr lang="en-US" dirty="0"/>
              <a:t>PACE, HIDE SNPs, FIDE SNPs, or MMPs</a:t>
            </a:r>
          </a:p>
        </p:txBody>
      </p:sp>
      <p:sp>
        <p:nvSpPr>
          <p:cNvPr id="5" name="Content Placeholder 4"/>
          <p:cNvSpPr>
            <a:spLocks noGrp="1"/>
          </p:cNvSpPr>
          <p:nvPr>
            <p:ph type="body" sz="quarter" idx="12"/>
          </p:nvPr>
        </p:nvSpPr>
        <p:spPr>
          <a:xfrm>
            <a:off x="721194" y="1802504"/>
            <a:ext cx="10515600" cy="460249"/>
          </a:xfrm>
        </p:spPr>
        <p:txBody>
          <a:bodyPr>
            <a:noAutofit/>
          </a:bodyPr>
          <a:lstStyle/>
          <a:p>
            <a:pPr>
              <a:spcBef>
                <a:spcPts val="600"/>
              </a:spcBef>
            </a:pPr>
            <a:r>
              <a:rPr lang="en-US" dirty="0"/>
              <a:t>May be good options for individuals who want to receive all services through a single plan</a:t>
            </a:r>
          </a:p>
        </p:txBody>
      </p:sp>
      <p:sp>
        <p:nvSpPr>
          <p:cNvPr id="2" name="Rectangle: Rounded Corners 1">
            <a:extLst>
              <a:ext uri="{FF2B5EF4-FFF2-40B4-BE49-F238E27FC236}">
                <a16:creationId xmlns:a16="http://schemas.microsoft.com/office/drawing/2014/main" id="{51CF744F-21D8-3BF7-3167-C2E908BC108D}"/>
              </a:ext>
            </a:extLst>
          </p:cNvPr>
          <p:cNvSpPr/>
          <p:nvPr/>
        </p:nvSpPr>
        <p:spPr>
          <a:xfrm>
            <a:off x="6161874" y="2832009"/>
            <a:ext cx="5074920" cy="1828800"/>
          </a:xfrm>
          <a:prstGeom prst="roundRect">
            <a:avLst/>
          </a:prstGeom>
          <a:noFill/>
          <a:ln w="19050">
            <a:solidFill>
              <a:srgbClr val="47AB47"/>
            </a:solid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lvl="1">
              <a:spcBef>
                <a:spcPts val="600"/>
              </a:spcBef>
            </a:pPr>
            <a:r>
              <a:rPr lang="en-US" sz="2500">
                <a:solidFill>
                  <a:schemeClr val="tx1"/>
                </a:solidFill>
                <a:latin typeface="Avenir Next LT Pro" panose="020B0504020202020204" pitchFamily="34" charset="77"/>
              </a:rPr>
              <a:t>Beneficiaries accustomed to managed care and provider networks may find these plans preferable</a:t>
            </a:r>
          </a:p>
        </p:txBody>
      </p:sp>
      <p:sp>
        <p:nvSpPr>
          <p:cNvPr id="3" name="Rectangle: Rounded Corners 1">
            <a:extLst>
              <a:ext uri="{FF2B5EF4-FFF2-40B4-BE49-F238E27FC236}">
                <a16:creationId xmlns:a16="http://schemas.microsoft.com/office/drawing/2014/main" id="{B677BE19-6FB4-95C0-F55C-A3C7AC83FBD1}"/>
              </a:ext>
            </a:extLst>
          </p:cNvPr>
          <p:cNvSpPr/>
          <p:nvPr/>
        </p:nvSpPr>
        <p:spPr>
          <a:xfrm>
            <a:off x="721194" y="2832009"/>
            <a:ext cx="5074920" cy="1828800"/>
          </a:xfrm>
          <a:prstGeom prst="roundRect">
            <a:avLst/>
          </a:prstGeom>
          <a:noFill/>
          <a:ln w="19050">
            <a:solidFill>
              <a:srgbClr val="47AB47"/>
            </a:solid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lvl="1">
              <a:spcBef>
                <a:spcPts val="600"/>
              </a:spcBef>
            </a:pPr>
            <a:r>
              <a:rPr lang="en-US" sz="2500">
                <a:solidFill>
                  <a:schemeClr val="tx1"/>
                </a:solidFill>
                <a:latin typeface="Avenir Next LT Pro" panose="020B0504020202020204" pitchFamily="34" charset="77"/>
              </a:rPr>
              <a:t>Care management and coordination may improve experience accessing services</a:t>
            </a:r>
          </a:p>
        </p:txBody>
      </p:sp>
    </p:spTree>
    <p:extLst>
      <p:ext uri="{BB962C8B-B14F-4D97-AF65-F5344CB8AC3E}">
        <p14:creationId xmlns:p14="http://schemas.microsoft.com/office/powerpoint/2010/main" val="3188413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B6876B-799C-D141-9E18-D282FE0AB68C}"/>
              </a:ext>
            </a:extLst>
          </p:cNvPr>
          <p:cNvSpPr>
            <a:spLocks noGrp="1"/>
          </p:cNvSpPr>
          <p:nvPr>
            <p:ph type="title"/>
          </p:nvPr>
        </p:nvSpPr>
        <p:spPr/>
        <p:txBody>
          <a:bodyPr/>
          <a:lstStyle/>
          <a:p>
            <a:r>
              <a:rPr lang="en-US" dirty="0"/>
              <a:t>National Council on Aging</a:t>
            </a:r>
          </a:p>
        </p:txBody>
      </p:sp>
      <p:sp>
        <p:nvSpPr>
          <p:cNvPr id="3" name="Text Placeholder 2">
            <a:extLst>
              <a:ext uri="{FF2B5EF4-FFF2-40B4-BE49-F238E27FC236}">
                <a16:creationId xmlns:a16="http://schemas.microsoft.com/office/drawing/2014/main" id="{DC6E0BF5-3FF9-D748-BC8A-4B7C0A6CE51A}"/>
              </a:ext>
            </a:extLst>
          </p:cNvPr>
          <p:cNvSpPr>
            <a:spLocks noGrp="1"/>
          </p:cNvSpPr>
          <p:nvPr>
            <p:ph type="body" sz="quarter" idx="12"/>
          </p:nvPr>
        </p:nvSpPr>
        <p:spPr>
          <a:xfrm>
            <a:off x="901148" y="1690688"/>
            <a:ext cx="9435549" cy="3781107"/>
          </a:xfrm>
        </p:spPr>
        <p:txBody>
          <a:bodyPr>
            <a:noAutofit/>
          </a:bodyPr>
          <a:lstStyle/>
          <a:p>
            <a:pPr marL="0" indent="0">
              <a:buNone/>
            </a:pPr>
            <a:r>
              <a:rPr lang="en-US" sz="2500" dirty="0"/>
              <a:t>This toolkit for State Health Insurance Assistance Programs (SHIPs), Area Agencies on Aging (AAAs), and Aging and Disability Resource Centers (ADRCs) was made possible by grant funding from the National Council on Aging.</a:t>
            </a:r>
          </a:p>
          <a:p>
            <a:pPr marL="0" indent="0">
              <a:spcBef>
                <a:spcPts val="1500"/>
              </a:spcBef>
              <a:buNone/>
            </a:pPr>
            <a:r>
              <a:rPr lang="en-US" sz="2500" dirty="0"/>
              <a:t>The National Council on Aging is a respected national leader and trusted partner to help people aged 60+ meet the challenges of aging. They partner with nonprofit organizations, government, and business top provide innovative community programs and services, online help, and advocacy. </a:t>
            </a:r>
          </a:p>
        </p:txBody>
      </p:sp>
      <p:pic>
        <p:nvPicPr>
          <p:cNvPr id="12" name="Graphic 11">
            <a:extLst>
              <a:ext uri="{FF2B5EF4-FFF2-40B4-BE49-F238E27FC236}">
                <a16:creationId xmlns:a16="http://schemas.microsoft.com/office/drawing/2014/main" id="{D9B28195-091C-264E-9CDC-21F952E193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68179" y="5578475"/>
            <a:ext cx="2441235" cy="914400"/>
          </a:xfrm>
          <a:prstGeom prst="rect">
            <a:avLst/>
          </a:prstGeom>
        </p:spPr>
      </p:pic>
    </p:spTree>
    <p:extLst>
      <p:ext uri="{BB962C8B-B14F-4D97-AF65-F5344CB8AC3E}">
        <p14:creationId xmlns:p14="http://schemas.microsoft.com/office/powerpoint/2010/main" val="1514455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236FB-C806-1408-D629-4EBD8966A3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961A5B-6EFD-6BAE-5A6D-A1001D294256}"/>
              </a:ext>
            </a:extLst>
          </p:cNvPr>
          <p:cNvSpPr>
            <a:spLocks noGrp="1"/>
          </p:cNvSpPr>
          <p:nvPr>
            <p:ph type="title"/>
          </p:nvPr>
        </p:nvSpPr>
        <p:spPr/>
        <p:txBody>
          <a:bodyPr/>
          <a:lstStyle/>
          <a:p>
            <a:r>
              <a:rPr lang="en-US" dirty="0"/>
              <a:t>Finding available plans</a:t>
            </a:r>
          </a:p>
        </p:txBody>
      </p:sp>
    </p:spTree>
    <p:extLst>
      <p:ext uri="{BB962C8B-B14F-4D97-AF65-F5344CB8AC3E}">
        <p14:creationId xmlns:p14="http://schemas.microsoft.com/office/powerpoint/2010/main" val="3991213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6431D-5B87-9691-0961-1F930BA43B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250BD7-AA19-53C6-9CC4-D2510E6573D6}"/>
              </a:ext>
            </a:extLst>
          </p:cNvPr>
          <p:cNvSpPr>
            <a:spLocks noGrp="1"/>
          </p:cNvSpPr>
          <p:nvPr>
            <p:ph type="title"/>
          </p:nvPr>
        </p:nvSpPr>
        <p:spPr>
          <a:xfrm>
            <a:off x="838200" y="468841"/>
            <a:ext cx="8427720" cy="1325563"/>
          </a:xfrm>
        </p:spPr>
        <p:txBody>
          <a:bodyPr>
            <a:normAutofit/>
          </a:bodyPr>
          <a:lstStyle/>
          <a:p>
            <a:r>
              <a:rPr lang="en-US" sz="4200" dirty="0"/>
              <a:t>Options for finding plans</a:t>
            </a:r>
          </a:p>
        </p:txBody>
      </p:sp>
      <p:sp>
        <p:nvSpPr>
          <p:cNvPr id="4" name="Text Placeholder 3">
            <a:extLst>
              <a:ext uri="{FF2B5EF4-FFF2-40B4-BE49-F238E27FC236}">
                <a16:creationId xmlns:a16="http://schemas.microsoft.com/office/drawing/2014/main" id="{E0A09F4F-2880-D041-382D-6FCC17AE1B27}"/>
              </a:ext>
            </a:extLst>
          </p:cNvPr>
          <p:cNvSpPr>
            <a:spLocks noGrp="1"/>
          </p:cNvSpPr>
          <p:nvPr>
            <p:ph type="body" sz="quarter" idx="12"/>
          </p:nvPr>
        </p:nvSpPr>
        <p:spPr/>
        <p:txBody>
          <a:bodyPr>
            <a:noAutofit/>
          </a:bodyPr>
          <a:lstStyle/>
          <a:p>
            <a:pPr>
              <a:spcBef>
                <a:spcPts val="600"/>
              </a:spcBef>
            </a:pPr>
            <a:r>
              <a:rPr lang="en-US" sz="2600" dirty="0"/>
              <a:t>Beneficiaries and advocates may find it difficult to learn which types of plans are available in each state</a:t>
            </a:r>
          </a:p>
          <a:p>
            <a:pPr lvl="1">
              <a:spcBef>
                <a:spcPts val="600"/>
              </a:spcBef>
            </a:pPr>
            <a:r>
              <a:rPr lang="en-US" sz="2200" dirty="0"/>
              <a:t>Often necessary to use multiple resources to narrow down available plan options</a:t>
            </a:r>
          </a:p>
          <a:p>
            <a:pPr lvl="1">
              <a:spcBef>
                <a:spcPts val="600"/>
              </a:spcBef>
            </a:pPr>
            <a:r>
              <a:rPr lang="en-US" sz="2200" dirty="0"/>
              <a:t>Always call plans and confirm any information found online</a:t>
            </a:r>
          </a:p>
          <a:p>
            <a:pPr>
              <a:spcBef>
                <a:spcPts val="600"/>
              </a:spcBef>
            </a:pPr>
            <a:r>
              <a:rPr lang="en-US" sz="2600" dirty="0"/>
              <a:t>Available websites:</a:t>
            </a:r>
          </a:p>
          <a:p>
            <a:pPr lvl="1">
              <a:spcBef>
                <a:spcPts val="600"/>
              </a:spcBef>
            </a:pPr>
            <a:r>
              <a:rPr lang="en-US" sz="2200" dirty="0"/>
              <a:t>Medicare Plan Finder</a:t>
            </a:r>
          </a:p>
          <a:p>
            <a:pPr lvl="1">
              <a:spcBef>
                <a:spcPts val="600"/>
              </a:spcBef>
            </a:pPr>
            <a:r>
              <a:rPr lang="en-US" sz="2200" dirty="0"/>
              <a:t>Medicare PACE-specific plan finder</a:t>
            </a:r>
          </a:p>
          <a:p>
            <a:pPr lvl="1">
              <a:spcBef>
                <a:spcPts val="600"/>
              </a:spcBef>
            </a:pPr>
            <a:r>
              <a:rPr lang="en-US" sz="2200" dirty="0"/>
              <a:t>Centers for Medicare &amp; Medicaid Services (CMS) FAI webpage</a:t>
            </a:r>
            <a:endParaRPr lang="en-US" sz="2200" dirty="0">
              <a:cs typeface="Arial"/>
            </a:endParaRPr>
          </a:p>
        </p:txBody>
      </p:sp>
    </p:spTree>
    <p:extLst>
      <p:ext uri="{BB962C8B-B14F-4D97-AF65-F5344CB8AC3E}">
        <p14:creationId xmlns:p14="http://schemas.microsoft.com/office/powerpoint/2010/main" val="2922795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80F60-A385-ED69-CE32-834CFE44F89A}"/>
            </a:ext>
          </a:extLst>
        </p:cNvPr>
        <p:cNvGrpSpPr/>
        <p:nvPr/>
      </p:nvGrpSpPr>
      <p:grpSpPr>
        <a:xfrm>
          <a:off x="0" y="0"/>
          <a:ext cx="0" cy="0"/>
          <a:chOff x="0" y="0"/>
          <a:chExt cx="0" cy="0"/>
        </a:xfrm>
      </p:grpSpPr>
      <p:sp>
        <p:nvSpPr>
          <p:cNvPr id="57346" name="Title 1">
            <a:extLst>
              <a:ext uri="{FF2B5EF4-FFF2-40B4-BE49-F238E27FC236}">
                <a16:creationId xmlns:a16="http://schemas.microsoft.com/office/drawing/2014/main" id="{0F375028-53AF-5F18-52B4-5173FF62F000}"/>
              </a:ext>
            </a:extLst>
          </p:cNvPr>
          <p:cNvSpPr>
            <a:spLocks noGrp="1"/>
          </p:cNvSpPr>
          <p:nvPr>
            <p:ph type="title"/>
          </p:nvPr>
        </p:nvSpPr>
        <p:spPr/>
        <p:txBody>
          <a:bodyPr/>
          <a:lstStyle/>
          <a:p>
            <a:r>
              <a:rPr lang="en-US" dirty="0">
                <a:latin typeface="Avenir Next LT Pro"/>
              </a:rPr>
              <a:t>Plan finder</a:t>
            </a:r>
          </a:p>
        </p:txBody>
      </p:sp>
      <p:sp>
        <p:nvSpPr>
          <p:cNvPr id="3" name="Content Placeholder 2">
            <a:extLst>
              <a:ext uri="{FF2B5EF4-FFF2-40B4-BE49-F238E27FC236}">
                <a16:creationId xmlns:a16="http://schemas.microsoft.com/office/drawing/2014/main" id="{BE5B55F9-943C-E33E-E8F4-3CE4B2B7B172}"/>
              </a:ext>
            </a:extLst>
          </p:cNvPr>
          <p:cNvSpPr>
            <a:spLocks noGrp="1"/>
          </p:cNvSpPr>
          <p:nvPr>
            <p:ph type="body" sz="quarter" idx="12"/>
          </p:nvPr>
        </p:nvSpPr>
        <p:spPr/>
        <p:txBody>
          <a:bodyPr vert="horz" lIns="91440" tIns="45720" rIns="91440" bIns="45720" rtlCol="0" anchor="t">
            <a:normAutofit/>
          </a:bodyPr>
          <a:lstStyle/>
          <a:p>
            <a:pPr>
              <a:spcBef>
                <a:spcPts val="600"/>
              </a:spcBef>
            </a:pPr>
            <a:r>
              <a:rPr lang="en-US" sz="2600" dirty="0">
                <a:hlinkClick r:id="rId3"/>
              </a:rPr>
              <a:t>https://www.medicare.gov/plan-compare/</a:t>
            </a:r>
            <a:r>
              <a:rPr lang="en-US" sz="2600" dirty="0"/>
              <a:t> </a:t>
            </a:r>
          </a:p>
          <a:p>
            <a:pPr marL="0" indent="0">
              <a:spcBef>
                <a:spcPts val="600"/>
              </a:spcBef>
              <a:buNone/>
            </a:pPr>
            <a:endParaRPr lang="en-US" sz="2600" dirty="0"/>
          </a:p>
          <a:p>
            <a:pPr>
              <a:spcBef>
                <a:spcPts val="600"/>
              </a:spcBef>
            </a:pPr>
            <a:r>
              <a:rPr lang="en-US" sz="2600" dirty="0"/>
              <a:t>May be used as starting point when searching for D-SNPs, but there are limitations</a:t>
            </a:r>
          </a:p>
          <a:p>
            <a:pPr lvl="1">
              <a:spcBef>
                <a:spcPts val="600"/>
              </a:spcBef>
            </a:pPr>
            <a:r>
              <a:rPr lang="en-US" sz="2200" dirty="0"/>
              <a:t>Limited ability to filter for D-SNPs or D-SNPs that include long-term care coverage from other types of SNPs</a:t>
            </a:r>
          </a:p>
          <a:p>
            <a:pPr lvl="1">
              <a:spcBef>
                <a:spcPts val="600"/>
              </a:spcBef>
            </a:pPr>
            <a:r>
              <a:rPr lang="en-US" sz="2200" dirty="0"/>
              <a:t>Difficult to tell available plans apart or understand differences in what each plan covers</a:t>
            </a:r>
          </a:p>
          <a:p>
            <a:pPr lvl="1">
              <a:spcBef>
                <a:spcPts val="600"/>
              </a:spcBef>
            </a:pPr>
            <a:r>
              <a:rPr lang="en-US" sz="2200" dirty="0"/>
              <a:t>Plan eligibility requirements are not included </a:t>
            </a:r>
            <a:endParaRPr lang="en-US" sz="2200" dirty="0">
              <a:cs typeface="Arial"/>
            </a:endParaRPr>
          </a:p>
        </p:txBody>
      </p:sp>
    </p:spTree>
    <p:extLst>
      <p:ext uri="{BB962C8B-B14F-4D97-AF65-F5344CB8AC3E}">
        <p14:creationId xmlns:p14="http://schemas.microsoft.com/office/powerpoint/2010/main" val="24928046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B093D-E84A-450B-68E5-2DF260A63A65}"/>
            </a:ext>
          </a:extLst>
        </p:cNvPr>
        <p:cNvGrpSpPr/>
        <p:nvPr/>
      </p:nvGrpSpPr>
      <p:grpSpPr>
        <a:xfrm>
          <a:off x="0" y="0"/>
          <a:ext cx="0" cy="0"/>
          <a:chOff x="0" y="0"/>
          <a:chExt cx="0" cy="0"/>
        </a:xfrm>
      </p:grpSpPr>
      <p:sp>
        <p:nvSpPr>
          <p:cNvPr id="57346" name="Title 1">
            <a:extLst>
              <a:ext uri="{FF2B5EF4-FFF2-40B4-BE49-F238E27FC236}">
                <a16:creationId xmlns:a16="http://schemas.microsoft.com/office/drawing/2014/main" id="{D7221E38-B261-1262-CB27-6B0793D95C5D}"/>
              </a:ext>
            </a:extLst>
          </p:cNvPr>
          <p:cNvSpPr>
            <a:spLocks noGrp="1"/>
          </p:cNvSpPr>
          <p:nvPr>
            <p:ph type="title"/>
          </p:nvPr>
        </p:nvSpPr>
        <p:spPr/>
        <p:txBody>
          <a:bodyPr/>
          <a:lstStyle/>
          <a:p>
            <a:r>
              <a:rPr lang="en-US" dirty="0">
                <a:latin typeface="Avenir Next LT Pro"/>
              </a:rPr>
              <a:t>PACE plan finder</a:t>
            </a:r>
          </a:p>
        </p:txBody>
      </p:sp>
      <p:sp>
        <p:nvSpPr>
          <p:cNvPr id="3" name="Content Placeholder 2">
            <a:extLst>
              <a:ext uri="{FF2B5EF4-FFF2-40B4-BE49-F238E27FC236}">
                <a16:creationId xmlns:a16="http://schemas.microsoft.com/office/drawing/2014/main" id="{87C6E28E-DFB5-909C-90B9-0A7ACB64EA57}"/>
              </a:ext>
            </a:extLst>
          </p:cNvPr>
          <p:cNvSpPr>
            <a:spLocks noGrp="1"/>
          </p:cNvSpPr>
          <p:nvPr>
            <p:ph type="body" sz="quarter" idx="12"/>
          </p:nvPr>
        </p:nvSpPr>
        <p:spPr/>
        <p:txBody>
          <a:bodyPr vert="horz" lIns="91440" tIns="45720" rIns="91440" bIns="45720" rtlCol="0" anchor="t">
            <a:normAutofit/>
          </a:bodyPr>
          <a:lstStyle/>
          <a:p>
            <a:pPr>
              <a:spcBef>
                <a:spcPts val="600"/>
              </a:spcBef>
            </a:pPr>
            <a:r>
              <a:rPr lang="en-US" sz="2600" dirty="0">
                <a:hlinkClick r:id="rId3"/>
              </a:rPr>
              <a:t>https://www.medicare.gov/pace/</a:t>
            </a:r>
            <a:endParaRPr lang="en-US" sz="2600" dirty="0"/>
          </a:p>
          <a:p>
            <a:pPr marL="0" indent="0">
              <a:spcBef>
                <a:spcPts val="600"/>
              </a:spcBef>
              <a:buNone/>
            </a:pPr>
            <a:endParaRPr lang="en-US" sz="2600" dirty="0"/>
          </a:p>
          <a:p>
            <a:pPr>
              <a:spcBef>
                <a:spcPts val="600"/>
              </a:spcBef>
            </a:pPr>
            <a:r>
              <a:rPr lang="en-US" sz="2600" dirty="0"/>
              <a:t>Specific portal to search for PACE plans</a:t>
            </a:r>
          </a:p>
          <a:p>
            <a:pPr>
              <a:spcBef>
                <a:spcPts val="600"/>
              </a:spcBef>
            </a:pPr>
            <a:r>
              <a:rPr lang="en-US" sz="2600" dirty="0"/>
              <a:t>Individuals should contact plan directly to learn whether they are eligible to enroll and for more information about coverage</a:t>
            </a:r>
            <a:endParaRPr lang="en-US" sz="2200" dirty="0"/>
          </a:p>
        </p:txBody>
      </p:sp>
    </p:spTree>
    <p:extLst>
      <p:ext uri="{BB962C8B-B14F-4D97-AF65-F5344CB8AC3E}">
        <p14:creationId xmlns:p14="http://schemas.microsoft.com/office/powerpoint/2010/main" val="684629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C5D74-8BC8-A37C-2190-264B641C56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67A22A-BFE4-001F-6B57-70A0A40150C9}"/>
              </a:ext>
            </a:extLst>
          </p:cNvPr>
          <p:cNvSpPr>
            <a:spLocks noGrp="1"/>
          </p:cNvSpPr>
          <p:nvPr>
            <p:ph type="title"/>
          </p:nvPr>
        </p:nvSpPr>
        <p:spPr>
          <a:xfrm>
            <a:off x="838200" y="468841"/>
            <a:ext cx="8427720" cy="1325563"/>
          </a:xfrm>
        </p:spPr>
        <p:txBody>
          <a:bodyPr>
            <a:normAutofit/>
          </a:bodyPr>
          <a:lstStyle/>
          <a:p>
            <a:r>
              <a:rPr lang="en-US" sz="4200" dirty="0"/>
              <a:t>CMS FAI webpage</a:t>
            </a:r>
          </a:p>
        </p:txBody>
      </p:sp>
      <p:sp>
        <p:nvSpPr>
          <p:cNvPr id="4" name="Text Placeholder 3">
            <a:extLst>
              <a:ext uri="{FF2B5EF4-FFF2-40B4-BE49-F238E27FC236}">
                <a16:creationId xmlns:a16="http://schemas.microsoft.com/office/drawing/2014/main" id="{D1163B20-232F-110B-3BE2-AF02D49DA5FD}"/>
              </a:ext>
            </a:extLst>
          </p:cNvPr>
          <p:cNvSpPr>
            <a:spLocks noGrp="1"/>
          </p:cNvSpPr>
          <p:nvPr>
            <p:ph type="body" sz="quarter" idx="12"/>
          </p:nvPr>
        </p:nvSpPr>
        <p:spPr/>
        <p:txBody>
          <a:bodyPr>
            <a:noAutofit/>
          </a:bodyPr>
          <a:lstStyle/>
          <a:p>
            <a:pPr>
              <a:spcBef>
                <a:spcPts val="600"/>
              </a:spcBef>
            </a:pPr>
            <a:r>
              <a:rPr lang="en-US" sz="2600" dirty="0">
                <a:hlinkClick r:id="rId3"/>
              </a:rPr>
              <a:t>https://www.cms.gov/medicaid-chip/medicare-coordination/financial-alignment</a:t>
            </a:r>
            <a:endParaRPr lang="en-US" sz="2600" dirty="0"/>
          </a:p>
          <a:p>
            <a:pPr marL="0" indent="0">
              <a:spcBef>
                <a:spcPts val="600"/>
              </a:spcBef>
              <a:buNone/>
            </a:pPr>
            <a:endParaRPr lang="en-US" sz="2600" dirty="0"/>
          </a:p>
          <a:p>
            <a:pPr>
              <a:spcBef>
                <a:spcPts val="600"/>
              </a:spcBef>
            </a:pPr>
            <a:r>
              <a:rPr lang="en-US" sz="2600" dirty="0"/>
              <a:t>Information from CMS about state demonstrations</a:t>
            </a:r>
            <a:endParaRPr lang="en-US" sz="2600" dirty="0">
              <a:cs typeface="Arial"/>
            </a:endParaRPr>
          </a:p>
          <a:p>
            <a:pPr>
              <a:spcBef>
                <a:spcPts val="600"/>
              </a:spcBef>
            </a:pPr>
            <a:r>
              <a:rPr lang="en-US" sz="2600" dirty="0"/>
              <a:t>Most pages</a:t>
            </a:r>
            <a:r>
              <a:rPr lang="en-US" sz="2600" dirty="0">
                <a:solidFill>
                  <a:srgbClr val="FF0000"/>
                </a:solidFill>
              </a:rPr>
              <a:t> </a:t>
            </a:r>
            <a:r>
              <a:rPr lang="en-US" sz="2600" dirty="0"/>
              <a:t>include links to MMP-specific ombudsman programs or fact sheets for beneficiary audiences</a:t>
            </a:r>
            <a:endParaRPr lang="en-US" sz="2200" dirty="0"/>
          </a:p>
        </p:txBody>
      </p:sp>
    </p:spTree>
    <p:extLst>
      <p:ext uri="{BB962C8B-B14F-4D97-AF65-F5344CB8AC3E}">
        <p14:creationId xmlns:p14="http://schemas.microsoft.com/office/powerpoint/2010/main" val="870672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AA032-4E17-A993-0FAF-00245003B5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50E52F-E3EC-4570-8D28-7A686A3FEF6E}"/>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1766913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5065"/>
            <a:ext cx="9070298" cy="1325563"/>
          </a:xfrm>
        </p:spPr>
        <p:txBody>
          <a:bodyPr>
            <a:normAutofit/>
          </a:bodyPr>
          <a:lstStyle/>
          <a:p>
            <a:r>
              <a:rPr lang="en-US" sz="4000" dirty="0"/>
              <a:t>Resources for information and help</a:t>
            </a:r>
          </a:p>
        </p:txBody>
      </p:sp>
      <p:sp>
        <p:nvSpPr>
          <p:cNvPr id="3" name="Content Placeholder 2"/>
          <p:cNvSpPr>
            <a:spLocks noGrp="1"/>
          </p:cNvSpPr>
          <p:nvPr>
            <p:ph type="body" sz="quarter" idx="12"/>
          </p:nvPr>
        </p:nvSpPr>
        <p:spPr>
          <a:xfrm>
            <a:off x="6096000" y="1780628"/>
            <a:ext cx="5097905" cy="4395320"/>
          </a:xfrm>
        </p:spPr>
        <p:txBody>
          <a:bodyPr>
            <a:noAutofit/>
          </a:bodyPr>
          <a:lstStyle/>
          <a:p>
            <a:pPr marL="0" indent="0">
              <a:buNone/>
            </a:pPr>
            <a:r>
              <a:rPr lang="en-US" sz="2400" b="1" dirty="0"/>
              <a:t>State Health Insurance Assistance Program (SHIP)</a:t>
            </a:r>
          </a:p>
          <a:p>
            <a:pPr marL="457200" lvl="1"/>
            <a:r>
              <a:rPr lang="en-US" dirty="0"/>
              <a:t>877-839-2675</a:t>
            </a:r>
            <a:endParaRPr lang="en-US" dirty="0">
              <a:hlinkClick r:id="rId2"/>
            </a:endParaRPr>
          </a:p>
          <a:p>
            <a:pPr marL="457200" lvl="1">
              <a:buFont typeface="Arial" panose="020B0604020202020204" pitchFamily="34" charset="0"/>
              <a:buChar char="•"/>
            </a:pPr>
            <a:r>
              <a:rPr lang="en-US" dirty="0">
                <a:hlinkClick r:id="rId2"/>
              </a:rPr>
              <a:t>www.shiphelp.org</a:t>
            </a:r>
            <a:endParaRPr lang="en-US" dirty="0"/>
          </a:p>
          <a:p>
            <a:pPr marL="0" indent="0">
              <a:spcBef>
                <a:spcPts val="0"/>
              </a:spcBef>
              <a:buNone/>
            </a:pPr>
            <a:endParaRPr lang="en-US" sz="2400" b="1" dirty="0"/>
          </a:p>
          <a:p>
            <a:pPr marL="0" indent="0">
              <a:spcBef>
                <a:spcPts val="0"/>
              </a:spcBef>
              <a:buNone/>
            </a:pPr>
            <a:r>
              <a:rPr lang="en-US" sz="2400" b="1" dirty="0"/>
              <a:t>Social Security Administration</a:t>
            </a:r>
          </a:p>
          <a:p>
            <a:pPr marL="457200" lvl="1">
              <a:buFont typeface="Arial" panose="020B0604020202020204" pitchFamily="34" charset="0"/>
              <a:buChar char="•"/>
            </a:pPr>
            <a:r>
              <a:rPr lang="en-US" dirty="0"/>
              <a:t>800-772-1213 </a:t>
            </a:r>
          </a:p>
          <a:p>
            <a:pPr marL="457200" lvl="1">
              <a:buFont typeface="Arial" panose="020B0604020202020204" pitchFamily="34" charset="0"/>
              <a:buChar char="•"/>
            </a:pPr>
            <a:r>
              <a:rPr lang="en-US" dirty="0">
                <a:hlinkClick r:id="rId3"/>
              </a:rPr>
              <a:t>www.ssa.gov</a:t>
            </a:r>
            <a:r>
              <a:rPr lang="en-US" dirty="0"/>
              <a:t> </a:t>
            </a:r>
          </a:p>
          <a:p>
            <a:pPr marL="0" indent="0">
              <a:spcBef>
                <a:spcPts val="0"/>
              </a:spcBef>
              <a:buNone/>
            </a:pPr>
            <a:endParaRPr lang="en-US" sz="2400" b="1" dirty="0"/>
          </a:p>
          <a:p>
            <a:pPr marL="0" indent="0">
              <a:spcBef>
                <a:spcPts val="0"/>
              </a:spcBef>
              <a:buNone/>
            </a:pPr>
            <a:r>
              <a:rPr lang="en-US" sz="2400" b="1" dirty="0"/>
              <a:t>Medicare</a:t>
            </a:r>
          </a:p>
          <a:p>
            <a:pPr marL="457200" lvl="1">
              <a:buFont typeface="Arial" panose="020B0604020202020204" pitchFamily="34" charset="0"/>
              <a:buChar char="•"/>
            </a:pPr>
            <a:r>
              <a:rPr lang="en-US" dirty="0"/>
              <a:t>1-800-MEDICARE (633-4227)</a:t>
            </a:r>
          </a:p>
          <a:p>
            <a:pPr marL="457200" lvl="1">
              <a:buFont typeface="Arial" panose="020B0604020202020204" pitchFamily="34" charset="0"/>
              <a:buChar char="•"/>
            </a:pPr>
            <a:r>
              <a:rPr lang="en-US" dirty="0">
                <a:hlinkClick r:id="rId4"/>
              </a:rPr>
              <a:t>www.medicare.gov</a:t>
            </a:r>
            <a:endParaRPr lang="en-US" dirty="0"/>
          </a:p>
        </p:txBody>
      </p:sp>
      <p:sp>
        <p:nvSpPr>
          <p:cNvPr id="4" name="Rectangle 3"/>
          <p:cNvSpPr/>
          <p:nvPr/>
        </p:nvSpPr>
        <p:spPr>
          <a:xfrm>
            <a:off x="838199" y="1780628"/>
            <a:ext cx="4753131" cy="2279085"/>
          </a:xfrm>
          <a:prstGeom prst="rect">
            <a:avLst/>
          </a:prstGeom>
        </p:spPr>
        <p:txBody>
          <a:bodyPr wrap="square" lIns="91440" tIns="45720" rIns="91440" bIns="45720" anchor="t">
            <a:spAutoFit/>
          </a:bodyPr>
          <a:lstStyle/>
          <a:p>
            <a:pPr>
              <a:lnSpc>
                <a:spcPct val="90000"/>
              </a:lnSpc>
            </a:pPr>
            <a:r>
              <a:rPr lang="en-US" sz="2400" b="1" dirty="0">
                <a:latin typeface="Avenir Next LT Pro" panose="020B0504020202020204" pitchFamily="34" charset="77"/>
              </a:rPr>
              <a:t>Medicare Rights Center</a:t>
            </a:r>
          </a:p>
          <a:p>
            <a:pPr lvl="1" indent="-228600">
              <a:lnSpc>
                <a:spcPct val="90000"/>
              </a:lnSpc>
              <a:spcBef>
                <a:spcPts val="500"/>
              </a:spcBef>
              <a:buFont typeface="Arial" panose="020B0604020202020204" pitchFamily="34" charset="0"/>
              <a:buChar char="•"/>
            </a:pPr>
            <a:r>
              <a:rPr lang="en-US" sz="2400" dirty="0">
                <a:latin typeface="Avenir Next LT Pro" panose="020B0504020202020204" pitchFamily="34" charset="77"/>
              </a:rPr>
              <a:t>800-333-4114</a:t>
            </a:r>
          </a:p>
          <a:p>
            <a:pPr lvl="1" indent="-228600">
              <a:lnSpc>
                <a:spcPct val="90000"/>
              </a:lnSpc>
              <a:spcBef>
                <a:spcPts val="500"/>
              </a:spcBef>
              <a:buFont typeface="Arial" panose="020B0604020202020204" pitchFamily="34" charset="0"/>
              <a:buChar char="•"/>
            </a:pPr>
            <a:r>
              <a:rPr lang="en-US" sz="2400" dirty="0">
                <a:latin typeface="Avenir Next LT Pro" panose="020B0504020202020204" pitchFamily="34" charset="77"/>
                <a:hlinkClick r:id="rId5"/>
              </a:rPr>
              <a:t>www.medicareinteractive.org</a:t>
            </a:r>
            <a:r>
              <a:rPr lang="en-US" sz="2400" dirty="0">
                <a:latin typeface="Avenir Next LT Pro" panose="020B0504020202020204" pitchFamily="34" charset="77"/>
              </a:rPr>
              <a:t> </a:t>
            </a:r>
          </a:p>
          <a:p>
            <a:pPr lvl="0" fontAlgn="base">
              <a:lnSpc>
                <a:spcPct val="90000"/>
              </a:lnSpc>
              <a:spcBef>
                <a:spcPts val="0"/>
              </a:spcBef>
              <a:spcAft>
                <a:spcPct val="0"/>
              </a:spcAft>
              <a:buClr>
                <a:srgbClr val="001D6B"/>
              </a:buClr>
              <a:defRPr/>
            </a:pPr>
            <a:endParaRPr lang="en-US" sz="2400" b="1" kern="0" dirty="0">
              <a:latin typeface="Avenir Next LT Pro" panose="020B0504020202020204" pitchFamily="34" charset="77"/>
            </a:endParaRPr>
          </a:p>
          <a:p>
            <a:pPr lvl="0" fontAlgn="base">
              <a:lnSpc>
                <a:spcPct val="90000"/>
              </a:lnSpc>
              <a:spcBef>
                <a:spcPts val="0"/>
              </a:spcBef>
              <a:spcAft>
                <a:spcPct val="0"/>
              </a:spcAft>
              <a:buClr>
                <a:srgbClr val="001D6B"/>
              </a:buClr>
              <a:defRPr/>
            </a:pPr>
            <a:r>
              <a:rPr lang="en-US" sz="2400" b="1" kern="0" dirty="0">
                <a:latin typeface="Avenir Next LT Pro" panose="020B0504020202020204" pitchFamily="34" charset="77"/>
              </a:rPr>
              <a:t>National Council on Aging</a:t>
            </a:r>
          </a:p>
          <a:p>
            <a:pPr lvl="1" indent="-228600">
              <a:lnSpc>
                <a:spcPct val="90000"/>
              </a:lnSpc>
              <a:spcBef>
                <a:spcPts val="500"/>
              </a:spcBef>
              <a:buFont typeface="Arial" panose="020B0604020202020204" pitchFamily="34" charset="0"/>
              <a:buChar char="•"/>
              <a:defRPr/>
            </a:pPr>
            <a:r>
              <a:rPr lang="en-US" sz="2400" dirty="0">
                <a:latin typeface="Avenir Next LT Pro" panose="020B0504020202020204" pitchFamily="34" charset="77"/>
                <a:hlinkClick r:id="rId6"/>
              </a:rPr>
              <a:t>www.ncoa.org</a:t>
            </a:r>
            <a:r>
              <a:rPr lang="en-US" sz="2400" dirty="0">
                <a:latin typeface="Avenir Next LT Pro" panose="020B0504020202020204" pitchFamily="34" charset="77"/>
              </a:rPr>
              <a:t> </a:t>
            </a:r>
          </a:p>
        </p:txBody>
      </p:sp>
      <p:sp>
        <p:nvSpPr>
          <p:cNvPr id="6" name="Rounded Rectangle 5">
            <a:extLst>
              <a:ext uri="{FF2B5EF4-FFF2-40B4-BE49-F238E27FC236}">
                <a16:creationId xmlns:a16="http://schemas.microsoft.com/office/drawing/2014/main" id="{FF96BEF4-240A-4870-9218-FA6DC0C2A6AD}"/>
              </a:ext>
            </a:extLst>
          </p:cNvPr>
          <p:cNvSpPr/>
          <p:nvPr/>
        </p:nvSpPr>
        <p:spPr>
          <a:xfrm>
            <a:off x="998095" y="4329668"/>
            <a:ext cx="4593235" cy="2111216"/>
          </a:xfrm>
          <a:prstGeom prst="roundRect">
            <a:avLst/>
          </a:prstGeom>
          <a:solidFill>
            <a:schemeClr val="accent6">
              <a:lumMod val="20000"/>
              <a:lumOff val="80000"/>
            </a:schemeClr>
          </a:solidFill>
          <a:ln>
            <a:noFill/>
          </a:ln>
        </p:spPr>
        <p:txBody>
          <a:bodyPr wrap="square" tIns="91440" bIns="9144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tabLst>
                <a:tab pos="2971800" algn="ctr"/>
                <a:tab pos="5943600" algn="r"/>
              </a:tabLst>
            </a:pPr>
            <a:r>
              <a:rPr lang="en-US" sz="1400" i="1" dirty="0">
                <a:effectLst/>
                <a:latin typeface="Avenir Next LT Pro" panose="020B0504020202020204" pitchFamily="34" charset="0"/>
                <a:ea typeface="Calibri" panose="020F0502020204030204" pitchFamily="34" charset="0"/>
                <a:cs typeface="Arial" panose="020B0604020202020204" pitchFamily="34" charset="0"/>
              </a:rPr>
              <a:t>This project was supported by the Administration for Community Living (ACL), U.S. Department of Health and Human Services (HHS) as part of a financial assistance award totaling $150,000 with 100 percent funding by ACL/HHS.  The contents are those of the author and do not necessarily represent the official views of, nor an endorsement, by ACL/HHS or the U.S. Government.</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12431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sz="quarter" idx="13"/>
          </p:nvPr>
        </p:nvSpPr>
        <p:spPr>
          <a:xfrm>
            <a:off x="2496312" y="2935562"/>
            <a:ext cx="8701088" cy="2355966"/>
          </a:xfrm>
        </p:spPr>
        <p:txBody>
          <a:bodyPr>
            <a:normAutofit lnSpcReduction="10000"/>
          </a:bodyPr>
          <a:lstStyle/>
          <a:p>
            <a:pPr>
              <a:lnSpc>
                <a:spcPct val="100000"/>
              </a:lnSpc>
            </a:pPr>
            <a:r>
              <a:rPr lang="en-US" altLang="en-US" sz="3000"/>
              <a:t>Free online resource developed by Medicare Rights </a:t>
            </a:r>
            <a:r>
              <a:rPr lang="en-US" sz="3000"/>
              <a:t>with answers to Medicare questions in clear, simple language​</a:t>
            </a:r>
          </a:p>
          <a:p>
            <a:pPr algn="ctr">
              <a:lnSpc>
                <a:spcPct val="100000"/>
              </a:lnSpc>
              <a:spcBef>
                <a:spcPts val="3000"/>
              </a:spcBef>
            </a:pPr>
            <a:r>
              <a:rPr lang="en-US" altLang="en-US" sz="3500" b="1">
                <a:hlinkClick r:id="rId2"/>
              </a:rPr>
              <a:t>www.medicareinteractive.org</a:t>
            </a:r>
            <a:endParaRPr lang="en-US" altLang="en-US" sz="3500" b="1"/>
          </a:p>
        </p:txBody>
      </p:sp>
      <p:pic>
        <p:nvPicPr>
          <p:cNvPr id="8" name="Picture 7" descr="Text&#10;&#10;Description automatically generated">
            <a:extLst>
              <a:ext uri="{FF2B5EF4-FFF2-40B4-BE49-F238E27FC236}">
                <a16:creationId xmlns:a16="http://schemas.microsoft.com/office/drawing/2014/main" id="{BC2E53E0-F137-3D47-A8B2-02B676FBF8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8540" y="962740"/>
            <a:ext cx="4572000" cy="1256631"/>
          </a:xfrm>
          <a:prstGeom prst="rect">
            <a:avLst/>
          </a:prstGeom>
        </p:spPr>
      </p:pic>
      <p:pic>
        <p:nvPicPr>
          <p:cNvPr id="3" name="Picture 2" descr="Icon&#10;&#10;Description automatically generated">
            <a:extLst>
              <a:ext uri="{FF2B5EF4-FFF2-40B4-BE49-F238E27FC236}">
                <a16:creationId xmlns:a16="http://schemas.microsoft.com/office/drawing/2014/main" id="{241F20F8-2D89-EB5B-74A4-989827345C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6312" y="669415"/>
            <a:ext cx="1908052" cy="1908052"/>
          </a:xfrm>
          <a:prstGeom prst="rect">
            <a:avLst/>
          </a:prstGeom>
        </p:spPr>
      </p:pic>
    </p:spTree>
    <p:extLst>
      <p:ext uri="{BB962C8B-B14F-4D97-AF65-F5344CB8AC3E}">
        <p14:creationId xmlns:p14="http://schemas.microsoft.com/office/powerpoint/2010/main" val="2809736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2502241" y="2934681"/>
            <a:ext cx="8701088" cy="3046394"/>
          </a:xfrm>
        </p:spPr>
        <p:txBody>
          <a:bodyPr vert="horz" lIns="91440" tIns="45720" rIns="91440" bIns="45720" rtlCol="0" anchor="t">
            <a:noAutofit/>
          </a:bodyPr>
          <a:lstStyle/>
          <a:p>
            <a:pPr marL="228600" indent="-228600">
              <a:buFont typeface="Arial" panose="020B0604020202020204" pitchFamily="34" charset="0"/>
              <a:buChar char="•"/>
            </a:pPr>
            <a:r>
              <a:rPr lang="en-US" dirty="0"/>
              <a:t>Online, self-paced curriculum that empowers professionals to better help clients, patients, employees, retirees, and others navigate Medicare</a:t>
            </a:r>
          </a:p>
          <a:p>
            <a:pPr marL="228600" indent="-228600">
              <a:buFont typeface="Arial" panose="020B0604020202020204" pitchFamily="34" charset="0"/>
              <a:buChar char="•"/>
            </a:pPr>
            <a:r>
              <a:rPr lang="en-US" dirty="0"/>
              <a:t>Builds on 30 years of Medicare Rights Center counseling experience</a:t>
            </a:r>
          </a:p>
          <a:p>
            <a:pPr marL="228600" indent="-228600">
              <a:buFont typeface="Arial" panose="020B0604020202020204" pitchFamily="34" charset="0"/>
              <a:buChar char="•"/>
            </a:pPr>
            <a:r>
              <a:rPr lang="en-US" dirty="0"/>
              <a:t>For details, visit </a:t>
            </a:r>
            <a:r>
              <a:rPr lang="en-US" dirty="0" err="1">
                <a:hlinkClick r:id="rId2"/>
              </a:rPr>
              <a:t>www.medicareinteractive.org</a:t>
            </a:r>
            <a:r>
              <a:rPr lang="en-US" dirty="0">
                <a:hlinkClick r:id="rId2"/>
              </a:rPr>
              <a:t>/</a:t>
            </a:r>
            <a:br>
              <a:rPr lang="en-US" dirty="0">
                <a:hlinkClick r:id="rId2"/>
              </a:rPr>
            </a:br>
            <a:r>
              <a:rPr lang="en-US" dirty="0">
                <a:hlinkClick r:id="rId2"/>
              </a:rPr>
              <a:t>learning-center/courses</a:t>
            </a:r>
            <a:endParaRPr lang="en-US" dirty="0"/>
          </a:p>
        </p:txBody>
      </p:sp>
      <p:pic>
        <p:nvPicPr>
          <p:cNvPr id="8" name="Picture 7" descr="Graphical user interface, text&#10;&#10;Description automatically generated">
            <a:extLst>
              <a:ext uri="{FF2B5EF4-FFF2-40B4-BE49-F238E27FC236}">
                <a16:creationId xmlns:a16="http://schemas.microsoft.com/office/drawing/2014/main" id="{A2CCB635-D668-3E4D-8B3D-2C3269F598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9648" y="819921"/>
            <a:ext cx="4572000" cy="1540565"/>
          </a:xfrm>
          <a:prstGeom prst="rect">
            <a:avLst/>
          </a:prstGeom>
        </p:spPr>
      </p:pic>
    </p:spTree>
    <p:extLst>
      <p:ext uri="{BB962C8B-B14F-4D97-AF65-F5344CB8AC3E}">
        <p14:creationId xmlns:p14="http://schemas.microsoft.com/office/powerpoint/2010/main" val="4215619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C25888-2E59-97D4-A032-F8583F4AC0A1}"/>
              </a:ext>
            </a:extLst>
          </p:cNvPr>
          <p:cNvSpPr>
            <a:spLocks noGrp="1"/>
          </p:cNvSpPr>
          <p:nvPr>
            <p:ph type="ctrTitle"/>
          </p:nvPr>
        </p:nvSpPr>
        <p:spPr>
          <a:xfrm>
            <a:off x="637511" y="2403783"/>
            <a:ext cx="9450869" cy="1898394"/>
          </a:xfrm>
        </p:spPr>
        <p:txBody>
          <a:bodyPr/>
          <a:lstStyle/>
          <a:p>
            <a:pPr algn="ctr"/>
            <a:r>
              <a:rPr lang="en-US" dirty="0"/>
              <a:t>Thank you!</a:t>
            </a:r>
          </a:p>
        </p:txBody>
      </p:sp>
      <p:sp>
        <p:nvSpPr>
          <p:cNvPr id="2" name="Rounded Rectangle 5">
            <a:extLst>
              <a:ext uri="{FF2B5EF4-FFF2-40B4-BE49-F238E27FC236}">
                <a16:creationId xmlns:a16="http://schemas.microsoft.com/office/drawing/2014/main" id="{A5D44E03-047D-756E-E5C7-CCA02D38F975}"/>
              </a:ext>
            </a:extLst>
          </p:cNvPr>
          <p:cNvSpPr/>
          <p:nvPr/>
        </p:nvSpPr>
        <p:spPr>
          <a:xfrm>
            <a:off x="916142" y="5436573"/>
            <a:ext cx="10359716" cy="1157764"/>
          </a:xfrm>
          <a:prstGeom prst="roundRect">
            <a:avLst/>
          </a:prstGeom>
          <a:solidFill>
            <a:schemeClr val="accent6">
              <a:lumMod val="20000"/>
              <a:lumOff val="80000"/>
            </a:schemeClr>
          </a:solidFill>
          <a:ln>
            <a:noFill/>
          </a:ln>
        </p:spPr>
        <p:txBody>
          <a:bodyPr wrap="square" tIns="91440" bIns="9144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tabLst>
                <a:tab pos="2971800" algn="ctr"/>
                <a:tab pos="5943600" algn="r"/>
              </a:tabLst>
            </a:pPr>
            <a:r>
              <a:rPr lang="en-US" sz="1400" i="1" dirty="0">
                <a:effectLst/>
                <a:latin typeface="Avenir Next LT Pro" panose="020B0504020202020204" pitchFamily="34" charset="0"/>
                <a:ea typeface="Calibri" panose="020F0502020204030204" pitchFamily="34" charset="0"/>
                <a:cs typeface="Arial" panose="020B0604020202020204" pitchFamily="34" charset="0"/>
              </a:rPr>
              <a:t>This project was supported by the Administration for Community Living (ACL), U.S. Department of Health and Human Services (HHS) as part of a financial assistance award totaling $150,000 with 100 percent funding by ACL/HHS.  The contents are those of the author and do not necessarily represent the official views of, nor an endorsement, by ACL/HHS or the U.S. Government.</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9904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669486" cy="1325563"/>
          </a:xfrm>
        </p:spPr>
        <p:txBody>
          <a:bodyPr/>
          <a:lstStyle/>
          <a:p>
            <a:r>
              <a:rPr lang="en-US" dirty="0"/>
              <a:t>Learning objectives</a:t>
            </a:r>
          </a:p>
        </p:txBody>
      </p:sp>
      <p:sp>
        <p:nvSpPr>
          <p:cNvPr id="3" name="Content Placeholder 2"/>
          <p:cNvSpPr>
            <a:spLocks noGrp="1"/>
          </p:cNvSpPr>
          <p:nvPr>
            <p:ph type="body" sz="quarter" idx="12"/>
          </p:nvPr>
        </p:nvSpPr>
        <p:spPr>
          <a:xfrm>
            <a:off x="1198563" y="2327275"/>
            <a:ext cx="9012237" cy="3425825"/>
          </a:xfrm>
        </p:spPr>
        <p:txBody>
          <a:bodyPr/>
          <a:lstStyle/>
          <a:p>
            <a:pPr marL="0" indent="0">
              <a:spcBef>
                <a:spcPts val="0"/>
              </a:spcBef>
              <a:spcAft>
                <a:spcPts val="1800"/>
              </a:spcAft>
              <a:buSzPct val="120000"/>
              <a:buNone/>
            </a:pPr>
            <a:r>
              <a:rPr lang="en-US" altLang="en-US" dirty="0"/>
              <a:t>After this presentation, you should be able to:</a:t>
            </a:r>
          </a:p>
          <a:p>
            <a:r>
              <a:rPr lang="en-US" altLang="en-US" dirty="0"/>
              <a:t>Understand the coverage option landscape for dually eligible individuals</a:t>
            </a:r>
          </a:p>
          <a:p>
            <a:r>
              <a:rPr lang="en-US" altLang="en-US" dirty="0"/>
              <a:t>Describe how the new integration requirements affect Dual-eligible Special Needs Plans (D-SNPs)</a:t>
            </a:r>
          </a:p>
        </p:txBody>
      </p:sp>
    </p:spTree>
    <p:extLst>
      <p:ext uri="{BB962C8B-B14F-4D97-AF65-F5344CB8AC3E}">
        <p14:creationId xmlns:p14="http://schemas.microsoft.com/office/powerpoint/2010/main" val="2364937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venir Next LT Pro"/>
              </a:rPr>
              <a:t>Medicare and Medicaid basics</a:t>
            </a:r>
            <a:endParaRPr lang="en-US" dirty="0"/>
          </a:p>
        </p:txBody>
      </p:sp>
    </p:spTree>
    <p:extLst>
      <p:ext uri="{BB962C8B-B14F-4D97-AF65-F5344CB8AC3E}">
        <p14:creationId xmlns:p14="http://schemas.microsoft.com/office/powerpoint/2010/main" val="1204319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73708" y="1192709"/>
            <a:ext cx="6680091" cy="883948"/>
          </a:xfrm>
        </p:spPr>
        <p:txBody>
          <a:bodyPr>
            <a:noAutofit/>
          </a:bodyPr>
          <a:lstStyle/>
          <a:p>
            <a:r>
              <a:rPr lang="en-US" sz="5500"/>
              <a:t>What is Medicare?</a:t>
            </a:r>
          </a:p>
        </p:txBody>
      </p:sp>
      <p:sp>
        <p:nvSpPr>
          <p:cNvPr id="21507" name="Rectangle 3"/>
          <p:cNvSpPr>
            <a:spLocks noGrp="1" noChangeArrowheads="1"/>
          </p:cNvSpPr>
          <p:nvPr>
            <p:ph type="body" sz="quarter" idx="13"/>
          </p:nvPr>
        </p:nvSpPr>
        <p:spPr>
          <a:xfrm>
            <a:off x="2502241" y="2782958"/>
            <a:ext cx="8701088" cy="3299790"/>
          </a:xfrm>
        </p:spPr>
        <p:txBody>
          <a:bodyPr/>
          <a:lstStyle/>
          <a:p>
            <a:pPr marL="228600" indent="-228600">
              <a:buFont typeface="Arial" panose="020B0604020202020204" pitchFamily="34" charset="0"/>
              <a:buChar char="•"/>
            </a:pPr>
            <a:r>
              <a:rPr lang="en-US" altLang="en-US"/>
              <a:t>Federal program that provides health insurance for individuals:</a:t>
            </a:r>
          </a:p>
          <a:p>
            <a:pPr lvl="1"/>
            <a:r>
              <a:rPr lang="en-US" altLang="en-US"/>
              <a:t>65 and older</a:t>
            </a:r>
          </a:p>
          <a:p>
            <a:pPr lvl="1"/>
            <a:r>
              <a:rPr lang="en-US" altLang="en-US"/>
              <a:t>Under 65 receiving Social Security Disability Insurance (SSDI) for a certain amount of time</a:t>
            </a:r>
          </a:p>
          <a:p>
            <a:pPr lvl="1"/>
            <a:r>
              <a:rPr lang="en-US" altLang="en-US"/>
              <a:t>Under 65 with kidney failure requiring dialysis or transplant</a:t>
            </a:r>
          </a:p>
          <a:p>
            <a:pPr marL="228600" indent="-228600">
              <a:buFont typeface="Arial" panose="020B0604020202020204" pitchFamily="34" charset="0"/>
              <a:buChar char="•"/>
            </a:pPr>
            <a:r>
              <a:rPr lang="en-US" altLang="en-US"/>
              <a:t>No income requirements</a:t>
            </a:r>
          </a:p>
          <a:p>
            <a:pPr lvl="1"/>
            <a:endParaRPr lang="en-US" altLang="en-US"/>
          </a:p>
        </p:txBody>
      </p:sp>
    </p:spTree>
    <p:extLst>
      <p:ext uri="{BB962C8B-B14F-4D97-AF65-F5344CB8AC3E}">
        <p14:creationId xmlns:p14="http://schemas.microsoft.com/office/powerpoint/2010/main" val="63352370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Parts of Medicare</a:t>
            </a:r>
          </a:p>
        </p:txBody>
      </p:sp>
      <p:sp>
        <p:nvSpPr>
          <p:cNvPr id="25603" name="Rectangle 3"/>
          <p:cNvSpPr>
            <a:spLocks noGrp="1" noChangeArrowheads="1"/>
          </p:cNvSpPr>
          <p:nvPr>
            <p:ph type="body" sz="quarter" idx="12"/>
          </p:nvPr>
        </p:nvSpPr>
        <p:spPr>
          <a:xfrm>
            <a:off x="838200" y="1690689"/>
            <a:ext cx="10515600" cy="4352302"/>
          </a:xfrm>
        </p:spPr>
        <p:txBody>
          <a:bodyPr/>
          <a:lstStyle/>
          <a:p>
            <a:pPr marL="0" indent="0">
              <a:buNone/>
            </a:pPr>
            <a:r>
              <a:rPr lang="en-US"/>
              <a:t>Medicare benefits are administered in three parts:</a:t>
            </a:r>
          </a:p>
        </p:txBody>
      </p:sp>
      <p:sp>
        <p:nvSpPr>
          <p:cNvPr id="6" name="Rounded Rectangle 5">
            <a:extLst>
              <a:ext uri="{FF2B5EF4-FFF2-40B4-BE49-F238E27FC236}">
                <a16:creationId xmlns:a16="http://schemas.microsoft.com/office/drawing/2014/main" id="{E64E46D9-DF3F-7745-99A3-934B1172F0C1}"/>
              </a:ext>
            </a:extLst>
          </p:cNvPr>
          <p:cNvSpPr/>
          <p:nvPr/>
        </p:nvSpPr>
        <p:spPr>
          <a:xfrm>
            <a:off x="5493688" y="4965568"/>
            <a:ext cx="5486400" cy="914400"/>
          </a:xfrm>
          <a:prstGeom prst="roundRect">
            <a:avLst/>
          </a:prstGeom>
          <a:solidFill>
            <a:schemeClr val="accent6">
              <a:lumMod val="20000"/>
              <a:lumOff val="80000"/>
            </a:schemeClr>
          </a:solidFill>
          <a:ln w="38100">
            <a:solidFill>
              <a:schemeClr val="accent5"/>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solidFill>
                  <a:schemeClr val="tx1"/>
                </a:solidFill>
                <a:latin typeface="Avenir Next LT Pro"/>
              </a:rPr>
              <a:t>Part D</a:t>
            </a:r>
            <a:r>
              <a:rPr lang="en-US" sz="2400" dirty="0">
                <a:solidFill>
                  <a:schemeClr val="tx1"/>
                </a:solidFill>
                <a:latin typeface="Avenir Next LT Pro"/>
              </a:rPr>
              <a:t> – Prescription </a:t>
            </a:r>
            <a:r>
              <a:rPr lang="en-US" dirty="0">
                <a:solidFill>
                  <a:schemeClr val="tx1"/>
                </a:solidFill>
                <a:latin typeface="Avenir Next LT Pro"/>
              </a:rPr>
              <a:t>Drug</a:t>
            </a:r>
            <a:r>
              <a:rPr lang="en-US" sz="2400" dirty="0">
                <a:solidFill>
                  <a:schemeClr val="tx1"/>
                </a:solidFill>
                <a:latin typeface="Avenir Next LT Pro"/>
              </a:rPr>
              <a:t> </a:t>
            </a:r>
            <a:r>
              <a:rPr lang="en-US" dirty="0">
                <a:solidFill>
                  <a:schemeClr val="tx1"/>
                </a:solidFill>
                <a:latin typeface="Avenir Next LT Pro"/>
              </a:rPr>
              <a:t>Benefit</a:t>
            </a:r>
            <a:endParaRPr lang="en-US" sz="2400" dirty="0">
              <a:solidFill>
                <a:schemeClr val="tx1"/>
              </a:solidFill>
              <a:latin typeface="Avenir Next LT Pro"/>
            </a:endParaRPr>
          </a:p>
        </p:txBody>
      </p:sp>
      <p:sp>
        <p:nvSpPr>
          <p:cNvPr id="7" name="Rounded Rectangle 1">
            <a:extLst>
              <a:ext uri="{FF2B5EF4-FFF2-40B4-BE49-F238E27FC236}">
                <a16:creationId xmlns:a16="http://schemas.microsoft.com/office/drawing/2014/main" id="{F2DA5422-1D53-4E6B-AE60-0FDD2AE0A573}"/>
              </a:ext>
            </a:extLst>
          </p:cNvPr>
          <p:cNvSpPr/>
          <p:nvPr/>
        </p:nvSpPr>
        <p:spPr>
          <a:xfrm>
            <a:off x="920935" y="2528336"/>
            <a:ext cx="5486400" cy="914400"/>
          </a:xfrm>
          <a:prstGeom prst="round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solidFill>
                  <a:schemeClr val="tx1"/>
                </a:solidFill>
                <a:latin typeface="Avenir Next LT Pro"/>
              </a:rPr>
              <a:t>Part A</a:t>
            </a:r>
            <a:r>
              <a:rPr lang="en-US" sz="2400" dirty="0">
                <a:solidFill>
                  <a:schemeClr val="tx1"/>
                </a:solidFill>
                <a:latin typeface="Avenir Next LT Pro"/>
              </a:rPr>
              <a:t> – Hospital/</a:t>
            </a:r>
            <a:r>
              <a:rPr lang="en-US" dirty="0">
                <a:solidFill>
                  <a:schemeClr val="tx1"/>
                </a:solidFill>
                <a:latin typeface="Avenir Next LT Pro"/>
              </a:rPr>
              <a:t>Inpatient</a:t>
            </a:r>
            <a:r>
              <a:rPr lang="en-US" sz="2400" dirty="0">
                <a:solidFill>
                  <a:schemeClr val="tx1"/>
                </a:solidFill>
                <a:latin typeface="Avenir Next LT Pro"/>
              </a:rPr>
              <a:t> </a:t>
            </a:r>
            <a:r>
              <a:rPr lang="en-US" dirty="0">
                <a:solidFill>
                  <a:schemeClr val="tx1"/>
                </a:solidFill>
                <a:latin typeface="Avenir Next LT Pro"/>
              </a:rPr>
              <a:t>Benefits</a:t>
            </a:r>
            <a:endParaRPr lang="en-US" sz="2400" dirty="0">
              <a:solidFill>
                <a:schemeClr val="tx1"/>
              </a:solidFill>
              <a:latin typeface="Avenir Next LT Pro"/>
            </a:endParaRPr>
          </a:p>
        </p:txBody>
      </p:sp>
      <p:sp>
        <p:nvSpPr>
          <p:cNvPr id="8" name="Rounded Rectangle 4">
            <a:extLst>
              <a:ext uri="{FF2B5EF4-FFF2-40B4-BE49-F238E27FC236}">
                <a16:creationId xmlns:a16="http://schemas.microsoft.com/office/drawing/2014/main" id="{5AB3E088-6293-426C-ACB6-66F52E3F6726}"/>
              </a:ext>
            </a:extLst>
          </p:cNvPr>
          <p:cNvSpPr/>
          <p:nvPr/>
        </p:nvSpPr>
        <p:spPr>
          <a:xfrm>
            <a:off x="3207688" y="3739211"/>
            <a:ext cx="5486400" cy="914400"/>
          </a:xfrm>
          <a:prstGeom prst="roundRect">
            <a:avLst/>
          </a:prstGeom>
          <a:solidFill>
            <a:schemeClr val="accent3">
              <a:lumMod val="20000"/>
              <a:lumOff val="80000"/>
            </a:schemeClr>
          </a:solid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solidFill>
                  <a:schemeClr val="tx1"/>
                </a:solidFill>
                <a:latin typeface="Avenir Next LT Pro"/>
              </a:rPr>
              <a:t>Part B</a:t>
            </a:r>
            <a:r>
              <a:rPr lang="en-US" sz="2400" dirty="0">
                <a:solidFill>
                  <a:schemeClr val="tx1"/>
                </a:solidFill>
                <a:latin typeface="Avenir Next LT Pro"/>
              </a:rPr>
              <a:t> – Doctor/</a:t>
            </a:r>
            <a:r>
              <a:rPr lang="en-US" dirty="0">
                <a:solidFill>
                  <a:schemeClr val="tx1"/>
                </a:solidFill>
                <a:latin typeface="Avenir Next LT Pro"/>
              </a:rPr>
              <a:t>Outpatient</a:t>
            </a:r>
            <a:r>
              <a:rPr lang="en-US" sz="2400" dirty="0">
                <a:solidFill>
                  <a:schemeClr val="tx1"/>
                </a:solidFill>
                <a:latin typeface="Avenir Next LT Pro"/>
              </a:rPr>
              <a:t> </a:t>
            </a:r>
            <a:r>
              <a:rPr lang="en-US" dirty="0">
                <a:solidFill>
                  <a:schemeClr val="tx1"/>
                </a:solidFill>
                <a:latin typeface="Avenir Next LT Pro"/>
              </a:rPr>
              <a:t>Benefits</a:t>
            </a:r>
            <a:endParaRPr lang="en-US" sz="2400" dirty="0">
              <a:solidFill>
                <a:schemeClr val="tx1"/>
              </a:solidFill>
              <a:latin typeface="Avenir Next LT Pro"/>
            </a:endParaRPr>
          </a:p>
        </p:txBody>
      </p:sp>
    </p:spTree>
    <p:extLst>
      <p:ext uri="{BB962C8B-B14F-4D97-AF65-F5344CB8AC3E}">
        <p14:creationId xmlns:p14="http://schemas.microsoft.com/office/powerpoint/2010/main" val="3385412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629275" cy="1325563"/>
          </a:xfrm>
        </p:spPr>
        <p:txBody>
          <a:bodyPr>
            <a:normAutofit/>
          </a:bodyPr>
          <a:lstStyle/>
          <a:p>
            <a:pPr>
              <a:spcAft>
                <a:spcPts val="1200"/>
              </a:spcAft>
            </a:pPr>
            <a:r>
              <a:rPr lang="en-US" altLang="en-US" sz="4200" dirty="0">
                <a:latin typeface="Avenir Next LT Pro"/>
              </a:rPr>
              <a:t>Two ways to receive Medicare benefits</a:t>
            </a:r>
          </a:p>
        </p:txBody>
      </p:sp>
      <p:sp>
        <p:nvSpPr>
          <p:cNvPr id="6" name="TextBox 5"/>
          <p:cNvSpPr txBox="1"/>
          <p:nvPr/>
        </p:nvSpPr>
        <p:spPr>
          <a:xfrm>
            <a:off x="609600" y="1615738"/>
            <a:ext cx="5120640" cy="4617720"/>
          </a:xfrm>
          <a:prstGeom prst="roundRect">
            <a:avLst/>
          </a:prstGeom>
          <a:solidFill>
            <a:schemeClr val="accent2">
              <a:lumMod val="40000"/>
              <a:lumOff val="60000"/>
            </a:schemeClr>
          </a:solidFill>
          <a:ln w="12700">
            <a:noFill/>
          </a:ln>
        </p:spPr>
        <p:txBody>
          <a:bodyPr wrap="square" tIns="91440">
            <a:noAutofit/>
          </a:bodyPr>
          <a:lstStyle/>
          <a:p>
            <a:pPr marL="365760" indent="-274320" eaLnBrk="1" hangingPunct="1">
              <a:lnSpc>
                <a:spcPct val="90000"/>
              </a:lnSpc>
              <a:spcBef>
                <a:spcPts val="500"/>
              </a:spcBef>
              <a:buFont typeface="Arial" panose="020B0604020202020204" pitchFamily="34" charset="0"/>
              <a:buChar char="•"/>
              <a:defRPr/>
            </a:pPr>
            <a:endParaRPr lang="en-US" sz="2400" kern="0">
              <a:latin typeface="Avenir Next LT Pro" panose="020B0504020202020204" pitchFamily="34" charset="77"/>
            </a:endParaRPr>
          </a:p>
          <a:p>
            <a:pPr marL="365760" indent="-274320" eaLnBrk="1" hangingPunct="1">
              <a:lnSpc>
                <a:spcPct val="90000"/>
              </a:lnSpc>
              <a:spcBef>
                <a:spcPts val="500"/>
              </a:spcBef>
              <a:buFont typeface="Arial" panose="020B0604020202020204" pitchFamily="34" charset="0"/>
              <a:buChar char="•"/>
              <a:defRPr/>
            </a:pPr>
            <a:endParaRPr lang="en-US" sz="2400" kern="0">
              <a:latin typeface="Avenir Next LT Pro" panose="020B0504020202020204" pitchFamily="34" charset="77"/>
            </a:endParaRPr>
          </a:p>
          <a:p>
            <a:pPr marL="365760" indent="-274320" eaLnBrk="1" hangingPunct="1">
              <a:lnSpc>
                <a:spcPct val="90000"/>
              </a:lnSpc>
              <a:spcBef>
                <a:spcPts val="500"/>
              </a:spcBef>
              <a:buFont typeface="Arial" panose="020B0604020202020204" pitchFamily="34" charset="0"/>
              <a:buChar char="•"/>
              <a:defRPr/>
            </a:pPr>
            <a:endParaRPr lang="en-US" sz="2400" kern="0">
              <a:latin typeface="Avenir Next LT Pro" panose="020B0504020202020204" pitchFamily="34" charset="77"/>
            </a:endParaRPr>
          </a:p>
          <a:p>
            <a:pPr marL="365760" indent="-274320" eaLnBrk="1" hangingPunct="1">
              <a:lnSpc>
                <a:spcPct val="90000"/>
              </a:lnSpc>
              <a:spcBef>
                <a:spcPts val="500"/>
              </a:spcBef>
              <a:buFont typeface="Arial" panose="020B0604020202020204" pitchFamily="34" charset="0"/>
              <a:buChar char="•"/>
              <a:defRPr/>
            </a:pPr>
            <a:endParaRPr lang="en-US" sz="2400" kern="0">
              <a:latin typeface="Avenir Next LT Pro" panose="020B0504020202020204" pitchFamily="34" charset="77"/>
            </a:endParaRPr>
          </a:p>
          <a:p>
            <a:pPr marL="228600" indent="-228600" eaLnBrk="1" hangingPunct="1">
              <a:lnSpc>
                <a:spcPct val="90000"/>
              </a:lnSpc>
              <a:spcBef>
                <a:spcPts val="500"/>
              </a:spcBef>
              <a:buFont typeface="Arial" panose="020B0604020202020204" pitchFamily="34" charset="0"/>
              <a:buChar char="•"/>
              <a:defRPr/>
            </a:pPr>
            <a:r>
              <a:rPr lang="en-US" sz="2200" kern="0">
                <a:latin typeface="Avenir Next LT Pro" panose="020B0504020202020204" pitchFamily="34" charset="77"/>
              </a:rPr>
              <a:t>Medicare benefits through traditional program administered by federal government</a:t>
            </a:r>
          </a:p>
          <a:p>
            <a:pPr marL="228600" indent="-228600" eaLnBrk="1" hangingPunct="1">
              <a:lnSpc>
                <a:spcPct val="90000"/>
              </a:lnSpc>
              <a:spcBef>
                <a:spcPts val="500"/>
              </a:spcBef>
              <a:buFont typeface="Arial" panose="020B0604020202020204" pitchFamily="34" charset="0"/>
              <a:buChar char="•"/>
              <a:defRPr/>
            </a:pPr>
            <a:r>
              <a:rPr lang="en-US" sz="2200" kern="0">
                <a:latin typeface="Avenir Next LT Pro" panose="020B0504020202020204" pitchFamily="34" charset="77"/>
              </a:rPr>
              <a:t>Includes Parts A and B</a:t>
            </a:r>
          </a:p>
          <a:p>
            <a:pPr marL="228600" indent="-228600" eaLnBrk="1" hangingPunct="1">
              <a:lnSpc>
                <a:spcPct val="90000"/>
              </a:lnSpc>
              <a:spcBef>
                <a:spcPts val="500"/>
              </a:spcBef>
              <a:buFont typeface="Arial" panose="020B0604020202020204" pitchFamily="34" charset="0"/>
              <a:buChar char="•"/>
              <a:defRPr/>
            </a:pPr>
            <a:r>
              <a:rPr lang="en-US" sz="2200" kern="0">
                <a:latin typeface="Avenir Next LT Pro" panose="020B0504020202020204" pitchFamily="34" charset="77"/>
              </a:rPr>
              <a:t>Part D benefits offered through stand-alone prescription drug plan</a:t>
            </a:r>
          </a:p>
        </p:txBody>
      </p:sp>
      <p:sp>
        <p:nvSpPr>
          <p:cNvPr id="9" name="TextBox 8"/>
          <p:cNvSpPr txBox="1"/>
          <p:nvPr/>
        </p:nvSpPr>
        <p:spPr>
          <a:xfrm>
            <a:off x="5969833" y="1615738"/>
            <a:ext cx="5715000" cy="4617720"/>
          </a:xfrm>
          <a:prstGeom prst="roundRect">
            <a:avLst/>
          </a:prstGeom>
          <a:solidFill>
            <a:schemeClr val="accent6">
              <a:lumMod val="40000"/>
              <a:lumOff val="60000"/>
            </a:schemeClr>
          </a:solidFill>
          <a:ln w="12700">
            <a:noFill/>
          </a:ln>
        </p:spPr>
        <p:txBody>
          <a:bodyPr wrap="square" tIns="91440">
            <a:noAutofit/>
          </a:bodyPr>
          <a:lstStyle/>
          <a:p>
            <a:pPr marL="365760" indent="-274320" eaLnBrk="1" hangingPunct="1">
              <a:lnSpc>
                <a:spcPct val="90000"/>
              </a:lnSpc>
              <a:spcBef>
                <a:spcPts val="500"/>
              </a:spcBef>
              <a:buFont typeface="Arial" panose="020B0604020202020204" pitchFamily="34" charset="0"/>
              <a:buChar char="•"/>
              <a:defRPr/>
            </a:pPr>
            <a:endParaRPr lang="en-US" sz="2400" kern="0">
              <a:solidFill>
                <a:srgbClr val="000000"/>
              </a:solidFill>
              <a:latin typeface="Avenir Next LT Pro" panose="020B0504020202020204" pitchFamily="34" charset="77"/>
            </a:endParaRPr>
          </a:p>
          <a:p>
            <a:pPr marL="365760" indent="-274320" eaLnBrk="1" hangingPunct="1">
              <a:lnSpc>
                <a:spcPct val="90000"/>
              </a:lnSpc>
              <a:spcBef>
                <a:spcPts val="500"/>
              </a:spcBef>
              <a:buFont typeface="Arial" panose="020B0604020202020204" pitchFamily="34" charset="0"/>
              <a:buChar char="•"/>
              <a:defRPr/>
            </a:pPr>
            <a:endParaRPr lang="en-US" sz="2400" kern="0">
              <a:solidFill>
                <a:srgbClr val="000000"/>
              </a:solidFill>
              <a:latin typeface="Avenir Next LT Pro" panose="020B0504020202020204" pitchFamily="34" charset="77"/>
            </a:endParaRPr>
          </a:p>
          <a:p>
            <a:pPr marL="365760" indent="-274320" eaLnBrk="1" hangingPunct="1">
              <a:lnSpc>
                <a:spcPct val="90000"/>
              </a:lnSpc>
              <a:spcBef>
                <a:spcPts val="500"/>
              </a:spcBef>
              <a:buFont typeface="Arial" panose="020B0604020202020204" pitchFamily="34" charset="0"/>
              <a:buChar char="•"/>
              <a:defRPr/>
            </a:pPr>
            <a:endParaRPr lang="en-US" sz="2400" kern="0">
              <a:solidFill>
                <a:srgbClr val="000000"/>
              </a:solidFill>
              <a:latin typeface="Avenir Next LT Pro" panose="020B0504020202020204" pitchFamily="34" charset="77"/>
            </a:endParaRPr>
          </a:p>
          <a:p>
            <a:pPr marL="365760" indent="-274320" eaLnBrk="1" hangingPunct="1">
              <a:lnSpc>
                <a:spcPct val="90000"/>
              </a:lnSpc>
              <a:spcBef>
                <a:spcPts val="500"/>
              </a:spcBef>
              <a:buFont typeface="Arial" panose="020B0604020202020204" pitchFamily="34" charset="0"/>
              <a:buChar char="•"/>
              <a:defRPr/>
            </a:pPr>
            <a:endParaRPr lang="en-US" sz="2400" kern="0">
              <a:solidFill>
                <a:srgbClr val="000000"/>
              </a:solidFill>
              <a:latin typeface="Avenir Next LT Pro" panose="020B0504020202020204" pitchFamily="34" charset="77"/>
            </a:endParaRPr>
          </a:p>
          <a:p>
            <a:pPr marL="228600" indent="-228600">
              <a:lnSpc>
                <a:spcPct val="90000"/>
              </a:lnSpc>
              <a:spcBef>
                <a:spcPts val="500"/>
              </a:spcBef>
              <a:buFont typeface="Arial" panose="020B0604020202020204" pitchFamily="34" charset="0"/>
              <a:buChar char="•"/>
              <a:defRPr/>
            </a:pPr>
            <a:r>
              <a:rPr lang="en-US" sz="2200" kern="0">
                <a:solidFill>
                  <a:srgbClr val="000000"/>
                </a:solidFill>
                <a:latin typeface="Avenir Next LT Pro" panose="020B0504020202020204" pitchFamily="34" charset="77"/>
              </a:rPr>
              <a:t>Medicare benefits </a:t>
            </a:r>
            <a:r>
              <a:rPr lang="en-US" sz="2200" kern="0">
                <a:latin typeface="Avenir Next LT Pro" panose="020B0504020202020204" pitchFamily="34" charset="77"/>
              </a:rPr>
              <a:t>through private health plan that contracts with federal government (also called Part C)</a:t>
            </a:r>
          </a:p>
          <a:p>
            <a:pPr marL="228600" indent="-228600" eaLnBrk="1" hangingPunct="1">
              <a:lnSpc>
                <a:spcPct val="90000"/>
              </a:lnSpc>
              <a:spcBef>
                <a:spcPts val="500"/>
              </a:spcBef>
              <a:buFont typeface="Arial" panose="020B0604020202020204" pitchFamily="34" charset="0"/>
              <a:buChar char="•"/>
              <a:defRPr/>
            </a:pPr>
            <a:r>
              <a:rPr lang="en-US" sz="2200" kern="0">
                <a:solidFill>
                  <a:srgbClr val="000000"/>
                </a:solidFill>
                <a:latin typeface="Avenir Next LT Pro" panose="020B0504020202020204" pitchFamily="34" charset="77"/>
              </a:rPr>
              <a:t>Combines Parts A, B, and usually D benefits under one plan</a:t>
            </a:r>
          </a:p>
          <a:p>
            <a:pPr marL="228600" indent="-228600" eaLnBrk="1" hangingPunct="1">
              <a:lnSpc>
                <a:spcPct val="90000"/>
              </a:lnSpc>
              <a:spcBef>
                <a:spcPts val="500"/>
              </a:spcBef>
              <a:buFont typeface="Arial" panose="020B0604020202020204" pitchFamily="34" charset="0"/>
              <a:buChar char="•"/>
              <a:defRPr/>
            </a:pPr>
            <a:r>
              <a:rPr lang="en-US" sz="2200" kern="0">
                <a:solidFill>
                  <a:srgbClr val="000000"/>
                </a:solidFill>
                <a:latin typeface="Avenir Next LT Pro" panose="020B0504020202020204" pitchFamily="34" charset="77"/>
              </a:rPr>
              <a:t>Not a separate benefit: everyone with Medicare Advantage still has Medicare</a:t>
            </a:r>
          </a:p>
        </p:txBody>
      </p:sp>
      <p:sp>
        <p:nvSpPr>
          <p:cNvPr id="11" name="Rectangle 10"/>
          <p:cNvSpPr>
            <a:spLocks noChangeArrowheads="1"/>
          </p:cNvSpPr>
          <p:nvPr/>
        </p:nvSpPr>
        <p:spPr bwMode="auto">
          <a:xfrm>
            <a:off x="8059847" y="1894573"/>
            <a:ext cx="3081861"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0"/>
              </a:spcAft>
            </a:pPr>
            <a:r>
              <a:rPr lang="en-US" altLang="en-US" sz="2800" b="1">
                <a:latin typeface="Avenir Next LT Pro" panose="020B0504020202020204" pitchFamily="34" charset="77"/>
              </a:rPr>
              <a:t>Medicare Advantage Plan</a:t>
            </a:r>
          </a:p>
          <a:p>
            <a:pPr algn="ctr" eaLnBrk="1" hangingPunct="1">
              <a:spcBef>
                <a:spcPts val="300"/>
              </a:spcBef>
              <a:spcAft>
                <a:spcPts val="0"/>
              </a:spcAft>
            </a:pPr>
            <a:r>
              <a:rPr lang="en-US" altLang="en-US" sz="2400">
                <a:latin typeface="Avenir Next LT Pro" panose="020B0504020202020204" pitchFamily="34" charset="77"/>
              </a:rPr>
              <a:t>(e.g., HMO, PPO)</a:t>
            </a:r>
          </a:p>
        </p:txBody>
      </p:sp>
      <p:pic>
        <p:nvPicPr>
          <p:cNvPr id="12" name="Picture 11" descr="Icon&#10;&#10;Description automatically generated">
            <a:extLst>
              <a:ext uri="{FF2B5EF4-FFF2-40B4-BE49-F238E27FC236}">
                <a16:creationId xmlns:a16="http://schemas.microsoft.com/office/drawing/2014/main" id="{7ED4EC93-3B79-2B4A-B90D-5880F2B381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7481" y="1889728"/>
            <a:ext cx="1371600" cy="1371600"/>
          </a:xfrm>
          <a:prstGeom prst="rect">
            <a:avLst/>
          </a:prstGeom>
        </p:spPr>
      </p:pic>
      <p:pic>
        <p:nvPicPr>
          <p:cNvPr id="14" name="Picture 13" descr="Logo, icon&#10;&#10;Description automatically generated">
            <a:extLst>
              <a:ext uri="{FF2B5EF4-FFF2-40B4-BE49-F238E27FC236}">
                <a16:creationId xmlns:a16="http://schemas.microsoft.com/office/drawing/2014/main" id="{1F21278F-25BD-264F-824F-B6FA34EFAC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622" y="1874500"/>
            <a:ext cx="1371600" cy="1371600"/>
          </a:xfrm>
          <a:prstGeom prst="rect">
            <a:avLst/>
          </a:prstGeom>
        </p:spPr>
      </p:pic>
      <p:sp>
        <p:nvSpPr>
          <p:cNvPr id="15" name="Rectangle 14">
            <a:extLst>
              <a:ext uri="{FF2B5EF4-FFF2-40B4-BE49-F238E27FC236}">
                <a16:creationId xmlns:a16="http://schemas.microsoft.com/office/drawing/2014/main" id="{123C3B23-32AB-684E-8417-5085B6E4E099}"/>
              </a:ext>
            </a:extLst>
          </p:cNvPr>
          <p:cNvSpPr/>
          <p:nvPr/>
        </p:nvSpPr>
        <p:spPr>
          <a:xfrm>
            <a:off x="2666172" y="2083247"/>
            <a:ext cx="2206471" cy="954107"/>
          </a:xfrm>
          <a:prstGeom prst="rect">
            <a:avLst/>
          </a:prstGeom>
        </p:spPr>
        <p:txBody>
          <a:bodyPr wrap="square">
            <a:spAutoFit/>
          </a:bodyPr>
          <a:lstStyle/>
          <a:p>
            <a:pPr algn="ctr" eaLnBrk="1" hangingPunct="1">
              <a:spcAft>
                <a:spcPts val="1200"/>
              </a:spcAft>
            </a:pPr>
            <a:r>
              <a:rPr lang="en-US" altLang="en-US" sz="2800" b="1">
                <a:latin typeface="Avenir Next LT Pro" panose="020B0504020202020204" pitchFamily="34" charset="77"/>
              </a:rPr>
              <a:t>Original Medicare</a:t>
            </a:r>
          </a:p>
        </p:txBody>
      </p:sp>
    </p:spTree>
    <p:extLst>
      <p:ext uri="{BB962C8B-B14F-4D97-AF65-F5344CB8AC3E}">
        <p14:creationId xmlns:p14="http://schemas.microsoft.com/office/powerpoint/2010/main" val="1011915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38200" y="497081"/>
            <a:ext cx="8427720" cy="1325563"/>
          </a:xfrm>
        </p:spPr>
        <p:txBody>
          <a:bodyPr vert="horz" lIns="90488" tIns="44450" rIns="90488" bIns="44450" rtlCol="0" anchor="ctr">
            <a:normAutofit/>
          </a:bodyPr>
          <a:lstStyle/>
          <a:p>
            <a:pPr eaLnBrk="1" hangingPunct="1"/>
            <a:r>
              <a:rPr lang="en-US" dirty="0">
                <a:latin typeface="Avenir Next LT Pro"/>
              </a:rPr>
              <a:t>Medicare eligibility – 65+</a:t>
            </a:r>
          </a:p>
        </p:txBody>
      </p:sp>
      <p:sp>
        <p:nvSpPr>
          <p:cNvPr id="22531" name="Rectangle 3"/>
          <p:cNvSpPr>
            <a:spLocks noGrp="1" noChangeArrowheads="1"/>
          </p:cNvSpPr>
          <p:nvPr>
            <p:ph type="body" sz="quarter" idx="12"/>
          </p:nvPr>
        </p:nvSpPr>
        <p:spPr>
          <a:xfrm>
            <a:off x="838200" y="1979614"/>
            <a:ext cx="10120745" cy="2911042"/>
          </a:xfrm>
        </p:spPr>
        <p:txBody>
          <a:bodyPr vert="horz" wrap="square" lIns="90488" tIns="44450" rIns="90488" bIns="44450" numCol="1" anchor="t" anchorCtr="0" compatLnSpc="1">
            <a:prstTxWarp prst="textNoShape">
              <a:avLst/>
            </a:prstTxWarp>
          </a:bodyPr>
          <a:lstStyle/>
          <a:p>
            <a:r>
              <a:rPr lang="en-US" dirty="0">
                <a:latin typeface="Avenir Next LT Pro"/>
              </a:rPr>
              <a:t>After turning 65, individual qualifies for Medicare if they</a:t>
            </a:r>
          </a:p>
          <a:p>
            <a:pPr lvl="1">
              <a:buFont typeface="Courier New" panose="020B0604020202020204" pitchFamily="34" charset="0"/>
              <a:buChar char="o"/>
            </a:pPr>
            <a:r>
              <a:rPr lang="en-US" sz="2500" dirty="0"/>
              <a:t>Collect or qualify to collect Social Security or Railroad Retirement benefits</a:t>
            </a:r>
          </a:p>
          <a:p>
            <a:pPr lvl="1">
              <a:buFont typeface="Courier New" panose="020B0604020202020204" pitchFamily="34" charset="0"/>
              <a:buChar char="o"/>
            </a:pPr>
            <a:r>
              <a:rPr lang="en-US" sz="2500" b="1" dirty="0"/>
              <a:t>OR</a:t>
            </a:r>
            <a:r>
              <a:rPr lang="en-US" sz="2500" dirty="0"/>
              <a:t> are a current U.S. resident and either</a:t>
            </a:r>
          </a:p>
          <a:p>
            <a:pPr lvl="2"/>
            <a:r>
              <a:rPr lang="en-US" sz="2200" dirty="0">
                <a:latin typeface="Avenir Next LT Pro"/>
              </a:rPr>
              <a:t>A U.S. citizen</a:t>
            </a:r>
          </a:p>
          <a:p>
            <a:pPr lvl="2"/>
            <a:r>
              <a:rPr lang="en-US" sz="2200" b="1" dirty="0">
                <a:latin typeface="Avenir Next LT Pro"/>
              </a:rPr>
              <a:t>OR</a:t>
            </a:r>
            <a:r>
              <a:rPr lang="en-US" sz="2200" dirty="0">
                <a:latin typeface="Avenir Next LT Pro"/>
              </a:rPr>
              <a:t> a permanent resident having lived in the U.S. for five years in a row before applying for Medicare </a:t>
            </a:r>
          </a:p>
        </p:txBody>
      </p:sp>
      <p:sp>
        <p:nvSpPr>
          <p:cNvPr id="2" name="TextBox 1">
            <a:extLst>
              <a:ext uri="{FF2B5EF4-FFF2-40B4-BE49-F238E27FC236}">
                <a16:creationId xmlns:a16="http://schemas.microsoft.com/office/drawing/2014/main" id="{B781E74D-E796-4B6A-A0EA-DABC76D9B0B8}"/>
              </a:ext>
            </a:extLst>
          </p:cNvPr>
          <p:cNvSpPr txBox="1"/>
          <p:nvPr/>
        </p:nvSpPr>
        <p:spPr>
          <a:xfrm>
            <a:off x="2950091" y="5077606"/>
            <a:ext cx="8008854" cy="919401"/>
          </a:xfrm>
          <a:prstGeom prst="round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Avenir Next LT Pro" panose="020B0504020202020204" pitchFamily="34" charset="77"/>
                <a:cs typeface="Times New Roman"/>
              </a:rPr>
              <a:t>Note: Those who are immigrants can qualify for Medicare as long as they meet residency requirements</a:t>
            </a:r>
            <a:endParaRPr lang="en-US">
              <a:latin typeface="Avenir Next LT Pro" panose="020B0504020202020204" pitchFamily="34" charset="77"/>
            </a:endParaRPr>
          </a:p>
        </p:txBody>
      </p:sp>
    </p:spTree>
  </p:cSld>
  <p:clrMapOvr>
    <a:masterClrMapping/>
  </p:clrMapOvr>
  <p:transition/>
</p:sld>
</file>

<file path=ppt/theme/theme1.xml><?xml version="1.0" encoding="utf-8"?>
<a:theme xmlns:a="http://schemas.openxmlformats.org/drawingml/2006/main" name="1_Office Theme">
  <a:themeElements>
    <a:clrScheme name="Custom 1">
      <a:dk1>
        <a:srgbClr val="000000"/>
      </a:dk1>
      <a:lt1>
        <a:srgbClr val="FFFFFF"/>
      </a:lt1>
      <a:dk2>
        <a:srgbClr val="666666"/>
      </a:dk2>
      <a:lt2>
        <a:srgbClr val="CCCCCC"/>
      </a:lt2>
      <a:accent1>
        <a:srgbClr val="3A8A36"/>
      </a:accent1>
      <a:accent2>
        <a:srgbClr val="71B861"/>
      </a:accent2>
      <a:accent3>
        <a:srgbClr val="004B91"/>
      </a:accent3>
      <a:accent4>
        <a:srgbClr val="373D6D"/>
      </a:accent4>
      <a:accent5>
        <a:srgbClr val="8B81D2"/>
      </a:accent5>
      <a:accent6>
        <a:srgbClr val="963334"/>
      </a:accent6>
      <a:hlink>
        <a:srgbClr val="1155CC"/>
      </a:hlink>
      <a:folHlink>
        <a:srgbClr val="6611C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edicare Rights brand colors">
      <a:dk1>
        <a:sysClr val="windowText" lastClr="000000"/>
      </a:dk1>
      <a:lt1>
        <a:srgbClr val="FFFFFF"/>
      </a:lt1>
      <a:dk2>
        <a:srgbClr val="03386E"/>
      </a:dk2>
      <a:lt2>
        <a:srgbClr val="BFE7E5"/>
      </a:lt2>
      <a:accent1>
        <a:srgbClr val="47AB47"/>
      </a:accent1>
      <a:accent2>
        <a:srgbClr val="A8D159"/>
      </a:accent2>
      <a:accent3>
        <a:srgbClr val="ED664A"/>
      </a:accent3>
      <a:accent4>
        <a:srgbClr val="FAA340"/>
      </a:accent4>
      <a:accent5>
        <a:srgbClr val="038CAD"/>
      </a:accent5>
      <a:accent6>
        <a:srgbClr val="63C4BF"/>
      </a:accent6>
      <a:hlink>
        <a:srgbClr val="0A4F8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19B2CF0A20854A8A4C6CD90DB6F975" ma:contentTypeVersion="19" ma:contentTypeDescription="Create a new document." ma:contentTypeScope="" ma:versionID="0ec1aba8d65be109da4556a0403dc429">
  <xsd:schema xmlns:xsd="http://www.w3.org/2001/XMLSchema" xmlns:xs="http://www.w3.org/2001/XMLSchema" xmlns:p="http://schemas.microsoft.com/office/2006/metadata/properties" xmlns:ns1="http://schemas.microsoft.com/sharepoint/v3" xmlns:ns2="46eb5ea5-c861-40cc-b355-55969697028b" xmlns:ns3="8f333a15-14ce-4acb-be46-c7bb9ebaa243" targetNamespace="http://schemas.microsoft.com/office/2006/metadata/properties" ma:root="true" ma:fieldsID="030ac5d1478f9e690388cc96d042354e" ns1:_="" ns2:_="" ns3:_="">
    <xsd:import namespace="http://schemas.microsoft.com/sharepoint/v3"/>
    <xsd:import namespace="46eb5ea5-c861-40cc-b355-55969697028b"/>
    <xsd:import namespace="8f333a15-14ce-4acb-be46-c7bb9ebaa243"/>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eb5ea5-c861-40cc-b355-55969697028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5d94868-5e8c-40e2-b522-8f9ecb43c18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333a15-14ce-4acb-be46-c7bb9ebaa24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d180f57-022f-4375-8edf-7a2b51c9f975}" ma:internalName="TaxCatchAll" ma:showField="CatchAllData" ma:web="8f333a15-14ce-4acb-be46-c7bb9ebaa2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8f333a15-14ce-4acb-be46-c7bb9ebaa243">
      <UserInfo>
        <DisplayName>Anna Szilagyi</DisplayName>
        <AccountId>16</AccountId>
        <AccountType/>
      </UserInfo>
    </SharedWithUsers>
    <lcf76f155ced4ddcb4097134ff3c332f xmlns="46eb5ea5-c861-40cc-b355-55969697028b">
      <Terms xmlns="http://schemas.microsoft.com/office/infopath/2007/PartnerControls"/>
    </lcf76f155ced4ddcb4097134ff3c332f>
    <TaxCatchAll xmlns="8f333a15-14ce-4acb-be46-c7bb9ebaa24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CDC5B1-9282-44FF-8778-A29A16D146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6eb5ea5-c861-40cc-b355-55969697028b"/>
    <ds:schemaRef ds:uri="8f333a15-14ce-4acb-be46-c7bb9ebaa2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905327-0365-44EE-95F7-596A777CCF62}">
  <ds:schemaRefs>
    <ds:schemaRef ds:uri="http://schemas.microsoft.com/sharepoint/v3"/>
    <ds:schemaRef ds:uri="46eb5ea5-c861-40cc-b355-55969697028b"/>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purl.org/dc/dcmitype/"/>
    <ds:schemaRef ds:uri="http://purl.org/dc/terms/"/>
    <ds:schemaRef ds:uri="http://schemas.microsoft.com/office/infopath/2007/PartnerControls"/>
    <ds:schemaRef ds:uri="8f333a15-14ce-4acb-be46-c7bb9ebaa243"/>
    <ds:schemaRef ds:uri="http://www.w3.org/XML/1998/namespace"/>
  </ds:schemaRefs>
</ds:datastoreItem>
</file>

<file path=customXml/itemProps3.xml><?xml version="1.0" encoding="utf-8"?>
<ds:datastoreItem xmlns:ds="http://schemas.openxmlformats.org/officeDocument/2006/customXml" ds:itemID="{FB4C9CFA-119A-4927-898E-6FAD28404F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16357</TotalTime>
  <Words>2051</Words>
  <Application>Microsoft Macintosh PowerPoint</Application>
  <PresentationFormat>Widescreen</PresentationFormat>
  <Paragraphs>234</Paragraphs>
  <Slides>39</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39</vt:i4>
      </vt:variant>
    </vt:vector>
  </HeadingPairs>
  <TitlesOfParts>
    <vt:vector size="46" baseType="lpstr">
      <vt:lpstr>Arial</vt:lpstr>
      <vt:lpstr>Avenir Next LT Pro</vt:lpstr>
      <vt:lpstr>Calibri</vt:lpstr>
      <vt:lpstr>Courier New</vt:lpstr>
      <vt:lpstr>Wingdings</vt:lpstr>
      <vt:lpstr>1_Office Theme</vt:lpstr>
      <vt:lpstr>Office Theme</vt:lpstr>
      <vt:lpstr>Coverage options for people with Medicare and Medicaid</vt:lpstr>
      <vt:lpstr>PowerPoint Presentation</vt:lpstr>
      <vt:lpstr>National Council on Aging</vt:lpstr>
      <vt:lpstr>Learning objectives</vt:lpstr>
      <vt:lpstr>Medicare and Medicaid basics</vt:lpstr>
      <vt:lpstr>What is Medicare?</vt:lpstr>
      <vt:lpstr>Parts of Medicare</vt:lpstr>
      <vt:lpstr>Two ways to receive Medicare benefits</vt:lpstr>
      <vt:lpstr>Medicare eligibility – 65+</vt:lpstr>
      <vt:lpstr>Medicare eligibility - under 65</vt:lpstr>
      <vt:lpstr>Medicaid basics</vt:lpstr>
      <vt:lpstr>Medicare and Medicaid coordination</vt:lpstr>
      <vt:lpstr>Integrated care</vt:lpstr>
      <vt:lpstr>Long-term care</vt:lpstr>
      <vt:lpstr>Behavioral health</vt:lpstr>
      <vt:lpstr>Landscape at-a-glance</vt:lpstr>
      <vt:lpstr>Coordination-only D-SNPs</vt:lpstr>
      <vt:lpstr>Highly Integrated Dual-Eligible (HIDE) SNPs</vt:lpstr>
      <vt:lpstr>Fully Integrated Dual-Eligible (FIDE) SNPs</vt:lpstr>
      <vt:lpstr>Unified grievances and appeals processes</vt:lpstr>
      <vt:lpstr>Program of All-Inclusive Care for the Elderly (PACE)</vt:lpstr>
      <vt:lpstr>PACE</vt:lpstr>
      <vt:lpstr>Receiving care in PACE</vt:lpstr>
      <vt:lpstr>Medicare-Medicaid Plans (MMPs)</vt:lpstr>
      <vt:lpstr>MMPs</vt:lpstr>
      <vt:lpstr>MMPs ending 2025</vt:lpstr>
      <vt:lpstr>Helping clients understand plan options</vt:lpstr>
      <vt:lpstr>Coordination-only D-SNPs</vt:lpstr>
      <vt:lpstr>PACE, HIDE SNPs, FIDE SNPs, or MMPs</vt:lpstr>
      <vt:lpstr>Finding available plans</vt:lpstr>
      <vt:lpstr>Options for finding plans</vt:lpstr>
      <vt:lpstr>Plan finder</vt:lpstr>
      <vt:lpstr>PACE plan finder</vt:lpstr>
      <vt:lpstr>CMS FAI webpage</vt:lpstr>
      <vt:lpstr>Resources</vt:lpstr>
      <vt:lpstr>Resources for information and help</vt:lpstr>
      <vt:lpstr>PowerPoint Presentation</vt:lpstr>
      <vt:lpstr>PowerPoint Presentation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Coverage Options for People with Medicare and Medicaid</dc:title>
  <dc:subject/>
  <dc:creator>Medicare Rights Center</dc:creator>
  <cp:keywords/>
  <dc:description/>
  <cp:lastModifiedBy>Donya Currie</cp:lastModifiedBy>
  <cp:revision>28</cp:revision>
  <dcterms:created xsi:type="dcterms:W3CDTF">2010-02-26T22:04:50Z</dcterms:created>
  <dcterms:modified xsi:type="dcterms:W3CDTF">2025-07-16T18:55:15Z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0x010100BD19B2CF0A20854A8A4C6CD90DB6F975</vt:lpwstr>
  </property>
  <property fmtid="{D5CDD505-2E9C-101B-9397-08002B2CF9AE}" pid="3" name="Order">
    <vt:r8>50900</vt:r8>
  </property>
  <property fmtid="{D5CDD505-2E9C-101B-9397-08002B2CF9AE}" pid="4" name="MediaServiceImageTags">
    <vt:lpwstr/>
  </property>
</Properties>
</file>