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4"/>
    <p:sldMasterId id="2147483648" r:id="rId5"/>
  </p:sldMasterIdLst>
  <p:notesMasterIdLst>
    <p:notesMasterId r:id="rId17"/>
  </p:notesMasterIdLst>
  <p:handoutMasterIdLst>
    <p:handoutMasterId r:id="rId18"/>
  </p:handoutMasterIdLst>
  <p:sldIdLst>
    <p:sldId id="312" r:id="rId6"/>
    <p:sldId id="305" r:id="rId7"/>
    <p:sldId id="314" r:id="rId8"/>
    <p:sldId id="313" r:id="rId9"/>
    <p:sldId id="315" r:id="rId10"/>
    <p:sldId id="316" r:id="rId11"/>
    <p:sldId id="317" r:id="rId12"/>
    <p:sldId id="318" r:id="rId13"/>
    <p:sldId id="319" r:id="rId14"/>
    <p:sldId id="320" r:id="rId15"/>
    <p:sldId id="321" r:id="rId16"/>
  </p:sldIdLst>
  <p:sldSz cx="6858000" cy="5143500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 Book" panose="020B0503020102020204" pitchFamily="34" charset="0"/>
      <p:regular r:id="rId23"/>
      <p:italic r:id="rId24"/>
    </p:embeddedFont>
  </p:embeddedFont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813"/>
    <a:srgbClr val="1F419B"/>
    <a:srgbClr val="2041A5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3" autoAdjust="0"/>
    <p:restoredTop sz="93064" autoAdjust="0"/>
  </p:normalViewPr>
  <p:slideViewPr>
    <p:cSldViewPr snapToGrid="0" snapToObjects="1">
      <p:cViewPr varScale="1">
        <p:scale>
          <a:sx n="107" d="100"/>
          <a:sy n="107" d="100"/>
        </p:scale>
        <p:origin x="414" y="90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15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25A24-D235-46B4-B58D-0420FE295955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7387E-E92D-4449-B207-F912BF37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9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63EA26-9C7C-EE43-90B0-D6D9EA77EB5F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DA8AD-698D-444A-82A1-27588ABEA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DA8AD-698D-444A-82A1-27588ABEAA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9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DA8AD-698D-444A-82A1-27588ABEAA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3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65117"/>
            <a:ext cx="5915025" cy="1794434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97153" y="2855046"/>
            <a:ext cx="1553546" cy="6858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>
                <a:solidFill>
                  <a:schemeClr val="tx2"/>
                </a:solidFill>
              </a:rPr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9" y="2066732"/>
            <a:ext cx="5915024" cy="681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1F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Name(s) and Title(s)</a:t>
            </a:r>
          </a:p>
        </p:txBody>
      </p:sp>
    </p:spTree>
    <p:extLst>
      <p:ext uri="{BB962C8B-B14F-4D97-AF65-F5344CB8AC3E}">
        <p14:creationId xmlns:p14="http://schemas.microsoft.com/office/powerpoint/2010/main" val="67751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932" y="130630"/>
            <a:ext cx="6258170" cy="680404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7175" y="1227669"/>
            <a:ext cx="6257925" cy="312561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Font typeface="Wingdings" charset="2"/>
              <a:buChar char="§"/>
              <a:defRPr sz="27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SzPct val="60000"/>
              <a:buFont typeface="Arial" panose="020B0604020202020204" pitchFamily="34" charset="0"/>
              <a:buChar char="►"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2975" indent="-257175">
              <a:buFont typeface="Arial" panose="020B0604020202020204" pitchFamily="34" charset="0"/>
              <a:buChar char="•"/>
              <a:defRPr sz="2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80000"/>
              <a:buFont typeface="Courier New" panose="02070309020205020404" pitchFamily="49" charset="0"/>
              <a:buChar char="o"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3604" y="1091682"/>
            <a:ext cx="6417469" cy="3666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 below to insert image/graphics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6932" y="130631"/>
            <a:ext cx="6258170" cy="668477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lang="en-US" sz="18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1685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7176" y="1227669"/>
            <a:ext cx="2863915" cy="3125611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 sz="1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SzPct val="60000"/>
              <a:buFont typeface="Arial" panose="020B0604020202020204" pitchFamily="34" charset="0"/>
              <a:buChar char="►"/>
              <a:defRPr sz="13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2975" indent="-257175"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80000"/>
              <a:buFont typeface="Courier New" panose="02070309020205020404" pitchFamily="49" charset="0"/>
              <a:buChar char="o"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90876" y="1227537"/>
            <a:ext cx="3452813" cy="312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an icon below to insert image/graphics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6932" y="130631"/>
            <a:ext cx="6258170" cy="668477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4273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6932" y="130630"/>
            <a:ext cx="6258170" cy="674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540968" y="1227535"/>
            <a:ext cx="3154680" cy="3092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an icon below to insert image/graphics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32768" y="1227535"/>
            <a:ext cx="3151608" cy="3092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an icon below to insert image/graphics</a:t>
            </a:r>
          </a:p>
        </p:txBody>
      </p:sp>
    </p:spTree>
    <p:extLst>
      <p:ext uri="{BB962C8B-B14F-4D97-AF65-F5344CB8AC3E}">
        <p14:creationId xmlns:p14="http://schemas.microsoft.com/office/powerpoint/2010/main" val="264450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05E7-EF4A-41E5-A560-8087CEB5DD7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1919-B986-462D-8FCB-E37AE4D720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3306" y="-46653"/>
            <a:ext cx="7016621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7820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1744" y="3200401"/>
            <a:ext cx="4852112" cy="284584"/>
          </a:xfrm>
          <a:prstGeom prst="rect">
            <a:avLst/>
          </a:prstGeom>
          <a:solidFill>
            <a:srgbClr val="1F3D7C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4810368" y="3200401"/>
            <a:ext cx="2101304" cy="284584"/>
          </a:xfrm>
          <a:prstGeom prst="rect">
            <a:avLst/>
          </a:prstGeom>
          <a:solidFill>
            <a:srgbClr val="F9BF1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25101" y="4883339"/>
            <a:ext cx="6407799" cy="0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-57150" y="797796"/>
            <a:ext cx="4694901" cy="102611"/>
          </a:xfrm>
          <a:prstGeom prst="rect">
            <a:avLst/>
          </a:prstGeom>
          <a:solidFill>
            <a:srgbClr val="1F3D7C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aseline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37752" y="797796"/>
            <a:ext cx="2255968" cy="102611"/>
          </a:xfrm>
          <a:prstGeom prst="rect">
            <a:avLst/>
          </a:prstGeom>
          <a:solidFill>
            <a:srgbClr val="F9BF1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77" r:id="rId3"/>
    <p:sldLayoutId id="2147483682" r:id="rId4"/>
    <p:sldLayoutId id="2147483678" r:id="rId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2813" y="671146"/>
            <a:ext cx="3567852" cy="1794434"/>
          </a:xfrm>
        </p:spPr>
        <p:txBody>
          <a:bodyPr/>
          <a:lstStyle/>
          <a:p>
            <a:r>
              <a:rPr lang="en-US" sz="3000" dirty="0" smtClean="0"/>
              <a:t>Take </a:t>
            </a:r>
            <a:r>
              <a:rPr lang="en-US" sz="3000" dirty="0" smtClean="0"/>
              <a:t>charge of your health with [PROGRAM NAME]</a:t>
            </a:r>
            <a:endParaRPr lang="en-US" sz="30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5197153" y="3685684"/>
            <a:ext cx="1553546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02813" y="3685684"/>
            <a:ext cx="4650927" cy="6811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4175" b="10023"/>
          <a:stretch/>
        </p:blipFill>
        <p:spPr>
          <a:xfrm>
            <a:off x="3870665" y="455126"/>
            <a:ext cx="2673694" cy="23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5948"/>
            <a:ext cx="6258170" cy="680404"/>
          </a:xfrm>
        </p:spPr>
        <p:txBody>
          <a:bodyPr>
            <a:noAutofit/>
          </a:bodyPr>
          <a:lstStyle/>
          <a:p>
            <a:r>
              <a:rPr lang="en-US" sz="2200" dirty="0" smtClean="0"/>
              <a:t>Make </a:t>
            </a:r>
            <a:r>
              <a:rPr lang="en-US" sz="2200" dirty="0"/>
              <a:t>a step-by-step plan to improve your </a:t>
            </a:r>
            <a:r>
              <a:rPr lang="en-US" sz="2200" dirty="0" smtClean="0"/>
              <a:t>health—and </a:t>
            </a:r>
            <a:r>
              <a:rPr lang="en-US" sz="2200" dirty="0"/>
              <a:t>your life. </a:t>
            </a:r>
            <a:r>
              <a:rPr lang="en-US" sz="2000" b="0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763" y="1040011"/>
            <a:ext cx="6257925" cy="7190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[Add your own quotes and/or use these &amp; remove this line</a:t>
            </a:r>
            <a:r>
              <a:rPr lang="en-US" dirty="0" smtClean="0"/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175" y="1127464"/>
            <a:ext cx="4527889" cy="55929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173038" indent="-173038" eaLnBrk="0" hangingPunct="0">
              <a:spcBef>
                <a:spcPct val="20000"/>
              </a:spcBef>
              <a:buClr>
                <a:srgbClr val="003767"/>
              </a:buClr>
              <a:buSzPct val="80000"/>
              <a:buFont typeface="Wingdings" charset="2"/>
              <a:buChar char="§"/>
            </a:pPr>
            <a:endParaRPr lang="en-US" sz="1600" dirty="0" smtClean="0">
              <a:solidFill>
                <a:srgbClr val="003767"/>
              </a:solidFill>
              <a:latin typeface="Franklin Gothic Book"/>
              <a:ea typeface="ヒラギノ角ゴ Pro W3" charset="-128"/>
              <a:cs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845" y="1968495"/>
            <a:ext cx="18288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1F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class helped me manage my diabetes better, and my A1C is within normal limits now.” </a:t>
            </a:r>
            <a:r>
              <a:rPr lang="en-US" sz="1300" b="1" dirty="0">
                <a:solidFill>
                  <a:srgbClr val="1F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John in Virginia 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3515557" y="1919433"/>
            <a:ext cx="205346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300" dirty="0">
                <a:solidFill>
                  <a:srgbClr val="1F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have learned there are people like me, not living life to the fullest because of a chronic condition, and that we can move forward.” </a:t>
            </a:r>
            <a:r>
              <a:rPr lang="en-US" sz="1300" b="1" dirty="0">
                <a:solidFill>
                  <a:srgbClr val="1F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Caroline in Washington </a:t>
            </a:r>
            <a:endParaRPr lang="en-US" sz="1300" dirty="0">
              <a:solidFill>
                <a:srgbClr val="1F3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3393" y="3535261"/>
            <a:ext cx="47881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300" dirty="0">
                <a:solidFill>
                  <a:srgbClr val="1F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“After taking the workshop, I have since lost 25 pounds. I began exercising and eating healthier. After losing the weight along with proper nutrition and exercise, I have been able to get off my blood pressure medicine and my blood pressure now runs about 130/70. I feel great and have a lot more energy.” </a:t>
            </a:r>
            <a:r>
              <a:rPr lang="en-US" sz="1300" b="1" dirty="0">
                <a:solidFill>
                  <a:srgbClr val="1F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—Sam in Virginia </a:t>
            </a:r>
            <a:r>
              <a:rPr lang="en-US" sz="1300" dirty="0">
                <a:solidFill>
                  <a:srgbClr val="1F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829" y="3542810"/>
            <a:ext cx="1434531" cy="1118617"/>
          </a:xfrm>
          <a:prstGeom prst="rect">
            <a:avLst/>
          </a:prstGeom>
          <a:ln w="3175" cap="flat" cmpd="sng" algn="ctr">
            <a:solidFill>
              <a:srgbClr val="F9BF12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6"/>
          <a:stretch/>
        </p:blipFill>
        <p:spPr>
          <a:xfrm>
            <a:off x="5569020" y="1839093"/>
            <a:ext cx="1104900" cy="1535837"/>
          </a:xfrm>
          <a:prstGeom prst="rect">
            <a:avLst/>
          </a:prstGeom>
          <a:ln w="3175">
            <a:solidFill>
              <a:schemeClr val="accent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61"/>
          <a:stretch/>
        </p:blipFill>
        <p:spPr bwMode="auto">
          <a:xfrm>
            <a:off x="2023735" y="1998465"/>
            <a:ext cx="1323147" cy="1232723"/>
          </a:xfrm>
          <a:prstGeom prst="rect">
            <a:avLst/>
          </a:prstGeom>
          <a:ln w="3175" cap="flat" cmpd="sng" algn="ctr">
            <a:solidFill>
              <a:srgbClr val="F9BF12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9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30" y="0"/>
            <a:ext cx="6258170" cy="639192"/>
          </a:xfrm>
        </p:spPr>
        <p:txBody>
          <a:bodyPr>
            <a:noAutofit/>
          </a:bodyPr>
          <a:lstStyle/>
          <a:p>
            <a:r>
              <a:rPr lang="en-US" sz="2500" dirty="0"/>
              <a:t>Sign up today</a:t>
            </a:r>
            <a:r>
              <a:rPr lang="en-US" sz="2500" dirty="0" smtClean="0"/>
              <a:t>—</a:t>
            </a:r>
            <a:br>
              <a:rPr lang="en-US" sz="2500" dirty="0" smtClean="0"/>
            </a:br>
            <a:r>
              <a:rPr lang="en-US" sz="2500" dirty="0" smtClean="0"/>
              <a:t>and </a:t>
            </a:r>
            <a:r>
              <a:rPr lang="en-US" sz="2500" dirty="0"/>
              <a:t>take charge of your health!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To join a </a:t>
            </a:r>
            <a:r>
              <a:rPr lang="en-US" sz="2800" dirty="0"/>
              <a:t>[PROGRAM NAME</a:t>
            </a:r>
            <a:r>
              <a:rPr lang="en-US" sz="2800" dirty="0" smtClean="0"/>
              <a:t>] </a:t>
            </a:r>
            <a:r>
              <a:rPr lang="en-US" dirty="0" smtClean="0"/>
              <a:t>workshop</a:t>
            </a:r>
            <a:r>
              <a:rPr lang="en-US" dirty="0"/>
              <a:t>, please call:</a:t>
            </a:r>
          </a:p>
          <a:p>
            <a:pPr marL="0" indent="0" algn="ctr">
              <a:buNone/>
            </a:pPr>
            <a:r>
              <a:rPr lang="en-US" dirty="0"/>
              <a:t>XXX-XXX-XXXX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Our next class is available on:</a:t>
            </a:r>
          </a:p>
          <a:p>
            <a:pPr marL="0" indent="0" algn="ctr">
              <a:buNone/>
            </a:pPr>
            <a:r>
              <a:rPr lang="en-US" dirty="0"/>
              <a:t>{add date and time}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at</a:t>
            </a:r>
          </a:p>
          <a:p>
            <a:pPr marL="0" indent="0" algn="ctr">
              <a:buNone/>
            </a:pPr>
            <a:r>
              <a:rPr lang="en-US" dirty="0"/>
              <a:t>{add place of workshop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Agenda</a:t>
            </a:r>
            <a:endParaRPr lang="en-US" sz="2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7174" y="1227669"/>
            <a:ext cx="6257927" cy="312561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Basics</a:t>
            </a:r>
            <a:r>
              <a:rPr lang="en-US" dirty="0"/>
              <a:t>, </a:t>
            </a:r>
            <a:r>
              <a:rPr lang="en-US" dirty="0" smtClean="0"/>
              <a:t>background</a:t>
            </a:r>
            <a:r>
              <a:rPr lang="en-US" dirty="0"/>
              <a:t>, </a:t>
            </a:r>
            <a:r>
              <a:rPr lang="en-US" dirty="0" smtClean="0"/>
              <a:t>benefits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Keys </a:t>
            </a:r>
            <a:r>
              <a:rPr lang="en-US" dirty="0"/>
              <a:t>to </a:t>
            </a:r>
            <a:r>
              <a:rPr lang="en-US" dirty="0" smtClean="0"/>
              <a:t>success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</a:t>
            </a:r>
            <a:r>
              <a:rPr lang="en-US" sz="2800" dirty="0"/>
              <a:t>[PROGRAM NAME</a:t>
            </a:r>
            <a:r>
              <a:rPr lang="en-US" sz="2800" dirty="0" smtClean="0"/>
              <a:t>] </a:t>
            </a:r>
            <a:r>
              <a:rPr lang="en-US" dirty="0" smtClean="0"/>
              <a:t>workshops </a:t>
            </a:r>
            <a:r>
              <a:rPr lang="en-US" dirty="0"/>
              <a:t>for </a:t>
            </a:r>
            <a:r>
              <a:rPr lang="en-US" dirty="0" smtClean="0"/>
              <a:t>you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 </a:t>
            </a:r>
            <a:r>
              <a:rPr lang="en-US" dirty="0"/>
              <a:t>a w</a:t>
            </a:r>
            <a:r>
              <a:rPr lang="en-US" dirty="0" smtClean="0"/>
              <a:t>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15410"/>
            <a:ext cx="6258170" cy="680404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[PROGRAM NAME</a:t>
            </a:r>
            <a:r>
              <a:rPr lang="en-US" sz="2600" dirty="0" smtClean="0"/>
              <a:t>] </a:t>
            </a:r>
            <a:r>
              <a:rPr lang="en-US" sz="2500" dirty="0" smtClean="0"/>
              <a:t>Workshops</a:t>
            </a:r>
            <a:r>
              <a:rPr lang="en-US" sz="2500" dirty="0"/>
              <a:t>: The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121137"/>
            <a:ext cx="3569101" cy="34952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 smtClean="0"/>
              <a:t>Free </a:t>
            </a:r>
            <a:r>
              <a:rPr lang="en-US" sz="1800" dirty="0"/>
              <a:t>workshop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2 ½-hour sessions, held each week for six weeks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Each session is led by 2 trained volunteer leaders with health conditions themselves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Set your own goals and make a step-by-step plan to improve your health—and your </a:t>
            </a:r>
            <a:r>
              <a:rPr lang="en-US" sz="1800" dirty="0" smtClean="0"/>
              <a:t>life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/>
          <a:stretch/>
        </p:blipFill>
        <p:spPr>
          <a:xfrm>
            <a:off x="3958575" y="1367990"/>
            <a:ext cx="2556770" cy="30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dirty="0"/>
              <a:t>[PROGRAM NAME</a:t>
            </a:r>
            <a:r>
              <a:rPr lang="en-US" sz="2600" dirty="0" smtClean="0"/>
              <a:t>] </a:t>
            </a:r>
            <a:r>
              <a:rPr lang="en-US" sz="2500" dirty="0" smtClean="0"/>
              <a:t>Workshops</a:t>
            </a:r>
            <a:r>
              <a:rPr lang="en-US" sz="2500" dirty="0"/>
              <a:t>: The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932" y="1027367"/>
            <a:ext cx="3336651" cy="3504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Workshops include information on:</a:t>
            </a:r>
          </a:p>
          <a:p>
            <a:r>
              <a:rPr lang="en-US" sz="1800" dirty="0" smtClean="0"/>
              <a:t>Exercise </a:t>
            </a:r>
            <a:r>
              <a:rPr lang="en-US" sz="1800" dirty="0"/>
              <a:t>and nutrition</a:t>
            </a:r>
          </a:p>
          <a:p>
            <a:r>
              <a:rPr lang="en-US" sz="1800" dirty="0"/>
              <a:t>Medication usage</a:t>
            </a:r>
          </a:p>
          <a:p>
            <a:r>
              <a:rPr lang="en-US" sz="1800" dirty="0"/>
              <a:t>Stress management</a:t>
            </a:r>
          </a:p>
          <a:p>
            <a:r>
              <a:rPr lang="en-US" sz="1800" dirty="0"/>
              <a:t>Talking with your doctor or health professional</a:t>
            </a:r>
          </a:p>
          <a:p>
            <a:r>
              <a:rPr lang="en-US" sz="1800" dirty="0"/>
              <a:t>Dealing with emotions and depression </a:t>
            </a:r>
          </a:p>
          <a:p>
            <a:r>
              <a:rPr lang="en-US" sz="1800" dirty="0"/>
              <a:t>Opportunities for discussion and problem solving </a:t>
            </a:r>
          </a:p>
          <a:p>
            <a:r>
              <a:rPr lang="en-US" sz="1800" dirty="0"/>
              <a:t>Mutually supportive </a:t>
            </a:r>
            <a:r>
              <a:rPr lang="en-US" sz="1800" dirty="0" smtClean="0"/>
              <a:t>setting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40" r="38472" b="4314"/>
          <a:stretch/>
        </p:blipFill>
        <p:spPr>
          <a:xfrm>
            <a:off x="3682880" y="1416975"/>
            <a:ext cx="2904262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Developed in the early 1990s by the Stanford Center for Research in Patient Education, based on a successful arthritis self-management program. </a:t>
            </a:r>
          </a:p>
          <a:p>
            <a:endParaRPr lang="en-US" dirty="0"/>
          </a:p>
          <a:p>
            <a:r>
              <a:rPr lang="en-US" dirty="0"/>
              <a:t>A credible, “evidence-based” program with broad experience and demonstrated results in a variety of settings, populations, and chronic conditions.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Now used internationally in 29 countries, all 50 U.S. states, the District of Columbia, and Puerto Rico.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 300,000 people have participated in the program across the U.S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87" y="44390"/>
            <a:ext cx="6258170" cy="680404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[PROGRAM NAME</a:t>
            </a:r>
            <a:r>
              <a:rPr lang="en-US" sz="2600" dirty="0" smtClean="0"/>
              <a:t>] </a:t>
            </a:r>
            <a:r>
              <a:rPr lang="en-US" sz="2500" dirty="0" smtClean="0"/>
              <a:t>Workshops</a:t>
            </a:r>
            <a:r>
              <a:rPr lang="en-US" sz="2500" dirty="0"/>
              <a:t>: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The </a:t>
            </a:r>
            <a:r>
              <a:rPr lang="en-US" sz="2500" dirty="0"/>
              <a:t>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04031" y="1109766"/>
            <a:ext cx="3613213" cy="351549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b="1" dirty="0"/>
              <a:t>Get practical tips that can you use right </a:t>
            </a:r>
            <a:r>
              <a:rPr lang="en-US" sz="3400" b="1" dirty="0" smtClean="0"/>
              <a:t>away.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Get </a:t>
            </a:r>
            <a:r>
              <a:rPr lang="en-US" sz="3000" dirty="0"/>
              <a:t>support from people like you who are living with ongoing health conditions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Learn </a:t>
            </a:r>
            <a:r>
              <a:rPr lang="en-US" sz="3000" dirty="0"/>
              <a:t>relaxation and other strategies to deal with pain, fatigue, and frustration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Discover </a:t>
            </a:r>
            <a:r>
              <a:rPr lang="en-US" sz="3000" dirty="0"/>
              <a:t>how healthy eating can improve your condition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Create </a:t>
            </a:r>
            <a:r>
              <a:rPr lang="en-US" sz="3000" dirty="0"/>
              <a:t>an exercise program that works for you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Understand </a:t>
            </a:r>
            <a:r>
              <a:rPr lang="en-US" sz="3000" dirty="0"/>
              <a:t>new treatment choices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Explore </a:t>
            </a:r>
            <a:r>
              <a:rPr lang="en-US" sz="3000" dirty="0"/>
              <a:t>how to talk with your doctor and family about your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8"/>
          <a:stretch/>
        </p:blipFill>
        <p:spPr>
          <a:xfrm>
            <a:off x="336587" y="1544715"/>
            <a:ext cx="2478630" cy="237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32" y="59606"/>
            <a:ext cx="6258170" cy="680404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[PROGRAM NAME</a:t>
            </a:r>
            <a:r>
              <a:rPr lang="en-US" sz="2600" dirty="0" smtClean="0"/>
              <a:t>] </a:t>
            </a:r>
            <a:r>
              <a:rPr lang="en-US" sz="2500" dirty="0" smtClean="0"/>
              <a:t>Workshops</a:t>
            </a:r>
            <a:r>
              <a:rPr lang="en-US" sz="2500" dirty="0"/>
              <a:t>: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The </a:t>
            </a:r>
            <a:r>
              <a:rPr lang="en-US" sz="2500" dirty="0"/>
              <a:t>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100831"/>
            <a:ext cx="6257925" cy="36842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Research has found that people who complete [PROGRAM NAME]: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Feel </a:t>
            </a:r>
            <a:r>
              <a:rPr lang="en-US" sz="3000" dirty="0"/>
              <a:t>healthier and have a better quality of life after completing the program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/>
              <a:t>Report fewer sick days or days in depression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/>
              <a:t>Have increased ability to manage symptoms like fatigue, pain, shortness of breath, stress, and sleep problems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/>
              <a:t>Increase the number of days they are physically active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/>
              <a:t>Improve communication with doctors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/>
              <a:t>Increase ability to properly take medications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/>
              <a:t>Improve confidence filling out medical </a:t>
            </a:r>
            <a:r>
              <a:rPr lang="en-US" sz="3000" dirty="0" smtClean="0"/>
              <a:t>forms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46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Keys to </a:t>
            </a:r>
            <a:r>
              <a:rPr lang="en-US" sz="2500" dirty="0" smtClean="0"/>
              <a:t>success</a:t>
            </a:r>
            <a:endParaRPr lang="en-US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227669"/>
            <a:ext cx="3444813" cy="345974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format addresses specific problems and goals for people with ongoing health </a:t>
            </a:r>
            <a:r>
              <a:rPr lang="en-US" dirty="0" smtClean="0"/>
              <a:t>problems. It </a:t>
            </a:r>
            <a:r>
              <a:rPr lang="en-US" dirty="0"/>
              <a:t>is not a drop-in support group.</a:t>
            </a:r>
          </a:p>
          <a:p>
            <a:endParaRPr lang="en-US" dirty="0"/>
          </a:p>
          <a:p>
            <a:r>
              <a:rPr lang="en-US" dirty="0"/>
              <a:t>Participants choose their own goals and track their own progress toward success.  </a:t>
            </a:r>
          </a:p>
          <a:p>
            <a:endParaRPr lang="en-US" dirty="0"/>
          </a:p>
          <a:p>
            <a:r>
              <a:rPr lang="en-US" dirty="0"/>
              <a:t>Trained peer leaders offer guidance and support, but participants find practical solutions individually and together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/>
          <a:stretch/>
        </p:blipFill>
        <p:spPr>
          <a:xfrm>
            <a:off x="4100926" y="1303283"/>
            <a:ext cx="2155702" cy="30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0"/>
            <a:ext cx="6258170" cy="680404"/>
          </a:xfrm>
        </p:spPr>
        <p:txBody>
          <a:bodyPr>
            <a:noAutofit/>
          </a:bodyPr>
          <a:lstStyle/>
          <a:p>
            <a:r>
              <a:rPr lang="en-US" sz="2500" dirty="0"/>
              <a:t>[PROGRAM NAME</a:t>
            </a:r>
            <a:r>
              <a:rPr lang="en-US" sz="2500" dirty="0" smtClean="0"/>
              <a:t>] workshop </a:t>
            </a:r>
            <a:r>
              <a:rPr lang="en-US" sz="2500" dirty="0"/>
              <a:t>m</a:t>
            </a:r>
            <a:r>
              <a:rPr lang="en-US" sz="2500" dirty="0" smtClean="0"/>
              <a:t>ay </a:t>
            </a:r>
            <a:r>
              <a:rPr lang="en-US" sz="2500" dirty="0"/>
              <a:t>b</a:t>
            </a:r>
            <a:r>
              <a:rPr lang="en-US" sz="2500" dirty="0" smtClean="0"/>
              <a:t>e </a:t>
            </a:r>
            <a:r>
              <a:rPr lang="en-US" sz="2500" dirty="0"/>
              <a:t>f</a:t>
            </a:r>
            <a:r>
              <a:rPr lang="en-US" sz="2500" dirty="0" smtClean="0"/>
              <a:t>or </a:t>
            </a:r>
            <a:r>
              <a:rPr lang="en-US" sz="2500" dirty="0"/>
              <a:t>y</a:t>
            </a:r>
            <a:r>
              <a:rPr lang="en-US" sz="2500" dirty="0" smtClean="0"/>
              <a:t>ou</a:t>
            </a:r>
            <a:r>
              <a:rPr lang="en-US" sz="2500" dirty="0"/>
              <a:t>, </a:t>
            </a:r>
            <a:r>
              <a:rPr lang="en-US" sz="2500" dirty="0" smtClean="0"/>
              <a:t>if </a:t>
            </a:r>
            <a:r>
              <a:rPr lang="en-US" sz="2500" dirty="0"/>
              <a:t>y</a:t>
            </a:r>
            <a:r>
              <a:rPr lang="en-US" sz="2500" dirty="0" smtClean="0"/>
              <a:t>ou</a:t>
            </a:r>
            <a:r>
              <a:rPr lang="en-US" sz="2500" dirty="0"/>
              <a:t>…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127465"/>
            <a:ext cx="6257925" cy="360433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Are living with any ongoing health condition, such as: </a:t>
            </a:r>
          </a:p>
          <a:p>
            <a:pPr lvl="1"/>
            <a:r>
              <a:rPr lang="en-US" dirty="0" smtClean="0"/>
              <a:t>Arthritis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High blood pressure</a:t>
            </a:r>
          </a:p>
          <a:p>
            <a:pPr lvl="1"/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Chronic pain</a:t>
            </a:r>
          </a:p>
          <a:p>
            <a:pPr lvl="1"/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And others 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Feel </a:t>
            </a:r>
            <a:r>
              <a:rPr lang="en-US" dirty="0"/>
              <a:t>limited in your day to day </a:t>
            </a:r>
            <a:r>
              <a:rPr lang="en-US" dirty="0" smtClean="0"/>
              <a:t>activities</a:t>
            </a:r>
            <a:endParaRPr lang="en-US" dirty="0"/>
          </a:p>
          <a:p>
            <a:r>
              <a:rPr lang="en-US" dirty="0"/>
              <a:t>Feel tired or </a:t>
            </a:r>
            <a:r>
              <a:rPr lang="en-US" dirty="0" smtClean="0"/>
              <a:t>frustrated</a:t>
            </a:r>
            <a:endParaRPr lang="en-US" dirty="0"/>
          </a:p>
          <a:p>
            <a:r>
              <a:rPr lang="en-US" dirty="0"/>
              <a:t>Are looking for better ways to manage your </a:t>
            </a:r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20" y="1763919"/>
            <a:ext cx="3032695" cy="17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OA 2017">
  <a:themeElements>
    <a:clrScheme name="NCOA">
      <a:dk1>
        <a:sysClr val="windowText" lastClr="000000"/>
      </a:dk1>
      <a:lt1>
        <a:sysClr val="window" lastClr="FFFFFF"/>
      </a:lt1>
      <a:dk2>
        <a:srgbClr val="1F3D7C"/>
      </a:dk2>
      <a:lt2>
        <a:srgbClr val="F6F5EE"/>
      </a:lt2>
      <a:accent1>
        <a:srgbClr val="F9BF12"/>
      </a:accent1>
      <a:accent2>
        <a:srgbClr val="6EBF49"/>
      </a:accent2>
      <a:accent3>
        <a:srgbClr val="F47735"/>
      </a:accent3>
      <a:accent4>
        <a:srgbClr val="74489D"/>
      </a:accent4>
      <a:accent5>
        <a:srgbClr val="B3373C"/>
      </a:accent5>
      <a:accent6>
        <a:srgbClr val="4BACC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COA">
      <a:dk1>
        <a:sysClr val="windowText" lastClr="000000"/>
      </a:dk1>
      <a:lt1>
        <a:sysClr val="window" lastClr="FFFFFF"/>
      </a:lt1>
      <a:dk2>
        <a:srgbClr val="1F3D7C"/>
      </a:dk2>
      <a:lt2>
        <a:srgbClr val="F6F5EE"/>
      </a:lt2>
      <a:accent1>
        <a:srgbClr val="F9BF12"/>
      </a:accent1>
      <a:accent2>
        <a:srgbClr val="6EBF49"/>
      </a:accent2>
      <a:accent3>
        <a:srgbClr val="F47735"/>
      </a:accent3>
      <a:accent4>
        <a:srgbClr val="74489D"/>
      </a:accent4>
      <a:accent5>
        <a:srgbClr val="B3373C"/>
      </a:accent5>
      <a:accent6>
        <a:srgbClr val="4BACC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marL="173038" indent="-173038" eaLnBrk="0" hangingPunct="0">
          <a:spcBef>
            <a:spcPct val="20000"/>
          </a:spcBef>
          <a:buClr>
            <a:srgbClr val="003767"/>
          </a:buClr>
          <a:buSzPct val="80000"/>
          <a:buFont typeface="Wingdings" charset="2"/>
          <a:buChar char="§"/>
          <a:defRPr sz="1600" dirty="0" smtClean="0">
            <a:solidFill>
              <a:srgbClr val="003767"/>
            </a:solidFill>
            <a:latin typeface="Franklin Gothic Book"/>
            <a:ea typeface="ヒラギノ角ゴ Pro W3" charset="-128"/>
            <a:cs typeface="Franklin Gothic Book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7778d2-d3c0-4c0d-8dc3-cf70ec86f17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EABBC07E7874F9EA3EE2745D4025E" ma:contentTypeVersion="2" ma:contentTypeDescription="Create a new document." ma:contentTypeScope="" ma:versionID="398865936579c142ce07b7b53a6b1ef6">
  <xsd:schema xmlns:xsd="http://www.w3.org/2001/XMLSchema" xmlns:xs="http://www.w3.org/2001/XMLSchema" xmlns:p="http://schemas.microsoft.com/office/2006/metadata/properties" xmlns:ns2="837778d2-d3c0-4c0d-8dc3-cf70ec86f171" targetNamespace="http://schemas.microsoft.com/office/2006/metadata/properties" ma:root="true" ma:fieldsID="e69f2e69bacc05647f8b79c33b0e3d59" ns2:_="">
    <xsd:import namespace="837778d2-d3c0-4c0d-8dc3-cf70ec86f1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778d2-d3c0-4c0d-8dc3-cf70ec86f1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8B944-6B86-4E64-A32A-6FC0487130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F374CB-B052-4316-B71F-23C8A128635E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837778d2-d3c0-4c0d-8dc3-cf70ec86f17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CFCA9F-B307-43A5-8CC3-0BB5A8C40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778d2-d3c0-4c0d-8dc3-cf70ec86f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4165</TotalTime>
  <Words>661</Words>
  <Application>Microsoft Office PowerPoint</Application>
  <PresentationFormat>Custom</PresentationFormat>
  <Paragraphs>86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Courier New</vt:lpstr>
      <vt:lpstr>Wingdings</vt:lpstr>
      <vt:lpstr>Calibri</vt:lpstr>
      <vt:lpstr>Franklin Gothic Book</vt:lpstr>
      <vt:lpstr>Arial</vt:lpstr>
      <vt:lpstr>ヒラギノ角ゴ Pro W3</vt:lpstr>
      <vt:lpstr>NCOA 2017</vt:lpstr>
      <vt:lpstr>Office Theme</vt:lpstr>
      <vt:lpstr>Take charge of your health with [PROGRAM NAME]</vt:lpstr>
      <vt:lpstr>Agenda</vt:lpstr>
      <vt:lpstr>[PROGRAM NAME] Workshops: The Basics</vt:lpstr>
      <vt:lpstr>[PROGRAM NAME] Workshops: The Basics</vt:lpstr>
      <vt:lpstr>Background</vt:lpstr>
      <vt:lpstr>[PROGRAM NAME] Workshops:  The Benefits</vt:lpstr>
      <vt:lpstr>[PROGRAM NAME] Workshops:  The Benefits</vt:lpstr>
      <vt:lpstr>Keys to success</vt:lpstr>
      <vt:lpstr>[PROGRAM NAME] workshop may be for you, if you… </vt:lpstr>
      <vt:lpstr>Make a step-by-step plan to improve your health—and your life.  </vt:lpstr>
      <vt:lpstr>Sign up today— and take charge of your health!</vt:lpstr>
    </vt:vector>
  </TitlesOfParts>
  <Company>National Council on Aging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NCOA PPT Template</dc:title>
  <dc:creator>National Council on Aging</dc:creator>
  <cp:lastModifiedBy>Kathleen Cain</cp:lastModifiedBy>
  <cp:revision>253</cp:revision>
  <dcterms:created xsi:type="dcterms:W3CDTF">2011-08-25T21:05:55Z</dcterms:created>
  <dcterms:modified xsi:type="dcterms:W3CDTF">2017-07-05T19:07:24Z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0x010100100EABBC07E7874F9EA3EE2745D4025E</vt:lpwstr>
  </property>
</Properties>
</file>