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312" r:id="rId6"/>
    <p:sldId id="305" r:id="rId7"/>
    <p:sldId id="314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1" r:id="rId16"/>
  </p:sldIdLst>
  <p:sldSz cx="6858000" cy="5143500"/>
  <p:notesSz cx="7010400" cy="9296400"/>
  <p:embeddedFontLst>
    <p:embeddedFont>
      <p:font typeface="Franklin Gothic Book" panose="020B050302010202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813"/>
    <a:srgbClr val="1F419B"/>
    <a:srgbClr val="2041A5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3" autoAdjust="0"/>
    <p:restoredTop sz="93064" autoAdjust="0"/>
  </p:normalViewPr>
  <p:slideViewPr>
    <p:cSldViewPr snapToGrid="0" snapToObjects="1">
      <p:cViewPr varScale="1">
        <p:scale>
          <a:sx n="105" d="100"/>
          <a:sy n="105" d="100"/>
        </p:scale>
        <p:origin x="486" y="96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158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25A24-D235-46B4-B58D-0420FE295955}" type="datetimeFigureOut">
              <a:rPr lang="en-US" smtClean="0"/>
              <a:pPr/>
              <a:t>7/21/2017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7387E-E92D-4449-B207-F912BF37FA92}" type="slidenum">
              <a:rPr lang="en-US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021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63EA26-9C7C-EE43-90B0-D6D9EA77EB5F}" type="datetimeFigureOut">
              <a:rPr lang="en-US" smtClean="0"/>
              <a:pPr/>
              <a:t>7/21/2017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ADA8AD-698D-444A-82A1-27588ABEAAD4}" type="slidenum">
              <a:rPr lang="en-US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291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DA8AD-698D-444A-82A1-27588ABEAAD4}" type="slidenum">
              <a:rPr lang="en-US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139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DA8AD-698D-444A-82A1-27588ABEAAD4}" type="slidenum">
              <a:rPr lang="en-US" smtClean="0"/>
              <a:pPr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663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65117"/>
            <a:ext cx="5915025" cy="1794434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97153" y="2855046"/>
            <a:ext cx="1553546" cy="6858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tx2"/>
                </a:solidFill>
              </a:rPr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9" y="2066732"/>
            <a:ext cx="5915024" cy="681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1F3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Name(s) and Title(s)</a:t>
            </a:r>
          </a:p>
        </p:txBody>
      </p:sp>
    </p:spTree>
    <p:extLst>
      <p:ext uri="{BB962C8B-B14F-4D97-AF65-F5344CB8AC3E}">
        <p14:creationId xmlns:p14="http://schemas.microsoft.com/office/powerpoint/2010/main" val="67751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0"/>
            <a:ext cx="6258170" cy="680404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175" y="1227669"/>
            <a:ext cx="6257925" cy="312561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Wingdings" charset="2"/>
              <a:buChar char="§"/>
              <a:defRPr sz="27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60000"/>
              <a:buFont typeface="Arial" panose="020B0604020202020204" pitchFamily="34" charset="0"/>
              <a:buChar char="►"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75" indent="-257175">
              <a:buFont typeface="Arial" panose="020B0604020202020204" pitchFamily="34" charset="0"/>
              <a:buChar char="•"/>
              <a:defRPr sz="21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80000"/>
              <a:buFont typeface="Courier New" panose="02070309020205020404" pitchFamily="49" charset="0"/>
              <a:buChar char="o"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53604" y="1091682"/>
            <a:ext cx="6417469" cy="3666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the icon below to insert image/graphics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1"/>
            <a:ext cx="6258170" cy="66847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lang="en-US" sz="1800" b="1" i="0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685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57176" y="1227669"/>
            <a:ext cx="2863915" cy="3125611"/>
          </a:xfrm>
          <a:prstGeom prst="rect">
            <a:avLst/>
          </a:prstGeom>
        </p:spPr>
        <p:txBody>
          <a:bodyPr vert="horz"/>
          <a:lstStyle>
            <a:lvl1pPr>
              <a:buFont typeface="Wingdings" charset="2"/>
              <a:buChar char="§"/>
              <a:defRPr sz="15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buSzPct val="60000"/>
              <a:buFont typeface="Arial" panose="020B0604020202020204" pitchFamily="34" charset="0"/>
              <a:buChar char="►"/>
              <a:defRPr sz="13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2975" indent="-257175">
              <a:buFont typeface="Arial" panose="020B0604020202020204" pitchFamily="34" charset="0"/>
              <a:buChar char="•"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SzPct val="80000"/>
              <a:buFont typeface="Courier New" panose="02070309020205020404" pitchFamily="49" charset="0"/>
              <a:buChar char="o"/>
              <a:defRPr sz="105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90876" y="1227537"/>
            <a:ext cx="3452813" cy="3125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an icon below to insert image/graphics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1"/>
            <a:ext cx="6258170" cy="668477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4273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6932" y="130630"/>
            <a:ext cx="6258170" cy="674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540968" y="1227535"/>
            <a:ext cx="3154680" cy="3092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32768" y="1227535"/>
            <a:ext cx="3151608" cy="3092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an icon below to insert image/graphics</a:t>
            </a:r>
          </a:p>
        </p:txBody>
      </p:sp>
    </p:spTree>
    <p:extLst>
      <p:ext uri="{BB962C8B-B14F-4D97-AF65-F5344CB8AC3E}">
        <p14:creationId xmlns:p14="http://schemas.microsoft.com/office/powerpoint/2010/main" val="26445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C05E7-EF4A-41E5-A560-8087CEB5DD7D}" type="datetimeFigureOut">
              <a:rPr lang="en-US" smtClean="0"/>
              <a:pPr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01919-B986-462D-8FCB-E37AE4D720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93306" y="-46653"/>
            <a:ext cx="7016621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782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1744" y="3200401"/>
            <a:ext cx="4852112" cy="284584"/>
          </a:xfrm>
          <a:prstGeom prst="rect">
            <a:avLst/>
          </a:prstGeom>
          <a:solidFill>
            <a:srgbClr val="1F3D7C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4810368" y="3200401"/>
            <a:ext cx="2101304" cy="284584"/>
          </a:xfrm>
          <a:prstGeom prst="rect">
            <a:avLst/>
          </a:prstGeom>
          <a:solidFill>
            <a:srgbClr val="F9BF1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25101" y="4883339"/>
            <a:ext cx="6407799" cy="0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-57150" y="797796"/>
            <a:ext cx="4694901" cy="102611"/>
          </a:xfrm>
          <a:prstGeom prst="rect">
            <a:avLst/>
          </a:prstGeom>
          <a:solidFill>
            <a:srgbClr val="1F3D7C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aseline="0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37752" y="797796"/>
            <a:ext cx="2255968" cy="102611"/>
          </a:xfrm>
          <a:prstGeom prst="rect">
            <a:avLst/>
          </a:prstGeom>
          <a:solidFill>
            <a:srgbClr val="F9BF12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0" r:id="rId2"/>
    <p:sldLayoutId id="2147483677" r:id="rId3"/>
    <p:sldLayoutId id="2147483682" r:id="rId4"/>
    <p:sldLayoutId id="2147483678" r:id="rId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2813" y="671146"/>
            <a:ext cx="3567852" cy="1794434"/>
          </a:xfrm>
        </p:spPr>
        <p:txBody>
          <a:bodyPr/>
          <a:lstStyle/>
          <a:p>
            <a:r>
              <a:rPr lang="en-US" sz="3000" dirty="0"/>
              <a:t>Tome control de su salud con</a:t>
            </a:r>
            <a:br>
              <a:rPr dirty="0"/>
            </a:br>
            <a:r>
              <a:rPr lang="en-US" sz="3000" dirty="0"/>
              <a:t>[PROGRAM NAME]</a:t>
            </a:r>
            <a:endParaRPr lang="es-MX" sz="30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197153" y="3685684"/>
            <a:ext cx="1553546" cy="6858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02813" y="3685684"/>
            <a:ext cx="4650927" cy="68113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87"/>
          <a:stretch/>
        </p:blipFill>
        <p:spPr bwMode="auto">
          <a:xfrm>
            <a:off x="3870665" y="622126"/>
            <a:ext cx="2588146" cy="2053766"/>
          </a:xfrm>
          <a:prstGeom prst="rect">
            <a:avLst/>
          </a:prstGeom>
          <a:noFill/>
          <a:ln w="3175" cmpd="sng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73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5948"/>
            <a:ext cx="6258170" cy="680404"/>
          </a:xfrm>
        </p:spPr>
        <p:txBody>
          <a:bodyPr>
            <a:noAutofit/>
          </a:bodyPr>
          <a:lstStyle/>
          <a:p>
            <a:r>
              <a:rPr lang="en-US" sz="2200" dirty="0"/>
              <a:t>Realice un plan paso a paso para mejorar su salud—y su vida. </a:t>
            </a:r>
            <a:r>
              <a:rPr lang="en-US" dirty="0"/>
              <a:t>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5763" y="1040011"/>
            <a:ext cx="6257925" cy="719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[Add your own quotes and/or use these &amp; remove this line]</a:t>
            </a:r>
            <a:endParaRPr lang="es-MX" dirty="0"/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257175" y="1127464"/>
            <a:ext cx="4527889" cy="559293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173038" indent="-173038" eaLnBrk="0" hangingPunct="0">
              <a:spcBef>
                <a:spcPct val="20000"/>
              </a:spcBef>
              <a:buClr>
                <a:srgbClr val="003767"/>
              </a:buClr>
              <a:buSzPct val="80000"/>
              <a:buFont typeface="Wingdings" charset="2"/>
              <a:buChar char="§"/>
            </a:pPr>
            <a:endParaRPr lang="en-US" sz="1600" dirty="0">
              <a:solidFill>
                <a:srgbClr val="003767"/>
              </a:solidFill>
              <a:latin typeface="Franklin Gothic Book"/>
              <a:ea typeface="ヒラギノ角ゴ Pro W3" charset="-128"/>
              <a:cs typeface="Franklin Gothic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845" y="1968495"/>
            <a:ext cx="1828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3D7C"/>
                </a:solidFill>
                <a:latin typeface="Arial" panose="020B0604020202020204" pitchFamily="34" charset="0"/>
              </a:rPr>
              <a:t>"La clase me ayudó a controlar mejor mi diabetes, y mi A1C ahora está dentro de los límites normales." </a:t>
            </a:r>
            <a:r>
              <a:rPr lang="en-US" sz="1200" b="1" dirty="0">
                <a:solidFill>
                  <a:srgbClr val="1F3D7C"/>
                </a:solidFill>
                <a:latin typeface="Arial" panose="020B0604020202020204" pitchFamily="34" charset="0"/>
              </a:rPr>
              <a:t>— Juan de Virginia </a:t>
            </a:r>
            <a:endParaRPr lang="es-MX" sz="1200" dirty="0"/>
          </a:p>
        </p:txBody>
      </p:sp>
      <p:sp>
        <p:nvSpPr>
          <p:cNvPr id="8" name="Rectangle 7"/>
          <p:cNvSpPr/>
          <p:nvPr/>
        </p:nvSpPr>
        <p:spPr>
          <a:xfrm>
            <a:off x="3411486" y="1919433"/>
            <a:ext cx="2053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1F3D7C"/>
                </a:solidFill>
                <a:latin typeface="Arial" panose="020B0604020202020204" pitchFamily="34" charset="0"/>
              </a:rPr>
              <a:t>"He aprendido que hay gente como yo que no vive la vida al máximo debido a una enfermedad crónica, y que podemos salir adelante." </a:t>
            </a:r>
            <a:r>
              <a:rPr lang="en-US" sz="1200" b="1" dirty="0">
                <a:solidFill>
                  <a:srgbClr val="1F3D7C"/>
                </a:solidFill>
                <a:latin typeface="Arial" panose="020B0604020202020204" pitchFamily="34" charset="0"/>
              </a:rPr>
              <a:t>– Carolina de Washington </a:t>
            </a:r>
            <a:endParaRPr lang="es-MX" sz="1200" dirty="0">
              <a:solidFill>
                <a:srgbClr val="1F3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3393" y="3535261"/>
            <a:ext cx="4788125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srgbClr val="1F3D7C"/>
                </a:solidFill>
                <a:latin typeface="Arial" panose="020B0604020202020204" pitchFamily="34" charset="0"/>
              </a:rPr>
              <a:t>"Después de realizar el taller, he bajado 25 libras desde entonces. Comencé a realizar ejercicios y comer más sano. Después de bajar de peso con una nutrición adecuada y ejercicios, he podido bajar la medicación para mi presión sanguínea y mi presión sanguínea ahora es de aproximadamente 130/70. Me </a:t>
            </a:r>
            <a:r>
              <a:rPr lang="en-US" sz="1200" dirty="0" err="1">
                <a:solidFill>
                  <a:srgbClr val="1F3D7C"/>
                </a:solidFill>
                <a:latin typeface="Arial" panose="020B0604020202020204" pitchFamily="34" charset="0"/>
              </a:rPr>
              <a:t>siento</a:t>
            </a:r>
            <a:r>
              <a:rPr lang="en-US" sz="1200" dirty="0">
                <a:solidFill>
                  <a:srgbClr val="1F3D7C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1F3D7C"/>
                </a:solidFill>
                <a:latin typeface="Arial" panose="020B0604020202020204" pitchFamily="34" charset="0"/>
              </a:rPr>
              <a:t>increible</a:t>
            </a:r>
            <a:r>
              <a:rPr lang="en-US" sz="1200" dirty="0">
                <a:solidFill>
                  <a:srgbClr val="1F3D7C"/>
                </a:solidFill>
                <a:latin typeface="Arial" panose="020B0604020202020204" pitchFamily="34" charset="0"/>
              </a:rPr>
              <a:t> y tengo mucha más energía." </a:t>
            </a:r>
            <a:r>
              <a:rPr lang="en-US" sz="1200" b="1" dirty="0">
                <a:solidFill>
                  <a:srgbClr val="1F3D7C"/>
                </a:solidFill>
                <a:latin typeface="Arial" panose="020B0604020202020204" pitchFamily="34" charset="0"/>
              </a:rPr>
              <a:t>—Sam de Virginia </a:t>
            </a:r>
            <a:r>
              <a:rPr lang="en-US" dirty="0"/>
              <a:t>	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750" y="1889639"/>
            <a:ext cx="1030217" cy="1434743"/>
          </a:xfrm>
          <a:prstGeom prst="rect">
            <a:avLst/>
          </a:prstGeom>
          <a:noFill/>
          <a:ln w="3175" cap="flat" cmpd="sng" algn="ctr">
            <a:solidFill>
              <a:srgbClr val="F9BF12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4949" y="1919433"/>
            <a:ext cx="1227401" cy="1362133"/>
          </a:xfrm>
          <a:prstGeom prst="rect">
            <a:avLst/>
          </a:prstGeom>
          <a:noFill/>
          <a:ln w="3175" cap="flat" cmpd="sng" algn="ctr">
            <a:solidFill>
              <a:srgbClr val="F9BF12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845" y="3535261"/>
            <a:ext cx="1666218" cy="1110812"/>
          </a:xfrm>
          <a:prstGeom prst="rect">
            <a:avLst/>
          </a:prstGeom>
          <a:noFill/>
          <a:ln w="3175" algn="ctr">
            <a:solidFill>
              <a:srgbClr val="F9BF12"/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190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0" y="0"/>
            <a:ext cx="6258170" cy="639192"/>
          </a:xfrm>
        </p:spPr>
        <p:txBody>
          <a:bodyPr>
            <a:noAutofit/>
          </a:bodyPr>
          <a:lstStyle/>
          <a:p>
            <a:r>
              <a:rPr lang="en-US" sz="2500" dirty="0"/>
              <a:t>¡Inscríbase hoy—y tome el control de su salud!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dirty="0"/>
              <a:t>Para unirse al taller de </a:t>
            </a:r>
            <a:r>
              <a:rPr lang="en-US" sz="2800" dirty="0"/>
              <a:t>[</a:t>
            </a:r>
            <a:r>
              <a:rPr lang="en-US" sz="2800" dirty="0" err="1"/>
              <a:t>Nombre</a:t>
            </a:r>
            <a:r>
              <a:rPr lang="en-US" sz="2800" dirty="0"/>
              <a:t> del </a:t>
            </a:r>
            <a:r>
              <a:rPr lang="en-US" sz="2800" dirty="0" err="1"/>
              <a:t>Programa</a:t>
            </a:r>
            <a:r>
              <a:rPr lang="en-US" sz="2800" dirty="0"/>
              <a:t>], llame al</a:t>
            </a:r>
            <a:r>
              <a:rPr dirty="0"/>
              <a:t>:</a:t>
            </a:r>
          </a:p>
          <a:p>
            <a:pPr marL="0" indent="0" algn="ctr">
              <a:buNone/>
            </a:pPr>
            <a:r>
              <a:rPr dirty="0"/>
              <a:t>XXX-XXX-XXXX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dirty="0"/>
              <a:t>Nuestra próxima clase está disponible el:</a:t>
            </a:r>
          </a:p>
          <a:p>
            <a:pPr marL="0" indent="0" algn="ctr">
              <a:buNone/>
            </a:pPr>
            <a:r>
              <a:rPr dirty="0"/>
              <a:t>{</a:t>
            </a:r>
            <a:r>
              <a:rPr lang="en-US" dirty="0" err="1"/>
              <a:t>fecha</a:t>
            </a:r>
            <a:r>
              <a:rPr lang="en-US" dirty="0"/>
              <a:t> y hora</a:t>
            </a:r>
            <a:r>
              <a:rPr dirty="0"/>
              <a:t>}</a:t>
            </a:r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dirty="0"/>
              <a:t>en</a:t>
            </a:r>
          </a:p>
          <a:p>
            <a:pPr marL="0" indent="0" algn="ctr">
              <a:buNone/>
            </a:pPr>
            <a:r>
              <a:rPr dirty="0"/>
              <a:t>{</a:t>
            </a:r>
            <a:r>
              <a:rPr lang="en-US" dirty="0" err="1"/>
              <a:t>sitio</a:t>
            </a:r>
            <a:r>
              <a:rPr lang="en-US" dirty="0"/>
              <a:t> del taller</a:t>
            </a:r>
            <a:r>
              <a:rPr dirty="0"/>
              <a:t>}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65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Agenda</a:t>
            </a:r>
            <a:endParaRPr lang="es-MX" sz="25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7174" y="1227669"/>
            <a:ext cx="6257927" cy="312561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dirty="0"/>
              <a:t>Aspectos básicos, antecedentes, beneficios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dirty="0"/>
              <a:t>Claves para el éxito</a:t>
            </a:r>
            <a:endParaRPr lang="es-MX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dirty="0"/>
              <a:t>¿Los talleres de </a:t>
            </a:r>
            <a:r>
              <a:rPr lang="en-US" sz="2800" dirty="0"/>
              <a:t>[PROGRAM NAME] son para usted</a:t>
            </a:r>
            <a:r>
              <a:rPr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Participe</a:t>
            </a:r>
            <a:r>
              <a:rPr dirty="0"/>
              <a:t> </a:t>
            </a:r>
            <a:r>
              <a:rPr lang="en-US" dirty="0" err="1"/>
              <a:t>en</a:t>
            </a:r>
            <a:r>
              <a:rPr dirty="0"/>
              <a:t> un taller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518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64008"/>
            <a:ext cx="6258170" cy="680404"/>
          </a:xfrm>
        </p:spPr>
        <p:txBody>
          <a:bodyPr>
            <a:normAutofit fontScale="90000"/>
          </a:bodyPr>
          <a:lstStyle/>
          <a:p>
            <a:r>
              <a:rPr sz="2600" dirty="0"/>
              <a:t>Talleres de </a:t>
            </a:r>
            <a:r>
              <a:rPr lang="en-US" sz="2600" dirty="0"/>
              <a:t>[PROGRAM NAME]</a:t>
            </a:r>
            <a:r>
              <a:rPr lang="en-US" sz="2500" dirty="0"/>
              <a:t>: Aspectos básicos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21137"/>
            <a:ext cx="3569101" cy="34952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Taller gratis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Sesiones de 2 ½ horas, realizadas cada semana durante seis semanas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/>
              <a:t>Cada sesión es conducida por 2 líderes </a:t>
            </a:r>
            <a:r>
              <a:rPr lang="en-US" sz="1800" dirty="0" err="1"/>
              <a:t>voluntarios</a:t>
            </a:r>
            <a:r>
              <a:rPr lang="en-US" sz="1800" dirty="0"/>
              <a:t> con problemas de salud propios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800" dirty="0" err="1"/>
              <a:t>Haga</a:t>
            </a:r>
            <a:r>
              <a:rPr lang="en-US" sz="1800" dirty="0"/>
              <a:t> sus propios objetivos y realice un plan paso a paso para mejorar su salud—y su vida.</a:t>
            </a:r>
            <a:endParaRPr lang="es-MX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/>
          <a:stretch/>
        </p:blipFill>
        <p:spPr>
          <a:xfrm>
            <a:off x="3958575" y="1367990"/>
            <a:ext cx="2556770" cy="30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2" y="66622"/>
            <a:ext cx="6258170" cy="680404"/>
          </a:xfrm>
        </p:spPr>
        <p:txBody>
          <a:bodyPr>
            <a:normAutofit fontScale="90000"/>
          </a:bodyPr>
          <a:lstStyle/>
          <a:p>
            <a:r>
              <a:rPr sz="2600" dirty="0"/>
              <a:t>Talleres de </a:t>
            </a:r>
            <a:r>
              <a:rPr lang="en-US" sz="2600" dirty="0"/>
              <a:t>[PROGRAM NAME]</a:t>
            </a:r>
            <a:r>
              <a:rPr lang="en-US" sz="2500" dirty="0"/>
              <a:t>: Aspectos básicos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6932" y="1027367"/>
            <a:ext cx="3336651" cy="3504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Los talleres incluyen información sobre:</a:t>
            </a:r>
          </a:p>
          <a:p>
            <a:r>
              <a:rPr lang="en-US" sz="1700" dirty="0"/>
              <a:t>Ejercicio y nutrición</a:t>
            </a:r>
          </a:p>
          <a:p>
            <a:r>
              <a:rPr lang="en-US" sz="1700" dirty="0"/>
              <a:t>Uso de medicación</a:t>
            </a:r>
          </a:p>
          <a:p>
            <a:r>
              <a:rPr lang="en-US" sz="1700" dirty="0"/>
              <a:t>Control de estrés</a:t>
            </a:r>
          </a:p>
          <a:p>
            <a:r>
              <a:rPr lang="en-US" sz="1700" dirty="0"/>
              <a:t>Cómo hablar con su médico o profesional de la salud</a:t>
            </a:r>
          </a:p>
          <a:p>
            <a:r>
              <a:rPr lang="en-US" sz="1700" dirty="0" err="1"/>
              <a:t>Cómo</a:t>
            </a:r>
            <a:r>
              <a:rPr lang="en-US" sz="1700" dirty="0"/>
              <a:t> </a:t>
            </a:r>
            <a:r>
              <a:rPr lang="en-US" sz="1700" dirty="0" err="1"/>
              <a:t>controlar</a:t>
            </a:r>
            <a:r>
              <a:rPr lang="en-US" sz="1700" dirty="0"/>
              <a:t> </a:t>
            </a:r>
            <a:r>
              <a:rPr lang="en-US" sz="1700" dirty="0" err="1"/>
              <a:t>susemociones</a:t>
            </a:r>
            <a:r>
              <a:rPr lang="en-US" sz="1700" dirty="0"/>
              <a:t> y la depresión </a:t>
            </a:r>
          </a:p>
          <a:p>
            <a:r>
              <a:rPr lang="en-US" sz="1700" dirty="0" err="1"/>
              <a:t>Oportunidades</a:t>
            </a:r>
            <a:r>
              <a:rPr lang="en-US" sz="1700" dirty="0"/>
              <a:t> para </a:t>
            </a:r>
            <a:r>
              <a:rPr lang="en-US" sz="1700" dirty="0" err="1"/>
              <a:t>discutir</a:t>
            </a:r>
            <a:r>
              <a:rPr lang="en-US" sz="1700" dirty="0"/>
              <a:t> y </a:t>
            </a:r>
            <a:r>
              <a:rPr lang="en-US" sz="1700" dirty="0" err="1"/>
              <a:t>resoluciónar</a:t>
            </a:r>
            <a:r>
              <a:rPr lang="en-US" sz="1700" dirty="0"/>
              <a:t> </a:t>
            </a:r>
            <a:r>
              <a:rPr lang="en-US" sz="1700" dirty="0" err="1"/>
              <a:t>sus</a:t>
            </a:r>
            <a:r>
              <a:rPr lang="en-US" sz="1700" dirty="0"/>
              <a:t> problemas </a:t>
            </a:r>
          </a:p>
          <a:p>
            <a:r>
              <a:rPr lang="en-US" sz="1700" dirty="0"/>
              <a:t>Entorno mutuamente de apoyo </a:t>
            </a:r>
            <a:endParaRPr lang="es-MX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40" r="38472" b="4314"/>
          <a:stretch/>
        </p:blipFill>
        <p:spPr>
          <a:xfrm>
            <a:off x="3682880" y="1416975"/>
            <a:ext cx="2904262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2" y="203782"/>
            <a:ext cx="6258170" cy="680404"/>
          </a:xfrm>
        </p:spPr>
        <p:txBody>
          <a:bodyPr>
            <a:normAutofit/>
          </a:bodyPr>
          <a:lstStyle/>
          <a:p>
            <a:r>
              <a:rPr lang="en-US" sz="2500" dirty="0"/>
              <a:t>Antecedentes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dirty="0"/>
              <a:t>Desarrollado a principios de la década de 1990 por Stanford Center for Research in Patient Education, y basado en un programa exitoso de autocontrol de la artritis. </a:t>
            </a:r>
          </a:p>
          <a:p>
            <a:endParaRPr lang="es-MX" dirty="0"/>
          </a:p>
          <a:p>
            <a:r>
              <a:rPr dirty="0"/>
              <a:t>Programa fiable "basado en evidencia" con amplia experiencia y resultados demostrados en </a:t>
            </a:r>
            <a:r>
              <a:rPr dirty="0" err="1"/>
              <a:t>diferentes</a:t>
            </a:r>
            <a:r>
              <a:rPr dirty="0"/>
              <a:t> </a:t>
            </a:r>
            <a:r>
              <a:rPr lang="en-US" dirty="0" err="1"/>
              <a:t>abientes</a:t>
            </a:r>
            <a:r>
              <a:rPr dirty="0"/>
              <a:t>, poblaciones, y enfermedades crónicas. </a:t>
            </a:r>
          </a:p>
          <a:p>
            <a:pPr marL="0" indent="0">
              <a:buNone/>
            </a:pPr>
            <a:endParaRPr lang="es-MX" dirty="0"/>
          </a:p>
          <a:p>
            <a:r>
              <a:rPr dirty="0"/>
              <a:t>Hoy es usado internacionalmente en 29 países, los 50 estados de EE. UU., el Distrito de Columbia, y Puerto Rico.</a:t>
            </a:r>
          </a:p>
          <a:p>
            <a:pPr marL="0" indent="0">
              <a:buNone/>
            </a:pPr>
            <a:endParaRPr lang="es-MX" dirty="0"/>
          </a:p>
          <a:p>
            <a:r>
              <a:rPr dirty="0"/>
              <a:t>Más de 300,000 personas han participado en el programa en EE. UU.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2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7" y="44390"/>
            <a:ext cx="6258170" cy="680404"/>
          </a:xfrm>
        </p:spPr>
        <p:txBody>
          <a:bodyPr>
            <a:normAutofit fontScale="90000"/>
          </a:bodyPr>
          <a:lstStyle/>
          <a:p>
            <a:r>
              <a:rPr sz="2600" dirty="0"/>
              <a:t>Talleres de </a:t>
            </a:r>
            <a:r>
              <a:rPr lang="en-US" sz="2600" dirty="0"/>
              <a:t>[PROGRAM NAME]</a:t>
            </a:r>
            <a:r>
              <a:rPr lang="en-US" sz="2500" dirty="0"/>
              <a:t>: </a:t>
            </a:r>
            <a:br>
              <a:rPr dirty="0"/>
            </a:br>
            <a:r>
              <a:rPr lang="en-US" sz="2500" dirty="0"/>
              <a:t>Los beneficios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16937" y="1035209"/>
            <a:ext cx="3700308" cy="34896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Reciba consejos prácticos que puede usar de inmediato.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Reciba apoyo de personas como usted que viven con </a:t>
            </a:r>
            <a:r>
              <a:rPr lang="en-US" sz="1400" dirty="0" err="1"/>
              <a:t>problemas</a:t>
            </a:r>
            <a:r>
              <a:rPr lang="en-US" sz="1400" dirty="0"/>
              <a:t> de </a:t>
            </a:r>
            <a:r>
              <a:rPr lang="en-US" sz="1400" dirty="0" err="1"/>
              <a:t>salud</a:t>
            </a:r>
            <a:r>
              <a:rPr lang="en-US" sz="1400" dirty="0"/>
              <a:t> </a:t>
            </a:r>
            <a:r>
              <a:rPr lang="en-US" sz="1400" dirty="0" err="1"/>
              <a:t>persistentes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err="1"/>
              <a:t>Aprenda</a:t>
            </a:r>
            <a:r>
              <a:rPr lang="en-US" sz="1400" dirty="0"/>
              <a:t> relajación y otras estrategias para lidiar con el dolor, la </a:t>
            </a:r>
            <a:r>
              <a:rPr lang="en-US" sz="1400" dirty="0" err="1"/>
              <a:t>fatiga</a:t>
            </a:r>
            <a:r>
              <a:rPr lang="en-US" sz="1400" dirty="0"/>
              <a:t>, y la frustración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Descubra cómo la alimentación saludable puede mejorar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problema</a:t>
            </a:r>
            <a:r>
              <a:rPr lang="en-US" sz="1400" dirty="0"/>
              <a:t> de </a:t>
            </a:r>
            <a:r>
              <a:rPr lang="en-US" sz="1400" dirty="0" err="1"/>
              <a:t>salud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err="1"/>
              <a:t>Diseñe</a:t>
            </a:r>
            <a:r>
              <a:rPr lang="en-US" sz="1400" dirty="0"/>
              <a:t> un programa de ejercicios que funcione para usted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Entienda nuevas opciones de tratamiento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Explore cómo hablar con su médico y familia sobre su salud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48"/>
          <a:stretch/>
        </p:blipFill>
        <p:spPr>
          <a:xfrm>
            <a:off x="336587" y="1544715"/>
            <a:ext cx="2478630" cy="237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2" y="59606"/>
            <a:ext cx="6258170" cy="680404"/>
          </a:xfrm>
        </p:spPr>
        <p:txBody>
          <a:bodyPr>
            <a:normAutofit fontScale="90000"/>
          </a:bodyPr>
          <a:lstStyle/>
          <a:p>
            <a:r>
              <a:rPr sz="2600" dirty="0"/>
              <a:t>Talleres de </a:t>
            </a:r>
            <a:r>
              <a:rPr lang="en-US" sz="2600" dirty="0"/>
              <a:t>[PROGRAM NAME]</a:t>
            </a:r>
            <a:r>
              <a:rPr lang="en-US" sz="2500" dirty="0"/>
              <a:t>: </a:t>
            </a:r>
            <a:br>
              <a:rPr dirty="0"/>
            </a:br>
            <a:r>
              <a:rPr lang="en-US" sz="2500" dirty="0"/>
              <a:t>Los beneficios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00831"/>
            <a:ext cx="6257925" cy="36842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La investigación determinó que las personas que completan [PROGRAM NAME]: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Se sienten más sanas y tienen una mejor calidad de vida después de completar el programa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err="1"/>
              <a:t>Tienen</a:t>
            </a:r>
            <a:r>
              <a:rPr lang="en-US" sz="3000" dirty="0"/>
              <a:t> </a:t>
            </a:r>
            <a:r>
              <a:rPr lang="en-US" sz="3000" dirty="0" err="1"/>
              <a:t>menos</a:t>
            </a:r>
            <a:r>
              <a:rPr lang="en-US" sz="3000" dirty="0"/>
              <a:t> días de enfermedad o días de depresión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err="1"/>
              <a:t>Pueden</a:t>
            </a:r>
            <a:r>
              <a:rPr lang="en-US" sz="3000" dirty="0"/>
              <a:t> </a:t>
            </a:r>
            <a:r>
              <a:rPr lang="en-US" sz="3000" dirty="0" err="1"/>
              <a:t>controlar</a:t>
            </a:r>
            <a:r>
              <a:rPr lang="en-US" sz="3000" dirty="0"/>
              <a:t> </a:t>
            </a:r>
            <a:r>
              <a:rPr lang="en-US" sz="3000" dirty="0" err="1"/>
              <a:t>mejor</a:t>
            </a:r>
            <a:r>
              <a:rPr lang="en-US" sz="3000" dirty="0"/>
              <a:t> </a:t>
            </a:r>
            <a:r>
              <a:rPr lang="en-US" sz="3000" dirty="0" err="1"/>
              <a:t>los</a:t>
            </a:r>
            <a:r>
              <a:rPr lang="en-US" sz="3000" dirty="0"/>
              <a:t> </a:t>
            </a:r>
            <a:r>
              <a:rPr lang="en-US" sz="3000" dirty="0" err="1"/>
              <a:t>síntomas</a:t>
            </a:r>
            <a:r>
              <a:rPr lang="en-US" sz="3000" dirty="0"/>
              <a:t> </a:t>
            </a:r>
            <a:r>
              <a:rPr lang="en-US" sz="3000" dirty="0" err="1"/>
              <a:t>como</a:t>
            </a:r>
            <a:r>
              <a:rPr lang="en-US" sz="3000" dirty="0"/>
              <a:t> el cansancio, el dolor, falta de aire, estrés, y </a:t>
            </a:r>
            <a:r>
              <a:rPr lang="en-US" sz="3000" dirty="0" err="1"/>
              <a:t>los</a:t>
            </a:r>
            <a:r>
              <a:rPr lang="en-US" sz="3000" dirty="0"/>
              <a:t> </a:t>
            </a:r>
            <a:r>
              <a:rPr lang="en-US" sz="3000" dirty="0" err="1"/>
              <a:t>problemas</a:t>
            </a:r>
            <a:r>
              <a:rPr lang="en-US" sz="3000" dirty="0"/>
              <a:t> de sueño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 err="1"/>
              <a:t>Están</a:t>
            </a:r>
            <a:r>
              <a:rPr lang="en-US" sz="3000" dirty="0"/>
              <a:t> físicamente activas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000" dirty="0"/>
              <a:t>Mejoran la comunicación con </a:t>
            </a:r>
            <a:r>
              <a:rPr lang="en-US" sz="3000" dirty="0" err="1"/>
              <a:t>los</a:t>
            </a:r>
            <a:r>
              <a:rPr lang="en-US" sz="3000" dirty="0"/>
              <a:t> medicos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3000" dirty="0"/>
              <a:t>Toman medicamentos según lo prescrito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s-ES" sz="3000" dirty="0"/>
              <a:t>Se sienten más seguras al completar formularios médicos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74696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32" y="203782"/>
            <a:ext cx="6258170" cy="680404"/>
          </a:xfrm>
        </p:spPr>
        <p:txBody>
          <a:bodyPr>
            <a:normAutofit/>
          </a:bodyPr>
          <a:lstStyle/>
          <a:p>
            <a:r>
              <a:rPr lang="en-US" sz="2500" dirty="0"/>
              <a:t>Claves para el éxito</a:t>
            </a:r>
            <a:endParaRPr lang="es-MX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227669"/>
            <a:ext cx="3444813" cy="3459741"/>
          </a:xfrm>
        </p:spPr>
        <p:txBody>
          <a:bodyPr>
            <a:normAutofit fontScale="47500" lnSpcReduction="20000"/>
          </a:bodyPr>
          <a:lstStyle/>
          <a:p>
            <a:r>
              <a:rPr dirty="0"/>
              <a:t>El formato trata problemas y objetivos específicos para la gente con </a:t>
            </a:r>
            <a:r>
              <a:rPr dirty="0" err="1"/>
              <a:t>problemas</a:t>
            </a:r>
            <a:r>
              <a:rPr lang="es-ES" dirty="0"/>
              <a:t> regulares</a:t>
            </a:r>
            <a:r>
              <a:rPr dirty="0"/>
              <a:t> de </a:t>
            </a:r>
            <a:r>
              <a:rPr dirty="0" err="1"/>
              <a:t>salud</a:t>
            </a:r>
            <a:r>
              <a:rPr lang="es-ES" dirty="0"/>
              <a:t>.</a:t>
            </a:r>
            <a:r>
              <a:rPr dirty="0"/>
              <a:t>  </a:t>
            </a:r>
            <a:endParaRPr lang="en-US" dirty="0"/>
          </a:p>
          <a:p>
            <a:endParaRPr lang="en-US" dirty="0"/>
          </a:p>
          <a:p>
            <a:r>
              <a:rPr dirty="0"/>
              <a:t>No es un grupo de </a:t>
            </a:r>
            <a:r>
              <a:rPr dirty="0" err="1"/>
              <a:t>apoyo</a:t>
            </a:r>
            <a:r>
              <a:rPr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desarrolo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asistir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dia. Solo a las horas y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las </a:t>
            </a: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semanas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determinadas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instructora</a:t>
            </a:r>
            <a:endParaRPr dirty="0"/>
          </a:p>
          <a:p>
            <a:endParaRPr lang="es-MX" dirty="0"/>
          </a:p>
          <a:p>
            <a:r>
              <a:rPr dirty="0"/>
              <a:t>Los participantes eligen sus propios objetivos y realizan un seguimiento de su propio progreso hacia el éxito.  </a:t>
            </a:r>
          </a:p>
          <a:p>
            <a:endParaRPr lang="es-MX" dirty="0"/>
          </a:p>
          <a:p>
            <a:r>
              <a:rPr dirty="0"/>
              <a:t>Líderes pares capacitados ofrecen orientación y apoyo, pero los participantes buscan soluciones prácticas de forma individual y en conjunto. 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1988" y="1645920"/>
            <a:ext cx="2851555" cy="2098929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42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0"/>
            <a:ext cx="6258170" cy="680404"/>
          </a:xfrm>
        </p:spPr>
        <p:txBody>
          <a:bodyPr>
            <a:noAutofit/>
          </a:bodyPr>
          <a:lstStyle/>
          <a:p>
            <a:r>
              <a:rPr lang="en-US" sz="2500" dirty="0"/>
              <a:t>El taller [PROGRAM NAME] puede ser para usted, si usted…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7175" y="1127465"/>
            <a:ext cx="6257925" cy="3604334"/>
          </a:xfrm>
        </p:spPr>
        <p:txBody>
          <a:bodyPr>
            <a:normAutofit fontScale="62500" lnSpcReduction="20000"/>
          </a:bodyPr>
          <a:lstStyle/>
          <a:p>
            <a:r>
              <a:rPr dirty="0"/>
              <a:t>Vive con un problema de salud regular, tal como: </a:t>
            </a:r>
          </a:p>
          <a:p>
            <a:pPr lvl="1"/>
            <a:r>
              <a:rPr dirty="0"/>
              <a:t>Artritis</a:t>
            </a:r>
          </a:p>
          <a:p>
            <a:pPr lvl="1"/>
            <a:r>
              <a:rPr dirty="0"/>
              <a:t>Diabetes</a:t>
            </a:r>
          </a:p>
          <a:p>
            <a:pPr lvl="1"/>
            <a:r>
              <a:rPr dirty="0"/>
              <a:t>Asma</a:t>
            </a:r>
          </a:p>
          <a:p>
            <a:pPr lvl="1"/>
            <a:r>
              <a:rPr dirty="0"/>
              <a:t>Presión sanguínea alta</a:t>
            </a:r>
          </a:p>
          <a:p>
            <a:pPr lvl="1"/>
            <a:r>
              <a:rPr dirty="0"/>
              <a:t>Enfermedad cardíaca</a:t>
            </a:r>
          </a:p>
          <a:p>
            <a:pPr lvl="1"/>
            <a:r>
              <a:rPr dirty="0"/>
              <a:t>Cáncer</a:t>
            </a:r>
          </a:p>
          <a:p>
            <a:pPr lvl="1"/>
            <a:r>
              <a:rPr dirty="0"/>
              <a:t>Dolor crónico</a:t>
            </a:r>
          </a:p>
          <a:p>
            <a:pPr lvl="1"/>
            <a:r>
              <a:rPr dirty="0"/>
              <a:t>Ansiedad</a:t>
            </a:r>
          </a:p>
          <a:p>
            <a:pPr lvl="1"/>
            <a:r>
              <a:rPr dirty="0"/>
              <a:t>Depresión</a:t>
            </a:r>
          </a:p>
          <a:p>
            <a:pPr lvl="1"/>
            <a:r>
              <a:rPr dirty="0"/>
              <a:t>Y otros </a:t>
            </a:r>
          </a:p>
          <a:p>
            <a:pPr marL="342900" lvl="1" indent="0">
              <a:buNone/>
            </a:pPr>
            <a:endParaRPr lang="es-MX" dirty="0"/>
          </a:p>
          <a:p>
            <a:r>
              <a:rPr dirty="0"/>
              <a:t>Se siente limitado en sus actividades cotidianas</a:t>
            </a:r>
            <a:endParaRPr lang="es-MX" dirty="0"/>
          </a:p>
          <a:p>
            <a:r>
              <a:rPr dirty="0"/>
              <a:t>Se siente cansado o frustrado</a:t>
            </a:r>
            <a:endParaRPr lang="es-MX" dirty="0"/>
          </a:p>
          <a:p>
            <a:r>
              <a:rPr dirty="0"/>
              <a:t>Está buscando mejores formas de controlar sus síntomas</a:t>
            </a:r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20" y="1763919"/>
            <a:ext cx="3032695" cy="17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0536"/>
      </p:ext>
    </p:extLst>
  </p:cSld>
  <p:clrMapOvr>
    <a:masterClrMapping/>
  </p:clrMapOvr>
</p:sld>
</file>

<file path=ppt/theme/theme1.xml><?xml version="1.0" encoding="utf-8"?>
<a:theme xmlns:a="http://schemas.openxmlformats.org/drawingml/2006/main" name="NCOA 2017">
  <a:themeElements>
    <a:clrScheme name="NCOA">
      <a:dk1>
        <a:sysClr val="windowText" lastClr="000000"/>
      </a:dk1>
      <a:lt1>
        <a:sysClr val="window" lastClr="FFFFFF"/>
      </a:lt1>
      <a:dk2>
        <a:srgbClr val="1F3D7C"/>
      </a:dk2>
      <a:lt2>
        <a:srgbClr val="F6F5EE"/>
      </a:lt2>
      <a:accent1>
        <a:srgbClr val="F9BF12"/>
      </a:accent1>
      <a:accent2>
        <a:srgbClr val="6EBF49"/>
      </a:accent2>
      <a:accent3>
        <a:srgbClr val="F47735"/>
      </a:accent3>
      <a:accent4>
        <a:srgbClr val="74489D"/>
      </a:accent4>
      <a:accent5>
        <a:srgbClr val="B3373C"/>
      </a:accent5>
      <a:accent6>
        <a:srgbClr val="4BACC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NCOA">
      <a:dk1>
        <a:sysClr val="windowText" lastClr="000000"/>
      </a:dk1>
      <a:lt1>
        <a:sysClr val="window" lastClr="FFFFFF"/>
      </a:lt1>
      <a:dk2>
        <a:srgbClr val="1F3D7C"/>
      </a:dk2>
      <a:lt2>
        <a:srgbClr val="F6F5EE"/>
      </a:lt2>
      <a:accent1>
        <a:srgbClr val="F9BF12"/>
      </a:accent1>
      <a:accent2>
        <a:srgbClr val="6EBF49"/>
      </a:accent2>
      <a:accent3>
        <a:srgbClr val="F47735"/>
      </a:accent3>
      <a:accent4>
        <a:srgbClr val="74489D"/>
      </a:accent4>
      <a:accent5>
        <a:srgbClr val="B3373C"/>
      </a:accent5>
      <a:accent6>
        <a:srgbClr val="4BACC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 marL="173038" indent="-173038" eaLnBrk="0" hangingPunct="0">
          <a:spcBef>
            <a:spcPct val="20000"/>
          </a:spcBef>
          <a:buClr>
            <a:srgbClr val="003767"/>
          </a:buClr>
          <a:buSzPct val="80000"/>
          <a:buFont typeface="Wingdings" charset="2"/>
          <a:buChar char="§"/>
          <a:defRPr sz="1600" dirty="0" smtClean="0">
            <a:solidFill>
              <a:srgbClr val="003767"/>
            </a:solidFill>
            <a:latin typeface="Franklin Gothic Book"/>
            <a:ea typeface="ヒラギノ角ゴ Pro W3" charset="-128"/>
            <a:cs typeface="Franklin Gothic Book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7778d2-d3c0-4c0d-8dc3-cf70ec86f17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EABBC07E7874F9EA3EE2745D4025E" ma:contentTypeVersion="2" ma:contentTypeDescription="Create a new document." ma:contentTypeScope="" ma:versionID="398865936579c142ce07b7b53a6b1ef6">
  <xsd:schema xmlns:xsd="http://www.w3.org/2001/XMLSchema" xmlns:xs="http://www.w3.org/2001/XMLSchema" xmlns:p="http://schemas.microsoft.com/office/2006/metadata/properties" xmlns:ns2="837778d2-d3c0-4c0d-8dc3-cf70ec86f171" targetNamespace="http://schemas.microsoft.com/office/2006/metadata/properties" ma:root="true" ma:fieldsID="e69f2e69bacc05647f8b79c33b0e3d59" ns2:_="">
    <xsd:import namespace="837778d2-d3c0-4c0d-8dc3-cf70ec86f1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778d2-d3c0-4c0d-8dc3-cf70ec86f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8B944-6B86-4E64-A32A-6FC0487130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F374CB-B052-4316-B71F-23C8A128635E}">
  <ds:schemaRefs>
    <ds:schemaRef ds:uri="http://www.w3.org/XML/1998/namespace"/>
    <ds:schemaRef ds:uri="837778d2-d3c0-4c0d-8dc3-cf70ec86f17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0CFCA9F-B307-43A5-8CC3-0BB5A8C40D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778d2-d3c0-4c0d-8dc3-cf70ec86f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</TotalTime>
  <Words>747</Words>
  <Application>Microsoft Office PowerPoint</Application>
  <PresentationFormat>Custom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ヒラギノ角ゴ Pro W3</vt:lpstr>
      <vt:lpstr>Courier New</vt:lpstr>
      <vt:lpstr>Franklin Gothic Book</vt:lpstr>
      <vt:lpstr>Calibri</vt:lpstr>
      <vt:lpstr>Arial</vt:lpstr>
      <vt:lpstr>NCOA 2017</vt:lpstr>
      <vt:lpstr>Office Theme</vt:lpstr>
      <vt:lpstr>Tome control de su salud con [PROGRAM NAME]</vt:lpstr>
      <vt:lpstr>Agenda</vt:lpstr>
      <vt:lpstr>Talleres de [PROGRAM NAME]: Aspectos básicos </vt:lpstr>
      <vt:lpstr>Talleres de [PROGRAM NAME]: Aspectos básicos</vt:lpstr>
      <vt:lpstr>Antecedentes</vt:lpstr>
      <vt:lpstr>Talleres de [PROGRAM NAME]:  Los beneficios</vt:lpstr>
      <vt:lpstr>Talleres de [PROGRAM NAME]:  Los beneficios</vt:lpstr>
      <vt:lpstr>Claves para el éxito</vt:lpstr>
      <vt:lpstr>El taller [PROGRAM NAME] puede ser para usted, si usted… </vt:lpstr>
      <vt:lpstr>Realice un plan paso a paso para mejorar su salud—y su vida.  </vt:lpstr>
      <vt:lpstr>¡Inscríbase hoy—y tome el control de su salud!</vt:lpstr>
    </vt:vector>
  </TitlesOfParts>
  <Company>National Council on Aging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NCOA PPT Template</dc:title>
  <dc:creator>National Council on Aging</dc:creator>
  <cp:lastModifiedBy>Kathleen Zuke</cp:lastModifiedBy>
  <cp:revision>265</cp:revision>
  <dcterms:created xsi:type="dcterms:W3CDTF">2011-08-25T21:05:55Z</dcterms:created>
  <dcterms:modified xsi:type="dcterms:W3CDTF">2017-07-21T14:58:43Z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0x010100100EABBC07E7874F9EA3EE2745D4025E</vt:lpwstr>
  </property>
</Properties>
</file>