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47F_749D8AC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4"/>
    <p:sldMasterId id="2147483994" r:id="rId5"/>
  </p:sldMasterIdLst>
  <p:notesMasterIdLst>
    <p:notesMasterId r:id="rId50"/>
  </p:notesMasterIdLst>
  <p:handoutMasterIdLst>
    <p:handoutMasterId r:id="rId51"/>
  </p:handoutMasterIdLst>
  <p:sldIdLst>
    <p:sldId id="257" r:id="rId6"/>
    <p:sldId id="920" r:id="rId7"/>
    <p:sldId id="919" r:id="rId8"/>
    <p:sldId id="902" r:id="rId9"/>
    <p:sldId id="728" r:id="rId10"/>
    <p:sldId id="482" r:id="rId11"/>
    <p:sldId id="877" r:id="rId12"/>
    <p:sldId id="1011" r:id="rId13"/>
    <p:sldId id="1138" r:id="rId14"/>
    <p:sldId id="1092" r:id="rId15"/>
    <p:sldId id="1094" r:id="rId16"/>
    <p:sldId id="1139" r:id="rId17"/>
    <p:sldId id="1140" r:id="rId18"/>
    <p:sldId id="1095" r:id="rId19"/>
    <p:sldId id="1141" r:id="rId20"/>
    <p:sldId id="1142" r:id="rId21"/>
    <p:sldId id="1143" r:id="rId22"/>
    <p:sldId id="1144" r:id="rId23"/>
    <p:sldId id="1145" r:id="rId24"/>
    <p:sldId id="1146" r:id="rId25"/>
    <p:sldId id="1147" r:id="rId26"/>
    <p:sldId id="1148" r:id="rId27"/>
    <p:sldId id="1149" r:id="rId28"/>
    <p:sldId id="1150" r:id="rId29"/>
    <p:sldId id="1151" r:id="rId30"/>
    <p:sldId id="1152" r:id="rId31"/>
    <p:sldId id="1153" r:id="rId32"/>
    <p:sldId id="1154" r:id="rId33"/>
    <p:sldId id="1155" r:id="rId34"/>
    <p:sldId id="1156" r:id="rId35"/>
    <p:sldId id="1157" r:id="rId36"/>
    <p:sldId id="1167" r:id="rId37"/>
    <p:sldId id="1159" r:id="rId38"/>
    <p:sldId id="1162" r:id="rId39"/>
    <p:sldId id="1163" r:id="rId40"/>
    <p:sldId id="1164" r:id="rId41"/>
    <p:sldId id="1165" r:id="rId42"/>
    <p:sldId id="1166" r:id="rId43"/>
    <p:sldId id="1160" r:id="rId44"/>
    <p:sldId id="1000" r:id="rId45"/>
    <p:sldId id="312" r:id="rId46"/>
    <p:sldId id="981" r:id="rId47"/>
    <p:sldId id="316" r:id="rId48"/>
    <p:sldId id="916" r:id="rId4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59203B-7E5A-4C16-7459-C1E41B080E71}" name="Ryan Ramsey" initials="RR" userId="S::Ryan.Ramsey@ncoa.org::94b803e7-1c78-4952-9d21-655261203b1b" providerId="AD"/>
  <p188:author id="{2270705F-2987-6D12-0B3E-080F75AFA174}" name="Rachel Shuman" initials="RS" userId="S::rshuman@medicarerights.org::1b712225-6aff-41fe-a65d-b1607923873d" providerId="AD"/>
  <p188:author id="{D99F20A4-BCD6-590A-12BE-D60559F9F732}" name="Cynthia Montesinos" initials="CM" userId="S::cmontesinos@medicarerights.org::be9d7f39-ceed-481e-82f4-e3a30a758548" providerId="AD"/>
  <p188:author id="{DEA439AD-9F1E-B42B-9894-E9D20A99C3C6}" name="Patricia Jia" initials="PJ" userId="S::pjia@medicarerights.org::6351d0f1-01dd-4e6d-8096-d4ced9c5d07d" providerId="AD"/>
  <p188:author id="{A311F1AD-B4F2-8D65-8CB9-F5E52BFD3984}" name="Shea Corti" initials="SC" userId="S::scours@medicarerights.org::d08a3846-a05d-4cde-b2eb-b46eb77c91dd" providerId="AD"/>
  <p188:author id="{067751F2-BAC9-6CEB-2DC1-452063724B3D}" name="Emily Whicheloe" initials="EW" userId="S::ewhicheloe@medicarerights.org::15742455-bb1e-4675-97c5-494b74c840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B" initials="E" lastIdx="2" clrIdx="0">
    <p:extLst>
      <p:ext uri="{19B8F6BF-5375-455C-9EA6-DF929625EA0E}">
        <p15:presenceInfo xmlns:p15="http://schemas.microsoft.com/office/powerpoint/2012/main" userId="EmilyB" providerId="None"/>
      </p:ext>
    </p:extLst>
  </p:cmAuthor>
  <p:cmAuthor id="2" name="Patricia Jia" initials="PJ" lastIdx="3" clrIdx="1">
    <p:extLst>
      <p:ext uri="{19B8F6BF-5375-455C-9EA6-DF929625EA0E}">
        <p15:presenceInfo xmlns:p15="http://schemas.microsoft.com/office/powerpoint/2012/main" userId="S::pjia@medicarerights.org::6351d0f1-01dd-4e6d-8096-d4ced9c5d0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5F6F9"/>
    <a:srgbClr val="001D6B"/>
    <a:srgbClr val="CF4D00"/>
    <a:srgbClr val="FF8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85"/>
    <p:restoredTop sz="90822" autoAdjust="0"/>
  </p:normalViewPr>
  <p:slideViewPr>
    <p:cSldViewPr snapToGrid="0" snapToObjects="1">
      <p:cViewPr varScale="1">
        <p:scale>
          <a:sx n="115" d="100"/>
          <a:sy n="115" d="100"/>
        </p:scale>
        <p:origin x="784" y="200"/>
      </p:cViewPr>
      <p:guideLst>
        <p:guide orient="horz" pos="2160"/>
        <p:guide pos="3840"/>
      </p:guideLst>
    </p:cSldViewPr>
  </p:slideViewPr>
  <p:outlineViewPr>
    <p:cViewPr>
      <p:scale>
        <a:sx n="33" d="100"/>
        <a:sy n="33" d="100"/>
      </p:scale>
      <p:origin x="0" y="-208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omments/modernComment_47F_749D8AC9.xml><?xml version="1.0" encoding="utf-8"?>
<p188:cmLst xmlns:a="http://schemas.openxmlformats.org/drawingml/2006/main" xmlns:r="http://schemas.openxmlformats.org/officeDocument/2006/relationships" xmlns:p188="http://schemas.microsoft.com/office/powerpoint/2018/8/main">
  <p188:cm id="{ABB58818-9CCD-436A-A806-E26F41539366}" authorId="{0E59203B-7E5A-4C16-7459-C1E41B080E71}" created="2025-05-01T16:01:41.504">
    <pc:sldMkLst xmlns:pc="http://schemas.microsoft.com/office/powerpoint/2013/main/command">
      <pc:docMk/>
      <pc:sldMk cId="1956481737" sldId="1151"/>
    </pc:sldMkLst>
    <p188:txBody>
      <a:bodyPr/>
      <a:lstStyle/>
      <a:p>
        <a:r>
          <a:rPr lang="en-US"/>
          <a:t>Would recommend losing this slide, if the section is about the Telehealth benefits before the PHE emergency that would be 2020, and 2025 numbers wouldn’t be relative.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 2016 Medicare Rights Center</a:t>
            </a:r>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2D32F92-F12A-443D-96D7-EA8CACA24D1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1AFFA16-0506-412D-B585-65E2CA8E21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87D152-2043-49FB-82CF-9BC77F82D3A2}" type="slidenum">
              <a:rPr lang="en-US" smtClean="0"/>
              <a:pPr/>
              <a:t>1</a:t>
            </a:fld>
            <a:endParaRPr lang="en-US"/>
          </a:p>
        </p:txBody>
      </p:sp>
      <p:sp>
        <p:nvSpPr>
          <p:cNvPr id="27651" name="Rectangle 2"/>
          <p:cNvSpPr>
            <a:spLocks noGrp="1" noChangeArrowheads="1"/>
          </p:cNvSpPr>
          <p:nvPr>
            <p:ph type="body" idx="1"/>
          </p:nvPr>
        </p:nvSpPr>
        <p:spPr>
          <a:xfrm>
            <a:off x="914400" y="4343400"/>
            <a:ext cx="5029200" cy="4116388"/>
          </a:xfrm>
          <a:noFill/>
          <a:ln/>
        </p:spPr>
        <p:txBody>
          <a:bodyPr lIns="89624" tIns="44026" rIns="89624" bIns="44026"/>
          <a:lstStyle/>
          <a:p>
            <a:pPr eaLnBrk="1" hangingPunct="1"/>
            <a:endParaRPr lang="en-US" dirty="0"/>
          </a:p>
        </p:txBody>
      </p:sp>
      <p:sp>
        <p:nvSpPr>
          <p:cNvPr id="27652" name="Rectangle 3"/>
          <p:cNvSpPr>
            <a:spLocks noGrp="1" noRot="1" noChangeAspect="1" noChangeArrowheads="1" noTextEdit="1"/>
          </p:cNvSpPr>
          <p:nvPr>
            <p:ph type="sldImg"/>
          </p:nvPr>
        </p:nvSpPr>
        <p:spPr>
          <a:xfrm>
            <a:off x="395288" y="693738"/>
            <a:ext cx="6070600" cy="3414712"/>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87D152-2043-49FB-82CF-9BC77F82D3A2}" type="slidenum">
              <a:rPr lang="en-US" smtClean="0"/>
              <a:pPr/>
              <a:t>2</a:t>
            </a:fld>
            <a:endParaRPr lang="en-US"/>
          </a:p>
        </p:txBody>
      </p:sp>
      <p:sp>
        <p:nvSpPr>
          <p:cNvPr id="27651" name="Rectangle 2"/>
          <p:cNvSpPr>
            <a:spLocks noGrp="1" noChangeArrowheads="1"/>
          </p:cNvSpPr>
          <p:nvPr>
            <p:ph type="body" idx="1"/>
          </p:nvPr>
        </p:nvSpPr>
        <p:spPr>
          <a:xfrm>
            <a:off x="914400" y="4343400"/>
            <a:ext cx="5029200" cy="4116388"/>
          </a:xfrm>
          <a:noFill/>
          <a:ln/>
        </p:spPr>
        <p:txBody>
          <a:bodyPr lIns="89624" tIns="44026" rIns="89624" bIns="44026"/>
          <a:lstStyle/>
          <a:p>
            <a:pPr eaLnBrk="1" hangingPunct="1"/>
            <a:endParaRPr lang="en-US" dirty="0"/>
          </a:p>
        </p:txBody>
      </p:sp>
      <p:sp>
        <p:nvSpPr>
          <p:cNvPr id="27652" name="Rectangle 3"/>
          <p:cNvSpPr>
            <a:spLocks noGrp="1" noRot="1" noChangeAspect="1" noChangeArrowheads="1" noTextEdit="1"/>
          </p:cNvSpPr>
          <p:nvPr>
            <p:ph type="sldImg"/>
          </p:nvPr>
        </p:nvSpPr>
        <p:spPr>
          <a:xfrm>
            <a:off x="395288" y="693738"/>
            <a:ext cx="6070600" cy="3414712"/>
          </a:xfrm>
          <a:ln w="12700" cap="flat">
            <a:solidFill>
              <a:schemeClr val="tx1"/>
            </a:solidFill>
          </a:ln>
        </p:spPr>
      </p:sp>
    </p:spTree>
    <p:extLst>
      <p:ext uri="{BB962C8B-B14F-4D97-AF65-F5344CB8AC3E}">
        <p14:creationId xmlns:p14="http://schemas.microsoft.com/office/powerpoint/2010/main" val="361752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4</a:t>
            </a:fld>
            <a:endParaRPr lang="en-US"/>
          </a:p>
        </p:txBody>
      </p:sp>
    </p:spTree>
    <p:extLst>
      <p:ext uri="{BB962C8B-B14F-4D97-AF65-F5344CB8AC3E}">
        <p14:creationId xmlns:p14="http://schemas.microsoft.com/office/powerpoint/2010/main" val="296653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381000" y="685800"/>
            <a:ext cx="6096000" cy="3429000"/>
          </a:xfrm>
          <a:ln/>
        </p:spPr>
      </p:sp>
      <p:sp>
        <p:nvSpPr>
          <p:cNvPr id="115715" name="Rectangle 3"/>
          <p:cNvSpPr>
            <a:spLocks noGrp="1" noChangeArrowheads="1"/>
          </p:cNvSpPr>
          <p:nvPr>
            <p:ph type="body" idx="1"/>
          </p:nvPr>
        </p:nvSpPr>
        <p:spPr>
          <a:xfrm>
            <a:off x="973138" y="4560888"/>
            <a:ext cx="5368925" cy="4321175"/>
          </a:xfrm>
          <a:noFill/>
          <a:ln/>
        </p:spPr>
        <p:txBody>
          <a:bodyPr/>
          <a:lstStyle/>
          <a:p>
            <a:pPr eaLnBrk="1" hangingPunct="1"/>
            <a:r>
              <a:rPr lang="en-US"/>
              <a:t>Medicare is a fee-for-service program that is designed to incorporate other types of insurance to pay for care. </a:t>
            </a:r>
            <a:r>
              <a:rPr lang="en-US">
                <a:solidFill>
                  <a:srgbClr val="FF0000"/>
                </a:solidFill>
              </a:rPr>
              <a:t>The design of Medicare coverage includes cost sharing  because </a:t>
            </a:r>
            <a:r>
              <a:rPr lang="en-US"/>
              <a:t>it does not pay for most health services at 100%. Medicare’s cost sharing may be covered by other insurance a person has, which we discuss later on in this presentation. </a:t>
            </a:r>
          </a:p>
          <a:p>
            <a:pPr eaLnBrk="1" hangingPunct="1"/>
            <a:endParaRPr lang="en-US"/>
          </a:p>
          <a:p>
            <a:pPr eaLnBrk="1" hangingPunct="1"/>
            <a:endParaRPr lang="en-US"/>
          </a:p>
        </p:txBody>
      </p:sp>
    </p:spTree>
    <p:extLst>
      <p:ext uri="{BB962C8B-B14F-4D97-AF65-F5344CB8AC3E}">
        <p14:creationId xmlns:p14="http://schemas.microsoft.com/office/powerpoint/2010/main" val="68297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457200" y="719138"/>
            <a:ext cx="6400800" cy="3600450"/>
          </a:xfrm>
          <a:ln/>
        </p:spPr>
      </p:sp>
      <p:sp>
        <p:nvSpPr>
          <p:cNvPr id="11981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8393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hape 10"/>
          <p:cNvSpPr/>
          <p:nvPr userDrawn="1"/>
        </p:nvSpPr>
        <p:spPr>
          <a:xfrm>
            <a:off x="7918451" y="3378200"/>
            <a:ext cx="960967"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4" name="Shape 11"/>
          <p:cNvSpPr/>
          <p:nvPr userDrawn="1"/>
        </p:nvSpPr>
        <p:spPr>
          <a:xfrm>
            <a:off x="8879417" y="3378200"/>
            <a:ext cx="963083" cy="101600"/>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5" name="Shape 12"/>
          <p:cNvSpPr/>
          <p:nvPr userDrawn="1"/>
        </p:nvSpPr>
        <p:spPr>
          <a:xfrm>
            <a:off x="1" y="3378200"/>
            <a:ext cx="963084" cy="101600"/>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6" name="Shape 13"/>
          <p:cNvSpPr/>
          <p:nvPr userDrawn="1"/>
        </p:nvSpPr>
        <p:spPr>
          <a:xfrm>
            <a:off x="960967" y="3378200"/>
            <a:ext cx="6957484"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8" name="TextBox 7"/>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ctrTitle"/>
          </p:nvPr>
        </p:nvSpPr>
        <p:spPr>
          <a:xfrm>
            <a:off x="267703" y="3487413"/>
            <a:ext cx="10363200" cy="1645218"/>
          </a:xfrm>
          <a:prstGeom prst="rect">
            <a:avLst/>
          </a:prstGeom>
        </p:spPr>
        <p:txBody>
          <a:bodyPr anchor="b">
            <a:normAutofit/>
          </a:bodyPr>
          <a:lstStyle>
            <a:lvl1pPr algn="l">
              <a:defRPr sz="5000">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228FD2DC-F98C-4CC1-890E-8FFD05AF074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65176" y="219456"/>
            <a:ext cx="3340702" cy="15160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764012"/>
            <a:ext cx="8427720" cy="865339"/>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27166"/>
            <a:ext cx="10515600" cy="390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1AF6E6-78F3-76CA-E513-E55CD44DCE4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13206331">
            <a:off x="4288567" y="-1643627"/>
            <a:ext cx="10720369" cy="4815279"/>
          </a:xfrm>
          <a:prstGeom prst="rect">
            <a:avLst/>
          </a:prstGeom>
        </p:spPr>
      </p:pic>
    </p:spTree>
    <p:extLst>
      <p:ext uri="{BB962C8B-B14F-4D97-AF65-F5344CB8AC3E}">
        <p14:creationId xmlns:p14="http://schemas.microsoft.com/office/powerpoint/2010/main" val="427096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42772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781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a:extLst>
              <a:ext uri="{FF2B5EF4-FFF2-40B4-BE49-F238E27FC236}">
                <a16:creationId xmlns:a16="http://schemas.microsoft.com/office/drawing/2014/main" id="{C628DA14-4027-E117-B85C-651B37A91B8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13206331">
            <a:off x="4288567" y="-1643627"/>
            <a:ext cx="10720369" cy="4815279"/>
          </a:xfrm>
          <a:prstGeom prst="rect">
            <a:avLst/>
          </a:prstGeom>
        </p:spPr>
      </p:pic>
      <p:pic>
        <p:nvPicPr>
          <p:cNvPr id="10" name="Picture 2">
            <a:extLst>
              <a:ext uri="{FF2B5EF4-FFF2-40B4-BE49-F238E27FC236}">
                <a16:creationId xmlns:a16="http://schemas.microsoft.com/office/drawing/2014/main" id="{C7D646EA-AC38-ABEC-DCE9-76D7844FC63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3609604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pic>
        <p:nvPicPr>
          <p:cNvPr id="5" name="Picture 2">
            <a:extLst>
              <a:ext uri="{FF2B5EF4-FFF2-40B4-BE49-F238E27FC236}">
                <a16:creationId xmlns:a16="http://schemas.microsoft.com/office/drawing/2014/main" id="{344916FB-67A1-318A-E842-E2FAF9045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292710" flipV="1">
            <a:off x="7002695" y="238195"/>
            <a:ext cx="12394681" cy="9374886"/>
          </a:xfrm>
          <a:prstGeom prst="rect">
            <a:avLst/>
          </a:prstGeom>
        </p:spPr>
      </p:pic>
      <p:pic>
        <p:nvPicPr>
          <p:cNvPr id="6" name="Picture 7">
            <a:extLst>
              <a:ext uri="{FF2B5EF4-FFF2-40B4-BE49-F238E27FC236}">
                <a16:creationId xmlns:a16="http://schemas.microsoft.com/office/drawing/2014/main" id="{FC5F65F5-CA67-453B-B869-050F6375E3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268617" flipH="1">
            <a:off x="-4767934" y="-8986632"/>
            <a:ext cx="12657383" cy="10287000"/>
          </a:xfrm>
          <a:prstGeom prst="rect">
            <a:avLst/>
          </a:prstGeom>
        </p:spPr>
      </p:pic>
      <p:grpSp>
        <p:nvGrpSpPr>
          <p:cNvPr id="13" name="Group 3">
            <a:extLst>
              <a:ext uri="{FF2B5EF4-FFF2-40B4-BE49-F238E27FC236}">
                <a16:creationId xmlns:a16="http://schemas.microsoft.com/office/drawing/2014/main" id="{726BA368-8886-E3D0-B25F-36B1ABD38D73}"/>
              </a:ext>
            </a:extLst>
          </p:cNvPr>
          <p:cNvGrpSpPr/>
          <p:nvPr userDrawn="1"/>
        </p:nvGrpSpPr>
        <p:grpSpPr>
          <a:xfrm>
            <a:off x="5461000" y="584668"/>
            <a:ext cx="6352959" cy="5422432"/>
            <a:chOff x="0" y="0"/>
            <a:chExt cx="1826726" cy="1003741"/>
          </a:xfrm>
        </p:grpSpPr>
        <p:sp>
          <p:nvSpPr>
            <p:cNvPr id="14" name="Freeform 4">
              <a:extLst>
                <a:ext uri="{FF2B5EF4-FFF2-40B4-BE49-F238E27FC236}">
                  <a16:creationId xmlns:a16="http://schemas.microsoft.com/office/drawing/2014/main" id="{DD60032C-0F19-7A03-CB4E-793C85D73B36}"/>
                </a:ext>
              </a:extLst>
            </p:cNvPr>
            <p:cNvSpPr/>
            <p:nvPr/>
          </p:nvSpPr>
          <p:spPr>
            <a:xfrm>
              <a:off x="0" y="0"/>
              <a:ext cx="1826726" cy="1003741"/>
            </a:xfrm>
            <a:custGeom>
              <a:avLst/>
              <a:gdLst/>
              <a:ahLst/>
              <a:cxnLst/>
              <a:rect l="l" t="t" r="r" b="b"/>
              <a:pathLst>
                <a:path w="1826726" h="1003741">
                  <a:moveTo>
                    <a:pt x="1702266" y="1003740"/>
                  </a:moveTo>
                  <a:lnTo>
                    <a:pt x="124460" y="1003740"/>
                  </a:lnTo>
                  <a:cubicBezTo>
                    <a:pt x="55880" y="1003740"/>
                    <a:pt x="0" y="947860"/>
                    <a:pt x="0" y="879280"/>
                  </a:cubicBezTo>
                  <a:lnTo>
                    <a:pt x="0" y="124460"/>
                  </a:lnTo>
                  <a:cubicBezTo>
                    <a:pt x="0" y="55880"/>
                    <a:pt x="55880" y="0"/>
                    <a:pt x="124460" y="0"/>
                  </a:cubicBezTo>
                  <a:lnTo>
                    <a:pt x="1702266" y="0"/>
                  </a:lnTo>
                  <a:cubicBezTo>
                    <a:pt x="1770846" y="0"/>
                    <a:pt x="1826726" y="55880"/>
                    <a:pt x="1826726" y="124460"/>
                  </a:cubicBezTo>
                  <a:lnTo>
                    <a:pt x="1826726" y="879281"/>
                  </a:lnTo>
                  <a:cubicBezTo>
                    <a:pt x="1826726" y="947861"/>
                    <a:pt x="1770846" y="1003741"/>
                    <a:pt x="1702266" y="1003741"/>
                  </a:cubicBezTo>
                  <a:close/>
                </a:path>
              </a:pathLst>
            </a:custGeom>
            <a:solidFill>
              <a:srgbClr val="FFFFFF"/>
            </a:solidFill>
          </p:spPr>
        </p:sp>
      </p:grpSp>
      <p:sp>
        <p:nvSpPr>
          <p:cNvPr id="18" name="Title 1">
            <a:extLst>
              <a:ext uri="{FF2B5EF4-FFF2-40B4-BE49-F238E27FC236}">
                <a16:creationId xmlns:a16="http://schemas.microsoft.com/office/drawing/2014/main" id="{4C29F9A7-9597-6847-F97A-7B4469DCA8FF}"/>
              </a:ext>
            </a:extLst>
          </p:cNvPr>
          <p:cNvSpPr>
            <a:spLocks noGrp="1"/>
          </p:cNvSpPr>
          <p:nvPr>
            <p:ph type="title"/>
          </p:nvPr>
        </p:nvSpPr>
        <p:spPr>
          <a:xfrm>
            <a:off x="5768340" y="850900"/>
            <a:ext cx="5750560" cy="865339"/>
          </a:xfrm>
        </p:spPr>
        <p:txBody>
          <a:bodyPr>
            <a:noAutofit/>
          </a:bodyPr>
          <a:lstStyle>
            <a:lvl1pPr>
              <a:defRPr sz="3600" b="1">
                <a:solidFill>
                  <a:schemeClr val="tx2"/>
                </a:solidFill>
              </a:defRPr>
            </a:lvl1pPr>
          </a:lstStyle>
          <a:p>
            <a:r>
              <a:rPr lang="en-US"/>
              <a:t>Click to edit Master title style</a:t>
            </a:r>
          </a:p>
        </p:txBody>
      </p:sp>
      <p:sp>
        <p:nvSpPr>
          <p:cNvPr id="23" name="Text Placeholder 22">
            <a:extLst>
              <a:ext uri="{FF2B5EF4-FFF2-40B4-BE49-F238E27FC236}">
                <a16:creationId xmlns:a16="http://schemas.microsoft.com/office/drawing/2014/main" id="{3835A83B-C9FC-104B-FBBF-972BB1467CDB}"/>
              </a:ext>
            </a:extLst>
          </p:cNvPr>
          <p:cNvSpPr>
            <a:spLocks noGrp="1"/>
          </p:cNvSpPr>
          <p:nvPr>
            <p:ph type="body" sz="quarter" idx="12"/>
          </p:nvPr>
        </p:nvSpPr>
        <p:spPr>
          <a:xfrm>
            <a:off x="5768975" y="2057400"/>
            <a:ext cx="5749925" cy="349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24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772578"/>
            <a:ext cx="6530268" cy="4359840"/>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7341468" y="1806726"/>
            <a:ext cx="4406900"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5853753"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28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587223"/>
            <a:ext cx="7732452" cy="4583772"/>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7341468" y="1806726"/>
            <a:ext cx="4406900"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5853753"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12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5803032" y="3322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a:xfrm>
            <a:off x="6589713" y="6330532"/>
            <a:ext cx="4114800" cy="365125"/>
          </a:xfrm>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a:xfrm>
            <a:off x="11072812" y="6343232"/>
            <a:ext cx="811213" cy="365125"/>
          </a:xfrm>
        </p:spPr>
        <p:txBody>
          <a:bodyPr/>
          <a:lstStyle/>
          <a:p>
            <a:fld id="{2A3F6121-7E7D-4058-A6FF-846C80794112}" type="slidenum">
              <a:rPr lang="en-US" smtClean="0"/>
              <a:pPr/>
              <a:t>‹#›</a:t>
            </a:fld>
            <a:endParaRPr lang="en-US"/>
          </a:p>
        </p:txBody>
      </p:sp>
      <p:sp>
        <p:nvSpPr>
          <p:cNvPr id="12" name="Text Placeholder 11">
            <a:extLst>
              <a:ext uri="{FF2B5EF4-FFF2-40B4-BE49-F238E27FC236}">
                <a16:creationId xmlns:a16="http://schemas.microsoft.com/office/drawing/2014/main" id="{191D69CD-2F28-0EEF-2478-69DA74F20DE4}"/>
              </a:ext>
            </a:extLst>
          </p:cNvPr>
          <p:cNvSpPr>
            <a:spLocks noGrp="1"/>
          </p:cNvSpPr>
          <p:nvPr>
            <p:ph type="body" sz="quarter" idx="12"/>
          </p:nvPr>
        </p:nvSpPr>
        <p:spPr>
          <a:xfrm>
            <a:off x="5802313" y="1866900"/>
            <a:ext cx="6081712"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9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37D4AE-2DE5-F1E1-175A-F83CEC6BF283}"/>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A562F605-550D-0C84-114F-98B5A0A7B3E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BB1E77C5-AF04-A1DA-3CA0-059B2BC54ABF}"/>
              </a:ext>
            </a:extLst>
          </p:cNvPr>
          <p:cNvGrpSpPr/>
          <p:nvPr userDrawn="1"/>
        </p:nvGrpSpPr>
        <p:grpSpPr>
          <a:xfrm>
            <a:off x="838199" y="1040937"/>
            <a:ext cx="10515601" cy="2720835"/>
            <a:chOff x="0" y="0"/>
            <a:chExt cx="3656053" cy="632049"/>
          </a:xfrm>
        </p:grpSpPr>
        <p:sp>
          <p:nvSpPr>
            <p:cNvPr id="6" name="Freeform 3">
              <a:extLst>
                <a:ext uri="{FF2B5EF4-FFF2-40B4-BE49-F238E27FC236}">
                  <a16:creationId xmlns:a16="http://schemas.microsoft.com/office/drawing/2014/main" id="{FFA66CF3-E1CC-5410-B93C-4C578EFB4FB1}"/>
                </a:ext>
              </a:extLst>
            </p:cNvPr>
            <p:cNvSpPr/>
            <p:nvPr/>
          </p:nvSpPr>
          <p:spPr>
            <a:xfrm>
              <a:off x="92710" y="106680"/>
              <a:ext cx="3551913" cy="512669"/>
            </a:xfrm>
            <a:custGeom>
              <a:avLst/>
              <a:gdLst/>
              <a:ahLst/>
              <a:cxnLst/>
              <a:rect l="l" t="t" r="r" b="b"/>
              <a:pathLst>
                <a:path w="3551913" h="512669">
                  <a:moveTo>
                    <a:pt x="3525243" y="323439"/>
                  </a:moveTo>
                  <a:cubicBezTo>
                    <a:pt x="3525243" y="411069"/>
                    <a:pt x="3449043" y="482189"/>
                    <a:pt x="3367763" y="482189"/>
                  </a:cubicBezTo>
                  <a:lnTo>
                    <a:pt x="66040" y="482189"/>
                  </a:lnTo>
                  <a:cubicBezTo>
                    <a:pt x="43180" y="482189"/>
                    <a:pt x="20320" y="477109"/>
                    <a:pt x="0" y="468219"/>
                  </a:cubicBezTo>
                  <a:cubicBezTo>
                    <a:pt x="26670" y="496159"/>
                    <a:pt x="63500" y="512669"/>
                    <a:pt x="116766" y="512669"/>
                  </a:cubicBezTo>
                  <a:lnTo>
                    <a:pt x="3405863" y="512669"/>
                  </a:lnTo>
                  <a:cubicBezTo>
                    <a:pt x="3485873" y="512669"/>
                    <a:pt x="3551913" y="446629"/>
                    <a:pt x="3551913" y="366619"/>
                  </a:cubicBezTo>
                  <a:lnTo>
                    <a:pt x="3551913" y="95250"/>
                  </a:lnTo>
                  <a:cubicBezTo>
                    <a:pt x="3551913" y="58420"/>
                    <a:pt x="3537943" y="25400"/>
                    <a:pt x="3516353" y="0"/>
                  </a:cubicBezTo>
                  <a:cubicBezTo>
                    <a:pt x="3522703" y="16510"/>
                    <a:pt x="3525243" y="34290"/>
                    <a:pt x="3525243" y="52070"/>
                  </a:cubicBezTo>
                  <a:lnTo>
                    <a:pt x="3525243" y="323439"/>
                  </a:lnTo>
                  <a:lnTo>
                    <a:pt x="3525243" y="323439"/>
                  </a:lnTo>
                  <a:close/>
                </a:path>
              </a:pathLst>
            </a:custGeom>
            <a:solidFill>
              <a:schemeClr val="accent1"/>
            </a:solidFill>
          </p:spPr>
        </p:sp>
        <p:sp>
          <p:nvSpPr>
            <p:cNvPr id="7" name="Freeform 4">
              <a:extLst>
                <a:ext uri="{FF2B5EF4-FFF2-40B4-BE49-F238E27FC236}">
                  <a16:creationId xmlns:a16="http://schemas.microsoft.com/office/drawing/2014/main" id="{1A384914-885F-3827-CAB2-90F778B0AE6F}"/>
                </a:ext>
              </a:extLst>
            </p:cNvPr>
            <p:cNvSpPr/>
            <p:nvPr/>
          </p:nvSpPr>
          <p:spPr>
            <a:xfrm>
              <a:off x="12700" y="12700"/>
              <a:ext cx="3591284" cy="563469"/>
            </a:xfrm>
            <a:custGeom>
              <a:avLst/>
              <a:gdLst/>
              <a:ahLst/>
              <a:cxnLst/>
              <a:rect l="l" t="t" r="r" b="b"/>
              <a:pathLst>
                <a:path w="3591284" h="563469">
                  <a:moveTo>
                    <a:pt x="146050" y="563469"/>
                  </a:moveTo>
                  <a:lnTo>
                    <a:pt x="3445234" y="563469"/>
                  </a:lnTo>
                  <a:cubicBezTo>
                    <a:pt x="3525243" y="563469"/>
                    <a:pt x="3591284" y="497429"/>
                    <a:pt x="3591284" y="417419"/>
                  </a:cubicBezTo>
                  <a:lnTo>
                    <a:pt x="3591284" y="146050"/>
                  </a:lnTo>
                  <a:cubicBezTo>
                    <a:pt x="3591284" y="66040"/>
                    <a:pt x="3525243" y="0"/>
                    <a:pt x="3445234" y="0"/>
                  </a:cubicBezTo>
                  <a:lnTo>
                    <a:pt x="146050" y="0"/>
                  </a:lnTo>
                  <a:cubicBezTo>
                    <a:pt x="66040" y="0"/>
                    <a:pt x="0" y="66040"/>
                    <a:pt x="0" y="146050"/>
                  </a:cubicBezTo>
                  <a:lnTo>
                    <a:pt x="0" y="417419"/>
                  </a:lnTo>
                  <a:cubicBezTo>
                    <a:pt x="0" y="498699"/>
                    <a:pt x="66040" y="563469"/>
                    <a:pt x="146050" y="563469"/>
                  </a:cubicBezTo>
                  <a:close/>
                </a:path>
              </a:pathLst>
            </a:custGeom>
            <a:solidFill>
              <a:srgbClr val="FFFFFF"/>
            </a:solidFill>
          </p:spPr>
        </p:sp>
        <p:sp>
          <p:nvSpPr>
            <p:cNvPr id="8" name="Freeform 5">
              <a:extLst>
                <a:ext uri="{FF2B5EF4-FFF2-40B4-BE49-F238E27FC236}">
                  <a16:creationId xmlns:a16="http://schemas.microsoft.com/office/drawing/2014/main" id="{DCDF6DA3-659B-BDEF-9AB6-D70A5AB0AE72}"/>
                </a:ext>
              </a:extLst>
            </p:cNvPr>
            <p:cNvSpPr/>
            <p:nvPr/>
          </p:nvSpPr>
          <p:spPr>
            <a:xfrm>
              <a:off x="0" y="0"/>
              <a:ext cx="3656054" cy="632049"/>
            </a:xfrm>
            <a:custGeom>
              <a:avLst/>
              <a:gdLst/>
              <a:ahLst/>
              <a:cxnLst/>
              <a:rect l="l" t="t" r="r" b="b"/>
              <a:pathLst>
                <a:path w="3656054" h="632049">
                  <a:moveTo>
                    <a:pt x="3592553" y="74930"/>
                  </a:moveTo>
                  <a:cubicBezTo>
                    <a:pt x="3564613" y="30480"/>
                    <a:pt x="3515084" y="0"/>
                    <a:pt x="3457934" y="0"/>
                  </a:cubicBezTo>
                  <a:lnTo>
                    <a:pt x="158750" y="0"/>
                  </a:lnTo>
                  <a:cubicBezTo>
                    <a:pt x="71120" y="0"/>
                    <a:pt x="0" y="71120"/>
                    <a:pt x="0" y="158750"/>
                  </a:cubicBezTo>
                  <a:lnTo>
                    <a:pt x="0" y="430119"/>
                  </a:lnTo>
                  <a:cubicBezTo>
                    <a:pt x="0" y="482189"/>
                    <a:pt x="25400" y="527909"/>
                    <a:pt x="63500" y="557119"/>
                  </a:cubicBezTo>
                  <a:cubicBezTo>
                    <a:pt x="91440" y="601569"/>
                    <a:pt x="140970" y="632049"/>
                    <a:pt x="212716" y="632049"/>
                  </a:cubicBezTo>
                  <a:lnTo>
                    <a:pt x="3497304" y="632049"/>
                  </a:lnTo>
                  <a:cubicBezTo>
                    <a:pt x="3584934" y="632049"/>
                    <a:pt x="3656054" y="560929"/>
                    <a:pt x="3656054" y="473299"/>
                  </a:cubicBezTo>
                  <a:lnTo>
                    <a:pt x="3656054" y="201930"/>
                  </a:lnTo>
                  <a:cubicBezTo>
                    <a:pt x="3656053" y="149860"/>
                    <a:pt x="3630653" y="104140"/>
                    <a:pt x="3592553" y="74930"/>
                  </a:cubicBezTo>
                  <a:close/>
                  <a:moveTo>
                    <a:pt x="12700" y="430119"/>
                  </a:moveTo>
                  <a:lnTo>
                    <a:pt x="12700" y="158750"/>
                  </a:lnTo>
                  <a:cubicBezTo>
                    <a:pt x="12700" y="78740"/>
                    <a:pt x="78740" y="12700"/>
                    <a:pt x="158750" y="12700"/>
                  </a:cubicBezTo>
                  <a:lnTo>
                    <a:pt x="3457934" y="12700"/>
                  </a:lnTo>
                  <a:cubicBezTo>
                    <a:pt x="3537943" y="12700"/>
                    <a:pt x="3603984" y="78740"/>
                    <a:pt x="3603984" y="158750"/>
                  </a:cubicBezTo>
                  <a:lnTo>
                    <a:pt x="3603984" y="430119"/>
                  </a:lnTo>
                  <a:cubicBezTo>
                    <a:pt x="3603984" y="510129"/>
                    <a:pt x="3537943" y="576169"/>
                    <a:pt x="3457934" y="576169"/>
                  </a:cubicBezTo>
                  <a:lnTo>
                    <a:pt x="158750" y="576169"/>
                  </a:lnTo>
                  <a:cubicBezTo>
                    <a:pt x="78740" y="576169"/>
                    <a:pt x="12700" y="511399"/>
                    <a:pt x="12700" y="430119"/>
                  </a:cubicBezTo>
                  <a:close/>
                  <a:moveTo>
                    <a:pt x="3644623" y="473299"/>
                  </a:moveTo>
                  <a:cubicBezTo>
                    <a:pt x="3644623" y="553309"/>
                    <a:pt x="3577313" y="619349"/>
                    <a:pt x="3497303" y="619349"/>
                  </a:cubicBezTo>
                  <a:lnTo>
                    <a:pt x="212716" y="619349"/>
                  </a:lnTo>
                  <a:cubicBezTo>
                    <a:pt x="157480" y="619349"/>
                    <a:pt x="120650" y="602839"/>
                    <a:pt x="93980" y="574899"/>
                  </a:cubicBezTo>
                  <a:cubicBezTo>
                    <a:pt x="114300" y="583789"/>
                    <a:pt x="135890" y="588869"/>
                    <a:pt x="160020" y="588869"/>
                  </a:cubicBezTo>
                  <a:lnTo>
                    <a:pt x="3459204" y="588869"/>
                  </a:lnTo>
                  <a:cubicBezTo>
                    <a:pt x="3546834" y="588869"/>
                    <a:pt x="3617954" y="517749"/>
                    <a:pt x="3617954" y="430119"/>
                  </a:cubicBezTo>
                  <a:lnTo>
                    <a:pt x="3617954" y="158750"/>
                  </a:lnTo>
                  <a:cubicBezTo>
                    <a:pt x="3617954" y="140970"/>
                    <a:pt x="3614143" y="123190"/>
                    <a:pt x="3609063" y="106680"/>
                  </a:cubicBezTo>
                  <a:cubicBezTo>
                    <a:pt x="3630654" y="132080"/>
                    <a:pt x="3644623" y="165100"/>
                    <a:pt x="3644623" y="201930"/>
                  </a:cubicBezTo>
                  <a:lnTo>
                    <a:pt x="3644623" y="473299"/>
                  </a:lnTo>
                  <a:cubicBezTo>
                    <a:pt x="3644623" y="473299"/>
                    <a:pt x="3644623" y="473299"/>
                    <a:pt x="3644623" y="473299"/>
                  </a:cubicBezTo>
                  <a:close/>
                </a:path>
              </a:pathLst>
            </a:custGeom>
            <a:solidFill>
              <a:srgbClr val="F5F6F8"/>
            </a:solidFill>
          </p:spPr>
        </p:sp>
      </p:grpSp>
      <p:sp>
        <p:nvSpPr>
          <p:cNvPr id="9" name="Title 1">
            <a:extLst>
              <a:ext uri="{FF2B5EF4-FFF2-40B4-BE49-F238E27FC236}">
                <a16:creationId xmlns:a16="http://schemas.microsoft.com/office/drawing/2014/main" id="{EE24EDEE-63E4-1631-84AD-E60747083F34}"/>
              </a:ext>
            </a:extLst>
          </p:cNvPr>
          <p:cNvSpPr>
            <a:spLocks noGrp="1"/>
          </p:cNvSpPr>
          <p:nvPr>
            <p:ph type="title" hasCustomPrompt="1"/>
          </p:nvPr>
        </p:nvSpPr>
        <p:spPr>
          <a:xfrm>
            <a:off x="1249680" y="1730383"/>
            <a:ext cx="9837467" cy="1156061"/>
          </a:xfrm>
        </p:spPr>
        <p:txBody>
          <a:bodyPr anchor="b"/>
          <a:lstStyle>
            <a:lvl1pPr>
              <a:defRPr sz="6000" b="1">
                <a:solidFill>
                  <a:schemeClr val="tx2"/>
                </a:solidFill>
              </a:defRPr>
            </a:lvl1pPr>
          </a:lstStyle>
          <a:p>
            <a:r>
              <a:rPr lang="en-US"/>
              <a:t>Section header</a:t>
            </a:r>
          </a:p>
        </p:txBody>
      </p:sp>
    </p:spTree>
    <p:extLst>
      <p:ext uri="{BB962C8B-B14F-4D97-AF65-F5344CB8AC3E}">
        <p14:creationId xmlns:p14="http://schemas.microsoft.com/office/powerpoint/2010/main" val="330631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FD29-4836-2DDE-B85E-D111025ABABE}"/>
              </a:ext>
            </a:extLst>
          </p:cNvPr>
          <p:cNvSpPr>
            <a:spLocks noGrp="1"/>
          </p:cNvSpPr>
          <p:nvPr>
            <p:ph type="title" hasCustomPrompt="1"/>
          </p:nvPr>
        </p:nvSpPr>
        <p:spPr>
          <a:xfrm>
            <a:off x="2500352" y="2815642"/>
            <a:ext cx="8701088" cy="1156061"/>
          </a:xfrm>
        </p:spPr>
        <p:txBody>
          <a:bodyPr anchor="b"/>
          <a:lstStyle>
            <a:lvl1pPr algn="l">
              <a:defRPr sz="6000" b="1">
                <a:solidFill>
                  <a:schemeClr val="accent3"/>
                </a:solidFill>
              </a:defRPr>
            </a:lvl1pPr>
          </a:lstStyle>
          <a:p>
            <a:r>
              <a:rPr lang="en-US"/>
              <a:t>Topic or big idea</a:t>
            </a:r>
          </a:p>
        </p:txBody>
      </p:sp>
      <p:sp>
        <p:nvSpPr>
          <p:cNvPr id="5" name="Footer Placeholder 4">
            <a:extLst>
              <a:ext uri="{FF2B5EF4-FFF2-40B4-BE49-F238E27FC236}">
                <a16:creationId xmlns:a16="http://schemas.microsoft.com/office/drawing/2014/main" id="{516CE3D0-6F46-24E1-FC61-D6D2E96625BF}"/>
              </a:ext>
            </a:extLst>
          </p:cNvPr>
          <p:cNvSpPr>
            <a:spLocks noGrp="1"/>
          </p:cNvSpPr>
          <p:nvPr>
            <p:ph type="ftr" sz="quarter" idx="11"/>
          </p:nvPr>
        </p:nvSpPr>
        <p:spPr/>
        <p:txBody>
          <a:bodyPr/>
          <a:lstStyle/>
          <a:p>
            <a:r>
              <a:rPr lang="en-US"/>
              <a:t>© 2023 Medicare Rights Center</a:t>
            </a:r>
          </a:p>
        </p:txBody>
      </p:sp>
      <p:sp>
        <p:nvSpPr>
          <p:cNvPr id="6" name="Slide Number Placeholder 5">
            <a:extLst>
              <a:ext uri="{FF2B5EF4-FFF2-40B4-BE49-F238E27FC236}">
                <a16:creationId xmlns:a16="http://schemas.microsoft.com/office/drawing/2014/main" id="{1752932A-203D-1E03-A9BE-870C28C83315}"/>
              </a:ext>
            </a:extLst>
          </p:cNvPr>
          <p:cNvSpPr>
            <a:spLocks noGrp="1"/>
          </p:cNvSpPr>
          <p:nvPr>
            <p:ph type="sldNum" sz="quarter" idx="12"/>
          </p:nvPr>
        </p:nvSpPr>
        <p:spPr/>
        <p:txBody>
          <a:bodyPr/>
          <a:lstStyle/>
          <a:p>
            <a:fld id="{2A3F6121-7E7D-4058-A6FF-846C80794112}" type="slidenum">
              <a:rPr lang="en-US" smtClean="0"/>
              <a:t>‹#›</a:t>
            </a:fld>
            <a:endParaRPr lang="en-US"/>
          </a:p>
        </p:txBody>
      </p:sp>
      <p:pic>
        <p:nvPicPr>
          <p:cNvPr id="4" name="Picture 3" descr="Icon&#10;&#10;Description automatically generated">
            <a:extLst>
              <a:ext uri="{FF2B5EF4-FFF2-40B4-BE49-F238E27FC236}">
                <a16:creationId xmlns:a16="http://schemas.microsoft.com/office/drawing/2014/main" id="{D9A34617-FCEB-0CD4-07AE-FBBD6837C7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00352" y="676175"/>
            <a:ext cx="1828800" cy="1828800"/>
          </a:xfrm>
          <a:prstGeom prst="rect">
            <a:avLst/>
          </a:prstGeom>
        </p:spPr>
      </p:pic>
      <p:sp>
        <p:nvSpPr>
          <p:cNvPr id="16" name="Text Placeholder 15">
            <a:extLst>
              <a:ext uri="{FF2B5EF4-FFF2-40B4-BE49-F238E27FC236}">
                <a16:creationId xmlns:a16="http://schemas.microsoft.com/office/drawing/2014/main" id="{E5CE03F0-C330-DB0E-5273-2AE207687AE9}"/>
              </a:ext>
            </a:extLst>
          </p:cNvPr>
          <p:cNvSpPr>
            <a:spLocks noGrp="1"/>
          </p:cNvSpPr>
          <p:nvPr>
            <p:ph type="body" sz="quarter" idx="13" hasCustomPrompt="1"/>
          </p:nvPr>
        </p:nvSpPr>
        <p:spPr>
          <a:xfrm>
            <a:off x="2502241" y="4203118"/>
            <a:ext cx="8701088" cy="548005"/>
          </a:xfrm>
        </p:spPr>
        <p:txBody>
          <a:bodyPr/>
          <a:lstStyle>
            <a:lvl1pPr marL="0" indent="0">
              <a:buNone/>
              <a:defRPr/>
            </a:lvl1pPr>
          </a:lstStyle>
          <a:p>
            <a:pPr lvl="0"/>
            <a:r>
              <a:rPr lang="en-US"/>
              <a:t>Elaborate if needed</a:t>
            </a:r>
          </a:p>
        </p:txBody>
      </p:sp>
      <p:pic>
        <p:nvPicPr>
          <p:cNvPr id="3" name="Picture 3">
            <a:extLst>
              <a:ext uri="{FF2B5EF4-FFF2-40B4-BE49-F238E27FC236}">
                <a16:creationId xmlns:a16="http://schemas.microsoft.com/office/drawing/2014/main" id="{46288CAD-6AC2-3887-016F-145A0822ED7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05" r="41713" b="62963"/>
          <a:stretch/>
        </p:blipFill>
        <p:spPr>
          <a:xfrm rot="5400000">
            <a:off x="-2114310" y="1524001"/>
            <a:ext cx="6858001" cy="3810000"/>
          </a:xfrm>
          <a:prstGeom prst="rect">
            <a:avLst/>
          </a:prstGeom>
        </p:spPr>
      </p:pic>
    </p:spTree>
    <p:extLst>
      <p:ext uri="{BB962C8B-B14F-4D97-AF65-F5344CB8AC3E}">
        <p14:creationId xmlns:p14="http://schemas.microsoft.com/office/powerpoint/2010/main" val="791148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or audience participation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15" name="Group 2">
            <a:extLst>
              <a:ext uri="{FF2B5EF4-FFF2-40B4-BE49-F238E27FC236}">
                <a16:creationId xmlns:a16="http://schemas.microsoft.com/office/drawing/2014/main" id="{24BA5E66-3048-2384-A1F6-568051285708}"/>
              </a:ext>
            </a:extLst>
          </p:cNvPr>
          <p:cNvGrpSpPr/>
          <p:nvPr userDrawn="1"/>
        </p:nvGrpSpPr>
        <p:grpSpPr>
          <a:xfrm>
            <a:off x="2075890" y="1670879"/>
            <a:ext cx="9829800" cy="4359840"/>
            <a:chOff x="0" y="0"/>
            <a:chExt cx="3656053" cy="1621535"/>
          </a:xfrm>
        </p:grpSpPr>
        <p:sp>
          <p:nvSpPr>
            <p:cNvPr id="16" name="Freeform 3">
              <a:extLst>
                <a:ext uri="{FF2B5EF4-FFF2-40B4-BE49-F238E27FC236}">
                  <a16:creationId xmlns:a16="http://schemas.microsoft.com/office/drawing/2014/main" id="{ED4241A7-E2AE-E1D8-0356-510CC211EB8A}"/>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chemeClr val="accent3"/>
            </a:solidFill>
          </p:spPr>
        </p:sp>
        <p:sp>
          <p:nvSpPr>
            <p:cNvPr id="17" name="Freeform 4">
              <a:extLst>
                <a:ext uri="{FF2B5EF4-FFF2-40B4-BE49-F238E27FC236}">
                  <a16:creationId xmlns:a16="http://schemas.microsoft.com/office/drawing/2014/main" id="{7BFDCD96-8681-C6F3-EF6A-983A2287F1A3}"/>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18" name="Freeform 5">
              <a:extLst>
                <a:ext uri="{FF2B5EF4-FFF2-40B4-BE49-F238E27FC236}">
                  <a16:creationId xmlns:a16="http://schemas.microsoft.com/office/drawing/2014/main" id="{D996FFD4-FBD9-EDAF-AF9C-2FC23424241D}"/>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9" name="Title 1">
            <a:extLst>
              <a:ext uri="{FF2B5EF4-FFF2-40B4-BE49-F238E27FC236}">
                <a16:creationId xmlns:a16="http://schemas.microsoft.com/office/drawing/2014/main" id="{12A8771A-6DD4-0982-C935-8C3E35597B86}"/>
              </a:ext>
            </a:extLst>
          </p:cNvPr>
          <p:cNvSpPr>
            <a:spLocks noGrp="1"/>
          </p:cNvSpPr>
          <p:nvPr>
            <p:ph type="title" hasCustomPrompt="1"/>
          </p:nvPr>
        </p:nvSpPr>
        <p:spPr>
          <a:xfrm>
            <a:off x="2075890" y="426086"/>
            <a:ext cx="8431796" cy="1152682"/>
          </a:xfrm>
        </p:spPr>
        <p:txBody>
          <a:bodyPr/>
          <a:lstStyle>
            <a:lvl1pPr>
              <a:defRPr b="1">
                <a:solidFill>
                  <a:schemeClr val="accent3"/>
                </a:solidFill>
              </a:defRPr>
            </a:lvl1pPr>
          </a:lstStyle>
          <a:p>
            <a:r>
              <a:rPr lang="en-US"/>
              <a:t>Q &amp; A</a:t>
            </a:r>
          </a:p>
        </p:txBody>
      </p:sp>
      <p:pic>
        <p:nvPicPr>
          <p:cNvPr id="21" name="Picture 20" descr="Icon&#10;&#10;Description automatically generated">
            <a:extLst>
              <a:ext uri="{FF2B5EF4-FFF2-40B4-BE49-F238E27FC236}">
                <a16:creationId xmlns:a16="http://schemas.microsoft.com/office/drawing/2014/main" id="{63728B86-A581-D3FA-B137-BF36C4D0F4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7292" y="354337"/>
            <a:ext cx="1347022" cy="1347022"/>
          </a:xfrm>
          <a:prstGeom prst="rect">
            <a:avLst/>
          </a:prstGeom>
        </p:spPr>
      </p:pic>
      <p:sp>
        <p:nvSpPr>
          <p:cNvPr id="23" name="Text Placeholder 22">
            <a:extLst>
              <a:ext uri="{FF2B5EF4-FFF2-40B4-BE49-F238E27FC236}">
                <a16:creationId xmlns:a16="http://schemas.microsoft.com/office/drawing/2014/main" id="{5BD4CF11-236C-DE72-2520-D6399FE0A687}"/>
              </a:ext>
            </a:extLst>
          </p:cNvPr>
          <p:cNvSpPr>
            <a:spLocks noGrp="1"/>
          </p:cNvSpPr>
          <p:nvPr>
            <p:ph type="body" sz="quarter" idx="12"/>
          </p:nvPr>
        </p:nvSpPr>
        <p:spPr>
          <a:xfrm>
            <a:off x="2468880" y="2131431"/>
            <a:ext cx="9032240" cy="332263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151982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1524000"/>
            <a:ext cx="12192000" cy="5334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524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01921" y="235142"/>
            <a:ext cx="10962800" cy="1023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sz="3600">
                <a:latin typeface="Arial" panose="020B0604020202020204" pitchFamily="34" charset="0"/>
                <a:cs typeface="Arial" panose="020B060402020202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22" name="Google Shape;22;p4"/>
          <p:cNvSpPr txBox="1">
            <a:spLocks noGrp="1"/>
          </p:cNvSpPr>
          <p:nvPr>
            <p:ph type="body" idx="1"/>
          </p:nvPr>
        </p:nvSpPr>
        <p:spPr>
          <a:xfrm>
            <a:off x="401922" y="1752601"/>
            <a:ext cx="11383679" cy="4419667"/>
          </a:xfrm>
          <a:prstGeom prst="rect">
            <a:avLst/>
          </a:prstGeom>
        </p:spPr>
        <p:txBody>
          <a:bodyPr spcFirstLastPara="1" wrap="square" lIns="91425" tIns="91425" rIns="91425" bIns="91425" anchor="t" anchorCtr="0">
            <a:noAutofit/>
          </a:bodyPr>
          <a:lstStyle>
            <a:lvl1pPr marL="346075" lvl="0" indent="-346075">
              <a:spcBef>
                <a:spcPts val="0"/>
              </a:spcBef>
              <a:spcAft>
                <a:spcPts val="0"/>
              </a:spcAft>
              <a:buSzPct val="100000"/>
              <a:buFont typeface="Arial" panose="020B0604020202020204" pitchFamily="34" charset="0"/>
              <a:buChar char="•"/>
              <a:tabLst/>
              <a:defRPr sz="2600">
                <a:solidFill>
                  <a:schemeClr val="bg2"/>
                </a:solidFill>
                <a:latin typeface="Arial" panose="020B0604020202020204" pitchFamily="34" charset="0"/>
                <a:cs typeface="Arial" panose="020B0604020202020204" pitchFamily="34" charset="0"/>
              </a:defRPr>
            </a:lvl1pPr>
            <a:lvl2pPr marL="808038" lvl="1" indent="-347663">
              <a:spcBef>
                <a:spcPts val="0"/>
              </a:spcBef>
              <a:spcAft>
                <a:spcPts val="0"/>
              </a:spcAft>
              <a:buSzPts val="1400"/>
              <a:buChar char="○"/>
              <a:tabLst/>
              <a:defRPr sz="2400">
                <a:solidFill>
                  <a:schemeClr val="bg2"/>
                </a:solidFill>
                <a:latin typeface="Arial" panose="020B0604020202020204" pitchFamily="34" charset="0"/>
                <a:cs typeface="Arial" panose="020B0604020202020204" pitchFamily="34" charset="0"/>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Edit Master text styles</a:t>
            </a:r>
          </a:p>
          <a:p>
            <a:pPr lvl="1"/>
            <a:r>
              <a:rPr lang="en-US"/>
              <a:t>subheading</a:t>
            </a:r>
          </a:p>
          <a:p>
            <a:pPr lvl="1"/>
            <a:endParaRPr lang="en-US"/>
          </a:p>
        </p:txBody>
      </p:sp>
      <p:sp>
        <p:nvSpPr>
          <p:cNvPr id="24" name="Google Shape;24;p4"/>
          <p:cNvSpPr txBox="1"/>
          <p:nvPr/>
        </p:nvSpPr>
        <p:spPr>
          <a:xfrm>
            <a:off x="2643000" y="6437525"/>
            <a:ext cx="6935200" cy="34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024B91"/>
                </a:solidFill>
                <a:latin typeface="Arial" panose="020B0604020202020204" pitchFamily="34" charset="0"/>
                <a:ea typeface="Roboto"/>
                <a:cs typeface="Arial" panose="020B0604020202020204" pitchFamily="34" charset="0"/>
                <a:sym typeface="Roboto"/>
              </a:rPr>
              <a:t>© 2021 Medicare Rights Center</a:t>
            </a:r>
            <a:endParaRPr sz="1200" b="1">
              <a:solidFill>
                <a:srgbClr val="024B9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a:solidFill>
                <a:srgbClr val="024B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2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Shape 10"/>
          <p:cNvSpPr/>
          <p:nvPr userDrawn="1"/>
        </p:nvSpPr>
        <p:spPr>
          <a:xfrm>
            <a:off x="7918451" y="1411289"/>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5" name="Shape 11"/>
          <p:cNvSpPr/>
          <p:nvPr userDrawn="1"/>
        </p:nvSpPr>
        <p:spPr>
          <a:xfrm>
            <a:off x="8879417" y="1411289"/>
            <a:ext cx="9630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6" name="Shape 12"/>
          <p:cNvSpPr/>
          <p:nvPr userDrawn="1"/>
        </p:nvSpPr>
        <p:spPr>
          <a:xfrm>
            <a:off x="1" y="1411289"/>
            <a:ext cx="963084"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7" name="Shape 13"/>
          <p:cNvSpPr/>
          <p:nvPr userDrawn="1"/>
        </p:nvSpPr>
        <p:spPr>
          <a:xfrm>
            <a:off x="960967" y="1411289"/>
            <a:ext cx="6957484" cy="103187"/>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8" name="TextBox 7"/>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title"/>
          </p:nvPr>
        </p:nvSpPr>
        <p:spPr>
          <a:xfrm>
            <a:off x="280852" y="418187"/>
            <a:ext cx="10515600" cy="836657"/>
          </a:xfrm>
          <a:prstGeom prst="rect">
            <a:avLst/>
          </a:prstGeom>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idx="1"/>
          </p:nvPr>
        </p:nvSpPr>
        <p:spPr>
          <a:xfrm>
            <a:off x="280852" y="1744612"/>
            <a:ext cx="11493136" cy="4351338"/>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a:xfrm>
            <a:off x="9362017"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9B3A0FC6-8040-4492-9C07-FFC688982B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Shape 10"/>
          <p:cNvSpPr/>
          <p:nvPr userDrawn="1"/>
        </p:nvSpPr>
        <p:spPr>
          <a:xfrm>
            <a:off x="8398934" y="6754814"/>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5" name="Shape 11"/>
          <p:cNvSpPr/>
          <p:nvPr userDrawn="1"/>
        </p:nvSpPr>
        <p:spPr>
          <a:xfrm>
            <a:off x="9349317" y="6754814"/>
            <a:ext cx="28934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6" name="Shape 12"/>
          <p:cNvSpPr/>
          <p:nvPr userDrawn="1"/>
        </p:nvSpPr>
        <p:spPr>
          <a:xfrm>
            <a:off x="0" y="6754814"/>
            <a:ext cx="1322917"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7" name="Shape 13"/>
          <p:cNvSpPr/>
          <p:nvPr userDrawn="1"/>
        </p:nvSpPr>
        <p:spPr>
          <a:xfrm>
            <a:off x="1322917" y="6754814"/>
            <a:ext cx="7076016" cy="103187"/>
          </a:xfrm>
          <a:prstGeom prst="rect">
            <a:avLst/>
          </a:prstGeom>
          <a:solidFill>
            <a:schemeClr val="accent4"/>
          </a:solidFill>
          <a:ln>
            <a:noFill/>
          </a:ln>
        </p:spPr>
        <p:txBody>
          <a:bodyPr lIns="91425" tIns="91425" rIns="91425" bIns="91425" anchor="ctr"/>
          <a:lstStyle/>
          <a:p>
            <a:pPr>
              <a:spcBef>
                <a:spcPts val="0"/>
              </a:spcBef>
              <a:defRPr/>
            </a:pPr>
            <a:endParaRPr/>
          </a:p>
        </p:txBody>
      </p:sp>
      <p:cxnSp>
        <p:nvCxnSpPr>
          <p:cNvPr id="8" name="Straight Connector 7"/>
          <p:cNvCxnSpPr/>
          <p:nvPr userDrawn="1"/>
        </p:nvCxnSpPr>
        <p:spPr>
          <a:xfrm flipV="1">
            <a:off x="0" y="1406526"/>
            <a:ext cx="11228917" cy="174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title"/>
          </p:nvPr>
        </p:nvSpPr>
        <p:spPr>
          <a:xfrm>
            <a:off x="280852" y="418187"/>
            <a:ext cx="10515600" cy="836657"/>
          </a:xfrm>
          <a:prstGeom prst="rect">
            <a:avLst/>
          </a:prstGeom>
        </p:spPr>
        <p:txBody>
          <a:bodyPr/>
          <a:lstStyle>
            <a:lvl1pPr>
              <a:defRPr>
                <a:solidFill>
                  <a:schemeClr val="accent4"/>
                </a:solidFill>
              </a:defRPr>
            </a:lvl1pPr>
          </a:lstStyle>
          <a:p>
            <a:r>
              <a:rPr lang="en-US"/>
              <a:t>Click to edit Master title style</a:t>
            </a:r>
          </a:p>
        </p:txBody>
      </p:sp>
      <p:sp>
        <p:nvSpPr>
          <p:cNvPr id="13" name="Content Placeholder 2"/>
          <p:cNvSpPr>
            <a:spLocks noGrp="1"/>
          </p:cNvSpPr>
          <p:nvPr>
            <p:ph idx="1"/>
          </p:nvPr>
        </p:nvSpPr>
        <p:spPr>
          <a:xfrm>
            <a:off x="280852" y="1575230"/>
            <a:ext cx="11493136" cy="4520720"/>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9347200"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82952BD1-1BA0-423F-8F65-1A49B6E304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Shape 15"/>
          <p:cNvSpPr/>
          <p:nvPr userDrawn="1"/>
        </p:nvSpPr>
        <p:spPr>
          <a:xfrm>
            <a:off x="0" y="1"/>
            <a:ext cx="12192000" cy="5324475"/>
          </a:xfrm>
          <a:prstGeom prst="rect">
            <a:avLst/>
          </a:prstGeom>
          <a:solidFill>
            <a:schemeClr val="bg1">
              <a:lumMod val="95000"/>
            </a:schemeClr>
          </a:solidFill>
          <a:ln>
            <a:noFill/>
          </a:ln>
        </p:spPr>
        <p:txBody>
          <a:bodyPr lIns="91425" tIns="91425" rIns="91425" bIns="91425" anchor="ctr"/>
          <a:lstStyle/>
          <a:p>
            <a:pPr>
              <a:spcBef>
                <a:spcPts val="0"/>
              </a:spcBef>
              <a:defRPr/>
            </a:pPr>
            <a:endParaRPr/>
          </a:p>
        </p:txBody>
      </p:sp>
      <p:sp>
        <p:nvSpPr>
          <p:cNvPr id="4" name="Shape 18"/>
          <p:cNvSpPr/>
          <p:nvPr userDrawn="1"/>
        </p:nvSpPr>
        <p:spPr>
          <a:xfrm>
            <a:off x="4064000" y="5324475"/>
            <a:ext cx="4064000" cy="101600"/>
          </a:xfrm>
          <a:prstGeom prst="rect">
            <a:avLst/>
          </a:prstGeom>
          <a:solidFill>
            <a:schemeClr val="accent4">
              <a:lumMod val="40000"/>
              <a:lumOff val="60000"/>
            </a:schemeClr>
          </a:solidFill>
          <a:ln>
            <a:noFill/>
          </a:ln>
        </p:spPr>
        <p:txBody>
          <a:bodyPr lIns="91425" tIns="91425" rIns="91425" bIns="91425" anchor="ctr"/>
          <a:lstStyle/>
          <a:p>
            <a:pPr>
              <a:spcBef>
                <a:spcPts val="0"/>
              </a:spcBef>
              <a:defRPr/>
            </a:pPr>
            <a:endParaRPr/>
          </a:p>
        </p:txBody>
      </p:sp>
      <p:sp>
        <p:nvSpPr>
          <p:cNvPr id="5" name="Shape 19"/>
          <p:cNvSpPr/>
          <p:nvPr userDrawn="1"/>
        </p:nvSpPr>
        <p:spPr>
          <a:xfrm>
            <a:off x="8128000" y="5324475"/>
            <a:ext cx="4064000"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6" name="Shape 20"/>
          <p:cNvSpPr/>
          <p:nvPr userDrawn="1"/>
        </p:nvSpPr>
        <p:spPr>
          <a:xfrm>
            <a:off x="0" y="5324475"/>
            <a:ext cx="4064000"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7" name="TextBox 6"/>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13" name="Title 1"/>
          <p:cNvSpPr>
            <a:spLocks noGrp="1"/>
          </p:cNvSpPr>
          <p:nvPr>
            <p:ph type="title"/>
          </p:nvPr>
        </p:nvSpPr>
        <p:spPr>
          <a:xfrm>
            <a:off x="831851" y="3429001"/>
            <a:ext cx="10515600" cy="977537"/>
          </a:xfrm>
          <a:prstGeom prst="rect">
            <a:avLst/>
          </a:prstGeom>
        </p:spPr>
        <p:txBody>
          <a:bodyPr>
            <a:noAutofit/>
          </a:bodyPr>
          <a:lstStyle>
            <a:lvl1pPr algn="ctr">
              <a:lnSpc>
                <a:spcPct val="100000"/>
              </a:lnSpc>
              <a:defRPr sz="5500" baseline="0">
                <a:solidFill>
                  <a:srgbClr val="373D6D"/>
                </a:solidFill>
              </a:defRPr>
            </a:lvl1pPr>
          </a:lstStyle>
          <a:p>
            <a:r>
              <a:rPr lang="en-US"/>
              <a:t>Click to edit Master title style</a:t>
            </a:r>
          </a:p>
        </p:txBody>
      </p:sp>
      <p:sp>
        <p:nvSpPr>
          <p:cNvPr id="8" name="Slide Number Placeholder 5"/>
          <p:cNvSpPr>
            <a:spLocks noGrp="1"/>
          </p:cNvSpPr>
          <p:nvPr>
            <p:ph type="sldNum" sz="quarter" idx="10"/>
          </p:nvPr>
        </p:nvSpPr>
        <p:spPr>
          <a:xfrm>
            <a:off x="9347200"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1B00ACD6-4991-416A-BFEA-904181ADE0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care Minute title slide">
    <p:spTree>
      <p:nvGrpSpPr>
        <p:cNvPr id="1" name=""/>
        <p:cNvGrpSpPr/>
        <p:nvPr/>
      </p:nvGrpSpPr>
      <p:grpSpPr>
        <a:xfrm>
          <a:off x="0" y="0"/>
          <a:ext cx="0" cy="0"/>
          <a:chOff x="0" y="0"/>
          <a:chExt cx="0" cy="0"/>
        </a:xfrm>
      </p:grpSpPr>
      <p:pic>
        <p:nvPicPr>
          <p:cNvPr id="44" name="Picture 14">
            <a:extLst>
              <a:ext uri="{FF2B5EF4-FFF2-40B4-BE49-F238E27FC236}">
                <a16:creationId xmlns:a16="http://schemas.microsoft.com/office/drawing/2014/main" id="{4C98D631-1563-9AFC-E9D3-F119CD4E671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559" r="19759" b="66694"/>
          <a:stretch/>
        </p:blipFill>
        <p:spPr>
          <a:xfrm rot="-4233034" flipH="1">
            <a:off x="7725874" y="2706951"/>
            <a:ext cx="6160315" cy="4202282"/>
          </a:xfrm>
          <a:prstGeom prst="rect">
            <a:avLst/>
          </a:prstGeom>
        </p:spPr>
      </p:pic>
      <p:pic>
        <p:nvPicPr>
          <p:cNvPr id="43" name="Picture 13">
            <a:extLst>
              <a:ext uri="{FF2B5EF4-FFF2-40B4-BE49-F238E27FC236}">
                <a16:creationId xmlns:a16="http://schemas.microsoft.com/office/drawing/2014/main" id="{8E42D576-D631-263D-E4BB-3C1FF617A118}"/>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438" t="17556" r="30958" b="49299"/>
          <a:stretch/>
        </p:blipFill>
        <p:spPr>
          <a:xfrm rot="733574" flipV="1">
            <a:off x="5419888" y="-765881"/>
            <a:ext cx="7068428" cy="2876601"/>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783224" y="3419669"/>
            <a:ext cx="9815744" cy="846662"/>
          </a:xfrm>
        </p:spPr>
        <p:txBody>
          <a:bodyPr anchor="b">
            <a:normAutofit/>
          </a:bodyPr>
          <a:lstStyle>
            <a:lvl1pPr algn="l">
              <a:lnSpc>
                <a:spcPct val="100000"/>
              </a:lnSpc>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769168" y="2627450"/>
            <a:ext cx="4016188" cy="509073"/>
          </a:xfrm>
          <a:prstGeom prst="roundRect">
            <a:avLst/>
          </a:prstGeom>
          <a:solidFill>
            <a:schemeClr val="tx2"/>
          </a:solidFill>
          <a:effectLst>
            <a:softEdge rad="0"/>
          </a:effectLst>
        </p:spPr>
        <p:txBody>
          <a:bodyPr anchor="ctr" anchorCtr="0">
            <a:normAutofit/>
          </a:bodyPr>
          <a:lstStyle>
            <a:lvl1pPr marL="0" indent="0" algn="ctr">
              <a:buNone/>
              <a:defRPr sz="2000">
                <a:solidFill>
                  <a:schemeClr val="bg1"/>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769168" y="6356349"/>
            <a:ext cx="2743200" cy="365125"/>
          </a:xfrm>
        </p:spPr>
        <p:txBody>
          <a:bodyPr/>
          <a:lstStyle>
            <a:lvl1pPr algn="l">
              <a:defRPr/>
            </a:lvl1pPr>
          </a:lstStyle>
          <a:p>
            <a:fld id="{2A3F6121-7E7D-4058-A6FF-846C80794112}" type="slidenum">
              <a:rPr lang="en-US" smtClean="0"/>
              <a:pPr/>
              <a:t>‹#›</a:t>
            </a:fld>
            <a:endParaRPr lang="en-US"/>
          </a:p>
        </p:txBody>
      </p:sp>
      <p:pic>
        <p:nvPicPr>
          <p:cNvPr id="11" name="Picture 2">
            <a:extLst>
              <a:ext uri="{FF2B5EF4-FFF2-40B4-BE49-F238E27FC236}">
                <a16:creationId xmlns:a16="http://schemas.microsoft.com/office/drawing/2014/main" id="{8E50C07C-2267-58E0-25B5-D31086FE004F}"/>
              </a:ext>
            </a:extLst>
          </p:cNvPr>
          <p:cNvPicPr>
            <a:picLocks noChangeAspect="1"/>
          </p:cNvPicPr>
          <p:nvPr userDrawn="1"/>
        </p:nvPicPr>
        <p:blipFill>
          <a:blip r:embed="rId6"/>
          <a:srcRect/>
          <a:stretch>
            <a:fillRect/>
          </a:stretch>
        </p:blipFill>
        <p:spPr>
          <a:xfrm>
            <a:off x="769168" y="854117"/>
            <a:ext cx="3575023" cy="1201207"/>
          </a:xfrm>
          <a:prstGeom prst="rect">
            <a:avLst/>
          </a:prstGeom>
        </p:spPr>
      </p:pic>
    </p:spTree>
    <p:extLst>
      <p:ext uri="{BB962C8B-B14F-4D97-AF65-F5344CB8AC3E}">
        <p14:creationId xmlns:p14="http://schemas.microsoft.com/office/powerpoint/2010/main" val="11285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General title slide">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4949A51D-3838-287D-BFF6-AFAA5829D3C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559" r="19759" b="66694"/>
          <a:stretch/>
        </p:blipFill>
        <p:spPr>
          <a:xfrm rot="-4233034" flipH="1">
            <a:off x="7725872" y="2706951"/>
            <a:ext cx="6160315" cy="4202282"/>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637511" y="2403783"/>
            <a:ext cx="9815744" cy="846662"/>
          </a:xfrm>
        </p:spPr>
        <p:txBody>
          <a:bodyPr anchor="b">
            <a:normAutofit/>
          </a:bodyPr>
          <a:lstStyle>
            <a:lvl1pPr algn="l">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623455" y="3429000"/>
            <a:ext cx="9144000" cy="437302"/>
          </a:xfrm>
        </p:spPr>
        <p:txBody>
          <a:bodyPr/>
          <a:lstStyle>
            <a:lvl1pPr marL="0" indent="0" algn="l">
              <a:buNone/>
              <a:defRPr sz="2400">
                <a:solidFill>
                  <a:schemeClr val="accent3"/>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838200" y="6352528"/>
            <a:ext cx="2743200" cy="365125"/>
          </a:xfrm>
        </p:spPr>
        <p:txBody>
          <a:bodyPr/>
          <a:lstStyle>
            <a:lvl1pPr algn="l">
              <a:defRPr/>
            </a:lvl1pPr>
          </a:lstStyle>
          <a:p>
            <a:fld id="{2A3F6121-7E7D-4058-A6FF-846C80794112}" type="slidenum">
              <a:rPr lang="en-US" smtClean="0"/>
              <a:pPr/>
              <a:t>‹#›</a:t>
            </a:fld>
            <a:endParaRPr lang="en-US"/>
          </a:p>
        </p:txBody>
      </p:sp>
      <p:pic>
        <p:nvPicPr>
          <p:cNvPr id="4" name="Picture 2">
            <a:extLst>
              <a:ext uri="{FF2B5EF4-FFF2-40B4-BE49-F238E27FC236}">
                <a16:creationId xmlns:a16="http://schemas.microsoft.com/office/drawing/2014/main" id="{B4978ED8-D8CB-FB37-F414-8AA7933679B7}"/>
              </a:ext>
            </a:extLst>
          </p:cNvPr>
          <p:cNvPicPr>
            <a:picLocks noChangeAspect="1"/>
          </p:cNvPicPr>
          <p:nvPr userDrawn="1"/>
        </p:nvPicPr>
        <p:blipFill>
          <a:blip r:embed="rId4"/>
          <a:srcRect/>
          <a:stretch>
            <a:fillRect/>
          </a:stretch>
        </p:blipFill>
        <p:spPr>
          <a:xfrm>
            <a:off x="637511" y="713148"/>
            <a:ext cx="3484861" cy="1589968"/>
          </a:xfrm>
          <a:prstGeom prst="rect">
            <a:avLst/>
          </a:prstGeom>
        </p:spPr>
      </p:pic>
      <p:pic>
        <p:nvPicPr>
          <p:cNvPr id="8" name="Picture 13">
            <a:extLst>
              <a:ext uri="{FF2B5EF4-FFF2-40B4-BE49-F238E27FC236}">
                <a16:creationId xmlns:a16="http://schemas.microsoft.com/office/drawing/2014/main" id="{715D5B2E-B272-5160-F960-BD83823F8026}"/>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7438" t="17556" r="30958" b="49299"/>
          <a:stretch/>
        </p:blipFill>
        <p:spPr>
          <a:xfrm rot="1383984" flipV="1">
            <a:off x="7693029" y="-598689"/>
            <a:ext cx="7077665" cy="2880360"/>
          </a:xfrm>
          <a:prstGeom prst="rect">
            <a:avLst/>
          </a:prstGeom>
        </p:spPr>
      </p:pic>
    </p:spTree>
    <p:extLst>
      <p:ext uri="{BB962C8B-B14F-4D97-AF65-F5344CB8AC3E}">
        <p14:creationId xmlns:p14="http://schemas.microsoft.com/office/powerpoint/2010/main" val="95849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care Rights promo slide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lvl1pPr>
              <a:defRPr>
                <a:solidFill>
                  <a:schemeClr val="tx1"/>
                </a:solidFill>
              </a:defRPr>
            </a:lvl1p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FB524AAB-3EC9-4ED7-F6F5-3964674A9D2E}"/>
              </a:ext>
            </a:extLst>
          </p:cNvPr>
          <p:cNvGrpSpPr/>
          <p:nvPr userDrawn="1"/>
        </p:nvGrpSpPr>
        <p:grpSpPr>
          <a:xfrm>
            <a:off x="381000" y="660156"/>
            <a:ext cx="9685351" cy="5257536"/>
            <a:chOff x="0" y="0"/>
            <a:chExt cx="3499673" cy="1899741"/>
          </a:xfrm>
          <a:solidFill>
            <a:schemeClr val="bg2"/>
          </a:solidFill>
        </p:grpSpPr>
        <p:sp>
          <p:nvSpPr>
            <p:cNvPr id="6" name="Freeform 3">
              <a:extLst>
                <a:ext uri="{FF2B5EF4-FFF2-40B4-BE49-F238E27FC236}">
                  <a16:creationId xmlns:a16="http://schemas.microsoft.com/office/drawing/2014/main" id="{08277831-6185-2DC9-152F-8715E03CF2D9}"/>
                </a:ext>
              </a:extLst>
            </p:cNvPr>
            <p:cNvSpPr/>
            <p:nvPr/>
          </p:nvSpPr>
          <p:spPr>
            <a:xfrm>
              <a:off x="0" y="0"/>
              <a:ext cx="3499674" cy="1899741"/>
            </a:xfrm>
            <a:custGeom>
              <a:avLst/>
              <a:gdLst/>
              <a:ahLst/>
              <a:cxnLst/>
              <a:rect l="l" t="t" r="r" b="b"/>
              <a:pathLst>
                <a:path w="3499674" h="1899741">
                  <a:moveTo>
                    <a:pt x="3375213" y="1899741"/>
                  </a:moveTo>
                  <a:lnTo>
                    <a:pt x="124460" y="1899741"/>
                  </a:lnTo>
                  <a:cubicBezTo>
                    <a:pt x="55880" y="1899741"/>
                    <a:pt x="0" y="1843861"/>
                    <a:pt x="0" y="1775281"/>
                  </a:cubicBezTo>
                  <a:lnTo>
                    <a:pt x="0" y="124460"/>
                  </a:lnTo>
                  <a:cubicBezTo>
                    <a:pt x="0" y="55880"/>
                    <a:pt x="55880" y="0"/>
                    <a:pt x="124460" y="0"/>
                  </a:cubicBezTo>
                  <a:lnTo>
                    <a:pt x="3375213" y="0"/>
                  </a:lnTo>
                  <a:cubicBezTo>
                    <a:pt x="3443794" y="0"/>
                    <a:pt x="3499674" y="55880"/>
                    <a:pt x="3499674" y="124460"/>
                  </a:cubicBezTo>
                  <a:lnTo>
                    <a:pt x="3499674" y="1775281"/>
                  </a:lnTo>
                  <a:cubicBezTo>
                    <a:pt x="3499674" y="1843861"/>
                    <a:pt x="3443794" y="1899741"/>
                    <a:pt x="3375213" y="1899741"/>
                  </a:cubicBezTo>
                  <a:close/>
                </a:path>
              </a:pathLst>
            </a:custGeom>
            <a:grpFill/>
          </p:spPr>
        </p:sp>
      </p:grpSp>
      <p:grpSp>
        <p:nvGrpSpPr>
          <p:cNvPr id="7" name="Group 4">
            <a:extLst>
              <a:ext uri="{FF2B5EF4-FFF2-40B4-BE49-F238E27FC236}">
                <a16:creationId xmlns:a16="http://schemas.microsoft.com/office/drawing/2014/main" id="{F78D444E-194A-93C3-7014-742D5E8B9192}"/>
              </a:ext>
            </a:extLst>
          </p:cNvPr>
          <p:cNvGrpSpPr/>
          <p:nvPr userDrawn="1"/>
        </p:nvGrpSpPr>
        <p:grpSpPr>
          <a:xfrm>
            <a:off x="6015406" y="660156"/>
            <a:ext cx="4772797" cy="5257536"/>
            <a:chOff x="0" y="0"/>
            <a:chExt cx="1724587" cy="1899741"/>
          </a:xfrm>
          <a:solidFill>
            <a:schemeClr val="tx2"/>
          </a:solidFill>
        </p:grpSpPr>
        <p:sp>
          <p:nvSpPr>
            <p:cNvPr id="8" name="Freeform 5">
              <a:extLst>
                <a:ext uri="{FF2B5EF4-FFF2-40B4-BE49-F238E27FC236}">
                  <a16:creationId xmlns:a16="http://schemas.microsoft.com/office/drawing/2014/main" id="{68F00E97-D3A3-F56B-A71F-E584A1FF176A}"/>
                </a:ext>
              </a:extLst>
            </p:cNvPr>
            <p:cNvSpPr/>
            <p:nvPr/>
          </p:nvSpPr>
          <p:spPr>
            <a:xfrm>
              <a:off x="0" y="0"/>
              <a:ext cx="1724587" cy="1899741"/>
            </a:xfrm>
            <a:custGeom>
              <a:avLst/>
              <a:gdLst/>
              <a:ahLst/>
              <a:cxnLst/>
              <a:rect l="l" t="t" r="r" b="b"/>
              <a:pathLst>
                <a:path w="1724587" h="1899741">
                  <a:moveTo>
                    <a:pt x="1600127" y="1899741"/>
                  </a:moveTo>
                  <a:lnTo>
                    <a:pt x="124460" y="1899741"/>
                  </a:lnTo>
                  <a:cubicBezTo>
                    <a:pt x="55880" y="1899741"/>
                    <a:pt x="0" y="1843861"/>
                    <a:pt x="0" y="1775281"/>
                  </a:cubicBezTo>
                  <a:lnTo>
                    <a:pt x="0" y="124460"/>
                  </a:lnTo>
                  <a:cubicBezTo>
                    <a:pt x="0" y="55880"/>
                    <a:pt x="55880" y="0"/>
                    <a:pt x="124460" y="0"/>
                  </a:cubicBezTo>
                  <a:lnTo>
                    <a:pt x="1600127" y="0"/>
                  </a:lnTo>
                  <a:cubicBezTo>
                    <a:pt x="1668707" y="0"/>
                    <a:pt x="1724587" y="55880"/>
                    <a:pt x="1724587" y="124460"/>
                  </a:cubicBezTo>
                  <a:lnTo>
                    <a:pt x="1724587" y="1775281"/>
                  </a:lnTo>
                  <a:cubicBezTo>
                    <a:pt x="1724587" y="1843861"/>
                    <a:pt x="1668707" y="1899741"/>
                    <a:pt x="1600127" y="1899741"/>
                  </a:cubicBezTo>
                  <a:close/>
                </a:path>
              </a:pathLst>
            </a:custGeom>
            <a:grpFill/>
          </p:spPr>
        </p:sp>
      </p:grpSp>
      <p:grpSp>
        <p:nvGrpSpPr>
          <p:cNvPr id="11" name="Group 6">
            <a:extLst>
              <a:ext uri="{FF2B5EF4-FFF2-40B4-BE49-F238E27FC236}">
                <a16:creationId xmlns:a16="http://schemas.microsoft.com/office/drawing/2014/main" id="{9114FF1C-B8A2-0ADD-80A5-2C4AC3E73E3B}"/>
              </a:ext>
            </a:extLst>
          </p:cNvPr>
          <p:cNvGrpSpPr>
            <a:grpSpLocks noChangeAspect="1"/>
          </p:cNvGrpSpPr>
          <p:nvPr userDrawn="1"/>
        </p:nvGrpSpPr>
        <p:grpSpPr>
          <a:xfrm>
            <a:off x="6578864" y="660156"/>
            <a:ext cx="5257536" cy="5257536"/>
            <a:chOff x="0" y="0"/>
            <a:chExt cx="6350000" cy="6350000"/>
          </a:xfrm>
        </p:grpSpPr>
        <p:sp>
          <p:nvSpPr>
            <p:cNvPr id="13" name="Freeform 7">
              <a:extLst>
                <a:ext uri="{FF2B5EF4-FFF2-40B4-BE49-F238E27FC236}">
                  <a16:creationId xmlns:a16="http://schemas.microsoft.com/office/drawing/2014/main" id="{1364FAEE-DE17-F08C-EC29-987CF463B3A1}"/>
                </a:ext>
              </a:extLst>
            </p:cNvPr>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extLst>
                  <a:ext uri="{28A0092B-C50C-407E-A947-70E740481C1C}">
                    <a14:useLocalDpi xmlns:a14="http://schemas.microsoft.com/office/drawing/2010/main"/>
                  </a:ext>
                </a:extLst>
              </a:blip>
              <a:stretch>
                <a:fillRect/>
              </a:stretch>
            </a:blipFill>
          </p:spPr>
        </p:sp>
      </p:grpSp>
      <p:sp>
        <p:nvSpPr>
          <p:cNvPr id="15" name="TextBox 14">
            <a:extLst>
              <a:ext uri="{FF2B5EF4-FFF2-40B4-BE49-F238E27FC236}">
                <a16:creationId xmlns:a16="http://schemas.microsoft.com/office/drawing/2014/main" id="{69630AA7-47B6-10FE-7883-564898797477}"/>
              </a:ext>
            </a:extLst>
          </p:cNvPr>
          <p:cNvSpPr txBox="1"/>
          <p:nvPr userDrawn="1"/>
        </p:nvSpPr>
        <p:spPr>
          <a:xfrm>
            <a:off x="685799" y="2688501"/>
            <a:ext cx="5171215" cy="3028842"/>
          </a:xfrm>
          <a:prstGeom prst="rect">
            <a:avLst/>
          </a:prstGeom>
          <a:noFill/>
        </p:spPr>
        <p:txBody>
          <a:bodyPr wrap="square">
            <a:spAutoFit/>
          </a:bodyPr>
          <a:lstStyle/>
          <a:p>
            <a:pPr marL="0" marR="0" lvl="0" indent="-111759" algn="l" defTabSz="914400" rtl="0" eaLnBrk="1" fontAlgn="auto" latinLnBrk="0" hangingPunct="1">
              <a:lnSpc>
                <a:spcPct val="114000"/>
              </a:lnSpc>
              <a:spcBef>
                <a:spcPts val="0"/>
              </a:spcBef>
              <a:spcAft>
                <a:spcPts val="1200"/>
              </a:spcAft>
              <a:buClrTx/>
              <a:buSzTx/>
              <a:buFont typeface="Arial"/>
              <a:buNone/>
              <a:tabLst/>
              <a:defRPr/>
            </a:pPr>
            <a:r>
              <a:rPr lang="en-US" sz="2000">
                <a:latin typeface="Avenir Next LT Pro" panose="020B0504020202020204" pitchFamily="34" charset="0"/>
              </a:rPr>
              <a:t>The Medicare Rights Center is a national, nonprofit consumer service organization that works to ensure access to affordable health care for older adults and people with disabilities through: </a:t>
            </a:r>
          </a:p>
          <a:p>
            <a:pPr marL="690881" lvl="1" indent="-345440">
              <a:lnSpc>
                <a:spcPct val="114000"/>
              </a:lnSpc>
              <a:buFont typeface="Arial"/>
              <a:buChar char="•"/>
            </a:pPr>
            <a:r>
              <a:rPr lang="en-US" sz="2000">
                <a:latin typeface="Avenir Next LT Pro" panose="020B0504020202020204" pitchFamily="34" charset="0"/>
              </a:rPr>
              <a:t>Counseling and advocacy</a:t>
            </a:r>
          </a:p>
          <a:p>
            <a:pPr marL="690881" lvl="1" indent="-345440">
              <a:lnSpc>
                <a:spcPct val="114000"/>
              </a:lnSpc>
              <a:buFont typeface="Arial"/>
              <a:buChar char="•"/>
            </a:pPr>
            <a:r>
              <a:rPr lang="en-US" sz="2000">
                <a:latin typeface="Avenir Next LT Pro" panose="020B0504020202020204" pitchFamily="34" charset="0"/>
              </a:rPr>
              <a:t>Educational programs</a:t>
            </a:r>
          </a:p>
          <a:p>
            <a:pPr marL="690881" lvl="1" indent="-345440">
              <a:lnSpc>
                <a:spcPct val="114000"/>
              </a:lnSpc>
              <a:buFont typeface="Arial"/>
              <a:buChar char="•"/>
            </a:pPr>
            <a:r>
              <a:rPr lang="en-US" sz="2000">
                <a:latin typeface="Avenir Next LT Pro" panose="020B0504020202020204" pitchFamily="34" charset="0"/>
              </a:rPr>
              <a:t>Public policy initiatives</a:t>
            </a:r>
          </a:p>
        </p:txBody>
      </p:sp>
      <p:sp>
        <p:nvSpPr>
          <p:cNvPr id="17" name="TextBox 16">
            <a:extLst>
              <a:ext uri="{FF2B5EF4-FFF2-40B4-BE49-F238E27FC236}">
                <a16:creationId xmlns:a16="http://schemas.microsoft.com/office/drawing/2014/main" id="{4BAB5163-46A8-34CD-7EB1-B7555CDF65D0}"/>
              </a:ext>
            </a:extLst>
          </p:cNvPr>
          <p:cNvSpPr txBox="1"/>
          <p:nvPr userDrawn="1"/>
        </p:nvSpPr>
        <p:spPr>
          <a:xfrm>
            <a:off x="685798" y="840362"/>
            <a:ext cx="5171215" cy="1846659"/>
          </a:xfrm>
          <a:prstGeom prst="rect">
            <a:avLst/>
          </a:prstGeom>
          <a:noFill/>
        </p:spPr>
        <p:txBody>
          <a:bodyPr wrap="square">
            <a:spAutoFit/>
          </a:bodyPr>
          <a:lstStyle/>
          <a:p>
            <a:pPr>
              <a:lnSpc>
                <a:spcPct val="100000"/>
              </a:lnSpc>
            </a:pPr>
            <a:r>
              <a:rPr lang="en-US" sz="3800" b="1">
                <a:solidFill>
                  <a:schemeClr val="tx2"/>
                </a:solidFill>
                <a:latin typeface="Avenir Next LT Pro" panose="020B0504020202020204" pitchFamily="34" charset="0"/>
              </a:rPr>
              <a:t>About the </a:t>
            </a:r>
          </a:p>
          <a:p>
            <a:pPr>
              <a:lnSpc>
                <a:spcPct val="100000"/>
              </a:lnSpc>
            </a:pPr>
            <a:r>
              <a:rPr lang="en-US" sz="3800" b="1">
                <a:solidFill>
                  <a:schemeClr val="tx2"/>
                </a:solidFill>
                <a:latin typeface="Avenir Next LT Pro" panose="020B0504020202020204" pitchFamily="34" charset="0"/>
              </a:rPr>
              <a:t>Medicare Rights Center</a:t>
            </a:r>
          </a:p>
        </p:txBody>
      </p:sp>
    </p:spTree>
    <p:extLst>
      <p:ext uri="{BB962C8B-B14F-4D97-AF65-F5344CB8AC3E}">
        <p14:creationId xmlns:p14="http://schemas.microsoft.com/office/powerpoint/2010/main" val="221001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838200" y="365125"/>
            <a:ext cx="9669486"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817880" y="1843599"/>
            <a:ext cx="9829800" cy="4359840"/>
            <a:chOff x="0" y="0"/>
            <a:chExt cx="3656053"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0" name="Text Placeholder 9">
            <a:extLst>
              <a:ext uri="{FF2B5EF4-FFF2-40B4-BE49-F238E27FC236}">
                <a16:creationId xmlns:a16="http://schemas.microsoft.com/office/drawing/2014/main" id="{2C4F797C-F583-FF7B-DB77-5DB12BDF7BB6}"/>
              </a:ext>
            </a:extLst>
          </p:cNvPr>
          <p:cNvSpPr>
            <a:spLocks noGrp="1"/>
          </p:cNvSpPr>
          <p:nvPr>
            <p:ph type="body" sz="quarter" idx="12"/>
          </p:nvPr>
        </p:nvSpPr>
        <p:spPr>
          <a:xfrm>
            <a:off x="1198563" y="2327275"/>
            <a:ext cx="9012237" cy="497205"/>
          </a:xfrm>
        </p:spPr>
        <p:txBody>
          <a:bodyPr/>
          <a:lstStyle>
            <a:lvl2pPr marL="457200" indent="0">
              <a:buNone/>
              <a:defRPr/>
            </a:lvl2pPr>
          </a:lstStyle>
          <a:p>
            <a:pPr lvl="0"/>
            <a:r>
              <a:rPr lang="en-US"/>
              <a:t>Click to edit Master text styles</a:t>
            </a:r>
          </a:p>
        </p:txBody>
      </p:sp>
      <p:sp>
        <p:nvSpPr>
          <p:cNvPr id="11" name="Text Placeholder 9">
            <a:extLst>
              <a:ext uri="{FF2B5EF4-FFF2-40B4-BE49-F238E27FC236}">
                <a16:creationId xmlns:a16="http://schemas.microsoft.com/office/drawing/2014/main" id="{114D3CBF-479B-FB3F-AE70-3490B6B8F0CC}"/>
              </a:ext>
            </a:extLst>
          </p:cNvPr>
          <p:cNvSpPr>
            <a:spLocks noGrp="1"/>
          </p:cNvSpPr>
          <p:nvPr>
            <p:ph type="body" sz="quarter" idx="13"/>
          </p:nvPr>
        </p:nvSpPr>
        <p:spPr>
          <a:xfrm>
            <a:off x="1173737" y="3180397"/>
            <a:ext cx="9012237" cy="497205"/>
          </a:xfrm>
        </p:spPr>
        <p:txBody>
          <a:bodyPr/>
          <a:lstStyle>
            <a:lvl2pPr marL="457200" indent="0">
              <a:buNone/>
              <a:defRPr/>
            </a:lvl2pPr>
          </a:lstStyle>
          <a:p>
            <a:pPr lvl="0"/>
            <a:r>
              <a:rPr lang="en-US"/>
              <a:t>Click to edit Master text styles</a:t>
            </a:r>
          </a:p>
        </p:txBody>
      </p:sp>
      <p:sp>
        <p:nvSpPr>
          <p:cNvPr id="12" name="Text Placeholder 9">
            <a:extLst>
              <a:ext uri="{FF2B5EF4-FFF2-40B4-BE49-F238E27FC236}">
                <a16:creationId xmlns:a16="http://schemas.microsoft.com/office/drawing/2014/main" id="{652E9691-B30C-A15C-10A2-CFDD9617FADB}"/>
              </a:ext>
            </a:extLst>
          </p:cNvPr>
          <p:cNvSpPr>
            <a:spLocks noGrp="1"/>
          </p:cNvSpPr>
          <p:nvPr>
            <p:ph type="body" sz="quarter" idx="14"/>
          </p:nvPr>
        </p:nvSpPr>
        <p:spPr>
          <a:xfrm>
            <a:off x="1166824" y="4025394"/>
            <a:ext cx="9012237" cy="497205"/>
          </a:xfrm>
        </p:spPr>
        <p:txBody>
          <a:bodyPr/>
          <a:lstStyle>
            <a:lvl2pPr marL="457200" indent="0">
              <a:buNone/>
              <a:defRPr/>
            </a:lvl2pPr>
          </a:lstStyle>
          <a:p>
            <a:pPr lvl="0"/>
            <a:r>
              <a:rPr lang="en-US"/>
              <a:t>Click to edit Master text styles</a:t>
            </a:r>
          </a:p>
        </p:txBody>
      </p:sp>
      <p:sp>
        <p:nvSpPr>
          <p:cNvPr id="13" name="Text Placeholder 9">
            <a:extLst>
              <a:ext uri="{FF2B5EF4-FFF2-40B4-BE49-F238E27FC236}">
                <a16:creationId xmlns:a16="http://schemas.microsoft.com/office/drawing/2014/main" id="{7C6FCA70-332B-1473-14F1-218E1ED5EE39}"/>
              </a:ext>
            </a:extLst>
          </p:cNvPr>
          <p:cNvSpPr>
            <a:spLocks noGrp="1"/>
          </p:cNvSpPr>
          <p:nvPr>
            <p:ph type="body" sz="quarter" idx="15"/>
          </p:nvPr>
        </p:nvSpPr>
        <p:spPr>
          <a:xfrm>
            <a:off x="1166823" y="4871971"/>
            <a:ext cx="9012237" cy="497205"/>
          </a:xfrm>
        </p:spPr>
        <p:txBody>
          <a:bodyPr/>
          <a:lstStyle>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9791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64108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lvl1pPr>
              <a:defRPr>
                <a:solidFill>
                  <a:schemeClr val="tx1"/>
                </a:solidFill>
              </a:defRPr>
            </a:lvl1p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85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E80A5CAC-5558-79F7-9D31-284F317FE24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3702414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79400" y="1746250"/>
            <a:ext cx="1149773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hape 10"/>
          <p:cNvSpPr/>
          <p:nvPr userDrawn="1"/>
        </p:nvSpPr>
        <p:spPr>
          <a:xfrm>
            <a:off x="7918451" y="1411289"/>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14" name="Shape 11"/>
          <p:cNvSpPr/>
          <p:nvPr userDrawn="1"/>
        </p:nvSpPr>
        <p:spPr>
          <a:xfrm>
            <a:off x="8879417" y="1411289"/>
            <a:ext cx="9630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15" name="Shape 12"/>
          <p:cNvSpPr/>
          <p:nvPr userDrawn="1"/>
        </p:nvSpPr>
        <p:spPr>
          <a:xfrm>
            <a:off x="1" y="1411289"/>
            <a:ext cx="963084"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16" name="Shape 13"/>
          <p:cNvSpPr/>
          <p:nvPr userDrawn="1"/>
        </p:nvSpPr>
        <p:spPr>
          <a:xfrm>
            <a:off x="960967" y="1411289"/>
            <a:ext cx="6957484" cy="103187"/>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1031" name="Title Placeholder 16"/>
          <p:cNvSpPr>
            <a:spLocks noGrp="1"/>
          </p:cNvSpPr>
          <p:nvPr>
            <p:ph type="title"/>
          </p:nvPr>
        </p:nvSpPr>
        <p:spPr bwMode="auto">
          <a:xfrm>
            <a:off x="279401" y="420688"/>
            <a:ext cx="10521951"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 name="TextBox 20"/>
          <p:cNvSpPr txBox="1"/>
          <p:nvPr userDrawn="1"/>
        </p:nvSpPr>
        <p:spPr>
          <a:xfrm>
            <a:off x="4470400" y="6492876"/>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Lst>
  <p:hf hdr="0" ftr="0" dt="0"/>
  <p:txStyles>
    <p:titleStyle>
      <a:lvl1pPr algn="l" rtl="0" eaLnBrk="0" fontAlgn="base" hangingPunct="0">
        <a:lnSpc>
          <a:spcPct val="90000"/>
        </a:lnSpc>
        <a:spcBef>
          <a:spcPct val="0"/>
        </a:spcBef>
        <a:spcAft>
          <a:spcPct val="0"/>
        </a:spcAft>
        <a:defRPr sz="4400" kern="1200">
          <a:solidFill>
            <a:srgbClr val="373D6D"/>
          </a:solidFill>
          <a:latin typeface="+mj-lt"/>
          <a:ea typeface="+mj-ea"/>
          <a:cs typeface="+mj-cs"/>
        </a:defRPr>
      </a:lvl1pPr>
      <a:lvl2pPr algn="l" rtl="0" eaLnBrk="0" fontAlgn="base" hangingPunct="0">
        <a:lnSpc>
          <a:spcPct val="90000"/>
        </a:lnSpc>
        <a:spcBef>
          <a:spcPct val="0"/>
        </a:spcBef>
        <a:spcAft>
          <a:spcPct val="0"/>
        </a:spcAft>
        <a:defRPr sz="4400">
          <a:solidFill>
            <a:srgbClr val="373D6D"/>
          </a:solidFill>
          <a:latin typeface="Arial" charset="0"/>
        </a:defRPr>
      </a:lvl2pPr>
      <a:lvl3pPr algn="l" rtl="0" eaLnBrk="0" fontAlgn="base" hangingPunct="0">
        <a:lnSpc>
          <a:spcPct val="90000"/>
        </a:lnSpc>
        <a:spcBef>
          <a:spcPct val="0"/>
        </a:spcBef>
        <a:spcAft>
          <a:spcPct val="0"/>
        </a:spcAft>
        <a:defRPr sz="4400">
          <a:solidFill>
            <a:srgbClr val="373D6D"/>
          </a:solidFill>
          <a:latin typeface="Arial" charset="0"/>
        </a:defRPr>
      </a:lvl3pPr>
      <a:lvl4pPr algn="l" rtl="0" eaLnBrk="0" fontAlgn="base" hangingPunct="0">
        <a:lnSpc>
          <a:spcPct val="90000"/>
        </a:lnSpc>
        <a:spcBef>
          <a:spcPct val="0"/>
        </a:spcBef>
        <a:spcAft>
          <a:spcPct val="0"/>
        </a:spcAft>
        <a:defRPr sz="4400">
          <a:solidFill>
            <a:srgbClr val="373D6D"/>
          </a:solidFill>
          <a:latin typeface="Arial" charset="0"/>
        </a:defRPr>
      </a:lvl4pPr>
      <a:lvl5pPr algn="l" rtl="0" eaLnBrk="0" fontAlgn="base" hangingPunct="0">
        <a:lnSpc>
          <a:spcPct val="90000"/>
        </a:lnSpc>
        <a:spcBef>
          <a:spcPct val="0"/>
        </a:spcBef>
        <a:spcAft>
          <a:spcPct val="0"/>
        </a:spcAft>
        <a:defRPr sz="4400">
          <a:solidFill>
            <a:srgbClr val="373D6D"/>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6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DF8EF-F911-6318-5492-F3FBE49C3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8FC6F-00D6-976E-5E00-A80174C20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04CED-3E6A-FCEF-B039-6AFB2120A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6336F36-3607-2EF9-B127-0C6496599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2A3F6121-7E7D-4058-A6FF-846C80794112}" type="slidenum">
              <a:rPr lang="en-US" smtClean="0"/>
              <a:pPr/>
              <a:t>‹#›</a:t>
            </a:fld>
            <a:endParaRPr lang="en-US"/>
          </a:p>
        </p:txBody>
      </p:sp>
    </p:spTree>
    <p:extLst>
      <p:ext uri="{BB962C8B-B14F-4D97-AF65-F5344CB8AC3E}">
        <p14:creationId xmlns:p14="http://schemas.microsoft.com/office/powerpoint/2010/main" val="929403467"/>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8" r:id="rId10"/>
    <p:sldLayoutId id="2147484004" r:id="rId11"/>
    <p:sldLayoutId id="2147484005" r:id="rId12"/>
    <p:sldLayoutId id="2147484006" r:id="rId13"/>
    <p:sldLayoutId id="2147484007" r:id="rId14"/>
    <p:sldLayoutId id="2147484010" r:id="rId15"/>
  </p:sldLayoutIdLst>
  <p:txStyles>
    <p:titleStyle>
      <a:lvl1pPr algn="l" defTabSz="914400" rtl="0" eaLnBrk="1" latinLnBrk="0" hangingPunct="1">
        <a:lnSpc>
          <a:spcPct val="90000"/>
        </a:lnSpc>
        <a:spcBef>
          <a:spcPct val="0"/>
        </a:spcBef>
        <a:buNone/>
        <a:defRPr sz="4400" b="1"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47F_749D8AC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hyperlink" Target="http://www.shiphelp.org/" TargetMode="External"/><Relationship Id="rId1" Type="http://schemas.openxmlformats.org/officeDocument/2006/relationships/slideLayout" Target="../slideLayouts/slideLayout11.xml"/><Relationship Id="rId6" Type="http://schemas.openxmlformats.org/officeDocument/2006/relationships/hyperlink" Target="http://www.ncoa.org/" TargetMode="External"/><Relationship Id="rId5" Type="http://schemas.openxmlformats.org/officeDocument/2006/relationships/hyperlink" Target="http://www.medicareinteractive.org/" TargetMode="External"/><Relationship Id="rId4" Type="http://schemas.openxmlformats.org/officeDocument/2006/relationships/hyperlink" Target="http://www.medicare.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medicareinteractive.org/" TargetMode="Externa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medicareinteractive.org/learning-center/courses" TargetMode="Externa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10203" y="2806516"/>
            <a:ext cx="8016962" cy="1957918"/>
          </a:xfrm>
        </p:spPr>
        <p:txBody>
          <a:bodyPr>
            <a:noAutofit/>
          </a:bodyPr>
          <a:lstStyle/>
          <a:p>
            <a:r>
              <a:rPr lang="en-US" sz="4500" dirty="0"/>
              <a:t>Medicare Coverage of Telehealth Services</a:t>
            </a:r>
          </a:p>
        </p:txBody>
      </p:sp>
      <p:pic>
        <p:nvPicPr>
          <p:cNvPr id="7" name="Graphic 6">
            <a:extLst>
              <a:ext uri="{FF2B5EF4-FFF2-40B4-BE49-F238E27FC236}">
                <a16:creationId xmlns:a16="http://schemas.microsoft.com/office/drawing/2014/main" id="{B1B12E47-2F33-5346-923D-752B1D70E7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5621" y="950568"/>
            <a:ext cx="3051544" cy="1143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FEAA-CA75-D678-6D99-89BC89877B1B}"/>
              </a:ext>
            </a:extLst>
          </p:cNvPr>
          <p:cNvSpPr>
            <a:spLocks noGrp="1"/>
          </p:cNvSpPr>
          <p:nvPr>
            <p:ph type="title"/>
          </p:nvPr>
        </p:nvSpPr>
        <p:spPr>
          <a:xfrm>
            <a:off x="838199" y="365125"/>
            <a:ext cx="9989457" cy="1325563"/>
          </a:xfrm>
        </p:spPr>
        <p:txBody>
          <a:bodyPr>
            <a:normAutofit/>
          </a:bodyPr>
          <a:lstStyle/>
          <a:p>
            <a:r>
              <a:rPr lang="en-US" dirty="0"/>
              <a:t>What is telehealth?</a:t>
            </a:r>
          </a:p>
        </p:txBody>
      </p:sp>
      <p:sp>
        <p:nvSpPr>
          <p:cNvPr id="3" name="Text Placeholder 2">
            <a:extLst>
              <a:ext uri="{FF2B5EF4-FFF2-40B4-BE49-F238E27FC236}">
                <a16:creationId xmlns:a16="http://schemas.microsoft.com/office/drawing/2014/main" id="{914B82EF-7CC8-41E3-AD88-38C963A5E6C9}"/>
              </a:ext>
            </a:extLst>
          </p:cNvPr>
          <p:cNvSpPr>
            <a:spLocks noGrp="1"/>
          </p:cNvSpPr>
          <p:nvPr>
            <p:ph type="body" sz="quarter" idx="12"/>
          </p:nvPr>
        </p:nvSpPr>
        <p:spPr>
          <a:xfrm>
            <a:off x="838200" y="1819958"/>
            <a:ext cx="10515600" cy="3854028"/>
          </a:xfrm>
        </p:spPr>
        <p:txBody>
          <a:bodyPr>
            <a:normAutofit/>
          </a:bodyPr>
          <a:lstStyle/>
          <a:p>
            <a:r>
              <a:rPr lang="en-US" dirty="0"/>
              <a:t>A term used to describe services that an individual receives from a health care provider outside of an in-person office visit</a:t>
            </a:r>
          </a:p>
          <a:p>
            <a:r>
              <a:rPr lang="en-US" dirty="0"/>
              <a:t>A telehealth service can be provided telephone or video technology that allows for </a:t>
            </a:r>
            <a:r>
              <a:rPr lang="en-US" b="1" dirty="0"/>
              <a:t>both audio and video communication </a:t>
            </a:r>
            <a:r>
              <a:rPr lang="en-US" dirty="0"/>
              <a:t>between the health care provider and patient</a:t>
            </a:r>
          </a:p>
          <a:p>
            <a:endParaRPr lang="en-US" dirty="0"/>
          </a:p>
        </p:txBody>
      </p:sp>
      <p:pic>
        <p:nvPicPr>
          <p:cNvPr id="7" name="Picture 6" descr="A blue circle with a doctor on the screen&#10;&#10;AI-generated content may be incorrect.">
            <a:extLst>
              <a:ext uri="{FF2B5EF4-FFF2-40B4-BE49-F238E27FC236}">
                <a16:creationId xmlns:a16="http://schemas.microsoft.com/office/drawing/2014/main" id="{0DACB26F-AFE0-E9A9-7A47-028D77DC37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164" y="4264180"/>
            <a:ext cx="2099620" cy="2103120"/>
          </a:xfrm>
          <a:prstGeom prst="rect">
            <a:avLst/>
          </a:prstGeom>
        </p:spPr>
      </p:pic>
      <p:pic>
        <p:nvPicPr>
          <p:cNvPr id="9" name="Picture 8" descr="A blue and white logo&#10;&#10;AI-generated content may be incorrect.">
            <a:extLst>
              <a:ext uri="{FF2B5EF4-FFF2-40B4-BE49-F238E27FC236}">
                <a16:creationId xmlns:a16="http://schemas.microsoft.com/office/drawing/2014/main" id="{3395FC30-B0F4-483A-89DC-9D3B5B508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88253" y="4267956"/>
            <a:ext cx="2103120" cy="2103120"/>
          </a:xfrm>
          <a:prstGeom prst="rect">
            <a:avLst/>
          </a:prstGeom>
        </p:spPr>
      </p:pic>
      <p:cxnSp>
        <p:nvCxnSpPr>
          <p:cNvPr id="11" name="Straight Connector 10">
            <a:extLst>
              <a:ext uri="{FF2B5EF4-FFF2-40B4-BE49-F238E27FC236}">
                <a16:creationId xmlns:a16="http://schemas.microsoft.com/office/drawing/2014/main" id="{778CA973-8372-6644-EB2A-CEA08ACCEC41}"/>
              </a:ext>
            </a:extLst>
          </p:cNvPr>
          <p:cNvCxnSpPr>
            <a:stCxn id="7" idx="3"/>
            <a:endCxn id="9" idx="1"/>
          </p:cNvCxnSpPr>
          <p:nvPr/>
        </p:nvCxnSpPr>
        <p:spPr>
          <a:xfrm>
            <a:off x="7433784" y="5315740"/>
            <a:ext cx="1654469" cy="37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48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7E5E8-343B-661F-962D-3DC5A14CF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C5B43-4D99-72FA-724B-3789E353FE0F}"/>
              </a:ext>
            </a:extLst>
          </p:cNvPr>
          <p:cNvSpPr>
            <a:spLocks noGrp="1"/>
          </p:cNvSpPr>
          <p:nvPr>
            <p:ph type="title"/>
          </p:nvPr>
        </p:nvSpPr>
        <p:spPr/>
        <p:txBody>
          <a:bodyPr>
            <a:normAutofit fontScale="90000"/>
          </a:bodyPr>
          <a:lstStyle/>
          <a:p>
            <a:r>
              <a:rPr lang="en-US" dirty="0"/>
              <a:t>Examples of Medicare-covered telehealth benefits:</a:t>
            </a:r>
          </a:p>
        </p:txBody>
      </p:sp>
      <p:sp>
        <p:nvSpPr>
          <p:cNvPr id="3" name="Text Placeholder 2">
            <a:extLst>
              <a:ext uri="{FF2B5EF4-FFF2-40B4-BE49-F238E27FC236}">
                <a16:creationId xmlns:a16="http://schemas.microsoft.com/office/drawing/2014/main" id="{A842B63C-5345-7547-A6A3-CE3EF8708D0D}"/>
              </a:ext>
            </a:extLst>
          </p:cNvPr>
          <p:cNvSpPr>
            <a:spLocks noGrp="1"/>
          </p:cNvSpPr>
          <p:nvPr>
            <p:ph type="body" sz="quarter" idx="12"/>
          </p:nvPr>
        </p:nvSpPr>
        <p:spPr>
          <a:xfrm>
            <a:off x="838200" y="2230582"/>
            <a:ext cx="10515600" cy="3863406"/>
          </a:xfrm>
        </p:spPr>
        <p:txBody>
          <a:bodyPr>
            <a:noAutofit/>
          </a:bodyPr>
          <a:lstStyle/>
          <a:p>
            <a:pPr marL="457200" lvl="0" indent="-365760">
              <a:spcBef>
                <a:spcPts val="500"/>
              </a:spcBef>
            </a:pPr>
            <a:r>
              <a:rPr lang="en-US" sz="2400" dirty="0"/>
              <a:t>Lab test or x-ray result consultations</a:t>
            </a:r>
          </a:p>
          <a:p>
            <a:pPr marL="457200" lvl="0" indent="-365760">
              <a:spcBef>
                <a:spcPts val="500"/>
              </a:spcBef>
            </a:pPr>
            <a:r>
              <a:rPr lang="en-US" sz="2400" dirty="0"/>
              <a:t>Post-surgical follow-up</a:t>
            </a:r>
          </a:p>
          <a:p>
            <a:pPr marL="457200" lvl="0" indent="-365760">
              <a:spcBef>
                <a:spcPts val="500"/>
              </a:spcBef>
            </a:pPr>
            <a:r>
              <a:rPr lang="en-US" sz="2400" dirty="0"/>
              <a:t>Prescription management</a:t>
            </a:r>
          </a:p>
          <a:p>
            <a:pPr marL="457200" lvl="0" indent="-365760">
              <a:spcBef>
                <a:spcPts val="500"/>
              </a:spcBef>
            </a:pPr>
            <a:r>
              <a:rPr lang="en-US" sz="2400" dirty="0"/>
              <a:t>Preventive health screenings</a:t>
            </a:r>
          </a:p>
          <a:p>
            <a:pPr marL="457200" lvl="0" indent="-365760">
              <a:spcBef>
                <a:spcPts val="500"/>
              </a:spcBef>
            </a:pPr>
            <a:r>
              <a:rPr lang="en-US" sz="2400" dirty="0"/>
              <a:t>Urgent care issues like colds, coughs, and stomach aches </a:t>
            </a:r>
          </a:p>
          <a:p>
            <a:pPr marL="457200" lvl="0" indent="-365760">
              <a:spcBef>
                <a:spcPts val="500"/>
              </a:spcBef>
            </a:pPr>
            <a:r>
              <a:rPr lang="en-US" sz="2400" dirty="0"/>
              <a:t>Mental health treatment, including online therapy and counseling </a:t>
            </a:r>
          </a:p>
          <a:p>
            <a:pPr marL="457200" lvl="0" indent="-365760">
              <a:spcBef>
                <a:spcPts val="500"/>
              </a:spcBef>
            </a:pPr>
            <a:r>
              <a:rPr lang="en-US" sz="2400" dirty="0"/>
              <a:t>Treatment of recurring conditions, like migraines or urinary tract infections</a:t>
            </a:r>
          </a:p>
          <a:p>
            <a:pPr marL="457200" lvl="0" indent="-365760">
              <a:spcBef>
                <a:spcPts val="500"/>
              </a:spcBef>
            </a:pPr>
            <a:r>
              <a:rPr lang="en-US" sz="2400" dirty="0"/>
              <a:t>Treatment of skin conditions</a:t>
            </a:r>
          </a:p>
        </p:txBody>
      </p:sp>
    </p:spTree>
    <p:extLst>
      <p:ext uri="{BB962C8B-B14F-4D97-AF65-F5344CB8AC3E}">
        <p14:creationId xmlns:p14="http://schemas.microsoft.com/office/powerpoint/2010/main" val="356162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4EDD-87E1-EB20-8E16-5189123E6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B7A0B0-2C0A-A7C2-64F3-E553E3681E42}"/>
              </a:ext>
            </a:extLst>
          </p:cNvPr>
          <p:cNvSpPr>
            <a:spLocks noGrp="1"/>
          </p:cNvSpPr>
          <p:nvPr>
            <p:ph type="title"/>
          </p:nvPr>
        </p:nvSpPr>
        <p:spPr/>
        <p:txBody>
          <a:bodyPr>
            <a:normAutofit/>
          </a:bodyPr>
          <a:lstStyle/>
          <a:p>
            <a:r>
              <a:rPr lang="en-US" dirty="0"/>
              <a:t>Virtual check-ins</a:t>
            </a:r>
          </a:p>
        </p:txBody>
      </p:sp>
      <p:sp>
        <p:nvSpPr>
          <p:cNvPr id="3" name="Text Placeholder 2">
            <a:extLst>
              <a:ext uri="{FF2B5EF4-FFF2-40B4-BE49-F238E27FC236}">
                <a16:creationId xmlns:a16="http://schemas.microsoft.com/office/drawing/2014/main" id="{17090545-7E0F-4E8E-81F0-4311B49BEE4A}"/>
              </a:ext>
            </a:extLst>
          </p:cNvPr>
          <p:cNvSpPr>
            <a:spLocks noGrp="1"/>
          </p:cNvSpPr>
          <p:nvPr>
            <p:ph type="body" sz="quarter" idx="12"/>
          </p:nvPr>
        </p:nvSpPr>
        <p:spPr>
          <a:xfrm>
            <a:off x="838200" y="1953491"/>
            <a:ext cx="10515600" cy="4140497"/>
          </a:xfrm>
        </p:spPr>
        <p:txBody>
          <a:bodyPr>
            <a:noAutofit/>
          </a:bodyPr>
          <a:lstStyle/>
          <a:p>
            <a:r>
              <a:rPr lang="en-US" sz="2400" dirty="0"/>
              <a:t>Original Medicare Part B and Medicare Advantage Plans cover virtual check-ins, also called “brief communication technology-based services,” with certain providers</a:t>
            </a:r>
          </a:p>
          <a:p>
            <a:pPr lvl="1"/>
            <a:r>
              <a:rPr lang="en-US" sz="2000" dirty="0"/>
              <a:t>Allow individuals to communicate with their providers through audio and video communication technology or by sending in photo or video images for remote assessment</a:t>
            </a:r>
          </a:p>
          <a:p>
            <a:pPr lvl="1"/>
            <a:r>
              <a:rPr lang="en-US" sz="2000" dirty="0"/>
              <a:t>For patients who have an established relationship with their provider, and the patient must verbally consent to receive these services</a:t>
            </a:r>
          </a:p>
          <a:p>
            <a:pPr marL="457200" lvl="1" indent="0">
              <a:buNone/>
            </a:pPr>
            <a:endParaRPr lang="en-US" dirty="0"/>
          </a:p>
          <a:p>
            <a:r>
              <a:rPr lang="en-US" sz="2400" b="1" dirty="0"/>
              <a:t>Virtual check-ins are separate from Medicare’s telehealth benefit</a:t>
            </a:r>
          </a:p>
          <a:p>
            <a:pPr marL="457200" lvl="0" indent="-365760">
              <a:spcBef>
                <a:spcPts val="500"/>
              </a:spcBef>
            </a:pPr>
            <a:endParaRPr lang="en-US" sz="2400" dirty="0"/>
          </a:p>
        </p:txBody>
      </p:sp>
    </p:spTree>
    <p:extLst>
      <p:ext uri="{BB962C8B-B14F-4D97-AF65-F5344CB8AC3E}">
        <p14:creationId xmlns:p14="http://schemas.microsoft.com/office/powerpoint/2010/main" val="389550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44313C-6355-D528-A5E9-9E9102255DA7}"/>
              </a:ext>
            </a:extLst>
          </p:cNvPr>
          <p:cNvSpPr txBox="1">
            <a:spLocks/>
          </p:cNvSpPr>
          <p:nvPr/>
        </p:nvSpPr>
        <p:spPr>
          <a:xfrm>
            <a:off x="838199" y="365125"/>
            <a:ext cx="99894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Avenir Next LT Pro" panose="020B0504020202020204" pitchFamily="34" charset="0"/>
                <a:ea typeface="+mj-ea"/>
                <a:cs typeface="+mj-cs"/>
              </a:defRPr>
            </a:lvl1pPr>
          </a:lstStyle>
          <a:p>
            <a:pPr fontAlgn="auto">
              <a:spcAft>
                <a:spcPts val="0"/>
              </a:spcAft>
            </a:pPr>
            <a:r>
              <a:rPr lang="en-US" dirty="0"/>
              <a:t>Telehealth vs. virtual check-in</a:t>
            </a:r>
          </a:p>
        </p:txBody>
      </p:sp>
      <p:sp>
        <p:nvSpPr>
          <p:cNvPr id="8" name="Rectangle: Rounded Corners 7">
            <a:extLst>
              <a:ext uri="{FF2B5EF4-FFF2-40B4-BE49-F238E27FC236}">
                <a16:creationId xmlns:a16="http://schemas.microsoft.com/office/drawing/2014/main" id="{78D108D3-A3CA-6FC6-958E-5F24A2FCF623}"/>
              </a:ext>
            </a:extLst>
          </p:cNvPr>
          <p:cNvSpPr/>
          <p:nvPr/>
        </p:nvSpPr>
        <p:spPr>
          <a:xfrm>
            <a:off x="616526" y="2022763"/>
            <a:ext cx="5230092" cy="4470111"/>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Telehealth</a:t>
            </a:r>
          </a:p>
          <a:p>
            <a:pPr algn="ctr"/>
            <a:endParaRPr lang="en-US" sz="1200" b="1" dirty="0">
              <a:solidFill>
                <a:schemeClr val="tx1"/>
              </a:solidFill>
              <a:latin typeface="Avenir Next LT Pro" panose="020B0504020202020204" pitchFamily="34" charset="0"/>
            </a:endParaRPr>
          </a:p>
          <a:p>
            <a:pPr algn="ctr"/>
            <a:endParaRPr lang="en-US" sz="1200" b="1"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Full telehealth visit is treated and reimbursed in the same way as an in-person visit</a:t>
            </a:r>
          </a:p>
          <a:p>
            <a:endParaRPr lang="en-US" sz="800"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Requires real-time communication through audio and visual technology</a:t>
            </a:r>
          </a:p>
          <a:p>
            <a:endParaRPr lang="en-US" sz="800"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Limited geographic areas before the PHE</a:t>
            </a:r>
          </a:p>
        </p:txBody>
      </p:sp>
      <p:sp>
        <p:nvSpPr>
          <p:cNvPr id="9" name="Rectangle: Rounded Corners 8">
            <a:extLst>
              <a:ext uri="{FF2B5EF4-FFF2-40B4-BE49-F238E27FC236}">
                <a16:creationId xmlns:a16="http://schemas.microsoft.com/office/drawing/2014/main" id="{AA74AACB-043B-F69A-359C-3EB90BF0DB0A}"/>
              </a:ext>
            </a:extLst>
          </p:cNvPr>
          <p:cNvSpPr/>
          <p:nvPr/>
        </p:nvSpPr>
        <p:spPr>
          <a:xfrm>
            <a:off x="6345383" y="2022764"/>
            <a:ext cx="5230092" cy="4470110"/>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Virtual check-in</a:t>
            </a:r>
          </a:p>
          <a:p>
            <a:pPr algn="ctr"/>
            <a:endParaRPr lang="en-US" sz="1200" b="1"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Not a full appointment – generally a brief (5-10 minutes) discussion with a provider</a:t>
            </a:r>
          </a:p>
          <a:p>
            <a:endParaRPr lang="en-US" sz="800"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Provider can respond by phone (audio or video), secure text messaging, email, or patient portal</a:t>
            </a:r>
          </a:p>
          <a:p>
            <a:endParaRPr lang="en-US" sz="800"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Available to Medicare beneficiaries in all areas</a:t>
            </a:r>
          </a:p>
        </p:txBody>
      </p:sp>
      <p:pic>
        <p:nvPicPr>
          <p:cNvPr id="10" name="Picture 9" descr="A blue circle with a doctor on the screen&#10;&#10;AI-generated content may be incorrect.">
            <a:extLst>
              <a:ext uri="{FF2B5EF4-FFF2-40B4-BE49-F238E27FC236}">
                <a16:creationId xmlns:a16="http://schemas.microsoft.com/office/drawing/2014/main" id="{06DEB4C1-DCFA-672C-CB46-7E5C393B9EC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19130" y="1519970"/>
            <a:ext cx="914400" cy="915924"/>
          </a:xfrm>
          <a:prstGeom prst="rect">
            <a:avLst/>
          </a:prstGeom>
        </p:spPr>
      </p:pic>
      <p:pic>
        <p:nvPicPr>
          <p:cNvPr id="12" name="Picture 11" descr="A blue and green telephone handset&#10;&#10;AI-generated content may be incorrect.">
            <a:extLst>
              <a:ext uri="{FF2B5EF4-FFF2-40B4-BE49-F238E27FC236}">
                <a16:creationId xmlns:a16="http://schemas.microsoft.com/office/drawing/2014/main" id="{31E3C85B-BF03-0DD3-4D82-305A762A98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03229" y="1519969"/>
            <a:ext cx="914400" cy="915925"/>
          </a:xfrm>
          <a:prstGeom prst="rect">
            <a:avLst/>
          </a:prstGeom>
        </p:spPr>
      </p:pic>
    </p:spTree>
    <p:extLst>
      <p:ext uri="{BB962C8B-B14F-4D97-AF65-F5344CB8AC3E}">
        <p14:creationId xmlns:p14="http://schemas.microsoft.com/office/powerpoint/2010/main" val="192326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B9845-374D-3149-1F5B-983206EC1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E871F-0CBE-05B5-0B2A-C6E55E7FB123}"/>
              </a:ext>
            </a:extLst>
          </p:cNvPr>
          <p:cNvSpPr>
            <a:spLocks noGrp="1"/>
          </p:cNvSpPr>
          <p:nvPr>
            <p:ph type="title"/>
          </p:nvPr>
        </p:nvSpPr>
        <p:spPr/>
        <p:txBody>
          <a:bodyPr>
            <a:noAutofit/>
          </a:bodyPr>
          <a:lstStyle/>
          <a:p>
            <a:r>
              <a:rPr lang="en-US" sz="4400" dirty="0"/>
              <a:t>Telehealth and the COVID-19 PHE</a:t>
            </a:r>
          </a:p>
        </p:txBody>
      </p:sp>
    </p:spTree>
    <p:extLst>
      <p:ext uri="{BB962C8B-B14F-4D97-AF65-F5344CB8AC3E}">
        <p14:creationId xmlns:p14="http://schemas.microsoft.com/office/powerpoint/2010/main" val="40839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C67F-98FF-4450-D6C3-4239C31987F1}"/>
              </a:ext>
            </a:extLst>
          </p:cNvPr>
          <p:cNvSpPr>
            <a:spLocks noGrp="1"/>
          </p:cNvSpPr>
          <p:nvPr>
            <p:ph type="title"/>
          </p:nvPr>
        </p:nvSpPr>
        <p:spPr/>
        <p:txBody>
          <a:bodyPr/>
          <a:lstStyle/>
          <a:p>
            <a:r>
              <a:rPr lang="en-US" dirty="0"/>
              <a:t>Telehealth and the PHE</a:t>
            </a:r>
          </a:p>
        </p:txBody>
      </p:sp>
      <p:sp>
        <p:nvSpPr>
          <p:cNvPr id="3" name="Text Placeholder 2">
            <a:extLst>
              <a:ext uri="{FF2B5EF4-FFF2-40B4-BE49-F238E27FC236}">
                <a16:creationId xmlns:a16="http://schemas.microsoft.com/office/drawing/2014/main" id="{BEE3FD01-BC3C-F9E3-F9D2-F334646EE855}"/>
              </a:ext>
            </a:extLst>
          </p:cNvPr>
          <p:cNvSpPr>
            <a:spLocks noGrp="1"/>
          </p:cNvSpPr>
          <p:nvPr>
            <p:ph type="body" sz="quarter" idx="12"/>
          </p:nvPr>
        </p:nvSpPr>
        <p:spPr>
          <a:xfrm>
            <a:off x="838200" y="1854918"/>
            <a:ext cx="10515600" cy="3854028"/>
          </a:xfrm>
        </p:spPr>
        <p:txBody>
          <a:bodyPr/>
          <a:lstStyle/>
          <a:p>
            <a:r>
              <a:rPr lang="en-US" sz="2400" dirty="0">
                <a:effectLst/>
                <a:latin typeface="Avenir Next LT Pro" panose="020B0504020202020204" pitchFamily="34" charset="0"/>
                <a:ea typeface="DengXian" panose="02010600030101010101" pitchFamily="2" charset="-122"/>
                <a:cs typeface="Arial" panose="020B0604020202020204" pitchFamily="34" charset="0"/>
              </a:rPr>
              <a:t>Medicare expanded coverage and access to telehealth during the COVID-19 public health emergency (PHE). </a:t>
            </a:r>
          </a:p>
          <a:p>
            <a:r>
              <a:rPr lang="en-US" sz="2400" dirty="0">
                <a:effectLst/>
                <a:latin typeface="Avenir Next LT Pro" panose="020B0504020202020204" pitchFamily="34" charset="0"/>
                <a:ea typeface="DengXian" panose="02010600030101010101" pitchFamily="2" charset="-122"/>
                <a:cs typeface="Arial" panose="020B0604020202020204" pitchFamily="34" charset="0"/>
              </a:rPr>
              <a:t>These flexibilities allowed more people with Medicare to use telehealth. </a:t>
            </a:r>
          </a:p>
          <a:p>
            <a:r>
              <a:rPr lang="en-US" sz="2400" dirty="0">
                <a:effectLst/>
                <a:latin typeface="Avenir Next LT Pro" panose="020B0504020202020204" pitchFamily="34" charset="0"/>
                <a:ea typeface="DengXian" panose="02010600030101010101" pitchFamily="2" charset="-122"/>
                <a:cs typeface="Arial" panose="020B0604020202020204" pitchFamily="34" charset="0"/>
              </a:rPr>
              <a:t>Although the federal COVID-19 PHE ended in May of 2023, Congress has passed legislation multiple times to extend these telehealth flexibilities. </a:t>
            </a:r>
          </a:p>
          <a:p>
            <a:r>
              <a:rPr lang="en-US" sz="2400" b="1" dirty="0">
                <a:effectLst/>
                <a:latin typeface="Avenir Next LT Pro" panose="020B0504020202020204" pitchFamily="34" charset="0"/>
                <a:ea typeface="DengXian" panose="02010600030101010101" pitchFamily="2" charset="-122"/>
                <a:cs typeface="Arial" panose="020B0604020202020204" pitchFamily="34" charset="0"/>
              </a:rPr>
              <a:t>Most recently, telehealth flexibilities are set to expire after September 30, 2025. </a:t>
            </a:r>
            <a:endParaRPr lang="en-US" dirty="0"/>
          </a:p>
        </p:txBody>
      </p:sp>
    </p:spTree>
    <p:extLst>
      <p:ext uri="{BB962C8B-B14F-4D97-AF65-F5344CB8AC3E}">
        <p14:creationId xmlns:p14="http://schemas.microsoft.com/office/powerpoint/2010/main" val="336311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8772C-9401-F997-186C-F275DFA43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8AB95-984F-23B3-CC20-5FD4CCA6BA1B}"/>
              </a:ext>
            </a:extLst>
          </p:cNvPr>
          <p:cNvSpPr>
            <a:spLocks noGrp="1"/>
          </p:cNvSpPr>
          <p:nvPr>
            <p:ph type="title"/>
          </p:nvPr>
        </p:nvSpPr>
        <p:spPr>
          <a:xfrm>
            <a:off x="838200" y="1068813"/>
            <a:ext cx="8427720" cy="788420"/>
          </a:xfrm>
        </p:spPr>
        <p:txBody>
          <a:bodyPr/>
          <a:lstStyle/>
          <a:p>
            <a:r>
              <a:rPr lang="en-US" dirty="0"/>
              <a:t>Telehealth and the PHE</a:t>
            </a:r>
          </a:p>
        </p:txBody>
      </p:sp>
      <p:sp>
        <p:nvSpPr>
          <p:cNvPr id="3" name="Text Placeholder 2">
            <a:extLst>
              <a:ext uri="{FF2B5EF4-FFF2-40B4-BE49-F238E27FC236}">
                <a16:creationId xmlns:a16="http://schemas.microsoft.com/office/drawing/2014/main" id="{75B683E6-1039-B44B-5D14-5A4C5DFDCB36}"/>
              </a:ext>
            </a:extLst>
          </p:cNvPr>
          <p:cNvSpPr>
            <a:spLocks noGrp="1"/>
          </p:cNvSpPr>
          <p:nvPr>
            <p:ph type="body" sz="quarter" idx="12"/>
          </p:nvPr>
        </p:nvSpPr>
        <p:spPr>
          <a:xfrm>
            <a:off x="838200" y="2394527"/>
            <a:ext cx="10515600" cy="3559234"/>
          </a:xfrm>
        </p:spPr>
        <p:txBody>
          <a:bodyPr/>
          <a:lstStyle/>
          <a:p>
            <a:r>
              <a:rPr lang="en-US" sz="2400" b="1" dirty="0">
                <a:effectLst/>
                <a:latin typeface="Avenir Next LT Pro" panose="020B0504020202020204" pitchFamily="34" charset="0"/>
                <a:ea typeface="DengXian" panose="02010600030101010101" pitchFamily="2" charset="-122"/>
                <a:cs typeface="Arial" panose="020B0604020202020204" pitchFamily="34" charset="0"/>
              </a:rPr>
              <a:t>Until the end of September 2025, PHE-related coverage flexibilities are still in place.</a:t>
            </a:r>
          </a:p>
          <a:p>
            <a:pPr lvl="1"/>
            <a:r>
              <a:rPr lang="en-US" sz="2000" dirty="0">
                <a:ea typeface="DengXian" panose="02010600030101010101" pitchFamily="2" charset="-122"/>
                <a:cs typeface="Arial" panose="020B0604020202020204" pitchFamily="34" charset="0"/>
              </a:rPr>
              <a:t>CMS should evaluate PHE-related flexibilities to determine whether some should be retained as rule changes long-term.</a:t>
            </a:r>
          </a:p>
          <a:p>
            <a:pPr lvl="1"/>
            <a:r>
              <a:rPr lang="en-US" sz="2000" dirty="0">
                <a:ea typeface="DengXian" panose="02010600030101010101" pitchFamily="2" charset="-122"/>
                <a:cs typeface="Arial" panose="020B0604020202020204" pitchFamily="34" charset="0"/>
              </a:rPr>
              <a:t>At this time, we do not know for certain what telehealth coverage will look like after September 30, 2025.</a:t>
            </a:r>
          </a:p>
          <a:p>
            <a:r>
              <a:rPr lang="en-US" sz="2400" dirty="0">
                <a:ea typeface="DengXian" panose="02010600030101010101" pitchFamily="2" charset="-122"/>
                <a:cs typeface="Arial" panose="020B0604020202020204" pitchFamily="34" charset="0"/>
              </a:rPr>
              <a:t>To understand how Medicare’s coverage of telehealth works currently, it’s helpful to know the coverage rules that were in place before the PHE-related flexibilities.</a:t>
            </a:r>
            <a:endParaRPr lang="en-US" dirty="0"/>
          </a:p>
        </p:txBody>
      </p:sp>
    </p:spTree>
    <p:extLst>
      <p:ext uri="{BB962C8B-B14F-4D97-AF65-F5344CB8AC3E}">
        <p14:creationId xmlns:p14="http://schemas.microsoft.com/office/powerpoint/2010/main" val="74094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E5426-E4B1-0DEB-D9F7-C6241DE46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9256B-17FC-28C6-7AC3-F98831EA3325}"/>
              </a:ext>
            </a:extLst>
          </p:cNvPr>
          <p:cNvSpPr>
            <a:spLocks noGrp="1"/>
          </p:cNvSpPr>
          <p:nvPr>
            <p:ph type="title"/>
          </p:nvPr>
        </p:nvSpPr>
        <p:spPr>
          <a:xfrm>
            <a:off x="1249680" y="1924346"/>
            <a:ext cx="9837467" cy="1156061"/>
          </a:xfrm>
        </p:spPr>
        <p:txBody>
          <a:bodyPr>
            <a:noAutofit/>
          </a:bodyPr>
          <a:lstStyle/>
          <a:p>
            <a:r>
              <a:rPr lang="en-US" sz="5400" dirty="0"/>
              <a:t>Telehealth before the COVID-19 PHE</a:t>
            </a:r>
          </a:p>
        </p:txBody>
      </p:sp>
    </p:spTree>
    <p:extLst>
      <p:ext uri="{BB962C8B-B14F-4D97-AF65-F5344CB8AC3E}">
        <p14:creationId xmlns:p14="http://schemas.microsoft.com/office/powerpoint/2010/main" val="158375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BD0A-510F-3EFD-166C-6B963609C8FB}"/>
              </a:ext>
            </a:extLst>
          </p:cNvPr>
          <p:cNvSpPr>
            <a:spLocks noGrp="1"/>
          </p:cNvSpPr>
          <p:nvPr>
            <p:ph type="title"/>
          </p:nvPr>
        </p:nvSpPr>
        <p:spPr/>
        <p:txBody>
          <a:bodyPr/>
          <a:lstStyle/>
          <a:p>
            <a:r>
              <a:rPr lang="en-US" dirty="0"/>
              <a:t>Telehealth</a:t>
            </a:r>
          </a:p>
        </p:txBody>
      </p:sp>
      <p:sp>
        <p:nvSpPr>
          <p:cNvPr id="3" name="Text Placeholder 2">
            <a:extLst>
              <a:ext uri="{FF2B5EF4-FFF2-40B4-BE49-F238E27FC236}">
                <a16:creationId xmlns:a16="http://schemas.microsoft.com/office/drawing/2014/main" id="{C9B5CBB3-95BF-5573-61DF-954BEC77F53F}"/>
              </a:ext>
            </a:extLst>
          </p:cNvPr>
          <p:cNvSpPr>
            <a:spLocks noGrp="1"/>
          </p:cNvSpPr>
          <p:nvPr>
            <p:ph type="body" sz="quarter" idx="12"/>
          </p:nvPr>
        </p:nvSpPr>
        <p:spPr>
          <a:xfrm>
            <a:off x="5768975" y="2057400"/>
            <a:ext cx="5896552" cy="3492500"/>
          </a:xfrm>
        </p:spPr>
        <p:txBody>
          <a:bodyPr>
            <a:normAutofit/>
          </a:bodyPr>
          <a:lstStyle/>
          <a:p>
            <a:pPr marL="0" indent="0">
              <a:buNone/>
            </a:pPr>
            <a:r>
              <a:rPr lang="en-US" dirty="0"/>
              <a:t>Before the COVID-19 public health emergency (PHE), Original Medicare Part B covered telehealth in very limited situations.</a:t>
            </a:r>
          </a:p>
          <a:p>
            <a:pPr marL="0" indent="0">
              <a:buNone/>
            </a:pPr>
            <a:endParaRPr lang="en-US" dirty="0"/>
          </a:p>
          <a:p>
            <a:pPr marL="0" indent="0">
              <a:buNone/>
            </a:pPr>
            <a:r>
              <a:rPr lang="en-US" sz="2000" dirty="0"/>
              <a:t>The following rules were in place before the PHE and do not reflect current PHE-related coverage flexibilities or possible future changes.</a:t>
            </a:r>
          </a:p>
        </p:txBody>
      </p:sp>
      <p:pic>
        <p:nvPicPr>
          <p:cNvPr id="9" name="Picture 8" descr="A blue circle with white text&#10;&#10;AI-generated content may be incorrect.">
            <a:extLst>
              <a:ext uri="{FF2B5EF4-FFF2-40B4-BE49-F238E27FC236}">
                <a16:creationId xmlns:a16="http://schemas.microsoft.com/office/drawing/2014/main" id="{445B1118-EDC6-6E86-EB6E-619D50E3AF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71" y="1546806"/>
            <a:ext cx="2614034" cy="2614034"/>
          </a:xfrm>
          <a:prstGeom prst="rect">
            <a:avLst/>
          </a:prstGeom>
        </p:spPr>
      </p:pic>
      <p:pic>
        <p:nvPicPr>
          <p:cNvPr id="11" name="Picture 10" descr="A blue circle with a doctor on the screen&#10;&#10;AI-generated content may be incorrect.">
            <a:extLst>
              <a:ext uri="{FF2B5EF4-FFF2-40B4-BE49-F238E27FC236}">
                <a16:creationId xmlns:a16="http://schemas.microsoft.com/office/drawing/2014/main" id="{6FEA3D7D-3D50-AC69-34EA-258B0E9F02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29932" y="3764887"/>
            <a:ext cx="1828804" cy="1831852"/>
          </a:xfrm>
          <a:prstGeom prst="rect">
            <a:avLst/>
          </a:prstGeom>
        </p:spPr>
      </p:pic>
    </p:spTree>
    <p:extLst>
      <p:ext uri="{BB962C8B-B14F-4D97-AF65-F5344CB8AC3E}">
        <p14:creationId xmlns:p14="http://schemas.microsoft.com/office/powerpoint/2010/main" val="1216544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DE90-F528-7021-D57E-AF160913020C}"/>
              </a:ext>
            </a:extLst>
          </p:cNvPr>
          <p:cNvSpPr>
            <a:spLocks noGrp="1"/>
          </p:cNvSpPr>
          <p:nvPr>
            <p:ph type="title"/>
          </p:nvPr>
        </p:nvSpPr>
        <p:spPr/>
        <p:txBody>
          <a:bodyPr/>
          <a:lstStyle/>
          <a:p>
            <a:r>
              <a:rPr lang="en-US" dirty="0"/>
              <a:t>Locations</a:t>
            </a:r>
          </a:p>
        </p:txBody>
      </p:sp>
      <p:sp>
        <p:nvSpPr>
          <p:cNvPr id="3" name="Text Placeholder 2">
            <a:extLst>
              <a:ext uri="{FF2B5EF4-FFF2-40B4-BE49-F238E27FC236}">
                <a16:creationId xmlns:a16="http://schemas.microsoft.com/office/drawing/2014/main" id="{6747FB83-3C37-3C89-C755-7F0FFD05CA03}"/>
              </a:ext>
            </a:extLst>
          </p:cNvPr>
          <p:cNvSpPr>
            <a:spLocks noGrp="1"/>
          </p:cNvSpPr>
          <p:nvPr>
            <p:ph type="body" sz="quarter" idx="12"/>
          </p:nvPr>
        </p:nvSpPr>
        <p:spPr/>
        <p:txBody>
          <a:bodyPr/>
          <a:lstStyle/>
          <a:p>
            <a:r>
              <a:rPr lang="en-US" dirty="0"/>
              <a:t>Original Medicare beneficiaries could generally only access care via telehealth if they lived in a rural area and traveled from their home to a local medical facility to receive the services</a:t>
            </a:r>
          </a:p>
          <a:p>
            <a:r>
              <a:rPr lang="en-US" dirty="0"/>
              <a:t>They had to receive care at an originating site in an eligible geographic area</a:t>
            </a:r>
          </a:p>
          <a:p>
            <a:pPr lvl="1"/>
            <a:r>
              <a:rPr lang="en-US" dirty="0"/>
              <a:t>Rural health professional shortage areas (HPSA)</a:t>
            </a:r>
          </a:p>
          <a:p>
            <a:pPr lvl="1"/>
            <a:r>
              <a:rPr lang="en-US" dirty="0"/>
              <a:t>Counties not classified as a metropolitan statistical area (MSA)</a:t>
            </a:r>
          </a:p>
        </p:txBody>
      </p:sp>
    </p:spTree>
    <p:extLst>
      <p:ext uri="{BB962C8B-B14F-4D97-AF65-F5344CB8AC3E}">
        <p14:creationId xmlns:p14="http://schemas.microsoft.com/office/powerpoint/2010/main" val="21808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1425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80D5-5547-CA4B-6965-79EEC07DF236}"/>
              </a:ext>
            </a:extLst>
          </p:cNvPr>
          <p:cNvSpPr>
            <a:spLocks noGrp="1"/>
          </p:cNvSpPr>
          <p:nvPr>
            <p:ph type="title"/>
          </p:nvPr>
        </p:nvSpPr>
        <p:spPr>
          <a:xfrm>
            <a:off x="838200" y="764012"/>
            <a:ext cx="8910484" cy="865339"/>
          </a:xfrm>
        </p:spPr>
        <p:txBody>
          <a:bodyPr>
            <a:normAutofit fontScale="90000"/>
          </a:bodyPr>
          <a:lstStyle/>
          <a:p>
            <a:r>
              <a:rPr lang="en-US" dirty="0"/>
              <a:t>Eligible originating sites included:</a:t>
            </a:r>
          </a:p>
        </p:txBody>
      </p:sp>
      <p:sp>
        <p:nvSpPr>
          <p:cNvPr id="3" name="Text Placeholder 2">
            <a:extLst>
              <a:ext uri="{FF2B5EF4-FFF2-40B4-BE49-F238E27FC236}">
                <a16:creationId xmlns:a16="http://schemas.microsoft.com/office/drawing/2014/main" id="{1B9886D0-CCAA-F38E-A7F2-D76FB1763682}"/>
              </a:ext>
            </a:extLst>
          </p:cNvPr>
          <p:cNvSpPr>
            <a:spLocks noGrp="1"/>
          </p:cNvSpPr>
          <p:nvPr>
            <p:ph type="body" sz="quarter" idx="12"/>
          </p:nvPr>
        </p:nvSpPr>
        <p:spPr>
          <a:xfrm>
            <a:off x="838200" y="1927166"/>
            <a:ext cx="10515600" cy="4370395"/>
          </a:xfrm>
        </p:spPr>
        <p:txBody>
          <a:bodyPr>
            <a:normAutofit/>
          </a:bodyPr>
          <a:lstStyle/>
          <a:p>
            <a:pPr lvl="1">
              <a:buFont typeface="Arial" panose="020B0604020202020204" pitchFamily="34" charset="0"/>
              <a:buChar char="•"/>
            </a:pPr>
            <a:r>
              <a:rPr lang="en-US" sz="2800" dirty="0"/>
              <a:t>Physician and practitioner offices</a:t>
            </a:r>
          </a:p>
          <a:p>
            <a:pPr lvl="1">
              <a:buFont typeface="Arial" panose="020B0604020202020204" pitchFamily="34" charset="0"/>
              <a:buChar char="•"/>
            </a:pPr>
            <a:r>
              <a:rPr lang="en-US" sz="2800" dirty="0"/>
              <a:t>Hospitals</a:t>
            </a:r>
          </a:p>
          <a:p>
            <a:pPr lvl="1">
              <a:buFont typeface="Arial" panose="020B0604020202020204" pitchFamily="34" charset="0"/>
              <a:buChar char="•"/>
            </a:pPr>
            <a:r>
              <a:rPr lang="en-US" sz="2800" dirty="0"/>
              <a:t>Critical Access Hospitals</a:t>
            </a:r>
          </a:p>
          <a:p>
            <a:pPr lvl="1">
              <a:buFont typeface="Arial" panose="020B0604020202020204" pitchFamily="34" charset="0"/>
              <a:buChar char="•"/>
            </a:pPr>
            <a:r>
              <a:rPr lang="en-US" sz="2800" dirty="0"/>
              <a:t>Rural Health Clinics</a:t>
            </a:r>
          </a:p>
          <a:p>
            <a:pPr lvl="1">
              <a:buFont typeface="Arial" panose="020B0604020202020204" pitchFamily="34" charset="0"/>
              <a:buChar char="•"/>
            </a:pPr>
            <a:r>
              <a:rPr lang="en-US" sz="2800" dirty="0"/>
              <a:t>Federally Qualified Health Centers</a:t>
            </a:r>
          </a:p>
          <a:p>
            <a:pPr lvl="1">
              <a:buFont typeface="Arial" panose="020B0604020202020204" pitchFamily="34" charset="0"/>
              <a:buChar char="•"/>
            </a:pPr>
            <a:r>
              <a:rPr lang="en-US" sz="2800" dirty="0"/>
              <a:t>Hospital-based or Critical Access Hospital-based renal dialysis centers (including satellites)</a:t>
            </a:r>
          </a:p>
          <a:p>
            <a:pPr lvl="1">
              <a:buFont typeface="Arial" panose="020B0604020202020204" pitchFamily="34" charset="0"/>
              <a:buChar char="•"/>
            </a:pPr>
            <a:r>
              <a:rPr lang="en-US" sz="2800" dirty="0"/>
              <a:t>Skilled Nursing Facilities</a:t>
            </a:r>
          </a:p>
          <a:p>
            <a:pPr lvl="1">
              <a:buFont typeface="Arial" panose="020B0604020202020204" pitchFamily="34" charset="0"/>
              <a:buChar char="•"/>
            </a:pPr>
            <a:r>
              <a:rPr lang="en-US" sz="2800" dirty="0"/>
              <a:t>Community Mental Health Centers</a:t>
            </a:r>
          </a:p>
          <a:p>
            <a:endParaRPr lang="en-US" dirty="0"/>
          </a:p>
        </p:txBody>
      </p:sp>
    </p:spTree>
    <p:extLst>
      <p:ext uri="{BB962C8B-B14F-4D97-AF65-F5344CB8AC3E}">
        <p14:creationId xmlns:p14="http://schemas.microsoft.com/office/powerpoint/2010/main" val="320047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9C6F0-C710-14DF-8A6C-A3D834BB2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3F521-DE5F-634F-6FDA-1BF66513B679}"/>
              </a:ext>
            </a:extLst>
          </p:cNvPr>
          <p:cNvSpPr>
            <a:spLocks noGrp="1"/>
          </p:cNvSpPr>
          <p:nvPr>
            <p:ph type="title"/>
          </p:nvPr>
        </p:nvSpPr>
        <p:spPr>
          <a:xfrm>
            <a:off x="838200" y="764012"/>
            <a:ext cx="8910484" cy="865339"/>
          </a:xfrm>
        </p:spPr>
        <p:txBody>
          <a:bodyPr>
            <a:normAutofit/>
          </a:bodyPr>
          <a:lstStyle/>
          <a:p>
            <a:r>
              <a:rPr lang="en-US" dirty="0"/>
              <a:t>Eligible originating sites</a:t>
            </a:r>
          </a:p>
        </p:txBody>
      </p:sp>
      <p:sp>
        <p:nvSpPr>
          <p:cNvPr id="3" name="Text Placeholder 2">
            <a:extLst>
              <a:ext uri="{FF2B5EF4-FFF2-40B4-BE49-F238E27FC236}">
                <a16:creationId xmlns:a16="http://schemas.microsoft.com/office/drawing/2014/main" id="{837B524A-16FA-0478-FFAC-10663700261B}"/>
              </a:ext>
            </a:extLst>
          </p:cNvPr>
          <p:cNvSpPr>
            <a:spLocks noGrp="1"/>
          </p:cNvSpPr>
          <p:nvPr>
            <p:ph type="body" sz="quarter" idx="12"/>
          </p:nvPr>
        </p:nvSpPr>
        <p:spPr>
          <a:xfrm>
            <a:off x="838200" y="1927166"/>
            <a:ext cx="10515600" cy="4370395"/>
          </a:xfrm>
        </p:spPr>
        <p:txBody>
          <a:bodyPr>
            <a:normAutofit/>
          </a:bodyPr>
          <a:lstStyle/>
          <a:p>
            <a:r>
              <a:rPr lang="en-US" dirty="0"/>
              <a:t>Originating site geographic limitations were only waived in circumstances where:</a:t>
            </a:r>
          </a:p>
          <a:p>
            <a:pPr lvl="1"/>
            <a:r>
              <a:rPr lang="en-US" dirty="0"/>
              <a:t>Individuals required telehealth services to treat a diagnosed substance use disorder or co-occurring mental health disorder </a:t>
            </a:r>
          </a:p>
          <a:p>
            <a:pPr lvl="1"/>
            <a:r>
              <a:rPr lang="en-US" dirty="0"/>
              <a:t>Individuals required telehealth services to diagnose, evaluate, or treat symptoms of acute stroke</a:t>
            </a:r>
          </a:p>
          <a:p>
            <a:pPr lvl="1"/>
            <a:r>
              <a:rPr lang="en-US" dirty="0"/>
              <a:t>Individuals with End-Stage Renal Disease (ESRD) received home dialysis</a:t>
            </a:r>
          </a:p>
          <a:p>
            <a:r>
              <a:rPr lang="en-US" dirty="0"/>
              <a:t>These individuals had the option of accessing telehealth services from their home or from a medical facility</a:t>
            </a:r>
          </a:p>
          <a:p>
            <a:endParaRPr lang="en-US" dirty="0"/>
          </a:p>
        </p:txBody>
      </p:sp>
    </p:spTree>
    <p:extLst>
      <p:ext uri="{BB962C8B-B14F-4D97-AF65-F5344CB8AC3E}">
        <p14:creationId xmlns:p14="http://schemas.microsoft.com/office/powerpoint/2010/main" val="1767356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A984C0-FE05-1AE6-15D2-0E9658764B39}"/>
              </a:ext>
            </a:extLst>
          </p:cNvPr>
          <p:cNvSpPr>
            <a:spLocks noGrp="1"/>
          </p:cNvSpPr>
          <p:nvPr>
            <p:ph type="title"/>
          </p:nvPr>
        </p:nvSpPr>
        <p:spPr>
          <a:xfrm>
            <a:off x="443632" y="294104"/>
            <a:ext cx="8995336" cy="1325563"/>
          </a:xfrm>
        </p:spPr>
        <p:txBody>
          <a:bodyPr/>
          <a:lstStyle/>
          <a:p>
            <a:r>
              <a:rPr lang="en-US" dirty="0"/>
              <a:t>Technology requirements</a:t>
            </a:r>
          </a:p>
        </p:txBody>
      </p:sp>
      <p:sp>
        <p:nvSpPr>
          <p:cNvPr id="4" name="Text Placeholder 3">
            <a:extLst>
              <a:ext uri="{FF2B5EF4-FFF2-40B4-BE49-F238E27FC236}">
                <a16:creationId xmlns:a16="http://schemas.microsoft.com/office/drawing/2014/main" id="{EAA71AB4-2C9A-5B40-FD42-71E8FF8DBEA7}"/>
              </a:ext>
            </a:extLst>
          </p:cNvPr>
          <p:cNvSpPr>
            <a:spLocks noGrp="1"/>
          </p:cNvSpPr>
          <p:nvPr>
            <p:ph type="body" sz="quarter" idx="14"/>
          </p:nvPr>
        </p:nvSpPr>
        <p:spPr/>
        <p:txBody>
          <a:bodyPr>
            <a:normAutofit/>
          </a:bodyPr>
          <a:lstStyle/>
          <a:p>
            <a:r>
              <a:rPr lang="en-US" dirty="0"/>
              <a:t>Original Medicare required that telehealth visits be conducted with </a:t>
            </a:r>
            <a:r>
              <a:rPr lang="en-US" b="1" dirty="0"/>
              <a:t>interactive, two-way audio and video technology</a:t>
            </a:r>
          </a:p>
          <a:p>
            <a:r>
              <a:rPr lang="en-US" dirty="0"/>
              <a:t>Must allow for real-time communication between the practitioner and the beneficiary at the originating site</a:t>
            </a:r>
          </a:p>
        </p:txBody>
      </p:sp>
      <p:pic>
        <p:nvPicPr>
          <p:cNvPr id="10" name="Picture 9" descr="A blue circle with a doctor on the screen&#10;&#10;AI-generated content may be incorrect.">
            <a:extLst>
              <a:ext uri="{FF2B5EF4-FFF2-40B4-BE49-F238E27FC236}">
                <a16:creationId xmlns:a16="http://schemas.microsoft.com/office/drawing/2014/main" id="{636C7D55-208F-BFBA-C8CB-F0404C9BFF0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27854" y="2276765"/>
            <a:ext cx="3252657" cy="3258078"/>
          </a:xfrm>
          <a:prstGeom prst="rect">
            <a:avLst/>
          </a:prstGeom>
        </p:spPr>
      </p:pic>
    </p:spTree>
    <p:extLst>
      <p:ext uri="{BB962C8B-B14F-4D97-AF65-F5344CB8AC3E}">
        <p14:creationId xmlns:p14="http://schemas.microsoft.com/office/powerpoint/2010/main" val="2168302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355E-AD40-7315-1877-6663A4A79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BF717-C897-ADB6-81AA-A5FA47AD1D50}"/>
              </a:ext>
            </a:extLst>
          </p:cNvPr>
          <p:cNvSpPr>
            <a:spLocks noGrp="1"/>
          </p:cNvSpPr>
          <p:nvPr>
            <p:ph type="title"/>
          </p:nvPr>
        </p:nvSpPr>
        <p:spPr>
          <a:xfrm>
            <a:off x="838200" y="764012"/>
            <a:ext cx="8910484" cy="865339"/>
          </a:xfrm>
        </p:spPr>
        <p:txBody>
          <a:bodyPr>
            <a:normAutofit/>
          </a:bodyPr>
          <a:lstStyle/>
          <a:p>
            <a:r>
              <a:rPr lang="en-US" dirty="0"/>
              <a:t>Practitioners</a:t>
            </a:r>
          </a:p>
        </p:txBody>
      </p:sp>
      <p:sp>
        <p:nvSpPr>
          <p:cNvPr id="3" name="Text Placeholder 2">
            <a:extLst>
              <a:ext uri="{FF2B5EF4-FFF2-40B4-BE49-F238E27FC236}">
                <a16:creationId xmlns:a16="http://schemas.microsoft.com/office/drawing/2014/main" id="{74AC353B-239E-9DF6-49B9-6CB41EC946C6}"/>
              </a:ext>
            </a:extLst>
          </p:cNvPr>
          <p:cNvSpPr>
            <a:spLocks noGrp="1"/>
          </p:cNvSpPr>
          <p:nvPr>
            <p:ph type="body" sz="quarter" idx="12"/>
          </p:nvPr>
        </p:nvSpPr>
        <p:spPr>
          <a:xfrm>
            <a:off x="838200" y="1927166"/>
            <a:ext cx="10515600" cy="4579651"/>
          </a:xfrm>
        </p:spPr>
        <p:txBody>
          <a:bodyPr>
            <a:normAutofit/>
          </a:bodyPr>
          <a:lstStyle/>
          <a:p>
            <a:r>
              <a:rPr lang="en-US" dirty="0"/>
              <a:t>Original Medicare covered telehealth services only when provided by eligible practitioners, which included:</a:t>
            </a:r>
          </a:p>
          <a:p>
            <a:pPr lvl="1"/>
            <a:r>
              <a:rPr lang="en-US" dirty="0"/>
              <a:t>Physicians</a:t>
            </a:r>
          </a:p>
          <a:p>
            <a:pPr lvl="1"/>
            <a:r>
              <a:rPr lang="en-US" dirty="0"/>
              <a:t>Nurse Practitioners</a:t>
            </a:r>
          </a:p>
          <a:p>
            <a:pPr lvl="1"/>
            <a:r>
              <a:rPr lang="en-US" dirty="0"/>
              <a:t>Physician Assistants</a:t>
            </a:r>
          </a:p>
          <a:p>
            <a:pPr lvl="1"/>
            <a:r>
              <a:rPr lang="en-US" dirty="0"/>
              <a:t>Clinical Nurse Specialists</a:t>
            </a:r>
          </a:p>
          <a:p>
            <a:pPr lvl="1"/>
            <a:r>
              <a:rPr lang="en-US" dirty="0"/>
              <a:t>Certified Nurse-Midwives</a:t>
            </a:r>
          </a:p>
          <a:p>
            <a:pPr lvl="1"/>
            <a:r>
              <a:rPr lang="en-US" dirty="0"/>
              <a:t>Certified Registered Nurse Anesthetists</a:t>
            </a:r>
          </a:p>
          <a:p>
            <a:pPr lvl="1"/>
            <a:r>
              <a:rPr lang="en-US" dirty="0"/>
              <a:t>Clinical Social Workers</a:t>
            </a:r>
          </a:p>
          <a:p>
            <a:pPr lvl="1"/>
            <a:r>
              <a:rPr lang="en-US" dirty="0"/>
              <a:t>Clinical Psychologists</a:t>
            </a:r>
          </a:p>
          <a:p>
            <a:pPr lvl="1"/>
            <a:r>
              <a:rPr lang="en-US" dirty="0"/>
              <a:t>Registered dietitians or nutrition professionals</a:t>
            </a:r>
          </a:p>
        </p:txBody>
      </p:sp>
    </p:spTree>
    <p:extLst>
      <p:ext uri="{BB962C8B-B14F-4D97-AF65-F5344CB8AC3E}">
        <p14:creationId xmlns:p14="http://schemas.microsoft.com/office/powerpoint/2010/main" val="177439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0772-2999-4DBB-801B-2BDF82E7BFCD}"/>
              </a:ext>
            </a:extLst>
          </p:cNvPr>
          <p:cNvSpPr>
            <a:spLocks noGrp="1"/>
          </p:cNvSpPr>
          <p:nvPr>
            <p:ph type="title"/>
          </p:nvPr>
        </p:nvSpPr>
        <p:spPr/>
        <p:txBody>
          <a:bodyPr/>
          <a:lstStyle/>
          <a:p>
            <a:r>
              <a:rPr lang="en-US" dirty="0"/>
              <a:t>Medicare Advantage</a:t>
            </a:r>
          </a:p>
        </p:txBody>
      </p:sp>
      <p:sp>
        <p:nvSpPr>
          <p:cNvPr id="3" name="Text Placeholder 2">
            <a:extLst>
              <a:ext uri="{FF2B5EF4-FFF2-40B4-BE49-F238E27FC236}">
                <a16:creationId xmlns:a16="http://schemas.microsoft.com/office/drawing/2014/main" id="{162C6B08-CEDB-6A45-6538-8FA08CE60EB3}"/>
              </a:ext>
            </a:extLst>
          </p:cNvPr>
          <p:cNvSpPr>
            <a:spLocks noGrp="1"/>
          </p:cNvSpPr>
          <p:nvPr>
            <p:ph type="body" sz="quarter" idx="12"/>
          </p:nvPr>
        </p:nvSpPr>
        <p:spPr/>
        <p:txBody>
          <a:bodyPr/>
          <a:lstStyle/>
          <a:p>
            <a:r>
              <a:rPr lang="en-US" dirty="0"/>
              <a:t>Medicare Advantage Plans were required to cover all of the telehealth benefits included in Original Medicare </a:t>
            </a:r>
          </a:p>
          <a:p>
            <a:r>
              <a:rPr lang="en-US" dirty="0"/>
              <a:t>They were also permitted to cover additional services provided via telehealth, including services for people who lived outside of rural areas and services provided in people’s homes</a:t>
            </a:r>
          </a:p>
        </p:txBody>
      </p:sp>
    </p:spTree>
    <p:extLst>
      <p:ext uri="{BB962C8B-B14F-4D97-AF65-F5344CB8AC3E}">
        <p14:creationId xmlns:p14="http://schemas.microsoft.com/office/powerpoint/2010/main" val="763404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8D951-37C1-9690-C944-DDA56FD56A6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849B485-F05B-BF35-301E-0AA6DF0786C2}"/>
              </a:ext>
            </a:extLst>
          </p:cNvPr>
          <p:cNvSpPr txBox="1">
            <a:spLocks/>
          </p:cNvSpPr>
          <p:nvPr/>
        </p:nvSpPr>
        <p:spPr>
          <a:xfrm>
            <a:off x="838199" y="365125"/>
            <a:ext cx="99894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Avenir Next LT Pro" panose="020B0504020202020204" pitchFamily="34" charset="0"/>
                <a:ea typeface="+mj-ea"/>
                <a:cs typeface="+mj-cs"/>
              </a:defRPr>
            </a:lvl1pPr>
          </a:lstStyle>
          <a:p>
            <a:pPr fontAlgn="auto">
              <a:spcAft>
                <a:spcPts val="0"/>
              </a:spcAft>
            </a:pPr>
            <a:r>
              <a:rPr lang="en-US" dirty="0"/>
              <a:t>Telehealth costs</a:t>
            </a:r>
          </a:p>
        </p:txBody>
      </p:sp>
      <p:sp>
        <p:nvSpPr>
          <p:cNvPr id="8" name="Rectangle: Rounded Corners 7">
            <a:extLst>
              <a:ext uri="{FF2B5EF4-FFF2-40B4-BE49-F238E27FC236}">
                <a16:creationId xmlns:a16="http://schemas.microsoft.com/office/drawing/2014/main" id="{3A00CD6C-6561-008D-6B2E-694C82EB0911}"/>
              </a:ext>
            </a:extLst>
          </p:cNvPr>
          <p:cNvSpPr/>
          <p:nvPr/>
        </p:nvSpPr>
        <p:spPr>
          <a:xfrm>
            <a:off x="616526" y="2274748"/>
            <a:ext cx="5230092" cy="3485479"/>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Original Medicare</a:t>
            </a:r>
          </a:p>
          <a:p>
            <a:pPr algn="ctr"/>
            <a:endParaRPr lang="en-US" sz="1200" b="1" dirty="0">
              <a:solidFill>
                <a:schemeClr val="tx1"/>
              </a:solidFill>
              <a:latin typeface="Avenir Next LT Pro" panose="020B0504020202020204" pitchFamily="34" charset="0"/>
            </a:endParaRPr>
          </a:p>
          <a:p>
            <a:pPr algn="ctr"/>
            <a:endParaRPr lang="en-US" sz="1200" b="1"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Part B deductible: $257 in 2025</a:t>
            </a: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Part B coinsurance: 20% of the Medicare-approved amount for telehealth services from providers who accept Medicare assignment</a:t>
            </a:r>
          </a:p>
        </p:txBody>
      </p:sp>
      <p:sp>
        <p:nvSpPr>
          <p:cNvPr id="9" name="Rectangle: Rounded Corners 8">
            <a:extLst>
              <a:ext uri="{FF2B5EF4-FFF2-40B4-BE49-F238E27FC236}">
                <a16:creationId xmlns:a16="http://schemas.microsoft.com/office/drawing/2014/main" id="{4AB0DC2C-3043-733D-EA4B-826C77CAF18E}"/>
              </a:ext>
            </a:extLst>
          </p:cNvPr>
          <p:cNvSpPr/>
          <p:nvPr/>
        </p:nvSpPr>
        <p:spPr>
          <a:xfrm>
            <a:off x="6345383" y="2274747"/>
            <a:ext cx="5230092" cy="3485479"/>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Medicare Advantage</a:t>
            </a:r>
          </a:p>
          <a:p>
            <a:pPr algn="ctr"/>
            <a:endParaRPr lang="en-US" sz="1200" b="1" dirty="0">
              <a:solidFill>
                <a:schemeClr val="tx1"/>
              </a:solidFill>
              <a:latin typeface="Avenir Next LT Pro" panose="020B0504020202020204" pitchFamily="34" charset="0"/>
            </a:endParaRPr>
          </a:p>
          <a:p>
            <a:pPr algn="ctr"/>
            <a:endParaRPr lang="en-US" sz="1200" b="1"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Medicare Advantage beneficiaries should contact their plan to learn about their telehealth costs</a:t>
            </a:r>
          </a:p>
          <a:p>
            <a:pPr marL="285750" indent="-285750">
              <a:buFont typeface="Arial" panose="020B0604020202020204" pitchFamily="34" charset="0"/>
              <a:buChar char="•"/>
            </a:pPr>
            <a:endParaRPr lang="en-US" sz="2000" dirty="0">
              <a:solidFill>
                <a:schemeClr val="tx1"/>
              </a:solidFill>
              <a:latin typeface="Avenir Next LT Pro" panose="020B0504020202020204" pitchFamily="34" charset="0"/>
            </a:endParaRPr>
          </a:p>
        </p:txBody>
      </p:sp>
      <p:pic>
        <p:nvPicPr>
          <p:cNvPr id="3" name="Picture 2" descr="A blue and green dollar sign&#10;&#10;AI-generated content may be incorrect.">
            <a:extLst>
              <a:ext uri="{FF2B5EF4-FFF2-40B4-BE49-F238E27FC236}">
                <a16:creationId xmlns:a16="http://schemas.microsoft.com/office/drawing/2014/main" id="{1642DF7F-4702-8280-F45D-3B28F9F8E3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74372" y="1817547"/>
            <a:ext cx="914400" cy="914400"/>
          </a:xfrm>
          <a:prstGeom prst="rect">
            <a:avLst/>
          </a:prstGeom>
        </p:spPr>
      </p:pic>
      <p:pic>
        <p:nvPicPr>
          <p:cNvPr id="4" name="Picture 3" descr="A blue and green dollar sign&#10;&#10;AI-generated content may be incorrect.">
            <a:extLst>
              <a:ext uri="{FF2B5EF4-FFF2-40B4-BE49-F238E27FC236}">
                <a16:creationId xmlns:a16="http://schemas.microsoft.com/office/drawing/2014/main" id="{3F0F3ABD-6526-4A51-ACD0-2DC3012FBB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03229" y="1817547"/>
            <a:ext cx="914400" cy="914400"/>
          </a:xfrm>
          <a:prstGeom prst="rect">
            <a:avLst/>
          </a:prstGeom>
        </p:spPr>
      </p:pic>
    </p:spTree>
    <p:extLst>
      <p:ext uri="{BB962C8B-B14F-4D97-AF65-F5344CB8AC3E}">
        <p14:creationId xmlns:p14="http://schemas.microsoft.com/office/powerpoint/2010/main" val="1956481737"/>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564EA-67E6-448D-D3AC-E057211F2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8159C-4725-B596-C364-0E200E3D87F9}"/>
              </a:ext>
            </a:extLst>
          </p:cNvPr>
          <p:cNvSpPr>
            <a:spLocks noGrp="1"/>
          </p:cNvSpPr>
          <p:nvPr>
            <p:ph type="title"/>
          </p:nvPr>
        </p:nvSpPr>
        <p:spPr>
          <a:xfrm>
            <a:off x="1249680" y="1924346"/>
            <a:ext cx="9837467" cy="1156061"/>
          </a:xfrm>
        </p:spPr>
        <p:txBody>
          <a:bodyPr>
            <a:noAutofit/>
          </a:bodyPr>
          <a:lstStyle/>
          <a:p>
            <a:r>
              <a:rPr lang="en-US" sz="5400" dirty="0"/>
              <a:t>Changes to telehealth during the COVID-19 PHE</a:t>
            </a:r>
          </a:p>
        </p:txBody>
      </p:sp>
    </p:spTree>
    <p:extLst>
      <p:ext uri="{BB962C8B-B14F-4D97-AF65-F5344CB8AC3E}">
        <p14:creationId xmlns:p14="http://schemas.microsoft.com/office/powerpoint/2010/main" val="202750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50B6E-F0C8-2AE9-6CEF-74F9A9068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77C99-EE97-FAAE-55F7-5AA92FFEC685}"/>
              </a:ext>
            </a:extLst>
          </p:cNvPr>
          <p:cNvSpPr>
            <a:spLocks noGrp="1"/>
          </p:cNvSpPr>
          <p:nvPr>
            <p:ph type="title"/>
          </p:nvPr>
        </p:nvSpPr>
        <p:spPr/>
        <p:txBody>
          <a:bodyPr/>
          <a:lstStyle/>
          <a:p>
            <a:r>
              <a:rPr lang="en-US" dirty="0"/>
              <a:t>Telehealth and the PHE</a:t>
            </a:r>
          </a:p>
        </p:txBody>
      </p:sp>
      <p:sp>
        <p:nvSpPr>
          <p:cNvPr id="3" name="Text Placeholder 2">
            <a:extLst>
              <a:ext uri="{FF2B5EF4-FFF2-40B4-BE49-F238E27FC236}">
                <a16:creationId xmlns:a16="http://schemas.microsoft.com/office/drawing/2014/main" id="{F2FC0673-C49D-A6EF-E690-E1827CFFC4BC}"/>
              </a:ext>
            </a:extLst>
          </p:cNvPr>
          <p:cNvSpPr>
            <a:spLocks noGrp="1"/>
          </p:cNvSpPr>
          <p:nvPr>
            <p:ph type="body" sz="quarter" idx="12"/>
          </p:nvPr>
        </p:nvSpPr>
        <p:spPr>
          <a:xfrm>
            <a:off x="838200" y="1927166"/>
            <a:ext cx="10516985" cy="4423758"/>
          </a:xfrm>
        </p:spPr>
        <p:txBody>
          <a:bodyPr>
            <a:normAutofit/>
          </a:bodyPr>
          <a:lstStyle/>
          <a:p>
            <a:r>
              <a:rPr lang="en-US" sz="2400" dirty="0">
                <a:effectLst/>
                <a:latin typeface="Avenir Next LT Pro" panose="020B0504020202020204" pitchFamily="34" charset="0"/>
                <a:ea typeface="DengXian" panose="02010600030101010101" pitchFamily="2" charset="-122"/>
                <a:cs typeface="Arial" panose="020B0604020202020204" pitchFamily="34" charset="0"/>
              </a:rPr>
              <a:t>Medicare expanded coverage and access to telehealth during the COVID-19 public health emergency (PHE). </a:t>
            </a:r>
          </a:p>
          <a:p>
            <a:r>
              <a:rPr lang="en-US" sz="2400" dirty="0">
                <a:effectLst/>
                <a:latin typeface="Avenir Next LT Pro" panose="020B0504020202020204" pitchFamily="34" charset="0"/>
                <a:ea typeface="DengXian" panose="02010600030101010101" pitchFamily="2" charset="-122"/>
                <a:cs typeface="Arial" panose="020B0604020202020204" pitchFamily="34" charset="0"/>
              </a:rPr>
              <a:t>Although the federal COVID-19 PHE ended in May of 2023, Congress has passed legislation multiple times to extend these telehealth flexibilities. </a:t>
            </a:r>
          </a:p>
          <a:p>
            <a:r>
              <a:rPr lang="en-US" sz="2400" b="1" dirty="0">
                <a:effectLst/>
                <a:latin typeface="Avenir Next LT Pro" panose="020B0504020202020204" pitchFamily="34" charset="0"/>
                <a:ea typeface="DengXian" panose="02010600030101010101" pitchFamily="2" charset="-122"/>
                <a:cs typeface="Arial" panose="020B0604020202020204" pitchFamily="34" charset="0"/>
              </a:rPr>
              <a:t>Most recently, telehealth flexibilities are set to expire after September 30, 2025. </a:t>
            </a:r>
          </a:p>
          <a:p>
            <a:r>
              <a:rPr lang="en-US" sz="2400" dirty="0">
                <a:ea typeface="DengXian" panose="02010600030101010101" pitchFamily="2" charset="-122"/>
                <a:cs typeface="Arial" panose="020B0604020202020204" pitchFamily="34" charset="0"/>
              </a:rPr>
              <a:t>Until then, the following expanded telehealth coverage rules are in place.</a:t>
            </a:r>
          </a:p>
          <a:p>
            <a:pPr lvl="1"/>
            <a:r>
              <a:rPr lang="en-US" sz="2000" dirty="0">
                <a:ea typeface="DengXian" panose="02010600030101010101" pitchFamily="2" charset="-122"/>
                <a:cs typeface="Arial" panose="020B0604020202020204" pitchFamily="34" charset="0"/>
              </a:rPr>
              <a:t>At this time, we do not know for certain what telehealth coverage will look like after September 30, 2025.</a:t>
            </a:r>
          </a:p>
          <a:p>
            <a:pPr lvl="1"/>
            <a:endParaRPr lang="en-US" dirty="0"/>
          </a:p>
        </p:txBody>
      </p:sp>
    </p:spTree>
    <p:extLst>
      <p:ext uri="{BB962C8B-B14F-4D97-AF65-F5344CB8AC3E}">
        <p14:creationId xmlns:p14="http://schemas.microsoft.com/office/powerpoint/2010/main" val="2376695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AAC9B-ADB8-3D15-5129-A77BB2BA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6C5F1-793F-5D9F-2FC6-B6B3CF417B0E}"/>
              </a:ext>
            </a:extLst>
          </p:cNvPr>
          <p:cNvSpPr>
            <a:spLocks noGrp="1"/>
          </p:cNvSpPr>
          <p:nvPr>
            <p:ph type="title"/>
          </p:nvPr>
        </p:nvSpPr>
        <p:spPr/>
        <p:txBody>
          <a:bodyPr/>
          <a:lstStyle/>
          <a:p>
            <a:r>
              <a:rPr lang="en-US" dirty="0"/>
              <a:t>Locations</a:t>
            </a:r>
          </a:p>
        </p:txBody>
      </p:sp>
      <p:sp>
        <p:nvSpPr>
          <p:cNvPr id="3" name="Text Placeholder 2">
            <a:extLst>
              <a:ext uri="{FF2B5EF4-FFF2-40B4-BE49-F238E27FC236}">
                <a16:creationId xmlns:a16="http://schemas.microsoft.com/office/drawing/2014/main" id="{DE914084-38A6-C0A2-AE57-A349D0973FDF}"/>
              </a:ext>
            </a:extLst>
          </p:cNvPr>
          <p:cNvSpPr>
            <a:spLocks noGrp="1"/>
          </p:cNvSpPr>
          <p:nvPr>
            <p:ph type="body" sz="quarter" idx="12"/>
          </p:nvPr>
        </p:nvSpPr>
        <p:spPr>
          <a:xfrm>
            <a:off x="5768975" y="2057400"/>
            <a:ext cx="5785719" cy="3492500"/>
          </a:xfrm>
        </p:spPr>
        <p:txBody>
          <a:bodyPr>
            <a:normAutofit/>
          </a:bodyPr>
          <a:lstStyle/>
          <a:p>
            <a:r>
              <a:rPr lang="en-US" dirty="0"/>
              <a:t>At this time, Medicare covers telehealth services for all beneficiaries in </a:t>
            </a:r>
            <a:r>
              <a:rPr lang="en-US" b="1" dirty="0"/>
              <a:t>any geographic area</a:t>
            </a:r>
            <a:r>
              <a:rPr lang="en-US" dirty="0"/>
              <a:t>.</a:t>
            </a:r>
          </a:p>
          <a:p>
            <a:r>
              <a:rPr lang="en-US" dirty="0"/>
              <a:t>People can receive these services </a:t>
            </a:r>
            <a:r>
              <a:rPr lang="en-US" b="1" dirty="0"/>
              <a:t>at home</a:t>
            </a:r>
            <a:r>
              <a:rPr lang="en-US" dirty="0"/>
              <a:t>, in addition to health care settings.</a:t>
            </a:r>
          </a:p>
        </p:txBody>
      </p:sp>
      <p:pic>
        <p:nvPicPr>
          <p:cNvPr id="5" name="Picture 4" descr="A map of the united states&#10;&#10;AI-generated content may be incorrect.">
            <a:extLst>
              <a:ext uri="{FF2B5EF4-FFF2-40B4-BE49-F238E27FC236}">
                <a16:creationId xmlns:a16="http://schemas.microsoft.com/office/drawing/2014/main" id="{1CF212E5-028F-E863-EE7B-8C4E9BF0A9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7306" y="850900"/>
            <a:ext cx="2980662" cy="2980662"/>
          </a:xfrm>
          <a:prstGeom prst="rect">
            <a:avLst/>
          </a:prstGeom>
        </p:spPr>
      </p:pic>
      <p:grpSp>
        <p:nvGrpSpPr>
          <p:cNvPr id="10" name="Group 9">
            <a:extLst>
              <a:ext uri="{FF2B5EF4-FFF2-40B4-BE49-F238E27FC236}">
                <a16:creationId xmlns:a16="http://schemas.microsoft.com/office/drawing/2014/main" id="{568AE58B-4989-1145-546B-ED2CC8D0D89F}"/>
              </a:ext>
            </a:extLst>
          </p:cNvPr>
          <p:cNvGrpSpPr/>
          <p:nvPr/>
        </p:nvGrpSpPr>
        <p:grpSpPr>
          <a:xfrm>
            <a:off x="2970411" y="3608297"/>
            <a:ext cx="1941603" cy="1941603"/>
            <a:chOff x="2970411" y="3608297"/>
            <a:chExt cx="1941603" cy="1941603"/>
          </a:xfrm>
        </p:grpSpPr>
        <p:pic>
          <p:nvPicPr>
            <p:cNvPr id="7" name="Picture 6" descr="A blue house with a red cross on it&#10;&#10;AI-generated content may be incorrect.">
              <a:extLst>
                <a:ext uri="{FF2B5EF4-FFF2-40B4-BE49-F238E27FC236}">
                  <a16:creationId xmlns:a16="http://schemas.microsoft.com/office/drawing/2014/main" id="{C58E39A0-45CF-B76E-A6B6-E8A1B5BB19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0411" y="3608297"/>
              <a:ext cx="1941603" cy="1941603"/>
            </a:xfrm>
            <a:prstGeom prst="rect">
              <a:avLst/>
            </a:prstGeom>
          </p:spPr>
        </p:pic>
        <p:sp>
          <p:nvSpPr>
            <p:cNvPr id="8" name="Rectangle 7">
              <a:extLst>
                <a:ext uri="{FF2B5EF4-FFF2-40B4-BE49-F238E27FC236}">
                  <a16:creationId xmlns:a16="http://schemas.microsoft.com/office/drawing/2014/main" id="{F950F6B5-D089-E4BB-B66A-4C6FFC238B4A}"/>
                </a:ext>
              </a:extLst>
            </p:cNvPr>
            <p:cNvSpPr/>
            <p:nvPr/>
          </p:nvSpPr>
          <p:spPr>
            <a:xfrm>
              <a:off x="3634593" y="4123112"/>
              <a:ext cx="571647" cy="498763"/>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6120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CB8E-5C6D-1C87-50B8-B176DECA2076}"/>
              </a:ext>
            </a:extLst>
          </p:cNvPr>
          <p:cNvSpPr>
            <a:spLocks noGrp="1"/>
          </p:cNvSpPr>
          <p:nvPr>
            <p:ph type="title"/>
          </p:nvPr>
        </p:nvSpPr>
        <p:spPr/>
        <p:txBody>
          <a:bodyPr/>
          <a:lstStyle/>
          <a:p>
            <a:r>
              <a:rPr lang="en-US" dirty="0"/>
              <a:t>Technology requirements</a:t>
            </a:r>
          </a:p>
        </p:txBody>
      </p:sp>
      <p:sp>
        <p:nvSpPr>
          <p:cNvPr id="3" name="Text Placeholder 2">
            <a:extLst>
              <a:ext uri="{FF2B5EF4-FFF2-40B4-BE49-F238E27FC236}">
                <a16:creationId xmlns:a16="http://schemas.microsoft.com/office/drawing/2014/main" id="{1195D5FC-99EF-BF28-C6D1-ABEE2B71F07C}"/>
              </a:ext>
            </a:extLst>
          </p:cNvPr>
          <p:cNvSpPr>
            <a:spLocks noGrp="1"/>
          </p:cNvSpPr>
          <p:nvPr>
            <p:ph type="body" sz="quarter" idx="12"/>
          </p:nvPr>
        </p:nvSpPr>
        <p:spPr/>
        <p:txBody>
          <a:bodyPr/>
          <a:lstStyle/>
          <a:p>
            <a:r>
              <a:rPr lang="en-US" dirty="0"/>
              <a:t>Beneficiaries must generally still use an interactive audio and video system that allows for real-time communication </a:t>
            </a:r>
          </a:p>
          <a:p>
            <a:r>
              <a:rPr lang="en-US" dirty="0"/>
              <a:t>Limited telehealth services can be delivered using </a:t>
            </a:r>
            <a:r>
              <a:rPr lang="en-US" b="1" dirty="0"/>
              <a:t>audio only</a:t>
            </a:r>
            <a:r>
              <a:rPr lang="en-US" dirty="0"/>
              <a:t>, vid audio-only telephone or a smartphone without video</a:t>
            </a:r>
          </a:p>
          <a:p>
            <a:pPr lvl="1"/>
            <a:r>
              <a:rPr lang="en-US" dirty="0"/>
              <a:t>Counseling and therapy provided by an opioid treatment program</a:t>
            </a:r>
          </a:p>
          <a:p>
            <a:pPr lvl="1"/>
            <a:r>
              <a:rPr lang="en-US" dirty="0"/>
              <a:t>Behavior health care services</a:t>
            </a:r>
          </a:p>
          <a:p>
            <a:pPr lvl="1"/>
            <a:r>
              <a:rPr lang="en-US" dirty="0"/>
              <a:t>Patient evaluation and management </a:t>
            </a:r>
          </a:p>
        </p:txBody>
      </p:sp>
      <p:pic>
        <p:nvPicPr>
          <p:cNvPr id="5" name="Picture 4" descr="A blue and green telephone handset&#10;&#10;AI-generated content may be incorrect.">
            <a:extLst>
              <a:ext uri="{FF2B5EF4-FFF2-40B4-BE49-F238E27FC236}">
                <a16:creationId xmlns:a16="http://schemas.microsoft.com/office/drawing/2014/main" id="{5530A77E-C9B6-08CB-5816-3179AA1F97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75911" y="5193561"/>
            <a:ext cx="1369318" cy="1371600"/>
          </a:xfrm>
          <a:prstGeom prst="rect">
            <a:avLst/>
          </a:prstGeom>
        </p:spPr>
      </p:pic>
      <p:pic>
        <p:nvPicPr>
          <p:cNvPr id="7" name="Picture 6" descr="A blue circle with a drawing of a ear&#10;&#10;AI-generated content may be incorrect.">
            <a:extLst>
              <a:ext uri="{FF2B5EF4-FFF2-40B4-BE49-F238E27FC236}">
                <a16:creationId xmlns:a16="http://schemas.microsoft.com/office/drawing/2014/main" id="{EBDC4A0D-51EC-A746-6D4A-62FADDB445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75771" y="5193561"/>
            <a:ext cx="1369317" cy="1371600"/>
          </a:xfrm>
          <a:prstGeom prst="rect">
            <a:avLst/>
          </a:prstGeom>
        </p:spPr>
      </p:pic>
      <p:cxnSp>
        <p:nvCxnSpPr>
          <p:cNvPr id="8" name="Straight Connector 7">
            <a:extLst>
              <a:ext uri="{FF2B5EF4-FFF2-40B4-BE49-F238E27FC236}">
                <a16:creationId xmlns:a16="http://schemas.microsoft.com/office/drawing/2014/main" id="{A36B0D27-CDB4-DE04-D88A-A59E0EC2D3E2}"/>
              </a:ext>
            </a:extLst>
          </p:cNvPr>
          <p:cNvCxnSpPr>
            <a:cxnSpLocks/>
            <a:stCxn id="5" idx="3"/>
            <a:endCxn id="7" idx="1"/>
          </p:cNvCxnSpPr>
          <p:nvPr/>
        </p:nvCxnSpPr>
        <p:spPr>
          <a:xfrm>
            <a:off x="8845229" y="5879361"/>
            <a:ext cx="1230542"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53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B6876B-799C-D141-9E18-D282FE0AB68C}"/>
              </a:ext>
            </a:extLst>
          </p:cNvPr>
          <p:cNvSpPr>
            <a:spLocks noGrp="1"/>
          </p:cNvSpPr>
          <p:nvPr>
            <p:ph type="title"/>
          </p:nvPr>
        </p:nvSpPr>
        <p:spPr/>
        <p:txBody>
          <a:bodyPr/>
          <a:lstStyle/>
          <a:p>
            <a:r>
              <a:rPr lang="en-US" dirty="0"/>
              <a:t>National Council on Aging</a:t>
            </a:r>
          </a:p>
        </p:txBody>
      </p:sp>
      <p:sp>
        <p:nvSpPr>
          <p:cNvPr id="3" name="Text Placeholder 2">
            <a:extLst>
              <a:ext uri="{FF2B5EF4-FFF2-40B4-BE49-F238E27FC236}">
                <a16:creationId xmlns:a16="http://schemas.microsoft.com/office/drawing/2014/main" id="{DC6E0BF5-3FF9-D748-BC8A-4B7C0A6CE51A}"/>
              </a:ext>
            </a:extLst>
          </p:cNvPr>
          <p:cNvSpPr>
            <a:spLocks noGrp="1"/>
          </p:cNvSpPr>
          <p:nvPr>
            <p:ph type="body" sz="quarter" idx="12"/>
          </p:nvPr>
        </p:nvSpPr>
        <p:spPr>
          <a:xfrm>
            <a:off x="901148" y="1690688"/>
            <a:ext cx="9435549" cy="3781107"/>
          </a:xfrm>
        </p:spPr>
        <p:txBody>
          <a:bodyPr>
            <a:noAutofit/>
          </a:bodyPr>
          <a:lstStyle/>
          <a:p>
            <a:pPr marL="0" indent="0">
              <a:buNone/>
            </a:pPr>
            <a:r>
              <a:rPr lang="en-US" sz="2500" dirty="0"/>
              <a:t>This toolkit for State Health Insurance Assistance Programs (SHIPs), Area Agencies on Aging (AAAs), and Aging and Disability Resource Centers (ADRCs) was made possible by grant funding from the National Council on Aging.</a:t>
            </a:r>
          </a:p>
          <a:p>
            <a:pPr marL="0" indent="0">
              <a:spcBef>
                <a:spcPts val="1500"/>
              </a:spcBef>
              <a:buNone/>
            </a:pPr>
            <a:r>
              <a:rPr lang="en-US" sz="2500" dirty="0"/>
              <a:t>The National Council on Aging is a respected national leader and trusted partner to help people aged 60+ meet the challenges of aging. They partner with nonprofit organizations, government, and business top provide innovative community programs and services, online help, and advocacy. </a:t>
            </a:r>
          </a:p>
        </p:txBody>
      </p:sp>
      <p:pic>
        <p:nvPicPr>
          <p:cNvPr id="12" name="Graphic 11">
            <a:extLst>
              <a:ext uri="{FF2B5EF4-FFF2-40B4-BE49-F238E27FC236}">
                <a16:creationId xmlns:a16="http://schemas.microsoft.com/office/drawing/2014/main" id="{D9B28195-091C-264E-9CDC-21F952E193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179" y="5578475"/>
            <a:ext cx="2441235" cy="914400"/>
          </a:xfrm>
          <a:prstGeom prst="rect">
            <a:avLst/>
          </a:prstGeom>
        </p:spPr>
      </p:pic>
    </p:spTree>
    <p:extLst>
      <p:ext uri="{BB962C8B-B14F-4D97-AF65-F5344CB8AC3E}">
        <p14:creationId xmlns:p14="http://schemas.microsoft.com/office/powerpoint/2010/main" val="151445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002F-FB7E-F7AA-82F6-AE8D5F9A9A01}"/>
              </a:ext>
            </a:extLst>
          </p:cNvPr>
          <p:cNvSpPr>
            <a:spLocks noGrp="1"/>
          </p:cNvSpPr>
          <p:nvPr>
            <p:ph type="title"/>
          </p:nvPr>
        </p:nvSpPr>
        <p:spPr/>
        <p:txBody>
          <a:bodyPr/>
          <a:lstStyle/>
          <a:p>
            <a:r>
              <a:rPr lang="en-US" dirty="0"/>
              <a:t>Practitioners</a:t>
            </a:r>
          </a:p>
        </p:txBody>
      </p:sp>
      <p:sp>
        <p:nvSpPr>
          <p:cNvPr id="4" name="Text Placeholder 3">
            <a:extLst>
              <a:ext uri="{FF2B5EF4-FFF2-40B4-BE49-F238E27FC236}">
                <a16:creationId xmlns:a16="http://schemas.microsoft.com/office/drawing/2014/main" id="{11E8FCEA-42BF-1A66-3AD5-2176669EBFEB}"/>
              </a:ext>
            </a:extLst>
          </p:cNvPr>
          <p:cNvSpPr>
            <a:spLocks noGrp="1"/>
          </p:cNvSpPr>
          <p:nvPr>
            <p:ph type="body" sz="quarter" idx="14"/>
          </p:nvPr>
        </p:nvSpPr>
        <p:spPr>
          <a:xfrm>
            <a:off x="671332" y="2058989"/>
            <a:ext cx="7092755" cy="3693630"/>
          </a:xfrm>
        </p:spPr>
        <p:txBody>
          <a:bodyPr/>
          <a:lstStyle/>
          <a:p>
            <a:r>
              <a:rPr lang="en-US" dirty="0"/>
              <a:t>At this time, any health care professional that is eligible to bill Medicare can provide and bill for telehealth services</a:t>
            </a:r>
          </a:p>
          <a:p>
            <a:r>
              <a:rPr lang="en-US" dirty="0"/>
              <a:t>Includes those who could previously not receive payment for Medicare telehealth</a:t>
            </a:r>
          </a:p>
          <a:p>
            <a:pPr lvl="1"/>
            <a:r>
              <a:rPr lang="en-US" dirty="0"/>
              <a:t>Physical therapists</a:t>
            </a:r>
          </a:p>
          <a:p>
            <a:pPr lvl="1"/>
            <a:r>
              <a:rPr lang="en-US" dirty="0"/>
              <a:t>Occupational therapists</a:t>
            </a:r>
          </a:p>
          <a:p>
            <a:pPr lvl="1"/>
            <a:r>
              <a:rPr lang="en-US" dirty="0"/>
              <a:t>Speech language pathologists</a:t>
            </a:r>
          </a:p>
        </p:txBody>
      </p:sp>
      <p:pic>
        <p:nvPicPr>
          <p:cNvPr id="6" name="Picture 5" descr="A blue doctor with a stethoscope around his neck&#10;&#10;AI-generated content may be incorrect.">
            <a:extLst>
              <a:ext uri="{FF2B5EF4-FFF2-40B4-BE49-F238E27FC236}">
                <a16:creationId xmlns:a16="http://schemas.microsoft.com/office/drawing/2014/main" id="{1A530F18-8E74-DB59-06F2-989BD64DA4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70183" y="734358"/>
            <a:ext cx="1648664" cy="1645920"/>
          </a:xfrm>
          <a:prstGeom prst="rect">
            <a:avLst/>
          </a:prstGeom>
        </p:spPr>
      </p:pic>
      <p:pic>
        <p:nvPicPr>
          <p:cNvPr id="8" name="Picture 7" descr="A blue circle with a person with a red cross on it&#10;&#10;AI-generated content may be incorrect.">
            <a:extLst>
              <a:ext uri="{FF2B5EF4-FFF2-40B4-BE49-F238E27FC236}">
                <a16:creationId xmlns:a16="http://schemas.microsoft.com/office/drawing/2014/main" id="{FAE275CC-EDF0-3D9C-2639-CD872B9116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72922" y="2727681"/>
            <a:ext cx="1643186" cy="1645920"/>
          </a:xfrm>
          <a:prstGeom prst="rect">
            <a:avLst/>
          </a:prstGeom>
        </p:spPr>
      </p:pic>
      <p:pic>
        <p:nvPicPr>
          <p:cNvPr id="10" name="Picture 9" descr="A person wearing a mask&#10;&#10;AI-generated content may be incorrect.">
            <a:extLst>
              <a:ext uri="{FF2B5EF4-FFF2-40B4-BE49-F238E27FC236}">
                <a16:creationId xmlns:a16="http://schemas.microsoft.com/office/drawing/2014/main" id="{C1D9FC23-4703-E8AD-C98A-DB1F9A81F6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71555" y="4721004"/>
            <a:ext cx="1645920" cy="1645920"/>
          </a:xfrm>
          <a:prstGeom prst="rect">
            <a:avLst/>
          </a:prstGeom>
        </p:spPr>
      </p:pic>
    </p:spTree>
    <p:extLst>
      <p:ext uri="{BB962C8B-B14F-4D97-AF65-F5344CB8AC3E}">
        <p14:creationId xmlns:p14="http://schemas.microsoft.com/office/powerpoint/2010/main" val="374669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72F1A-D3B6-1F6D-4FA8-36C7E2326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24F70-D2F4-0771-A28A-39B7A593342A}"/>
              </a:ext>
            </a:extLst>
          </p:cNvPr>
          <p:cNvSpPr>
            <a:spLocks noGrp="1"/>
          </p:cNvSpPr>
          <p:nvPr>
            <p:ph type="title"/>
          </p:nvPr>
        </p:nvSpPr>
        <p:spPr/>
        <p:txBody>
          <a:bodyPr/>
          <a:lstStyle/>
          <a:p>
            <a:r>
              <a:rPr lang="en-US" dirty="0"/>
              <a:t>Medicare Advantage</a:t>
            </a:r>
          </a:p>
        </p:txBody>
      </p:sp>
      <p:sp>
        <p:nvSpPr>
          <p:cNvPr id="3" name="Text Placeholder 2">
            <a:extLst>
              <a:ext uri="{FF2B5EF4-FFF2-40B4-BE49-F238E27FC236}">
                <a16:creationId xmlns:a16="http://schemas.microsoft.com/office/drawing/2014/main" id="{9C78D723-FF7D-1E02-7F12-975214BE66EE}"/>
              </a:ext>
            </a:extLst>
          </p:cNvPr>
          <p:cNvSpPr>
            <a:spLocks noGrp="1"/>
          </p:cNvSpPr>
          <p:nvPr>
            <p:ph type="body" sz="quarter" idx="12"/>
          </p:nvPr>
        </p:nvSpPr>
        <p:spPr/>
        <p:txBody>
          <a:bodyPr/>
          <a:lstStyle/>
          <a:p>
            <a:r>
              <a:rPr lang="en-US" dirty="0"/>
              <a:t>Medicare Advantage Plans are required to cover all services that are covered by Original Medicare</a:t>
            </a:r>
          </a:p>
          <a:p>
            <a:r>
              <a:rPr lang="en-US" dirty="0"/>
              <a:t>Plans can cover additional services as supplementary benefits</a:t>
            </a:r>
          </a:p>
          <a:p>
            <a:endParaRPr lang="en-US" dirty="0"/>
          </a:p>
        </p:txBody>
      </p:sp>
    </p:spTree>
    <p:extLst>
      <p:ext uri="{BB962C8B-B14F-4D97-AF65-F5344CB8AC3E}">
        <p14:creationId xmlns:p14="http://schemas.microsoft.com/office/powerpoint/2010/main" val="2522174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60B9F-76E3-4DFA-1F00-A1EAD7934BD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E29ADE6-83C3-2367-FDC5-900E51B60B50}"/>
              </a:ext>
            </a:extLst>
          </p:cNvPr>
          <p:cNvSpPr txBox="1">
            <a:spLocks/>
          </p:cNvSpPr>
          <p:nvPr/>
        </p:nvSpPr>
        <p:spPr>
          <a:xfrm>
            <a:off x="838199" y="365125"/>
            <a:ext cx="99894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Avenir Next LT Pro" panose="020B0504020202020204" pitchFamily="34" charset="0"/>
                <a:ea typeface="+mj-ea"/>
                <a:cs typeface="+mj-cs"/>
              </a:defRPr>
            </a:lvl1pPr>
          </a:lstStyle>
          <a:p>
            <a:pPr fontAlgn="auto">
              <a:spcAft>
                <a:spcPts val="0"/>
              </a:spcAft>
            </a:pPr>
            <a:r>
              <a:rPr lang="en-US" dirty="0"/>
              <a:t>Telehealth costs</a:t>
            </a:r>
          </a:p>
        </p:txBody>
      </p:sp>
      <p:sp>
        <p:nvSpPr>
          <p:cNvPr id="8" name="Rectangle: Rounded Corners 7">
            <a:extLst>
              <a:ext uri="{FF2B5EF4-FFF2-40B4-BE49-F238E27FC236}">
                <a16:creationId xmlns:a16="http://schemas.microsoft.com/office/drawing/2014/main" id="{6E191923-22DF-2A2E-1D7E-EB5DADABEF78}"/>
              </a:ext>
            </a:extLst>
          </p:cNvPr>
          <p:cNvSpPr/>
          <p:nvPr/>
        </p:nvSpPr>
        <p:spPr>
          <a:xfrm>
            <a:off x="616526" y="2274748"/>
            <a:ext cx="5230092" cy="3485479"/>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Original Medicare</a:t>
            </a:r>
          </a:p>
          <a:p>
            <a:pPr algn="ctr"/>
            <a:endParaRPr lang="en-US" sz="1200" b="1" dirty="0">
              <a:solidFill>
                <a:schemeClr val="tx1"/>
              </a:solidFill>
              <a:latin typeface="Avenir Next LT Pro" panose="020B0504020202020204" pitchFamily="34" charset="0"/>
            </a:endParaRPr>
          </a:p>
          <a:p>
            <a:pPr algn="ctr"/>
            <a:endParaRPr lang="en-US" sz="1200" b="1"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Part B deductible: $257 in 2025</a:t>
            </a: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Part B coinsurance: 20% of the Medicare-approved amount for telehealth services from providers who accept Medicare assignment</a:t>
            </a:r>
          </a:p>
        </p:txBody>
      </p:sp>
      <p:sp>
        <p:nvSpPr>
          <p:cNvPr id="9" name="Rectangle: Rounded Corners 8">
            <a:extLst>
              <a:ext uri="{FF2B5EF4-FFF2-40B4-BE49-F238E27FC236}">
                <a16:creationId xmlns:a16="http://schemas.microsoft.com/office/drawing/2014/main" id="{D6863CE1-0829-2177-4B72-2B9BB8784FF7}"/>
              </a:ext>
            </a:extLst>
          </p:cNvPr>
          <p:cNvSpPr/>
          <p:nvPr/>
        </p:nvSpPr>
        <p:spPr>
          <a:xfrm>
            <a:off x="6345383" y="2274747"/>
            <a:ext cx="5230092" cy="3485479"/>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Medicare Advantage</a:t>
            </a:r>
          </a:p>
          <a:p>
            <a:pPr algn="ctr"/>
            <a:endParaRPr lang="en-US" sz="1200" b="1" dirty="0">
              <a:solidFill>
                <a:schemeClr val="tx1"/>
              </a:solidFill>
              <a:latin typeface="Avenir Next LT Pro" panose="020B0504020202020204" pitchFamily="34" charset="0"/>
            </a:endParaRPr>
          </a:p>
          <a:p>
            <a:pPr algn="ctr"/>
            <a:endParaRPr lang="en-US" sz="1200" b="1"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tx1"/>
                </a:solidFill>
                <a:latin typeface="Avenir Next LT Pro" panose="020B0504020202020204" pitchFamily="34" charset="0"/>
              </a:rPr>
              <a:t>Medicare Advantage beneficiaries should contact their plan to learn about their telehealth costs</a:t>
            </a:r>
          </a:p>
          <a:p>
            <a:pPr marL="285750" indent="-285750">
              <a:buFont typeface="Arial" panose="020B0604020202020204" pitchFamily="34" charset="0"/>
              <a:buChar char="•"/>
            </a:pPr>
            <a:endParaRPr lang="en-US" sz="2000" dirty="0">
              <a:solidFill>
                <a:schemeClr val="tx1"/>
              </a:solidFill>
              <a:latin typeface="Avenir Next LT Pro" panose="020B0504020202020204" pitchFamily="34" charset="0"/>
            </a:endParaRPr>
          </a:p>
        </p:txBody>
      </p:sp>
      <p:pic>
        <p:nvPicPr>
          <p:cNvPr id="3" name="Picture 2" descr="A blue and green dollar sign&#10;&#10;AI-generated content may be incorrect.">
            <a:extLst>
              <a:ext uri="{FF2B5EF4-FFF2-40B4-BE49-F238E27FC236}">
                <a16:creationId xmlns:a16="http://schemas.microsoft.com/office/drawing/2014/main" id="{E4A9CE89-A62E-2AFF-6352-CA278750F3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74372" y="1817547"/>
            <a:ext cx="914400" cy="914400"/>
          </a:xfrm>
          <a:prstGeom prst="rect">
            <a:avLst/>
          </a:prstGeom>
        </p:spPr>
      </p:pic>
      <p:pic>
        <p:nvPicPr>
          <p:cNvPr id="4" name="Picture 3" descr="A blue and green dollar sign&#10;&#10;AI-generated content may be incorrect.">
            <a:extLst>
              <a:ext uri="{FF2B5EF4-FFF2-40B4-BE49-F238E27FC236}">
                <a16:creationId xmlns:a16="http://schemas.microsoft.com/office/drawing/2014/main" id="{5E19473A-9411-0B50-BA45-057A4115E1C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03229" y="1817547"/>
            <a:ext cx="914400" cy="914400"/>
          </a:xfrm>
          <a:prstGeom prst="rect">
            <a:avLst/>
          </a:prstGeom>
        </p:spPr>
      </p:pic>
    </p:spTree>
    <p:extLst>
      <p:ext uri="{BB962C8B-B14F-4D97-AF65-F5344CB8AC3E}">
        <p14:creationId xmlns:p14="http://schemas.microsoft.com/office/powerpoint/2010/main" val="2885008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8E72D-D04F-C625-8B81-959C382FA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64001-051B-34FB-830D-313B6992BD82}"/>
              </a:ext>
            </a:extLst>
          </p:cNvPr>
          <p:cNvSpPr>
            <a:spLocks noGrp="1"/>
          </p:cNvSpPr>
          <p:nvPr>
            <p:ph type="title"/>
          </p:nvPr>
        </p:nvSpPr>
        <p:spPr>
          <a:xfrm>
            <a:off x="1249680" y="1924346"/>
            <a:ext cx="9837467" cy="1156061"/>
          </a:xfrm>
        </p:spPr>
        <p:txBody>
          <a:bodyPr>
            <a:noAutofit/>
          </a:bodyPr>
          <a:lstStyle/>
          <a:p>
            <a:r>
              <a:rPr lang="en-US" sz="5400" dirty="0"/>
              <a:t>Telehealth fraud</a:t>
            </a:r>
          </a:p>
        </p:txBody>
      </p:sp>
    </p:spTree>
    <p:extLst>
      <p:ext uri="{BB962C8B-B14F-4D97-AF65-F5344CB8AC3E}">
        <p14:creationId xmlns:p14="http://schemas.microsoft.com/office/powerpoint/2010/main" val="2337440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029E7-7E52-02CE-3255-BA13ADE72DF8}"/>
              </a:ext>
            </a:extLst>
          </p:cNvPr>
          <p:cNvSpPr>
            <a:spLocks noGrp="1"/>
          </p:cNvSpPr>
          <p:nvPr>
            <p:ph type="title"/>
          </p:nvPr>
        </p:nvSpPr>
        <p:spPr/>
        <p:txBody>
          <a:bodyPr/>
          <a:lstStyle/>
          <a:p>
            <a:r>
              <a:rPr lang="en-US" dirty="0"/>
              <a:t>Telehealth fraud</a:t>
            </a:r>
          </a:p>
        </p:txBody>
      </p:sp>
      <p:sp>
        <p:nvSpPr>
          <p:cNvPr id="3" name="Text Placeholder 2">
            <a:extLst>
              <a:ext uri="{FF2B5EF4-FFF2-40B4-BE49-F238E27FC236}">
                <a16:creationId xmlns:a16="http://schemas.microsoft.com/office/drawing/2014/main" id="{7591D5DC-6C81-B3AC-65E9-7A605FEEFD1D}"/>
              </a:ext>
            </a:extLst>
          </p:cNvPr>
          <p:cNvSpPr>
            <a:spLocks noGrp="1"/>
          </p:cNvSpPr>
          <p:nvPr>
            <p:ph type="body" sz="quarter" idx="12"/>
          </p:nvPr>
        </p:nvSpPr>
        <p:spPr/>
        <p:txBody>
          <a:bodyPr/>
          <a:lstStyle/>
          <a:p>
            <a:r>
              <a:rPr lang="en-US" dirty="0"/>
              <a:t>Beneficiaries should be aware of people using telehealth for fraudulent purposes</a:t>
            </a:r>
          </a:p>
          <a:p>
            <a:r>
              <a:rPr lang="en-US" dirty="0"/>
              <a:t>Anyone who suspects fraud should call 1-800-MEDICARE</a:t>
            </a:r>
          </a:p>
          <a:p>
            <a:r>
              <a:rPr lang="en-US" dirty="0"/>
              <a:t>They can also report the incident to their Senior Medicare Patrol at 877-808-2468</a:t>
            </a:r>
          </a:p>
        </p:txBody>
      </p:sp>
      <p:pic>
        <p:nvPicPr>
          <p:cNvPr id="5" name="Picture 4" descr="A blue circle with a blue and red circle with a blue and red circle with a blue and red circle with a blue and white circle with a red circle with a blue circle with a red circle&#10;&#10;AI-generated content may be incorrect.">
            <a:extLst>
              <a:ext uri="{FF2B5EF4-FFF2-40B4-BE49-F238E27FC236}">
                <a16:creationId xmlns:a16="http://schemas.microsoft.com/office/drawing/2014/main" id="{0731F0A9-3D2D-31AC-9848-E930D684CD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8115" y="1828800"/>
            <a:ext cx="3200400" cy="3200400"/>
          </a:xfrm>
          <a:prstGeom prst="rect">
            <a:avLst/>
          </a:prstGeom>
        </p:spPr>
      </p:pic>
    </p:spTree>
    <p:extLst>
      <p:ext uri="{BB962C8B-B14F-4D97-AF65-F5344CB8AC3E}">
        <p14:creationId xmlns:p14="http://schemas.microsoft.com/office/powerpoint/2010/main" val="431159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E1BD-D7C6-2347-FD16-2692861539D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CD919F1-2A71-44D9-CBAD-805100322A0E}"/>
              </a:ext>
            </a:extLst>
          </p:cNvPr>
          <p:cNvSpPr txBox="1">
            <a:spLocks/>
          </p:cNvSpPr>
          <p:nvPr/>
        </p:nvSpPr>
        <p:spPr>
          <a:xfrm>
            <a:off x="838199" y="365125"/>
            <a:ext cx="99894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Avenir Next LT Pro" panose="020B0504020202020204" pitchFamily="34" charset="0"/>
                <a:ea typeface="+mj-ea"/>
                <a:cs typeface="+mj-cs"/>
              </a:defRPr>
            </a:lvl1pPr>
          </a:lstStyle>
          <a:p>
            <a:pPr fontAlgn="auto">
              <a:spcAft>
                <a:spcPts val="0"/>
              </a:spcAft>
            </a:pPr>
            <a:r>
              <a:rPr lang="en-US" dirty="0"/>
              <a:t>Potential telehealth fraud</a:t>
            </a:r>
          </a:p>
        </p:txBody>
      </p:sp>
      <p:sp>
        <p:nvSpPr>
          <p:cNvPr id="8" name="Rectangle: Rounded Corners 7">
            <a:extLst>
              <a:ext uri="{FF2B5EF4-FFF2-40B4-BE49-F238E27FC236}">
                <a16:creationId xmlns:a16="http://schemas.microsoft.com/office/drawing/2014/main" id="{6224B59D-AFD6-FCDD-DF77-E6547176D134}"/>
              </a:ext>
            </a:extLst>
          </p:cNvPr>
          <p:cNvSpPr/>
          <p:nvPr/>
        </p:nvSpPr>
        <p:spPr>
          <a:xfrm>
            <a:off x="616526" y="2274748"/>
            <a:ext cx="5230092" cy="3485479"/>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Scenario</a:t>
            </a:r>
          </a:p>
          <a:p>
            <a:pPr algn="ctr"/>
            <a:endParaRPr lang="en-US" sz="1200" b="1" dirty="0">
              <a:solidFill>
                <a:schemeClr val="tx1"/>
              </a:solidFill>
              <a:latin typeface="Avenir Next LT Pro" panose="020B0504020202020204" pitchFamily="34" charset="0"/>
            </a:endParaRPr>
          </a:p>
          <a:p>
            <a:r>
              <a:rPr lang="en-US" sz="2200" dirty="0">
                <a:solidFill>
                  <a:schemeClr val="tx1"/>
                </a:solidFill>
                <a:latin typeface="Avenir Next LT Pro" panose="020B0504020202020204" pitchFamily="34" charset="0"/>
              </a:rPr>
              <a:t>A beneficiary is contacted by a provider they do not know or have not met before to set up a telehealth appointment. The caller offers cash payments or free prescription drugs to get their personal information.</a:t>
            </a:r>
          </a:p>
        </p:txBody>
      </p:sp>
      <p:sp>
        <p:nvSpPr>
          <p:cNvPr id="9" name="Rectangle: Rounded Corners 8">
            <a:extLst>
              <a:ext uri="{FF2B5EF4-FFF2-40B4-BE49-F238E27FC236}">
                <a16:creationId xmlns:a16="http://schemas.microsoft.com/office/drawing/2014/main" id="{5BCEB0A5-185E-2854-CA17-4DD2D052730C}"/>
              </a:ext>
            </a:extLst>
          </p:cNvPr>
          <p:cNvSpPr/>
          <p:nvPr/>
        </p:nvSpPr>
        <p:spPr>
          <a:xfrm>
            <a:off x="6345383" y="2274747"/>
            <a:ext cx="5230092" cy="3485479"/>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Potential fraud</a:t>
            </a:r>
          </a:p>
          <a:p>
            <a:pPr algn="ctr"/>
            <a:endParaRPr lang="en-US" sz="1200" b="1" dirty="0">
              <a:solidFill>
                <a:schemeClr val="tx1"/>
              </a:solidFill>
              <a:latin typeface="Avenir Next LT Pro" panose="020B0504020202020204" pitchFamily="34" charset="0"/>
            </a:endParaRPr>
          </a:p>
          <a:p>
            <a:pPr algn="ctr"/>
            <a:endParaRPr lang="en-US" sz="1200" b="1" dirty="0">
              <a:solidFill>
                <a:schemeClr val="tx1"/>
              </a:solidFill>
              <a:latin typeface="Avenir Next LT Pro" panose="020B0504020202020204" pitchFamily="34" charset="0"/>
            </a:endParaRPr>
          </a:p>
          <a:p>
            <a:r>
              <a:rPr lang="en-US" sz="2200" dirty="0">
                <a:solidFill>
                  <a:schemeClr val="tx1"/>
                </a:solidFill>
                <a:latin typeface="Avenir Next LT Pro" panose="020B0504020202020204" pitchFamily="34" charset="0"/>
              </a:rPr>
              <a:t>The caller will likely start billing Medicare for items and services the beneficiary does not need or does not receive—like lab tests, back or knee braces, or orthotics.</a:t>
            </a:r>
          </a:p>
        </p:txBody>
      </p:sp>
    </p:spTree>
    <p:extLst>
      <p:ext uri="{BB962C8B-B14F-4D97-AF65-F5344CB8AC3E}">
        <p14:creationId xmlns:p14="http://schemas.microsoft.com/office/powerpoint/2010/main" val="4045451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A3D1-7F16-6B98-EFAD-387D6540EF7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7021BD5-7435-FE56-AE36-2EB36A3052C4}"/>
              </a:ext>
            </a:extLst>
          </p:cNvPr>
          <p:cNvSpPr txBox="1">
            <a:spLocks/>
          </p:cNvSpPr>
          <p:nvPr/>
        </p:nvSpPr>
        <p:spPr>
          <a:xfrm>
            <a:off x="838199" y="365125"/>
            <a:ext cx="99894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Avenir Next LT Pro" panose="020B0504020202020204" pitchFamily="34" charset="0"/>
                <a:ea typeface="+mj-ea"/>
                <a:cs typeface="+mj-cs"/>
              </a:defRPr>
            </a:lvl1pPr>
          </a:lstStyle>
          <a:p>
            <a:pPr fontAlgn="auto">
              <a:spcAft>
                <a:spcPts val="0"/>
              </a:spcAft>
            </a:pPr>
            <a:r>
              <a:rPr lang="en-US" dirty="0"/>
              <a:t>Potential telehealth fraud</a:t>
            </a:r>
          </a:p>
        </p:txBody>
      </p:sp>
      <p:sp>
        <p:nvSpPr>
          <p:cNvPr id="8" name="Rectangle: Rounded Corners 7">
            <a:extLst>
              <a:ext uri="{FF2B5EF4-FFF2-40B4-BE49-F238E27FC236}">
                <a16:creationId xmlns:a16="http://schemas.microsoft.com/office/drawing/2014/main" id="{7F423D7C-990D-C256-7AD1-DC3CAC175FE5}"/>
              </a:ext>
            </a:extLst>
          </p:cNvPr>
          <p:cNvSpPr/>
          <p:nvPr/>
        </p:nvSpPr>
        <p:spPr>
          <a:xfrm>
            <a:off x="616526" y="2274748"/>
            <a:ext cx="5230092" cy="3485479"/>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Scenario</a:t>
            </a:r>
          </a:p>
          <a:p>
            <a:pPr algn="ctr"/>
            <a:endParaRPr lang="en-US" sz="1200" b="1" dirty="0">
              <a:solidFill>
                <a:schemeClr val="tx1"/>
              </a:solidFill>
              <a:latin typeface="Avenir Next LT Pro" panose="020B0504020202020204" pitchFamily="34" charset="0"/>
            </a:endParaRPr>
          </a:p>
          <a:p>
            <a:r>
              <a:rPr lang="en-US" sz="2200" dirty="0">
                <a:solidFill>
                  <a:schemeClr val="tx1"/>
                </a:solidFill>
                <a:latin typeface="Avenir Next LT Pro" panose="020B0504020202020204" pitchFamily="34" charset="0"/>
              </a:rPr>
              <a:t>A beneficiary receives an unsolicited phone call from someone wanting to verify their pain symptoms.</a:t>
            </a:r>
          </a:p>
        </p:txBody>
      </p:sp>
      <p:sp>
        <p:nvSpPr>
          <p:cNvPr id="9" name="Rectangle: Rounded Corners 8">
            <a:extLst>
              <a:ext uri="{FF2B5EF4-FFF2-40B4-BE49-F238E27FC236}">
                <a16:creationId xmlns:a16="http://schemas.microsoft.com/office/drawing/2014/main" id="{771FCE98-6C25-E1D2-0EF2-B1996FECB1B9}"/>
              </a:ext>
            </a:extLst>
          </p:cNvPr>
          <p:cNvSpPr/>
          <p:nvPr/>
        </p:nvSpPr>
        <p:spPr>
          <a:xfrm>
            <a:off x="6345383" y="2274747"/>
            <a:ext cx="5230092" cy="3485479"/>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Potential fraud</a:t>
            </a:r>
          </a:p>
          <a:p>
            <a:pPr algn="ctr"/>
            <a:endParaRPr lang="en-US" sz="1200" b="1" dirty="0">
              <a:solidFill>
                <a:schemeClr val="tx1"/>
              </a:solidFill>
              <a:latin typeface="Avenir Next LT Pro" panose="020B0504020202020204" pitchFamily="34" charset="0"/>
            </a:endParaRPr>
          </a:p>
          <a:p>
            <a:pPr algn="ctr"/>
            <a:endParaRPr lang="en-US" sz="1200" b="1" dirty="0">
              <a:solidFill>
                <a:schemeClr val="tx1"/>
              </a:solidFill>
              <a:latin typeface="Avenir Next LT Pro" panose="020B0504020202020204" pitchFamily="34" charset="0"/>
            </a:endParaRPr>
          </a:p>
          <a:p>
            <a:r>
              <a:rPr lang="en-US" sz="2200" dirty="0">
                <a:solidFill>
                  <a:schemeClr val="tx1"/>
                </a:solidFill>
                <a:latin typeface="Avenir Next LT Pro" panose="020B0504020202020204" pitchFamily="34" charset="0"/>
              </a:rPr>
              <a:t>The caller is likely a telehealth doctor trying to approve the beneficiary for durable medical equipment (DME) that they don’t need or didn’t request.</a:t>
            </a:r>
          </a:p>
        </p:txBody>
      </p:sp>
    </p:spTree>
    <p:extLst>
      <p:ext uri="{BB962C8B-B14F-4D97-AF65-F5344CB8AC3E}">
        <p14:creationId xmlns:p14="http://schemas.microsoft.com/office/powerpoint/2010/main" val="2612502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7C463-670A-4F65-C2AC-784439A4E41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4CC7843-F53B-1261-BFAF-BB50BA66AA64}"/>
              </a:ext>
            </a:extLst>
          </p:cNvPr>
          <p:cNvSpPr txBox="1">
            <a:spLocks/>
          </p:cNvSpPr>
          <p:nvPr/>
        </p:nvSpPr>
        <p:spPr>
          <a:xfrm>
            <a:off x="838199" y="365125"/>
            <a:ext cx="99894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Avenir Next LT Pro" panose="020B0504020202020204" pitchFamily="34" charset="0"/>
                <a:ea typeface="+mj-ea"/>
                <a:cs typeface="+mj-cs"/>
              </a:defRPr>
            </a:lvl1pPr>
          </a:lstStyle>
          <a:p>
            <a:pPr fontAlgn="auto">
              <a:spcAft>
                <a:spcPts val="0"/>
              </a:spcAft>
            </a:pPr>
            <a:r>
              <a:rPr lang="en-US" dirty="0"/>
              <a:t>Potential telehealth fraud</a:t>
            </a:r>
          </a:p>
        </p:txBody>
      </p:sp>
      <p:sp>
        <p:nvSpPr>
          <p:cNvPr id="8" name="Rectangle: Rounded Corners 7">
            <a:extLst>
              <a:ext uri="{FF2B5EF4-FFF2-40B4-BE49-F238E27FC236}">
                <a16:creationId xmlns:a16="http://schemas.microsoft.com/office/drawing/2014/main" id="{DD016A24-5726-2C43-364E-56B3038DAD81}"/>
              </a:ext>
            </a:extLst>
          </p:cNvPr>
          <p:cNvSpPr/>
          <p:nvPr/>
        </p:nvSpPr>
        <p:spPr>
          <a:xfrm>
            <a:off x="616526" y="2274748"/>
            <a:ext cx="5230092" cy="3485479"/>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Scenario</a:t>
            </a:r>
          </a:p>
          <a:p>
            <a:pPr algn="ctr"/>
            <a:endParaRPr lang="en-US" sz="1200" b="1" dirty="0">
              <a:solidFill>
                <a:schemeClr val="tx1"/>
              </a:solidFill>
              <a:latin typeface="Avenir Next LT Pro" panose="020B0504020202020204" pitchFamily="34" charset="0"/>
            </a:endParaRPr>
          </a:p>
          <a:p>
            <a:r>
              <a:rPr lang="en-US" sz="2200" dirty="0">
                <a:solidFill>
                  <a:schemeClr val="tx1"/>
                </a:solidFill>
                <a:latin typeface="Avenir Next LT Pro" panose="020B0504020202020204" pitchFamily="34" charset="0"/>
              </a:rPr>
              <a:t>A beneficiary receives an unsolicited phone call from someone wanting to verify their family history of cancer.</a:t>
            </a:r>
          </a:p>
        </p:txBody>
      </p:sp>
      <p:sp>
        <p:nvSpPr>
          <p:cNvPr id="9" name="Rectangle: Rounded Corners 8">
            <a:extLst>
              <a:ext uri="{FF2B5EF4-FFF2-40B4-BE49-F238E27FC236}">
                <a16:creationId xmlns:a16="http://schemas.microsoft.com/office/drawing/2014/main" id="{925EB3B4-E823-6597-D644-726886282687}"/>
              </a:ext>
            </a:extLst>
          </p:cNvPr>
          <p:cNvSpPr/>
          <p:nvPr/>
        </p:nvSpPr>
        <p:spPr>
          <a:xfrm>
            <a:off x="6345383" y="2274747"/>
            <a:ext cx="5230092" cy="3485479"/>
          </a:xfrm>
          <a:prstGeom prst="roundRect">
            <a:avLst>
              <a:gd name="adj" fmla="val 6238"/>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venir Next LT Pro" panose="020B0504020202020204" pitchFamily="34" charset="0"/>
              </a:rPr>
              <a:t>Potential fraud</a:t>
            </a:r>
          </a:p>
          <a:p>
            <a:pPr algn="ctr"/>
            <a:endParaRPr lang="en-US" sz="1200" b="1" dirty="0">
              <a:solidFill>
                <a:schemeClr val="tx1"/>
              </a:solidFill>
              <a:latin typeface="Avenir Next LT Pro" panose="020B0504020202020204" pitchFamily="34" charset="0"/>
            </a:endParaRPr>
          </a:p>
          <a:p>
            <a:pPr algn="ctr"/>
            <a:endParaRPr lang="en-US" sz="1200" b="1" dirty="0">
              <a:solidFill>
                <a:schemeClr val="tx1"/>
              </a:solidFill>
              <a:latin typeface="Avenir Next LT Pro" panose="020B0504020202020204" pitchFamily="34" charset="0"/>
            </a:endParaRPr>
          </a:p>
          <a:p>
            <a:r>
              <a:rPr lang="en-US" sz="2200" dirty="0">
                <a:solidFill>
                  <a:schemeClr val="tx1"/>
                </a:solidFill>
                <a:latin typeface="Avenir Next LT Pro" panose="020B0504020202020204" pitchFamily="34" charset="0"/>
              </a:rPr>
              <a:t>The caller is likely a telehealth doctor trying to approve the beneficiary for a genetic testing kit that actually should be ordered by their treating physician.</a:t>
            </a:r>
          </a:p>
        </p:txBody>
      </p:sp>
    </p:spTree>
    <p:extLst>
      <p:ext uri="{BB962C8B-B14F-4D97-AF65-F5344CB8AC3E}">
        <p14:creationId xmlns:p14="http://schemas.microsoft.com/office/powerpoint/2010/main" val="1473110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01D06-FECE-2EC8-05D9-E98518DFD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8F3CA-23FA-1FAD-DE71-EEC2736D4B25}"/>
              </a:ext>
            </a:extLst>
          </p:cNvPr>
          <p:cNvSpPr>
            <a:spLocks noGrp="1"/>
          </p:cNvSpPr>
          <p:nvPr>
            <p:ph type="title"/>
          </p:nvPr>
        </p:nvSpPr>
        <p:spPr>
          <a:xfrm>
            <a:off x="1249680" y="1924346"/>
            <a:ext cx="9837467" cy="1156061"/>
          </a:xfrm>
        </p:spPr>
        <p:txBody>
          <a:bodyPr>
            <a:noAutofit/>
          </a:bodyPr>
          <a:lstStyle/>
          <a:p>
            <a:r>
              <a:rPr lang="en-US" sz="5400" dirty="0"/>
              <a:t>Review</a:t>
            </a:r>
          </a:p>
        </p:txBody>
      </p:sp>
    </p:spTree>
    <p:extLst>
      <p:ext uri="{BB962C8B-B14F-4D97-AF65-F5344CB8AC3E}">
        <p14:creationId xmlns:p14="http://schemas.microsoft.com/office/powerpoint/2010/main" val="4074796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93C0-B1CA-2A6D-24C3-79E38952B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CA7CF-3874-6556-70E8-5FDCB7FAB09E}"/>
              </a:ext>
            </a:extLst>
          </p:cNvPr>
          <p:cNvSpPr>
            <a:spLocks noGrp="1"/>
          </p:cNvSpPr>
          <p:nvPr>
            <p:ph type="title"/>
          </p:nvPr>
        </p:nvSpPr>
        <p:spPr/>
        <p:txBody>
          <a:bodyPr/>
          <a:lstStyle/>
          <a:p>
            <a:r>
              <a:rPr lang="en-US" dirty="0"/>
              <a:t>Telehealth review</a:t>
            </a:r>
          </a:p>
        </p:txBody>
      </p:sp>
      <p:sp>
        <p:nvSpPr>
          <p:cNvPr id="3" name="Text Placeholder 2">
            <a:extLst>
              <a:ext uri="{FF2B5EF4-FFF2-40B4-BE49-F238E27FC236}">
                <a16:creationId xmlns:a16="http://schemas.microsoft.com/office/drawing/2014/main" id="{D52AA1C0-C44B-EC2A-0C6A-5C16E07A09DB}"/>
              </a:ext>
            </a:extLst>
          </p:cNvPr>
          <p:cNvSpPr>
            <a:spLocks noGrp="1"/>
          </p:cNvSpPr>
          <p:nvPr>
            <p:ph type="body" sz="quarter" idx="12"/>
          </p:nvPr>
        </p:nvSpPr>
        <p:spPr>
          <a:xfrm>
            <a:off x="838200" y="1844041"/>
            <a:ext cx="10515600" cy="4656512"/>
          </a:xfrm>
        </p:spPr>
        <p:txBody>
          <a:bodyPr>
            <a:normAutofit/>
          </a:bodyPr>
          <a:lstStyle/>
          <a:p>
            <a:r>
              <a:rPr lang="en-US" sz="2400" dirty="0">
                <a:effectLst/>
                <a:latin typeface="Avenir Next LT Pro" panose="020B0504020202020204" pitchFamily="34" charset="0"/>
                <a:ea typeface="DengXian" panose="02010600030101010101" pitchFamily="2" charset="-122"/>
                <a:cs typeface="Arial" panose="020B0604020202020204" pitchFamily="34" charset="0"/>
              </a:rPr>
              <a:t>A telehealth service is a full visit with a provider that requires real-time communication through audio and video technology.</a:t>
            </a:r>
          </a:p>
          <a:p>
            <a:r>
              <a:rPr lang="en-US" sz="2400" dirty="0">
                <a:effectLst/>
                <a:latin typeface="Avenir Next LT Pro" panose="020B0504020202020204" pitchFamily="34" charset="0"/>
                <a:ea typeface="DengXian" panose="02010600030101010101" pitchFamily="2" charset="-122"/>
                <a:cs typeface="Arial" panose="020B0604020202020204" pitchFamily="34" charset="0"/>
              </a:rPr>
              <a:t>Medicare expanded coverage and access to telehealth during the COVID-19 public health emergency (PHE)</a:t>
            </a:r>
            <a:r>
              <a:rPr lang="en-US" sz="2400" dirty="0">
                <a:ea typeface="DengXian" panose="02010600030101010101" pitchFamily="2" charset="-122"/>
                <a:cs typeface="Arial" panose="020B0604020202020204" pitchFamily="34" charset="0"/>
              </a:rPr>
              <a:t>.</a:t>
            </a:r>
          </a:p>
          <a:p>
            <a:pPr lvl="1"/>
            <a:r>
              <a:rPr lang="en-US" sz="2000" dirty="0">
                <a:effectLst/>
                <a:latin typeface="Avenir Next LT Pro" panose="020B0504020202020204" pitchFamily="34" charset="0"/>
                <a:ea typeface="DengXian" panose="02010600030101010101" pitchFamily="2" charset="-122"/>
                <a:cs typeface="Arial" panose="020B0604020202020204" pitchFamily="34" charset="0"/>
              </a:rPr>
              <a:t>Locations</a:t>
            </a:r>
          </a:p>
          <a:p>
            <a:pPr lvl="1"/>
            <a:r>
              <a:rPr lang="en-US" sz="2000" dirty="0">
                <a:ea typeface="DengXian" panose="02010600030101010101" pitchFamily="2" charset="-122"/>
                <a:cs typeface="Arial" panose="020B0604020202020204" pitchFamily="34" charset="0"/>
              </a:rPr>
              <a:t>Technology requirements</a:t>
            </a:r>
            <a:endParaRPr lang="en-US" sz="2000" dirty="0">
              <a:effectLst/>
              <a:latin typeface="Avenir Next LT Pro" panose="020B0504020202020204" pitchFamily="34" charset="0"/>
              <a:ea typeface="DengXian" panose="02010600030101010101" pitchFamily="2" charset="-122"/>
              <a:cs typeface="Arial" panose="020B0604020202020204" pitchFamily="34" charset="0"/>
            </a:endParaRPr>
          </a:p>
          <a:p>
            <a:pPr lvl="1"/>
            <a:r>
              <a:rPr lang="en-US" sz="2000" dirty="0">
                <a:ea typeface="DengXian" panose="02010600030101010101" pitchFamily="2" charset="-122"/>
                <a:cs typeface="Arial" panose="020B0604020202020204" pitchFamily="34" charset="0"/>
              </a:rPr>
              <a:t>Practitioners</a:t>
            </a:r>
            <a:endParaRPr lang="en-US" sz="2000" dirty="0">
              <a:effectLst/>
              <a:latin typeface="Avenir Next LT Pro" panose="020B0504020202020204" pitchFamily="34" charset="0"/>
              <a:ea typeface="DengXian" panose="02010600030101010101" pitchFamily="2" charset="-122"/>
              <a:cs typeface="Arial" panose="020B0604020202020204" pitchFamily="34" charset="0"/>
            </a:endParaRPr>
          </a:p>
          <a:p>
            <a:r>
              <a:rPr lang="en-US" sz="2400" dirty="0">
                <a:effectLst/>
                <a:latin typeface="Avenir Next LT Pro" panose="020B0504020202020204" pitchFamily="34" charset="0"/>
                <a:ea typeface="DengXian" panose="02010600030101010101" pitchFamily="2" charset="-122"/>
                <a:cs typeface="Arial" panose="020B0604020202020204" pitchFamily="34" charset="0"/>
              </a:rPr>
              <a:t>Telehealth flexibilities are currently set to expire after September 30, 2025. Until then, PHE-related coverage flexibilities are still in place.</a:t>
            </a:r>
          </a:p>
          <a:p>
            <a:r>
              <a:rPr lang="en-US" sz="2400" dirty="0">
                <a:ea typeface="DengXian" panose="02010600030101010101" pitchFamily="2" charset="-122"/>
                <a:cs typeface="Arial" panose="020B0604020202020204" pitchFamily="34" charset="0"/>
              </a:rPr>
              <a:t>Whether these flexibilities will become long-term rule changes is still to be determined.</a:t>
            </a:r>
            <a:endParaRPr lang="en-US" sz="2400" dirty="0">
              <a:effectLst/>
              <a:latin typeface="Avenir Next LT Pro" panose="020B05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623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69486" cy="1325563"/>
          </a:xfrm>
        </p:spPr>
        <p:txBody>
          <a:bodyPr/>
          <a:lstStyle/>
          <a:p>
            <a:r>
              <a:rPr lang="en-US" dirty="0"/>
              <a:t>Learning objectives</a:t>
            </a:r>
          </a:p>
        </p:txBody>
      </p:sp>
      <p:sp>
        <p:nvSpPr>
          <p:cNvPr id="3" name="Content Placeholder 2"/>
          <p:cNvSpPr>
            <a:spLocks noGrp="1"/>
          </p:cNvSpPr>
          <p:nvPr>
            <p:ph type="body" sz="quarter" idx="12"/>
          </p:nvPr>
        </p:nvSpPr>
        <p:spPr>
          <a:xfrm>
            <a:off x="1198563" y="2327275"/>
            <a:ext cx="9012237" cy="3425825"/>
          </a:xfrm>
        </p:spPr>
        <p:txBody>
          <a:bodyPr/>
          <a:lstStyle/>
          <a:p>
            <a:r>
              <a:rPr lang="en-US" dirty="0"/>
              <a:t>Know how Medicare covered telehealth services before the COVID-19 public health emergency (PHE)</a:t>
            </a:r>
          </a:p>
          <a:p>
            <a:r>
              <a:rPr lang="en-US" dirty="0"/>
              <a:t>Understand the extension of PHE-related telehealth flexibilities </a:t>
            </a:r>
          </a:p>
          <a:p>
            <a:r>
              <a:rPr lang="en-US" dirty="0"/>
              <a:t>Recognize potential telehealth fraud</a:t>
            </a:r>
          </a:p>
        </p:txBody>
      </p:sp>
    </p:spTree>
    <p:extLst>
      <p:ext uri="{BB962C8B-B14F-4D97-AF65-F5344CB8AC3E}">
        <p14:creationId xmlns:p14="http://schemas.microsoft.com/office/powerpoint/2010/main" val="2364937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827260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5065"/>
            <a:ext cx="9070298" cy="1325563"/>
          </a:xfrm>
        </p:spPr>
        <p:txBody>
          <a:bodyPr>
            <a:normAutofit/>
          </a:bodyPr>
          <a:lstStyle/>
          <a:p>
            <a:r>
              <a:rPr lang="en-US" sz="4000" dirty="0"/>
              <a:t>Resources for information and help</a:t>
            </a:r>
          </a:p>
        </p:txBody>
      </p:sp>
      <p:sp>
        <p:nvSpPr>
          <p:cNvPr id="3" name="Content Placeholder 2"/>
          <p:cNvSpPr>
            <a:spLocks noGrp="1"/>
          </p:cNvSpPr>
          <p:nvPr>
            <p:ph type="body" sz="quarter" idx="12"/>
          </p:nvPr>
        </p:nvSpPr>
        <p:spPr>
          <a:xfrm>
            <a:off x="6096000" y="1780628"/>
            <a:ext cx="5097905" cy="4395320"/>
          </a:xfrm>
        </p:spPr>
        <p:txBody>
          <a:bodyPr>
            <a:noAutofit/>
          </a:bodyPr>
          <a:lstStyle/>
          <a:p>
            <a:pPr marL="0" indent="0">
              <a:buNone/>
            </a:pPr>
            <a:r>
              <a:rPr lang="en-US" sz="2400" b="1" dirty="0"/>
              <a:t>State Health Insurance Assistance Program (SHIP)</a:t>
            </a:r>
          </a:p>
          <a:p>
            <a:pPr marL="457200" lvl="1"/>
            <a:r>
              <a:rPr lang="en-US" dirty="0"/>
              <a:t>877-839-2675</a:t>
            </a:r>
            <a:endParaRPr lang="en-US" dirty="0">
              <a:hlinkClick r:id="rId2"/>
            </a:endParaRPr>
          </a:p>
          <a:p>
            <a:pPr marL="457200" lvl="1">
              <a:buFont typeface="Arial" panose="020B0604020202020204" pitchFamily="34" charset="0"/>
              <a:buChar char="•"/>
            </a:pPr>
            <a:r>
              <a:rPr lang="en-US" dirty="0">
                <a:hlinkClick r:id="rId2"/>
              </a:rPr>
              <a:t>www.shiphelp.org</a:t>
            </a:r>
            <a:endParaRPr lang="en-US" dirty="0"/>
          </a:p>
          <a:p>
            <a:pPr marL="0" indent="0">
              <a:spcBef>
                <a:spcPts val="0"/>
              </a:spcBef>
              <a:buNone/>
            </a:pPr>
            <a:endParaRPr lang="en-US" sz="2400" b="1" dirty="0"/>
          </a:p>
          <a:p>
            <a:pPr marL="0" indent="0">
              <a:spcBef>
                <a:spcPts val="0"/>
              </a:spcBef>
              <a:buNone/>
            </a:pPr>
            <a:r>
              <a:rPr lang="en-US" sz="2400" b="1" dirty="0"/>
              <a:t>Social Security Administration</a:t>
            </a:r>
          </a:p>
          <a:p>
            <a:pPr marL="457200" lvl="1">
              <a:buFont typeface="Arial" panose="020B0604020202020204" pitchFamily="34" charset="0"/>
              <a:buChar char="•"/>
            </a:pPr>
            <a:r>
              <a:rPr lang="en-US" dirty="0"/>
              <a:t>800-772-1213 </a:t>
            </a:r>
          </a:p>
          <a:p>
            <a:pPr marL="457200" lvl="1">
              <a:buFont typeface="Arial" panose="020B0604020202020204" pitchFamily="34" charset="0"/>
              <a:buChar char="•"/>
            </a:pPr>
            <a:r>
              <a:rPr lang="en-US" dirty="0">
                <a:hlinkClick r:id="rId3"/>
              </a:rPr>
              <a:t>www.ssa.gov</a:t>
            </a:r>
            <a:r>
              <a:rPr lang="en-US" dirty="0"/>
              <a:t> </a:t>
            </a:r>
          </a:p>
          <a:p>
            <a:pPr marL="0" indent="0">
              <a:spcBef>
                <a:spcPts val="0"/>
              </a:spcBef>
              <a:buNone/>
            </a:pPr>
            <a:endParaRPr lang="en-US" sz="2400" b="1" dirty="0"/>
          </a:p>
          <a:p>
            <a:pPr marL="0" indent="0">
              <a:spcBef>
                <a:spcPts val="0"/>
              </a:spcBef>
              <a:buNone/>
            </a:pPr>
            <a:r>
              <a:rPr lang="en-US" sz="2400" b="1" dirty="0"/>
              <a:t>Medicare</a:t>
            </a:r>
          </a:p>
          <a:p>
            <a:pPr marL="457200" lvl="1">
              <a:buFont typeface="Arial" panose="020B0604020202020204" pitchFamily="34" charset="0"/>
              <a:buChar char="•"/>
            </a:pPr>
            <a:r>
              <a:rPr lang="en-US" dirty="0"/>
              <a:t>1-800-MEDICARE (633-4227)</a:t>
            </a:r>
          </a:p>
          <a:p>
            <a:pPr marL="457200" lvl="1">
              <a:buFont typeface="Arial" panose="020B0604020202020204" pitchFamily="34" charset="0"/>
              <a:buChar char="•"/>
            </a:pPr>
            <a:r>
              <a:rPr lang="en-US" dirty="0">
                <a:hlinkClick r:id="rId4"/>
              </a:rPr>
              <a:t>www.medicare.gov</a:t>
            </a:r>
            <a:endParaRPr lang="en-US" dirty="0"/>
          </a:p>
        </p:txBody>
      </p:sp>
      <p:sp>
        <p:nvSpPr>
          <p:cNvPr id="4" name="Rectangle 3"/>
          <p:cNvSpPr/>
          <p:nvPr/>
        </p:nvSpPr>
        <p:spPr>
          <a:xfrm>
            <a:off x="838199" y="1780628"/>
            <a:ext cx="4753131" cy="2279085"/>
          </a:xfrm>
          <a:prstGeom prst="rect">
            <a:avLst/>
          </a:prstGeom>
        </p:spPr>
        <p:txBody>
          <a:bodyPr wrap="square" lIns="91440" tIns="45720" rIns="91440" bIns="45720" anchor="t">
            <a:spAutoFit/>
          </a:bodyPr>
          <a:lstStyle/>
          <a:p>
            <a:pPr>
              <a:lnSpc>
                <a:spcPct val="90000"/>
              </a:lnSpc>
            </a:pPr>
            <a:r>
              <a:rPr lang="en-US" sz="2400" b="1" dirty="0">
                <a:latin typeface="Avenir Next LT Pro" panose="020B0504020202020204" pitchFamily="34" charset="77"/>
              </a:rPr>
              <a:t>Medicare Rights Center</a:t>
            </a:r>
          </a:p>
          <a:p>
            <a:pPr lvl="1" indent="-228600">
              <a:lnSpc>
                <a:spcPct val="90000"/>
              </a:lnSpc>
              <a:spcBef>
                <a:spcPts val="500"/>
              </a:spcBef>
              <a:buFont typeface="Arial" panose="020B0604020202020204" pitchFamily="34" charset="0"/>
              <a:buChar char="•"/>
            </a:pPr>
            <a:r>
              <a:rPr lang="en-US" sz="2400" dirty="0">
                <a:latin typeface="Avenir Next LT Pro" panose="020B0504020202020204" pitchFamily="34" charset="77"/>
              </a:rPr>
              <a:t>800-333-4114</a:t>
            </a:r>
          </a:p>
          <a:p>
            <a:pPr lvl="1" indent="-228600">
              <a:lnSpc>
                <a:spcPct val="90000"/>
              </a:lnSpc>
              <a:spcBef>
                <a:spcPts val="500"/>
              </a:spcBef>
              <a:buFont typeface="Arial" panose="020B0604020202020204" pitchFamily="34" charset="0"/>
              <a:buChar char="•"/>
            </a:pPr>
            <a:r>
              <a:rPr lang="en-US" sz="2400" dirty="0">
                <a:latin typeface="Avenir Next LT Pro" panose="020B0504020202020204" pitchFamily="34" charset="77"/>
                <a:hlinkClick r:id="rId5"/>
              </a:rPr>
              <a:t>www.medicareinteractive.org</a:t>
            </a:r>
            <a:r>
              <a:rPr lang="en-US" sz="2400" dirty="0">
                <a:latin typeface="Avenir Next LT Pro" panose="020B0504020202020204" pitchFamily="34" charset="77"/>
              </a:rPr>
              <a:t> </a:t>
            </a:r>
          </a:p>
          <a:p>
            <a:pPr lvl="0" fontAlgn="base">
              <a:lnSpc>
                <a:spcPct val="90000"/>
              </a:lnSpc>
              <a:spcBef>
                <a:spcPts val="0"/>
              </a:spcBef>
              <a:spcAft>
                <a:spcPct val="0"/>
              </a:spcAft>
              <a:buClr>
                <a:srgbClr val="001D6B"/>
              </a:buClr>
              <a:defRPr/>
            </a:pPr>
            <a:endParaRPr lang="en-US" sz="2400" b="1" kern="0" dirty="0">
              <a:latin typeface="Avenir Next LT Pro" panose="020B0504020202020204" pitchFamily="34" charset="77"/>
            </a:endParaRPr>
          </a:p>
          <a:p>
            <a:pPr lvl="0" fontAlgn="base">
              <a:lnSpc>
                <a:spcPct val="90000"/>
              </a:lnSpc>
              <a:spcBef>
                <a:spcPts val="0"/>
              </a:spcBef>
              <a:spcAft>
                <a:spcPct val="0"/>
              </a:spcAft>
              <a:buClr>
                <a:srgbClr val="001D6B"/>
              </a:buClr>
              <a:defRPr/>
            </a:pPr>
            <a:r>
              <a:rPr lang="en-US" sz="2400" b="1" kern="0" dirty="0">
                <a:latin typeface="Avenir Next LT Pro" panose="020B0504020202020204" pitchFamily="34" charset="77"/>
              </a:rPr>
              <a:t>National Council on Aging</a:t>
            </a:r>
          </a:p>
          <a:p>
            <a:pPr lvl="1" indent="-228600">
              <a:lnSpc>
                <a:spcPct val="90000"/>
              </a:lnSpc>
              <a:spcBef>
                <a:spcPts val="500"/>
              </a:spcBef>
              <a:buFont typeface="Arial" panose="020B0604020202020204" pitchFamily="34" charset="0"/>
              <a:buChar char="•"/>
              <a:defRPr/>
            </a:pPr>
            <a:r>
              <a:rPr lang="en-US" sz="2400" dirty="0">
                <a:latin typeface="Avenir Next LT Pro" panose="020B0504020202020204" pitchFamily="34" charset="77"/>
                <a:hlinkClick r:id="rId6"/>
              </a:rPr>
              <a:t>www.ncoa.org</a:t>
            </a:r>
            <a:r>
              <a:rPr lang="en-US" sz="2400" dirty="0">
                <a:latin typeface="Avenir Next LT Pro" panose="020B0504020202020204" pitchFamily="34" charset="77"/>
              </a:rPr>
              <a:t> </a:t>
            </a:r>
          </a:p>
        </p:txBody>
      </p:sp>
      <p:sp>
        <p:nvSpPr>
          <p:cNvPr id="6" name="Rounded Rectangle 5">
            <a:extLst>
              <a:ext uri="{FF2B5EF4-FFF2-40B4-BE49-F238E27FC236}">
                <a16:creationId xmlns:a16="http://schemas.microsoft.com/office/drawing/2014/main" id="{FF96BEF4-240A-4870-9218-FA6DC0C2A6AD}"/>
              </a:ext>
            </a:extLst>
          </p:cNvPr>
          <p:cNvSpPr/>
          <p:nvPr/>
        </p:nvSpPr>
        <p:spPr>
          <a:xfrm>
            <a:off x="998095" y="4329668"/>
            <a:ext cx="4593235" cy="2111216"/>
          </a:xfrm>
          <a:prstGeom prst="roundRect">
            <a:avLst/>
          </a:prstGeom>
          <a:solidFill>
            <a:schemeClr val="accent6">
              <a:lumMod val="20000"/>
              <a:lumOff val="80000"/>
            </a:schemeClr>
          </a:solidFill>
          <a:ln>
            <a:noFill/>
          </a:ln>
        </p:spPr>
        <p:txBody>
          <a:bodyPr wrap="square" tIns="91440" bIns="9144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tabLst>
                <a:tab pos="2971800" algn="ctr"/>
                <a:tab pos="5943600" algn="r"/>
              </a:tabLst>
            </a:pPr>
            <a:r>
              <a:rPr lang="en-US" sz="1400" i="1" dirty="0">
                <a:effectLst/>
                <a:latin typeface="Avenir Next LT Pro" panose="020B0504020202020204" pitchFamily="34" charset="0"/>
                <a:ea typeface="Calibri" panose="020F0502020204030204" pitchFamily="34" charset="0"/>
                <a:cs typeface="Arial" panose="020B0604020202020204" pitchFamily="34" charset="0"/>
              </a:rPr>
              <a:t>This project was supported by the Administration for Community Living (ACL), U.S. Department of Health and Human Services (HHS) as part of a financial assistance award totaling $150,000 with 100 percent funding by ACL/HHS.  The contents are those of the author and do not necessarily represent the official views of, nor an endorsement, by ACL/HHS or the U.S. Government.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2431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sz="quarter" idx="13"/>
          </p:nvPr>
        </p:nvSpPr>
        <p:spPr>
          <a:xfrm>
            <a:off x="2496312" y="2935562"/>
            <a:ext cx="8701088" cy="2355966"/>
          </a:xfrm>
        </p:spPr>
        <p:txBody>
          <a:bodyPr>
            <a:normAutofit lnSpcReduction="10000"/>
          </a:bodyPr>
          <a:lstStyle/>
          <a:p>
            <a:pPr>
              <a:lnSpc>
                <a:spcPct val="100000"/>
              </a:lnSpc>
            </a:pPr>
            <a:r>
              <a:rPr lang="en-US" altLang="en-US" sz="3000"/>
              <a:t>Free online resource developed by Medicare Rights </a:t>
            </a:r>
            <a:r>
              <a:rPr lang="en-US" sz="3000"/>
              <a:t>with answers to Medicare questions in clear, simple language​</a:t>
            </a:r>
          </a:p>
          <a:p>
            <a:pPr algn="ctr">
              <a:lnSpc>
                <a:spcPct val="100000"/>
              </a:lnSpc>
              <a:spcBef>
                <a:spcPts val="3000"/>
              </a:spcBef>
            </a:pPr>
            <a:r>
              <a:rPr lang="en-US" altLang="en-US" sz="3500" b="1">
                <a:hlinkClick r:id="rId2"/>
              </a:rPr>
              <a:t>www.medicareinteractive.org</a:t>
            </a:r>
            <a:endParaRPr lang="en-US" altLang="en-US" sz="3500" b="1"/>
          </a:p>
        </p:txBody>
      </p:sp>
      <p:pic>
        <p:nvPicPr>
          <p:cNvPr id="8" name="Picture 7" descr="Text&#10;&#10;Description automatically generated">
            <a:extLst>
              <a:ext uri="{FF2B5EF4-FFF2-40B4-BE49-F238E27FC236}">
                <a16:creationId xmlns:a16="http://schemas.microsoft.com/office/drawing/2014/main" id="{BC2E53E0-F137-3D47-A8B2-02B676FBF8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48540" y="962740"/>
            <a:ext cx="4572000" cy="1256631"/>
          </a:xfrm>
          <a:prstGeom prst="rect">
            <a:avLst/>
          </a:prstGeom>
        </p:spPr>
      </p:pic>
      <p:pic>
        <p:nvPicPr>
          <p:cNvPr id="3" name="Picture 2" descr="Icon&#10;&#10;Description automatically generated">
            <a:extLst>
              <a:ext uri="{FF2B5EF4-FFF2-40B4-BE49-F238E27FC236}">
                <a16:creationId xmlns:a16="http://schemas.microsoft.com/office/drawing/2014/main" id="{241F20F8-2D89-EB5B-74A4-989827345C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96312" y="669415"/>
            <a:ext cx="1908052" cy="1908052"/>
          </a:xfrm>
          <a:prstGeom prst="rect">
            <a:avLst/>
          </a:prstGeom>
        </p:spPr>
      </p:pic>
    </p:spTree>
    <p:extLst>
      <p:ext uri="{BB962C8B-B14F-4D97-AF65-F5344CB8AC3E}">
        <p14:creationId xmlns:p14="http://schemas.microsoft.com/office/powerpoint/2010/main" val="2809736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2502241" y="2934681"/>
            <a:ext cx="8701088" cy="3046394"/>
          </a:xfrm>
        </p:spPr>
        <p:txBody>
          <a:bodyPr vert="horz" lIns="91440" tIns="45720" rIns="91440" bIns="45720" rtlCol="0" anchor="t">
            <a:noAutofit/>
          </a:bodyPr>
          <a:lstStyle/>
          <a:p>
            <a:pPr marL="228600" indent="-228600">
              <a:buFont typeface="Arial" panose="020B0604020202020204" pitchFamily="34" charset="0"/>
              <a:buChar char="•"/>
            </a:pPr>
            <a:r>
              <a:rPr lang="en-US" dirty="0"/>
              <a:t>Online, self-paced curriculum that empowers professionals to better help clients, patients, employees, retirees, and others navigate Medicare</a:t>
            </a:r>
          </a:p>
          <a:p>
            <a:pPr marL="228600" indent="-228600">
              <a:buFont typeface="Arial" panose="020B0604020202020204" pitchFamily="34" charset="0"/>
              <a:buChar char="•"/>
            </a:pPr>
            <a:r>
              <a:rPr lang="en-US" dirty="0"/>
              <a:t>Builds on 30 years of Medicare Rights Center counseling experience</a:t>
            </a:r>
          </a:p>
          <a:p>
            <a:pPr marL="228600" indent="-228600">
              <a:buFont typeface="Arial" panose="020B0604020202020204" pitchFamily="34" charset="0"/>
              <a:buChar char="•"/>
            </a:pPr>
            <a:r>
              <a:rPr lang="en-US" dirty="0"/>
              <a:t>For details, visit </a:t>
            </a:r>
            <a:r>
              <a:rPr lang="en-US" dirty="0" err="1">
                <a:hlinkClick r:id="rId2"/>
              </a:rPr>
              <a:t>www.medicareinteractive.org</a:t>
            </a:r>
            <a:r>
              <a:rPr lang="en-US" dirty="0">
                <a:hlinkClick r:id="rId2"/>
              </a:rPr>
              <a:t>/</a:t>
            </a:r>
            <a:br>
              <a:rPr lang="en-US" dirty="0">
                <a:hlinkClick r:id="rId2"/>
              </a:rPr>
            </a:br>
            <a:r>
              <a:rPr lang="en-US" dirty="0">
                <a:hlinkClick r:id="rId2"/>
              </a:rPr>
              <a:t>learning-center/courses</a:t>
            </a:r>
            <a:endParaRPr lang="en-US" dirty="0"/>
          </a:p>
        </p:txBody>
      </p:sp>
      <p:pic>
        <p:nvPicPr>
          <p:cNvPr id="8" name="Picture 7" descr="Graphical user interface, text&#10;&#10;Description automatically generated">
            <a:extLst>
              <a:ext uri="{FF2B5EF4-FFF2-40B4-BE49-F238E27FC236}">
                <a16:creationId xmlns:a16="http://schemas.microsoft.com/office/drawing/2014/main" id="{A2CCB635-D668-3E4D-8B3D-2C3269F598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9648" y="819921"/>
            <a:ext cx="4572000" cy="1540565"/>
          </a:xfrm>
          <a:prstGeom prst="rect">
            <a:avLst/>
          </a:prstGeom>
        </p:spPr>
      </p:pic>
    </p:spTree>
    <p:extLst>
      <p:ext uri="{BB962C8B-B14F-4D97-AF65-F5344CB8AC3E}">
        <p14:creationId xmlns:p14="http://schemas.microsoft.com/office/powerpoint/2010/main" val="4215619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25888-2E59-97D4-A032-F8583F4AC0A1}"/>
              </a:ext>
            </a:extLst>
          </p:cNvPr>
          <p:cNvSpPr>
            <a:spLocks noGrp="1"/>
          </p:cNvSpPr>
          <p:nvPr>
            <p:ph type="ctrTitle"/>
          </p:nvPr>
        </p:nvSpPr>
        <p:spPr>
          <a:xfrm>
            <a:off x="637511" y="2403783"/>
            <a:ext cx="9450869" cy="1898394"/>
          </a:xfrm>
        </p:spPr>
        <p:txBody>
          <a:bodyPr/>
          <a:lstStyle/>
          <a:p>
            <a:pPr algn="ctr"/>
            <a:r>
              <a:rPr lang="en-US" dirty="0"/>
              <a:t>Thank you!</a:t>
            </a:r>
          </a:p>
        </p:txBody>
      </p:sp>
      <p:sp>
        <p:nvSpPr>
          <p:cNvPr id="2" name="Rounded Rectangle 5">
            <a:extLst>
              <a:ext uri="{FF2B5EF4-FFF2-40B4-BE49-F238E27FC236}">
                <a16:creationId xmlns:a16="http://schemas.microsoft.com/office/drawing/2014/main" id="{A5D44E03-047D-756E-E5C7-CCA02D38F975}"/>
              </a:ext>
            </a:extLst>
          </p:cNvPr>
          <p:cNvSpPr/>
          <p:nvPr/>
        </p:nvSpPr>
        <p:spPr>
          <a:xfrm>
            <a:off x="916142" y="5436573"/>
            <a:ext cx="10359716" cy="1157764"/>
          </a:xfrm>
          <a:prstGeom prst="roundRect">
            <a:avLst/>
          </a:prstGeom>
          <a:solidFill>
            <a:schemeClr val="accent6">
              <a:lumMod val="20000"/>
              <a:lumOff val="80000"/>
            </a:schemeClr>
          </a:solidFill>
          <a:ln>
            <a:noFill/>
          </a:ln>
        </p:spPr>
        <p:txBody>
          <a:bodyPr wrap="square" tIns="91440" bIns="9144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tabLst>
                <a:tab pos="2971800" algn="ctr"/>
                <a:tab pos="5943600" algn="r"/>
              </a:tabLst>
            </a:pPr>
            <a:r>
              <a:rPr lang="en-US" sz="1400" i="1" dirty="0">
                <a:effectLst/>
                <a:latin typeface="Avenir Next LT Pro" panose="020B0504020202020204" pitchFamily="34" charset="0"/>
                <a:ea typeface="Calibri" panose="020F0502020204030204" pitchFamily="34" charset="0"/>
                <a:cs typeface="Arial" panose="020B0604020202020204" pitchFamily="34" charset="0"/>
              </a:rPr>
              <a:t>This project was supported by the Administration for Community Living (ACL), U.S. Department of Health and Human Services (HHS) as part of a financial assistance award totaling $150,000 with 100 percent funding by ACL/HHS.  The contents are those of the author and do not necessarily represent the official views of, nor an endorsement, by ACL/HHS or the U.S. Government.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90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DDBA-7B08-E54A-A5C0-AAB2CC9C166D}"/>
              </a:ext>
            </a:extLst>
          </p:cNvPr>
          <p:cNvSpPr>
            <a:spLocks noGrp="1"/>
          </p:cNvSpPr>
          <p:nvPr>
            <p:ph type="title"/>
          </p:nvPr>
        </p:nvSpPr>
        <p:spPr/>
        <p:txBody>
          <a:bodyPr/>
          <a:lstStyle/>
          <a:p>
            <a:r>
              <a:rPr lang="en-US" dirty="0"/>
              <a:t>Medicare basics</a:t>
            </a:r>
          </a:p>
        </p:txBody>
      </p:sp>
    </p:spTree>
    <p:extLst>
      <p:ext uri="{BB962C8B-B14F-4D97-AF65-F5344CB8AC3E}">
        <p14:creationId xmlns:p14="http://schemas.microsoft.com/office/powerpoint/2010/main" val="323186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3708" y="1192709"/>
            <a:ext cx="6680091" cy="883948"/>
          </a:xfrm>
        </p:spPr>
        <p:txBody>
          <a:bodyPr>
            <a:noAutofit/>
          </a:bodyPr>
          <a:lstStyle/>
          <a:p>
            <a:r>
              <a:rPr lang="en-US" sz="5500"/>
              <a:t>What is Medicare?</a:t>
            </a:r>
          </a:p>
        </p:txBody>
      </p:sp>
      <p:sp>
        <p:nvSpPr>
          <p:cNvPr id="21507" name="Rectangle 3"/>
          <p:cNvSpPr>
            <a:spLocks noGrp="1" noChangeArrowheads="1"/>
          </p:cNvSpPr>
          <p:nvPr>
            <p:ph type="body" sz="quarter" idx="13"/>
          </p:nvPr>
        </p:nvSpPr>
        <p:spPr>
          <a:xfrm>
            <a:off x="2502241" y="2782958"/>
            <a:ext cx="8701088" cy="3299790"/>
          </a:xfrm>
        </p:spPr>
        <p:txBody>
          <a:bodyPr/>
          <a:lstStyle/>
          <a:p>
            <a:pPr marL="228600" indent="-228600">
              <a:buFont typeface="Arial" panose="020B0604020202020204" pitchFamily="34" charset="0"/>
              <a:buChar char="•"/>
            </a:pPr>
            <a:r>
              <a:rPr lang="en-US" altLang="en-US"/>
              <a:t>Federal program that provides health insurance for individuals:</a:t>
            </a:r>
          </a:p>
          <a:p>
            <a:pPr lvl="1"/>
            <a:r>
              <a:rPr lang="en-US" altLang="en-US"/>
              <a:t>65 and older</a:t>
            </a:r>
          </a:p>
          <a:p>
            <a:pPr lvl="1"/>
            <a:r>
              <a:rPr lang="en-US" altLang="en-US"/>
              <a:t>Under 65 receiving Social Security Disability Insurance (SSDI) for a certain amount of time</a:t>
            </a:r>
          </a:p>
          <a:p>
            <a:pPr lvl="1"/>
            <a:r>
              <a:rPr lang="en-US" altLang="en-US"/>
              <a:t>Under 65 with kidney failure requiring dialysis or transplant</a:t>
            </a:r>
          </a:p>
          <a:p>
            <a:pPr marL="228600" indent="-228600">
              <a:buFont typeface="Arial" panose="020B0604020202020204" pitchFamily="34" charset="0"/>
              <a:buChar char="•"/>
            </a:pPr>
            <a:r>
              <a:rPr lang="en-US" altLang="en-US"/>
              <a:t>No income requirements</a:t>
            </a:r>
          </a:p>
          <a:p>
            <a:pPr lvl="1"/>
            <a:endParaRPr lang="en-US" altLang="en-US"/>
          </a:p>
        </p:txBody>
      </p:sp>
    </p:spTree>
    <p:extLst>
      <p:ext uri="{BB962C8B-B14F-4D97-AF65-F5344CB8AC3E}">
        <p14:creationId xmlns:p14="http://schemas.microsoft.com/office/powerpoint/2010/main" val="38610116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Parts of Medicare</a:t>
            </a:r>
          </a:p>
        </p:txBody>
      </p:sp>
      <p:sp>
        <p:nvSpPr>
          <p:cNvPr id="25603" name="Rectangle 3"/>
          <p:cNvSpPr>
            <a:spLocks noGrp="1" noChangeArrowheads="1"/>
          </p:cNvSpPr>
          <p:nvPr>
            <p:ph type="body" sz="quarter" idx="12"/>
          </p:nvPr>
        </p:nvSpPr>
        <p:spPr>
          <a:xfrm>
            <a:off x="838200" y="1690689"/>
            <a:ext cx="10515600" cy="4352302"/>
          </a:xfrm>
        </p:spPr>
        <p:txBody>
          <a:bodyPr/>
          <a:lstStyle/>
          <a:p>
            <a:pPr marL="0" indent="0">
              <a:buNone/>
            </a:pPr>
            <a:r>
              <a:rPr lang="en-US"/>
              <a:t>Medicare benefits are administered in three parts:</a:t>
            </a:r>
          </a:p>
        </p:txBody>
      </p:sp>
      <p:sp>
        <p:nvSpPr>
          <p:cNvPr id="6" name="Rounded Rectangle 5">
            <a:extLst>
              <a:ext uri="{FF2B5EF4-FFF2-40B4-BE49-F238E27FC236}">
                <a16:creationId xmlns:a16="http://schemas.microsoft.com/office/drawing/2014/main" id="{E64E46D9-DF3F-7745-99A3-934B1172F0C1}"/>
              </a:ext>
            </a:extLst>
          </p:cNvPr>
          <p:cNvSpPr/>
          <p:nvPr/>
        </p:nvSpPr>
        <p:spPr>
          <a:xfrm>
            <a:off x="5493688" y="4965568"/>
            <a:ext cx="5486400" cy="914400"/>
          </a:xfrm>
          <a:prstGeom prst="roundRect">
            <a:avLst/>
          </a:prstGeom>
          <a:solidFill>
            <a:schemeClr val="accent6">
              <a:lumMod val="20000"/>
              <a:lumOff val="80000"/>
            </a:schemeClr>
          </a:solidFill>
          <a:ln w="38100">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venir Next LT Pro" panose="020B0504020202020204" pitchFamily="34" charset="77"/>
              </a:rPr>
              <a:t>Part D</a:t>
            </a:r>
            <a:r>
              <a:rPr lang="en-US" sz="2400">
                <a:solidFill>
                  <a:schemeClr val="tx1"/>
                </a:solidFill>
                <a:latin typeface="Avenir Next LT Pro" panose="020B0504020202020204" pitchFamily="34" charset="77"/>
              </a:rPr>
              <a:t> – Prescription drug benefit</a:t>
            </a:r>
          </a:p>
        </p:txBody>
      </p:sp>
      <p:sp>
        <p:nvSpPr>
          <p:cNvPr id="7" name="Rounded Rectangle 1">
            <a:extLst>
              <a:ext uri="{FF2B5EF4-FFF2-40B4-BE49-F238E27FC236}">
                <a16:creationId xmlns:a16="http://schemas.microsoft.com/office/drawing/2014/main" id="{F2DA5422-1D53-4E6B-AE60-0FDD2AE0A573}"/>
              </a:ext>
            </a:extLst>
          </p:cNvPr>
          <p:cNvSpPr/>
          <p:nvPr/>
        </p:nvSpPr>
        <p:spPr>
          <a:xfrm>
            <a:off x="920935" y="2528336"/>
            <a:ext cx="5486400" cy="914400"/>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venir Next LT Pro" panose="020B0504020202020204" pitchFamily="34" charset="77"/>
              </a:rPr>
              <a:t>Part A</a:t>
            </a:r>
            <a:r>
              <a:rPr lang="en-US" sz="2400">
                <a:solidFill>
                  <a:schemeClr val="tx1"/>
                </a:solidFill>
                <a:latin typeface="Avenir Next LT Pro" panose="020B0504020202020204" pitchFamily="34" charset="77"/>
              </a:rPr>
              <a:t> – Hospital/inpatient benefits</a:t>
            </a:r>
          </a:p>
        </p:txBody>
      </p:sp>
      <p:sp>
        <p:nvSpPr>
          <p:cNvPr id="8" name="Rounded Rectangle 4">
            <a:extLst>
              <a:ext uri="{FF2B5EF4-FFF2-40B4-BE49-F238E27FC236}">
                <a16:creationId xmlns:a16="http://schemas.microsoft.com/office/drawing/2014/main" id="{5AB3E088-6293-426C-ACB6-66F52E3F6726}"/>
              </a:ext>
            </a:extLst>
          </p:cNvPr>
          <p:cNvSpPr/>
          <p:nvPr/>
        </p:nvSpPr>
        <p:spPr>
          <a:xfrm>
            <a:off x="3207688" y="3739211"/>
            <a:ext cx="5486400" cy="914400"/>
          </a:xfrm>
          <a:prstGeom prst="roundRect">
            <a:avLst/>
          </a:prstGeom>
          <a:solidFill>
            <a:schemeClr val="accent3">
              <a:lumMod val="20000"/>
              <a:lumOff val="80000"/>
            </a:schemeClr>
          </a:solid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venir Next LT Pro" panose="020B0504020202020204" pitchFamily="34" charset="77"/>
              </a:rPr>
              <a:t>Part B</a:t>
            </a:r>
            <a:r>
              <a:rPr lang="en-US" sz="2400">
                <a:solidFill>
                  <a:schemeClr val="tx1"/>
                </a:solidFill>
                <a:latin typeface="Avenir Next LT Pro" panose="020B0504020202020204" pitchFamily="34" charset="77"/>
              </a:rPr>
              <a:t> – Doctor/outpatient benefits</a:t>
            </a:r>
          </a:p>
        </p:txBody>
      </p:sp>
    </p:spTree>
    <p:extLst>
      <p:ext uri="{BB962C8B-B14F-4D97-AF65-F5344CB8AC3E}">
        <p14:creationId xmlns:p14="http://schemas.microsoft.com/office/powerpoint/2010/main" val="368605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29275" cy="1325563"/>
          </a:xfrm>
        </p:spPr>
        <p:txBody>
          <a:bodyPr>
            <a:normAutofit/>
          </a:bodyPr>
          <a:lstStyle/>
          <a:p>
            <a:pPr>
              <a:spcAft>
                <a:spcPts val="1200"/>
              </a:spcAft>
            </a:pPr>
            <a:r>
              <a:rPr lang="en-US" altLang="en-US" sz="4200"/>
              <a:t>Two ways to receive Medicare benefits</a:t>
            </a:r>
          </a:p>
        </p:txBody>
      </p:sp>
      <p:sp>
        <p:nvSpPr>
          <p:cNvPr id="6" name="TextBox 5"/>
          <p:cNvSpPr txBox="1"/>
          <p:nvPr/>
        </p:nvSpPr>
        <p:spPr>
          <a:xfrm>
            <a:off x="609600" y="1615738"/>
            <a:ext cx="5120640" cy="4617720"/>
          </a:xfrm>
          <a:prstGeom prst="roundRect">
            <a:avLst/>
          </a:prstGeom>
          <a:solidFill>
            <a:schemeClr val="accent2">
              <a:lumMod val="40000"/>
              <a:lumOff val="60000"/>
            </a:schemeClr>
          </a:solidFill>
          <a:ln w="12700">
            <a:noFill/>
          </a:ln>
        </p:spPr>
        <p:txBody>
          <a:bodyPr wrap="square" tIns="91440">
            <a:noAutofit/>
          </a:bodyPr>
          <a:lstStyle/>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228600" indent="-228600" eaLnBrk="1" hangingPunct="1">
              <a:lnSpc>
                <a:spcPct val="90000"/>
              </a:lnSpc>
              <a:spcBef>
                <a:spcPts val="500"/>
              </a:spcBef>
              <a:buFont typeface="Arial" panose="020B0604020202020204" pitchFamily="34" charset="0"/>
              <a:buChar char="•"/>
              <a:defRPr/>
            </a:pPr>
            <a:r>
              <a:rPr lang="en-US" sz="2200" kern="0">
                <a:latin typeface="Avenir Next LT Pro" panose="020B0504020202020204" pitchFamily="34" charset="77"/>
              </a:rPr>
              <a:t>Medicare benefits through traditional program administered by federal government</a:t>
            </a:r>
          </a:p>
          <a:p>
            <a:pPr marL="228600" indent="-228600" eaLnBrk="1" hangingPunct="1">
              <a:lnSpc>
                <a:spcPct val="90000"/>
              </a:lnSpc>
              <a:spcBef>
                <a:spcPts val="500"/>
              </a:spcBef>
              <a:buFont typeface="Arial" panose="020B0604020202020204" pitchFamily="34" charset="0"/>
              <a:buChar char="•"/>
              <a:defRPr/>
            </a:pPr>
            <a:r>
              <a:rPr lang="en-US" sz="2200" kern="0">
                <a:latin typeface="Avenir Next LT Pro" panose="020B0504020202020204" pitchFamily="34" charset="77"/>
              </a:rPr>
              <a:t>Includes Parts A and B</a:t>
            </a:r>
          </a:p>
          <a:p>
            <a:pPr marL="228600" indent="-228600" eaLnBrk="1" hangingPunct="1">
              <a:lnSpc>
                <a:spcPct val="90000"/>
              </a:lnSpc>
              <a:spcBef>
                <a:spcPts val="500"/>
              </a:spcBef>
              <a:buFont typeface="Arial" panose="020B0604020202020204" pitchFamily="34" charset="0"/>
              <a:buChar char="•"/>
              <a:defRPr/>
            </a:pPr>
            <a:r>
              <a:rPr lang="en-US" sz="2200" kern="0">
                <a:latin typeface="Avenir Next LT Pro" panose="020B0504020202020204" pitchFamily="34" charset="77"/>
              </a:rPr>
              <a:t>Part D benefits offered through stand-alone prescription drug plan</a:t>
            </a:r>
          </a:p>
        </p:txBody>
      </p:sp>
      <p:sp>
        <p:nvSpPr>
          <p:cNvPr id="9" name="TextBox 8"/>
          <p:cNvSpPr txBox="1"/>
          <p:nvPr/>
        </p:nvSpPr>
        <p:spPr>
          <a:xfrm>
            <a:off x="5969833" y="1615738"/>
            <a:ext cx="5715000" cy="4617720"/>
          </a:xfrm>
          <a:prstGeom prst="roundRect">
            <a:avLst/>
          </a:prstGeom>
          <a:solidFill>
            <a:schemeClr val="accent6">
              <a:lumMod val="40000"/>
              <a:lumOff val="60000"/>
            </a:schemeClr>
          </a:solidFill>
          <a:ln w="12700">
            <a:noFill/>
          </a:ln>
        </p:spPr>
        <p:txBody>
          <a:bodyPr wrap="square" tIns="91440">
            <a:noAutofit/>
          </a:bodyPr>
          <a:lstStyle/>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228600" indent="-228600">
              <a:lnSpc>
                <a:spcPct val="90000"/>
              </a:lnSpc>
              <a:spcBef>
                <a:spcPts val="500"/>
              </a:spcBef>
              <a:buFont typeface="Arial" panose="020B0604020202020204" pitchFamily="34" charset="0"/>
              <a:buChar char="•"/>
              <a:defRPr/>
            </a:pPr>
            <a:r>
              <a:rPr lang="en-US" sz="2200" kern="0">
                <a:solidFill>
                  <a:srgbClr val="000000"/>
                </a:solidFill>
                <a:latin typeface="Avenir Next LT Pro" panose="020B0504020202020204" pitchFamily="34" charset="77"/>
              </a:rPr>
              <a:t>Medicare benefits </a:t>
            </a:r>
            <a:r>
              <a:rPr lang="en-US" sz="2200" kern="0">
                <a:latin typeface="Avenir Next LT Pro" panose="020B0504020202020204" pitchFamily="34" charset="77"/>
              </a:rPr>
              <a:t>through private health plan that contracts with federal government (also called Part C)</a:t>
            </a:r>
          </a:p>
          <a:p>
            <a:pPr marL="228600" indent="-228600" eaLnBrk="1" hangingPunct="1">
              <a:lnSpc>
                <a:spcPct val="90000"/>
              </a:lnSpc>
              <a:spcBef>
                <a:spcPts val="500"/>
              </a:spcBef>
              <a:buFont typeface="Arial" panose="020B0604020202020204" pitchFamily="34" charset="0"/>
              <a:buChar char="•"/>
              <a:defRPr/>
            </a:pPr>
            <a:r>
              <a:rPr lang="en-US" sz="2200" kern="0">
                <a:solidFill>
                  <a:srgbClr val="000000"/>
                </a:solidFill>
                <a:latin typeface="Avenir Next LT Pro" panose="020B0504020202020204" pitchFamily="34" charset="77"/>
              </a:rPr>
              <a:t>Combines Parts A, B, and usually D benefits under one plan</a:t>
            </a:r>
          </a:p>
          <a:p>
            <a:pPr marL="228600" indent="-228600" eaLnBrk="1" hangingPunct="1">
              <a:lnSpc>
                <a:spcPct val="90000"/>
              </a:lnSpc>
              <a:spcBef>
                <a:spcPts val="500"/>
              </a:spcBef>
              <a:buFont typeface="Arial" panose="020B0604020202020204" pitchFamily="34" charset="0"/>
              <a:buChar char="•"/>
              <a:defRPr/>
            </a:pPr>
            <a:r>
              <a:rPr lang="en-US" sz="2200" kern="0">
                <a:solidFill>
                  <a:srgbClr val="000000"/>
                </a:solidFill>
                <a:latin typeface="Avenir Next LT Pro" panose="020B0504020202020204" pitchFamily="34" charset="77"/>
              </a:rPr>
              <a:t>Not a separate benefit: everyone with Medicare Advantage still has Medicare</a:t>
            </a:r>
          </a:p>
        </p:txBody>
      </p:sp>
      <p:sp>
        <p:nvSpPr>
          <p:cNvPr id="11" name="Rectangle 10"/>
          <p:cNvSpPr>
            <a:spLocks noChangeArrowheads="1"/>
          </p:cNvSpPr>
          <p:nvPr/>
        </p:nvSpPr>
        <p:spPr bwMode="auto">
          <a:xfrm>
            <a:off x="8059847" y="1894573"/>
            <a:ext cx="3081861"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0"/>
              </a:spcAft>
            </a:pPr>
            <a:r>
              <a:rPr lang="en-US" altLang="en-US" sz="2800" b="1">
                <a:latin typeface="Avenir Next LT Pro" panose="020B0504020202020204" pitchFamily="34" charset="77"/>
              </a:rPr>
              <a:t>Medicare Advantage Plan</a:t>
            </a:r>
          </a:p>
          <a:p>
            <a:pPr algn="ctr" eaLnBrk="1" hangingPunct="1">
              <a:spcBef>
                <a:spcPts val="300"/>
              </a:spcBef>
              <a:spcAft>
                <a:spcPts val="0"/>
              </a:spcAft>
            </a:pPr>
            <a:r>
              <a:rPr lang="en-US" altLang="en-US" sz="2400">
                <a:latin typeface="Avenir Next LT Pro" panose="020B0504020202020204" pitchFamily="34" charset="77"/>
              </a:rPr>
              <a:t>(e.g., HMO, PPO)</a:t>
            </a:r>
          </a:p>
        </p:txBody>
      </p:sp>
      <p:pic>
        <p:nvPicPr>
          <p:cNvPr id="12" name="Picture 11" descr="Icon&#10;&#10;Description automatically generated">
            <a:extLst>
              <a:ext uri="{FF2B5EF4-FFF2-40B4-BE49-F238E27FC236}">
                <a16:creationId xmlns:a16="http://schemas.microsoft.com/office/drawing/2014/main" id="{7ED4EC93-3B79-2B4A-B90D-5880F2B381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37481" y="1889728"/>
            <a:ext cx="1371600" cy="1371600"/>
          </a:xfrm>
          <a:prstGeom prst="rect">
            <a:avLst/>
          </a:prstGeom>
        </p:spPr>
      </p:pic>
      <p:pic>
        <p:nvPicPr>
          <p:cNvPr id="14" name="Picture 13" descr="Logo, icon&#10;&#10;Description automatically generated">
            <a:extLst>
              <a:ext uri="{FF2B5EF4-FFF2-40B4-BE49-F238E27FC236}">
                <a16:creationId xmlns:a16="http://schemas.microsoft.com/office/drawing/2014/main" id="{1F21278F-25BD-264F-824F-B6FA34EFAC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19622" y="1874500"/>
            <a:ext cx="1371600" cy="1371600"/>
          </a:xfrm>
          <a:prstGeom prst="rect">
            <a:avLst/>
          </a:prstGeom>
        </p:spPr>
      </p:pic>
      <p:sp>
        <p:nvSpPr>
          <p:cNvPr id="15" name="Rectangle 14">
            <a:extLst>
              <a:ext uri="{FF2B5EF4-FFF2-40B4-BE49-F238E27FC236}">
                <a16:creationId xmlns:a16="http://schemas.microsoft.com/office/drawing/2014/main" id="{123C3B23-32AB-684E-8417-5085B6E4E099}"/>
              </a:ext>
            </a:extLst>
          </p:cNvPr>
          <p:cNvSpPr/>
          <p:nvPr/>
        </p:nvSpPr>
        <p:spPr>
          <a:xfrm>
            <a:off x="2666172" y="2083247"/>
            <a:ext cx="2206471" cy="954107"/>
          </a:xfrm>
          <a:prstGeom prst="rect">
            <a:avLst/>
          </a:prstGeom>
        </p:spPr>
        <p:txBody>
          <a:bodyPr wrap="square">
            <a:spAutoFit/>
          </a:bodyPr>
          <a:lstStyle/>
          <a:p>
            <a:pPr algn="ctr" eaLnBrk="1" hangingPunct="1">
              <a:spcAft>
                <a:spcPts val="1200"/>
              </a:spcAft>
            </a:pPr>
            <a:r>
              <a:rPr lang="en-US" altLang="en-US" sz="2800" b="1">
                <a:latin typeface="Avenir Next LT Pro" panose="020B0504020202020204" pitchFamily="34" charset="77"/>
              </a:rPr>
              <a:t>Original Medicare</a:t>
            </a:r>
          </a:p>
        </p:txBody>
      </p:sp>
    </p:spTree>
    <p:extLst>
      <p:ext uri="{BB962C8B-B14F-4D97-AF65-F5344CB8AC3E}">
        <p14:creationId xmlns:p14="http://schemas.microsoft.com/office/powerpoint/2010/main" val="223285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1FE18-DD0A-275C-7AB7-6C91A7BE5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17756-4B2A-C710-DC7E-24302C85E658}"/>
              </a:ext>
            </a:extLst>
          </p:cNvPr>
          <p:cNvSpPr>
            <a:spLocks noGrp="1"/>
          </p:cNvSpPr>
          <p:nvPr>
            <p:ph type="title"/>
          </p:nvPr>
        </p:nvSpPr>
        <p:spPr/>
        <p:txBody>
          <a:bodyPr/>
          <a:lstStyle/>
          <a:p>
            <a:r>
              <a:rPr lang="en-US" dirty="0"/>
              <a:t>Telehealth</a:t>
            </a:r>
          </a:p>
        </p:txBody>
      </p:sp>
    </p:spTree>
    <p:extLst>
      <p:ext uri="{BB962C8B-B14F-4D97-AF65-F5344CB8AC3E}">
        <p14:creationId xmlns:p14="http://schemas.microsoft.com/office/powerpoint/2010/main" val="1660826047"/>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666666"/>
      </a:dk2>
      <a:lt2>
        <a:srgbClr val="CCCCCC"/>
      </a:lt2>
      <a:accent1>
        <a:srgbClr val="3A8A36"/>
      </a:accent1>
      <a:accent2>
        <a:srgbClr val="71B861"/>
      </a:accent2>
      <a:accent3>
        <a:srgbClr val="004B91"/>
      </a:accent3>
      <a:accent4>
        <a:srgbClr val="373D6D"/>
      </a:accent4>
      <a:accent5>
        <a:srgbClr val="8B81D2"/>
      </a:accent5>
      <a:accent6>
        <a:srgbClr val="963334"/>
      </a:accent6>
      <a:hlink>
        <a:srgbClr val="1155CC"/>
      </a:hlink>
      <a:folHlink>
        <a:srgbClr val="6611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edicare Rights brand colors">
      <a:dk1>
        <a:sysClr val="windowText" lastClr="000000"/>
      </a:dk1>
      <a:lt1>
        <a:srgbClr val="FFFFFF"/>
      </a:lt1>
      <a:dk2>
        <a:srgbClr val="03386E"/>
      </a:dk2>
      <a:lt2>
        <a:srgbClr val="BFE7E5"/>
      </a:lt2>
      <a:accent1>
        <a:srgbClr val="47AB47"/>
      </a:accent1>
      <a:accent2>
        <a:srgbClr val="A8D159"/>
      </a:accent2>
      <a:accent3>
        <a:srgbClr val="ED664A"/>
      </a:accent3>
      <a:accent4>
        <a:srgbClr val="FAA340"/>
      </a:accent4>
      <a:accent5>
        <a:srgbClr val="038CAD"/>
      </a:accent5>
      <a:accent6>
        <a:srgbClr val="63C4BF"/>
      </a:accent6>
      <a:hlink>
        <a:srgbClr val="0A4F8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19B2CF0A20854A8A4C6CD90DB6F975" ma:contentTypeVersion="19" ma:contentTypeDescription="Create a new document." ma:contentTypeScope="" ma:versionID="0ec1aba8d65be109da4556a0403dc429">
  <xsd:schema xmlns:xsd="http://www.w3.org/2001/XMLSchema" xmlns:xs="http://www.w3.org/2001/XMLSchema" xmlns:p="http://schemas.microsoft.com/office/2006/metadata/properties" xmlns:ns1="http://schemas.microsoft.com/sharepoint/v3" xmlns:ns2="46eb5ea5-c861-40cc-b355-55969697028b" xmlns:ns3="8f333a15-14ce-4acb-be46-c7bb9ebaa243" targetNamespace="http://schemas.microsoft.com/office/2006/metadata/properties" ma:root="true" ma:fieldsID="030ac5d1478f9e690388cc96d042354e" ns1:_="" ns2:_="" ns3:_="">
    <xsd:import namespace="http://schemas.microsoft.com/sharepoint/v3"/>
    <xsd:import namespace="46eb5ea5-c861-40cc-b355-55969697028b"/>
    <xsd:import namespace="8f333a15-14ce-4acb-be46-c7bb9ebaa243"/>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eb5ea5-c861-40cc-b355-5596969702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94868-5e8c-40e2-b522-8f9ecb43c1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333a15-14ce-4acb-be46-c7bb9ebaa2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180f57-022f-4375-8edf-7a2b51c9f975}" ma:internalName="TaxCatchAll" ma:showField="CatchAllData" ma:web="8f333a15-14ce-4acb-be46-c7bb9ebaa2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f333a15-14ce-4acb-be46-c7bb9ebaa243">
      <UserInfo>
        <DisplayName>Anna Szilagyi</DisplayName>
        <AccountId>16</AccountId>
        <AccountType/>
      </UserInfo>
    </SharedWithUsers>
    <lcf76f155ced4ddcb4097134ff3c332f xmlns="46eb5ea5-c861-40cc-b355-55969697028b">
      <Terms xmlns="http://schemas.microsoft.com/office/infopath/2007/PartnerControls"/>
    </lcf76f155ced4ddcb4097134ff3c332f>
    <TaxCatchAll xmlns="8f333a15-14ce-4acb-be46-c7bb9ebaa243" xsi:nil="true"/>
  </documentManagement>
</p:properties>
</file>

<file path=customXml/itemProps1.xml><?xml version="1.0" encoding="utf-8"?>
<ds:datastoreItem xmlns:ds="http://schemas.openxmlformats.org/officeDocument/2006/customXml" ds:itemID="{FB4C9CFA-119A-4927-898E-6FAD28404F61}">
  <ds:schemaRefs>
    <ds:schemaRef ds:uri="http://schemas.microsoft.com/sharepoint/v3/contenttype/forms"/>
  </ds:schemaRefs>
</ds:datastoreItem>
</file>

<file path=customXml/itemProps2.xml><?xml version="1.0" encoding="utf-8"?>
<ds:datastoreItem xmlns:ds="http://schemas.openxmlformats.org/officeDocument/2006/customXml" ds:itemID="{B4CDC5B1-9282-44FF-8778-A29A16D14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eb5ea5-c861-40cc-b355-55969697028b"/>
    <ds:schemaRef ds:uri="8f333a15-14ce-4acb-be46-c7bb9ebaa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905327-0365-44EE-95F7-596A777CCF62}">
  <ds:schemaRefs>
    <ds:schemaRef ds:uri="http://schemas.microsoft.com/office/infopath/2007/PartnerControls"/>
    <ds:schemaRef ds:uri="http://schemas.microsoft.com/office/2006/documentManagement/types"/>
    <ds:schemaRef ds:uri="http://purl.org/dc/dcmitype/"/>
    <ds:schemaRef ds:uri="http://schemas.microsoft.com/sharepoint/v3"/>
    <ds:schemaRef ds:uri="http://www.w3.org/XML/1998/namespace"/>
    <ds:schemaRef ds:uri="http://schemas.openxmlformats.org/package/2006/metadata/core-properties"/>
    <ds:schemaRef ds:uri="http://schemas.microsoft.com/office/2006/metadata/properties"/>
    <ds:schemaRef ds:uri="8f333a15-14ce-4acb-be46-c7bb9ebaa243"/>
    <ds:schemaRef ds:uri="46eb5ea5-c861-40cc-b355-55969697028b"/>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16382</TotalTime>
  <Words>2035</Words>
  <Application>Microsoft Macintosh PowerPoint</Application>
  <PresentationFormat>Widescreen</PresentationFormat>
  <Paragraphs>240</Paragraphs>
  <Slides>44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DengXian</vt:lpstr>
      <vt:lpstr>Arial</vt:lpstr>
      <vt:lpstr>Avenir Next LT Pro</vt:lpstr>
      <vt:lpstr>Calibri</vt:lpstr>
      <vt:lpstr>Wingdings</vt:lpstr>
      <vt:lpstr>1_Office Theme</vt:lpstr>
      <vt:lpstr>Office Theme</vt:lpstr>
      <vt:lpstr>Medicare Coverage of Telehealth Services</vt:lpstr>
      <vt:lpstr>PowerPoint Presentation</vt:lpstr>
      <vt:lpstr>National Council on Aging</vt:lpstr>
      <vt:lpstr>Learning objectives</vt:lpstr>
      <vt:lpstr>Medicare basics</vt:lpstr>
      <vt:lpstr>What is Medicare?</vt:lpstr>
      <vt:lpstr>Parts of Medicare</vt:lpstr>
      <vt:lpstr>Two ways to receive Medicare benefits</vt:lpstr>
      <vt:lpstr>Telehealth</vt:lpstr>
      <vt:lpstr>What is telehealth?</vt:lpstr>
      <vt:lpstr>Examples of Medicare-covered telehealth benefits:</vt:lpstr>
      <vt:lpstr>Virtual check-ins</vt:lpstr>
      <vt:lpstr>PowerPoint Presentation</vt:lpstr>
      <vt:lpstr>Telehealth and the COVID-19 PHE</vt:lpstr>
      <vt:lpstr>Telehealth and the PHE</vt:lpstr>
      <vt:lpstr>Telehealth and the PHE</vt:lpstr>
      <vt:lpstr>Telehealth before the COVID-19 PHE</vt:lpstr>
      <vt:lpstr>Telehealth</vt:lpstr>
      <vt:lpstr>Locations</vt:lpstr>
      <vt:lpstr>Eligible originating sites included:</vt:lpstr>
      <vt:lpstr>Eligible originating sites</vt:lpstr>
      <vt:lpstr>Technology requirements</vt:lpstr>
      <vt:lpstr>Practitioners</vt:lpstr>
      <vt:lpstr>Medicare Advantage</vt:lpstr>
      <vt:lpstr>PowerPoint Presentation</vt:lpstr>
      <vt:lpstr>Changes to telehealth during the COVID-19 PHE</vt:lpstr>
      <vt:lpstr>Telehealth and the PHE</vt:lpstr>
      <vt:lpstr>Locations</vt:lpstr>
      <vt:lpstr>Technology requirements</vt:lpstr>
      <vt:lpstr>Practitioners</vt:lpstr>
      <vt:lpstr>Medicare Advantage</vt:lpstr>
      <vt:lpstr>PowerPoint Presentation</vt:lpstr>
      <vt:lpstr>Telehealth fraud</vt:lpstr>
      <vt:lpstr>Telehealth fraud</vt:lpstr>
      <vt:lpstr>PowerPoint Presentation</vt:lpstr>
      <vt:lpstr>PowerPoint Presentation</vt:lpstr>
      <vt:lpstr>PowerPoint Presentation</vt:lpstr>
      <vt:lpstr>Review</vt:lpstr>
      <vt:lpstr>Telehealth review</vt:lpstr>
      <vt:lpstr>Resources</vt:lpstr>
      <vt:lpstr>Resources for information and help</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Coverage of Telehealth Services</dc:title>
  <dc:subject/>
  <dc:creator>Medicare Rights Center</dc:creator>
  <cp:keywords/>
  <dc:description/>
  <cp:lastModifiedBy>Donya Currie</cp:lastModifiedBy>
  <cp:revision>8</cp:revision>
  <dcterms:created xsi:type="dcterms:W3CDTF">2010-02-26T22:04:50Z</dcterms:created>
  <dcterms:modified xsi:type="dcterms:W3CDTF">2025-07-16T13:17:55Z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0x010100BD19B2CF0A20854A8A4C6CD90DB6F975</vt:lpwstr>
  </property>
  <property fmtid="{D5CDD505-2E9C-101B-9397-08002B2CF9AE}" pid="3" name="Order">
    <vt:r8>50900</vt:r8>
  </property>
  <property fmtid="{D5CDD505-2E9C-101B-9397-08002B2CF9AE}" pid="4" name="MediaServiceImageTags">
    <vt:lpwstr/>
  </property>
</Properties>
</file>