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 id="2147483667" r:id="rId6"/>
  </p:sldMasterIdLst>
  <p:notesMasterIdLst>
    <p:notesMasterId r:id="rId29"/>
  </p:notesMasterIdLst>
  <p:sldIdLst>
    <p:sldId id="327"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813"/>
    <a:srgbClr val="1F419B"/>
    <a:srgbClr val="2041A5"/>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503" autoAdjust="0"/>
    <p:restoredTop sz="93064" autoAdjust="0"/>
  </p:normalViewPr>
  <p:slideViewPr>
    <p:cSldViewPr snapToGrid="0" snapToObjects="1">
      <p:cViewPr varScale="1">
        <p:scale>
          <a:sx n="62" d="100"/>
          <a:sy n="62" d="100"/>
        </p:scale>
        <p:origin x="696"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6" d="100"/>
          <a:sy n="106" d="100"/>
        </p:scale>
        <p:origin x="-4264"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63EA26-9C7C-EE43-90B0-D6D9EA77EB5F}" type="datetimeFigureOut">
              <a:rPr lang="en-US" smtClean="0"/>
              <a:pPr/>
              <a:t>1/7/2021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DA8AD-698D-444A-82A1-27588ABEAAD4}" type="slidenum">
              <a:rPr lang="en-US" smtClean="0"/>
              <a:pPr/>
              <a:t>‹#›</a:t>
            </a:fld>
            <a:endParaRPr lang="en-US" dirty="0"/>
          </a:p>
        </p:txBody>
      </p:sp>
    </p:spTree>
    <p:extLst>
      <p:ext uri="{BB962C8B-B14F-4D97-AF65-F5344CB8AC3E}">
        <p14:creationId xmlns:p14="http://schemas.microsoft.com/office/powerpoint/2010/main" val="29629136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	</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fld id="{2B0559D3-724C-4E5A-8E1B-5E4EA0BE7067}" type="slidenum">
              <a:rPr kumimoji="0" lang="en-US" altLang="en-US" sz="1200" b="0" i="0" u="none" strike="noStrike" kern="0" cap="none" spc="0" normalizeH="0" baseline="0" noProof="0" smtClean="0">
                <a:ln>
                  <a:noFill/>
                </a:ln>
                <a:solidFill>
                  <a:srgbClr val="000000"/>
                </a:solidFill>
                <a:effectLst/>
                <a:uLnTx/>
                <a:uFillTx/>
                <a:latin typeface="Calibri" panose="020F0502020204030204" pitchFamily="34" charset="0"/>
              </a:rPr>
              <a:pPr marL="0" marR="0" lvl="0" indent="0" defTabSz="91440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0" cap="none" spc="0" normalizeH="0" baseline="0" noProof="0">
              <a:ln>
                <a:noFill/>
              </a:ln>
              <a:solidFill>
                <a:srgbClr val="000000"/>
              </a:solidFill>
              <a:effectLst/>
              <a:uLnTx/>
              <a:uFillTx/>
              <a:latin typeface="Calibri" panose="020F0502020204030204" pitchFamily="34" charset="0"/>
            </a:endParaRPr>
          </a:p>
        </p:txBody>
      </p:sp>
    </p:spTree>
    <p:extLst>
      <p:ext uri="{BB962C8B-B14F-4D97-AF65-F5344CB8AC3E}">
        <p14:creationId xmlns:p14="http://schemas.microsoft.com/office/powerpoint/2010/main" val="1298060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804542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05592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51210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912940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707864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4002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0438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774564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50994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505133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5BEA7BA8-57D2-4B51-B9B4-BF7B537E00AF}" type="slidenum">
              <a:rPr lang="en-US" smtClean="0"/>
              <a:pPr>
                <a:defRPr/>
              </a:pPr>
              <a:t>2</a:t>
            </a:fld>
            <a:endParaRPr lang="en-US" dirty="0"/>
          </a:p>
        </p:txBody>
      </p:sp>
    </p:spTree>
    <p:extLst>
      <p:ext uri="{BB962C8B-B14F-4D97-AF65-F5344CB8AC3E}">
        <p14:creationId xmlns:p14="http://schemas.microsoft.com/office/powerpoint/2010/main" val="3362350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523342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5035AE4-F87D-4EAE-A665-672172DCA5E6}" type="slidenum">
              <a:rPr lang="en-US" smtClean="0"/>
              <a:pPr>
                <a:defRPr/>
              </a:pPr>
              <a:t>21</a:t>
            </a:fld>
            <a:endParaRPr lang="en-US" dirty="0"/>
          </a:p>
        </p:txBody>
      </p:sp>
    </p:spTree>
    <p:extLst>
      <p:ext uri="{BB962C8B-B14F-4D97-AF65-F5344CB8AC3E}">
        <p14:creationId xmlns:p14="http://schemas.microsoft.com/office/powerpoint/2010/main" val="159693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9262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90CB22E4-DF4F-4637-B470-8DBE601CC4DA}" type="slidenum">
              <a:rPr lang="en-US" smtClean="0"/>
              <a:pPr>
                <a:defRPr/>
              </a:pPr>
              <a:t>4</a:t>
            </a:fld>
            <a:endParaRPr lang="en-US" dirty="0"/>
          </a:p>
        </p:txBody>
      </p:sp>
    </p:spTree>
    <p:extLst>
      <p:ext uri="{BB962C8B-B14F-4D97-AF65-F5344CB8AC3E}">
        <p14:creationId xmlns:p14="http://schemas.microsoft.com/office/powerpoint/2010/main" val="2622679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47585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20370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D6C873AD-F05C-434B-AD08-D0D19AE51253}" type="slidenum">
              <a:rPr lang="en-US" smtClean="0"/>
              <a:pPr>
                <a:defRPr/>
              </a:pPr>
              <a:t>7</a:t>
            </a:fld>
            <a:endParaRPr lang="en-US" dirty="0"/>
          </a:p>
        </p:txBody>
      </p:sp>
    </p:spTree>
    <p:extLst>
      <p:ext uri="{BB962C8B-B14F-4D97-AF65-F5344CB8AC3E}">
        <p14:creationId xmlns:p14="http://schemas.microsoft.com/office/powerpoint/2010/main" val="216226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69470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79513"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035633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575" y="274638"/>
            <a:ext cx="8344226" cy="794901"/>
          </a:xfrm>
          <a:prstGeom prst="rect">
            <a:avLst/>
          </a:prstGeom>
        </p:spPr>
        <p:txBody>
          <a:bodyPr vert="horz"/>
          <a:lstStyle>
            <a:lvl1pPr algn="l">
              <a:defRPr sz="24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6"/>
          <p:cNvSpPr>
            <a:spLocks noGrp="1"/>
          </p:cNvSpPr>
          <p:nvPr>
            <p:ph type="body" sz="quarter" idx="10"/>
          </p:nvPr>
        </p:nvSpPr>
        <p:spPr>
          <a:xfrm>
            <a:off x="342900" y="1636889"/>
            <a:ext cx="8343900" cy="4167481"/>
          </a:xfrm>
          <a:prstGeom prst="rect">
            <a:avLst/>
          </a:prstGeom>
        </p:spPr>
        <p:txBody>
          <a:bodyPr vert="horz"/>
          <a:lstStyle>
            <a:lvl1pPr>
              <a:buFont typeface="Wingdings" charset="2"/>
              <a:buChar char="§"/>
              <a:defRPr sz="2000" b="0" i="0">
                <a:solidFill>
                  <a:srgbClr val="2041A5"/>
                </a:solidFill>
                <a:latin typeface="Arial" panose="020B0604020202020204" pitchFamily="34" charset="0"/>
                <a:cs typeface="Arial" panose="020B0604020202020204" pitchFamily="34" charset="0"/>
              </a:defRPr>
            </a:lvl1pPr>
            <a:lvl2pPr>
              <a:buFont typeface="Arial"/>
              <a:buChar char="•"/>
              <a:defRPr sz="1800" b="0" i="0">
                <a:solidFill>
                  <a:srgbClr val="2041A5"/>
                </a:solidFill>
                <a:latin typeface="Arial" panose="020B0604020202020204" pitchFamily="34" charset="0"/>
                <a:cs typeface="Arial" panose="020B0604020202020204" pitchFamily="34" charset="0"/>
              </a:defRPr>
            </a:lvl2pPr>
            <a:lvl3pPr>
              <a:buFont typeface="Courier New"/>
              <a:buChar char="o"/>
              <a:defRPr sz="1600" b="0" i="0">
                <a:solidFill>
                  <a:srgbClr val="2041A5"/>
                </a:solidFill>
                <a:latin typeface="Arial" panose="020B0604020202020204" pitchFamily="34" charset="0"/>
                <a:cs typeface="Arial" panose="020B0604020202020204" pitchFamily="34" charset="0"/>
              </a:defRPr>
            </a:lvl3pPr>
            <a:lvl4pPr>
              <a:defRPr sz="1400" b="0" i="0">
                <a:solidFill>
                  <a:srgbClr val="2041A5"/>
                </a:solidFill>
                <a:latin typeface="Arial" panose="020B0604020202020204" pitchFamily="34" charset="0"/>
                <a:cs typeface="Arial" panose="020B0604020202020204" pitchFamily="34" charset="0"/>
              </a:defRPr>
            </a:lvl4pPr>
            <a:lvl5pPr>
              <a:defRPr sz="1200" b="0" i="0">
                <a:solidFill>
                  <a:srgbClr val="2041A5"/>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991225"/>
            <a:ext cx="9525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457200" y="5991225"/>
            <a:ext cx="6286500" cy="365125"/>
          </a:xfrm>
          <a:prstGeom prst="rect">
            <a:avLst/>
          </a:prstGeom>
        </p:spPr>
        <p:txBody>
          <a:bodyPr rtlCol="0"/>
          <a:lstStyle>
            <a:lvl1pPr eaLnBrk="1" fontAlgn="auto" hangingPunct="1">
              <a:spcBef>
                <a:spcPts val="0"/>
              </a:spcBef>
              <a:spcAft>
                <a:spcPts val="0"/>
              </a:spcAft>
              <a:defRPr b="0" cap="none">
                <a:solidFill>
                  <a:prstClr val="black">
                    <a:tint val="75000"/>
                  </a:prstClr>
                </a:solidFill>
                <a:latin typeface="Century Gothic"/>
                <a:ea typeface="+mn-ea"/>
                <a:cs typeface="Century Gothic"/>
              </a:defRPr>
            </a:lvl1pPr>
          </a:lstStyle>
          <a:p>
            <a:pPr>
              <a:defRPr/>
            </a:pPr>
            <a:endParaRPr lang="en-US"/>
          </a:p>
        </p:txBody>
      </p:sp>
      <p:sp>
        <p:nvSpPr>
          <p:cNvPr id="7" name="Slide Number Placeholder 6"/>
          <p:cNvSpPr>
            <a:spLocks noGrp="1"/>
          </p:cNvSpPr>
          <p:nvPr>
            <p:ph type="sldNum" sz="quarter" idx="12"/>
          </p:nvPr>
        </p:nvSpPr>
        <p:spPr>
          <a:xfrm>
            <a:off x="6218238" y="5991225"/>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itchFamily="34" charset="0"/>
              </a:defRPr>
            </a:lvl1pPr>
          </a:lstStyle>
          <a:p>
            <a:pPr>
              <a:defRPr/>
            </a:pPr>
            <a:fld id="{8A6D72B2-9D52-4A97-B9F7-57278545A0DC}" type="slidenum">
              <a:rPr lang="en-US"/>
              <a:pPr>
                <a:defRPr/>
              </a:pPr>
              <a:t>‹#›</a:t>
            </a:fld>
            <a:endParaRPr lang="en-US" dirty="0"/>
          </a:p>
        </p:txBody>
      </p:sp>
    </p:spTree>
    <p:extLst>
      <p:ext uri="{BB962C8B-B14F-4D97-AF65-F5344CB8AC3E}">
        <p14:creationId xmlns:p14="http://schemas.microsoft.com/office/powerpoint/2010/main" val="246889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0053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991225"/>
            <a:ext cx="9525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457200" y="5991225"/>
            <a:ext cx="6286500" cy="365125"/>
          </a:xfrm>
          <a:prstGeom prst="rect">
            <a:avLst/>
          </a:prstGeom>
        </p:spPr>
        <p:txBody>
          <a:bodyPr/>
          <a:lstStyle>
            <a:lvl1pPr eaLnBrk="1" fontAlgn="auto" hangingPunct="1">
              <a:spcBef>
                <a:spcPts val="0"/>
              </a:spcBef>
              <a:spcAft>
                <a:spcPts val="0"/>
              </a:spcAft>
              <a:defRPr>
                <a:latin typeface="+mn-lt"/>
              </a:defRPr>
            </a:lvl1pPr>
          </a:lstStyle>
          <a:p>
            <a:pPr>
              <a:defRPr/>
            </a:pPr>
            <a:r>
              <a:rPr lang="en-US"/>
              <a:t>U.S. Department of Health and Human Services, Administration on Aging, Washington DC 20201 PHONE 202.619.0724  |  FAX 202.357.3555 |  EMAIL aoainfo@aoa.gov  |  WEB www.aoa.gov </a:t>
            </a:r>
          </a:p>
        </p:txBody>
      </p:sp>
      <p:sp>
        <p:nvSpPr>
          <p:cNvPr id="6" name="Slide Number Placeholder 5"/>
          <p:cNvSpPr>
            <a:spLocks noGrp="1"/>
          </p:cNvSpPr>
          <p:nvPr>
            <p:ph type="sldNum" sz="quarter" idx="12"/>
          </p:nvPr>
        </p:nvSpPr>
        <p:spPr>
          <a:xfrm>
            <a:off x="6218238" y="5991225"/>
            <a:ext cx="533400" cy="365125"/>
          </a:xfrm>
          <a:prstGeom prst="rect">
            <a:avLst/>
          </a:prstGeom>
        </p:spPr>
        <p:txBody>
          <a:bodyPr/>
          <a:lstStyle>
            <a:lvl1pPr eaLnBrk="1" fontAlgn="auto" hangingPunct="1">
              <a:spcBef>
                <a:spcPts val="0"/>
              </a:spcBef>
              <a:spcAft>
                <a:spcPts val="0"/>
              </a:spcAft>
              <a:defRPr>
                <a:latin typeface="+mn-lt"/>
              </a:defRPr>
            </a:lvl1pPr>
          </a:lstStyle>
          <a:p>
            <a:pPr>
              <a:defRPr/>
            </a:pPr>
            <a:fld id="{5ACB91B6-DE32-480A-B371-F9C1E2EFE923}" type="slidenum">
              <a:rPr lang="en-US"/>
              <a:pPr>
                <a:defRPr/>
              </a:pPr>
              <a:t>‹#›</a:t>
            </a:fld>
            <a:endParaRPr lang="en-US" dirty="0"/>
          </a:p>
        </p:txBody>
      </p:sp>
    </p:spTree>
    <p:extLst>
      <p:ext uri="{BB962C8B-B14F-4D97-AF65-F5344CB8AC3E}">
        <p14:creationId xmlns:p14="http://schemas.microsoft.com/office/powerpoint/2010/main" val="362609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7726" y="385705"/>
            <a:ext cx="7772400" cy="442148"/>
          </a:xfrm>
          <a:prstGeom prst="rect">
            <a:avLst/>
          </a:prstGeom>
        </p:spPr>
        <p:txBody>
          <a:bodyPr/>
          <a:lstStyle>
            <a:lvl1pPr algn="l">
              <a:defRPr sz="2000" b="0" i="0">
                <a:solidFill>
                  <a:schemeClr val="bg1"/>
                </a:solidFill>
                <a:latin typeface="Arial" panose="020B0604020202020204" pitchFamily="34" charset="0"/>
                <a:cs typeface="Arial" panose="020B0604020202020204" pitchFamily="34" charset="0"/>
              </a:defRPr>
            </a:lvl1pPr>
          </a:lstStyle>
          <a:p>
            <a:r>
              <a:rPr lang="en-US" dirty="0"/>
              <a:t>Presentation Title</a:t>
            </a:r>
          </a:p>
        </p:txBody>
      </p:sp>
      <p:sp>
        <p:nvSpPr>
          <p:cNvPr id="8" name="Text Placeholder 7"/>
          <p:cNvSpPr>
            <a:spLocks noGrp="1"/>
          </p:cNvSpPr>
          <p:nvPr>
            <p:ph type="body" sz="quarter" idx="10" hasCustomPrompt="1"/>
          </p:nvPr>
        </p:nvSpPr>
        <p:spPr>
          <a:xfrm>
            <a:off x="338138" y="850947"/>
            <a:ext cx="7772400" cy="411183"/>
          </a:xfrm>
          <a:prstGeom prst="rect">
            <a:avLst/>
          </a:prstGeom>
        </p:spPr>
        <p:txBody>
          <a:bodyPr vert="horz"/>
          <a:lstStyle>
            <a:lvl1pPr>
              <a:buNone/>
              <a:defRPr sz="1600" b="0" i="0">
                <a:solidFill>
                  <a:srgbClr val="FFFFFF"/>
                </a:solidFill>
                <a:latin typeface="Arial" panose="020B0604020202020204" pitchFamily="34" charset="0"/>
                <a:cs typeface="Arial" panose="020B0604020202020204" pitchFamily="34" charset="0"/>
              </a:defRPr>
            </a:lvl1pPr>
            <a:lvl2pPr>
              <a:buNone/>
              <a:defRPr sz="1600" b="0" i="0">
                <a:latin typeface="Franklin Gothic Book"/>
                <a:cs typeface="Franklin Gothic Book"/>
              </a:defRPr>
            </a:lvl2pPr>
            <a:lvl3pPr>
              <a:buNone/>
              <a:defRPr sz="1600" b="0" i="0">
                <a:latin typeface="Franklin Gothic Book"/>
                <a:cs typeface="Franklin Gothic Book"/>
              </a:defRPr>
            </a:lvl3pPr>
            <a:lvl4pPr>
              <a:buNone/>
              <a:defRPr sz="1600" b="0" i="0">
                <a:latin typeface="Franklin Gothic Book"/>
                <a:cs typeface="Franklin Gothic Book"/>
              </a:defRPr>
            </a:lvl4pPr>
            <a:lvl5pPr>
              <a:buNone/>
              <a:defRPr sz="1600" b="0" i="0">
                <a:latin typeface="Franklin Gothic Book"/>
                <a:cs typeface="Franklin Gothic Book"/>
              </a:defRPr>
            </a:lvl5pPr>
          </a:lstStyle>
          <a:p>
            <a:pPr lvl="0"/>
            <a:r>
              <a:rPr lang="en-US" dirty="0"/>
              <a:t>Date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7726" y="385705"/>
            <a:ext cx="7772400" cy="442148"/>
          </a:xfrm>
          <a:prstGeom prst="rect">
            <a:avLst/>
          </a:prstGeom>
        </p:spPr>
        <p:txBody>
          <a:bodyPr/>
          <a:lstStyle>
            <a:lvl1pPr algn="l">
              <a:defRPr sz="2000" b="0" i="0">
                <a:solidFill>
                  <a:schemeClr val="bg1"/>
                </a:solidFill>
                <a:latin typeface="Franklin Gothic Medium"/>
                <a:cs typeface="Franklin Gothic Medium"/>
              </a:defRPr>
            </a:lvl1pPr>
          </a:lstStyle>
          <a:p>
            <a:r>
              <a:rPr lang="en-US" dirty="0"/>
              <a:t>Click to edit Master title style</a:t>
            </a:r>
          </a:p>
        </p:txBody>
      </p:sp>
      <p:sp>
        <p:nvSpPr>
          <p:cNvPr id="8" name="Text Placeholder 7"/>
          <p:cNvSpPr>
            <a:spLocks noGrp="1"/>
          </p:cNvSpPr>
          <p:nvPr>
            <p:ph type="body" sz="quarter" idx="10"/>
          </p:nvPr>
        </p:nvSpPr>
        <p:spPr>
          <a:xfrm>
            <a:off x="338138" y="657762"/>
            <a:ext cx="7772400" cy="790575"/>
          </a:xfrm>
          <a:prstGeom prst="rect">
            <a:avLst/>
          </a:prstGeom>
        </p:spPr>
        <p:txBody>
          <a:bodyPr vert="horz"/>
          <a:lstStyle>
            <a:lvl1pPr>
              <a:buNone/>
              <a:defRPr sz="1600" b="0" i="0">
                <a:solidFill>
                  <a:srgbClr val="FFFFFF"/>
                </a:solidFill>
                <a:latin typeface="Franklin Gothic Book"/>
                <a:cs typeface="Franklin Gothic Book"/>
              </a:defRPr>
            </a:lvl1pPr>
            <a:lvl2pPr>
              <a:buNone/>
              <a:defRPr sz="1600" b="0" i="0">
                <a:latin typeface="Franklin Gothic Book"/>
                <a:cs typeface="Franklin Gothic Book"/>
              </a:defRPr>
            </a:lvl2pPr>
            <a:lvl3pPr>
              <a:buNone/>
              <a:defRPr sz="1600" b="0" i="0">
                <a:latin typeface="Franklin Gothic Book"/>
                <a:cs typeface="Franklin Gothic Book"/>
              </a:defRPr>
            </a:lvl3pPr>
            <a:lvl4pPr>
              <a:buNone/>
              <a:defRPr sz="1600" b="0" i="0">
                <a:latin typeface="Franklin Gothic Book"/>
                <a:cs typeface="Franklin Gothic Book"/>
              </a:defRPr>
            </a:lvl4pPr>
            <a:lvl5pPr>
              <a:buNone/>
              <a:defRPr sz="1600" b="0" i="0">
                <a:latin typeface="Franklin Gothic Book"/>
                <a:cs typeface="Franklin Gothic Book"/>
              </a:defRPr>
            </a:lvl5pPr>
          </a:lstStyle>
          <a:p>
            <a:pPr lvl="0"/>
            <a:r>
              <a:rPr lang="en-US" dirty="0"/>
              <a:t>Click to edit Master text styles</a:t>
            </a:r>
          </a:p>
        </p:txBody>
      </p:sp>
    </p:spTree>
    <p:extLst>
      <p:ext uri="{BB962C8B-B14F-4D97-AF65-F5344CB8AC3E}">
        <p14:creationId xmlns:p14="http://schemas.microsoft.com/office/powerpoint/2010/main" val="42396647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11"/>
          <p:cNvSpPr>
            <a:spLocks noChangeArrowheads="1"/>
          </p:cNvSpPr>
          <p:nvPr userDrawn="1"/>
        </p:nvSpPr>
        <p:spPr bwMode="auto">
          <a:xfrm>
            <a:off x="8496300" y="6507163"/>
            <a:ext cx="341760" cy="246221"/>
          </a:xfrm>
          <a:prstGeom prst="rect">
            <a:avLst/>
          </a:prstGeom>
          <a:noFill/>
          <a:ln w="9525">
            <a:noFill/>
            <a:miter lim="800000"/>
            <a:headEnd/>
            <a:tailEnd/>
          </a:ln>
        </p:spPr>
        <p:txBody>
          <a:bodyPr wrap="none">
            <a:prstTxWarp prst="textNoShape">
              <a:avLst/>
            </a:prstTxWarp>
            <a:spAutoFit/>
          </a:bodyPr>
          <a:lstStyle/>
          <a:p>
            <a:fld id="{4232F715-DC4E-1C44-A066-9C752B56DC8B}" type="slidenum">
              <a:rPr lang="en-US" sz="1000">
                <a:solidFill>
                  <a:srgbClr val="2D3982"/>
                </a:solidFill>
                <a:latin typeface="Arial" panose="020B0604020202020204" pitchFamily="34" charset="0"/>
                <a:cs typeface="Arial" panose="020B0604020202020204" pitchFamily="34" charset="0"/>
              </a:rPr>
              <a:pPr/>
              <a:t>‹#›</a:t>
            </a:fld>
            <a:endParaRPr lang="en-US" sz="1000" dirty="0">
              <a:solidFill>
                <a:srgbClr val="2D3982"/>
              </a:solidFill>
              <a:latin typeface="Arial" panose="020B0604020202020204" pitchFamily="34" charset="0"/>
              <a:cs typeface="Arial" panose="020B0604020202020204" pitchFamily="34" charset="0"/>
            </a:endParaRPr>
          </a:p>
        </p:txBody>
      </p:sp>
      <p:sp>
        <p:nvSpPr>
          <p:cNvPr id="8" name="Rectangle 7"/>
          <p:cNvSpPr>
            <a:spLocks noChangeArrowheads="1"/>
          </p:cNvSpPr>
          <p:nvPr userDrawn="1"/>
        </p:nvSpPr>
        <p:spPr bwMode="auto">
          <a:xfrm>
            <a:off x="0" y="0"/>
            <a:ext cx="9144000" cy="1295400"/>
          </a:xfrm>
          <a:prstGeom prst="rect">
            <a:avLst/>
          </a:prstGeom>
          <a:solidFill>
            <a:srgbClr val="2041A5"/>
          </a:solidFill>
          <a:ln w="9525">
            <a:noFill/>
            <a:miter lim="800000"/>
            <a:headEnd/>
            <a:tailEnd/>
          </a:ln>
          <a:effectLst>
            <a:outerShdw blurRad="63500" dist="23000" dir="5400000" rotWithShape="0">
              <a:srgbClr val="000000">
                <a:alpha val="34998"/>
              </a:srgbClr>
            </a:outerShdw>
          </a:effectLst>
        </p:spPr>
        <p:txBody>
          <a:bodyPr anchor="ctr">
            <a:prstTxWarp prst="textNoShape">
              <a:avLst/>
            </a:prstTxWarp>
          </a:bodyPr>
          <a:lstStyle/>
          <a:p>
            <a:pPr algn="ctr">
              <a:defRPr/>
            </a:pPr>
            <a:endParaRPr lang="en-US" dirty="0">
              <a:solidFill>
                <a:schemeClr val="lt1"/>
              </a:solidFill>
              <a:latin typeface="+mn-lt"/>
              <a:ea typeface="+mn-ea"/>
              <a:cs typeface="+mn-cs"/>
            </a:endParaRPr>
          </a:p>
          <a:p>
            <a:pPr algn="ctr">
              <a:defRPr/>
            </a:pPr>
            <a:endParaRPr lang="en-US" dirty="0">
              <a:solidFill>
                <a:schemeClr val="lt1"/>
              </a:solidFill>
              <a:latin typeface="+mn-lt"/>
              <a:ea typeface="+mn-ea"/>
              <a:cs typeface="+mn-cs"/>
            </a:endParaRPr>
          </a:p>
        </p:txBody>
      </p:sp>
      <p:sp>
        <p:nvSpPr>
          <p:cNvPr id="9" name="TextBox 24"/>
          <p:cNvSpPr txBox="1">
            <a:spLocks noChangeArrowheads="1"/>
          </p:cNvSpPr>
          <p:nvPr userDrawn="1"/>
        </p:nvSpPr>
        <p:spPr bwMode="auto">
          <a:xfrm>
            <a:off x="406400" y="6535738"/>
            <a:ext cx="2590800" cy="215444"/>
          </a:xfrm>
          <a:prstGeom prst="rect">
            <a:avLst/>
          </a:prstGeom>
          <a:noFill/>
          <a:ln w="9525">
            <a:noFill/>
            <a:miter lim="800000"/>
            <a:headEnd/>
            <a:tailEnd/>
          </a:ln>
        </p:spPr>
        <p:txBody>
          <a:bodyPr wrap="square">
            <a:prstTxWarp prst="textNoShape">
              <a:avLst/>
            </a:prstTxWarp>
            <a:spAutoFit/>
          </a:bodyPr>
          <a:lstStyle/>
          <a:p>
            <a:r>
              <a:rPr lang="en-US" sz="800" i="1" dirty="0">
                <a:solidFill>
                  <a:srgbClr val="2D3982"/>
                </a:solidFill>
                <a:latin typeface="Arial" panose="020B0604020202020204" pitchFamily="34" charset="0"/>
                <a:cs typeface="Arial" panose="020B0604020202020204" pitchFamily="34" charset="0"/>
              </a:rPr>
              <a:t>Improving the lives</a:t>
            </a:r>
            <a:r>
              <a:rPr lang="en-US" sz="800" i="1" baseline="0" dirty="0">
                <a:solidFill>
                  <a:srgbClr val="2D3982"/>
                </a:solidFill>
                <a:latin typeface="Arial" panose="020B0604020202020204" pitchFamily="34" charset="0"/>
                <a:cs typeface="Arial" panose="020B0604020202020204" pitchFamily="34" charset="0"/>
              </a:rPr>
              <a:t> of 10 million older adults by 2020</a:t>
            </a:r>
            <a:endParaRPr lang="en-US" sz="800" i="1" dirty="0">
              <a:solidFill>
                <a:srgbClr val="2D3982"/>
              </a:solidFill>
              <a:latin typeface="Arial" panose="020B0604020202020204" pitchFamily="34" charset="0"/>
              <a:cs typeface="Arial" panose="020B0604020202020204" pitchFamily="34" charset="0"/>
            </a:endParaRPr>
          </a:p>
        </p:txBody>
      </p:sp>
      <p:sp>
        <p:nvSpPr>
          <p:cNvPr id="10" name="TextBox 25"/>
          <p:cNvSpPr txBox="1">
            <a:spLocks noChangeArrowheads="1"/>
          </p:cNvSpPr>
          <p:nvPr userDrawn="1"/>
        </p:nvSpPr>
        <p:spPr bwMode="auto">
          <a:xfrm>
            <a:off x="3581400" y="6538913"/>
            <a:ext cx="2151063" cy="338137"/>
          </a:xfrm>
          <a:prstGeom prst="rect">
            <a:avLst/>
          </a:prstGeom>
          <a:noFill/>
          <a:ln w="9525">
            <a:noFill/>
            <a:miter lim="800000"/>
            <a:headEnd/>
            <a:tailEnd/>
          </a:ln>
        </p:spPr>
        <p:txBody>
          <a:bodyPr>
            <a:prstTxWarp prst="textNoShape">
              <a:avLst/>
            </a:prstTxWarp>
            <a:spAutoFit/>
          </a:bodyPr>
          <a:lstStyle/>
          <a:p>
            <a:r>
              <a:rPr lang="en-US" sz="800" dirty="0">
                <a:solidFill>
                  <a:srgbClr val="2D3982"/>
                </a:solidFill>
                <a:latin typeface="Arial" panose="020B0604020202020204" pitchFamily="34" charset="0"/>
                <a:cs typeface="Arial" panose="020B0604020202020204" pitchFamily="34" charset="0"/>
              </a:rPr>
              <a:t>© 2016 National Council on Aging</a:t>
            </a:r>
          </a:p>
          <a:p>
            <a:endParaRPr lang="en-US" sz="800" dirty="0">
              <a:solidFill>
                <a:srgbClr val="2D3982"/>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488950" y="6548438"/>
            <a:ext cx="8199438" cy="1587"/>
          </a:xfrm>
          <a:prstGeom prst="line">
            <a:avLst/>
          </a:prstGeom>
          <a:ln w="6350" cap="flat" cmpd="sng" algn="ctr">
            <a:solidFill>
              <a:srgbClr val="2D398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90274" y="6107020"/>
            <a:ext cx="1371600" cy="384008"/>
          </a:xfrm>
          <a:prstGeom prst="rect">
            <a:avLst/>
          </a:prstGeom>
        </p:spPr>
      </p:pic>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033422" y="257272"/>
            <a:ext cx="578411" cy="780855"/>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5" r:id="rId2"/>
    <p:sldLayoutId id="2147483666"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6858000"/>
          </a:xfrm>
          <a:prstGeom prst="rect">
            <a:avLst/>
          </a:prstGeom>
          <a:solidFill>
            <a:srgbClr val="2041A5"/>
          </a:solidFill>
          <a:ln w="9525">
            <a:noFill/>
            <a:miter lim="800000"/>
            <a:headEnd/>
            <a:tailEnd/>
          </a:ln>
          <a:effectLst>
            <a:outerShdw blurRad="63500" dist="23000" dir="5400000" rotWithShape="0">
              <a:srgbClr val="000000">
                <a:alpha val="34998"/>
              </a:srgbClr>
            </a:outerShdw>
          </a:effectLst>
        </p:spPr>
        <p:txBody>
          <a:bodyPr anchor="ctr">
            <a:prstTxWarp prst="textNoShape">
              <a:avLst/>
            </a:prstTxWarp>
          </a:bodyPr>
          <a:lstStyle/>
          <a:p>
            <a:pPr algn="ctr">
              <a:defRPr/>
            </a:pPr>
            <a:endParaRPr lang="en-US" dirty="0">
              <a:solidFill>
                <a:schemeClr val="lt1"/>
              </a:solidFill>
              <a:latin typeface="+mn-lt"/>
              <a:ea typeface="+mn-ea"/>
              <a:cs typeface="+mn-cs"/>
            </a:endParaRPr>
          </a:p>
          <a:p>
            <a:pPr algn="ctr">
              <a:defRPr/>
            </a:pPr>
            <a:endParaRPr lang="en-US" dirty="0">
              <a:solidFill>
                <a:schemeClr val="lt1"/>
              </a:solidFill>
              <a:latin typeface="+mn-lt"/>
              <a:ea typeface="+mn-ea"/>
              <a:cs typeface="+mn-cs"/>
            </a:endParaRPr>
          </a:p>
        </p:txBody>
      </p:sp>
      <p:sp>
        <p:nvSpPr>
          <p:cNvPr id="2" name="TextBox 1"/>
          <p:cNvSpPr txBox="1"/>
          <p:nvPr userDrawn="1"/>
        </p:nvSpPr>
        <p:spPr>
          <a:xfrm>
            <a:off x="2188660" y="4014684"/>
            <a:ext cx="6169729" cy="400110"/>
          </a:xfrm>
          <a:prstGeom prst="rect">
            <a:avLst/>
          </a:prstGeom>
          <a:noFill/>
        </p:spPr>
        <p:txBody>
          <a:bodyPr wrap="square" rtlCol="0">
            <a:spAutoFit/>
          </a:bodyPr>
          <a:lstStyle/>
          <a:p>
            <a:r>
              <a:rPr lang="en-US" sz="2000" i="1" dirty="0">
                <a:solidFill>
                  <a:schemeClr val="bg1"/>
                </a:solidFill>
                <a:latin typeface="Arial" panose="020B0604020202020204" pitchFamily="34" charset="0"/>
                <a:cs typeface="Arial" panose="020B0604020202020204" pitchFamily="34" charset="0"/>
              </a:rPr>
              <a:t>Improving the lives of 10 million older</a:t>
            </a:r>
            <a:r>
              <a:rPr lang="en-US" sz="2000" i="1" baseline="0" dirty="0">
                <a:solidFill>
                  <a:schemeClr val="bg1"/>
                </a:solidFill>
                <a:latin typeface="Arial" panose="020B0604020202020204" pitchFamily="34" charset="0"/>
                <a:cs typeface="Arial" panose="020B0604020202020204" pitchFamily="34" charset="0"/>
              </a:rPr>
              <a:t> adults by 2020</a:t>
            </a:r>
            <a:endParaRPr lang="en-US" sz="2000" i="1" dirty="0">
              <a:solidFill>
                <a:schemeClr val="bg1"/>
              </a:solidFill>
              <a:latin typeface="Arial" panose="020B0604020202020204" pitchFamily="34" charset="0"/>
              <a:cs typeface="Arial" panose="020B0604020202020204" pitchFamily="34" charset="0"/>
            </a:endParaRPr>
          </a:p>
        </p:txBody>
      </p:sp>
      <p:pic>
        <p:nvPicPr>
          <p:cNvPr id="5" name="Picture 2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2342380" y="2348962"/>
            <a:ext cx="5355347" cy="149961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6858000"/>
          </a:xfrm>
          <a:prstGeom prst="rect">
            <a:avLst/>
          </a:prstGeom>
          <a:solidFill>
            <a:srgbClr val="2041A5"/>
          </a:solidFill>
          <a:ln w="9525">
            <a:noFill/>
            <a:miter lim="800000"/>
            <a:headEnd/>
            <a:tailEnd/>
          </a:ln>
          <a:effectLst>
            <a:outerShdw blurRad="63500" dist="23000" dir="5400000" rotWithShape="0">
              <a:srgbClr val="000000">
                <a:alpha val="34998"/>
              </a:srgbClr>
            </a:outerShdw>
          </a:effectLst>
        </p:spPr>
        <p:txBody>
          <a:bodyPr anchor="ctr"/>
          <a:lstStyle/>
          <a:p>
            <a:pPr algn="ctr" eaLnBrk="1" fontAlgn="auto" hangingPunct="1">
              <a:spcBef>
                <a:spcPts val="0"/>
              </a:spcBef>
              <a:spcAft>
                <a:spcPts val="0"/>
              </a:spcAft>
              <a:defRPr/>
            </a:pPr>
            <a:endParaRPr lang="en-US" dirty="0">
              <a:solidFill>
                <a:prstClr val="white"/>
              </a:solidFill>
              <a:latin typeface="+mn-lt"/>
            </a:endParaRPr>
          </a:p>
          <a:p>
            <a:pPr algn="ctr" eaLnBrk="1" fontAlgn="auto" hangingPunct="1">
              <a:spcBef>
                <a:spcPts val="0"/>
              </a:spcBef>
              <a:spcAft>
                <a:spcPts val="0"/>
              </a:spcAft>
              <a:defRPr/>
            </a:pPr>
            <a:endParaRPr lang="en-US" dirty="0">
              <a:solidFill>
                <a:prstClr val="white"/>
              </a:solidFill>
              <a:latin typeface="+mn-lt"/>
            </a:endParaRPr>
          </a:p>
        </p:txBody>
      </p:sp>
      <p:pic>
        <p:nvPicPr>
          <p:cNvPr id="2051"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46350" y="2863850"/>
            <a:ext cx="4051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5487308"/>
      </p:ext>
    </p:extLst>
  </p:cSld>
  <p:clrMap bg1="lt1" tx1="dk1" bg2="lt2" tx2="dk2" accent1="accent1" accent2="accent2" accent3="accent3" accent4="accent4" accent5="accent5" accent6="accent6" hlink="hlink" folHlink="folHlink"/>
  <p:sldLayoutIdLst>
    <p:sldLayoutId id="2147483668"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hhs.gov/foia/privac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irtsectraining.nih.gov/publicUser.aspx"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gsa.gov/portal/content/104256"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ctrTitle"/>
          </p:nvPr>
        </p:nvSpPr>
        <p:spPr bwMode="auto">
          <a:xfrm>
            <a:off x="163513" y="698500"/>
            <a:ext cx="8729662" cy="442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200">
                <a:latin typeface="Franklin Gothic Medium" panose="020B0603020102020204" pitchFamily="34" charset="0"/>
                <a:ea typeface="Franklin Gothic Medium" panose="020B0603020102020204" pitchFamily="34" charset="0"/>
                <a:cs typeface="Franklin Gothic Medium" panose="020B0603020102020204" pitchFamily="34" charset="0"/>
              </a:rPr>
              <a:t>Privacy and Security Basics </a:t>
            </a:r>
            <a:br>
              <a:rPr lang="en-US" altLang="en-US" sz="3200">
                <a:latin typeface="Franklin Gothic Medium" panose="020B0603020102020204" pitchFamily="34" charset="0"/>
                <a:ea typeface="Franklin Gothic Medium" panose="020B0603020102020204" pitchFamily="34" charset="0"/>
                <a:cs typeface="Franklin Gothic Medium" panose="020B0603020102020204" pitchFamily="34" charset="0"/>
              </a:rPr>
            </a:br>
            <a:r>
              <a:rPr lang="en-US" altLang="en-US" sz="3200">
                <a:latin typeface="Franklin Gothic Medium" panose="020B0603020102020204" pitchFamily="34" charset="0"/>
                <a:ea typeface="Franklin Gothic Medium" panose="020B0603020102020204" pitchFamily="34" charset="0"/>
                <a:cs typeface="Franklin Gothic Medium" panose="020B0603020102020204" pitchFamily="34" charset="0"/>
              </a:rPr>
              <a:t>for Falls Evidence Based Programs </a:t>
            </a:r>
            <a:br>
              <a:rPr lang="en-US" altLang="en-US" sz="3200">
                <a:latin typeface="Franklin Gothic Medium" panose="020B0603020102020204" pitchFamily="34" charset="0"/>
                <a:ea typeface="Franklin Gothic Medium" panose="020B0603020102020204" pitchFamily="34" charset="0"/>
                <a:cs typeface="Franklin Gothic Medium" panose="020B0603020102020204" pitchFamily="34" charset="0"/>
              </a:rPr>
            </a:br>
            <a:r>
              <a:rPr lang="en-US" altLang="en-US" sz="3200">
                <a:latin typeface="Franklin Gothic Medium" panose="020B0603020102020204" pitchFamily="34" charset="0"/>
                <a:ea typeface="Franklin Gothic Medium" panose="020B0603020102020204" pitchFamily="34" charset="0"/>
                <a:cs typeface="Franklin Gothic Medium" panose="020B0603020102020204" pitchFamily="34" charset="0"/>
              </a:rPr>
              <a:t>Data Collection</a:t>
            </a:r>
            <a:endParaRPr lang="en-US" altLang="en-US" sz="3000" b="1">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7171" name="TextBox 1"/>
          <p:cNvSpPr txBox="1">
            <a:spLocks noChangeArrowheads="1"/>
          </p:cNvSpPr>
          <p:nvPr/>
        </p:nvSpPr>
        <p:spPr bwMode="auto">
          <a:xfrm>
            <a:off x="1535113" y="4876800"/>
            <a:ext cx="60404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a:ln>
                  <a:noFill/>
                </a:ln>
                <a:solidFill>
                  <a:srgbClr val="FFFFFF"/>
                </a:solidFill>
                <a:effectLst/>
                <a:uLnTx/>
                <a:uFillTx/>
                <a:latin typeface="Franklin Gothic Book" panose="020B0503020102020204" pitchFamily="34" charset="0"/>
              </a:rPr>
              <a:t>October 2016</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altLang="en-US" sz="2800" b="0" i="0" u="none" strike="noStrike" kern="0" cap="none" spc="0" normalizeH="0" baseline="0" noProof="0">
                <a:ln>
                  <a:noFill/>
                </a:ln>
                <a:solidFill>
                  <a:srgbClr val="FFFFFF"/>
                </a:solidFill>
                <a:effectLst/>
                <a:uLnTx/>
                <a:uFillTx/>
                <a:latin typeface="Franklin Gothic Book" panose="020B0503020102020204" pitchFamily="34" charset="0"/>
              </a:rPr>
            </a:br>
            <a:endParaRPr kumimoji="0" lang="en-US" altLang="en-US" sz="2800" b="0" i="0" u="none" strike="noStrike" kern="0" cap="none" spc="0" normalizeH="0" baseline="0" noProof="0">
              <a:ln>
                <a:noFill/>
              </a:ln>
              <a:solidFill>
                <a:srgbClr val="FFFFFF"/>
              </a:solidFill>
              <a:effectLst/>
              <a:uLnTx/>
              <a:uFillTx/>
              <a:latin typeface="Franklin Gothic Book" panose="020B0503020102020204" pitchFamily="34" charset="0"/>
            </a:endParaRPr>
          </a:p>
        </p:txBody>
      </p:sp>
    </p:spTree>
    <p:extLst>
      <p:ext uri="{BB962C8B-B14F-4D97-AF65-F5344CB8AC3E}">
        <p14:creationId xmlns:p14="http://schemas.microsoft.com/office/powerpoint/2010/main" val="406329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417638"/>
            <a:ext cx="8680862" cy="4594225"/>
          </a:xfrm>
        </p:spPr>
        <p:txBody>
          <a:bodyPr/>
          <a:lstStyle/>
          <a:p>
            <a:pPr marL="574675">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No agency or person shall disclose:</a:t>
            </a:r>
          </a:p>
          <a:p>
            <a:pPr marL="1031875" lvl="1" indent="-342900">
              <a:buFont typeface="Wingdings" panose="05000000000000000000" pitchFamily="2" charset="2"/>
              <a:buChar char="§"/>
              <a:defRPr/>
            </a:pPr>
            <a:r>
              <a:rPr lang="en-US" sz="2200" dirty="0">
                <a:solidFill>
                  <a:srgbClr val="2041A5"/>
                </a:solidFill>
                <a:latin typeface="Arial" panose="020B0604020202020204" pitchFamily="34" charset="0"/>
                <a:cs typeface="Arial" panose="020B0604020202020204" pitchFamily="34" charset="0"/>
              </a:rPr>
              <a:t>any record </a:t>
            </a:r>
          </a:p>
          <a:p>
            <a:pPr marL="1031875" lvl="1" indent="-342900">
              <a:buFont typeface="Wingdings" panose="05000000000000000000" pitchFamily="2" charset="2"/>
              <a:buChar char="§"/>
              <a:defRPr/>
            </a:pPr>
            <a:r>
              <a:rPr lang="en-US" sz="2200" dirty="0">
                <a:solidFill>
                  <a:srgbClr val="2041A5"/>
                </a:solidFill>
                <a:latin typeface="Arial" panose="020B0604020202020204" pitchFamily="34" charset="0"/>
                <a:cs typeface="Arial" panose="020B0604020202020204" pitchFamily="34" charset="0"/>
              </a:rPr>
              <a:t>by any means of communication </a:t>
            </a:r>
          </a:p>
          <a:p>
            <a:pPr marL="1031875" lvl="1" indent="-342900">
              <a:buFont typeface="Wingdings" panose="05000000000000000000" pitchFamily="2" charset="2"/>
              <a:buChar char="§"/>
              <a:defRPr/>
            </a:pPr>
            <a:r>
              <a:rPr lang="en-US" sz="2200" dirty="0">
                <a:solidFill>
                  <a:srgbClr val="2041A5"/>
                </a:solidFill>
                <a:latin typeface="Arial" panose="020B0604020202020204" pitchFamily="34" charset="0"/>
                <a:cs typeface="Arial" panose="020B0604020202020204" pitchFamily="34" charset="0"/>
              </a:rPr>
              <a:t>to any person or another agency </a:t>
            </a:r>
          </a:p>
          <a:p>
            <a:pPr marL="1031875" lvl="1" indent="-342900">
              <a:buFont typeface="Wingdings" panose="05000000000000000000" pitchFamily="2" charset="2"/>
              <a:buChar char="§"/>
              <a:defRPr/>
            </a:pPr>
            <a:r>
              <a:rPr lang="en-US" sz="2200" dirty="0">
                <a:solidFill>
                  <a:srgbClr val="2041A5"/>
                </a:solidFill>
                <a:latin typeface="Arial" panose="020B0604020202020204" pitchFamily="34" charset="0"/>
                <a:cs typeface="Arial" panose="020B0604020202020204" pitchFamily="34" charset="0"/>
              </a:rPr>
              <a:t>without a written request or prior written consent of the individual to whom the record pertains</a:t>
            </a:r>
          </a:p>
          <a:p>
            <a:pPr marL="688975" lvl="2" indent="-457200">
              <a:buFont typeface="Wingdings" pitchFamily="2" charset="2"/>
              <a:buChar char="§"/>
              <a:defRPr/>
            </a:pPr>
            <a:r>
              <a:rPr lang="en-US" dirty="0">
                <a:solidFill>
                  <a:srgbClr val="2041A5"/>
                </a:solidFill>
                <a:latin typeface="Arial" panose="020B0604020202020204" pitchFamily="34" charset="0"/>
                <a:cs typeface="Arial" panose="020B0604020202020204" pitchFamily="34" charset="0"/>
              </a:rPr>
              <a:t>“Any means of communication” includes oral (phone, in-person), written, and electronic (emails, faxes, texts, tweets, pins, etc.)</a:t>
            </a:r>
          </a:p>
          <a:p>
            <a:pPr marL="231775" indent="0">
              <a:buFont typeface="Arial" panose="020B0604020202020204" pitchFamily="34" charset="0"/>
              <a:buNone/>
              <a:defRPr/>
            </a:pPr>
            <a:endParaRPr lang="en-US" dirty="0">
              <a:solidFill>
                <a:srgbClr val="2041A5"/>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Disclosure</a:t>
            </a:r>
          </a:p>
        </p:txBody>
      </p:sp>
    </p:spTree>
    <p:extLst>
      <p:ext uri="{BB962C8B-B14F-4D97-AF65-F5344CB8AC3E}">
        <p14:creationId xmlns:p14="http://schemas.microsoft.com/office/powerpoint/2010/main" val="199343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132" y="1417638"/>
            <a:ext cx="8633362" cy="4594225"/>
          </a:xfrm>
        </p:spPr>
        <p:txBody>
          <a:bodyPr/>
          <a:lstStyle/>
          <a:p>
            <a:pPr marL="574675">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Must always be treated as “FOR OFFICIAL USE ONLY” and must be marked accordingly  </a:t>
            </a:r>
          </a:p>
          <a:p>
            <a:pPr marL="574675">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Applies not only to paper records but also includes email, faxes, etc., which must contain the cautionary marking “FOR OFFICIAL USE ONLY – FOUO”</a:t>
            </a:r>
          </a:p>
          <a:p>
            <a:pPr marL="574675">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Should be stored in locked filing cabinets or other secure containers to prevent unauthorized access</a:t>
            </a:r>
          </a:p>
          <a:p>
            <a:pPr marL="574675">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Electronic records must be password protected and be transferred via encrypted email</a:t>
            </a:r>
          </a:p>
          <a:p>
            <a:pPr marL="974725" lvl="1">
              <a:buFont typeface="Arial" panose="020B0604020202020204" pitchFamily="34" charset="0"/>
              <a:buNone/>
              <a:defRPr/>
            </a:pPr>
            <a:endParaRPr lang="en-US" sz="1600" dirty="0">
              <a:solidFill>
                <a:schemeClr val="bg2">
                  <a:lumMod val="50000"/>
                </a:schemeClr>
              </a:solidFill>
              <a:latin typeface="Arial" panose="020B0604020202020204" pitchFamily="34" charset="0"/>
              <a:cs typeface="Arial" panose="020B0604020202020204" pitchFamily="34" charset="0"/>
            </a:endParaRPr>
          </a:p>
        </p:txBody>
      </p:sp>
      <p:sp>
        <p:nvSpPr>
          <p:cNvPr id="6"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Safeguarding PII</a:t>
            </a:r>
          </a:p>
        </p:txBody>
      </p:sp>
    </p:spTree>
    <p:extLst>
      <p:ext uri="{BB962C8B-B14F-4D97-AF65-F5344CB8AC3E}">
        <p14:creationId xmlns:p14="http://schemas.microsoft.com/office/powerpoint/2010/main" val="2600234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420153"/>
            <a:ext cx="8716488" cy="4594225"/>
          </a:xfrm>
        </p:spPr>
        <p:txBody>
          <a:bodyPr/>
          <a:lstStyle/>
          <a:p>
            <a:pPr marL="574675">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Hand carrying</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Use a cover sheet to shield contents</a:t>
            </a:r>
          </a:p>
          <a:p>
            <a:pPr marL="688975" lvl="1" indent="0">
              <a:spcBef>
                <a:spcPts val="0"/>
              </a:spcBef>
              <a:buNone/>
              <a:defRPr/>
            </a:pPr>
            <a:endParaRPr lang="en-US" sz="1000" dirty="0">
              <a:solidFill>
                <a:srgbClr val="2041A5"/>
              </a:solidFill>
              <a:latin typeface="Arial" panose="020B0604020202020204" pitchFamily="34" charset="0"/>
              <a:cs typeface="Arial" panose="020B0604020202020204" pitchFamily="34" charset="0"/>
            </a:endParaRPr>
          </a:p>
          <a:p>
            <a:pPr marL="574675">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Using mail</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Use manila or white envelopes</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Mark the envelope to the attention of the authorized recipient</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Never indicate on the outer envelope that it contains PII</a:t>
            </a:r>
          </a:p>
          <a:p>
            <a:pPr marL="688975" lvl="1" indent="0">
              <a:spcBef>
                <a:spcPts val="0"/>
              </a:spcBef>
              <a:buNone/>
              <a:defRPr/>
            </a:pPr>
            <a:endParaRPr lang="en-US" sz="1000" dirty="0">
              <a:solidFill>
                <a:srgbClr val="2041A5"/>
              </a:solidFill>
              <a:latin typeface="Arial" panose="020B0604020202020204" pitchFamily="34" charset="0"/>
              <a:cs typeface="Arial" panose="020B0604020202020204" pitchFamily="34" charset="0"/>
            </a:endParaRPr>
          </a:p>
          <a:p>
            <a:pPr marL="574675">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Using email:</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Password protect personal data placed on shared drives, the Internet, or the Intranet</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Use encrypted email </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Do not send PII to a personal, home, or unencrypted e-mail address</a:t>
            </a:r>
          </a:p>
          <a:p>
            <a:pPr marL="1031875" lvl="1" indent="-342900">
              <a:spcBef>
                <a:spcPts val="0"/>
              </a:spcBef>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Announce in the opening line of the text (NOT the subject line) that FOUO information is contained</a:t>
            </a:r>
          </a:p>
          <a:p>
            <a:pPr marL="974725" lvl="1">
              <a:buFont typeface="Arial" panose="020B0604020202020204" pitchFamily="34" charset="0"/>
              <a:buNone/>
              <a:defRPr/>
            </a:pPr>
            <a:endParaRPr lang="en-US" sz="2000" dirty="0">
              <a:solidFill>
                <a:schemeClr val="bg2">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Transporting PII</a:t>
            </a:r>
          </a:p>
        </p:txBody>
      </p:sp>
    </p:spTree>
    <p:extLst>
      <p:ext uri="{BB962C8B-B14F-4D97-AF65-F5344CB8AC3E}">
        <p14:creationId xmlns:p14="http://schemas.microsoft.com/office/powerpoint/2010/main" val="88154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506" y="1417638"/>
            <a:ext cx="8692738" cy="4594225"/>
          </a:xfrm>
        </p:spPr>
        <p:txBody>
          <a:bodyPr/>
          <a:lstStyle/>
          <a:p>
            <a:pPr marL="574675">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A disposal method is considered adequate if it renders the information </a:t>
            </a:r>
            <a:r>
              <a:rPr lang="en-US" sz="2200" b="1" dirty="0">
                <a:solidFill>
                  <a:srgbClr val="2041A5"/>
                </a:solidFill>
                <a:latin typeface="Arial" panose="020B0604020202020204" pitchFamily="34" charset="0"/>
                <a:cs typeface="Arial" panose="020B0604020202020204" pitchFamily="34" charset="0"/>
              </a:rPr>
              <a:t>unrecognizable</a:t>
            </a:r>
            <a:r>
              <a:rPr lang="en-US" sz="2200" dirty="0">
                <a:solidFill>
                  <a:srgbClr val="2041A5"/>
                </a:solidFill>
                <a:latin typeface="Arial" panose="020B0604020202020204" pitchFamily="34" charset="0"/>
                <a:cs typeface="Arial" panose="020B0604020202020204" pitchFamily="34" charset="0"/>
              </a:rPr>
              <a:t> or </a:t>
            </a:r>
            <a:r>
              <a:rPr lang="en-US" sz="2200" b="1" dirty="0">
                <a:solidFill>
                  <a:srgbClr val="2041A5"/>
                </a:solidFill>
                <a:latin typeface="Arial" panose="020B0604020202020204" pitchFamily="34" charset="0"/>
                <a:cs typeface="Arial" panose="020B0604020202020204" pitchFamily="34" charset="0"/>
              </a:rPr>
              <a:t>beyond reconstruction</a:t>
            </a:r>
            <a:r>
              <a:rPr lang="en-US" sz="2200" dirty="0">
                <a:solidFill>
                  <a:srgbClr val="2041A5"/>
                </a:solidFill>
                <a:latin typeface="Arial" panose="020B0604020202020204" pitchFamily="34" charset="0"/>
                <a:cs typeface="Arial" panose="020B0604020202020204" pitchFamily="34" charset="0"/>
              </a:rPr>
              <a:t>.</a:t>
            </a:r>
          </a:p>
          <a:p>
            <a:pPr marL="574675">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Disposal methods </a:t>
            </a:r>
            <a:r>
              <a:rPr lang="en-US" sz="2200" u="sng" dirty="0">
                <a:solidFill>
                  <a:srgbClr val="2041A5"/>
                </a:solidFill>
                <a:latin typeface="Arial" panose="020B0604020202020204" pitchFamily="34" charset="0"/>
                <a:cs typeface="Arial" panose="020B0604020202020204" pitchFamily="34" charset="0"/>
              </a:rPr>
              <a:t>may</a:t>
            </a:r>
            <a:r>
              <a:rPr lang="en-US" sz="2200" dirty="0">
                <a:solidFill>
                  <a:srgbClr val="2041A5"/>
                </a:solidFill>
                <a:latin typeface="Arial" panose="020B0604020202020204" pitchFamily="34" charset="0"/>
                <a:cs typeface="Arial" panose="020B0604020202020204" pitchFamily="34" charset="0"/>
              </a:rPr>
              <a:t> include: </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Burning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Melting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Chemically decomposing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Pulping </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Pulverizing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Shredding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Mutilating</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Degaussing (erasing from magnetic field or disc)</a:t>
            </a:r>
          </a:p>
          <a:p>
            <a:pPr marL="974725" lvl="1">
              <a:buFont typeface="Wingdings" pitchFamily="2" charset="2"/>
              <a:buChar char="§"/>
              <a:defRPr/>
            </a:pPr>
            <a:r>
              <a:rPr lang="en-US" sz="2000" dirty="0">
                <a:solidFill>
                  <a:srgbClr val="2041A5"/>
                </a:solidFill>
                <a:latin typeface="Arial" panose="020B0604020202020204" pitchFamily="34" charset="0"/>
                <a:cs typeface="Arial" panose="020B0604020202020204" pitchFamily="34" charset="0"/>
              </a:rPr>
              <a:t>Deleting/emptying recycle bin</a:t>
            </a:r>
          </a:p>
          <a:p>
            <a:pPr marL="688975" lvl="1" indent="0">
              <a:buFont typeface="Arial" panose="020B0604020202020204" pitchFamily="34" charset="0"/>
              <a:buNone/>
              <a:defRPr/>
            </a:pPr>
            <a:endParaRPr lang="en-US" sz="1800" dirty="0">
              <a:solidFill>
                <a:srgbClr val="2041A5"/>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Disposing of PII</a:t>
            </a:r>
          </a:p>
        </p:txBody>
      </p:sp>
    </p:spTree>
    <p:extLst>
      <p:ext uri="{BB962C8B-B14F-4D97-AF65-F5344CB8AC3E}">
        <p14:creationId xmlns:p14="http://schemas.microsoft.com/office/powerpoint/2010/main" val="2058963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bwMode="auto">
          <a:xfrm>
            <a:off x="228600" y="1417638"/>
            <a:ext cx="853440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Take privacy protection seriously</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Respect the privacy of others</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Ensure messages, faxes, and emails that contain personal information are properly marked and email is encrypted</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Don’t share PII with individuals who are not authorized</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Have appropriate transfer, storage, and disposal protocols in place for PII</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Do not email PII to personal, home, or unencrypted accounts</a:t>
            </a:r>
          </a:p>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Read the Group Leader Script to advise all participants of their right to consent or refuse use of data about them </a:t>
            </a:r>
          </a:p>
          <a:p>
            <a:pPr marL="574675">
              <a:spcBef>
                <a:spcPct val="0"/>
              </a:spcBef>
              <a:buFont typeface="Wingdings" panose="05000000000000000000" pitchFamily="2" charset="2"/>
              <a:buChar char="§"/>
            </a:pPr>
            <a:endParaRPr lang="en-US" altLang="en-US" sz="2400" dirty="0">
              <a:solidFill>
                <a:srgbClr val="2041A5"/>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Your Role and Responsibility</a:t>
            </a:r>
          </a:p>
        </p:txBody>
      </p:sp>
    </p:spTree>
    <p:extLst>
      <p:ext uri="{BB962C8B-B14F-4D97-AF65-F5344CB8AC3E}">
        <p14:creationId xmlns:p14="http://schemas.microsoft.com/office/powerpoint/2010/main" val="256255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bwMode="auto">
          <a:xfrm>
            <a:off x="228600" y="1417638"/>
            <a:ext cx="853440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All individuals involved in providing Falls prevention programs must sign Non-Disclosure Agreements</a:t>
            </a:r>
          </a:p>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All individuals involved in data collection, data transfer, and/or data entry must sign Non-Disclosure Agreements</a:t>
            </a:r>
          </a:p>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Non-Disclosure Agreements should be maintained for three years after the end of the grant and stored by the grantee or the grantee’s designee for data collection/data entry</a:t>
            </a:r>
          </a:p>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Non-Disclosure Agreements do not contain PII, so they can be faxed, e-mailed, or mailed without encryption or privacy restrictions</a:t>
            </a: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Your Role and Responsibility</a:t>
            </a:r>
          </a:p>
        </p:txBody>
      </p:sp>
    </p:spTree>
    <p:extLst>
      <p:ext uri="{BB962C8B-B14F-4D97-AF65-F5344CB8AC3E}">
        <p14:creationId xmlns:p14="http://schemas.microsoft.com/office/powerpoint/2010/main" val="176396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bwMode="auto">
          <a:xfrm>
            <a:off x="190500" y="1417638"/>
            <a:ext cx="876300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spcBef>
                <a:spcPts val="30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Use the Falls Program Group Leader Script at a Session Zero pre-session or at the start of Session 1 and with any new participants who start at Session 2</a:t>
            </a:r>
          </a:p>
          <a:p>
            <a:pPr marL="1031875" lvl="1" indent="-342900">
              <a:spcBef>
                <a:spcPts val="30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The script explains why participant data is being collected and how it will be kept secure</a:t>
            </a:r>
          </a:p>
          <a:p>
            <a:pPr marL="574675">
              <a:spcBef>
                <a:spcPts val="30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Emphasize that completing the survey is voluntary</a:t>
            </a:r>
          </a:p>
          <a:p>
            <a:pPr marL="1031875" lvl="1" indent="-342900">
              <a:spcBef>
                <a:spcPts val="30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Individuals may skip any questions they do not want to answer</a:t>
            </a:r>
          </a:p>
          <a:p>
            <a:pPr marL="1031875" lvl="1" indent="-342900">
              <a:spcBef>
                <a:spcPts val="30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Individuals may choose to not complete the Survey, but they can still participate in the program</a:t>
            </a:r>
          </a:p>
          <a:p>
            <a:pPr marL="574675">
              <a:spcBef>
                <a:spcPts val="30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Store surveys in sealed envelope and mail to the program coordinator</a:t>
            </a:r>
          </a:p>
        </p:txBody>
      </p:sp>
      <p:sp>
        <p:nvSpPr>
          <p:cNvPr id="4"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Master Trainer and Lay Leader Role</a:t>
            </a:r>
          </a:p>
        </p:txBody>
      </p:sp>
    </p:spTree>
    <p:extLst>
      <p:ext uri="{BB962C8B-B14F-4D97-AF65-F5344CB8AC3E}">
        <p14:creationId xmlns:p14="http://schemas.microsoft.com/office/powerpoint/2010/main" val="2880093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bwMode="auto">
          <a:xfrm>
            <a:off x="190500" y="1417638"/>
            <a:ext cx="8632866"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Store completed Falls forms in a secure, locked cabinet when not in use</a:t>
            </a:r>
          </a:p>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Enter data into secure, password protected database such as the Falls database</a:t>
            </a:r>
          </a:p>
          <a:p>
            <a:pPr marL="574675">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Destroy participant data forms after data entry</a:t>
            </a:r>
          </a:p>
        </p:txBody>
      </p:sp>
      <p:sp>
        <p:nvSpPr>
          <p:cNvPr id="4"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Program Coordinator/Data Entry Roles</a:t>
            </a:r>
          </a:p>
        </p:txBody>
      </p:sp>
    </p:spTree>
    <p:extLst>
      <p:ext uri="{BB962C8B-B14F-4D97-AF65-F5344CB8AC3E}">
        <p14:creationId xmlns:p14="http://schemas.microsoft.com/office/powerpoint/2010/main" val="333955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bwMode="auto">
          <a:xfrm>
            <a:off x="148442" y="1512640"/>
            <a:ext cx="8746176"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88975" indent="-457200">
              <a:buFont typeface="Calibri" panose="020F0502020204030204" pitchFamily="34" charset="0"/>
              <a:buAutoNum type="arabicPeriod"/>
            </a:pPr>
            <a:r>
              <a:rPr lang="en-US" altLang="en-US" sz="2400" dirty="0">
                <a:solidFill>
                  <a:srgbClr val="2041A5"/>
                </a:solidFill>
                <a:latin typeface="Arial" panose="020B0604020202020204" pitchFamily="34" charset="0"/>
                <a:cs typeface="Arial" panose="020B0604020202020204" pitchFamily="34" charset="0"/>
              </a:rPr>
              <a:t>Information about an individual that is unique, or identifies or describes him or her (such as Social Security Number, medical history, date of birth, home address), is called: </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Interesting</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Record</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Data</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Personally Identifiable Information</a:t>
            </a:r>
          </a:p>
        </p:txBody>
      </p:sp>
      <p:sp>
        <p:nvSpPr>
          <p:cNvPr id="7"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952413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bwMode="auto">
          <a:xfrm>
            <a:off x="261257" y="1417638"/>
            <a:ext cx="899160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88975" indent="-457200">
              <a:buFont typeface="Arial" panose="020B0604020202020204" pitchFamily="34" charset="0"/>
              <a:buNone/>
            </a:pPr>
            <a:r>
              <a:rPr lang="en-US" altLang="en-US" sz="2400" dirty="0">
                <a:solidFill>
                  <a:srgbClr val="2041A5"/>
                </a:solidFill>
                <a:latin typeface="Arial" panose="020B0604020202020204" pitchFamily="34" charset="0"/>
                <a:cs typeface="Arial" panose="020B0604020202020204" pitchFamily="34" charset="0"/>
              </a:rPr>
              <a:t>2.   Disposal methods may include all </a:t>
            </a:r>
            <a:r>
              <a:rPr lang="en-US" altLang="en-US" sz="2400" u="sng" dirty="0">
                <a:solidFill>
                  <a:srgbClr val="2041A5"/>
                </a:solidFill>
                <a:latin typeface="Arial" panose="020B0604020202020204" pitchFamily="34" charset="0"/>
                <a:cs typeface="Arial" panose="020B0604020202020204" pitchFamily="34" charset="0"/>
              </a:rPr>
              <a:t>except</a:t>
            </a:r>
            <a:r>
              <a:rPr lang="en-US" altLang="en-US" sz="2400" dirty="0">
                <a:solidFill>
                  <a:srgbClr val="2041A5"/>
                </a:solidFill>
                <a:latin typeface="Arial" panose="020B0604020202020204" pitchFamily="34" charset="0"/>
                <a:cs typeface="Arial" panose="020B0604020202020204" pitchFamily="34" charset="0"/>
              </a:rPr>
              <a:t>:  </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Burning</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Shredding</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Tearing in half and putting in the garbage can</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Melting</a:t>
            </a: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47315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a:solidFill>
                  <a:schemeClr val="bg1"/>
                </a:solidFill>
                <a:latin typeface="Arial" panose="020B0604020202020204" pitchFamily="34" charset="0"/>
                <a:cs typeface="Arial" panose="020B0604020202020204" pitchFamily="34" charset="0"/>
              </a:rPr>
              <a:t>Overview</a:t>
            </a:r>
          </a:p>
        </p:txBody>
      </p:sp>
      <p:sp>
        <p:nvSpPr>
          <p:cNvPr id="3" name="Content Placeholder 2"/>
          <p:cNvSpPr>
            <a:spLocks noGrp="1"/>
          </p:cNvSpPr>
          <p:nvPr>
            <p:ph sz="half" idx="1"/>
          </p:nvPr>
        </p:nvSpPr>
        <p:spPr>
          <a:xfrm>
            <a:off x="163513" y="1600200"/>
            <a:ext cx="4518025" cy="4525963"/>
          </a:xfrm>
        </p:spPr>
        <p:txBody>
          <a:bodyPr>
            <a:normAutofit/>
          </a:bodyPr>
          <a:lstStyle/>
          <a:p>
            <a:pPr marL="285750" indent="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  Purpose of the Privacy Act</a:t>
            </a:r>
          </a:p>
          <a:p>
            <a:pPr marL="285750" indent="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  Primary features of the </a:t>
            </a:r>
          </a:p>
          <a:p>
            <a:pPr marL="285750" indent="0">
              <a:lnSpc>
                <a:spcPct val="110000"/>
              </a:lnSpc>
              <a:spcBef>
                <a:spcPts val="0"/>
              </a:spcBef>
              <a:buFont typeface="Arial" panose="020B0604020202020204" pitchFamily="34" charset="0"/>
              <a:buNone/>
              <a:defRPr/>
            </a:pPr>
            <a:r>
              <a:rPr lang="en-US" sz="2400" dirty="0">
                <a:solidFill>
                  <a:srgbClr val="2041A5"/>
                </a:solidFill>
                <a:latin typeface="Arial" panose="020B0604020202020204" pitchFamily="34" charset="0"/>
                <a:cs typeface="Arial" panose="020B0604020202020204" pitchFamily="34" charset="0"/>
              </a:rPr>
              <a:t>    Act</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Who needs privacy training?</a:t>
            </a:r>
          </a:p>
          <a:p>
            <a:pPr marL="1028700" lvl="1">
              <a:lnSpc>
                <a:spcPct val="110000"/>
              </a:lnSpc>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Master trainers and lay leaders</a:t>
            </a:r>
          </a:p>
          <a:p>
            <a:pPr marL="1028700" lvl="1">
              <a:lnSpc>
                <a:spcPct val="110000"/>
              </a:lnSpc>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Program coordinators and data collection/data entry personnel</a:t>
            </a:r>
          </a:p>
          <a:p>
            <a:pPr marL="285750" indent="0">
              <a:lnSpc>
                <a:spcPct val="110000"/>
              </a:lnSpc>
              <a:spcBef>
                <a:spcPts val="0"/>
              </a:spcBef>
              <a:buFont typeface="Wingdings" pitchFamily="2" charset="2"/>
              <a:buChar char="§"/>
              <a:defRPr/>
            </a:pPr>
            <a:endParaRPr lang="en-US" sz="2400" dirty="0">
              <a:solidFill>
                <a:schemeClr val="accent1">
                  <a:lumMod val="75000"/>
                </a:schemeClr>
              </a:solidFill>
              <a:latin typeface="Arial" panose="020B0604020202020204" pitchFamily="34" charset="0"/>
              <a:cs typeface="Arial" panose="020B0604020202020204" pitchFamily="34" charset="0"/>
            </a:endParaRPr>
          </a:p>
          <a:p>
            <a:pPr marL="285750" indent="0">
              <a:lnSpc>
                <a:spcPct val="110000"/>
              </a:lnSpc>
              <a:spcBef>
                <a:spcPts val="0"/>
              </a:spcBef>
              <a:buFont typeface="Arial" panose="020B0604020202020204" pitchFamily="34" charset="0"/>
              <a:buNone/>
              <a:defRPr/>
            </a:pPr>
            <a:endParaRPr lang="en-US" sz="2400" dirty="0">
              <a:solidFill>
                <a:schemeClr val="tx2"/>
              </a:solidFill>
              <a:latin typeface="Arial" panose="020B0604020202020204" pitchFamily="34" charset="0"/>
              <a:cs typeface="Arial" panose="020B0604020202020204" pitchFamily="34" charset="0"/>
            </a:endParaRPr>
          </a:p>
          <a:p>
            <a:pPr marL="285750" indent="0">
              <a:lnSpc>
                <a:spcPct val="110000"/>
              </a:lnSpc>
              <a:spcBef>
                <a:spcPts val="0"/>
              </a:spcBef>
              <a:defRPr/>
            </a:pPr>
            <a:endParaRPr lang="en-US" sz="2400" dirty="0">
              <a:solidFill>
                <a:srgbClr val="2041A5"/>
              </a:solidFill>
              <a:latin typeface="Arial" panose="020B0604020202020204" pitchFamily="34" charset="0"/>
              <a:cs typeface="Arial" panose="020B0604020202020204" pitchFamily="34" charset="0"/>
            </a:endParaRPr>
          </a:p>
          <a:p>
            <a:pPr marL="285750" indent="0">
              <a:lnSpc>
                <a:spcPct val="110000"/>
              </a:lnSpc>
              <a:spcBef>
                <a:spcPts val="0"/>
              </a:spcBef>
              <a:defRPr/>
            </a:pPr>
            <a:endParaRPr lang="en-US" sz="2400" dirty="0">
              <a:solidFill>
                <a:srgbClr val="2041A5"/>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4681538" y="1600200"/>
            <a:ext cx="4462462" cy="4525963"/>
          </a:xfrm>
        </p:spPr>
        <p:txBody>
          <a:bodyPr/>
          <a:lstStyle/>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Types of information </a:t>
            </a:r>
          </a:p>
          <a:p>
            <a:pPr marL="285750" indent="0">
              <a:lnSpc>
                <a:spcPct val="110000"/>
              </a:lnSpc>
              <a:spcBef>
                <a:spcPts val="0"/>
              </a:spcBef>
              <a:buFont typeface="Arial" panose="020B0604020202020204" pitchFamily="34" charset="0"/>
              <a:buNone/>
              <a:defRPr/>
            </a:pPr>
            <a:r>
              <a:rPr lang="en-US" sz="2400" dirty="0">
                <a:solidFill>
                  <a:srgbClr val="2041A5"/>
                </a:solidFill>
                <a:latin typeface="Arial" panose="020B0604020202020204" pitchFamily="34" charset="0"/>
                <a:cs typeface="Arial" panose="020B0604020202020204" pitchFamily="34" charset="0"/>
              </a:rPr>
              <a:t>     protected by the Act</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Disclosure</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Safeguarding, transporting and disposing of PII</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Roles and responsibilities</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Test questions</a:t>
            </a:r>
          </a:p>
          <a:p>
            <a:pPr marL="628650">
              <a:lnSpc>
                <a:spcPct val="110000"/>
              </a:lnSpc>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Certificate</a:t>
            </a:r>
          </a:p>
        </p:txBody>
      </p:sp>
    </p:spTree>
    <p:extLst>
      <p:ext uri="{BB962C8B-B14F-4D97-AF65-F5344CB8AC3E}">
        <p14:creationId xmlns:p14="http://schemas.microsoft.com/office/powerpoint/2010/main" val="241869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bwMode="auto">
          <a:xfrm>
            <a:off x="249381" y="1417638"/>
            <a:ext cx="8680863"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88975" indent="-457200">
              <a:buFont typeface="Arial" panose="020B0604020202020204" pitchFamily="34" charset="0"/>
              <a:buNone/>
            </a:pPr>
            <a:r>
              <a:rPr lang="en-US" altLang="en-US" sz="2400" dirty="0">
                <a:solidFill>
                  <a:srgbClr val="2041A5"/>
                </a:solidFill>
                <a:latin typeface="Arial" panose="020B0604020202020204" pitchFamily="34" charset="0"/>
                <a:cs typeface="Arial" panose="020B0604020202020204" pitchFamily="34" charset="0"/>
              </a:rPr>
              <a:t>3.   The Falls Group Leader Script:  </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Describes what participants will learn in the workshop</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Requests participants to share their birth date, address, and sex</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Explains how participant privacy is protected and why data is being collected</a:t>
            </a:r>
          </a:p>
          <a:p>
            <a:pPr marL="1258888" lvl="1" indent="-344488">
              <a:buFont typeface="Arial" panose="020B0604020202020204" pitchFamily="34" charset="0"/>
              <a:buAutoNum type="alphaLcPeriod"/>
            </a:pPr>
            <a:r>
              <a:rPr lang="en-US" altLang="en-US" sz="2200" dirty="0">
                <a:solidFill>
                  <a:srgbClr val="2041A5"/>
                </a:solidFill>
                <a:latin typeface="Arial" panose="020B0604020202020204" pitchFamily="34" charset="0"/>
                <a:cs typeface="Arial" panose="020B0604020202020204" pitchFamily="34" charset="0"/>
              </a:rPr>
              <a:t>Emphasizes that participants are required to complete all survey forms</a:t>
            </a: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831459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9"/>
          <p:cNvSpPr>
            <a:spLocks noGrp="1"/>
          </p:cNvSpPr>
          <p:nvPr>
            <p:ph type="title"/>
          </p:nvPr>
        </p:nvSpPr>
        <p:spPr bwMode="auto">
          <a:xfrm>
            <a:off x="394493" y="245269"/>
            <a:ext cx="8343900" cy="79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3200" dirty="0">
                <a:ea typeface="Franklin Gothic Medium" panose="020B0603020102020204" pitchFamily="34" charset="0"/>
              </a:rPr>
              <a:t>Privacy and Security Basics </a:t>
            </a:r>
            <a:br>
              <a:rPr lang="en-US" altLang="en-US" sz="3200" dirty="0">
                <a:ea typeface="Franklin Gothic Medium" panose="020B0603020102020204" pitchFamily="34" charset="0"/>
              </a:rPr>
            </a:br>
            <a:r>
              <a:rPr lang="en-US" altLang="en-US" sz="3200" dirty="0">
                <a:ea typeface="Franklin Gothic Medium" panose="020B0603020102020204" pitchFamily="34" charset="0"/>
              </a:rPr>
              <a:t>Training Certificate</a:t>
            </a:r>
          </a:p>
        </p:txBody>
      </p:sp>
      <p:sp>
        <p:nvSpPr>
          <p:cNvPr id="48131" name="Text Placeholder 10"/>
          <p:cNvSpPr>
            <a:spLocks noGrp="1"/>
          </p:cNvSpPr>
          <p:nvPr>
            <p:ph type="body" sz="quarter" idx="10"/>
          </p:nvPr>
        </p:nvSpPr>
        <p:spPr bwMode="auto">
          <a:xfrm>
            <a:off x="342900" y="1636713"/>
            <a:ext cx="8343900" cy="4167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 typeface="Wingdings" panose="05000000000000000000" pitchFamily="2" charset="2"/>
              <a:buNone/>
            </a:pPr>
            <a:endParaRPr lang="en-US" altLang="en-US">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 name="Rectangle 12"/>
          <p:cNvSpPr/>
          <p:nvPr/>
        </p:nvSpPr>
        <p:spPr>
          <a:xfrm>
            <a:off x="-11113" y="1338263"/>
            <a:ext cx="9155113" cy="5519737"/>
          </a:xfrm>
          <a:prstGeom prst="rect">
            <a:avLst/>
          </a:prstGeom>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chemeClr val="bg1"/>
              </a:solidFill>
            </a:endParaRPr>
          </a:p>
        </p:txBody>
      </p:sp>
      <p:sp>
        <p:nvSpPr>
          <p:cNvPr id="14" name="Rectangle 13"/>
          <p:cNvSpPr/>
          <p:nvPr/>
        </p:nvSpPr>
        <p:spPr>
          <a:xfrm>
            <a:off x="804862" y="2232025"/>
            <a:ext cx="7196137" cy="382111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r>
              <a:rPr lang="en-US" dirty="0">
                <a:solidFill>
                  <a:schemeClr val="tx1"/>
                </a:solidFill>
                <a:latin typeface="Arial" panose="020B0604020202020204" pitchFamily="34" charset="0"/>
                <a:cs typeface="Arial" panose="020B0604020202020204" pitchFamily="34" charset="0"/>
              </a:rPr>
              <a:t>________________________________________</a:t>
            </a:r>
          </a:p>
          <a:p>
            <a:pPr algn="ctr" eaLnBrk="1" hangingPunct="1">
              <a:defRPr/>
            </a:pPr>
            <a:r>
              <a:rPr lang="en-US" dirty="0">
                <a:solidFill>
                  <a:schemeClr val="tx1"/>
                </a:solidFill>
                <a:latin typeface="Arial" panose="020B0604020202020204" pitchFamily="34" charset="0"/>
                <a:cs typeface="Arial" panose="020B0604020202020204" pitchFamily="34" charset="0"/>
              </a:rPr>
              <a:t>(Name) </a:t>
            </a: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r>
              <a:rPr lang="en-US" i="1" dirty="0">
                <a:solidFill>
                  <a:schemeClr val="tx1"/>
                </a:solidFill>
                <a:latin typeface="Arial" panose="020B0604020202020204" pitchFamily="34" charset="0"/>
                <a:cs typeface="Arial" panose="020B0604020202020204" pitchFamily="34" charset="0"/>
              </a:rPr>
              <a:t>Has Successfully Completed the </a:t>
            </a:r>
          </a:p>
          <a:p>
            <a:pPr algn="ctr" eaLnBrk="1" hangingPunct="1">
              <a:defRPr/>
            </a:pPr>
            <a:r>
              <a:rPr lang="en-US" i="1" dirty="0">
                <a:solidFill>
                  <a:schemeClr val="tx1"/>
                </a:solidFill>
                <a:latin typeface="Arial" panose="020B0604020202020204" pitchFamily="34" charset="0"/>
                <a:cs typeface="Arial" panose="020B0604020202020204" pitchFamily="34" charset="0"/>
              </a:rPr>
              <a:t>Privacy and Security Basics Training for </a:t>
            </a:r>
          </a:p>
          <a:p>
            <a:pPr algn="ctr" eaLnBrk="1" hangingPunct="1">
              <a:defRPr/>
            </a:pPr>
            <a:r>
              <a:rPr lang="en-US" i="1" dirty="0">
                <a:solidFill>
                  <a:schemeClr val="tx1"/>
                </a:solidFill>
                <a:latin typeface="Arial" panose="020B0604020202020204" pitchFamily="34" charset="0"/>
                <a:cs typeface="Arial" panose="020B0604020202020204" pitchFamily="34" charset="0"/>
              </a:rPr>
              <a:t>Falls Program Implementation and Data Collection</a:t>
            </a: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r"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r>
              <a:rPr lang="en-US" dirty="0">
                <a:solidFill>
                  <a:schemeClr val="tx1"/>
                </a:solidFill>
                <a:latin typeface="Arial" panose="020B0604020202020204" pitchFamily="34" charset="0"/>
                <a:cs typeface="Arial" panose="020B0604020202020204" pitchFamily="34" charset="0"/>
              </a:rPr>
              <a:t>										_____________</a:t>
            </a:r>
          </a:p>
          <a:p>
            <a:pPr algn="just" eaLnBrk="1" hangingPunct="1">
              <a:defRPr/>
            </a:pPr>
            <a:r>
              <a:rPr lang="en-US" dirty="0">
                <a:solidFill>
                  <a:schemeClr val="tx1"/>
                </a:solidFill>
                <a:latin typeface="Arial" panose="020B0604020202020204" pitchFamily="34" charset="0"/>
                <a:cs typeface="Arial" panose="020B0604020202020204" pitchFamily="34" charset="0"/>
              </a:rPr>
              <a:t>											Date</a:t>
            </a: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6886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005263"/>
          </a:xfrm>
        </p:spPr>
        <p:txBody>
          <a:bodyPr/>
          <a:lstStyle/>
          <a:p>
            <a:pPr marL="514350" lvl="1" indent="-514350">
              <a:buFont typeface="Arial" panose="020B0604020202020204" pitchFamily="34" charset="0"/>
              <a:buAutoNum type="arabicPeriod"/>
              <a:defRPr/>
            </a:pPr>
            <a:r>
              <a:rPr lang="en-US" sz="2400" dirty="0">
                <a:solidFill>
                  <a:srgbClr val="1F419B"/>
                </a:solidFill>
                <a:latin typeface="Arial" panose="020B0604020202020204" pitchFamily="34" charset="0"/>
                <a:cs typeface="Arial" panose="020B0604020202020204" pitchFamily="34" charset="0"/>
              </a:rPr>
              <a:t>d - Personally Identifiable Information</a:t>
            </a:r>
          </a:p>
          <a:p>
            <a:pPr marL="514350" lvl="1" indent="-514350">
              <a:buFont typeface="Arial" panose="020B0604020202020204" pitchFamily="34" charset="0"/>
              <a:buAutoNum type="arabicPeriod"/>
              <a:defRPr/>
            </a:pPr>
            <a:r>
              <a:rPr lang="en-US" sz="2400" dirty="0">
                <a:solidFill>
                  <a:srgbClr val="1F419B"/>
                </a:solidFill>
                <a:latin typeface="Arial" panose="020B0604020202020204" pitchFamily="34" charset="0"/>
                <a:cs typeface="Arial" panose="020B0604020202020204" pitchFamily="34" charset="0"/>
              </a:rPr>
              <a:t>c - Tearing in half and putting in the garbage can</a:t>
            </a:r>
          </a:p>
          <a:p>
            <a:pPr marL="514350" lvl="1" indent="-514350">
              <a:buFont typeface="Arial" panose="020B0604020202020204" pitchFamily="34" charset="0"/>
              <a:buAutoNum type="arabicPeriod"/>
              <a:defRPr/>
            </a:pPr>
            <a:r>
              <a:rPr lang="en-US" sz="2400" dirty="0">
                <a:solidFill>
                  <a:srgbClr val="1F419B"/>
                </a:solidFill>
                <a:latin typeface="Arial" panose="020B0604020202020204" pitchFamily="34" charset="0"/>
                <a:cs typeface="Arial" panose="020B0604020202020204" pitchFamily="34" charset="0"/>
              </a:rPr>
              <a:t>c - Explains how participant privacy is protected </a:t>
            </a:r>
          </a:p>
          <a:p>
            <a:pPr marL="0" lvl="1" indent="0">
              <a:buFont typeface="Arial" panose="020B0604020202020204" pitchFamily="34" charset="0"/>
              <a:buNone/>
              <a:defRPr/>
            </a:pPr>
            <a:r>
              <a:rPr lang="en-US" sz="2400" dirty="0">
                <a:solidFill>
                  <a:srgbClr val="1F419B"/>
                </a:solidFill>
                <a:latin typeface="Arial" panose="020B0604020202020204" pitchFamily="34" charset="0"/>
                <a:cs typeface="Arial" panose="020B0604020202020204" pitchFamily="34" charset="0"/>
              </a:rPr>
              <a:t>           and why data is being collected</a:t>
            </a:r>
          </a:p>
          <a:p>
            <a:pPr marL="514350" lvl="1" indent="-514350">
              <a:buFont typeface="Arial" panose="020B0604020202020204" pitchFamily="34" charset="0"/>
              <a:buNone/>
              <a:defRPr/>
            </a:pPr>
            <a:endParaRPr lang="en-US" sz="2400" dirty="0">
              <a:solidFill>
                <a:srgbClr val="2041A5"/>
              </a:solidFill>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sz="2400" dirty="0">
              <a:solidFill>
                <a:srgbClr val="2041A5"/>
              </a:solidFill>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sz="2400" dirty="0">
              <a:solidFill>
                <a:srgbClr val="2041A5"/>
              </a:solidFill>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sz="2400" dirty="0">
              <a:solidFill>
                <a:srgbClr val="2041A5"/>
              </a:solidFill>
              <a:latin typeface="Arial" panose="020B0604020202020204" pitchFamily="34" charset="0"/>
              <a:cs typeface="Arial" panose="020B0604020202020204" pitchFamily="34" charset="0"/>
            </a:endParaRPr>
          </a:p>
          <a:p>
            <a:pPr marL="457200" lvl="1" indent="-457200">
              <a:buFont typeface="Arial" panose="020B0604020202020204" pitchFamily="34" charset="0"/>
              <a:buAutoNum type="arabicPeriod"/>
              <a:defRPr/>
            </a:pPr>
            <a:endParaRPr lang="en-US" sz="2400" dirty="0">
              <a:solidFill>
                <a:srgbClr val="2041A5"/>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240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Test Answer Code</a:t>
            </a:r>
          </a:p>
        </p:txBody>
      </p:sp>
    </p:spTree>
    <p:extLst>
      <p:ext uri="{BB962C8B-B14F-4D97-AF65-F5344CB8AC3E}">
        <p14:creationId xmlns:p14="http://schemas.microsoft.com/office/powerpoint/2010/main" val="34286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9525" y="327025"/>
            <a:ext cx="8763000" cy="815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a:solidFill>
                  <a:schemeClr val="bg1"/>
                </a:solidFill>
                <a:latin typeface="Arial" panose="020B0604020202020204" pitchFamily="34" charset="0"/>
                <a:cs typeface="Arial" panose="020B0604020202020204" pitchFamily="34" charset="0"/>
              </a:rPr>
              <a:t>	Privacy Act of 1974</a:t>
            </a:r>
            <a:endParaRPr lang="en-US" altLang="en-US" sz="3200" b="1" i="1" dirty="0">
              <a:solidFill>
                <a:schemeClr val="bg1"/>
              </a:solidFill>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bwMode="auto">
          <a:xfrm>
            <a:off x="225630" y="1391929"/>
            <a:ext cx="8994569"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buFont typeface="Wingdings" panose="05000000000000000000" pitchFamily="2" charset="2"/>
              <a:buChar char="§"/>
            </a:pPr>
            <a:r>
              <a:rPr lang="en-US" altLang="en-US" sz="2200" dirty="0">
                <a:solidFill>
                  <a:srgbClr val="2041A5"/>
                </a:solidFill>
                <a:latin typeface="Arial" panose="020B0604020202020204" pitchFamily="34" charset="0"/>
                <a:cs typeface="Arial" panose="020B0604020202020204" pitchFamily="34" charset="0"/>
              </a:rPr>
              <a:t>Protects records that can be retrieved by personal identifiers such as a name, social security number, or other identifying number or symbol.</a:t>
            </a:r>
          </a:p>
          <a:p>
            <a:pPr marL="574675">
              <a:buFont typeface="Wingdings" panose="05000000000000000000" pitchFamily="2" charset="2"/>
              <a:buChar char="§"/>
            </a:pPr>
            <a:r>
              <a:rPr lang="en-US" altLang="en-US" sz="2200" dirty="0">
                <a:solidFill>
                  <a:srgbClr val="2041A5"/>
                </a:solidFill>
                <a:latin typeface="Arial" panose="020B0604020202020204" pitchFamily="34" charset="0"/>
                <a:cs typeface="Arial" panose="020B0604020202020204" pitchFamily="34" charset="0"/>
              </a:rPr>
              <a:t>Created in response to concerns about how the use of computerized databases might impact individuals' privacy rights. </a:t>
            </a:r>
          </a:p>
          <a:p>
            <a:pPr marL="974725" lvl="1">
              <a:buFont typeface="Wingdings" panose="05000000000000000000" pitchFamily="2" charset="2"/>
              <a:buChar char="§"/>
            </a:pPr>
            <a:r>
              <a:rPr lang="en-US" altLang="en-US" sz="2000" dirty="0">
                <a:solidFill>
                  <a:srgbClr val="2041A5"/>
                </a:solidFill>
                <a:latin typeface="Arial" panose="020B0604020202020204" pitchFamily="34" charset="0"/>
                <a:cs typeface="Arial" panose="020B0604020202020204" pitchFamily="34" charset="0"/>
              </a:rPr>
              <a:t>Requires government agencies to show individuals any records kept on them </a:t>
            </a:r>
          </a:p>
          <a:p>
            <a:pPr marL="974725" lvl="1">
              <a:buFont typeface="Wingdings" panose="05000000000000000000" pitchFamily="2" charset="2"/>
              <a:buChar char="§"/>
            </a:pPr>
            <a:r>
              <a:rPr lang="en-US" altLang="en-US" sz="2000" dirty="0">
                <a:solidFill>
                  <a:srgbClr val="2041A5"/>
                </a:solidFill>
                <a:latin typeface="Arial" panose="020B0604020202020204" pitchFamily="34" charset="0"/>
                <a:cs typeface="Arial" panose="020B0604020202020204" pitchFamily="34" charset="0"/>
              </a:rPr>
              <a:t>Requires agencies to follow "fair information practices" when gathering and handling personal data. </a:t>
            </a:r>
          </a:p>
          <a:p>
            <a:pPr marL="974725" lvl="1">
              <a:buFont typeface="Wingdings" panose="05000000000000000000" pitchFamily="2" charset="2"/>
              <a:buChar char="§"/>
            </a:pPr>
            <a:r>
              <a:rPr lang="en-US" altLang="en-US" sz="2000" dirty="0">
                <a:solidFill>
                  <a:srgbClr val="2041A5"/>
                </a:solidFill>
                <a:latin typeface="Arial" panose="020B0604020202020204" pitchFamily="34" charset="0"/>
                <a:cs typeface="Arial" panose="020B0604020202020204" pitchFamily="34" charset="0"/>
              </a:rPr>
              <a:t>Places restrictions on how agencies can share an individual's data with other people and agencies. </a:t>
            </a:r>
          </a:p>
          <a:p>
            <a:pPr marL="974725" lvl="1">
              <a:buFont typeface="Wingdings" panose="05000000000000000000" pitchFamily="2" charset="2"/>
              <a:buChar char="§"/>
            </a:pPr>
            <a:r>
              <a:rPr lang="en-US" altLang="en-US" sz="2000" dirty="0">
                <a:solidFill>
                  <a:srgbClr val="2041A5"/>
                </a:solidFill>
                <a:latin typeface="Arial" panose="020B0604020202020204" pitchFamily="34" charset="0"/>
                <a:cs typeface="Arial" panose="020B0604020202020204" pitchFamily="34" charset="0"/>
              </a:rPr>
              <a:t>Lets individuals sue the government for violating of these provisions</a:t>
            </a:r>
          </a:p>
          <a:p>
            <a:pPr marL="574675">
              <a:buFont typeface="Wingdings" panose="05000000000000000000" pitchFamily="2" charset="2"/>
              <a:buChar char="§"/>
            </a:pPr>
            <a:r>
              <a:rPr lang="en-US" altLang="en-US" sz="2200" dirty="0">
                <a:solidFill>
                  <a:srgbClr val="2041A5"/>
                </a:solidFill>
                <a:latin typeface="Arial" panose="020B0604020202020204" pitchFamily="34" charset="0"/>
                <a:cs typeface="Arial" panose="020B0604020202020204" pitchFamily="34" charset="0"/>
                <a:hlinkClick r:id="rId3"/>
              </a:rPr>
              <a:t>http://www.hhs.gov/foia/privacy/</a:t>
            </a:r>
            <a:r>
              <a:rPr lang="en-US" altLang="en-US" sz="2200" dirty="0">
                <a:solidFill>
                  <a:srgbClr val="2041A5"/>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8513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bwMode="auto">
          <a:xfrm>
            <a:off x="457200" y="1417638"/>
            <a:ext cx="8229600" cy="400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If your work involves the management of sensitive information, Personally Identifiable Information (PII), or protected health information, you need to ensure you are taking precautions to protect it from unauthorized access/disclosure, theft, loss, and improper disposal. </a:t>
            </a:r>
          </a:p>
        </p:txBody>
      </p:sp>
      <p:sp>
        <p:nvSpPr>
          <p:cNvPr id="4"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Who Needs to be Trained?</a:t>
            </a:r>
          </a:p>
        </p:txBody>
      </p:sp>
    </p:spTree>
    <p:extLst>
      <p:ext uri="{BB962C8B-B14F-4D97-AF65-F5344CB8AC3E}">
        <p14:creationId xmlns:p14="http://schemas.microsoft.com/office/powerpoint/2010/main" val="162444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235527" y="1464458"/>
            <a:ext cx="8718468"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a:spcBef>
                <a:spcPct val="0"/>
              </a:spcBef>
              <a:buFont typeface="Wingdings" panose="05000000000000000000" pitchFamily="2" charset="2"/>
              <a:buChar char="§"/>
            </a:pPr>
            <a:r>
              <a:rPr lang="en-US" altLang="en-US" sz="2400" dirty="0">
                <a:solidFill>
                  <a:srgbClr val="2041A5"/>
                </a:solidFill>
                <a:latin typeface="Arial" panose="020B0604020202020204" pitchFamily="34" charset="0"/>
                <a:cs typeface="Arial" panose="020B0604020202020204" pitchFamily="34" charset="0"/>
              </a:rPr>
              <a:t>Anyone involved in the collection, handling and/or data entry of PII on individuals participating in Falls EBPs, including:</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Managers </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Coordinators</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Other employees </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Master trainers (MTs) </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Lay leaders (LLs) </a:t>
            </a:r>
          </a:p>
          <a:p>
            <a:pPr marL="1031875" lvl="1" indent="-342900">
              <a:spcBef>
                <a:spcPct val="0"/>
              </a:spcBef>
              <a:buFont typeface="Arial" panose="020B0604020202020204" pitchFamily="34" charset="0"/>
              <a:buChar char="•"/>
            </a:pPr>
            <a:r>
              <a:rPr lang="en-US" altLang="en-US" sz="2200" dirty="0">
                <a:solidFill>
                  <a:srgbClr val="2041A5"/>
                </a:solidFill>
                <a:latin typeface="Arial" panose="020B0604020202020204" pitchFamily="34" charset="0"/>
                <a:cs typeface="Arial" panose="020B0604020202020204" pitchFamily="34" charset="0"/>
              </a:rPr>
              <a:t>Volunteers</a:t>
            </a: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Who Needs to be Trained?</a:t>
            </a:r>
          </a:p>
        </p:txBody>
      </p:sp>
    </p:spTree>
    <p:extLst>
      <p:ext uri="{BB962C8B-B14F-4D97-AF65-F5344CB8AC3E}">
        <p14:creationId xmlns:p14="http://schemas.microsoft.com/office/powerpoint/2010/main" val="318508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506" y="1408278"/>
            <a:ext cx="8692738" cy="4594225"/>
          </a:xfrm>
        </p:spPr>
        <p:txBody>
          <a:bodyPr/>
          <a:lstStyle/>
          <a:p>
            <a:pPr marL="574675">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Training for program coordinators and program implementers </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The rights of individuals participating in Falls</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The appropriate protection of PII shared by Falls participants at the workshop level</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The appropriate storage and transfer of participant forms</a:t>
            </a:r>
          </a:p>
          <a:p>
            <a:pPr marL="688975" lvl="1" indent="0">
              <a:spcBef>
                <a:spcPts val="0"/>
              </a:spcBef>
              <a:buNone/>
              <a:defRPr/>
            </a:pPr>
            <a:endParaRPr lang="en-US" sz="2000" dirty="0">
              <a:solidFill>
                <a:srgbClr val="2041A5"/>
              </a:solidFill>
              <a:latin typeface="Arial" panose="020B0604020202020204" pitchFamily="34" charset="0"/>
              <a:cs typeface="Arial" panose="020B0604020202020204" pitchFamily="34" charset="0"/>
            </a:endParaRPr>
          </a:p>
          <a:p>
            <a:pPr marL="574675">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Training for individuals completing data entry and data transfer</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The appropriate protection of PII shared by Falls participants at the workshop level</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The appropriate storage, transfer, and destruction of data forms</a:t>
            </a:r>
          </a:p>
          <a:p>
            <a:pPr marL="1031875" lvl="1" indent="-342900">
              <a:buFont typeface="Arial" panose="020B0604020202020204" pitchFamily="34" charset="0"/>
              <a:buChar char="•"/>
              <a:defRPr/>
            </a:pPr>
            <a:r>
              <a:rPr lang="en-US" sz="2000" dirty="0">
                <a:solidFill>
                  <a:srgbClr val="2041A5"/>
                </a:solidFill>
                <a:latin typeface="Arial" panose="020B0604020202020204" pitchFamily="34" charset="0"/>
                <a:cs typeface="Arial" panose="020B0604020202020204" pitchFamily="34" charset="0"/>
              </a:rPr>
              <a:t>Security requirements for electronic data transfer, storing, and degaussing (destruction)</a:t>
            </a:r>
            <a:endParaRPr lang="en-US" sz="1600" dirty="0">
              <a:solidFill>
                <a:schemeClr val="bg2">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What Type of Training is Needed?</a:t>
            </a:r>
          </a:p>
        </p:txBody>
      </p:sp>
    </p:spTree>
    <p:extLst>
      <p:ext uri="{BB962C8B-B14F-4D97-AF65-F5344CB8AC3E}">
        <p14:creationId xmlns:p14="http://schemas.microsoft.com/office/powerpoint/2010/main" val="167693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005263"/>
          </a:xfrm>
        </p:spPr>
        <p:txBody>
          <a:bodyPr/>
          <a:lstStyle/>
          <a:p>
            <a:pPr>
              <a:buFont typeface="Wingdings" panose="05000000000000000000" pitchFamily="2" charset="2"/>
              <a:buChar char="§"/>
              <a:defRPr/>
            </a:pPr>
            <a:r>
              <a:rPr lang="en-US" sz="2400" b="1" dirty="0">
                <a:solidFill>
                  <a:srgbClr val="2041A5"/>
                </a:solidFill>
                <a:latin typeface="Arial" panose="020B0604020202020204" pitchFamily="34" charset="0"/>
                <a:cs typeface="Arial" panose="020B0604020202020204" pitchFamily="34" charset="0"/>
              </a:rPr>
              <a:t>Sensitive</a:t>
            </a:r>
            <a:r>
              <a:rPr lang="en-US" sz="2400" dirty="0">
                <a:solidFill>
                  <a:srgbClr val="2041A5"/>
                </a:solidFill>
                <a:latin typeface="Arial" panose="020B0604020202020204" pitchFamily="34" charset="0"/>
                <a:cs typeface="Arial" panose="020B0604020202020204" pitchFamily="34" charset="0"/>
              </a:rPr>
              <a:t>: If the loss of confidentiality, integrity, or availability could be expected to have a serious, severe, or catastrophic adverse effect on organizational operations, organizational assets, or individuals.</a:t>
            </a:r>
          </a:p>
          <a:p>
            <a:pPr marL="0" indent="0">
              <a:spcBef>
                <a:spcPts val="0"/>
              </a:spcBef>
              <a:buNone/>
              <a:defRPr/>
            </a:pPr>
            <a:endParaRPr lang="en-US" sz="2400" dirty="0">
              <a:solidFill>
                <a:srgbClr val="2041A5"/>
              </a:solidFill>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sz="2400" b="1" dirty="0">
                <a:solidFill>
                  <a:srgbClr val="2041A5"/>
                </a:solidFill>
                <a:latin typeface="Arial" panose="020B0604020202020204" pitchFamily="34" charset="0"/>
                <a:cs typeface="Arial" panose="020B0604020202020204" pitchFamily="34" charset="0"/>
              </a:rPr>
              <a:t>Protected Health Information: </a:t>
            </a:r>
            <a:r>
              <a:rPr lang="en-US" sz="2400" dirty="0">
                <a:solidFill>
                  <a:srgbClr val="2041A5"/>
                </a:solidFill>
                <a:latin typeface="Arial" panose="020B0604020202020204" pitchFamily="34" charset="0"/>
                <a:cs typeface="Arial" panose="020B0604020202020204" pitchFamily="34" charset="0"/>
              </a:rPr>
              <a:t>Individually identifiable health information that relates to a person’s past/present/future physical/mental health, health care received, or payment.</a:t>
            </a:r>
          </a:p>
          <a:p>
            <a:pPr marL="0" indent="0">
              <a:buFont typeface="Arial" panose="020B0604020202020204" pitchFamily="34" charset="0"/>
              <a:buNone/>
              <a:defRPr/>
            </a:pPr>
            <a:endParaRPr lang="en-US" sz="2400" u="sng" dirty="0">
              <a:latin typeface="Arial" panose="020B0604020202020204" pitchFamily="34" charset="0"/>
              <a:cs typeface="Arial" panose="020B0604020202020204" pitchFamily="34" charset="0"/>
              <a:hlinkClick r:id="rId3"/>
            </a:endParaRPr>
          </a:p>
          <a:p>
            <a:pPr marL="0" indent="0">
              <a:buFont typeface="Arial" panose="020B0604020202020204" pitchFamily="34" charset="0"/>
              <a:buNone/>
              <a:defRPr/>
            </a:pPr>
            <a:r>
              <a:rPr lang="en-US" sz="2400" u="sng" dirty="0">
                <a:latin typeface="Arial" panose="020B0604020202020204" pitchFamily="34" charset="0"/>
                <a:cs typeface="Arial" panose="020B0604020202020204" pitchFamily="34" charset="0"/>
                <a:hlinkClick r:id="rId3"/>
              </a:rPr>
              <a:t>http://irtsectraining.nih.gov/publicUser.aspx</a:t>
            </a:r>
            <a:r>
              <a:rPr lang="en-US" sz="2400" u="sng" dirty="0">
                <a:latin typeface="Arial" panose="020B0604020202020204" pitchFamily="34" charset="0"/>
                <a:cs typeface="Arial" panose="020B0604020202020204" pitchFamily="34" charset="0"/>
              </a:rPr>
              <a:t> </a:t>
            </a:r>
            <a:endParaRPr lang="en-US" sz="2400" dirty="0">
              <a:solidFill>
                <a:srgbClr val="2041A5"/>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
        <p:nvSpPr>
          <p:cNvPr id="4"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Types of Information Covered by the Privacy Act</a:t>
            </a:r>
          </a:p>
        </p:txBody>
      </p:sp>
    </p:spTree>
    <p:extLst>
      <p:ext uri="{BB962C8B-B14F-4D97-AF65-F5344CB8AC3E}">
        <p14:creationId xmlns:p14="http://schemas.microsoft.com/office/powerpoint/2010/main" val="95816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047" y="1417638"/>
            <a:ext cx="8672945" cy="4594225"/>
          </a:xfrm>
        </p:spPr>
        <p:txBody>
          <a:bodyPr/>
          <a:lstStyle/>
          <a:p>
            <a:pPr marL="574675">
              <a:buFont typeface="Wingdings" panose="05000000000000000000" pitchFamily="2" charset="2"/>
              <a:buChar char="§"/>
              <a:defRPr/>
            </a:pPr>
            <a:r>
              <a:rPr lang="en-US" sz="2400" dirty="0">
                <a:solidFill>
                  <a:srgbClr val="2041A5"/>
                </a:solidFill>
                <a:latin typeface="Arial" panose="020B0604020202020204" pitchFamily="34" charset="0"/>
                <a:cs typeface="Arial" panose="020B0604020202020204" pitchFamily="34" charset="0"/>
              </a:rPr>
              <a:t>PERSONALLY IDENTIFIABLE INFORMATION (PII)</a:t>
            </a:r>
          </a:p>
          <a:p>
            <a:pPr marL="231775" indent="0">
              <a:buFont typeface="Arial" panose="020B0604020202020204" pitchFamily="34" charset="0"/>
              <a:buNone/>
              <a:defRPr/>
            </a:pPr>
            <a:endParaRPr lang="en-US" sz="1000" dirty="0">
              <a:solidFill>
                <a:srgbClr val="2041A5"/>
              </a:solidFill>
              <a:latin typeface="Arial" panose="020B0604020202020204" pitchFamily="34" charset="0"/>
              <a:cs typeface="Arial" panose="020B0604020202020204" pitchFamily="34" charset="0"/>
            </a:endParaRPr>
          </a:p>
          <a:p>
            <a:pPr marL="231775" indent="0">
              <a:buFont typeface="Arial" panose="020B0604020202020204" pitchFamily="34" charset="0"/>
              <a:buNone/>
              <a:defRPr/>
            </a:pPr>
            <a:r>
              <a:rPr lang="en-US" sz="2400" dirty="0">
                <a:solidFill>
                  <a:srgbClr val="2041A5"/>
                </a:solidFill>
                <a:latin typeface="Arial" panose="020B0604020202020204" pitchFamily="34" charset="0"/>
                <a:cs typeface="Arial" panose="020B0604020202020204" pitchFamily="34" charset="0"/>
              </a:rPr>
              <a:t>"the term Personally Identifiable Information means any information about an individual maintained by an agency, including, but not limited to, education, financial transactions, medical history, and criminal or employment history and information which can be used to distinguish or trace an individual’s identity, such as their name, social security number, date and place of birth, mother’s maiden name, biometric records, etc., including any other personal information which is  linked or linkable to an individual.“</a:t>
            </a:r>
          </a:p>
          <a:p>
            <a:pPr marL="231775" indent="0">
              <a:buFont typeface="Arial" panose="020B0604020202020204" pitchFamily="34" charset="0"/>
              <a:buNone/>
              <a:defRPr/>
            </a:pPr>
            <a:r>
              <a:rPr lang="en-US" sz="2200" u="sng" dirty="0">
                <a:latin typeface="Arial" panose="020B0604020202020204" pitchFamily="34" charset="0"/>
                <a:cs typeface="Arial" panose="020B0604020202020204" pitchFamily="34" charset="0"/>
                <a:hlinkClick r:id="rId3"/>
              </a:rPr>
              <a:t>http://www.gsa.gov/portal/content/104256</a:t>
            </a:r>
            <a:endParaRPr lang="en-US" sz="2200" dirty="0">
              <a:solidFill>
                <a:srgbClr val="2041A5"/>
              </a:solidFill>
              <a:latin typeface="Arial" panose="020B0604020202020204" pitchFamily="34" charset="0"/>
              <a:cs typeface="Arial" panose="020B0604020202020204" pitchFamily="34" charset="0"/>
            </a:endParaRPr>
          </a:p>
        </p:txBody>
      </p:sp>
      <p:sp>
        <p:nvSpPr>
          <p:cNvPr id="6"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solidFill>
                  <a:schemeClr val="bg1"/>
                </a:solidFill>
                <a:latin typeface="Arial" panose="020B0604020202020204" pitchFamily="34" charset="0"/>
                <a:cs typeface="Arial" panose="020B0604020202020204" pitchFamily="34" charset="0"/>
              </a:rPr>
              <a:t>Information Protected by the </a:t>
            </a:r>
          </a:p>
          <a:p>
            <a:pPr algn="l"/>
            <a:r>
              <a:rPr lang="en-US" altLang="en-US" sz="3200" b="1" dirty="0">
                <a:solidFill>
                  <a:schemeClr val="bg1"/>
                </a:solidFill>
                <a:latin typeface="Arial" panose="020B0604020202020204" pitchFamily="34" charset="0"/>
                <a:cs typeface="Arial" panose="020B0604020202020204" pitchFamily="34" charset="0"/>
              </a:rPr>
              <a:t>Privacy Act</a:t>
            </a:r>
          </a:p>
        </p:txBody>
      </p:sp>
    </p:spTree>
    <p:extLst>
      <p:ext uri="{BB962C8B-B14F-4D97-AF65-F5344CB8AC3E}">
        <p14:creationId xmlns:p14="http://schemas.microsoft.com/office/powerpoint/2010/main" val="18486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278" y="1408278"/>
            <a:ext cx="8635340" cy="4594225"/>
          </a:xfrm>
        </p:spPr>
        <p:txBody>
          <a:bodyPr/>
          <a:lstStyle/>
          <a:p>
            <a:pPr marL="574675">
              <a:spcBef>
                <a:spcPts val="0"/>
              </a:spcBef>
              <a:buFont typeface="Wingdings" pitchFamily="2" charset="2"/>
              <a:buChar char="§"/>
              <a:defRPr/>
            </a:pPr>
            <a:r>
              <a:rPr lang="en-US" sz="2400" dirty="0">
                <a:solidFill>
                  <a:srgbClr val="2041A5"/>
                </a:solidFill>
                <a:latin typeface="Arial" panose="020B0604020202020204" pitchFamily="34" charset="0"/>
                <a:cs typeface="Arial" panose="020B0604020202020204" pitchFamily="34" charset="0"/>
              </a:rPr>
              <a:t>Personally Identifiable Information (PII)</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Home address</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Home telephone number</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Complete date of birth</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Personal medical information</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Social Security Number (including just the last four digits of SSN)</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Personal/private information (if the information can uniquely identify the individual)</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Photographs</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Education records</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Financial transactions</a:t>
            </a:r>
          </a:p>
          <a:p>
            <a:pPr marL="974725" lvl="1">
              <a:spcBef>
                <a:spcPts val="0"/>
              </a:spcBef>
              <a:buFont typeface="Wingdings" pitchFamily="2" charset="2"/>
              <a:buChar char="§"/>
              <a:defRPr/>
            </a:pPr>
            <a:r>
              <a:rPr lang="en-US" sz="2200" dirty="0">
                <a:solidFill>
                  <a:srgbClr val="2041A5"/>
                </a:solidFill>
                <a:latin typeface="Arial" panose="020B0604020202020204" pitchFamily="34" charset="0"/>
                <a:cs typeface="Arial" panose="020B0604020202020204" pitchFamily="34" charset="0"/>
              </a:rPr>
              <a:t>Employment history</a:t>
            </a:r>
          </a:p>
          <a:p>
            <a:pPr marL="574675">
              <a:buFont typeface="Wingdings" pitchFamily="2" charset="2"/>
              <a:buChar char="§"/>
              <a:defRPr/>
            </a:pPr>
            <a:endParaRPr lang="en-US" sz="1600" dirty="0">
              <a:solidFill>
                <a:schemeClr val="bg2">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58738" algn="l"/>
            <a:r>
              <a:rPr lang="en-US" altLang="en-US" sz="3200" b="1" dirty="0">
                <a:solidFill>
                  <a:schemeClr val="bg1"/>
                </a:solidFill>
                <a:latin typeface="Arial" panose="020B0604020202020204" pitchFamily="34" charset="0"/>
                <a:cs typeface="Arial" panose="020B0604020202020204" pitchFamily="34" charset="0"/>
              </a:rPr>
              <a:t>Information Protected by the </a:t>
            </a:r>
          </a:p>
          <a:p>
            <a:pPr algn="l"/>
            <a:r>
              <a:rPr lang="en-US" altLang="en-US" sz="3200" b="1" dirty="0">
                <a:solidFill>
                  <a:schemeClr val="bg1"/>
                </a:solidFill>
                <a:latin typeface="Arial" panose="020B0604020202020204" pitchFamily="34" charset="0"/>
                <a:cs typeface="Arial" panose="020B0604020202020204" pitchFamily="34" charset="0"/>
              </a:rPr>
              <a:t>Privacy Act</a:t>
            </a:r>
          </a:p>
        </p:txBody>
      </p:sp>
    </p:spTree>
    <p:extLst>
      <p:ext uri="{BB962C8B-B14F-4D97-AF65-F5344CB8AC3E}">
        <p14:creationId xmlns:p14="http://schemas.microsoft.com/office/powerpoint/2010/main" val="3141827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marL="173038" indent="-173038" eaLnBrk="0" hangingPunct="0">
          <a:spcBef>
            <a:spcPct val="20000"/>
          </a:spcBef>
          <a:buClr>
            <a:srgbClr val="003767"/>
          </a:buClr>
          <a:buSzPct val="80000"/>
          <a:buFont typeface="Wingdings" charset="2"/>
          <a:buChar char="§"/>
          <a:defRPr sz="1600" dirty="0" smtClean="0">
            <a:solidFill>
              <a:srgbClr val="003767"/>
            </a:solidFill>
            <a:latin typeface="Franklin Gothic Book"/>
            <a:ea typeface="ヒラギノ角ゴ Pro W3" charset="-128"/>
            <a:cs typeface="Franklin Gothic Book"/>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0EABBC07E7874F9EA3EE2745D4025E" ma:contentTypeVersion="2" ma:contentTypeDescription="Create a new document." ma:contentTypeScope="" ma:versionID="398865936579c142ce07b7b53a6b1ef6">
  <xsd:schema xmlns:xsd="http://www.w3.org/2001/XMLSchema" xmlns:xs="http://www.w3.org/2001/XMLSchema" xmlns:p="http://schemas.microsoft.com/office/2006/metadata/properties" xmlns:ns2="837778d2-d3c0-4c0d-8dc3-cf70ec86f171" targetNamespace="http://schemas.microsoft.com/office/2006/metadata/properties" ma:root="true" ma:fieldsID="e69f2e69bacc05647f8b79c33b0e3d59" ns2:_="">
    <xsd:import namespace="837778d2-d3c0-4c0d-8dc3-cf70ec86f17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778d2-d3c0-4c0d-8dc3-cf70ec86f17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37778d2-d3c0-4c0d-8dc3-cf70ec86f171">
      <UserInfo>
        <DisplayName/>
        <AccountId xsi:nil="true"/>
        <AccountType/>
      </UserInfo>
    </SharedWithUsers>
  </documentManagement>
</p:properties>
</file>

<file path=customXml/itemProps1.xml><?xml version="1.0" encoding="utf-8"?>
<ds:datastoreItem xmlns:ds="http://schemas.openxmlformats.org/officeDocument/2006/customXml" ds:itemID="{B0B8B944-6B86-4E64-A32A-6FC04871300D}">
  <ds:schemaRefs>
    <ds:schemaRef ds:uri="http://schemas.microsoft.com/sharepoint/v3/contenttype/forms"/>
  </ds:schemaRefs>
</ds:datastoreItem>
</file>

<file path=customXml/itemProps2.xml><?xml version="1.0" encoding="utf-8"?>
<ds:datastoreItem xmlns:ds="http://schemas.openxmlformats.org/officeDocument/2006/customXml" ds:itemID="{50CFCA9F-B307-43A5-8CC3-0BB5A8C40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778d2-d3c0-4c0d-8dc3-cf70ec86f1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F374CB-B052-4316-B71F-23C8A128635E}">
  <ds:schemaRefs>
    <ds:schemaRef ds:uri="http://www.w3.org/XML/1998/namespace"/>
    <ds:schemaRef ds:uri="http://purl.org/dc/elements/1.1/"/>
    <ds:schemaRef ds:uri="http://schemas.microsoft.com/office/2006/documentManagement/types"/>
    <ds:schemaRef ds:uri="837778d2-d3c0-4c0d-8dc3-cf70ec86f171"/>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3678</TotalTime>
  <Words>1439</Words>
  <Application>Microsoft Office PowerPoint</Application>
  <PresentationFormat>On-screen Show (4:3)</PresentationFormat>
  <Paragraphs>182</Paragraphs>
  <Slides>22</Slides>
  <Notes>21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Calibri</vt:lpstr>
      <vt:lpstr>Century Gothic</vt:lpstr>
      <vt:lpstr>Courier New</vt:lpstr>
      <vt:lpstr>Franklin Gothic Book</vt:lpstr>
      <vt:lpstr>Franklin Gothic Medium</vt:lpstr>
      <vt:lpstr>Wingdings</vt:lpstr>
      <vt:lpstr>Office Theme</vt:lpstr>
      <vt:lpstr>Office Theme</vt:lpstr>
      <vt:lpstr>1_Office Theme</vt:lpstr>
      <vt:lpstr>Privacy and Security Basics  for Falls Evidence Based Programs  Data Collection</vt:lpstr>
      <vt:lpstr>Overview</vt:lpstr>
      <vt:lpstr> Privacy Act of 1974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Privacy and Security Basics  Training Certificate</vt:lpstr>
      <vt:lpstr>PowerPoint Presentation</vt:lpstr>
    </vt:vector>
  </TitlesOfParts>
  <Company>Cobalt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Harris</dc:creator>
  <cp:lastModifiedBy>Kathleen Zuke</cp:lastModifiedBy>
  <cp:revision>217</cp:revision>
  <dcterms:created xsi:type="dcterms:W3CDTF">2011-08-25T21:05:55Z</dcterms:created>
  <dcterms:modified xsi:type="dcterms:W3CDTF">2021-01-07T21:12:07Z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0x010100100EABBC07E7874F9EA3EE2745D4025E</vt:lpwstr>
  </property>
</Properties>
</file>