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337" r:id="rId5"/>
    <p:sldId id="346" r:id="rId6"/>
    <p:sldId id="317" r:id="rId7"/>
    <p:sldId id="347" r:id="rId8"/>
    <p:sldId id="348" r:id="rId9"/>
    <p:sldId id="349" r:id="rId10"/>
    <p:sldId id="352" r:id="rId11"/>
    <p:sldId id="395" r:id="rId12"/>
    <p:sldId id="396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331" r:id="rId26"/>
    <p:sldId id="383" r:id="rId27"/>
    <p:sldId id="363" r:id="rId28"/>
    <p:sldId id="366" r:id="rId29"/>
    <p:sldId id="367" r:id="rId30"/>
    <p:sldId id="368" r:id="rId31"/>
    <p:sldId id="369" r:id="rId32"/>
    <p:sldId id="370" r:id="rId33"/>
    <p:sldId id="372" r:id="rId34"/>
    <p:sldId id="371" r:id="rId35"/>
    <p:sldId id="374" r:id="rId36"/>
    <p:sldId id="376" r:id="rId37"/>
    <p:sldId id="378" r:id="rId38"/>
    <p:sldId id="377" r:id="rId39"/>
    <p:sldId id="411" r:id="rId40"/>
    <p:sldId id="381" r:id="rId41"/>
    <p:sldId id="390" r:id="rId42"/>
    <p:sldId id="382" r:id="rId43"/>
    <p:sldId id="387" r:id="rId44"/>
    <p:sldId id="392" r:id="rId45"/>
    <p:sldId id="391" r:id="rId46"/>
  </p:sldIdLst>
  <p:sldSz cx="12192000" cy="6858000"/>
  <p:notesSz cx="9144000" cy="6858000"/>
  <p:embeddedFontLst>
    <p:embeddedFont>
      <p:font typeface="ＭＳ Ｐゴシック" panose="020B0600070205080204" pitchFamily="34" charset="-128"/>
      <p:regular r:id="rId49"/>
    </p:embeddedFont>
    <p:embeddedFont>
      <p:font typeface="Source Serif Pro" panose="02040603050405020204" pitchFamily="18" charset="0"/>
      <p:regular r:id="rId50"/>
      <p:bold r:id="rId51"/>
      <p:italic r:id="rId52"/>
      <p:boldItalic r:id="rId53"/>
    </p:embeddedFont>
    <p:embeddedFont>
      <p:font typeface="Source Serif Pro SemiBold" panose="02040603050405020204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apositivas de título y agenda" id="{2627BBA7-DFD3-4A22-A986-3D9703599D75}">
          <p14:sldIdLst>
            <p14:sldId id="337"/>
            <p14:sldId id="346"/>
            <p14:sldId id="317"/>
          </p14:sldIdLst>
        </p14:section>
        <p14:section name="Diapositivas de contenido" id="{97F12C29-CF1A-48DB-B352-BE0E8A69C26A}">
          <p14:sldIdLst>
            <p14:sldId id="347"/>
            <p14:sldId id="348"/>
            <p14:sldId id="349"/>
            <p14:sldId id="352"/>
            <p14:sldId id="395"/>
            <p14:sldId id="396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331"/>
            <p14:sldId id="383"/>
            <p14:sldId id="363"/>
            <p14:sldId id="366"/>
            <p14:sldId id="367"/>
            <p14:sldId id="368"/>
            <p14:sldId id="369"/>
            <p14:sldId id="370"/>
            <p14:sldId id="372"/>
            <p14:sldId id="371"/>
            <p14:sldId id="374"/>
            <p14:sldId id="376"/>
            <p14:sldId id="378"/>
            <p14:sldId id="377"/>
            <p14:sldId id="411"/>
            <p14:sldId id="381"/>
            <p14:sldId id="390"/>
            <p14:sldId id="382"/>
            <p14:sldId id="387"/>
            <p14:sldId id="392"/>
            <p14:sldId id="391"/>
          </p14:sldIdLst>
        </p14:section>
        <p14:section name="Diapositivas del plan del proyecto" id="{4B804165-E195-4D80-962B-FE3118F9FC55}">
          <p14:sldIdLst/>
        </p14:section>
        <p14:section name="Diapositivas de transición y finales" id="{7646D77C-D1D8-4977-AAC2-1938093B6D7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A5D"/>
    <a:srgbClr val="04A299"/>
    <a:srgbClr val="E1F4ED"/>
    <a:srgbClr val="16726E"/>
    <a:srgbClr val="FFFFFF"/>
    <a:srgbClr val="DC003B"/>
    <a:srgbClr val="0ED882"/>
    <a:srgbClr val="FC9799"/>
    <a:srgbClr val="1AD3C5"/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7" autoAdjust="0"/>
    <p:restoredTop sz="95033" autoAdjust="0"/>
  </p:normalViewPr>
  <p:slideViewPr>
    <p:cSldViewPr snapToGrid="0" snapToObjects="1">
      <p:cViewPr varScale="1">
        <p:scale>
          <a:sx n="127" d="100"/>
          <a:sy n="127" d="100"/>
        </p:scale>
        <p:origin x="11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10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04F2B-0D52-3646-9569-3FAAEF9FD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6CCC-AFC0-104E-8946-68F3612B6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214DC-E273-A840-83D5-DE3D94E6E4F6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3F17-9F7D-CD49-B8BD-3E21BFACE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E5227-7EDD-624D-B998-9A1DECB14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259A-6918-1545-BF03-F6C5ED02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2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9FE139E-6103-2D47-850F-6AE547386FD4}" type="datetimeFigureOut">
              <a:rPr lang="en-US" smtClean="0"/>
              <a:pPr/>
              <a:t>5/5/25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A8CE01-25CD-CF42-9DCE-3A7282039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61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38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34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56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29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48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63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9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0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B191A-AF82-0EB2-9224-6BB1C0ABD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13578-DBAE-1ABA-DD23-B39744255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1D85D-2A32-9CFB-FE06-3A69D606A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2D958-FDA8-1E6F-AC3D-1B104E23D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4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76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82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21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84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58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8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3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02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88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3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4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5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EC214888-5995-331C-6027-2D5E85ACA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965" y="156707"/>
            <a:ext cx="7581620" cy="67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5606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AFB77239-9DEA-02A2-8AB5-559D0E935B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3172452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4395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428653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1666" y="1737678"/>
            <a:ext cx="8372476" cy="669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AD49-36A5-4A40-B9F6-8296FFCC2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450" y="2654300"/>
            <a:ext cx="8372475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A299"/>
              </a:buClr>
              <a:buSzPct val="125000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D882"/>
              </a:buClr>
              <a:buSzPct val="90000"/>
              <a:buFont typeface="Wingdings" pitchFamily="2" charset="2"/>
              <a:buChar char="§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D037B-BA4F-E744-D8A5-C0CE4BC28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94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12289" cy="9149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509520"/>
            <a:ext cx="3106615" cy="294671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4" y="2509838"/>
            <a:ext cx="6584950" cy="56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CAA0C-C32F-E943-A591-90ABA5DF0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0725" y="3233738"/>
            <a:ext cx="6584950" cy="27209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8C4A6-8B1A-85BA-37E2-FA2CA1F2C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35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8994798" cy="930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139950"/>
            <a:ext cx="3646365" cy="367823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42DB1-06CA-53AB-81BB-488D95E72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93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D3560-9D8C-9F42-8AA8-A9CBB19B7B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3300" y="3144838"/>
            <a:ext cx="6567488" cy="30321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C3F15-0457-4E14-190F-ED3B242B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892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3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2" y="219247"/>
            <a:ext cx="10393678" cy="9149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F9593A-0C6E-804C-BBC0-77EBD377F9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22" y="3281362"/>
            <a:ext cx="4791076" cy="2957513"/>
          </a:xfrm>
          <a:prstGeom prst="rect">
            <a:avLst/>
          </a:prstGeom>
        </p:spPr>
        <p:txBody>
          <a:bodyPr lIns="0" tIns="0" rIns="0" bIns="0"/>
          <a:lstStyle>
            <a:lvl1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>
              <a:spcBef>
                <a:spcPts val="0"/>
              </a:spcBef>
              <a:spcAft>
                <a:spcPts val="600"/>
              </a:spcAft>
              <a:defRPr sz="1600"/>
            </a:lvl2pPr>
            <a:lvl3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3pPr>
            <a:lvl4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4pPr>
            <a:lvl5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5pPr>
            <a:lvl6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6pPr>
            <a:lvl7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7pPr>
            <a:lvl8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27944D-A5A5-4446-99E2-BB91E86EF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550" y="3281362"/>
            <a:ext cx="4921250" cy="294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CA2DC-C6F0-D48B-DAF4-CF2E27929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025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1360" y="2627776"/>
            <a:ext cx="4998779" cy="572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6"/>
            <a:ext cx="10393680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361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98779" cy="572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FB82-34CF-D040-AFE0-52D6FE3EA7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5600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B95FF0-BE0E-4A4B-B757-8610ABF3D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78368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FA1A0-CDE6-A711-F863-FD953CB69E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075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041" y="2070100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164" y="219246"/>
            <a:ext cx="10342873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73" y="2070100"/>
            <a:ext cx="3080020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611" y="2070100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F66CC-E0C6-C341-8B16-B04FF8A98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8093-90F7-A943-9FA3-F049CCE99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DBE29-DAC2-2345-9986-78A668D8F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6F2CBD-5E2D-6B41-9A1E-4896FC2F9A26}"/>
              </a:ext>
            </a:extLst>
          </p:cNvPr>
          <p:cNvCxnSpPr/>
          <p:nvPr userDrawn="1"/>
        </p:nvCxnSpPr>
        <p:spPr>
          <a:xfrm>
            <a:off x="379984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3E4DC-59A0-324B-9C2A-0409EC5C7938}"/>
              </a:ext>
            </a:extLst>
          </p:cNvPr>
          <p:cNvCxnSpPr/>
          <p:nvPr userDrawn="1"/>
        </p:nvCxnSpPr>
        <p:spPr>
          <a:xfrm>
            <a:off x="748792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4D2B5EA-6DB5-F7C7-6DE9-EF11963966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95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85CF2-DD66-39A8-C41F-A5611A4A0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39" y="476465"/>
            <a:ext cx="1039341" cy="3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44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041" y="2070100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164" y="219246"/>
            <a:ext cx="10342873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73" y="2070100"/>
            <a:ext cx="3080020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611" y="2070100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F66CC-E0C6-C341-8B16-B04FF8A98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8093-90F7-A943-9FA3-F049CCE99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DBE29-DAC2-2345-9986-78A668D8F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2B5EA-6DB5-F7C7-6DE9-EF11963966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68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914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5171-27C8-BA47-BB03-5FE947014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0285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B85E5C1-4682-D45A-23B7-4679FA203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368CED-72C4-9AA7-3E15-73979525F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702" y="3315177"/>
            <a:ext cx="2773362" cy="24787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43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16726E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1" y="219247"/>
            <a:ext cx="10414000" cy="93899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44089-5519-3747-A435-16AC594BE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481263"/>
            <a:ext cx="6781800" cy="1644650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9B55E-70B3-4149-A97C-6BEA84677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9300" y="4654550"/>
            <a:ext cx="6821488" cy="161131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3A4B2-43B6-6D0B-B78F-75862DAB65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728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8"/>
            <a:ext cx="10403839" cy="93116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8D6AA-BC3B-C7B6-603A-FE36516703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29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28006" y="203362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05153" y="423580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28006" y="423580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06" y="219247"/>
            <a:ext cx="10397194" cy="96347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06" y="2075092"/>
            <a:ext cx="4949377" cy="38301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154" y="2075092"/>
            <a:ext cx="5169216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06" y="4286914"/>
            <a:ext cx="496388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153" y="4286914"/>
            <a:ext cx="5194299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1333" y="25745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8480" y="2572990"/>
            <a:ext cx="334097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333" y="47970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8480" y="4795490"/>
            <a:ext cx="334097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8006" y="2572990"/>
            <a:ext cx="1641210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E68FF-459E-05CB-810F-CC64677B98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051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06" y="219247"/>
            <a:ext cx="10397194" cy="96347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06" y="2075092"/>
            <a:ext cx="4949377" cy="38301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154" y="2075092"/>
            <a:ext cx="5169216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06" y="4286914"/>
            <a:ext cx="496388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153" y="4286914"/>
            <a:ext cx="5194299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1333" y="25745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8480" y="2572990"/>
            <a:ext cx="334097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333" y="47970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8480" y="4795490"/>
            <a:ext cx="334097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8006" y="2572990"/>
            <a:ext cx="1641210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E68FF-459E-05CB-810F-CC64677B98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BF321D4-7D79-8B57-FDC1-0CA3F05D1D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59102" y="183067"/>
            <a:ext cx="1999300" cy="1999299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6431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13FE47D9-EA55-FC40-82E9-DEC507AD1E83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0" y="4334627"/>
            <a:ext cx="2368694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29619B6A-3E12-3E4F-97FA-908622D2B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1" y="2287106"/>
            <a:ext cx="236869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39"/>
            <a:ext cx="10414000" cy="9288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cxnSp>
        <p:nvCxnSpPr>
          <p:cNvPr id="39" name="Straight Connector 2">
            <a:extLst>
              <a:ext uri="{FF2B5EF4-FFF2-40B4-BE49-F238E27FC236}">
                <a16:creationId xmlns:a16="http://schemas.microsoft.com/office/drawing/2014/main" id="{6CAB4FB4-39AF-9041-8CC0-A264223825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4334627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4AB60CE5-7F5D-ED41-958B-B272AE10DFC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2287106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2" name="Straight Connector 2">
            <a:extLst>
              <a:ext uri="{FF2B5EF4-FFF2-40B4-BE49-F238E27FC236}">
                <a16:creationId xmlns:a16="http://schemas.microsoft.com/office/drawing/2014/main" id="{BA89B143-BB24-8942-976F-30C1F753FD5F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4334627"/>
            <a:ext cx="2376979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50CF07AB-E5E3-2047-9B71-2B94CCA000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2287106"/>
            <a:ext cx="237292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5D0B50D6-7F1D-5D42-9995-A44CCDC847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4334627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6" name="Straight Connector 21">
            <a:extLst>
              <a:ext uri="{FF2B5EF4-FFF2-40B4-BE49-F238E27FC236}">
                <a16:creationId xmlns:a16="http://schemas.microsoft.com/office/drawing/2014/main" id="{529BF895-274F-594D-AF96-EB7AAE0839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2287106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360" y="2327098"/>
            <a:ext cx="2368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5952" y="2327098"/>
            <a:ext cx="2396015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7" y="2327098"/>
            <a:ext cx="2356987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9" y="2327098"/>
            <a:ext cx="2356986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60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5953" y="4394253"/>
            <a:ext cx="2396014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9249" y="4394253"/>
            <a:ext cx="236804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36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5953" y="2884105"/>
            <a:ext cx="2396014" cy="132556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9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36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952" y="4833986"/>
            <a:ext cx="2396013" cy="1443618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59249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A9A93-A990-CC0F-1744-5F3C212D6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64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7"/>
            <a:ext cx="10355611" cy="9186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46B2-2869-6946-8174-07BF49D7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60" y="1595120"/>
            <a:ext cx="10355611" cy="463264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400"/>
            </a:lvl1pPr>
            <a:lvl2pPr marL="32004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2pPr>
            <a:lvl3pPr marL="5029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3pPr>
            <a:lvl4pPr marL="7315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4pPr>
            <a:lvl5pPr marL="914400" indent="-182880" defTabSz="457200">
              <a:defRPr sz="120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92416-7289-F628-4494-CE87091A15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92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A3FA52DC-873F-6847-9AA7-B418F4F990B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DF5D68-B196-D243-9D31-99A206350DC8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4E56CE-CDB2-7B44-BA8C-851887E41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pic>
        <p:nvPicPr>
          <p:cNvPr id="5" name="Picture 4" descr="A person and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BEABC2DA-F35A-FE74-BFB5-0D280F080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552403" y="149901"/>
            <a:ext cx="7657530" cy="67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90" y="345418"/>
            <a:ext cx="11356109" cy="54259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2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1681425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005943" y="701716"/>
            <a:ext cx="294777" cy="5389649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7920705" y="599596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5882379" y="6258661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7549976" y="6273818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06160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5102"/>
            <a:ext cx="8160911" cy="46066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6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89040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6407468" y="1040180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6346126" y="5975924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6019287" y="6270814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9673290" y="6291136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353792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8591333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3405803" y="1047264"/>
            <a:ext cx="302598" cy="5054541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7132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rgbClr val="0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320563" y="5987733"/>
            <a:ext cx="170478" cy="170478"/>
          </a:xfrm>
          <a:prstGeom prst="ellipse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4706"/>
            <a:ext cx="8160911" cy="461062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12 Month 2021 Project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3023371" y="6269387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7342301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106823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1384321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9030" y="2612819"/>
            <a:ext cx="6086474" cy="42586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DC003B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9029" y="3211512"/>
            <a:ext cx="6086914" cy="4349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D509E-0760-E74B-937B-EBB4E9844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9029" y="3819320"/>
            <a:ext cx="6086475" cy="5032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547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82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8333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A picture containing person, holding, player, male&#10;&#10;Description automatically generated">
            <a:extLst>
              <a:ext uri="{FF2B5EF4-FFF2-40B4-BE49-F238E27FC236}">
                <a16:creationId xmlns:a16="http://schemas.microsoft.com/office/drawing/2014/main" id="{E18EA37A-7398-1789-52C3-EE612F087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384" y="-143435"/>
            <a:ext cx="10685991" cy="71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3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13" y="681038"/>
            <a:ext cx="3751537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5455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703" y="1826229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4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733069-2C87-144C-8EF4-E64E3F05E1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46582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0932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rgbClr val="1AD3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>
                    <a:lumMod val="10000"/>
                  </a:schemeClr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760786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689" r:id="rId3"/>
    <p:sldLayoutId id="2147483688" r:id="rId4"/>
    <p:sldLayoutId id="2147483690" r:id="rId5"/>
    <p:sldLayoutId id="2147483651" r:id="rId6"/>
    <p:sldLayoutId id="2147483665" r:id="rId7"/>
    <p:sldLayoutId id="2147483666" r:id="rId8"/>
    <p:sldLayoutId id="2147483667" r:id="rId9"/>
    <p:sldLayoutId id="2147483701" r:id="rId10"/>
    <p:sldLayoutId id="2147483726" r:id="rId11"/>
    <p:sldLayoutId id="2147483702" r:id="rId12"/>
    <p:sldLayoutId id="2147483676" r:id="rId13"/>
    <p:sldLayoutId id="2147483675" r:id="rId14"/>
    <p:sldLayoutId id="2147483678" r:id="rId15"/>
    <p:sldLayoutId id="2147483650" r:id="rId16"/>
    <p:sldLayoutId id="2147483652" r:id="rId17"/>
    <p:sldLayoutId id="2147483677" r:id="rId18"/>
    <p:sldLayoutId id="2147483655" r:id="rId19"/>
    <p:sldLayoutId id="2147483725" r:id="rId20"/>
    <p:sldLayoutId id="2147483657" r:id="rId21"/>
    <p:sldLayoutId id="2147483728" r:id="rId22"/>
    <p:sldLayoutId id="2147483654" r:id="rId23"/>
    <p:sldLayoutId id="2147483653" r:id="rId24"/>
    <p:sldLayoutId id="2147483656" r:id="rId25"/>
    <p:sldLayoutId id="2147483727" r:id="rId26"/>
    <p:sldLayoutId id="2147483658" r:id="rId27"/>
    <p:sldLayoutId id="2147483679" r:id="rId28"/>
    <p:sldLayoutId id="2147483687" r:id="rId29"/>
    <p:sldLayoutId id="2147483685" r:id="rId30"/>
    <p:sldLayoutId id="2147483684" r:id="rId31"/>
    <p:sldLayoutId id="2147483686" r:id="rId32"/>
    <p:sldLayoutId id="2147483671" r:id="rId33"/>
    <p:sldLayoutId id="2147483672" r:id="rId34"/>
    <p:sldLayoutId id="2147483723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hyperlink" Target="http://benefitscheckup.org/" TargetMode="Externa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donotcall.gov/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investor.gov/introduction-investing/getting-started/working-investment-professional/check-out-your-investme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presource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b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c.gov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5" Type="http://schemas.openxmlformats.org/officeDocument/2006/relationships/hyperlink" Target="http://ncoa.org/Age-Well-Planner" TargetMode="External"/><Relationship Id="rId4" Type="http://schemas.openxmlformats.org/officeDocument/2006/relationships/hyperlink" Target="https://www.nfcc.org/" TargetMode="Externa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fbi.gov/news/stories/elder-fraud-in-focu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bi.gov/news/stories/elder-fraud-in-focus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D3F7EB-8980-3696-3ECC-7064B8EBD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419" sz="2600" dirty="0"/>
              <a:t>Nombre de la organización/evento</a:t>
            </a:r>
          </a:p>
          <a:p>
            <a:endParaRPr lang="en-US" sz="2600" dirty="0"/>
          </a:p>
          <a:p>
            <a:r>
              <a:rPr lang="es-419" sz="2600" dirty="0"/>
              <a:t>Fecha</a:t>
            </a:r>
          </a:p>
          <a:p>
            <a:endParaRPr lang="en-US" sz="2600" dirty="0"/>
          </a:p>
        </p:txBody>
      </p:sp>
      <p:sp>
        <p:nvSpPr>
          <p:cNvPr id="3" name="Text Placeholder 2" descr="Welcome">
            <a:extLst>
              <a:ext uri="{FF2B5EF4-FFF2-40B4-BE49-F238E27FC236}">
                <a16:creationId xmlns:a16="http://schemas.microsoft.com/office/drawing/2014/main" id="{A8AC702E-9E82-275C-6038-E2F493FFE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/>
              <a:t>Bienvenidos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FFF26-5C19-47AB-1692-FD47E05D5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707" y="1112475"/>
            <a:ext cx="4132800" cy="5429745"/>
          </a:xfrm>
          <a:prstGeom prst="rect">
            <a:avLst/>
          </a:prstGeom>
        </p:spPr>
      </p:pic>
      <p:pic>
        <p:nvPicPr>
          <p:cNvPr id="9" name="Picture 8" descr="Logo, Bank of America">
            <a:extLst>
              <a:ext uri="{FF2B5EF4-FFF2-40B4-BE49-F238E27FC236}">
                <a16:creationId xmlns:a16="http://schemas.microsoft.com/office/drawing/2014/main" id="{C87ED82A-2EB9-7AA6-DF2F-15FF27400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16" y="5133975"/>
            <a:ext cx="3905243" cy="390525"/>
          </a:xfrm>
          <a:prstGeom prst="rect">
            <a:avLst/>
          </a:prstGeom>
        </p:spPr>
      </p:pic>
      <p:pic>
        <p:nvPicPr>
          <p:cNvPr id="10" name="Picture 9" descr="Logo, NCOA">
            <a:extLst>
              <a:ext uri="{FF2B5EF4-FFF2-40B4-BE49-F238E27FC236}">
                <a16:creationId xmlns:a16="http://schemas.microsoft.com/office/drawing/2014/main" id="{7FF7632B-1D87-B65B-1B76-C6E35656CB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16" y="5915025"/>
            <a:ext cx="1374909" cy="516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8DAD5-2776-DE37-6C73-F1F1F0AFDFE5}"/>
              </a:ext>
            </a:extLst>
          </p:cNvPr>
          <p:cNvSpPr/>
          <p:nvPr/>
        </p:nvSpPr>
        <p:spPr>
          <a:xfrm>
            <a:off x="304800" y="314325"/>
            <a:ext cx="1428750" cy="6592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 descr="Savvy Saving Seniors: Steps to Avoid Scams">
            <a:extLst>
              <a:ext uri="{FF2B5EF4-FFF2-40B4-BE49-F238E27FC236}">
                <a16:creationId xmlns:a16="http://schemas.microsoft.com/office/drawing/2014/main" id="{96F6EC51-7A05-C0A1-8F72-702EFFE7E65B}"/>
              </a:ext>
            </a:extLst>
          </p:cNvPr>
          <p:cNvSpPr txBox="1">
            <a:spLocks/>
          </p:cNvSpPr>
          <p:nvPr/>
        </p:nvSpPr>
        <p:spPr>
          <a:xfrm>
            <a:off x="920616" y="511491"/>
            <a:ext cx="8470896" cy="4620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sz="5400" b="1" i="0" kern="120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4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0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400">
                <a:latin typeface="Arial" panose="020B0604020202020204" pitchFamily="34" charset="0"/>
                <a:cs typeface="Arial" panose="020B0604020202020204" pitchFamily="34" charset="0"/>
              </a:rPr>
              <a:t>Savvy Saving Seniors</a:t>
            </a:r>
            <a:r>
              <a:rPr lang="es-419" sz="2400" b="0" baseline="3000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s-419" sz="2400">
                <a:latin typeface="Arial" panose="020B0604020202020204" pitchFamily="34" charset="0"/>
                <a:cs typeface="Arial" panose="020B0604020202020204" pitchFamily="34" charset="0"/>
              </a:rPr>
              <a:t>: Pasos para evitar estafas</a:t>
            </a:r>
          </a:p>
        </p:txBody>
      </p:sp>
    </p:spTree>
    <p:extLst>
      <p:ext uri="{BB962C8B-B14F-4D97-AF65-F5344CB8AC3E}">
        <p14:creationId xmlns:p14="http://schemas.microsoft.com/office/powerpoint/2010/main" val="123139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46137-06B4-6613-A029-8C5067FA7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647700"/>
            <a:ext cx="4009697" cy="1414780"/>
          </a:xfrm>
        </p:spPr>
        <p:txBody>
          <a:bodyPr>
            <a:noAutofit/>
          </a:bodyPr>
          <a:lstStyle/>
          <a:p>
            <a:r>
              <a:rPr lang="es-419" sz="4400" dirty="0"/>
              <a:t>1. Estafas de centros de llamadas y de soporte técnico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8E18F-C339-247F-AF41-04277422B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5122062" cy="370078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Las llamadas, los correos electrónicos o las ventanas emergentes falsos de soporte técnico dicen que solucionarán un problema de la computadora, realizarán las actualizaciones necesarias o descargarán un software antivirus útil.</a:t>
            </a:r>
            <a:br>
              <a:rPr lang="es-419" dirty="0"/>
            </a:b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Los estafadores quieren acceder a tu computadora y a la información personal y financiera que contiene.</a:t>
            </a:r>
            <a:br>
              <a:rPr lang="es-419" dirty="0"/>
            </a:b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Estafa de jáquer fantasma</a:t>
            </a:r>
            <a:br>
              <a:rPr lang="es-419" dirty="0"/>
            </a:br>
            <a:r>
              <a:rPr lang="es-419" dirty="0"/>
              <a:t>Comienza como soporte técnico, pero progresa hasta convertirse en falsos funcionarios bancarios e impostores de agencias gubernamentales.</a:t>
            </a:r>
            <a:br>
              <a:rPr lang="es-419" dirty="0"/>
            </a:b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Enfoque en la IA:</a:t>
            </a:r>
            <a:br>
              <a:rPr lang="es-419" dirty="0"/>
            </a:br>
            <a:r>
              <a:rPr lang="es-419" dirty="0"/>
              <a:t>La IA puede eludir los filtros de correo electrónico, recopilar información sobre ti y hacer que las comunicaciones y los estafadores parezcan creíbles.</a:t>
            </a:r>
            <a:br>
              <a:rPr lang="es-419" dirty="0"/>
            </a:br>
            <a:endParaRPr lang="es-419" dirty="0"/>
          </a:p>
        </p:txBody>
      </p:sp>
      <p:pic>
        <p:nvPicPr>
          <p:cNvPr id="29" name="Picture Placeholder 28" descr="A person with headphones and a computer&#10;&#10;AI-generated content may be incorrect.">
            <a:extLst>
              <a:ext uri="{FF2B5EF4-FFF2-40B4-BE49-F238E27FC236}">
                <a16:creationId xmlns:a16="http://schemas.microsoft.com/office/drawing/2014/main" id="{C28CA939-4908-5163-1EA5-BADF17E898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60" r="-7160"/>
          <a:stretch/>
        </p:blipFill>
        <p:spPr/>
      </p:pic>
    </p:spTree>
    <p:extLst>
      <p:ext uri="{BB962C8B-B14F-4D97-AF65-F5344CB8AC3E}">
        <p14:creationId xmlns:p14="http://schemas.microsoft.com/office/powerpoint/2010/main" val="13555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FA32A-563B-CDD6-A325-046D871DE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647700"/>
            <a:ext cx="4009697" cy="1414780"/>
          </a:xfrm>
        </p:spPr>
        <p:txBody>
          <a:bodyPr/>
          <a:lstStyle/>
          <a:p>
            <a:r>
              <a:rPr lang="es-419" sz="4400"/>
              <a:t>2. Estafas de violación de datos personales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093CB-CBD0-9272-91AB-109A60A87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906910" cy="37007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Los mensajes afirman que tu información personal se vio comprometida en una violación de datos y te presionan para que actúes rápidamente para proteger tus cuentas.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Los estafadores utilizan la suplantación de identidad para obtener tu información personal y financiera.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puede crear correos electrónicos altamente personalizados que están diseñados para engañar a los filtros de correo no deseado, y a ti.</a:t>
            </a:r>
          </a:p>
        </p:txBody>
      </p:sp>
      <p:pic>
        <p:nvPicPr>
          <p:cNvPr id="11" name="Picture Placeholder 10" descr="A blue circle with a bar chart in the center&#10;&#10;AI-generated content may be incorrect.">
            <a:extLst>
              <a:ext uri="{FF2B5EF4-FFF2-40B4-BE49-F238E27FC236}">
                <a16:creationId xmlns:a16="http://schemas.microsoft.com/office/drawing/2014/main" id="{B82B2DA9-FBDE-7C58-C7C4-A5E3F260B8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43" r="-5943"/>
          <a:stretch/>
        </p:blipFill>
        <p:spPr/>
      </p:pic>
    </p:spTree>
    <p:extLst>
      <p:ext uri="{BB962C8B-B14F-4D97-AF65-F5344CB8AC3E}">
        <p14:creationId xmlns:p14="http://schemas.microsoft.com/office/powerpoint/2010/main" val="113598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2CFA1-B478-9F83-6B73-D4FE925F8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3. Estafas de confianza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D9BA-7C07-9AE0-41FE-7497ABA87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109051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Los estafadores comienzan generando confianza antes de introducir la estafa financiera.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 </a:t>
            </a:r>
            <a:br>
              <a:rPr lang="es-419" dirty="0"/>
            </a:br>
            <a:r>
              <a:rPr lang="es-419" dirty="0"/>
              <a:t>Los ejemplos incluyen estafas románticas, estafas de abuelos, estafas de contratistas o por reparaciones de vivienda, y estafas que aprovechan la muerte o el funeral del cónyuge.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b="1" dirty="0"/>
            </a:br>
            <a:r>
              <a:rPr lang="es-419" dirty="0"/>
              <a:t>La clonación de voz, los videos </a:t>
            </a:r>
            <a:r>
              <a:rPr lang="es-419" dirty="0" err="1"/>
              <a:t>ultrafalsos</a:t>
            </a:r>
            <a:r>
              <a:rPr lang="es-419" dirty="0"/>
              <a:t> manipulados, los guiones convincentes y los documentos impecablemente falsificados hacen que estas estafas sean más difíciles de detectar.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people giving a high five&#10;&#10;AI-generated content may be incorrect.">
            <a:extLst>
              <a:ext uri="{FF2B5EF4-FFF2-40B4-BE49-F238E27FC236}">
                <a16:creationId xmlns:a16="http://schemas.microsoft.com/office/drawing/2014/main" id="{B7862CD3-0829-DC02-0828-99AF8AE3B2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43" r="-5943"/>
          <a:stretch/>
        </p:blipFill>
        <p:spPr/>
      </p:pic>
    </p:spTree>
    <p:extLst>
      <p:ext uri="{BB962C8B-B14F-4D97-AF65-F5344CB8AC3E}">
        <p14:creationId xmlns:p14="http://schemas.microsoft.com/office/powerpoint/2010/main" val="25873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8B2EB-7A35-43EF-DE12-4CD919FCD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s-419" sz="4000"/>
              <a:t>4. Estafas por falta de pago o por falta entrega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47225-E3B7-8444-2ACE-5DACED42E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404886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Las personas son engañadas para que participen en una transacción unilateral en la que se proporciona el bien o servicio, pero nunca se paga; o se paga el bien o servicio, pero este nunca se recibe.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Estas ofertas son demasiado buenas para ser ciertas, incluyen presión para comprar rápidamente e involucran métodos de pago inusuales.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se puede utilizar para crear tiendas en línea o listados de productos falsos.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box with a black background&#10;&#10;AI-generated content may be incorrect.">
            <a:extLst>
              <a:ext uri="{FF2B5EF4-FFF2-40B4-BE49-F238E27FC236}">
                <a16:creationId xmlns:a16="http://schemas.microsoft.com/office/drawing/2014/main" id="{D5407AD5-F347-F147-8985-05E146D87C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5" r="-7735"/>
          <a:stretch/>
        </p:blipFill>
        <p:spPr/>
      </p:pic>
    </p:spTree>
    <p:extLst>
      <p:ext uri="{BB962C8B-B14F-4D97-AF65-F5344CB8AC3E}">
        <p14:creationId xmlns:p14="http://schemas.microsoft.com/office/powerpoint/2010/main" val="3618812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01E74-61A9-47D3-DE23-ED7792AE1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5. Estafas de inversión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62BFB-131A-82C1-DFA6-A4A3EC6A8C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745545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Estas a menudo comienzan con una estafa para generar confianza y presentan oportunidades de inversión complejas, presentadas con poco o ningún riesgo, y con altos retornos garantizados.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b="1" dirty="0"/>
            </a:br>
            <a:r>
              <a:rPr lang="es-419" dirty="0"/>
              <a:t>Estas incluyen estafas de pagos por adelantado, esquemas Ponzi, esquemas piramidales, fraudes de manipulación del mercado, inversiones inmobiliarias e inversiones basadas en la confianza, como estafas de inversión en criptomonedas.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Los videos </a:t>
            </a:r>
            <a:r>
              <a:rPr lang="es-419" dirty="0" err="1"/>
              <a:t>ultrafalsos</a:t>
            </a:r>
            <a:r>
              <a:rPr lang="es-419" dirty="0"/>
              <a:t>, la clonación de voz y el contenido generado por IA en muchos medios y plataformas pueden engañar a los inversores.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and black dollar sign&#10;&#10;AI-generated content may be incorrect.">
            <a:extLst>
              <a:ext uri="{FF2B5EF4-FFF2-40B4-BE49-F238E27FC236}">
                <a16:creationId xmlns:a16="http://schemas.microsoft.com/office/drawing/2014/main" id="{0690C228-A6F3-B574-CA45-DA52330F2A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96" r="-12896"/>
          <a:stretch/>
        </p:blipFill>
        <p:spPr/>
      </p:pic>
    </p:spTree>
    <p:extLst>
      <p:ext uri="{BB962C8B-B14F-4D97-AF65-F5344CB8AC3E}">
        <p14:creationId xmlns:p14="http://schemas.microsoft.com/office/powerpoint/2010/main" val="77086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47D07-B149-076B-36AA-40A15D3E4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6. Estafas de extorsión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AF6D5-064E-D961-4483-FB3C8A742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315239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Los estafadores usan amenazas de chantaje de publicar materiales íntimos, ilegales o vergonzosos si no pagas.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Estas estafas pueden incluir sextorsión o suplantadores de identidad del Gobierno que amenazan con consecuencias legales.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Los materiales generados por IA otorgan credibilidad a las suplantaciones y a las pruebas falsas.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and black illustration of a letter with a skull on it&#10;&#10;AI-generated content may be incorrect.">
            <a:extLst>
              <a:ext uri="{FF2B5EF4-FFF2-40B4-BE49-F238E27FC236}">
                <a16:creationId xmlns:a16="http://schemas.microsoft.com/office/drawing/2014/main" id="{8ED6F59A-1DE9-02EF-9DB4-74A7DA3339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07" r="-12407"/>
          <a:stretch/>
        </p:blipFill>
        <p:spPr/>
      </p:pic>
    </p:spTree>
    <p:extLst>
      <p:ext uri="{BB962C8B-B14F-4D97-AF65-F5344CB8AC3E}">
        <p14:creationId xmlns:p14="http://schemas.microsoft.com/office/powerpoint/2010/main" val="183012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A0DE-B28B-CA1D-3617-EF9D5F038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647700"/>
            <a:ext cx="4422074" cy="1414780"/>
          </a:xfrm>
        </p:spPr>
        <p:txBody>
          <a:bodyPr/>
          <a:lstStyle/>
          <a:p>
            <a:r>
              <a:rPr lang="es-419" sz="4000" dirty="0"/>
              <a:t>7. Estafas de suplantación de agencias gubernamentales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EE1A3-B092-4F14-0C16-554DB607C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422074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El estafador se hace pasar por un funcionario del Gobierno, a menudo afirmando ser del IRS, la Administración del Seguro Social o Medicare, y presenta reclamos falsos, exige pagos por información personal o amenaza con consecuencias legales o pérdida de beneficios.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Los funcionarios del Gobierno no llaman, envían correos electrónicos o mensajes en las redes sociales, se presentan en tu casa, ni hacen amenazas de pago.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se puede utilizar para falsificar documentos oficiales e identificaciones, y para falsificar números de teléfono para aumentar la credibilidad.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building with columns&#10;&#10;AI-generated content may be incorrect.">
            <a:extLst>
              <a:ext uri="{FF2B5EF4-FFF2-40B4-BE49-F238E27FC236}">
                <a16:creationId xmlns:a16="http://schemas.microsoft.com/office/drawing/2014/main" id="{C52D5041-E4B3-71E3-EEE6-330F492000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75" r="-5975"/>
          <a:stretch/>
        </p:blipFill>
        <p:spPr/>
      </p:pic>
    </p:spTree>
    <p:extLst>
      <p:ext uri="{BB962C8B-B14F-4D97-AF65-F5344CB8AC3E}">
        <p14:creationId xmlns:p14="http://schemas.microsoft.com/office/powerpoint/2010/main" val="30580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99A91-F04F-F43E-A750-204106AAB4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647700"/>
            <a:ext cx="4009697" cy="1414780"/>
          </a:xfrm>
        </p:spPr>
        <p:txBody>
          <a:bodyPr/>
          <a:lstStyle/>
          <a:p>
            <a:r>
              <a:rPr lang="es-419" sz="4400" dirty="0"/>
              <a:t>8. Estafas con tarjetas de crédito y cheques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82E18-C86A-BD51-CFB6-643CCBD4C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485568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Los estafadores utilizan tácticas de suplantación de identidad para obtener acceso a información de identificación personal y a números de tarjetas de crédito o de cuentas; luego exprimen las cuentas de tarjetas de crédito o usan información personal para abrir nuevas cuentas o líneas de crédito.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Es fundamental proteger tu información personal, revisar tu historial de transacciones y monitorear tu puntaje crediticio.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puede acelerar las técnicas de suplantación de identidad y agregar clonación de voz y videos </a:t>
            </a:r>
            <a:r>
              <a:rPr lang="es-419" dirty="0" err="1"/>
              <a:t>ultrafalsos</a:t>
            </a:r>
            <a:r>
              <a:rPr lang="es-419" dirty="0"/>
              <a:t> para que estas estafas sean más frecuentes.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and black credit card&#10;&#10;AI-generated content may be incorrect.">
            <a:extLst>
              <a:ext uri="{FF2B5EF4-FFF2-40B4-BE49-F238E27FC236}">
                <a16:creationId xmlns:a16="http://schemas.microsoft.com/office/drawing/2014/main" id="{AEA196F3-1BF9-0266-34D4-5E0ACF895D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32" r="-6032"/>
          <a:stretch/>
        </p:blipFill>
        <p:spPr/>
      </p:pic>
    </p:spTree>
    <p:extLst>
      <p:ext uri="{BB962C8B-B14F-4D97-AF65-F5344CB8AC3E}">
        <p14:creationId xmlns:p14="http://schemas.microsoft.com/office/powerpoint/2010/main" val="99325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F20A1-E90D-0DE7-4AFC-144C8FF94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419" dirty="0"/>
              <a:t>9. Estafas de vulneración de correo electrónico empresarial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A16AB-C04E-0B62-2BC9-1638049A3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153874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Los estafadores se hacen pasar por proveedores o socios conocidos utilizando facturas falsas o enlaces de pago fraudulentos.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Programas maliciosos en computadoras de empresas para acceder a datos profesionales, financieros y de empleados.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se utiliza en correos electrónicos, mensajes de texto, aplicaciones de comunicación empresarial, llamadas de voz clonadas e incluso llamadas de Zoom </a:t>
            </a:r>
            <a:r>
              <a:rPr lang="es-419" dirty="0" err="1"/>
              <a:t>ultrafalsas</a:t>
            </a:r>
            <a:r>
              <a:rPr lang="es-419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blue envelope with a black at sign&#10;&#10;AI-generated content may be incorrect.">
            <a:extLst>
              <a:ext uri="{FF2B5EF4-FFF2-40B4-BE49-F238E27FC236}">
                <a16:creationId xmlns:a16="http://schemas.microsoft.com/office/drawing/2014/main" id="{4601A60E-E527-095E-AF3C-11A9A8EC84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43" r="-5943"/>
          <a:stretch/>
        </p:blipFill>
        <p:spPr/>
      </p:pic>
    </p:spTree>
    <p:extLst>
      <p:ext uri="{BB962C8B-B14F-4D97-AF65-F5344CB8AC3E}">
        <p14:creationId xmlns:p14="http://schemas.microsoft.com/office/powerpoint/2010/main" val="3736996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FBCF3-FC1C-AE35-6F36-5786AF2E3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10. Estafas de robo de identidad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5B944-C4ED-08EE-C9F2-B8D69BAF2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914" y="736827"/>
            <a:ext cx="4207662" cy="37007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estafa</a:t>
            </a:r>
            <a:br>
              <a:rPr lang="es-419" dirty="0"/>
            </a:br>
            <a:r>
              <a:rPr lang="es-419" dirty="0"/>
              <a:t>Mediante llamadas automáticas y suplantación de identidad, los estafadores usan tu información de identificación personal para acceder a tus cuentas y abrir nuevas cuentas en tu nombre.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La realidad</a:t>
            </a:r>
            <a:br>
              <a:rPr lang="es-419" dirty="0"/>
            </a:br>
            <a:r>
              <a:rPr lang="es-419" dirty="0"/>
              <a:t>Registrarse en el Registro Nacional No Llame puede ayudar.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 dirty="0"/>
              <a:t>Enfoque en la IA</a:t>
            </a:r>
            <a:br>
              <a:rPr lang="es-419" dirty="0"/>
            </a:br>
            <a:r>
              <a:rPr lang="es-419" dirty="0"/>
              <a:t>La IA potencia la minería de datos, crea campañas de suplantación de identidad personalizadas y altamente específicas, y genera la clonación de voz.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computer screen with a person in the screen&#10;&#10;AI-generated content may be incorrect.">
            <a:extLst>
              <a:ext uri="{FF2B5EF4-FFF2-40B4-BE49-F238E27FC236}">
                <a16:creationId xmlns:a16="http://schemas.microsoft.com/office/drawing/2014/main" id="{79B58AA3-BA8E-9629-35E0-526A16E46D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 r="-117"/>
          <a:stretch/>
        </p:blipFill>
        <p:spPr/>
      </p:pic>
    </p:spTree>
    <p:extLst>
      <p:ext uri="{BB962C8B-B14F-4D97-AF65-F5344CB8AC3E}">
        <p14:creationId xmlns:p14="http://schemas.microsoft.com/office/powerpoint/2010/main" val="343888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Round Robin Introductions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Inicio de la discusión</a:t>
            </a:r>
          </a:p>
        </p:txBody>
      </p:sp>
      <p:pic>
        <p:nvPicPr>
          <p:cNvPr id="4" name="Picture Placeholder 3" descr="Smiling couple">
            <a:extLst>
              <a:ext uri="{FF2B5EF4-FFF2-40B4-BE49-F238E27FC236}">
                <a16:creationId xmlns:a16="http://schemas.microsoft.com/office/drawing/2014/main" id="{BA04F7DF-7B31-CE3B-D2BD-F3CCCC3FDA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Text Placeholder 14" descr="Icebreaker: Take the quiz in your handbook to see how you stand against scams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3299" y="2258066"/>
            <a:ext cx="7038039" cy="3918897"/>
          </a:xfrm>
        </p:spPr>
        <p:txBody>
          <a:bodyPr/>
          <a:lstStyle/>
          <a:p>
            <a:endParaRPr lang="en-US" dirty="0"/>
          </a:p>
          <a:p>
            <a:pPr marL="228600" lvl="2" indent="0">
              <a:buNone/>
            </a:pPr>
            <a:r>
              <a:rPr lang="es-419" sz="2400" b="1" dirty="0">
                <a:solidFill>
                  <a:srgbClr val="16726E"/>
                </a:solidFill>
              </a:rPr>
              <a:t>Cuestionario</a:t>
            </a:r>
          </a:p>
          <a:p>
            <a:pPr marL="228600" lvl="2" indent="0">
              <a:buNone/>
            </a:pPr>
            <a:endParaRPr lang="en-US" dirty="0"/>
          </a:p>
          <a:p>
            <a:pPr marL="228600" lvl="2" indent="0">
              <a:buNone/>
            </a:pPr>
            <a:r>
              <a:rPr lang="es-419" dirty="0"/>
              <a:t>Responde el cuestionario en tu manual para comprobar tus conocimientos. </a:t>
            </a:r>
            <a:br>
              <a:rPr lang="es-419" dirty="0"/>
            </a:br>
            <a:r>
              <a:rPr lang="es-419" dirty="0"/>
              <a:t>¿Qué tan preparado estás para reconocer las estafas y mantener una postura firme contra ellas?</a:t>
            </a:r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F9F7010-5B5D-835F-782B-925BB9DEA25A}"/>
              </a:ext>
            </a:extLst>
          </p:cNvPr>
          <p:cNvSpPr/>
          <p:nvPr/>
        </p:nvSpPr>
        <p:spPr>
          <a:xfrm>
            <a:off x="7781925" y="4810125"/>
            <a:ext cx="19716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11BFC1BA-9DA1-AFA2-182B-FA5D5E2B126A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BC2345-8B3D-AE3C-9788-12B15B2A0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364E5C-FAE2-EA67-6BDE-4E6884B02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7CA664-0FDF-C67A-D7E6-38F1C11B1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8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EABCC-6DA5-0CFF-3254-210A2550C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11. Estafas de pagos por adelantado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8900A-9566-130B-2B01-4AE6C9745A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La estafa</a:t>
            </a:r>
            <a:br>
              <a:rPr lang="es-419"/>
            </a:br>
            <a:r>
              <a:rPr lang="es-419"/>
              <a:t>Este es un juego de dar para recibir: te piden que pagues por adelantado antes de poder obtener algo de valor a cambio.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La realidad</a:t>
            </a:r>
            <a:br>
              <a:rPr lang="es-419"/>
            </a:br>
            <a:r>
              <a:rPr lang="es-419"/>
              <a:t>Los ejemplos incluyen estafas de alquiler, estafas de préstamos y de empleo, y estafas de lotería.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Enfoque en la IA</a:t>
            </a:r>
            <a:br>
              <a:rPr lang="es-419"/>
            </a:br>
            <a:r>
              <a:rPr lang="es-419"/>
              <a:t>La IA también puede extraer datos de bolsas de trabajo y de perfiles de LinkedIn para crear oportunidades de empleo realistas y dirigirse con precisión a los solicitantes de empleo.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hand giving money to another hand&#10;&#10;AI-generated content may be incorrect.">
            <a:extLst>
              <a:ext uri="{FF2B5EF4-FFF2-40B4-BE49-F238E27FC236}">
                <a16:creationId xmlns:a16="http://schemas.microsoft.com/office/drawing/2014/main" id="{82174130-7D23-809B-B560-224A876F67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13" r="-5913"/>
          <a:stretch/>
        </p:blipFill>
        <p:spPr/>
      </p:pic>
    </p:spTree>
    <p:extLst>
      <p:ext uri="{BB962C8B-B14F-4D97-AF65-F5344CB8AC3E}">
        <p14:creationId xmlns:p14="http://schemas.microsoft.com/office/powerpoint/2010/main" val="35456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1C608-9784-99E4-A23F-421166461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sz="4400"/>
              <a:t>12. Estafas de ganancias inesperadas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3E0B0-3513-8E83-A1B5-AD38B4298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La estafa</a:t>
            </a:r>
            <a:br>
              <a:rPr lang="es-419"/>
            </a:br>
            <a:r>
              <a:rPr lang="es-419"/>
              <a:t>Las organizaciones criminales extranjeras u otros afirman que ganaste una lotería o un sorteo, o que recibiste una herencia inesperada, y a menudo te exigen que pagues tarifas por adelantado para reclamar el dinero.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La realidad</a:t>
            </a:r>
            <a:br>
              <a:rPr lang="es-419"/>
            </a:br>
            <a:r>
              <a:rPr lang="es-419"/>
              <a:t>¡No puedes ganar si no juegas!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419" b="1"/>
              <a:t>Enfoque en la IA</a:t>
            </a:r>
            <a:br>
              <a:rPr lang="es-419"/>
            </a:br>
            <a:r>
              <a:rPr lang="es-419"/>
              <a:t>La IA se puede utilizar para hacerse pasar por funcionarios de lotería y por abogados.</a:t>
            </a:r>
          </a:p>
        </p:txBody>
      </p:sp>
      <p:pic>
        <p:nvPicPr>
          <p:cNvPr id="6" name="Picture Placeholder 5" descr="A blue and black icon&#10;&#10;AI-generated content may be incorrect.">
            <a:extLst>
              <a:ext uri="{FF2B5EF4-FFF2-40B4-BE49-F238E27FC236}">
                <a16:creationId xmlns:a16="http://schemas.microsoft.com/office/drawing/2014/main" id="{A9DE1565-54D7-A683-5193-C517AF9FF5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20" r="-4820"/>
          <a:stretch/>
        </p:blipFill>
        <p:spPr/>
      </p:pic>
    </p:spTree>
    <p:extLst>
      <p:ext uri="{BB962C8B-B14F-4D97-AF65-F5344CB8AC3E}">
        <p14:creationId xmlns:p14="http://schemas.microsoft.com/office/powerpoint/2010/main" val="49206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The Usual Suspects: Who Are the Likely Perpetrators?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Caso de estudio: Una mirada más cercana a las estafas más comunes</a:t>
            </a:r>
          </a:p>
        </p:txBody>
      </p:sp>
      <p:pic>
        <p:nvPicPr>
          <p:cNvPr id="4" name="Picture Placeholder 3" descr="Grandmother talking to granddaughter">
            <a:extLst>
              <a:ext uri="{FF2B5EF4-FFF2-40B4-BE49-F238E27FC236}">
                <a16:creationId xmlns:a16="http://schemas.microsoft.com/office/drawing/2014/main" id="{6B2BCE16-3C1E-C99A-D7E3-075A4FDC6C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sp>
        <p:nvSpPr>
          <p:cNvPr id="15" name="Text Placeholder 14" descr="Strangers, family members, caregivers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7744" y="1414272"/>
            <a:ext cx="7619999" cy="4762691"/>
          </a:xfrm>
        </p:spPr>
        <p:txBody>
          <a:bodyPr/>
          <a:lstStyle/>
          <a:p>
            <a:r>
              <a:rPr lang="es-419"/>
              <a:t>Maggie, una viuda de 72 años, conoció a James a través de un sitio de citas en línea para adultos mayores. Rápidamente la cautivó con atención, afecto, grandes gestos y promesas para el futuro. Fue un romance vertiginoso, y ella apenas tuvo tiempo para visitar a sus hijos, asistir a su grupo de la iglesia o dar su caminata diaria con sus vecinos. </a:t>
            </a:r>
          </a:p>
          <a:p>
            <a:r>
              <a:rPr lang="es-419"/>
              <a:t> </a:t>
            </a:r>
          </a:p>
          <a:p>
            <a:r>
              <a:rPr lang="es-419"/>
              <a:t>En cuestión de unos pocos meses, su relación se volvió más seria, y James convenció a Maggie de invertir una gran suma en una oportunidad lucrativa que, según él, garantizaba su futuro financiero y el de ambos. Sintiéndose presionada, estaba a punto de enviar dinero cuando dudó. </a:t>
            </a:r>
          </a:p>
          <a:p>
            <a:r>
              <a:rPr lang="es-419"/>
              <a:t> </a:t>
            </a:r>
          </a:p>
          <a:p>
            <a:r>
              <a:rPr lang="es-419"/>
              <a:t>En represalia, James amenazó con exponer mensajes e imágenes íntimos, obtenidos a través de conversaciones manipuladas en línea, a menos que Maggie cumpliera. Temiendo la desgracia, cedió y transfirió el dinero a James. Maggie quedó desconsolada, asustada, en una situación financiera desesperada y sintiéndose muy sola para procesar lo que le sucedió.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8BF06B10-4624-4772-D622-DA220F81035A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6BB109-BD31-A0FA-CD20-C2ED03B7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DD2C67-2BCF-CB22-CC14-8A2AC6DA2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F538C8C-896F-FD08-6560-E4896D453D41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67D822-1DEE-F402-34B9-A35A125BC34F}"/>
              </a:ext>
            </a:extLst>
          </p:cNvPr>
          <p:cNvGrpSpPr/>
          <p:nvPr/>
        </p:nvGrpSpPr>
        <p:grpSpPr>
          <a:xfrm>
            <a:off x="8738886" y="5537557"/>
            <a:ext cx="3453112" cy="646331"/>
            <a:chOff x="8738886" y="5545254"/>
            <a:chExt cx="3453112" cy="646331"/>
          </a:xfrm>
        </p:grpSpPr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58104FF8-B255-C61B-6ACD-4736364D7E03}"/>
                </a:ext>
              </a:extLst>
            </p:cNvPr>
            <p:cNvSpPr/>
            <p:nvPr/>
          </p:nvSpPr>
          <p:spPr>
            <a:xfrm flipH="1">
              <a:off x="8738886" y="5610570"/>
              <a:ext cx="3453112" cy="528641"/>
            </a:xfrm>
            <a:prstGeom prst="round1Rect">
              <a:avLst>
                <a:gd name="adj" fmla="val 50000"/>
              </a:avLst>
            </a:prstGeom>
            <a:solidFill>
              <a:srgbClr val="1672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36ACAD-C243-F8D1-0A34-664DD7267B8B}"/>
                </a:ext>
              </a:extLst>
            </p:cNvPr>
            <p:cNvSpPr txBox="1"/>
            <p:nvPr/>
          </p:nvSpPr>
          <p:spPr>
            <a:xfrm>
              <a:off x="8738886" y="5545254"/>
              <a:ext cx="318532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endParaRPr lang="en-US" b="1" dirty="0">
                <a:solidFill>
                  <a:schemeClr val="bg1"/>
                </a:solidFill>
                <a:ea typeface="ＭＳ Ｐゴシック" charset="-128"/>
              </a:endParaRPr>
            </a:p>
            <a:p>
              <a:pPr algn="ctr" eaLnBrk="1" hangingPunct="1">
                <a:defRPr/>
              </a:pPr>
              <a:r>
                <a:rPr lang="es-419" b="1">
                  <a:solidFill>
                    <a:schemeClr val="bg1"/>
                  </a:solidFill>
                  <a:ea typeface="ＭＳ Ｐゴシック" charset="-128"/>
                </a:rPr>
                <a:t>Examinemos este caso...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56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BD44B-118D-EED5-935A-17D6277AF8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041" y="2070100"/>
            <a:ext cx="2712995" cy="633868"/>
          </a:xfrm>
        </p:spPr>
        <p:txBody>
          <a:bodyPr/>
          <a:lstStyle/>
          <a:p>
            <a:r>
              <a:rPr lang="es-419">
                <a:solidFill>
                  <a:srgbClr val="16726E"/>
                </a:solidFill>
              </a:rPr>
              <a:t>Tipos de estafas</a:t>
            </a:r>
          </a:p>
        </p:txBody>
      </p:sp>
      <p:sp>
        <p:nvSpPr>
          <p:cNvPr id="3" name="Title 2" descr="Common Methods of Identity Theft">
            <a:extLst>
              <a:ext uri="{FF2B5EF4-FFF2-40B4-BE49-F238E27FC236}">
                <a16:creationId xmlns:a16="http://schemas.microsoft.com/office/drawing/2014/main" id="{989D47E5-B61B-1FD2-DC2C-E2C58B8D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4" y="219246"/>
            <a:ext cx="10342873" cy="914961"/>
          </a:xfrm>
        </p:spPr>
        <p:txBody>
          <a:bodyPr/>
          <a:lstStyle/>
          <a:p>
            <a:r>
              <a:rPr lang="es-419"/>
              <a:t>Caso de estudio: Una mirada más cercana a las estafas más comunes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FDCAB-3184-ACE3-D05D-9CF8494E64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6673" y="2070100"/>
            <a:ext cx="3080020" cy="643012"/>
          </a:xfrm>
        </p:spPr>
        <p:txBody>
          <a:bodyPr/>
          <a:lstStyle/>
          <a:p>
            <a:r>
              <a:rPr lang="es-419">
                <a:solidFill>
                  <a:srgbClr val="16726E"/>
                </a:solidFill>
              </a:rPr>
              <a:t>Señales de advertencia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6B605-DC56-3814-A982-67AC18D54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8611" y="2070100"/>
            <a:ext cx="3264224" cy="643012"/>
          </a:xfrm>
        </p:spPr>
        <p:txBody>
          <a:bodyPr/>
          <a:lstStyle/>
          <a:p>
            <a:r>
              <a:rPr lang="es-419">
                <a:solidFill>
                  <a:srgbClr val="16726E"/>
                </a:solidFill>
              </a:rPr>
              <a:t>Prevención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5B186B-46E1-E424-8569-C95778E11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</p:spPr>
        <p:txBody>
          <a:bodyPr/>
          <a:lstStyle/>
          <a:p>
            <a:pPr lvl="0"/>
            <a:r>
              <a:rPr lang="es-419"/>
              <a:t>¿Puedes identificar qué tipo (o tipos) de estafas tuvieron lugar en este escenario?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F74EB6-6CB4-2053-0E67-AB734C2D8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</p:spPr>
        <p:txBody>
          <a:bodyPr/>
          <a:lstStyle/>
          <a:p>
            <a:pPr lvl="0"/>
            <a:r>
              <a:rPr lang="es-419"/>
              <a:t>¿Cuáles fueron algunas de las señales de alerta que notaste a medida que avanzaba este escenario?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89FC70-B241-8EAA-C9B2-E3988840D0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</p:spPr>
        <p:txBody>
          <a:bodyPr/>
          <a:lstStyle/>
          <a:p>
            <a:pPr lvl="0"/>
            <a:r>
              <a:rPr lang="es-419"/>
              <a:t>¿Crees que hay algo que Maggie podría haber hecho diferente?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55515-D1EB-614A-C131-D8FBBCCE4A6E}"/>
              </a:ext>
            </a:extLst>
          </p:cNvPr>
          <p:cNvCxnSpPr>
            <a:cxnSpLocks/>
          </p:cNvCxnSpPr>
          <p:nvPr/>
        </p:nvCxnSpPr>
        <p:spPr>
          <a:xfrm>
            <a:off x="3799840" y="2070100"/>
            <a:ext cx="0" cy="3233421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A88B54-C5C0-B5FC-D372-96B7514C2977}"/>
              </a:ext>
            </a:extLst>
          </p:cNvPr>
          <p:cNvCxnSpPr>
            <a:cxnSpLocks/>
          </p:cNvCxnSpPr>
          <p:nvPr/>
        </p:nvCxnSpPr>
        <p:spPr>
          <a:xfrm>
            <a:off x="7486316" y="2070100"/>
            <a:ext cx="0" cy="3233421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Group 9" descr="Logos, Bank of America and NCOA">
            <a:extLst>
              <a:ext uri="{FF2B5EF4-FFF2-40B4-BE49-F238E27FC236}">
                <a16:creationId xmlns:a16="http://schemas.microsoft.com/office/drawing/2014/main" id="{8ADC868B-AD90-1FD7-A3FD-4CFA25BE41AB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1837F-0CF7-5B6F-1122-61BEDC4EF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5EDB25-082D-9D7E-88B9-A5FE34F6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AE2450-38FB-67C3-161A-7E029008B419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6673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 descr="Tips to Avoid Scams">
            <a:extLst>
              <a:ext uri="{FF2B5EF4-FFF2-40B4-BE49-F238E27FC236}">
                <a16:creationId xmlns:a16="http://schemas.microsoft.com/office/drawing/2014/main" id="{02367878-4984-F7F3-882A-E2B5C8175C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9" y="1595438"/>
            <a:ext cx="9472333" cy="1516061"/>
          </a:xfrm>
        </p:spPr>
        <p:txBody>
          <a:bodyPr/>
          <a:lstStyle/>
          <a:p>
            <a:r>
              <a:rPr lang="es-419" dirty="0"/>
              <a:t>Consejos para evitar estafas</a:t>
            </a:r>
          </a:p>
          <a:p>
            <a:endParaRPr lang="en-US" dirty="0"/>
          </a:p>
        </p:txBody>
      </p:sp>
      <p:pic>
        <p:nvPicPr>
          <p:cNvPr id="5" name="Picture Placeholder 4" descr="Couple at computer">
            <a:extLst>
              <a:ext uri="{FF2B5EF4-FFF2-40B4-BE49-F238E27FC236}">
                <a16:creationId xmlns:a16="http://schemas.microsoft.com/office/drawing/2014/main" id="{7AF48292-9D92-F5AF-9D3D-E1D20314F8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172452"/>
            <a:ext cx="2897462" cy="2897461"/>
          </a:xfrm>
        </p:spPr>
      </p:pic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613C7DDE-0AAD-0D4C-4D8E-A17DFE240E2A}"/>
              </a:ext>
            </a:extLst>
          </p:cNvPr>
          <p:cNvGrpSpPr/>
          <p:nvPr/>
        </p:nvGrpSpPr>
        <p:grpSpPr>
          <a:xfrm>
            <a:off x="8404926" y="6308226"/>
            <a:ext cx="3520366" cy="340307"/>
            <a:chOff x="8404926" y="6308226"/>
            <a:chExt cx="3520366" cy="34030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AD491E3-0301-0272-7E6E-E2F6F27798C9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82AA4E-F87F-B73B-2EA3-8B52F9D1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5039" cy="3168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D00E3F-A6F7-D11F-129F-24A47889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926" y="6323192"/>
              <a:ext cx="2303839" cy="2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76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DF3FC51-315B-CC65-9E3E-6D304761B3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388684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Nunca envíes dinero, criptomonedas, tarjetas de regalo u otros pagos a soporte técnico no solicitado.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A521862-AF6F-9734-043A-AE300760E89A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388684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Regístrate en el Registro No Llame.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No aceptes ofertas no solicitadas de soporte técnico; ignora enlaces, ventanas emergentes, mensajes de texto, llamadas y otros intentos.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07000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descargues software de una persona desconocida y nunca permitas que una persona desconocida tenga acceso remoto o control de tu computadora.</a:t>
            </a:r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C2B07BDE-0C6E-FD82-FDAE-2DD931455D80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35" name="Title 26" descr="Tips to Avoid Social Security Impersonation Scams">
            <a:extLst>
              <a:ext uri="{FF2B5EF4-FFF2-40B4-BE49-F238E27FC236}">
                <a16:creationId xmlns:a16="http://schemas.microsoft.com/office/drawing/2014/main" id="{05481DB8-9013-EB87-D49D-F4F4EC1AF808}"/>
              </a:ext>
            </a:extLst>
          </p:cNvPr>
          <p:cNvSpPr txBox="1">
            <a:spLocks/>
          </p:cNvSpPr>
          <p:nvPr/>
        </p:nvSpPr>
        <p:spPr>
          <a:xfrm>
            <a:off x="711220" y="479130"/>
            <a:ext cx="7696377" cy="91495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j-cs"/>
              </a:defRPr>
            </a:lvl1pPr>
          </a:lstStyle>
          <a:p>
            <a:r>
              <a:rPr lang="es-419" sz="3200" dirty="0"/>
              <a:t>Consejos para evitar estafas de centros de llamadas y de soporte técnico</a:t>
            </a:r>
          </a:p>
        </p:txBody>
      </p:sp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6B46ED56-0077-9537-1F69-9C4C7C182674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E18AE-7CF2-BFF9-BEE2-A3D37F84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AD80B7-CB14-1EEC-5FA1-E0708EC59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1797E32-EF25-66D2-E458-E86A7C8B5097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person writing on a paper&#10;&#10;AI-generated content may be incorrect.">
            <a:extLst>
              <a:ext uri="{FF2B5EF4-FFF2-40B4-BE49-F238E27FC236}">
                <a16:creationId xmlns:a16="http://schemas.microsoft.com/office/drawing/2014/main" id="{332FD5C2-0C74-D8B9-92F7-1CE8B64FA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94" y="212172"/>
            <a:ext cx="2247419" cy="2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 dirty="0"/>
              <a:t>Consejo 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DF3FC51-315B-CC65-9E3E-6D304761B3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4372138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respondas a mensajes de texto, correos electrónicos ni llamadas telefónicas que te alerten sobre una violación de datos. En su lugar, comunícate directamente con la empresa mencionada utilizando un número de teléfono o un sitio web confirmados.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A521862-AF6F-9734-043A-AE300760E89A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3970106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Utiliza contraseñas seguras y habilita la autenticación </a:t>
            </a:r>
            <a:r>
              <a:rPr lang="es-419" dirty="0" err="1"/>
              <a:t>multifactor</a:t>
            </a:r>
            <a:r>
              <a:rPr lang="es-419" dirty="0"/>
              <a:t> para proteger tu información de verdaderas violaciones de datos.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No hagas clic en ventanas emergentes, enlaces o archivos adjuntos que te adviertan sobre una violación de datos.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5490"/>
            <a:ext cx="3886845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Busca señales de alerta, como errores gramaticales y ortográficos, solicitudes para confirmar información personal, y presión para actuar rápidamente.</a:t>
            </a:r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C2B07BDE-0C6E-FD82-FDAE-2DD931455D80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Romance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8872051" cy="914958"/>
          </a:xfrm>
        </p:spPr>
        <p:txBody>
          <a:bodyPr/>
          <a:lstStyle/>
          <a:p>
            <a:r>
              <a:rPr lang="es-419" dirty="0"/>
              <a:t>Consejos para evitar estafas de violación de datos personales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E39FFBA6-F889-F51E-570F-BC152276BCA9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D74C50-5AC5-D26D-D6C7-C4EFEF4A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7BFFAE-10BF-2CD3-3EC3-551C1E49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A19650-A6A2-E6EA-31DC-198BD5CFEB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0279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DF3FC51-315B-CC65-9E3E-6D304761B3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5" y="2572990"/>
            <a:ext cx="4337659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Obtén siempre la información por escrito y tómate tu tiempo para considerar la situación y para investigar a las partes involucradas.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A521862-AF6F-9734-043A-AE300760E89A}"/>
              </a:ext>
            </a:extLst>
          </p:cNvPr>
          <p:cNvSpPr txBox="1">
            <a:spLocks/>
          </p:cNvSpPr>
          <p:nvPr/>
        </p:nvSpPr>
        <p:spPr>
          <a:xfrm>
            <a:off x="6339305" y="4795490"/>
            <a:ext cx="4181107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cedas ante tácticas de venta bajo alta presión o ante la manipulación personal.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No mezcles las citas con el dinero. Establece límites firmes entre tus finanzas y tus parejas románticas.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07000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Crea una contraseña familiar secreta para burlar a los estafadores cuando usen la clonación de voz.</a:t>
            </a:r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C2B07BDE-0C6E-FD82-FDAE-2DD931455D80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Telemarketing/Robocall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6039204" cy="914958"/>
          </a:xfrm>
        </p:spPr>
        <p:txBody>
          <a:bodyPr/>
          <a:lstStyle/>
          <a:p>
            <a:r>
              <a:rPr lang="es-419" dirty="0"/>
              <a:t>Consejos para evitar estafas de confianza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C83E0372-640C-E60C-7784-5FF852F8DB74}"/>
              </a:ext>
            </a:extLst>
          </p:cNvPr>
          <p:cNvSpPr/>
          <p:nvPr/>
        </p:nvSpPr>
        <p:spPr>
          <a:xfrm>
            <a:off x="2055043" y="2809188"/>
            <a:ext cx="1338606" cy="263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 descr="Logos, Bank of America and NCOA">
            <a:extLst>
              <a:ext uri="{FF2B5EF4-FFF2-40B4-BE49-F238E27FC236}">
                <a16:creationId xmlns:a16="http://schemas.microsoft.com/office/drawing/2014/main" id="{5D828F4E-213E-B516-5189-2B49F48F7496}"/>
              </a:ext>
            </a:extLst>
          </p:cNvPr>
          <p:cNvGrpSpPr/>
          <p:nvPr/>
        </p:nvGrpSpPr>
        <p:grpSpPr>
          <a:xfrm>
            <a:off x="8468168" y="6208715"/>
            <a:ext cx="3515964" cy="340307"/>
            <a:chOff x="8407597" y="6308226"/>
            <a:chExt cx="3515964" cy="3403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D6C914-44D3-4625-E151-7CD7B7D4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EAC5E4-55EB-5035-14B7-6DD66173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1D6969C-4C39-B4E0-CBC3-98E8D316732F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F7DA2C-A8FC-0075-083E-14436B2824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94" y="212172"/>
            <a:ext cx="2247419" cy="2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4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DF3FC51-315B-CC65-9E3E-6D304761B3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388684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Tómate el tiempo para investigar sitios web o vendedores individuales antes de continuar con una compra. 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A521862-AF6F-9734-043A-AE300760E89A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4256976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Verifica la cantidad y el contenido de las valoraciones y las reseñas de los clientes.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proporciones información personal o de pago en sitios web desconocidos o no verificados.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85229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Opta por métodos de pago seguros como tarjetas de crédito que ofrecen protección al comprador.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C2B07BDE-0C6E-FD82-FDAE-2DD931455D80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Tech Support Scams/Internet Fraud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9" y="219247"/>
            <a:ext cx="8764475" cy="914958"/>
          </a:xfrm>
        </p:spPr>
        <p:txBody>
          <a:bodyPr/>
          <a:lstStyle/>
          <a:p>
            <a:r>
              <a:rPr lang="es-419" dirty="0"/>
              <a:t>Consejos para evitar estafas por falta de pago o por falta entrega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D7F2E48D-FCB7-ACAF-1F3D-0B55486DAA40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D002C9-CE91-4FE8-E138-3CB06EB3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2C051E-8DDE-A200-EA82-2FAC550F1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EDAD6E-E03A-30ED-7B0D-63E8D48AFDAF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5598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572991"/>
            <a:ext cx="3886844" cy="18269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Haz tu tarea para verificar la credibilidad de las oportunidades de inversión y de las personas que las promocionan a partir de múltiples fuentes confiables.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Desconfía de las oportunidades de inversión que prometen cero riesgos, ganancias rápidas o retornos garantizados.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3886845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Ignora las ofertas no solicitadas que piden que inviertas dinero. 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b="1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Investment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Consejos para evitar esquemas de inversión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96D0CDE1-2903-F1DA-3DB4-E982AC675875}"/>
              </a:ext>
            </a:extLst>
          </p:cNvPr>
          <p:cNvGrpSpPr/>
          <p:nvPr/>
        </p:nvGrpSpPr>
        <p:grpSpPr>
          <a:xfrm>
            <a:off x="8468168" y="629844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C0EDB3-BF96-99A0-0BD8-B2932600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F7F0B9-7C16-AE19-81B5-039D628F2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B95A-BB77-D174-2844-03BBD241AD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1AD6CF7-A3F6-ADDA-36DA-A509F17C3E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3914D9E-5B9D-2F4C-1FC2-6B9C8449D18F}"/>
              </a:ext>
            </a:extLst>
          </p:cNvPr>
          <p:cNvSpPr txBox="1">
            <a:spLocks/>
          </p:cNvSpPr>
          <p:nvPr/>
        </p:nvSpPr>
        <p:spPr>
          <a:xfrm>
            <a:off x="6339305" y="4795490"/>
            <a:ext cx="4181107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Consulta con un profesional de inversiones registrado antes de tomar cualquier decisión. Visita </a:t>
            </a:r>
            <a:r>
              <a:rPr lang="es-419" u="sng" dirty="0">
                <a:hlinkClick r:id="rId4" tooltip="Investor.gov"/>
              </a:rPr>
              <a:t>Investor.gov</a:t>
            </a:r>
            <a:r>
              <a:rPr lang="es-419" dirty="0"/>
              <a:t> para confirmar el estado del registro legalmente obligatorio de los inversionistas. </a:t>
            </a:r>
          </a:p>
        </p:txBody>
      </p:sp>
      <p:cxnSp>
        <p:nvCxnSpPr>
          <p:cNvPr id="9" name="Straight Connector 36">
            <a:extLst>
              <a:ext uri="{FF2B5EF4-FFF2-40B4-BE49-F238E27FC236}">
                <a16:creationId xmlns:a16="http://schemas.microsoft.com/office/drawing/2014/main" id="{58E77C56-C166-1244-3EBB-0624D783528F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4590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4" descr="Today's Objectives">
            <a:extLst>
              <a:ext uri="{FF2B5EF4-FFF2-40B4-BE49-F238E27FC236}">
                <a16:creationId xmlns:a16="http://schemas.microsoft.com/office/drawing/2014/main" id="{FA84C452-B9AA-66C5-067B-C05B5CEF9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213" y="681038"/>
            <a:ext cx="2986175" cy="2638426"/>
          </a:xfrm>
        </p:spPr>
        <p:txBody>
          <a:bodyPr/>
          <a:lstStyle/>
          <a:p>
            <a:r>
              <a:rPr lang="es-419" dirty="0"/>
              <a:t>Objetivos de hoy</a:t>
            </a:r>
          </a:p>
          <a:p>
            <a:endParaRPr lang="en-US" dirty="0"/>
          </a:p>
        </p:txBody>
      </p:sp>
      <p:graphicFrame>
        <p:nvGraphicFramePr>
          <p:cNvPr id="7" name="Table" descr="How Much Do You Know About Scams? Why you're at risk, the usual suspect and types of scams, protecting yourself, and reporting scams">
            <a:extLst>
              <a:ext uri="{FF2B5EF4-FFF2-40B4-BE49-F238E27FC236}">
                <a16:creationId xmlns:a16="http://schemas.microsoft.com/office/drawing/2014/main" id="{4E90D726-67DA-E30C-DDA9-C1E7D1D2B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983888"/>
              </p:ext>
            </p:extLst>
          </p:nvPr>
        </p:nvGraphicFramePr>
        <p:xfrm>
          <a:off x="5321300" y="681039"/>
          <a:ext cx="6335711" cy="350548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335711">
                  <a:extLst>
                    <a:ext uri="{9D8B030D-6E8A-4147-A177-3AD203B41FA5}">
                      <a16:colId xmlns:a16="http://schemas.microsoft.com/office/drawing/2014/main" val="1415697778"/>
                    </a:ext>
                  </a:extLst>
                </a:gridCol>
              </a:tblGrid>
              <a:tr h="5842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cs typeface="Arial" pitchFamily="34"/>
                        </a:rPr>
                        <a:t>1. Que descubras cuánto sabes sobre las estafas modernas mejoradas con IA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06383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2. Que comprendas por qué corres el riesgo de sufrir explotación financiera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668940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s-419" sz="1400" b="0" i="0" spc="0" baseline="0">
                          <a:solidFill>
                            <a:schemeClr val="bg1"/>
                          </a:solidFill>
                          <a:latin typeface="Arial" pitchFamily="34"/>
                          <a:cs typeface="Arial" pitchFamily="34"/>
                        </a:rPr>
                        <a:t>3. Que reconozcas a los sospechosos habituales y las estafas comunes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3036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4. Que obtengas las herramientas para responder de forma segura </a:t>
                      </a:r>
                      <a:b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</a:b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    a los intentos de estafa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179216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5. Que sepas cómo denunciar estafas y delitos financieros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74861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6. Que te sientas seguro de protegerte a ti mismo y a tus seres queridos </a:t>
                      </a:r>
                      <a:b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</a:br>
                      <a:r>
                        <a:rPr lang="es-419" sz="1400" b="0" i="0" spc="0" baseline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    de las estafas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57476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C55E027D-44EB-D414-9CD1-F880B064CAC4}"/>
              </a:ext>
            </a:extLst>
          </p:cNvPr>
          <p:cNvGrpSpPr/>
          <p:nvPr/>
        </p:nvGrpSpPr>
        <p:grpSpPr>
          <a:xfrm>
            <a:off x="8404926" y="6308226"/>
            <a:ext cx="3520366" cy="340307"/>
            <a:chOff x="8404926" y="6308226"/>
            <a:chExt cx="3520366" cy="34030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D3C23A-3B10-40DA-2FD0-A2DD16FC8AB3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29FFC8-CE54-B7EF-5765-6FEEA5E3A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5039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651522-607B-8D9F-52FC-6490FEFCE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926" y="6323192"/>
              <a:ext cx="2303839" cy="2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886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572991"/>
            <a:ext cx="3886844" cy="18269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Ten en cuenta que un funcionario del Gobierno o un agente de la ley reales no te amenazarán por dinero.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Reconsidera compartir información de identificación e historias demasiado personales en plataformas públicas en línea como las redes sociales, ya que los extorsionadores podrían usarlas en tu contra.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85229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Reconsidera seriamente hacer publicaciones, enviar correos electrónicos o mensajes de texto, o compartir fotos o videos íntimos que puedan usarse en estafas de sextorsión.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b="1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Investment Scheme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5707509" cy="914958"/>
          </a:xfrm>
        </p:spPr>
        <p:txBody>
          <a:bodyPr/>
          <a:lstStyle/>
          <a:p>
            <a:r>
              <a:rPr lang="es-419" dirty="0"/>
              <a:t>Consejos para evitar estafas de extorsión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12511228-3721-5852-9ECA-BA518F8EE7F6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F33985-6EA4-CD54-84E4-78D6EB136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E63D9C-00E0-C343-A3B1-FB1C711A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7E661F9-D8DD-FF85-550C-95722421D80F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6D164A4-EC00-BFB8-BAC6-B3AFF2B949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1A26DF6-8E3F-2DF4-3C4E-9337BFF79747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388684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No entres en pánico: bloquea y denuncia. Los chantajistas cuentan con que te asustarán para que hagas lo que piden. No respondas, no intentes negociar una solución y no pagues. </a:t>
            </a:r>
          </a:p>
        </p:txBody>
      </p:sp>
      <p:cxnSp>
        <p:nvCxnSpPr>
          <p:cNvPr id="9" name="Straight Connector 36">
            <a:extLst>
              <a:ext uri="{FF2B5EF4-FFF2-40B4-BE49-F238E27FC236}">
                <a16:creationId xmlns:a16="http://schemas.microsoft.com/office/drawing/2014/main" id="{3B0E1587-7324-6B44-DECD-6CC5744938A2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F4EBB9-29BF-93DB-CF5B-7C9F70F800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94" y="212172"/>
            <a:ext cx="2247419" cy="2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5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 descr="Tips to Avoid Medicare/Medicaid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9678874" cy="914958"/>
          </a:xfrm>
        </p:spPr>
        <p:txBody>
          <a:bodyPr/>
          <a:lstStyle/>
          <a:p>
            <a:r>
              <a:rPr lang="es-419" dirty="0"/>
              <a:t>Consejos para evitar estafas de suplantación de agencias gubernamentales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12573E15-2476-F43E-31E4-4952B8514D2F}"/>
              </a:ext>
            </a:extLst>
          </p:cNvPr>
          <p:cNvSpPr/>
          <p:nvPr/>
        </p:nvSpPr>
        <p:spPr>
          <a:xfrm>
            <a:off x="6604000" y="4334933"/>
            <a:ext cx="1659467" cy="237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 descr="Logos, Bank of America and NCOA">
            <a:extLst>
              <a:ext uri="{FF2B5EF4-FFF2-40B4-BE49-F238E27FC236}">
                <a16:creationId xmlns:a16="http://schemas.microsoft.com/office/drawing/2014/main" id="{2CBEA35B-98AC-1B23-74BA-B383D68AFC7F}"/>
              </a:ext>
            </a:extLst>
          </p:cNvPr>
          <p:cNvGrpSpPr/>
          <p:nvPr/>
        </p:nvGrpSpPr>
        <p:grpSpPr>
          <a:xfrm>
            <a:off x="8468168" y="6206004"/>
            <a:ext cx="3515964" cy="340307"/>
            <a:chOff x="8407597" y="6308226"/>
            <a:chExt cx="3515964" cy="340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23DF29-87C4-7ACB-A83C-332BDDCF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211E1-9B0D-1D36-052B-356D00C13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EEAC7B-8D4B-8956-DC81-33ADEE22A703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F123AB5-87ED-2ADB-7A73-957980FD3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2B4DC35E-C973-036C-2904-BC237A5168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303D626-BF71-6B09-4565-77AD6EA1FE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73C92FD-97DD-8813-EF0D-E9A38E9F92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12E0864-B8C8-26DC-AECD-2FF46CF653FE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388684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Tienes que saber que el Gobierno nunca te pedirá que pagues mediante transferencia bancaria, tarjetas de regalo, criptomonedas u otros métodos de pago inusuales.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DB4D4E82-193B-C3D0-2CB8-30F5D7A244A9}"/>
              </a:ext>
            </a:extLst>
          </p:cNvPr>
          <p:cNvSpPr txBox="1">
            <a:spLocks/>
          </p:cNvSpPr>
          <p:nvPr/>
        </p:nvSpPr>
        <p:spPr>
          <a:xfrm>
            <a:off x="6339305" y="4795490"/>
            <a:ext cx="4181107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confíes en tu identificador de llamadas porque los estafadores pueden falsificar el nombre de una agencia gubernamental o el número de teléfono real cuando llaman. 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6E01D7C9-0D1C-69C5-B332-60B5A15BDE5F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4200129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Las agencias gubernamentales nunca te llamarán, enviarán correos electrónicos o mensajes de texto, aparecerán sin previo aviso ni te enviarán mensajes en las redes sociales para solicitarte dinero o información de identificación personal. 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600520FE-BC79-A65E-53E5-42975D8FE1A9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200129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Las agencias gubernamentales nunca te amenazarán con arresto o pérdida de beneficios como consecuencia de no realizar un pago que no hayas confirmado.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545322EF-890B-50A2-C336-A5DB0212A21D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6" name="Straight Connector 36">
            <a:extLst>
              <a:ext uri="{FF2B5EF4-FFF2-40B4-BE49-F238E27FC236}">
                <a16:creationId xmlns:a16="http://schemas.microsoft.com/office/drawing/2014/main" id="{E8B0681C-CD74-A386-E057-24B6785C31F4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7" name="Straight Connector 36">
            <a:extLst>
              <a:ext uri="{FF2B5EF4-FFF2-40B4-BE49-F238E27FC236}">
                <a16:creationId xmlns:a16="http://schemas.microsoft.com/office/drawing/2014/main" id="{E69A904D-3FF9-39BD-41CE-9DB512D9E867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8" name="Straight Connector 36">
            <a:extLst>
              <a:ext uri="{FF2B5EF4-FFF2-40B4-BE49-F238E27FC236}">
                <a16:creationId xmlns:a16="http://schemas.microsoft.com/office/drawing/2014/main" id="{ECDB40CA-98A4-5374-EA0B-7E60E520686D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01733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 descr="Tips to Avoid Home Repair/Contractor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9" y="219247"/>
            <a:ext cx="6817989" cy="914958"/>
          </a:xfrm>
        </p:spPr>
        <p:txBody>
          <a:bodyPr/>
          <a:lstStyle/>
          <a:p>
            <a:r>
              <a:rPr lang="es-419"/>
              <a:t>Consejos para evitar estafas con tarjetas de crédito y cheques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0EF7D661-C7CB-D8F4-EE43-862BF61D622E}"/>
              </a:ext>
            </a:extLst>
          </p:cNvPr>
          <p:cNvSpPr/>
          <p:nvPr/>
        </p:nvSpPr>
        <p:spPr>
          <a:xfrm>
            <a:off x="9324622" y="5915378"/>
            <a:ext cx="745067" cy="270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 descr="Logos, Bank of America and NCOA">
            <a:extLst>
              <a:ext uri="{FF2B5EF4-FFF2-40B4-BE49-F238E27FC236}">
                <a16:creationId xmlns:a16="http://schemas.microsoft.com/office/drawing/2014/main" id="{41715801-5CDD-3E57-38B5-D268EA6997E5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5306C9-1BA3-1567-37D7-E207FCB7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E4E2C0-B57B-8104-3726-4829A6B28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213764F-1CFA-5919-A2ED-DA30BE6B4E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 descr="Bbb.org">
            <a:hlinkClick r:id="rId3"/>
            <a:extLst>
              <a:ext uri="{FF2B5EF4-FFF2-40B4-BE49-F238E27FC236}">
                <a16:creationId xmlns:a16="http://schemas.microsoft.com/office/drawing/2014/main" id="{D8B1F213-5D56-90B6-4ABF-245953804690}"/>
              </a:ext>
            </a:extLst>
          </p:cNvPr>
          <p:cNvSpPr/>
          <p:nvPr/>
        </p:nvSpPr>
        <p:spPr>
          <a:xfrm>
            <a:off x="9324622" y="5505651"/>
            <a:ext cx="745067" cy="240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B638BFC7-2D87-45B1-A065-9592A8EB0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A8BF88F-7664-A347-67F4-534F947D2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8E9B51E-EA42-7757-D324-4FDE3B89D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5C46B2C-F205-418A-B95C-7D680259C6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BADC65E-9327-B365-839E-156B1D60FCCA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388684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Protege los inicios de sesión de tu cuenta con contraseñas seguras y habilita la autenticación de dos factores para los inicios de sesión de tu cuenta. 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34F6DA31-7D57-CC86-07F3-670E9DD62C6A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388684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Asegúrate de haber configurado todo para recibir alertas de fraude de tu banco y de tu compañía de tarjeta de crédito.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4B2DF9E3-601B-4E3E-F828-04B00267216B}"/>
              </a:ext>
            </a:extLst>
          </p:cNvPr>
          <p:cNvSpPr txBox="1">
            <a:spLocks/>
          </p:cNvSpPr>
          <p:nvPr/>
        </p:nvSpPr>
        <p:spPr>
          <a:xfrm>
            <a:off x="742907" y="2574576"/>
            <a:ext cx="4331118" cy="154432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No respondas a nada en un correo electrónico, mensaje de texto o llamada telefónica no solicitados donde te pidan que actualices o verifiques la información de la cuenta. Llama al banco o empresa a través de un número verificado para preguntar si la solicitud es legítima.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791E40CF-2A00-054E-6DAB-7A444954ECDE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3886845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Utiliza el depósito directo para cobrar los cheques de beneficios para evitar que te roben los cheques físicos.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38" name="Straight Connector 36">
            <a:extLst>
              <a:ext uri="{FF2B5EF4-FFF2-40B4-BE49-F238E27FC236}">
                <a16:creationId xmlns:a16="http://schemas.microsoft.com/office/drawing/2014/main" id="{F9CB5D75-A2F8-D53E-1583-1A2B722451A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9" name="Straight Connector 36">
            <a:extLst>
              <a:ext uri="{FF2B5EF4-FFF2-40B4-BE49-F238E27FC236}">
                <a16:creationId xmlns:a16="http://schemas.microsoft.com/office/drawing/2014/main" id="{64E738B8-257B-9FEF-C1D5-F20B708DEE20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0" name="Straight Connector 36">
            <a:extLst>
              <a:ext uri="{FF2B5EF4-FFF2-40B4-BE49-F238E27FC236}">
                <a16:creationId xmlns:a16="http://schemas.microsoft.com/office/drawing/2014/main" id="{6A756439-5EA6-E970-60DB-1E1E6E1D4BD8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1" name="Straight Connector 36">
            <a:extLst>
              <a:ext uri="{FF2B5EF4-FFF2-40B4-BE49-F238E27FC236}">
                <a16:creationId xmlns:a16="http://schemas.microsoft.com/office/drawing/2014/main" id="{42F336B8-EF2B-0F99-4061-969B617CA1BE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3F6B91D-B1E8-4802-6CE9-EB05B6AD9A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94" y="212172"/>
            <a:ext cx="2247419" cy="2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58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 descr="Tips to Avoid Sweepstakes/Lottery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9514930" cy="914958"/>
          </a:xfrm>
        </p:spPr>
        <p:txBody>
          <a:bodyPr/>
          <a:lstStyle/>
          <a:p>
            <a:r>
              <a:rPr lang="es-419" dirty="0"/>
              <a:t>Consejos para evitar estafas de vulneración de correo electrónico empresarial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BFD20272-1B49-5907-B84E-871D2F3D2617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D7889-CF66-A0CE-B0D2-E4029010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F556D6-A4D2-2C1E-2ED6-0297BF91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2A2EC7-A88A-9BA8-5A12-80F300C785C8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50FFC4D-4574-E2A3-29FA-F3D8A5247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36B90C0-7F67-542B-AECF-008B94A27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57D299F-A859-6142-768C-F0710E4FAC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5D4DAEC-F0DA-289F-A0F5-BC9B80A209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8B2710D-6969-3A32-5B97-2D39C2C403DB}"/>
              </a:ext>
            </a:extLst>
          </p:cNvPr>
          <p:cNvSpPr txBox="1">
            <a:spLocks/>
          </p:cNvSpPr>
          <p:nvPr/>
        </p:nvSpPr>
        <p:spPr>
          <a:xfrm>
            <a:off x="6339306" y="2572990"/>
            <a:ext cx="388684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Para solicitudes de pago o de compra nuevas o inusuales, verifica su validez en persona o llamando tú mismo a un número confirmado. 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69C516F-52F8-AD9B-104A-A6918A35D46C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388684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/>
              <a:t>Haz una pausa en cualquier solicitud de pago o de compra en la que sientas que te presionan para actuar rápidamente.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362772F7-3FA0-8FA6-EA56-C3CD6738F0B8}"/>
              </a:ext>
            </a:extLst>
          </p:cNvPr>
          <p:cNvSpPr txBox="1">
            <a:spLocks/>
          </p:cNvSpPr>
          <p:nvPr/>
        </p:nvSpPr>
        <p:spPr>
          <a:xfrm>
            <a:off x="742906" y="2574576"/>
            <a:ext cx="4200129" cy="1544327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Examina las facturas y las solicitudes de pago para confirmar que las direcciones de correo electrónico, los sitios web y los detalles de contactos conocidos sean exactos. 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BC7CC3F-3EDA-740F-4203-27366AB3BDD4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85228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400" dirty="0"/>
              <a:t>Utiliza contraseñas seguras y configura la autenticación de dos o múltiples factores en cualquier inicio de sesión de cuenta empresarial que lo permita. No abras archivos adjuntos de remitentes desconocidos.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30" name="Straight Connector 36">
            <a:extLst>
              <a:ext uri="{FF2B5EF4-FFF2-40B4-BE49-F238E27FC236}">
                <a16:creationId xmlns:a16="http://schemas.microsoft.com/office/drawing/2014/main" id="{EF83C562-6F62-C382-02D3-B5790C4B1CC6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1" name="Straight Connector 36">
            <a:extLst>
              <a:ext uri="{FF2B5EF4-FFF2-40B4-BE49-F238E27FC236}">
                <a16:creationId xmlns:a16="http://schemas.microsoft.com/office/drawing/2014/main" id="{E18FD4A8-83B1-DD7D-50C5-64225F096889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2" name="Straight Connector 36">
            <a:extLst>
              <a:ext uri="{FF2B5EF4-FFF2-40B4-BE49-F238E27FC236}">
                <a16:creationId xmlns:a16="http://schemas.microsoft.com/office/drawing/2014/main" id="{1377F79B-8DCE-C3CA-7B01-0BF2DC58C8A2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3" name="Straight Connector 36">
            <a:extLst>
              <a:ext uri="{FF2B5EF4-FFF2-40B4-BE49-F238E27FC236}">
                <a16:creationId xmlns:a16="http://schemas.microsoft.com/office/drawing/2014/main" id="{1CBA1F88-D6A4-D091-E469-9D4A67894FF9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52872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306806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79981" y="2574577"/>
            <a:ext cx="4140432" cy="18269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Evita conectar tu teléfono o computadora a Internet mediante redes wifi públicas no seguras, ya que esto hace que tu dispositivo sea vulnerable al acceso por parte de ciberdelincuentes.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3886845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Sé cauteloso y protege tu información personal dondequiera que se utilice o anote, y nunca la compartas en línea o por teléfono en casos no solicitados.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5490"/>
            <a:ext cx="4113540" cy="2060924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Recoge tu correo periódicamente para reducir las posibilidades de que te lo roben (junto con tu identificación personal o con la información de tu cuenta), y destruye los documentos que contengan información personal o de cuentas antes de tirarlos a la basura.</a:t>
            </a:r>
            <a:endParaRPr lang="en-US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55692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Grandparent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6263321" cy="914958"/>
          </a:xfrm>
        </p:spPr>
        <p:txBody>
          <a:bodyPr/>
          <a:lstStyle/>
          <a:p>
            <a:r>
              <a:rPr lang="es-419" dirty="0"/>
              <a:t>Consejos para evitar estafas de robo de identidad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F8339E40-0463-505B-7190-1F734E391058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2AFA08-6C25-783B-4573-A7442133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8BACDD-0E1A-A75D-C7DB-CAEFBF94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AA631F4-25FE-0C33-4B59-D116AF68573E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3959CCB-C805-5A65-EBA8-25339C9132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9C5AA8E-ACE4-9AEF-644D-73F43C23FD0F}"/>
              </a:ext>
            </a:extLst>
          </p:cNvPr>
          <p:cNvSpPr txBox="1">
            <a:spLocks/>
          </p:cNvSpPr>
          <p:nvPr/>
        </p:nvSpPr>
        <p:spPr>
          <a:xfrm>
            <a:off x="6339305" y="4795490"/>
            <a:ext cx="4113541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Evita conectar tu teléfono o computadora a Internet mediante redes wifi públicas no seguras, ya que esto hace que tu dispositivo sea vulnerable al acceso por parte de ciberdelincuentes.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9" name="Straight Connector 36">
            <a:extLst>
              <a:ext uri="{FF2B5EF4-FFF2-40B4-BE49-F238E27FC236}">
                <a16:creationId xmlns:a16="http://schemas.microsoft.com/office/drawing/2014/main" id="{7C0D2A49-B114-931B-2231-20DCEFCE8C22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131652F-ACC3-8DE3-8EC0-7D5DDF302F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94" y="212172"/>
            <a:ext cx="2247419" cy="22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38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5" y="2572991"/>
            <a:ext cx="4181107" cy="18269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Considera que todas las solicitudes de métodos de pago inusuales son señales de alerta. Estas incluyen transferencias bancarias, tarjetas de regalo y giros postales, todos ellos difíciles de rastrear o de recuperar.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4185229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Nunca pagues tarifas por adelantado por nada, especialmente por solicitudes de empleo o capacitaciones, por el procesamiento de préstamos, o para reclamar un premio.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85229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Ten cuidado con las empresas que son difíciles de localizar, que carecen de una dirección física o que no son fácilmente verificables a partir de múltiples fuentes confiables. 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COVID-19 Scams">
            <a:extLst>
              <a:ext uri="{FF2B5EF4-FFF2-40B4-BE49-F238E27FC236}">
                <a16:creationId xmlns:a16="http://schemas.microsoft.com/office/drawing/2014/main" id="{140B2DB2-A61D-489F-631C-A36BD80E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8370027" cy="914958"/>
          </a:xfrm>
        </p:spPr>
        <p:txBody>
          <a:bodyPr/>
          <a:lstStyle/>
          <a:p>
            <a:r>
              <a:rPr lang="es-419" dirty="0"/>
              <a:t>Consejos para evitar estafas de pagos por adelantado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FC3D17EE-0E34-6A20-EC6A-AC569F7A667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F681E6-E352-5AF7-A4FF-F127B5C03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6294A1-D55F-3743-90FF-028013DA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4FD49B-0880-8E05-95E8-4508D7939B60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8F88983-E6F4-55C7-FFE2-A159325477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9E0DC1-CE82-E41A-E61D-19472734E93D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4274906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Si debes pagar una tarifa por adelantado que consideras legítima, utiliza un método de pago seguro y luego controla tus cuentas de cerca.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9" name="Straight Connector 36">
            <a:extLst>
              <a:ext uri="{FF2B5EF4-FFF2-40B4-BE49-F238E27FC236}">
                <a16:creationId xmlns:a16="http://schemas.microsoft.com/office/drawing/2014/main" id="{7611433D-EE17-C779-7CC8-314F59D59389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58260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F1AEC-3C9A-01E1-314B-38DFCA7A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F6FB887-BC7A-430F-D33B-F01124EC8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075092"/>
            <a:ext cx="4949377" cy="383019"/>
          </a:xfrm>
        </p:spPr>
        <p:txBody>
          <a:bodyPr/>
          <a:lstStyle/>
          <a:p>
            <a:r>
              <a:rPr lang="es-419"/>
              <a:t>Consejo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32B4C9B-EDAC-62B9-BB74-6A42BDD270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075092"/>
            <a:ext cx="5169216" cy="383019"/>
          </a:xfrm>
        </p:spPr>
        <p:txBody>
          <a:bodyPr/>
          <a:lstStyle/>
          <a:p>
            <a:r>
              <a:rPr lang="es-419"/>
              <a:t>Consejo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01A82E2-982D-EC35-1B5A-39366C584D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286914"/>
            <a:ext cx="4963885" cy="393266"/>
          </a:xfrm>
        </p:spPr>
        <p:txBody>
          <a:bodyPr/>
          <a:lstStyle/>
          <a:p>
            <a:r>
              <a:rPr lang="es-419"/>
              <a:t>Consejo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B670FD4-BC05-E337-016C-7A9F7217B3E6}"/>
              </a:ext>
            </a:extLst>
          </p:cNvPr>
          <p:cNvSpPr txBox="1">
            <a:spLocks/>
          </p:cNvSpPr>
          <p:nvPr/>
        </p:nvSpPr>
        <p:spPr>
          <a:xfrm>
            <a:off x="6339306" y="2572991"/>
            <a:ext cx="4283870" cy="18269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Nunca pagues una tarifa por adelantado para reclamar un premio o una herencia. Las loterías y los sorteos legítimos deducen impuestos y tasas del dinero del premio antes de realizar el pago. 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F06BE19-9F10-75A4-6884-10177458B743}"/>
              </a:ext>
            </a:extLst>
          </p:cNvPr>
          <p:cNvSpPr txBox="1">
            <a:spLocks/>
          </p:cNvSpPr>
          <p:nvPr/>
        </p:nvSpPr>
        <p:spPr>
          <a:xfrm>
            <a:off x="742906" y="2574577"/>
            <a:ext cx="4185229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Recuerda que no puedes ganar si no jugaste. No creas afirmaciones de que ganaste una lotería o un sorteo en los que nunca participaste.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2B61FDD-B337-B46E-C43A-C5D22A95DD79}"/>
              </a:ext>
            </a:extLst>
          </p:cNvPr>
          <p:cNvSpPr txBox="1">
            <a:spLocks/>
          </p:cNvSpPr>
          <p:nvPr/>
        </p:nvSpPr>
        <p:spPr>
          <a:xfrm>
            <a:off x="742906" y="4797076"/>
            <a:ext cx="4185229" cy="1581793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Los ciudadanos estadounidenses no pueden jugar ni ganar loterías extranjeras. Es ilegal, así que cuelga el teléfono a cualquiera que llame para hablar sobre la lotería de Jamaica o sobre cualquier otra que no hayas jugado.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08C78946-BFE8-7D1B-8504-D4DF4E5B2B47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47292B1E-3475-FDD0-BC91-10DB311C9489}"/>
              </a:ext>
            </a:extLst>
          </p:cNvPr>
          <p:cNvCxnSpPr>
            <a:cxnSpLocks/>
          </p:cNvCxnSpPr>
          <p:nvPr/>
        </p:nvCxnSpPr>
        <p:spPr>
          <a:xfrm>
            <a:off x="728006" y="203362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A97D94E9-9CE3-A0DF-D053-2965D5432B19}"/>
              </a:ext>
            </a:extLst>
          </p:cNvPr>
          <p:cNvCxnSpPr>
            <a:cxnSpLocks/>
          </p:cNvCxnSpPr>
          <p:nvPr/>
        </p:nvCxnSpPr>
        <p:spPr>
          <a:xfrm>
            <a:off x="728006" y="4235800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26" descr="Tips to Avoid COVID-19 Scams">
            <a:extLst>
              <a:ext uri="{FF2B5EF4-FFF2-40B4-BE49-F238E27FC236}">
                <a16:creationId xmlns:a16="http://schemas.microsoft.com/office/drawing/2014/main" id="{F1A8CE23-0F83-B3ED-381C-2C5C7FE1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157391" cy="914958"/>
          </a:xfrm>
        </p:spPr>
        <p:txBody>
          <a:bodyPr/>
          <a:lstStyle/>
          <a:p>
            <a:r>
              <a:rPr lang="es-419" dirty="0"/>
              <a:t>Consejos para evitar estafas de ganancias inesperadas</a:t>
            </a:r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2A93F207-2AFB-6F91-2F6D-842B943E48A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F93424-4D19-F14B-E6F4-F6CB254B6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C66ABE-03E9-06BC-553F-B3DEEDA17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18D5DBC-3524-EEC6-C896-976C16933068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607FD0C-80EB-45BE-7FB0-29CA2B81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286914"/>
            <a:ext cx="5194299" cy="393266"/>
          </a:xfrm>
        </p:spPr>
        <p:txBody>
          <a:bodyPr/>
          <a:lstStyle/>
          <a:p>
            <a:r>
              <a:rPr lang="es-419"/>
              <a:t>Consejo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070E6B3-BC1A-A550-100A-4921BC65EDD2}"/>
              </a:ext>
            </a:extLst>
          </p:cNvPr>
          <p:cNvSpPr txBox="1">
            <a:spLocks/>
          </p:cNvSpPr>
          <p:nvPr/>
        </p:nvSpPr>
        <p:spPr>
          <a:xfrm>
            <a:off x="6339306" y="4795490"/>
            <a:ext cx="4283870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No compartas tu información personal o financiera con nadie que diga necesitarla para confirmar una herencia.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9" name="Straight Connector 36">
            <a:extLst>
              <a:ext uri="{FF2B5EF4-FFF2-40B4-BE49-F238E27FC236}">
                <a16:creationId xmlns:a16="http://schemas.microsoft.com/office/drawing/2014/main" id="{2AA082FA-6BB4-AA4E-1A40-908E5C117579}"/>
              </a:ext>
            </a:extLst>
          </p:cNvPr>
          <p:cNvCxnSpPr>
            <a:cxnSpLocks/>
          </p:cNvCxnSpPr>
          <p:nvPr/>
        </p:nvCxnSpPr>
        <p:spPr>
          <a:xfrm>
            <a:off x="6305153" y="4235800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79574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 descr="Protecting Yourself and Your Loved Ones">
            <a:extLst>
              <a:ext uri="{FF2B5EF4-FFF2-40B4-BE49-F238E27FC236}">
                <a16:creationId xmlns:a16="http://schemas.microsoft.com/office/drawing/2014/main" id="{02367878-4984-F7F3-882A-E2B5C8175C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8" y="854294"/>
            <a:ext cx="10386733" cy="15160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419" dirty="0"/>
              <a:t>Protege a las personas que te importan: Reconoce las señales</a:t>
            </a:r>
          </a:p>
        </p:txBody>
      </p:sp>
      <p:pic>
        <p:nvPicPr>
          <p:cNvPr id="5" name="Picture Placeholder 4" descr="Father and adult son at computer">
            <a:extLst>
              <a:ext uri="{FF2B5EF4-FFF2-40B4-BE49-F238E27FC236}">
                <a16:creationId xmlns:a16="http://schemas.microsoft.com/office/drawing/2014/main" id="{78E943CB-33AF-6F77-B6A9-164A386679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989263"/>
            <a:ext cx="2897188" cy="2897187"/>
          </a:xfrm>
        </p:spPr>
      </p:pic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E8970382-6DE4-6331-E7F1-54D78447BED7}"/>
              </a:ext>
            </a:extLst>
          </p:cNvPr>
          <p:cNvGrpSpPr/>
          <p:nvPr/>
        </p:nvGrpSpPr>
        <p:grpSpPr>
          <a:xfrm>
            <a:off x="8404926" y="6308226"/>
            <a:ext cx="3520366" cy="340307"/>
            <a:chOff x="8404926" y="6308226"/>
            <a:chExt cx="3520366" cy="34030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48D41D-41A3-02E2-4C96-4DA521C041C7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A5F346-72D4-472A-7307-9DB41228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5039" cy="3168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F6E050-B316-A095-A2AD-1EE0C4A0D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926" y="6323192"/>
              <a:ext cx="2303839" cy="2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216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Protect Your Loved Ones: Know the Signs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Reconoce las señales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1867303"/>
            <a:ext cx="6801041" cy="4138862"/>
          </a:xfrm>
        </p:spPr>
        <p:txBody>
          <a:bodyPr/>
          <a:lstStyle/>
          <a:p>
            <a:pPr indent="0">
              <a:buClr>
                <a:srgbClr val="0ED882"/>
              </a:buClr>
              <a:buSzPct val="125000"/>
            </a:pPr>
            <a:r>
              <a:rPr lang="es-419" b="1" dirty="0"/>
              <a:t>Mantente atento a señales que indiquen que algún ser querido puede estar sufriendo una estafa financiera u otro problema. A continuación, se muestran algunas señales que debes tener en cuenta: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dirty="0"/>
          </a:p>
          <a:p>
            <a:pPr marL="283464" indent="-285750"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Cambios recientes inusuales en cuentas personales, incluidos retiros atípicos, incorporación de nuevas personas o uso repentino de una tarjeta de débito o crédito.</a:t>
            </a:r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dirty="0"/>
              <a:t>Una persona de repente parece confundida, descuidada o temerosa.</a:t>
            </a:r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dirty="0"/>
              <a:t>Un cuidador que no permite que otros accedan al adulto mayor.</a:t>
            </a:r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3464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dirty="0"/>
              <a:t>Acumulación de correos de sorteos, suscripciones a revistas u "obsequios" que indican que su nombre se ha agregado a una lista.</a:t>
            </a:r>
            <a:endParaRPr lang="en-US" dirty="0"/>
          </a:p>
        </p:txBody>
      </p:sp>
      <p:pic>
        <p:nvPicPr>
          <p:cNvPr id="4" name="Picture Placeholder 3" descr="Hands holding calculator and paperwork">
            <a:extLst>
              <a:ext uri="{FF2B5EF4-FFF2-40B4-BE49-F238E27FC236}">
                <a16:creationId xmlns:a16="http://schemas.microsoft.com/office/drawing/2014/main" id="{159F5443-C513-766E-CC4A-E2CAFE5073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229909F8-5EF6-78D8-34A7-96E3D3E521B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4BB914-4670-BB10-FBFC-3529F833A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F2293E-9CFC-446A-64C4-30873855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1F990E-67AF-01E6-4A22-79CF874B8FB1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Protecting Your Identity 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Denuncia de estafas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1973178"/>
            <a:ext cx="7074573" cy="2482281"/>
          </a:xfrm>
        </p:spPr>
        <p:txBody>
          <a:bodyPr/>
          <a:lstStyle/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b="1" dirty="0"/>
              <a:t>Línea Directa Nacional contra el Fraude a Personas Mayores: </a:t>
            </a:r>
            <a:br>
              <a:rPr lang="es-419" b="1" dirty="0"/>
            </a:br>
            <a:r>
              <a:rPr lang="es-419" b="1" dirty="0"/>
              <a:t>    </a:t>
            </a:r>
            <a:r>
              <a:rPr lang="es-419" dirty="0"/>
              <a:t>833-FRAUD-11 (833-372-8311)</a:t>
            </a:r>
          </a:p>
          <a:p>
            <a:pPr lvl="0" indent="0">
              <a:buClr>
                <a:schemeClr val="accent1"/>
              </a:buClr>
            </a:pPr>
            <a:endParaRPr lang="en-US" dirty="0"/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b="1" dirty="0"/>
              <a:t>IC3 del FBI</a:t>
            </a:r>
            <a:r>
              <a:rPr lang="es-419" dirty="0"/>
              <a:t>: ic3.gov</a:t>
            </a:r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b="1" dirty="0"/>
              <a:t>Comisión Federal de Comercio: </a:t>
            </a:r>
            <a:r>
              <a:rPr lang="es-419" dirty="0"/>
              <a:t>ReportFraud.ftc.gov</a:t>
            </a:r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b="1" dirty="0"/>
              <a:t>Servicios de Protección para Adultos:</a:t>
            </a:r>
            <a:r>
              <a:rPr lang="es-419" dirty="0"/>
              <a:t> napsa-Now.org/</a:t>
            </a:r>
            <a:r>
              <a:rPr lang="es-419" dirty="0" err="1"/>
              <a:t>Help</a:t>
            </a:r>
            <a:r>
              <a:rPr lang="es-419" dirty="0"/>
              <a:t>-in-</a:t>
            </a:r>
            <a:r>
              <a:rPr lang="es-419" dirty="0" err="1"/>
              <a:t>Your</a:t>
            </a:r>
            <a:r>
              <a:rPr lang="es-419" dirty="0"/>
              <a:t>-</a:t>
            </a:r>
            <a:r>
              <a:rPr lang="es-419" dirty="0" err="1"/>
              <a:t>Area</a:t>
            </a:r>
            <a:endParaRPr lang="es-419" dirty="0"/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419" b="1" dirty="0"/>
              <a:t>Medicare: </a:t>
            </a:r>
            <a:r>
              <a:rPr lang="es-419" dirty="0"/>
              <a:t>800-MEDICARE</a:t>
            </a:r>
            <a:endParaRPr lang="en-US" dirty="0"/>
          </a:p>
        </p:txBody>
      </p:sp>
      <p:pic>
        <p:nvPicPr>
          <p:cNvPr id="4" name="Picture Placeholder 3" descr="Woman at computer">
            <a:extLst>
              <a:ext uri="{FF2B5EF4-FFF2-40B4-BE49-F238E27FC236}">
                <a16:creationId xmlns:a16="http://schemas.microsoft.com/office/drawing/2014/main" id="{C2B4F0FC-0679-E10A-9870-EEE3409C05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AA1E9000-0556-866E-44EE-B1D02E917000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471478-807F-18A7-F4DD-C516BBA90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8B6A2-E33C-9A09-384D-29BF40B9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474A3-DE5E-707C-F710-2BC31ECBA9EC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8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Scams and You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3430474" cy="914958"/>
          </a:xfrm>
        </p:spPr>
        <p:txBody>
          <a:bodyPr/>
          <a:lstStyle/>
          <a:p>
            <a:r>
              <a:rPr lang="es-419" dirty="0"/>
              <a:t>Las estafas y tú</a:t>
            </a:r>
          </a:p>
        </p:txBody>
      </p:sp>
      <p:sp>
        <p:nvSpPr>
          <p:cNvPr id="15" name="Text Placeholder 14" descr="1 in 5 people in the U.S.. is 60+&#10;&#10;1 in 20 older adults indicate recent financial mistreatment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2607438"/>
            <a:ext cx="6432233" cy="2615730"/>
          </a:xfrm>
        </p:spPr>
        <p:txBody>
          <a:bodyPr/>
          <a:lstStyle/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b="1"/>
              <a:t>1 de cada 6 </a:t>
            </a:r>
            <a:r>
              <a:rPr lang="es-419" sz="1800"/>
              <a:t>personas en EE. UU., 17 % de la población, tiene más 65 años o más.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/>
              <a:t>En 2023, más de </a:t>
            </a:r>
            <a:r>
              <a:rPr lang="es-419" sz="1800" b="1"/>
              <a:t>101,000</a:t>
            </a:r>
            <a:r>
              <a:rPr lang="es-419" sz="1800"/>
              <a:t> adultos de 60 años en adelante denunciaron ser víctimas de estafas financieras.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/>
              <a:t>Esto generó resultados que alcanzaron los </a:t>
            </a:r>
            <a:r>
              <a:rPr lang="es-419" sz="1800" b="1"/>
              <a:t>3,400 millones de dólares</a:t>
            </a:r>
            <a:r>
              <a:rPr lang="es-419" sz="1800"/>
              <a:t>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/>
              <a:t>La pérdida monetaria promedio por víctima de fraude a una persona mayor en 2023 ascendió a </a:t>
            </a:r>
            <a:r>
              <a:rPr lang="es-419" sz="1800" b="1"/>
              <a:t>$33,915</a:t>
            </a:r>
            <a:r>
              <a:rPr lang="es-419" sz="1800"/>
              <a:t>. 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Picture Placeholder 3" descr="Couple in kitchen">
            <a:extLst>
              <a:ext uri="{FF2B5EF4-FFF2-40B4-BE49-F238E27FC236}">
                <a16:creationId xmlns:a16="http://schemas.microsoft.com/office/drawing/2014/main" id="{A3C95E9D-6E20-A018-0489-D4D7B9263E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9"/>
          <a:stretch/>
        </p:blipFill>
        <p:spPr>
          <a:xfrm flipH="1">
            <a:off x="838200" y="2258066"/>
            <a:ext cx="2897462" cy="2897461"/>
          </a:xfrm>
        </p:spPr>
      </p:pic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FA3C679F-E79D-4115-D79F-AAA801D2C71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A40A71-F15B-1E2C-28E3-99D3114B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0127AE-FB50-F226-DDA9-96C21F832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5E96B8-ACD3-E909-3495-76D76C081DFB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0EA8CF81-4F2C-26FC-BB71-1821C9A3C00A}"/>
              </a:ext>
            </a:extLst>
          </p:cNvPr>
          <p:cNvSpPr/>
          <p:nvPr/>
        </p:nvSpPr>
        <p:spPr>
          <a:xfrm>
            <a:off x="4279211" y="509008"/>
            <a:ext cx="6266870" cy="2032191"/>
          </a:xfrm>
          <a:prstGeom prst="round2DiagRect">
            <a:avLst/>
          </a:prstGeom>
          <a:solidFill>
            <a:srgbClr val="E1F4ED"/>
          </a:solidFill>
          <a:ln w="22225" cmpd="thinThick">
            <a:solidFill>
              <a:srgbClr val="04A2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s-419" b="1">
                <a:solidFill>
                  <a:srgbClr val="0B4A5D"/>
                </a:solidFill>
                <a:effectLst/>
              </a:rPr>
              <a:t>Fraude: </a:t>
            </a:r>
            <a:r>
              <a:rPr lang="es-419">
                <a:solidFill>
                  <a:srgbClr val="3F3F3F"/>
                </a:solidFill>
                <a:effectLst/>
              </a:rPr>
              <a:t>Un término legal amplio que abarca actividades deshonestas destinadas a obtener beneficios financieros o personales.</a:t>
            </a:r>
          </a:p>
          <a:p>
            <a:pPr>
              <a:buNone/>
            </a:pPr>
            <a:endParaRPr lang="en-US" dirty="0">
              <a:solidFill>
                <a:srgbClr val="3F3F3F"/>
              </a:solidFill>
              <a:effectLst/>
            </a:endParaRPr>
          </a:p>
          <a:p>
            <a:r>
              <a:rPr lang="es-419" b="1">
                <a:solidFill>
                  <a:srgbClr val="0B4A5D"/>
                </a:solidFill>
                <a:effectLst/>
              </a:rPr>
              <a:t>Estafa: </a:t>
            </a:r>
            <a:r>
              <a:rPr lang="es-419">
                <a:solidFill>
                  <a:srgbClr val="3F3F3F"/>
                </a:solidFill>
                <a:effectLst/>
              </a:rPr>
              <a:t>Un tipo de fraude que implica engañar a alguien para que proporcione dinero o información personal.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C83C686-3B4A-535C-1BA1-C8C877CAB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006" y="2171349"/>
            <a:ext cx="4949377" cy="383019"/>
          </a:xfrm>
        </p:spPr>
        <p:txBody>
          <a:bodyPr/>
          <a:lstStyle/>
          <a:p>
            <a:r>
              <a:rPr lang="es-419"/>
              <a:t>Paso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BE85143-325E-090C-8042-9548BD13BC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154" y="2171349"/>
            <a:ext cx="5169216" cy="383019"/>
          </a:xfrm>
        </p:spPr>
        <p:txBody>
          <a:bodyPr/>
          <a:lstStyle/>
          <a:p>
            <a:r>
              <a:rPr lang="es-419"/>
              <a:t>Paso 3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8724C03-A00D-27C9-E50A-0932AF39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8006" y="4084786"/>
            <a:ext cx="4963885" cy="393266"/>
          </a:xfrm>
        </p:spPr>
        <p:txBody>
          <a:bodyPr/>
          <a:lstStyle/>
          <a:p>
            <a:r>
              <a:rPr lang="es-419"/>
              <a:t>Paso 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DF3FC51-315B-CC65-9E3E-6D304761B3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153" y="4084786"/>
            <a:ext cx="5194299" cy="393266"/>
          </a:xfrm>
        </p:spPr>
        <p:txBody>
          <a:bodyPr/>
          <a:lstStyle/>
          <a:p>
            <a:r>
              <a:rPr lang="es-419"/>
              <a:t>Paso 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2F80CD-4703-7B59-D8B7-F39F158586F1}"/>
              </a:ext>
            </a:extLst>
          </p:cNvPr>
          <p:cNvSpPr txBox="1">
            <a:spLocks/>
          </p:cNvSpPr>
          <p:nvPr/>
        </p:nvSpPr>
        <p:spPr>
          <a:xfrm>
            <a:off x="6339306" y="2669248"/>
            <a:ext cx="3886844" cy="1106528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/>
              <a:t>Envía una alerta de fraude a las tres agencias de informes crediticios (Experian, Equifax y TransUnion) y considera congelar tu crédito.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A521862-AF6F-9734-043A-AE300760E89A}"/>
              </a:ext>
            </a:extLst>
          </p:cNvPr>
          <p:cNvSpPr txBox="1">
            <a:spLocks/>
          </p:cNvSpPr>
          <p:nvPr/>
        </p:nvSpPr>
        <p:spPr>
          <a:xfrm>
            <a:off x="6339305" y="4593362"/>
            <a:ext cx="4181107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lvl="0" indent="-285750"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Presenta una denuncia a la policía. </a:t>
            </a:r>
            <a:br>
              <a:rPr lang="es-419" dirty="0"/>
            </a:br>
            <a:r>
              <a:rPr lang="es-419" dirty="0"/>
              <a:t>Es posible que la policía no pueda hacer mucho, pero quizá necesites una denuncia policial para resolver el problema.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422199-4E52-A23B-944D-6929555090C4}"/>
              </a:ext>
            </a:extLst>
          </p:cNvPr>
          <p:cNvSpPr txBox="1">
            <a:spLocks/>
          </p:cNvSpPr>
          <p:nvPr/>
        </p:nvSpPr>
        <p:spPr>
          <a:xfrm>
            <a:off x="742907" y="2670834"/>
            <a:ext cx="3479470" cy="748189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600" dirty="0"/>
              <a:t>Comunícate con todos tus bancos y compañías de tarjetas de crédito de inmediato</a:t>
            </a:r>
            <a:r>
              <a:rPr lang="es-419" dirty="0"/>
              <a:t>.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9BF4E-E7D6-72D1-DCEC-822570E3138A}"/>
              </a:ext>
            </a:extLst>
          </p:cNvPr>
          <p:cNvSpPr txBox="1">
            <a:spLocks/>
          </p:cNvSpPr>
          <p:nvPr/>
        </p:nvSpPr>
        <p:spPr>
          <a:xfrm>
            <a:off x="742906" y="4594949"/>
            <a:ext cx="4185229" cy="1298576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dirty="0"/>
              <a:t>Cancela cualquier tarjeta de débito o crédito vinculada a la cuenta robada. Restablece los números de identificación personal (pines) y las contraseñas.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3" name="Straight Connector 36">
            <a:extLst>
              <a:ext uri="{FF2B5EF4-FFF2-40B4-BE49-F238E27FC236}">
                <a16:creationId xmlns:a16="http://schemas.microsoft.com/office/drawing/2014/main" id="{43ED799D-BE23-6FB4-369F-F671F70A5878}"/>
              </a:ext>
            </a:extLst>
          </p:cNvPr>
          <p:cNvCxnSpPr>
            <a:cxnSpLocks/>
          </p:cNvCxnSpPr>
          <p:nvPr/>
        </p:nvCxnSpPr>
        <p:spPr>
          <a:xfrm>
            <a:off x="6305153" y="2129877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36">
            <a:extLst>
              <a:ext uri="{FF2B5EF4-FFF2-40B4-BE49-F238E27FC236}">
                <a16:creationId xmlns:a16="http://schemas.microsoft.com/office/drawing/2014/main" id="{BFC50F15-9E2A-0981-CAF0-A563488FE03D}"/>
              </a:ext>
            </a:extLst>
          </p:cNvPr>
          <p:cNvCxnSpPr>
            <a:cxnSpLocks/>
          </p:cNvCxnSpPr>
          <p:nvPr/>
        </p:nvCxnSpPr>
        <p:spPr>
          <a:xfrm>
            <a:off x="728006" y="2129877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C2B07BDE-0C6E-FD82-FDAE-2DD931455D80}"/>
              </a:ext>
            </a:extLst>
          </p:cNvPr>
          <p:cNvCxnSpPr>
            <a:cxnSpLocks/>
          </p:cNvCxnSpPr>
          <p:nvPr/>
        </p:nvCxnSpPr>
        <p:spPr>
          <a:xfrm>
            <a:off x="6305153" y="4033672"/>
            <a:ext cx="421526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5A96C5E2-A9B2-F03A-5DC3-05374675A261}"/>
              </a:ext>
            </a:extLst>
          </p:cNvPr>
          <p:cNvCxnSpPr>
            <a:cxnSpLocks/>
          </p:cNvCxnSpPr>
          <p:nvPr/>
        </p:nvCxnSpPr>
        <p:spPr>
          <a:xfrm>
            <a:off x="728006" y="4033672"/>
            <a:ext cx="420012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12" name="Title 26" descr="If You Suspect You're a Victim of Identity Theft">
            <a:extLst>
              <a:ext uri="{FF2B5EF4-FFF2-40B4-BE49-F238E27FC236}">
                <a16:creationId xmlns:a16="http://schemas.microsoft.com/office/drawing/2014/main" id="{DDE99399-DAF0-C10B-4C61-E90BF4A8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Otras medidas inteligentes que puedes tomar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B645E03D-1728-83C4-3706-5089CB406BE2}"/>
              </a:ext>
            </a:extLst>
          </p:cNvPr>
          <p:cNvSpPr/>
          <p:nvPr/>
        </p:nvSpPr>
        <p:spPr>
          <a:xfrm>
            <a:off x="8229600" y="3158028"/>
            <a:ext cx="643467" cy="26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FD6E0EB4-88A1-D6ED-82A5-83D9445995D8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63F7C2-856C-1702-8A4F-B12CA778D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3E78CC-081F-D872-E70E-6298A8C1D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84EEFFC-C6B5-0192-318C-D0AF6DC8AEC0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4929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Next Steps for Victims of Financial Fraud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Preguntas y respuestas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258067"/>
            <a:ext cx="5986447" cy="2423662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b="1"/>
              <a:t>¡Las estafas ocurren todos los días!</a:t>
            </a:r>
            <a:br>
              <a:rPr lang="es-419" sz="1800"/>
            </a:br>
            <a:r>
              <a:rPr lang="es-419" sz="1800"/>
              <a:t>La mejor manera de defenderse es tener conocimiento de las tácticas que utilizan los estafadores y aprender cómo reconocerlas. ¿Tienes alguna pregunta respecto al material presentado aquí hoy?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Picture Placeholder 3" descr="Woman on phone">
            <a:extLst>
              <a:ext uri="{FF2B5EF4-FFF2-40B4-BE49-F238E27FC236}">
                <a16:creationId xmlns:a16="http://schemas.microsoft.com/office/drawing/2014/main" id="{D2AED206-DBFF-D6C8-60BC-F0897C4672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4D75FB2B-286A-7413-F9B6-ABBB4A11E82E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03FD1C-BB12-3128-3054-CB65B0AA3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31CFE-4159-FFEE-C66D-CB9BB95A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CB7B9D-5079-BC1A-0A0F-4425617805A8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47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Thank you!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9" y="253029"/>
            <a:ext cx="10403816" cy="914958"/>
          </a:xfrm>
        </p:spPr>
        <p:txBody>
          <a:bodyPr/>
          <a:lstStyle/>
          <a:p>
            <a:r>
              <a:rPr lang="es-419"/>
              <a:t>¡Gracias!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5ACE14B-A817-986F-B661-D62C1C27FBED}"/>
              </a:ext>
            </a:extLst>
          </p:cNvPr>
          <p:cNvSpPr/>
          <p:nvPr/>
        </p:nvSpPr>
        <p:spPr>
          <a:xfrm>
            <a:off x="5038725" y="3552825"/>
            <a:ext cx="2781300" cy="23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 descr="Laughing adults at dinner table">
            <a:extLst>
              <a:ext uri="{FF2B5EF4-FFF2-40B4-BE49-F238E27FC236}">
                <a16:creationId xmlns:a16="http://schemas.microsoft.com/office/drawing/2014/main" id="{FCB10299-00A6-F5F2-1FD9-1CC6FDE5986B}"/>
              </a:ext>
            </a:extLst>
          </p:cNvPr>
          <p:cNvSpPr/>
          <p:nvPr/>
        </p:nvSpPr>
        <p:spPr>
          <a:xfrm>
            <a:off x="2652856" y="1755176"/>
            <a:ext cx="6520543" cy="3503024"/>
          </a:xfrm>
          <a:prstGeom prst="round2SameRect">
            <a:avLst>
              <a:gd name="adj1" fmla="val 39202"/>
              <a:gd name="adj2" fmla="val 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C199BA3-6F27-16E1-AA11-93992FCE4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694" y="4703626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EE837B30-2416-426C-E15B-0B3DF4386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A1D1D2A7-1339-78E2-0120-A88CEA46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grpSp>
        <p:nvGrpSpPr>
          <p:cNvPr id="6" name="Group 5" descr="Logos, Bank of America and NCOA">
            <a:extLst>
              <a:ext uri="{FF2B5EF4-FFF2-40B4-BE49-F238E27FC236}">
                <a16:creationId xmlns:a16="http://schemas.microsoft.com/office/drawing/2014/main" id="{D4245853-24B3-E11A-55D8-A4A8C4117EB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B0C658-6356-02AF-28FF-FEF8FCEED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B2FC18-F152-68F7-8905-01DA09F52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A4A854-97A5-17A3-53BF-B5CE9AF86765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Why Scammers Target Seniors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Por qué estás en riesgo</a:t>
            </a:r>
          </a:p>
        </p:txBody>
      </p:sp>
      <p:sp>
        <p:nvSpPr>
          <p:cNvPr id="15" name="Text Placeholder 14" descr="Greed, Fears, Dependence on Others, Cognitive Impairment, Isolation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2487606"/>
            <a:ext cx="7518333" cy="2968860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dirty="0"/>
              <a:t>Estafadores motivados por la avaricia.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dirty="0"/>
              <a:t>Preocupaciones por quedarse sin dinero para la jubilación.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dirty="0"/>
              <a:t>Aislamiento como factor de riesgo.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dirty="0"/>
              <a:t>Tecnología de IA en rápida evolución.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dirty="0"/>
              <a:t>Los perpetradores pueden ser desconocidos, familiares y cuidadores.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Picture Placeholder 3" descr="Couple hugging">
            <a:extLst>
              <a:ext uri="{FF2B5EF4-FFF2-40B4-BE49-F238E27FC236}">
                <a16:creationId xmlns:a16="http://schemas.microsoft.com/office/drawing/2014/main" id="{CE3DAEB1-EF5E-DE0A-FF41-7ECADA4F0D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grpSp>
        <p:nvGrpSpPr>
          <p:cNvPr id="2" name="Group 1" descr="Logos, Bank of America and NCOA">
            <a:extLst>
              <a:ext uri="{FF2B5EF4-FFF2-40B4-BE49-F238E27FC236}">
                <a16:creationId xmlns:a16="http://schemas.microsoft.com/office/drawing/2014/main" id="{83B9D531-715D-2C01-1A6D-328AE5FA491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80B55C-3784-1204-7463-19A397EBA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D86578-A676-C64A-47F1-17BBB4E25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FB3530D-3CE2-A2B5-DBE1-265D8B1A08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82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Grandparent scam case study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s-419"/>
              <a:t>Los probables perpetradores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464456"/>
            <a:ext cx="6290177" cy="2968860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b="1" dirty="0"/>
              <a:t>Extraños</a:t>
            </a:r>
            <a:r>
              <a:rPr lang="es-419" sz="1800" dirty="0"/>
              <a:t> que se aprovechan de adultos mayores que pueden sentirse solos, aislados, confundidos o necesitados de dinero o atención.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b="1" dirty="0"/>
              <a:t>Familiares </a:t>
            </a:r>
            <a:r>
              <a:rPr lang="es-419" sz="1800" dirty="0"/>
              <a:t>con quienes el adulto mayor quiere mantenerse conectado.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s-419" sz="1800" b="1" dirty="0"/>
              <a:t>Cuidadores</a:t>
            </a:r>
            <a:r>
              <a:rPr lang="es-419" sz="1800" dirty="0"/>
              <a:t> (familiares y otros) que utilizan el miedo o la culpa para aprovecharse de un adulto mayor.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Placeholder 5" descr="Woman playing guitar">
            <a:extLst>
              <a:ext uri="{FF2B5EF4-FFF2-40B4-BE49-F238E27FC236}">
                <a16:creationId xmlns:a16="http://schemas.microsoft.com/office/drawing/2014/main" id="{7C685726-8AAE-0A08-ACC5-FCE53C05CB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58066"/>
            <a:ext cx="2897462" cy="2897461"/>
          </a:xfrm>
        </p:spPr>
      </p:pic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ED800A46-124F-CB6A-0445-268ACFD23E6A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DC45D9-0141-0424-E5EF-3B9AA676B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7AEF92-C8BF-5A06-ECA2-D87B25FB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038D8D-7A28-E0E4-F87F-87EED3A23627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26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 descr="Top 12 Scams Targeting Older Adults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479130"/>
            <a:ext cx="10700851" cy="914958"/>
          </a:xfrm>
        </p:spPr>
        <p:txBody>
          <a:bodyPr/>
          <a:lstStyle/>
          <a:p>
            <a:r>
              <a:rPr lang="es-419" sz="3400" dirty="0"/>
              <a:t>La docena sucia: </a:t>
            </a:r>
            <a:br>
              <a:rPr lang="es-419" sz="3400" dirty="0"/>
            </a:br>
            <a:r>
              <a:rPr lang="es-419" sz="3400" dirty="0"/>
              <a:t>Las 12 principales estafas dirigidas a adultos mayores</a:t>
            </a:r>
          </a:p>
        </p:txBody>
      </p:sp>
      <p:sp>
        <p:nvSpPr>
          <p:cNvPr id="5" name="Text Placeholder 14" descr="Social Security Impersonation Scams">
            <a:extLst>
              <a:ext uri="{FF2B5EF4-FFF2-40B4-BE49-F238E27FC236}">
                <a16:creationId xmlns:a16="http://schemas.microsoft.com/office/drawing/2014/main" id="{ECE32234-402F-CC3B-7260-6A09D541A2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465" y="2159132"/>
            <a:ext cx="4614100" cy="3709067"/>
          </a:xfrm>
        </p:spPr>
        <p:txBody>
          <a:bodyPr/>
          <a:lstStyle/>
          <a:p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de centros de llamadas y de </a:t>
            </a:r>
            <a:br>
              <a:rPr lang="es-419" dirty="0"/>
            </a:br>
            <a:r>
              <a:rPr lang="es-419" dirty="0"/>
              <a:t>soporte técnico</a:t>
            </a:r>
          </a:p>
          <a:p>
            <a:pPr marL="571500" lvl="2" indent="-457200">
              <a:buFont typeface="+mj-lt"/>
              <a:buAutoNum type="arabicPeriod"/>
            </a:pPr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de violación de datos personales</a:t>
            </a:r>
          </a:p>
          <a:p>
            <a:pPr marL="571500" lvl="2" indent="-457200">
              <a:buFont typeface="+mj-lt"/>
              <a:buAutoNum type="arabicPeriod"/>
            </a:pPr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de confianza</a:t>
            </a:r>
          </a:p>
          <a:p>
            <a:pPr marL="571500" lvl="2" indent="-457200">
              <a:buFont typeface="+mj-lt"/>
              <a:buAutoNum type="arabicPeriod"/>
            </a:pPr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por falta de pago o por falta entrega</a:t>
            </a:r>
          </a:p>
          <a:p>
            <a:pPr marL="571500" lvl="2" indent="-457200">
              <a:buFont typeface="+mj-lt"/>
              <a:buAutoNum type="arabicPeriod"/>
            </a:pPr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de inversión</a:t>
            </a:r>
          </a:p>
          <a:p>
            <a:pPr marL="571500" lvl="2" indent="-457200">
              <a:buFont typeface="+mj-lt"/>
              <a:buAutoNum type="arabicPeriod"/>
            </a:pPr>
            <a:endParaRPr lang="en-US" dirty="0"/>
          </a:p>
          <a:p>
            <a:pPr marL="571500" lvl="2" indent="-457200">
              <a:buFont typeface="+mj-lt"/>
              <a:buAutoNum type="arabicPeriod"/>
            </a:pPr>
            <a:r>
              <a:rPr lang="es-419" dirty="0"/>
              <a:t>Estafas de extorsión</a:t>
            </a:r>
          </a:p>
          <a:p>
            <a:pPr marL="571500" lvl="2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 Placeholder 14" descr="Medicare/Medicaid Fraud">
            <a:extLst>
              <a:ext uri="{FF2B5EF4-FFF2-40B4-BE49-F238E27FC236}">
                <a16:creationId xmlns:a16="http://schemas.microsoft.com/office/drawing/2014/main" id="{5F896A81-6197-2774-D2F5-224B56144372}"/>
              </a:ext>
            </a:extLst>
          </p:cNvPr>
          <p:cNvSpPr txBox="1">
            <a:spLocks/>
          </p:cNvSpPr>
          <p:nvPr/>
        </p:nvSpPr>
        <p:spPr>
          <a:xfrm>
            <a:off x="6124830" y="2159132"/>
            <a:ext cx="5556181" cy="3159559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>
              <a:buNone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de suplantación de agencias gubernamentales</a:t>
            </a:r>
          </a:p>
          <a:p>
            <a:pPr marL="571500" lvl="2" indent="-457200">
              <a:buFont typeface="+mj-lt"/>
              <a:buAutoNum type="arabicPeriod" startAt="7"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con tarjetas de crédito y cheques</a:t>
            </a:r>
          </a:p>
          <a:p>
            <a:pPr marL="571500" lvl="2" indent="-457200">
              <a:buFont typeface="+mj-lt"/>
              <a:buAutoNum type="arabicPeriod" startAt="7"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de vulneración de correo electrónico empresarial</a:t>
            </a:r>
          </a:p>
          <a:p>
            <a:pPr marL="571500" lvl="2" indent="-457200">
              <a:buFont typeface="+mj-lt"/>
              <a:buAutoNum type="arabicPeriod" startAt="7"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de robo de identidad</a:t>
            </a:r>
          </a:p>
          <a:p>
            <a:pPr marL="571500" lvl="2" indent="-457200">
              <a:buFont typeface="+mj-lt"/>
              <a:buAutoNum type="arabicPeriod" startAt="7"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de pagos por adelantado</a:t>
            </a:r>
          </a:p>
          <a:p>
            <a:pPr marL="571500" lvl="2" indent="-457200">
              <a:buFont typeface="+mj-lt"/>
              <a:buAutoNum type="arabicPeriod" startAt="7"/>
            </a:pPr>
            <a:endParaRPr lang="en-US" dirty="0"/>
          </a:p>
          <a:p>
            <a:pPr marL="571500" lvl="2" indent="-457200">
              <a:buFont typeface="+mj-lt"/>
              <a:buAutoNum type="arabicPeriod" startAt="7"/>
            </a:pPr>
            <a:r>
              <a:rPr lang="es-419" dirty="0"/>
              <a:t>Estafas de ganancias inesperadas</a:t>
            </a:r>
          </a:p>
          <a:p>
            <a:pPr marL="571500" lvl="2" indent="-342900">
              <a:buFont typeface="+mj-lt"/>
              <a:buAutoNum type="arabicPeriod" startAt="7"/>
            </a:pP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28E616-F6EA-BD08-CB06-50577FEDF694}"/>
              </a:ext>
            </a:extLst>
          </p:cNvPr>
          <p:cNvCxnSpPr>
            <a:cxnSpLocks/>
          </p:cNvCxnSpPr>
          <p:nvPr/>
        </p:nvCxnSpPr>
        <p:spPr>
          <a:xfrm>
            <a:off x="5388011" y="2271562"/>
            <a:ext cx="0" cy="2974206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Group 2" descr="Logos, Bank of America and NCOA">
            <a:extLst>
              <a:ext uri="{FF2B5EF4-FFF2-40B4-BE49-F238E27FC236}">
                <a16:creationId xmlns:a16="http://schemas.microsoft.com/office/drawing/2014/main" id="{53A26EEC-E373-3776-D0B7-DC053F5489D3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C65F62-E75E-A117-EBB4-6E3F85816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79F436-ADF5-D1FC-DAE4-0A8ACE43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A203BF-6438-2240-6E6A-D6E431EB47AB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29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F2CFF-FA30-22A3-80E4-13397500C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48" y="162"/>
            <a:ext cx="11289103" cy="6367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337D6-5EEC-82A6-96E5-BA257D9CE49F}"/>
              </a:ext>
            </a:extLst>
          </p:cNvPr>
          <p:cNvSpPr txBox="1"/>
          <p:nvPr/>
        </p:nvSpPr>
        <p:spPr>
          <a:xfrm>
            <a:off x="0" y="6367379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62000" algn="ctr"/>
            <a:r>
              <a:rPr lang="es-419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</a:rPr>
              <a:t>Fuente: Centro de Denuncias de Delitos en Internet del FBI, </a:t>
            </a:r>
            <a:r>
              <a:rPr lang="es-419" sz="1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  <a:hlinkClick r:id="rId4"/>
              </a:rPr>
              <a:t>https://www.fbi.gov/news/stories/elder-fraud-in-focus</a:t>
            </a:r>
            <a:r>
              <a:rPr lang="es-419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72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77382-F2C7-FFB6-9A61-E080A86F48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749" y="0"/>
            <a:ext cx="8240502" cy="6361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78836-4C78-1EC7-7EF0-8A2ED477961B}"/>
              </a:ext>
            </a:extLst>
          </p:cNvPr>
          <p:cNvSpPr txBox="1"/>
          <p:nvPr/>
        </p:nvSpPr>
        <p:spPr>
          <a:xfrm>
            <a:off x="0" y="6367379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62000" algn="ctr"/>
            <a:r>
              <a:rPr lang="es-419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</a:rPr>
              <a:t>Fuente: Centro de Denuncias de Delitos en Internet del FBI, </a:t>
            </a:r>
            <a:r>
              <a:rPr lang="es-419" sz="1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  <a:hlinkClick r:id="rId3"/>
              </a:rPr>
              <a:t>https://www.fbi.gov/news/stories/elder-fraud-in-focus</a:t>
            </a:r>
            <a:r>
              <a:rPr lang="es-419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uckle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13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D7AD805988241A52A665B6AA36C68" ma:contentTypeVersion="19" ma:contentTypeDescription="Create a new document." ma:contentTypeScope="" ma:versionID="fc2c4767b70859797b5859c396a6e21e">
  <xsd:schema xmlns:xsd="http://www.w3.org/2001/XMLSchema" xmlns:xs="http://www.w3.org/2001/XMLSchema" xmlns:p="http://schemas.microsoft.com/office/2006/metadata/properties" xmlns:ns2="c5613cd5-748e-412e-9a2f-bebdac0f41fd" xmlns:ns3="d278d6d4-1e95-49d0-ad8b-8a60c47dc760" targetNamespace="http://schemas.microsoft.com/office/2006/metadata/properties" ma:root="true" ma:fieldsID="fba0c7d3ca47f533b323cd5667b8561d" ns2:_="" ns3:_="">
    <xsd:import namespace="c5613cd5-748e-412e-9a2f-bebdac0f41fd"/>
    <xsd:import namespace="d278d6d4-1e95-49d0-ad8b-8a60c47dc760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13cd5-748e-412e-9a2f-bebdac0f41f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7678fdb5-15a0-45f6-9f42-8696b8acf5d3}" ma:internalName="TaxCatchAll" ma:showField="CatchAllData" ma:web="c5613cd5-748e-412e-9a2f-bebdac0f41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d6d4-1e95-49d0-ad8b-8a60c47dc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f68270-cecd-437c-a722-d2c64fb9e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5613cd5-748e-412e-9a2f-bebdac0f41fd">
      <UserInfo>
        <DisplayName>Brandy Bauer</DisplayName>
        <AccountId>35</AccountId>
        <AccountType/>
      </UserInfo>
    </SharedWithUsers>
    <lcf76f155ced4ddcb4097134ff3c332f xmlns="d278d6d4-1e95-49d0-ad8b-8a60c47dc760">
      <Terms xmlns="http://schemas.microsoft.com/office/infopath/2007/PartnerControls"/>
    </lcf76f155ced4ddcb4097134ff3c332f>
    <TaxCatchAll xmlns="c5613cd5-748e-412e-9a2f-bebdac0f41fd" xsi:nil="true"/>
  </documentManagement>
</p:properties>
</file>

<file path=customXml/itemProps1.xml><?xml version="1.0" encoding="utf-8"?>
<ds:datastoreItem xmlns:ds="http://schemas.openxmlformats.org/officeDocument/2006/customXml" ds:itemID="{983FDF71-6F05-44E6-96DD-3A39232B9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13cd5-748e-412e-9a2f-bebdac0f41fd"/>
    <ds:schemaRef ds:uri="d278d6d4-1e95-49d0-ad8b-8a60c47dc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482E1-3D2E-48AF-A621-10632FAFD9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8FE4C7-50A8-4121-8E27-D02C5E151536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7fc6a4f5-ce7f-4fe6-8212-a2187a6e7bb6"/>
    <ds:schemaRef ds:uri="3aa304b4-6952-4d84-a38d-449afb35300a"/>
    <ds:schemaRef ds:uri="8493ea84-4a4e-48e2-958a-412ea7f8cca7"/>
    <ds:schemaRef ds:uri="c5613cd5-748e-412e-9a2f-bebdac0f41fd"/>
    <ds:schemaRef ds:uri="d278d6d4-1e95-49d0-ad8b-8a60c47dc7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18713</TotalTime>
  <Words>3664</Words>
  <Application>Microsoft Macintosh PowerPoint</Application>
  <PresentationFormat>Widescreen</PresentationFormat>
  <Paragraphs>329</Paragraphs>
  <Slides>42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Wingdings</vt:lpstr>
      <vt:lpstr>Source Serif Pro SemiBold</vt:lpstr>
      <vt:lpstr>ＭＳ Ｐゴシック</vt:lpstr>
      <vt:lpstr>Arial</vt:lpstr>
      <vt:lpstr>Source Serif Pro</vt:lpstr>
      <vt:lpstr>Times New Roman</vt:lpstr>
      <vt:lpstr>Calibri</vt:lpstr>
      <vt:lpstr>Office Theme</vt:lpstr>
      <vt:lpstr>PowerPoint Presentation</vt:lpstr>
      <vt:lpstr>Inicio de la discusión</vt:lpstr>
      <vt:lpstr>PowerPoint Presentation</vt:lpstr>
      <vt:lpstr>Las estafas y tú</vt:lpstr>
      <vt:lpstr>Por qué estás en riesgo</vt:lpstr>
      <vt:lpstr>Los probables perpetradores</vt:lpstr>
      <vt:lpstr>La docena sucia:  Las 12 principales estafas dirigidas a adultos mayores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Caso de estudio: Una mirada más cercana a las estafas más comunes</vt:lpstr>
      <vt:lpstr>Caso de estudio: Una mirada más cercana a las estafas más comunes</vt:lpstr>
      <vt:lpstr>PowerPoint Presentation</vt:lpstr>
      <vt:lpstr>PowerPoint Presentation</vt:lpstr>
      <vt:lpstr>Consejos para evitar estafas de violación de datos personales</vt:lpstr>
      <vt:lpstr>Consejos para evitar estafas de confianza</vt:lpstr>
      <vt:lpstr>Consejos para evitar estafas por falta de pago o por falta entrega</vt:lpstr>
      <vt:lpstr>Consejos para evitar esquemas de inversión</vt:lpstr>
      <vt:lpstr>Consejos para evitar estafas de extorsión</vt:lpstr>
      <vt:lpstr>Consejos para evitar estafas de suplantación de agencias gubernamentales</vt:lpstr>
      <vt:lpstr>Consejos para evitar estafas con tarjetas de crédito y cheques</vt:lpstr>
      <vt:lpstr>Consejos para evitar estafas de vulneración de correo electrónico empresarial</vt:lpstr>
      <vt:lpstr>Consejos para evitar estafas de robo de identidad</vt:lpstr>
      <vt:lpstr>Consejos para evitar estafas de pagos por adelantado</vt:lpstr>
      <vt:lpstr>Consejos para evitar estafas de ganancias inesperadas</vt:lpstr>
      <vt:lpstr>PowerPoint Presentation</vt:lpstr>
      <vt:lpstr>Reconoce las señales</vt:lpstr>
      <vt:lpstr>Denuncia de estafas</vt:lpstr>
      <vt:lpstr>Otras medidas inteligentes que puedes tomar</vt:lpstr>
      <vt:lpstr>Preguntas y respuestas</vt:lpstr>
      <vt:lpstr>¡Gracias!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Savvy Saving Seniors: Pasos para evitar estafas</dc:title>
  <dc:subject/>
  <dc:creator>NCOA</dc:creator>
  <cp:keywords/>
  <dc:description/>
  <cp:lastModifiedBy>Donya Currie</cp:lastModifiedBy>
  <cp:revision>983</cp:revision>
  <dcterms:created xsi:type="dcterms:W3CDTF">2020-11-13T04:28:18Z</dcterms:created>
  <dcterms:modified xsi:type="dcterms:W3CDTF">2025-05-05T17:34:18Z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0x010100A98D7AD805988241A52A665B6AA36C68</vt:lpwstr>
  </property>
  <property fmtid="{D5CDD505-2E9C-101B-9397-08002B2CF9AE}" pid="3" name="MediaServiceImageTags">
    <vt:lpwstr/>
  </property>
</Properties>
</file>