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45B_C1BBC320.xml" ContentType="application/vnd.ms-powerpoint.comments+xml"/>
  <Override PartName="/ppt/comments/modernComment_45C_36736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4"/>
    <p:sldMasterId id="2147483994" r:id="rId5"/>
  </p:sldMasterIdLst>
  <p:notesMasterIdLst>
    <p:notesMasterId r:id="rId60"/>
  </p:notesMasterIdLst>
  <p:handoutMasterIdLst>
    <p:handoutMasterId r:id="rId61"/>
  </p:handoutMasterIdLst>
  <p:sldIdLst>
    <p:sldId id="257" r:id="rId6"/>
    <p:sldId id="920" r:id="rId7"/>
    <p:sldId id="919" r:id="rId8"/>
    <p:sldId id="902" r:id="rId9"/>
    <p:sldId id="728" r:id="rId10"/>
    <p:sldId id="1092" r:id="rId11"/>
    <p:sldId id="1093" r:id="rId12"/>
    <p:sldId id="1094" r:id="rId13"/>
    <p:sldId id="1095" r:id="rId14"/>
    <p:sldId id="1090" r:id="rId15"/>
    <p:sldId id="1096" r:id="rId16"/>
    <p:sldId id="1097" r:id="rId17"/>
    <p:sldId id="1098" r:id="rId18"/>
    <p:sldId id="1099" r:id="rId19"/>
    <p:sldId id="1100" r:id="rId20"/>
    <p:sldId id="1101" r:id="rId21"/>
    <p:sldId id="1102" r:id="rId22"/>
    <p:sldId id="1103" r:id="rId23"/>
    <p:sldId id="1104" r:id="rId24"/>
    <p:sldId id="1105" r:id="rId25"/>
    <p:sldId id="1106" r:id="rId26"/>
    <p:sldId id="1107" r:id="rId27"/>
    <p:sldId id="1108" r:id="rId28"/>
    <p:sldId id="1110" r:id="rId29"/>
    <p:sldId id="1111" r:id="rId30"/>
    <p:sldId id="1112" r:id="rId31"/>
    <p:sldId id="1113" r:id="rId32"/>
    <p:sldId id="1114" r:id="rId33"/>
    <p:sldId id="1115" r:id="rId34"/>
    <p:sldId id="1116" r:id="rId35"/>
    <p:sldId id="1117" r:id="rId36"/>
    <p:sldId id="1118" r:id="rId37"/>
    <p:sldId id="1119" r:id="rId38"/>
    <p:sldId id="1120" r:id="rId39"/>
    <p:sldId id="1121" r:id="rId40"/>
    <p:sldId id="1122" r:id="rId41"/>
    <p:sldId id="1123" r:id="rId42"/>
    <p:sldId id="1124" r:id="rId43"/>
    <p:sldId id="1125" r:id="rId44"/>
    <p:sldId id="1126" r:id="rId45"/>
    <p:sldId id="1127" r:id="rId46"/>
    <p:sldId id="1128" r:id="rId47"/>
    <p:sldId id="1129" r:id="rId48"/>
    <p:sldId id="1130" r:id="rId49"/>
    <p:sldId id="1131" r:id="rId50"/>
    <p:sldId id="1132" r:id="rId51"/>
    <p:sldId id="1136" r:id="rId52"/>
    <p:sldId id="1135" r:id="rId53"/>
    <p:sldId id="1137" r:id="rId54"/>
    <p:sldId id="1000" r:id="rId55"/>
    <p:sldId id="312" r:id="rId56"/>
    <p:sldId id="981" r:id="rId57"/>
    <p:sldId id="316" r:id="rId58"/>
    <p:sldId id="916" r:id="rId5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59203B-7E5A-4C16-7459-C1E41B080E71}" name="Ryan Ramsey" initials="RR" userId="S::Ryan.Ramsey@ncoa.org::94b803e7-1c78-4952-9d21-655261203b1b" providerId="AD"/>
  <p188:author id="{2270705F-2987-6D12-0B3E-080F75AFA174}" name="Rachel Shuman" initials="RS" userId="S::rshuman@medicarerights.org::1b712225-6aff-41fe-a65d-b1607923873d" providerId="AD"/>
  <p188:author id="{D99F20A4-BCD6-590A-12BE-D60559F9F732}" name="Cynthia Montesinos" initials="CM" userId="S::cmontesinos@medicarerights.org::be9d7f39-ceed-481e-82f4-e3a30a758548" providerId="AD"/>
  <p188:author id="{DEA439AD-9F1E-B42B-9894-E9D20A99C3C6}" name="Patricia Jia" initials="PJ" userId="S::pjia@medicarerights.org::6351d0f1-01dd-4e6d-8096-d4ced9c5d07d" providerId="AD"/>
  <p188:author id="{A311F1AD-B4F2-8D65-8CB9-F5E52BFD3984}" name="Shea Corti" initials="SC" userId="S::scours@medicarerights.org::d08a3846-a05d-4cde-b2eb-b46eb77c91dd" providerId="AD"/>
  <p188:author id="{067751F2-BAC9-6CEB-2DC1-452063724B3D}" name="Emily Whicheloe" initials="EW" userId="S::ewhicheloe@medicarerights.org::15742455-bb1e-4675-97c5-494b74c840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B" initials="E" lastIdx="2" clrIdx="0">
    <p:extLst>
      <p:ext uri="{19B8F6BF-5375-455C-9EA6-DF929625EA0E}">
        <p15:presenceInfo xmlns:p15="http://schemas.microsoft.com/office/powerpoint/2012/main" userId="EmilyB" providerId="None"/>
      </p:ext>
    </p:extLst>
  </p:cmAuthor>
  <p:cmAuthor id="2" name="Patricia Jia" initials="PJ" lastIdx="3" clrIdx="1">
    <p:extLst>
      <p:ext uri="{19B8F6BF-5375-455C-9EA6-DF929625EA0E}">
        <p15:presenceInfo xmlns:p15="http://schemas.microsoft.com/office/powerpoint/2012/main" userId="S::pjia@medicarerights.org::6351d0f1-01dd-4e6d-8096-d4ced9c5d0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5F6F9"/>
    <a:srgbClr val="001D6B"/>
    <a:srgbClr val="CF4D00"/>
    <a:srgbClr val="FF8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9"/>
    <p:restoredTop sz="90784" autoAdjust="0"/>
  </p:normalViewPr>
  <p:slideViewPr>
    <p:cSldViewPr snapToGrid="0" snapToObjects="1">
      <p:cViewPr varScale="1">
        <p:scale>
          <a:sx n="173" d="100"/>
          <a:sy n="173" d="100"/>
        </p:scale>
        <p:origin x="200" y="496"/>
      </p:cViewPr>
      <p:guideLst>
        <p:guide orient="horz" pos="2160"/>
        <p:guide pos="3840"/>
      </p:guideLst>
    </p:cSldViewPr>
  </p:slideViewPr>
  <p:outlineViewPr>
    <p:cViewPr>
      <p:scale>
        <a:sx n="33" d="100"/>
        <a:sy n="33" d="100"/>
      </p:scale>
      <p:origin x="0" y="-208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omments/modernComment_45B_C1BBC320.xml><?xml version="1.0" encoding="utf-8"?>
<p188:cmLst xmlns:a="http://schemas.openxmlformats.org/drawingml/2006/main" xmlns:r="http://schemas.openxmlformats.org/officeDocument/2006/relationships" xmlns:p188="http://schemas.microsoft.com/office/powerpoint/2018/8/main">
  <p188:cm id="{B1B6EDC0-399F-4C26-81D5-2CF0FB4BFE7A}" authorId="{0E59203B-7E5A-4C16-7459-C1E41B080E71}" created="2025-03-12T16:17:38.596">
    <ac:txMkLst xmlns:ac="http://schemas.microsoft.com/office/drawing/2013/main/command">
      <pc:docMk xmlns:pc="http://schemas.microsoft.com/office/powerpoint/2013/main/command"/>
      <pc:sldMk xmlns:pc="http://schemas.microsoft.com/office/powerpoint/2013/main/command" cId="3250307872" sldId="1115"/>
      <ac:spMk id="3" creationId="{1698A60E-8AFD-A90D-3CBB-FC7733D11008}"/>
      <ac:txMk cp="107" len="4">
        <ac:context len="424" hash="275007197"/>
      </ac:txMk>
    </ac:txMkLst>
    <p188:pos x="7951470" y="678874"/>
    <p188:txBody>
      <a:bodyPr/>
      <a:lstStyle/>
      <a:p>
        <a:r>
          <a:rPr lang="en-US"/>
          <a:t>2025</a:t>
        </a:r>
      </a:p>
    </p188:txBody>
  </p188:cm>
</p188:cmLst>
</file>

<file path=ppt/comments/modernComment_45C_36736B.xml><?xml version="1.0" encoding="utf-8"?>
<p188:cmLst xmlns:a="http://schemas.openxmlformats.org/drawingml/2006/main" xmlns:r="http://schemas.openxmlformats.org/officeDocument/2006/relationships" xmlns:p188="http://schemas.microsoft.com/office/powerpoint/2018/8/main">
  <p188:cm id="{15059887-13FE-4E27-BA0C-629191F8C146}" authorId="{0E59203B-7E5A-4C16-7459-C1E41B080E71}" created="2025-03-12T16:18:28.117">
    <ac:txMkLst xmlns:ac="http://schemas.microsoft.com/office/drawing/2013/main/command">
      <pc:docMk xmlns:pc="http://schemas.microsoft.com/office/powerpoint/2013/main/command"/>
      <pc:sldMk xmlns:pc="http://schemas.microsoft.com/office/powerpoint/2013/main/command" cId="3568491" sldId="1116"/>
      <ac:spMk id="3" creationId="{297E2A8B-C979-C1DE-BBA3-ABF34249A122}"/>
      <ac:txMk cp="116" len="13">
        <ac:context len="404" hash="1828998980"/>
      </ac:txMk>
    </ac:txMkLst>
    <p188:pos x="7780020" y="1090354"/>
    <p188:txBody>
      <a:bodyPr/>
      <a:lstStyle/>
      <a:p>
        <a:r>
          <a:rPr lang="en-US"/>
          <a:t>$257 in 2025</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en-US"/>
              <a:t>© 2016 Medicare Rights Center</a:t>
            </a:r>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2D32F92-F12A-443D-96D7-EA8CACA24D1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1AFFA16-0506-412D-B585-65E2CA8E21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887D152-2043-49FB-82CF-9BC77F82D3A2}" type="slidenum">
              <a:rPr lang="en-US" smtClean="0"/>
              <a:pPr/>
              <a:t>1</a:t>
            </a:fld>
            <a:endParaRPr lang="en-US"/>
          </a:p>
        </p:txBody>
      </p:sp>
      <p:sp>
        <p:nvSpPr>
          <p:cNvPr id="27651" name="Rectangle 2"/>
          <p:cNvSpPr>
            <a:spLocks noGrp="1" noChangeArrowheads="1"/>
          </p:cNvSpPr>
          <p:nvPr>
            <p:ph type="body" idx="1"/>
          </p:nvPr>
        </p:nvSpPr>
        <p:spPr>
          <a:xfrm>
            <a:off x="914400" y="4343400"/>
            <a:ext cx="5029200" cy="4116388"/>
          </a:xfrm>
          <a:noFill/>
          <a:ln/>
        </p:spPr>
        <p:txBody>
          <a:bodyPr lIns="89624" tIns="44026" rIns="89624" bIns="44026"/>
          <a:lstStyle/>
          <a:p>
            <a:pPr eaLnBrk="1" hangingPunct="1"/>
            <a:endParaRPr lang="en-US" dirty="0"/>
          </a:p>
        </p:txBody>
      </p:sp>
      <p:sp>
        <p:nvSpPr>
          <p:cNvPr id="27652" name="Rectangle 3"/>
          <p:cNvSpPr>
            <a:spLocks noGrp="1" noRot="1" noChangeAspect="1" noChangeArrowheads="1" noTextEdit="1"/>
          </p:cNvSpPr>
          <p:nvPr>
            <p:ph type="sldImg"/>
          </p:nvPr>
        </p:nvSpPr>
        <p:spPr>
          <a:xfrm>
            <a:off x="395288" y="693738"/>
            <a:ext cx="6070600" cy="3414712"/>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887D152-2043-49FB-82CF-9BC77F82D3A2}" type="slidenum">
              <a:rPr lang="en-US" smtClean="0"/>
              <a:pPr/>
              <a:t>2</a:t>
            </a:fld>
            <a:endParaRPr lang="en-US"/>
          </a:p>
        </p:txBody>
      </p:sp>
      <p:sp>
        <p:nvSpPr>
          <p:cNvPr id="27651" name="Rectangle 2"/>
          <p:cNvSpPr>
            <a:spLocks noGrp="1" noChangeArrowheads="1"/>
          </p:cNvSpPr>
          <p:nvPr>
            <p:ph type="body" idx="1"/>
          </p:nvPr>
        </p:nvSpPr>
        <p:spPr>
          <a:xfrm>
            <a:off x="914400" y="4343400"/>
            <a:ext cx="5029200" cy="4116388"/>
          </a:xfrm>
          <a:noFill/>
          <a:ln/>
        </p:spPr>
        <p:txBody>
          <a:bodyPr lIns="89624" tIns="44026" rIns="89624" bIns="44026"/>
          <a:lstStyle/>
          <a:p>
            <a:pPr eaLnBrk="1" hangingPunct="1"/>
            <a:endParaRPr lang="en-US" dirty="0"/>
          </a:p>
        </p:txBody>
      </p:sp>
      <p:sp>
        <p:nvSpPr>
          <p:cNvPr id="27652" name="Rectangle 3"/>
          <p:cNvSpPr>
            <a:spLocks noGrp="1" noRot="1" noChangeAspect="1" noChangeArrowheads="1" noTextEdit="1"/>
          </p:cNvSpPr>
          <p:nvPr>
            <p:ph type="sldImg"/>
          </p:nvPr>
        </p:nvSpPr>
        <p:spPr>
          <a:xfrm>
            <a:off x="395288" y="693738"/>
            <a:ext cx="6070600" cy="3414712"/>
          </a:xfrm>
          <a:ln w="12700" cap="flat">
            <a:solidFill>
              <a:schemeClr val="tx1"/>
            </a:solidFill>
          </a:ln>
        </p:spPr>
      </p:sp>
    </p:spTree>
    <p:extLst>
      <p:ext uri="{BB962C8B-B14F-4D97-AF65-F5344CB8AC3E}">
        <p14:creationId xmlns:p14="http://schemas.microsoft.com/office/powerpoint/2010/main" val="361752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4</a:t>
            </a:fld>
            <a:endParaRPr lang="en-US"/>
          </a:p>
        </p:txBody>
      </p:sp>
    </p:spTree>
    <p:extLst>
      <p:ext uri="{BB962C8B-B14F-4D97-AF65-F5344CB8AC3E}">
        <p14:creationId xmlns:p14="http://schemas.microsoft.com/office/powerpoint/2010/main" val="296653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D1B1D-600D-4A65-954D-912AEACF0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7FBBA-E6EF-4A2A-CD88-C52E9EE1B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C5CF4D-B8D7-93E8-4647-678D676539BC}"/>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47C8A92-2007-BCC2-E35D-3865621D379F}"/>
              </a:ext>
            </a:extLst>
          </p:cNvPr>
          <p:cNvSpPr>
            <a:spLocks noGrp="1"/>
          </p:cNvSpPr>
          <p:nvPr>
            <p:ph type="sldNum" sz="quarter" idx="5"/>
          </p:nvPr>
        </p:nvSpPr>
        <p:spPr/>
        <p:txBody>
          <a:bodyPr/>
          <a:lstStyle/>
          <a:p>
            <a:pPr>
              <a:defRPr/>
            </a:pPr>
            <a:fld id="{81AFFA16-0506-412D-B585-65E2CA8E21C8}" type="slidenum">
              <a:rPr lang="en-US" smtClean="0"/>
              <a:pPr>
                <a:defRPr/>
              </a:pPr>
              <a:t>10</a:t>
            </a:fld>
            <a:endParaRPr lang="en-US"/>
          </a:p>
        </p:txBody>
      </p:sp>
    </p:spTree>
    <p:extLst>
      <p:ext uri="{BB962C8B-B14F-4D97-AF65-F5344CB8AC3E}">
        <p14:creationId xmlns:p14="http://schemas.microsoft.com/office/powerpoint/2010/main" val="2008870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hape 10"/>
          <p:cNvSpPr/>
          <p:nvPr userDrawn="1"/>
        </p:nvSpPr>
        <p:spPr>
          <a:xfrm>
            <a:off x="7918451" y="3378200"/>
            <a:ext cx="960967" cy="101600"/>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4" name="Shape 11"/>
          <p:cNvSpPr/>
          <p:nvPr userDrawn="1"/>
        </p:nvSpPr>
        <p:spPr>
          <a:xfrm>
            <a:off x="8879417" y="3378200"/>
            <a:ext cx="963083" cy="101600"/>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5" name="Shape 12"/>
          <p:cNvSpPr/>
          <p:nvPr userDrawn="1"/>
        </p:nvSpPr>
        <p:spPr>
          <a:xfrm>
            <a:off x="1" y="3378200"/>
            <a:ext cx="963084" cy="101600"/>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6" name="Shape 13"/>
          <p:cNvSpPr/>
          <p:nvPr userDrawn="1"/>
        </p:nvSpPr>
        <p:spPr>
          <a:xfrm>
            <a:off x="960967" y="3378200"/>
            <a:ext cx="6957484" cy="101600"/>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8" name="TextBox 7"/>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ctrTitle"/>
          </p:nvPr>
        </p:nvSpPr>
        <p:spPr>
          <a:xfrm>
            <a:off x="267703" y="3487413"/>
            <a:ext cx="10363200" cy="1645218"/>
          </a:xfrm>
          <a:prstGeom prst="rect">
            <a:avLst/>
          </a:prstGeom>
        </p:spPr>
        <p:txBody>
          <a:bodyPr anchor="b">
            <a:normAutofit/>
          </a:bodyPr>
          <a:lstStyle>
            <a:lvl1pPr algn="l">
              <a:defRPr sz="5000">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228FD2DC-F98C-4CC1-890E-8FFD05AF074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65176" y="219456"/>
            <a:ext cx="3340702" cy="15160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764012"/>
            <a:ext cx="8427720" cy="865339"/>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27166"/>
            <a:ext cx="10515600" cy="390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1AF6E6-78F3-76CA-E513-E55CD44DCE4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13206331">
            <a:off x="4288567" y="-1643627"/>
            <a:ext cx="10720369" cy="4815279"/>
          </a:xfrm>
          <a:prstGeom prst="rect">
            <a:avLst/>
          </a:prstGeom>
        </p:spPr>
      </p:pic>
    </p:spTree>
    <p:extLst>
      <p:ext uri="{BB962C8B-B14F-4D97-AF65-F5344CB8AC3E}">
        <p14:creationId xmlns:p14="http://schemas.microsoft.com/office/powerpoint/2010/main" val="427096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365125"/>
            <a:ext cx="8427720" cy="1325563"/>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79613"/>
            <a:ext cx="10515600" cy="3781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a:extLst>
              <a:ext uri="{FF2B5EF4-FFF2-40B4-BE49-F238E27FC236}">
                <a16:creationId xmlns:a16="http://schemas.microsoft.com/office/drawing/2014/main" id="{C628DA14-4027-E117-B85C-651B37A91B8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13206331">
            <a:off x="4288567" y="-1643627"/>
            <a:ext cx="10720369" cy="4815279"/>
          </a:xfrm>
          <a:prstGeom prst="rect">
            <a:avLst/>
          </a:prstGeom>
        </p:spPr>
      </p:pic>
      <p:pic>
        <p:nvPicPr>
          <p:cNvPr id="10" name="Picture 2">
            <a:extLst>
              <a:ext uri="{FF2B5EF4-FFF2-40B4-BE49-F238E27FC236}">
                <a16:creationId xmlns:a16="http://schemas.microsoft.com/office/drawing/2014/main" id="{C7D646EA-AC38-ABEC-DCE9-76D7844FC63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443" r="40496" b="56589"/>
          <a:stretch/>
        </p:blipFill>
        <p:spPr>
          <a:xfrm rot="3697922">
            <a:off x="-1357925" y="3452717"/>
            <a:ext cx="5081787" cy="3654309"/>
          </a:xfrm>
          <a:prstGeom prst="rect">
            <a:avLst/>
          </a:prstGeom>
        </p:spPr>
      </p:pic>
    </p:spTree>
    <p:extLst>
      <p:ext uri="{BB962C8B-B14F-4D97-AF65-F5344CB8AC3E}">
        <p14:creationId xmlns:p14="http://schemas.microsoft.com/office/powerpoint/2010/main" val="3609604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pic>
        <p:nvPicPr>
          <p:cNvPr id="5" name="Picture 2">
            <a:extLst>
              <a:ext uri="{FF2B5EF4-FFF2-40B4-BE49-F238E27FC236}">
                <a16:creationId xmlns:a16="http://schemas.microsoft.com/office/drawing/2014/main" id="{344916FB-67A1-318A-E842-E2FAF9045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292710" flipV="1">
            <a:off x="7002695" y="238195"/>
            <a:ext cx="12394681" cy="9374886"/>
          </a:xfrm>
          <a:prstGeom prst="rect">
            <a:avLst/>
          </a:prstGeom>
        </p:spPr>
      </p:pic>
      <p:pic>
        <p:nvPicPr>
          <p:cNvPr id="6" name="Picture 7">
            <a:extLst>
              <a:ext uri="{FF2B5EF4-FFF2-40B4-BE49-F238E27FC236}">
                <a16:creationId xmlns:a16="http://schemas.microsoft.com/office/drawing/2014/main" id="{FC5F65F5-CA67-453B-B869-050F6375E3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268617" flipH="1">
            <a:off x="-4767934" y="-8986632"/>
            <a:ext cx="12657383" cy="10287000"/>
          </a:xfrm>
          <a:prstGeom prst="rect">
            <a:avLst/>
          </a:prstGeom>
        </p:spPr>
      </p:pic>
      <p:grpSp>
        <p:nvGrpSpPr>
          <p:cNvPr id="13" name="Group 3">
            <a:extLst>
              <a:ext uri="{FF2B5EF4-FFF2-40B4-BE49-F238E27FC236}">
                <a16:creationId xmlns:a16="http://schemas.microsoft.com/office/drawing/2014/main" id="{726BA368-8886-E3D0-B25F-36B1ABD38D73}"/>
              </a:ext>
            </a:extLst>
          </p:cNvPr>
          <p:cNvGrpSpPr/>
          <p:nvPr userDrawn="1"/>
        </p:nvGrpSpPr>
        <p:grpSpPr>
          <a:xfrm>
            <a:off x="5461000" y="584668"/>
            <a:ext cx="6352959" cy="5422432"/>
            <a:chOff x="0" y="0"/>
            <a:chExt cx="1826726" cy="1003741"/>
          </a:xfrm>
        </p:grpSpPr>
        <p:sp>
          <p:nvSpPr>
            <p:cNvPr id="14" name="Freeform 4">
              <a:extLst>
                <a:ext uri="{FF2B5EF4-FFF2-40B4-BE49-F238E27FC236}">
                  <a16:creationId xmlns:a16="http://schemas.microsoft.com/office/drawing/2014/main" id="{DD60032C-0F19-7A03-CB4E-793C85D73B36}"/>
                </a:ext>
              </a:extLst>
            </p:cNvPr>
            <p:cNvSpPr/>
            <p:nvPr/>
          </p:nvSpPr>
          <p:spPr>
            <a:xfrm>
              <a:off x="0" y="0"/>
              <a:ext cx="1826726" cy="1003741"/>
            </a:xfrm>
            <a:custGeom>
              <a:avLst/>
              <a:gdLst/>
              <a:ahLst/>
              <a:cxnLst/>
              <a:rect l="l" t="t" r="r" b="b"/>
              <a:pathLst>
                <a:path w="1826726" h="1003741">
                  <a:moveTo>
                    <a:pt x="1702266" y="1003740"/>
                  </a:moveTo>
                  <a:lnTo>
                    <a:pt x="124460" y="1003740"/>
                  </a:lnTo>
                  <a:cubicBezTo>
                    <a:pt x="55880" y="1003740"/>
                    <a:pt x="0" y="947860"/>
                    <a:pt x="0" y="879280"/>
                  </a:cubicBezTo>
                  <a:lnTo>
                    <a:pt x="0" y="124460"/>
                  </a:lnTo>
                  <a:cubicBezTo>
                    <a:pt x="0" y="55880"/>
                    <a:pt x="55880" y="0"/>
                    <a:pt x="124460" y="0"/>
                  </a:cubicBezTo>
                  <a:lnTo>
                    <a:pt x="1702266" y="0"/>
                  </a:lnTo>
                  <a:cubicBezTo>
                    <a:pt x="1770846" y="0"/>
                    <a:pt x="1826726" y="55880"/>
                    <a:pt x="1826726" y="124460"/>
                  </a:cubicBezTo>
                  <a:lnTo>
                    <a:pt x="1826726" y="879281"/>
                  </a:lnTo>
                  <a:cubicBezTo>
                    <a:pt x="1826726" y="947861"/>
                    <a:pt x="1770846" y="1003741"/>
                    <a:pt x="1702266" y="1003741"/>
                  </a:cubicBezTo>
                  <a:close/>
                </a:path>
              </a:pathLst>
            </a:custGeom>
            <a:solidFill>
              <a:srgbClr val="FFFFFF"/>
            </a:solidFill>
          </p:spPr>
        </p:sp>
      </p:grpSp>
      <p:sp>
        <p:nvSpPr>
          <p:cNvPr id="18" name="Title 1">
            <a:extLst>
              <a:ext uri="{FF2B5EF4-FFF2-40B4-BE49-F238E27FC236}">
                <a16:creationId xmlns:a16="http://schemas.microsoft.com/office/drawing/2014/main" id="{4C29F9A7-9597-6847-F97A-7B4469DCA8FF}"/>
              </a:ext>
            </a:extLst>
          </p:cNvPr>
          <p:cNvSpPr>
            <a:spLocks noGrp="1"/>
          </p:cNvSpPr>
          <p:nvPr>
            <p:ph type="title"/>
          </p:nvPr>
        </p:nvSpPr>
        <p:spPr>
          <a:xfrm>
            <a:off x="5768340" y="850900"/>
            <a:ext cx="5750560" cy="865339"/>
          </a:xfrm>
        </p:spPr>
        <p:txBody>
          <a:bodyPr>
            <a:noAutofit/>
          </a:bodyPr>
          <a:lstStyle>
            <a:lvl1pPr>
              <a:defRPr sz="3600" b="1">
                <a:solidFill>
                  <a:schemeClr val="tx2"/>
                </a:solidFill>
              </a:defRPr>
            </a:lvl1pPr>
          </a:lstStyle>
          <a:p>
            <a:r>
              <a:rPr lang="en-US"/>
              <a:t>Click to edit Master title style</a:t>
            </a:r>
          </a:p>
        </p:txBody>
      </p:sp>
      <p:sp>
        <p:nvSpPr>
          <p:cNvPr id="23" name="Text Placeholder 22">
            <a:extLst>
              <a:ext uri="{FF2B5EF4-FFF2-40B4-BE49-F238E27FC236}">
                <a16:creationId xmlns:a16="http://schemas.microsoft.com/office/drawing/2014/main" id="{3835A83B-C9FC-104B-FBBF-972BB1467CDB}"/>
              </a:ext>
            </a:extLst>
          </p:cNvPr>
          <p:cNvSpPr>
            <a:spLocks noGrp="1"/>
          </p:cNvSpPr>
          <p:nvPr>
            <p:ph type="body" sz="quarter" idx="12"/>
          </p:nvPr>
        </p:nvSpPr>
        <p:spPr>
          <a:xfrm>
            <a:off x="5768975" y="2057400"/>
            <a:ext cx="5749925" cy="349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24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E67A4E06-9661-E984-78AD-2234EBCD609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4024296">
            <a:off x="-5030403" y="837627"/>
            <a:ext cx="10720369" cy="4815279"/>
          </a:xfrm>
          <a:prstGeom prst="rect">
            <a:avLst/>
          </a:prstGeom>
        </p:spPr>
      </p:pic>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443632" y="2941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420948" y="1772578"/>
            <a:ext cx="6530268" cy="4359840"/>
            <a:chOff x="0" y="0"/>
            <a:chExt cx="3656054"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userDrawn="1"/>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4" name="Picture Placeholder 13">
            <a:extLst>
              <a:ext uri="{FF2B5EF4-FFF2-40B4-BE49-F238E27FC236}">
                <a16:creationId xmlns:a16="http://schemas.microsoft.com/office/drawing/2014/main" id="{D607FC7A-61C4-D748-99F3-61513AC67422}"/>
              </a:ext>
            </a:extLst>
          </p:cNvPr>
          <p:cNvSpPr>
            <a:spLocks noGrp="1"/>
          </p:cNvSpPr>
          <p:nvPr>
            <p:ph type="pic" sz="quarter" idx="13"/>
          </p:nvPr>
        </p:nvSpPr>
        <p:spPr>
          <a:xfrm>
            <a:off x="7341468" y="1806726"/>
            <a:ext cx="4406900" cy="4289274"/>
          </a:xfrm>
          <a:prstGeom prst="roundRect">
            <a:avLst/>
          </a:prstGeom>
        </p:spPr>
        <p:txBody>
          <a:bodyPr/>
          <a:lstStyle>
            <a:lvl1pPr marL="0" indent="0">
              <a:buNone/>
              <a:defRPr/>
            </a:lvl1pPr>
          </a:lstStyle>
          <a:p>
            <a:endParaRPr lang="en-US"/>
          </a:p>
        </p:txBody>
      </p:sp>
      <p:sp>
        <p:nvSpPr>
          <p:cNvPr id="11" name="Text Placeholder 10">
            <a:extLst>
              <a:ext uri="{FF2B5EF4-FFF2-40B4-BE49-F238E27FC236}">
                <a16:creationId xmlns:a16="http://schemas.microsoft.com/office/drawing/2014/main" id="{A0A929E0-93E7-9098-8CEF-9A8DFFFD95D4}"/>
              </a:ext>
            </a:extLst>
          </p:cNvPr>
          <p:cNvSpPr>
            <a:spLocks noGrp="1"/>
          </p:cNvSpPr>
          <p:nvPr>
            <p:ph type="body" sz="quarter" idx="14"/>
          </p:nvPr>
        </p:nvSpPr>
        <p:spPr>
          <a:xfrm>
            <a:off x="671332" y="2058989"/>
            <a:ext cx="5853753" cy="3693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289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image">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E67A4E06-9661-E984-78AD-2234EBCD609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4024296">
            <a:off x="-5030403" y="837627"/>
            <a:ext cx="10720369" cy="4815279"/>
          </a:xfrm>
          <a:prstGeom prst="rect">
            <a:avLst/>
          </a:prstGeom>
        </p:spPr>
      </p:pic>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443632" y="2941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420948" y="1587223"/>
            <a:ext cx="7732452" cy="4583772"/>
            <a:chOff x="0" y="0"/>
            <a:chExt cx="3656054"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userDrawn="1"/>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4" name="Picture Placeholder 13">
            <a:extLst>
              <a:ext uri="{FF2B5EF4-FFF2-40B4-BE49-F238E27FC236}">
                <a16:creationId xmlns:a16="http://schemas.microsoft.com/office/drawing/2014/main" id="{D607FC7A-61C4-D748-99F3-61513AC67422}"/>
              </a:ext>
            </a:extLst>
          </p:cNvPr>
          <p:cNvSpPr>
            <a:spLocks noGrp="1"/>
          </p:cNvSpPr>
          <p:nvPr>
            <p:ph type="pic" sz="quarter" idx="13"/>
          </p:nvPr>
        </p:nvSpPr>
        <p:spPr>
          <a:xfrm>
            <a:off x="7341468" y="1806726"/>
            <a:ext cx="4406900" cy="4289274"/>
          </a:xfrm>
          <a:prstGeom prst="roundRect">
            <a:avLst/>
          </a:prstGeom>
        </p:spPr>
        <p:txBody>
          <a:bodyPr/>
          <a:lstStyle>
            <a:lvl1pPr marL="0" indent="0">
              <a:buNone/>
              <a:defRPr/>
            </a:lvl1pPr>
          </a:lstStyle>
          <a:p>
            <a:endParaRPr lang="en-US"/>
          </a:p>
        </p:txBody>
      </p:sp>
      <p:sp>
        <p:nvSpPr>
          <p:cNvPr id="11" name="Text Placeholder 10">
            <a:extLst>
              <a:ext uri="{FF2B5EF4-FFF2-40B4-BE49-F238E27FC236}">
                <a16:creationId xmlns:a16="http://schemas.microsoft.com/office/drawing/2014/main" id="{A0A929E0-93E7-9098-8CEF-9A8DFFFD95D4}"/>
              </a:ext>
            </a:extLst>
          </p:cNvPr>
          <p:cNvSpPr>
            <a:spLocks noGrp="1"/>
          </p:cNvSpPr>
          <p:nvPr>
            <p:ph type="body" sz="quarter" idx="14"/>
          </p:nvPr>
        </p:nvSpPr>
        <p:spPr>
          <a:xfrm>
            <a:off x="671332" y="2058989"/>
            <a:ext cx="5853753" cy="3693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120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5803032" y="3322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a:xfrm>
            <a:off x="6589713" y="6330532"/>
            <a:ext cx="4114800" cy="365125"/>
          </a:xfrm>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a:xfrm>
            <a:off x="11072812" y="6343232"/>
            <a:ext cx="811213" cy="365125"/>
          </a:xfrm>
        </p:spPr>
        <p:txBody>
          <a:bodyPr/>
          <a:lstStyle/>
          <a:p>
            <a:fld id="{2A3F6121-7E7D-4058-A6FF-846C80794112}" type="slidenum">
              <a:rPr lang="en-US" smtClean="0"/>
              <a:pPr/>
              <a:t>‹#›</a:t>
            </a:fld>
            <a:endParaRPr lang="en-US"/>
          </a:p>
        </p:txBody>
      </p:sp>
      <p:sp>
        <p:nvSpPr>
          <p:cNvPr id="12" name="Text Placeholder 11">
            <a:extLst>
              <a:ext uri="{FF2B5EF4-FFF2-40B4-BE49-F238E27FC236}">
                <a16:creationId xmlns:a16="http://schemas.microsoft.com/office/drawing/2014/main" id="{191D69CD-2F28-0EEF-2478-69DA74F20DE4}"/>
              </a:ext>
            </a:extLst>
          </p:cNvPr>
          <p:cNvSpPr>
            <a:spLocks noGrp="1"/>
          </p:cNvSpPr>
          <p:nvPr>
            <p:ph type="body" sz="quarter" idx="12"/>
          </p:nvPr>
        </p:nvSpPr>
        <p:spPr>
          <a:xfrm>
            <a:off x="5802313" y="1866900"/>
            <a:ext cx="6081712"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692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D37D4AE-2DE5-F1E1-175A-F83CEC6BF283}"/>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A562F605-550D-0C84-114F-98B5A0A7B3E4}"/>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BB1E77C5-AF04-A1DA-3CA0-059B2BC54ABF}"/>
              </a:ext>
            </a:extLst>
          </p:cNvPr>
          <p:cNvGrpSpPr/>
          <p:nvPr userDrawn="1"/>
        </p:nvGrpSpPr>
        <p:grpSpPr>
          <a:xfrm>
            <a:off x="838199" y="1040937"/>
            <a:ext cx="10515601" cy="2720835"/>
            <a:chOff x="0" y="0"/>
            <a:chExt cx="3656053" cy="632049"/>
          </a:xfrm>
        </p:grpSpPr>
        <p:sp>
          <p:nvSpPr>
            <p:cNvPr id="6" name="Freeform 3">
              <a:extLst>
                <a:ext uri="{FF2B5EF4-FFF2-40B4-BE49-F238E27FC236}">
                  <a16:creationId xmlns:a16="http://schemas.microsoft.com/office/drawing/2014/main" id="{FFA66CF3-E1CC-5410-B93C-4C578EFB4FB1}"/>
                </a:ext>
              </a:extLst>
            </p:cNvPr>
            <p:cNvSpPr/>
            <p:nvPr/>
          </p:nvSpPr>
          <p:spPr>
            <a:xfrm>
              <a:off x="92710" y="106680"/>
              <a:ext cx="3551913" cy="512669"/>
            </a:xfrm>
            <a:custGeom>
              <a:avLst/>
              <a:gdLst/>
              <a:ahLst/>
              <a:cxnLst/>
              <a:rect l="l" t="t" r="r" b="b"/>
              <a:pathLst>
                <a:path w="3551913" h="512669">
                  <a:moveTo>
                    <a:pt x="3525243" y="323439"/>
                  </a:moveTo>
                  <a:cubicBezTo>
                    <a:pt x="3525243" y="411069"/>
                    <a:pt x="3449043" y="482189"/>
                    <a:pt x="3367763" y="482189"/>
                  </a:cubicBezTo>
                  <a:lnTo>
                    <a:pt x="66040" y="482189"/>
                  </a:lnTo>
                  <a:cubicBezTo>
                    <a:pt x="43180" y="482189"/>
                    <a:pt x="20320" y="477109"/>
                    <a:pt x="0" y="468219"/>
                  </a:cubicBezTo>
                  <a:cubicBezTo>
                    <a:pt x="26670" y="496159"/>
                    <a:pt x="63500" y="512669"/>
                    <a:pt x="116766" y="512669"/>
                  </a:cubicBezTo>
                  <a:lnTo>
                    <a:pt x="3405863" y="512669"/>
                  </a:lnTo>
                  <a:cubicBezTo>
                    <a:pt x="3485873" y="512669"/>
                    <a:pt x="3551913" y="446629"/>
                    <a:pt x="3551913" y="366619"/>
                  </a:cubicBezTo>
                  <a:lnTo>
                    <a:pt x="3551913" y="95250"/>
                  </a:lnTo>
                  <a:cubicBezTo>
                    <a:pt x="3551913" y="58420"/>
                    <a:pt x="3537943" y="25400"/>
                    <a:pt x="3516353" y="0"/>
                  </a:cubicBezTo>
                  <a:cubicBezTo>
                    <a:pt x="3522703" y="16510"/>
                    <a:pt x="3525243" y="34290"/>
                    <a:pt x="3525243" y="52070"/>
                  </a:cubicBezTo>
                  <a:lnTo>
                    <a:pt x="3525243" y="323439"/>
                  </a:lnTo>
                  <a:lnTo>
                    <a:pt x="3525243" y="323439"/>
                  </a:lnTo>
                  <a:close/>
                </a:path>
              </a:pathLst>
            </a:custGeom>
            <a:solidFill>
              <a:schemeClr val="accent1"/>
            </a:solidFill>
          </p:spPr>
        </p:sp>
        <p:sp>
          <p:nvSpPr>
            <p:cNvPr id="7" name="Freeform 4">
              <a:extLst>
                <a:ext uri="{FF2B5EF4-FFF2-40B4-BE49-F238E27FC236}">
                  <a16:creationId xmlns:a16="http://schemas.microsoft.com/office/drawing/2014/main" id="{1A384914-885F-3827-CAB2-90F778B0AE6F}"/>
                </a:ext>
              </a:extLst>
            </p:cNvPr>
            <p:cNvSpPr/>
            <p:nvPr/>
          </p:nvSpPr>
          <p:spPr>
            <a:xfrm>
              <a:off x="12700" y="12700"/>
              <a:ext cx="3591284" cy="563469"/>
            </a:xfrm>
            <a:custGeom>
              <a:avLst/>
              <a:gdLst/>
              <a:ahLst/>
              <a:cxnLst/>
              <a:rect l="l" t="t" r="r" b="b"/>
              <a:pathLst>
                <a:path w="3591284" h="563469">
                  <a:moveTo>
                    <a:pt x="146050" y="563469"/>
                  </a:moveTo>
                  <a:lnTo>
                    <a:pt x="3445234" y="563469"/>
                  </a:lnTo>
                  <a:cubicBezTo>
                    <a:pt x="3525243" y="563469"/>
                    <a:pt x="3591284" y="497429"/>
                    <a:pt x="3591284" y="417419"/>
                  </a:cubicBezTo>
                  <a:lnTo>
                    <a:pt x="3591284" y="146050"/>
                  </a:lnTo>
                  <a:cubicBezTo>
                    <a:pt x="3591284" y="66040"/>
                    <a:pt x="3525243" y="0"/>
                    <a:pt x="3445234" y="0"/>
                  </a:cubicBezTo>
                  <a:lnTo>
                    <a:pt x="146050" y="0"/>
                  </a:lnTo>
                  <a:cubicBezTo>
                    <a:pt x="66040" y="0"/>
                    <a:pt x="0" y="66040"/>
                    <a:pt x="0" y="146050"/>
                  </a:cubicBezTo>
                  <a:lnTo>
                    <a:pt x="0" y="417419"/>
                  </a:lnTo>
                  <a:cubicBezTo>
                    <a:pt x="0" y="498699"/>
                    <a:pt x="66040" y="563469"/>
                    <a:pt x="146050" y="563469"/>
                  </a:cubicBezTo>
                  <a:close/>
                </a:path>
              </a:pathLst>
            </a:custGeom>
            <a:solidFill>
              <a:srgbClr val="FFFFFF"/>
            </a:solidFill>
          </p:spPr>
        </p:sp>
        <p:sp>
          <p:nvSpPr>
            <p:cNvPr id="8" name="Freeform 5">
              <a:extLst>
                <a:ext uri="{FF2B5EF4-FFF2-40B4-BE49-F238E27FC236}">
                  <a16:creationId xmlns:a16="http://schemas.microsoft.com/office/drawing/2014/main" id="{DCDF6DA3-659B-BDEF-9AB6-D70A5AB0AE72}"/>
                </a:ext>
              </a:extLst>
            </p:cNvPr>
            <p:cNvSpPr/>
            <p:nvPr/>
          </p:nvSpPr>
          <p:spPr>
            <a:xfrm>
              <a:off x="0" y="0"/>
              <a:ext cx="3656054" cy="632049"/>
            </a:xfrm>
            <a:custGeom>
              <a:avLst/>
              <a:gdLst/>
              <a:ahLst/>
              <a:cxnLst/>
              <a:rect l="l" t="t" r="r" b="b"/>
              <a:pathLst>
                <a:path w="3656054" h="632049">
                  <a:moveTo>
                    <a:pt x="3592553" y="74930"/>
                  </a:moveTo>
                  <a:cubicBezTo>
                    <a:pt x="3564613" y="30480"/>
                    <a:pt x="3515084" y="0"/>
                    <a:pt x="3457934" y="0"/>
                  </a:cubicBezTo>
                  <a:lnTo>
                    <a:pt x="158750" y="0"/>
                  </a:lnTo>
                  <a:cubicBezTo>
                    <a:pt x="71120" y="0"/>
                    <a:pt x="0" y="71120"/>
                    <a:pt x="0" y="158750"/>
                  </a:cubicBezTo>
                  <a:lnTo>
                    <a:pt x="0" y="430119"/>
                  </a:lnTo>
                  <a:cubicBezTo>
                    <a:pt x="0" y="482189"/>
                    <a:pt x="25400" y="527909"/>
                    <a:pt x="63500" y="557119"/>
                  </a:cubicBezTo>
                  <a:cubicBezTo>
                    <a:pt x="91440" y="601569"/>
                    <a:pt x="140970" y="632049"/>
                    <a:pt x="212716" y="632049"/>
                  </a:cubicBezTo>
                  <a:lnTo>
                    <a:pt x="3497304" y="632049"/>
                  </a:lnTo>
                  <a:cubicBezTo>
                    <a:pt x="3584934" y="632049"/>
                    <a:pt x="3656054" y="560929"/>
                    <a:pt x="3656054" y="473299"/>
                  </a:cubicBezTo>
                  <a:lnTo>
                    <a:pt x="3656054" y="201930"/>
                  </a:lnTo>
                  <a:cubicBezTo>
                    <a:pt x="3656053" y="149860"/>
                    <a:pt x="3630653" y="104140"/>
                    <a:pt x="3592553" y="74930"/>
                  </a:cubicBezTo>
                  <a:close/>
                  <a:moveTo>
                    <a:pt x="12700" y="430119"/>
                  </a:moveTo>
                  <a:lnTo>
                    <a:pt x="12700" y="158750"/>
                  </a:lnTo>
                  <a:cubicBezTo>
                    <a:pt x="12700" y="78740"/>
                    <a:pt x="78740" y="12700"/>
                    <a:pt x="158750" y="12700"/>
                  </a:cubicBezTo>
                  <a:lnTo>
                    <a:pt x="3457934" y="12700"/>
                  </a:lnTo>
                  <a:cubicBezTo>
                    <a:pt x="3537943" y="12700"/>
                    <a:pt x="3603984" y="78740"/>
                    <a:pt x="3603984" y="158750"/>
                  </a:cubicBezTo>
                  <a:lnTo>
                    <a:pt x="3603984" y="430119"/>
                  </a:lnTo>
                  <a:cubicBezTo>
                    <a:pt x="3603984" y="510129"/>
                    <a:pt x="3537943" y="576169"/>
                    <a:pt x="3457934" y="576169"/>
                  </a:cubicBezTo>
                  <a:lnTo>
                    <a:pt x="158750" y="576169"/>
                  </a:lnTo>
                  <a:cubicBezTo>
                    <a:pt x="78740" y="576169"/>
                    <a:pt x="12700" y="511399"/>
                    <a:pt x="12700" y="430119"/>
                  </a:cubicBezTo>
                  <a:close/>
                  <a:moveTo>
                    <a:pt x="3644623" y="473299"/>
                  </a:moveTo>
                  <a:cubicBezTo>
                    <a:pt x="3644623" y="553309"/>
                    <a:pt x="3577313" y="619349"/>
                    <a:pt x="3497303" y="619349"/>
                  </a:cubicBezTo>
                  <a:lnTo>
                    <a:pt x="212716" y="619349"/>
                  </a:lnTo>
                  <a:cubicBezTo>
                    <a:pt x="157480" y="619349"/>
                    <a:pt x="120650" y="602839"/>
                    <a:pt x="93980" y="574899"/>
                  </a:cubicBezTo>
                  <a:cubicBezTo>
                    <a:pt x="114300" y="583789"/>
                    <a:pt x="135890" y="588869"/>
                    <a:pt x="160020" y="588869"/>
                  </a:cubicBezTo>
                  <a:lnTo>
                    <a:pt x="3459204" y="588869"/>
                  </a:lnTo>
                  <a:cubicBezTo>
                    <a:pt x="3546834" y="588869"/>
                    <a:pt x="3617954" y="517749"/>
                    <a:pt x="3617954" y="430119"/>
                  </a:cubicBezTo>
                  <a:lnTo>
                    <a:pt x="3617954" y="158750"/>
                  </a:lnTo>
                  <a:cubicBezTo>
                    <a:pt x="3617954" y="140970"/>
                    <a:pt x="3614143" y="123190"/>
                    <a:pt x="3609063" y="106680"/>
                  </a:cubicBezTo>
                  <a:cubicBezTo>
                    <a:pt x="3630654" y="132080"/>
                    <a:pt x="3644623" y="165100"/>
                    <a:pt x="3644623" y="201930"/>
                  </a:cubicBezTo>
                  <a:lnTo>
                    <a:pt x="3644623" y="473299"/>
                  </a:lnTo>
                  <a:cubicBezTo>
                    <a:pt x="3644623" y="473299"/>
                    <a:pt x="3644623" y="473299"/>
                    <a:pt x="3644623" y="473299"/>
                  </a:cubicBezTo>
                  <a:close/>
                </a:path>
              </a:pathLst>
            </a:custGeom>
            <a:solidFill>
              <a:srgbClr val="F5F6F8"/>
            </a:solidFill>
          </p:spPr>
        </p:sp>
      </p:grpSp>
      <p:sp>
        <p:nvSpPr>
          <p:cNvPr id="9" name="Title 1">
            <a:extLst>
              <a:ext uri="{FF2B5EF4-FFF2-40B4-BE49-F238E27FC236}">
                <a16:creationId xmlns:a16="http://schemas.microsoft.com/office/drawing/2014/main" id="{EE24EDEE-63E4-1631-84AD-E60747083F34}"/>
              </a:ext>
            </a:extLst>
          </p:cNvPr>
          <p:cNvSpPr>
            <a:spLocks noGrp="1"/>
          </p:cNvSpPr>
          <p:nvPr>
            <p:ph type="title" hasCustomPrompt="1"/>
          </p:nvPr>
        </p:nvSpPr>
        <p:spPr>
          <a:xfrm>
            <a:off x="1249680" y="1730383"/>
            <a:ext cx="9837467" cy="1156061"/>
          </a:xfrm>
        </p:spPr>
        <p:txBody>
          <a:bodyPr anchor="b"/>
          <a:lstStyle>
            <a:lvl1pPr>
              <a:defRPr sz="6000" b="1">
                <a:solidFill>
                  <a:schemeClr val="tx2"/>
                </a:solidFill>
              </a:defRPr>
            </a:lvl1pPr>
          </a:lstStyle>
          <a:p>
            <a:r>
              <a:rPr lang="en-US"/>
              <a:t>Section header</a:t>
            </a:r>
          </a:p>
        </p:txBody>
      </p:sp>
    </p:spTree>
    <p:extLst>
      <p:ext uri="{BB962C8B-B14F-4D97-AF65-F5344CB8AC3E}">
        <p14:creationId xmlns:p14="http://schemas.microsoft.com/office/powerpoint/2010/main" val="330631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FD29-4836-2DDE-B85E-D111025ABABE}"/>
              </a:ext>
            </a:extLst>
          </p:cNvPr>
          <p:cNvSpPr>
            <a:spLocks noGrp="1"/>
          </p:cNvSpPr>
          <p:nvPr>
            <p:ph type="title" hasCustomPrompt="1"/>
          </p:nvPr>
        </p:nvSpPr>
        <p:spPr>
          <a:xfrm>
            <a:off x="2500352" y="2815642"/>
            <a:ext cx="8701088" cy="1156061"/>
          </a:xfrm>
        </p:spPr>
        <p:txBody>
          <a:bodyPr anchor="b"/>
          <a:lstStyle>
            <a:lvl1pPr algn="l">
              <a:defRPr sz="6000" b="1">
                <a:solidFill>
                  <a:schemeClr val="accent3"/>
                </a:solidFill>
              </a:defRPr>
            </a:lvl1pPr>
          </a:lstStyle>
          <a:p>
            <a:r>
              <a:rPr lang="en-US"/>
              <a:t>Topic or big idea</a:t>
            </a:r>
          </a:p>
        </p:txBody>
      </p:sp>
      <p:sp>
        <p:nvSpPr>
          <p:cNvPr id="5" name="Footer Placeholder 4">
            <a:extLst>
              <a:ext uri="{FF2B5EF4-FFF2-40B4-BE49-F238E27FC236}">
                <a16:creationId xmlns:a16="http://schemas.microsoft.com/office/drawing/2014/main" id="{516CE3D0-6F46-24E1-FC61-D6D2E96625BF}"/>
              </a:ext>
            </a:extLst>
          </p:cNvPr>
          <p:cNvSpPr>
            <a:spLocks noGrp="1"/>
          </p:cNvSpPr>
          <p:nvPr>
            <p:ph type="ftr" sz="quarter" idx="11"/>
          </p:nvPr>
        </p:nvSpPr>
        <p:spPr/>
        <p:txBody>
          <a:bodyPr/>
          <a:lstStyle/>
          <a:p>
            <a:r>
              <a:rPr lang="en-US"/>
              <a:t>© 2023 Medicare Rights Center</a:t>
            </a:r>
          </a:p>
        </p:txBody>
      </p:sp>
      <p:sp>
        <p:nvSpPr>
          <p:cNvPr id="6" name="Slide Number Placeholder 5">
            <a:extLst>
              <a:ext uri="{FF2B5EF4-FFF2-40B4-BE49-F238E27FC236}">
                <a16:creationId xmlns:a16="http://schemas.microsoft.com/office/drawing/2014/main" id="{1752932A-203D-1E03-A9BE-870C28C83315}"/>
              </a:ext>
            </a:extLst>
          </p:cNvPr>
          <p:cNvSpPr>
            <a:spLocks noGrp="1"/>
          </p:cNvSpPr>
          <p:nvPr>
            <p:ph type="sldNum" sz="quarter" idx="12"/>
          </p:nvPr>
        </p:nvSpPr>
        <p:spPr/>
        <p:txBody>
          <a:bodyPr/>
          <a:lstStyle/>
          <a:p>
            <a:fld id="{2A3F6121-7E7D-4058-A6FF-846C80794112}" type="slidenum">
              <a:rPr lang="en-US" smtClean="0"/>
              <a:t>‹#›</a:t>
            </a:fld>
            <a:endParaRPr lang="en-US"/>
          </a:p>
        </p:txBody>
      </p:sp>
      <p:pic>
        <p:nvPicPr>
          <p:cNvPr id="4" name="Picture 3" descr="Icon&#10;&#10;Description automatically generated">
            <a:extLst>
              <a:ext uri="{FF2B5EF4-FFF2-40B4-BE49-F238E27FC236}">
                <a16:creationId xmlns:a16="http://schemas.microsoft.com/office/drawing/2014/main" id="{D9A34617-FCEB-0CD4-07AE-FBBD6837C7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00352" y="676175"/>
            <a:ext cx="1828800" cy="1828800"/>
          </a:xfrm>
          <a:prstGeom prst="rect">
            <a:avLst/>
          </a:prstGeom>
        </p:spPr>
      </p:pic>
      <p:sp>
        <p:nvSpPr>
          <p:cNvPr id="16" name="Text Placeholder 15">
            <a:extLst>
              <a:ext uri="{FF2B5EF4-FFF2-40B4-BE49-F238E27FC236}">
                <a16:creationId xmlns:a16="http://schemas.microsoft.com/office/drawing/2014/main" id="{E5CE03F0-C330-DB0E-5273-2AE207687AE9}"/>
              </a:ext>
            </a:extLst>
          </p:cNvPr>
          <p:cNvSpPr>
            <a:spLocks noGrp="1"/>
          </p:cNvSpPr>
          <p:nvPr>
            <p:ph type="body" sz="quarter" idx="13" hasCustomPrompt="1"/>
          </p:nvPr>
        </p:nvSpPr>
        <p:spPr>
          <a:xfrm>
            <a:off x="2502241" y="4203118"/>
            <a:ext cx="8701088" cy="548005"/>
          </a:xfrm>
        </p:spPr>
        <p:txBody>
          <a:bodyPr/>
          <a:lstStyle>
            <a:lvl1pPr marL="0" indent="0">
              <a:buNone/>
              <a:defRPr/>
            </a:lvl1pPr>
          </a:lstStyle>
          <a:p>
            <a:pPr lvl="0"/>
            <a:r>
              <a:rPr lang="en-US"/>
              <a:t>Elaborate if needed</a:t>
            </a:r>
          </a:p>
        </p:txBody>
      </p:sp>
      <p:pic>
        <p:nvPicPr>
          <p:cNvPr id="3" name="Picture 3">
            <a:extLst>
              <a:ext uri="{FF2B5EF4-FFF2-40B4-BE49-F238E27FC236}">
                <a16:creationId xmlns:a16="http://schemas.microsoft.com/office/drawing/2014/main" id="{46288CAD-6AC2-3887-016F-145A0822ED7B}"/>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105" r="41713" b="62963"/>
          <a:stretch/>
        </p:blipFill>
        <p:spPr>
          <a:xfrm rot="5400000">
            <a:off x="-2114310" y="1524001"/>
            <a:ext cx="6858001" cy="3810000"/>
          </a:xfrm>
          <a:prstGeom prst="rect">
            <a:avLst/>
          </a:prstGeom>
        </p:spPr>
      </p:pic>
    </p:spTree>
    <p:extLst>
      <p:ext uri="{BB962C8B-B14F-4D97-AF65-F5344CB8AC3E}">
        <p14:creationId xmlns:p14="http://schemas.microsoft.com/office/powerpoint/2010/main" val="791148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or audience participation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15" name="Group 2">
            <a:extLst>
              <a:ext uri="{FF2B5EF4-FFF2-40B4-BE49-F238E27FC236}">
                <a16:creationId xmlns:a16="http://schemas.microsoft.com/office/drawing/2014/main" id="{24BA5E66-3048-2384-A1F6-568051285708}"/>
              </a:ext>
            </a:extLst>
          </p:cNvPr>
          <p:cNvGrpSpPr/>
          <p:nvPr userDrawn="1"/>
        </p:nvGrpSpPr>
        <p:grpSpPr>
          <a:xfrm>
            <a:off x="2075890" y="1670879"/>
            <a:ext cx="9829800" cy="4359840"/>
            <a:chOff x="0" y="0"/>
            <a:chExt cx="3656053" cy="1621535"/>
          </a:xfrm>
        </p:grpSpPr>
        <p:sp>
          <p:nvSpPr>
            <p:cNvPr id="16" name="Freeform 3">
              <a:extLst>
                <a:ext uri="{FF2B5EF4-FFF2-40B4-BE49-F238E27FC236}">
                  <a16:creationId xmlns:a16="http://schemas.microsoft.com/office/drawing/2014/main" id="{ED4241A7-E2AE-E1D8-0356-510CC211EB8A}"/>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chemeClr val="accent3"/>
            </a:solidFill>
          </p:spPr>
        </p:sp>
        <p:sp>
          <p:nvSpPr>
            <p:cNvPr id="17" name="Freeform 4">
              <a:extLst>
                <a:ext uri="{FF2B5EF4-FFF2-40B4-BE49-F238E27FC236}">
                  <a16:creationId xmlns:a16="http://schemas.microsoft.com/office/drawing/2014/main" id="{7BFDCD96-8681-C6F3-EF6A-983A2287F1A3}"/>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18" name="Freeform 5">
              <a:extLst>
                <a:ext uri="{FF2B5EF4-FFF2-40B4-BE49-F238E27FC236}">
                  <a16:creationId xmlns:a16="http://schemas.microsoft.com/office/drawing/2014/main" id="{D996FFD4-FBD9-EDAF-AF9C-2FC23424241D}"/>
                </a:ext>
              </a:extLst>
            </p:cNvPr>
            <p:cNvSpPr/>
            <p:nvPr/>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9" name="Title 1">
            <a:extLst>
              <a:ext uri="{FF2B5EF4-FFF2-40B4-BE49-F238E27FC236}">
                <a16:creationId xmlns:a16="http://schemas.microsoft.com/office/drawing/2014/main" id="{12A8771A-6DD4-0982-C935-8C3E35597B86}"/>
              </a:ext>
            </a:extLst>
          </p:cNvPr>
          <p:cNvSpPr>
            <a:spLocks noGrp="1"/>
          </p:cNvSpPr>
          <p:nvPr>
            <p:ph type="title" hasCustomPrompt="1"/>
          </p:nvPr>
        </p:nvSpPr>
        <p:spPr>
          <a:xfrm>
            <a:off x="2075890" y="426086"/>
            <a:ext cx="8431796" cy="1152682"/>
          </a:xfrm>
        </p:spPr>
        <p:txBody>
          <a:bodyPr/>
          <a:lstStyle>
            <a:lvl1pPr>
              <a:defRPr b="1">
                <a:solidFill>
                  <a:schemeClr val="accent3"/>
                </a:solidFill>
              </a:defRPr>
            </a:lvl1pPr>
          </a:lstStyle>
          <a:p>
            <a:r>
              <a:rPr lang="en-US"/>
              <a:t>Q &amp; A</a:t>
            </a:r>
          </a:p>
        </p:txBody>
      </p:sp>
      <p:pic>
        <p:nvPicPr>
          <p:cNvPr id="21" name="Picture 20" descr="Icon&#10;&#10;Description automatically generated">
            <a:extLst>
              <a:ext uri="{FF2B5EF4-FFF2-40B4-BE49-F238E27FC236}">
                <a16:creationId xmlns:a16="http://schemas.microsoft.com/office/drawing/2014/main" id="{63728B86-A581-D3FA-B137-BF36C4D0F4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7292" y="354337"/>
            <a:ext cx="1347022" cy="1347022"/>
          </a:xfrm>
          <a:prstGeom prst="rect">
            <a:avLst/>
          </a:prstGeom>
        </p:spPr>
      </p:pic>
      <p:sp>
        <p:nvSpPr>
          <p:cNvPr id="23" name="Text Placeholder 22">
            <a:extLst>
              <a:ext uri="{FF2B5EF4-FFF2-40B4-BE49-F238E27FC236}">
                <a16:creationId xmlns:a16="http://schemas.microsoft.com/office/drawing/2014/main" id="{5BD4CF11-236C-DE72-2520-D6399FE0A687}"/>
              </a:ext>
            </a:extLst>
          </p:cNvPr>
          <p:cNvSpPr>
            <a:spLocks noGrp="1"/>
          </p:cNvSpPr>
          <p:nvPr>
            <p:ph type="body" sz="quarter" idx="12"/>
          </p:nvPr>
        </p:nvSpPr>
        <p:spPr>
          <a:xfrm>
            <a:off x="2468880" y="2131431"/>
            <a:ext cx="9032240" cy="332263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151982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852" y="418187"/>
            <a:ext cx="10515600" cy="836657"/>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280852" y="1744612"/>
            <a:ext cx="11493136" cy="4351338"/>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10"/>
          <p:cNvSpPr/>
          <p:nvPr userDrawn="1"/>
        </p:nvSpPr>
        <p:spPr>
          <a:xfrm>
            <a:off x="7917663" y="1410805"/>
            <a:ext cx="962400"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dirty="0"/>
          </a:p>
        </p:txBody>
      </p:sp>
      <p:sp>
        <p:nvSpPr>
          <p:cNvPr id="8" name="Shape 11"/>
          <p:cNvSpPr/>
          <p:nvPr userDrawn="1"/>
        </p:nvSpPr>
        <p:spPr>
          <a:xfrm>
            <a:off x="8879815" y="1410805"/>
            <a:ext cx="962400"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dirty="0"/>
          </a:p>
        </p:txBody>
      </p:sp>
      <p:sp>
        <p:nvSpPr>
          <p:cNvPr id="9" name="Shape 12"/>
          <p:cNvSpPr/>
          <p:nvPr userDrawn="1"/>
        </p:nvSpPr>
        <p:spPr>
          <a:xfrm>
            <a:off x="0" y="1410805"/>
            <a:ext cx="962400" cy="102899"/>
          </a:xfrm>
          <a:prstGeom prst="rect">
            <a:avLst/>
          </a:prstGeom>
          <a:solidFill>
            <a:schemeClr val="accent4">
              <a:lumMod val="60000"/>
              <a:lumOff val="40000"/>
            </a:schemeClr>
          </a:solidFill>
          <a:ln>
            <a:noFill/>
          </a:ln>
        </p:spPr>
        <p:txBody>
          <a:bodyPr lIns="91425" tIns="91425" rIns="91425" bIns="91425" anchor="ctr" anchorCtr="0">
            <a:noAutofit/>
          </a:bodyPr>
          <a:lstStyle/>
          <a:p>
            <a:pPr lvl="0">
              <a:spcBef>
                <a:spcPts val="0"/>
              </a:spcBef>
              <a:buNone/>
            </a:pPr>
            <a:endParaRPr dirty="0"/>
          </a:p>
        </p:txBody>
      </p:sp>
      <p:sp>
        <p:nvSpPr>
          <p:cNvPr id="10" name="Shape 13"/>
          <p:cNvSpPr/>
          <p:nvPr userDrawn="1"/>
        </p:nvSpPr>
        <p:spPr>
          <a:xfrm>
            <a:off x="961901" y="1410805"/>
            <a:ext cx="6955599" cy="102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112787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Shape 10"/>
          <p:cNvSpPr/>
          <p:nvPr userDrawn="1"/>
        </p:nvSpPr>
        <p:spPr>
          <a:xfrm>
            <a:off x="7918451" y="1411289"/>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5" name="Shape 11"/>
          <p:cNvSpPr/>
          <p:nvPr userDrawn="1"/>
        </p:nvSpPr>
        <p:spPr>
          <a:xfrm>
            <a:off x="8879417" y="1411289"/>
            <a:ext cx="9630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6" name="Shape 12"/>
          <p:cNvSpPr/>
          <p:nvPr userDrawn="1"/>
        </p:nvSpPr>
        <p:spPr>
          <a:xfrm>
            <a:off x="1" y="1411289"/>
            <a:ext cx="963084"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7" name="Shape 13"/>
          <p:cNvSpPr/>
          <p:nvPr userDrawn="1"/>
        </p:nvSpPr>
        <p:spPr>
          <a:xfrm>
            <a:off x="960967" y="1411289"/>
            <a:ext cx="6957484" cy="103187"/>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8" name="TextBox 7"/>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title"/>
          </p:nvPr>
        </p:nvSpPr>
        <p:spPr>
          <a:xfrm>
            <a:off x="280852" y="418187"/>
            <a:ext cx="10515600" cy="836657"/>
          </a:xfrm>
          <a:prstGeom prst="rect">
            <a:avLst/>
          </a:prstGeom>
        </p:spPr>
        <p:txBody>
          <a:bodyPr/>
          <a:lstStyle>
            <a:lvl1pPr>
              <a:defRPr>
                <a:solidFill>
                  <a:schemeClr val="accent4"/>
                </a:solidFill>
              </a:defRPr>
            </a:lvl1pPr>
          </a:lstStyle>
          <a:p>
            <a:r>
              <a:rPr lang="en-US"/>
              <a:t>Click to edit Master title style</a:t>
            </a:r>
          </a:p>
        </p:txBody>
      </p:sp>
      <p:sp>
        <p:nvSpPr>
          <p:cNvPr id="3" name="Content Placeholder 2"/>
          <p:cNvSpPr>
            <a:spLocks noGrp="1"/>
          </p:cNvSpPr>
          <p:nvPr>
            <p:ph idx="1"/>
          </p:nvPr>
        </p:nvSpPr>
        <p:spPr>
          <a:xfrm>
            <a:off x="280852" y="1744612"/>
            <a:ext cx="11493136" cy="4351338"/>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a:xfrm>
            <a:off x="9362017"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9B3A0FC6-8040-4492-9C07-FFC688982BE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1524000"/>
            <a:ext cx="12192000" cy="5334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524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01921" y="235142"/>
            <a:ext cx="10962800" cy="10236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sz="3600">
                <a:latin typeface="Arial" panose="020B0604020202020204" pitchFamily="34" charset="0"/>
                <a:cs typeface="Arial" panose="020B0604020202020204" pitchFamily="34" charset="0"/>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a:t>Click to edit Master title style</a:t>
            </a:r>
            <a:endParaRPr/>
          </a:p>
        </p:txBody>
      </p:sp>
      <p:sp>
        <p:nvSpPr>
          <p:cNvPr id="22" name="Google Shape;22;p4"/>
          <p:cNvSpPr txBox="1">
            <a:spLocks noGrp="1"/>
          </p:cNvSpPr>
          <p:nvPr>
            <p:ph type="body" idx="1"/>
          </p:nvPr>
        </p:nvSpPr>
        <p:spPr>
          <a:xfrm>
            <a:off x="401922" y="1752601"/>
            <a:ext cx="11383679" cy="4419667"/>
          </a:xfrm>
          <a:prstGeom prst="rect">
            <a:avLst/>
          </a:prstGeom>
        </p:spPr>
        <p:txBody>
          <a:bodyPr spcFirstLastPara="1" wrap="square" lIns="91425" tIns="91425" rIns="91425" bIns="91425" anchor="t" anchorCtr="0">
            <a:noAutofit/>
          </a:bodyPr>
          <a:lstStyle>
            <a:lvl1pPr marL="346075" lvl="0" indent="-346075">
              <a:spcBef>
                <a:spcPts val="0"/>
              </a:spcBef>
              <a:spcAft>
                <a:spcPts val="0"/>
              </a:spcAft>
              <a:buSzPct val="100000"/>
              <a:buFont typeface="Arial" panose="020B0604020202020204" pitchFamily="34" charset="0"/>
              <a:buChar char="•"/>
              <a:tabLst/>
              <a:defRPr sz="2600">
                <a:solidFill>
                  <a:schemeClr val="bg2"/>
                </a:solidFill>
                <a:latin typeface="Arial" panose="020B0604020202020204" pitchFamily="34" charset="0"/>
                <a:cs typeface="Arial" panose="020B0604020202020204" pitchFamily="34" charset="0"/>
              </a:defRPr>
            </a:lvl1pPr>
            <a:lvl2pPr marL="808038" lvl="1" indent="-347663">
              <a:spcBef>
                <a:spcPts val="0"/>
              </a:spcBef>
              <a:spcAft>
                <a:spcPts val="0"/>
              </a:spcAft>
              <a:buSzPts val="1400"/>
              <a:buChar char="○"/>
              <a:tabLst/>
              <a:defRPr sz="2400">
                <a:solidFill>
                  <a:schemeClr val="bg2"/>
                </a:solidFill>
                <a:latin typeface="Arial" panose="020B0604020202020204" pitchFamily="34" charset="0"/>
                <a:cs typeface="Arial" panose="020B0604020202020204" pitchFamily="34" charset="0"/>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a:t>Edit Master text styles</a:t>
            </a:r>
          </a:p>
          <a:p>
            <a:pPr lvl="1"/>
            <a:r>
              <a:rPr lang="en-US"/>
              <a:t>subheading</a:t>
            </a:r>
          </a:p>
          <a:p>
            <a:pPr lvl="1"/>
            <a:endParaRPr lang="en-US"/>
          </a:p>
        </p:txBody>
      </p:sp>
      <p:sp>
        <p:nvSpPr>
          <p:cNvPr id="24" name="Google Shape;24;p4"/>
          <p:cNvSpPr txBox="1"/>
          <p:nvPr/>
        </p:nvSpPr>
        <p:spPr>
          <a:xfrm>
            <a:off x="2643000" y="6437525"/>
            <a:ext cx="6935200" cy="34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024B91"/>
                </a:solidFill>
                <a:latin typeface="Arial" panose="020B0604020202020204" pitchFamily="34" charset="0"/>
                <a:ea typeface="Roboto"/>
                <a:cs typeface="Arial" panose="020B0604020202020204" pitchFamily="34" charset="0"/>
                <a:sym typeface="Roboto"/>
              </a:rPr>
              <a:t>© 2021 Medicare Rights Center</a:t>
            </a:r>
            <a:endParaRPr sz="1200" b="1">
              <a:solidFill>
                <a:srgbClr val="024B9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a:solidFill>
                <a:srgbClr val="024B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21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Shape 10"/>
          <p:cNvSpPr/>
          <p:nvPr userDrawn="1"/>
        </p:nvSpPr>
        <p:spPr>
          <a:xfrm>
            <a:off x="8398934" y="6754814"/>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5" name="Shape 11"/>
          <p:cNvSpPr/>
          <p:nvPr userDrawn="1"/>
        </p:nvSpPr>
        <p:spPr>
          <a:xfrm>
            <a:off x="9349317" y="6754814"/>
            <a:ext cx="28934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6" name="Shape 12"/>
          <p:cNvSpPr/>
          <p:nvPr userDrawn="1"/>
        </p:nvSpPr>
        <p:spPr>
          <a:xfrm>
            <a:off x="0" y="6754814"/>
            <a:ext cx="1322917"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7" name="Shape 13"/>
          <p:cNvSpPr/>
          <p:nvPr userDrawn="1"/>
        </p:nvSpPr>
        <p:spPr>
          <a:xfrm>
            <a:off x="1322917" y="6754814"/>
            <a:ext cx="7076016" cy="103187"/>
          </a:xfrm>
          <a:prstGeom prst="rect">
            <a:avLst/>
          </a:prstGeom>
          <a:solidFill>
            <a:schemeClr val="accent4"/>
          </a:solidFill>
          <a:ln>
            <a:noFill/>
          </a:ln>
        </p:spPr>
        <p:txBody>
          <a:bodyPr lIns="91425" tIns="91425" rIns="91425" bIns="91425" anchor="ctr"/>
          <a:lstStyle/>
          <a:p>
            <a:pPr>
              <a:spcBef>
                <a:spcPts val="0"/>
              </a:spcBef>
              <a:defRPr/>
            </a:pPr>
            <a:endParaRPr/>
          </a:p>
        </p:txBody>
      </p:sp>
      <p:cxnSp>
        <p:nvCxnSpPr>
          <p:cNvPr id="8" name="Straight Connector 7"/>
          <p:cNvCxnSpPr/>
          <p:nvPr userDrawn="1"/>
        </p:nvCxnSpPr>
        <p:spPr>
          <a:xfrm flipV="1">
            <a:off x="0" y="1406526"/>
            <a:ext cx="11228917" cy="174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title"/>
          </p:nvPr>
        </p:nvSpPr>
        <p:spPr>
          <a:xfrm>
            <a:off x="280852" y="418187"/>
            <a:ext cx="10515600" cy="836657"/>
          </a:xfrm>
          <a:prstGeom prst="rect">
            <a:avLst/>
          </a:prstGeom>
        </p:spPr>
        <p:txBody>
          <a:bodyPr/>
          <a:lstStyle>
            <a:lvl1pPr>
              <a:defRPr>
                <a:solidFill>
                  <a:schemeClr val="accent4"/>
                </a:solidFill>
              </a:defRPr>
            </a:lvl1pPr>
          </a:lstStyle>
          <a:p>
            <a:r>
              <a:rPr lang="en-US"/>
              <a:t>Click to edit Master title style</a:t>
            </a:r>
          </a:p>
        </p:txBody>
      </p:sp>
      <p:sp>
        <p:nvSpPr>
          <p:cNvPr id="13" name="Content Placeholder 2"/>
          <p:cNvSpPr>
            <a:spLocks noGrp="1"/>
          </p:cNvSpPr>
          <p:nvPr>
            <p:ph idx="1"/>
          </p:nvPr>
        </p:nvSpPr>
        <p:spPr>
          <a:xfrm>
            <a:off x="280852" y="1575230"/>
            <a:ext cx="11493136" cy="4520720"/>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9347200"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82952BD1-1BA0-423F-8F65-1A49B6E304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Shape 15"/>
          <p:cNvSpPr/>
          <p:nvPr userDrawn="1"/>
        </p:nvSpPr>
        <p:spPr>
          <a:xfrm>
            <a:off x="0" y="1"/>
            <a:ext cx="12192000" cy="5324475"/>
          </a:xfrm>
          <a:prstGeom prst="rect">
            <a:avLst/>
          </a:prstGeom>
          <a:solidFill>
            <a:schemeClr val="bg1">
              <a:lumMod val="95000"/>
            </a:schemeClr>
          </a:solidFill>
          <a:ln>
            <a:noFill/>
          </a:ln>
        </p:spPr>
        <p:txBody>
          <a:bodyPr lIns="91425" tIns="91425" rIns="91425" bIns="91425" anchor="ctr"/>
          <a:lstStyle/>
          <a:p>
            <a:pPr>
              <a:spcBef>
                <a:spcPts val="0"/>
              </a:spcBef>
              <a:defRPr/>
            </a:pPr>
            <a:endParaRPr/>
          </a:p>
        </p:txBody>
      </p:sp>
      <p:sp>
        <p:nvSpPr>
          <p:cNvPr id="4" name="Shape 18"/>
          <p:cNvSpPr/>
          <p:nvPr userDrawn="1"/>
        </p:nvSpPr>
        <p:spPr>
          <a:xfrm>
            <a:off x="4064000" y="5324475"/>
            <a:ext cx="4064000" cy="101600"/>
          </a:xfrm>
          <a:prstGeom prst="rect">
            <a:avLst/>
          </a:prstGeom>
          <a:solidFill>
            <a:schemeClr val="accent4">
              <a:lumMod val="40000"/>
              <a:lumOff val="60000"/>
            </a:schemeClr>
          </a:solidFill>
          <a:ln>
            <a:noFill/>
          </a:ln>
        </p:spPr>
        <p:txBody>
          <a:bodyPr lIns="91425" tIns="91425" rIns="91425" bIns="91425" anchor="ctr"/>
          <a:lstStyle/>
          <a:p>
            <a:pPr>
              <a:spcBef>
                <a:spcPts val="0"/>
              </a:spcBef>
              <a:defRPr/>
            </a:pPr>
            <a:endParaRPr/>
          </a:p>
        </p:txBody>
      </p:sp>
      <p:sp>
        <p:nvSpPr>
          <p:cNvPr id="5" name="Shape 19"/>
          <p:cNvSpPr/>
          <p:nvPr userDrawn="1"/>
        </p:nvSpPr>
        <p:spPr>
          <a:xfrm>
            <a:off x="8128000" y="5324475"/>
            <a:ext cx="4064000" cy="101600"/>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6" name="Shape 20"/>
          <p:cNvSpPr/>
          <p:nvPr userDrawn="1"/>
        </p:nvSpPr>
        <p:spPr>
          <a:xfrm>
            <a:off x="0" y="5324475"/>
            <a:ext cx="4064000" cy="101600"/>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7" name="TextBox 6"/>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13" name="Title 1"/>
          <p:cNvSpPr>
            <a:spLocks noGrp="1"/>
          </p:cNvSpPr>
          <p:nvPr>
            <p:ph type="title"/>
          </p:nvPr>
        </p:nvSpPr>
        <p:spPr>
          <a:xfrm>
            <a:off x="831851" y="3429001"/>
            <a:ext cx="10515600" cy="977537"/>
          </a:xfrm>
          <a:prstGeom prst="rect">
            <a:avLst/>
          </a:prstGeom>
        </p:spPr>
        <p:txBody>
          <a:bodyPr>
            <a:noAutofit/>
          </a:bodyPr>
          <a:lstStyle>
            <a:lvl1pPr algn="ctr">
              <a:lnSpc>
                <a:spcPct val="100000"/>
              </a:lnSpc>
              <a:defRPr sz="5500" baseline="0">
                <a:solidFill>
                  <a:srgbClr val="373D6D"/>
                </a:solidFill>
              </a:defRPr>
            </a:lvl1pPr>
          </a:lstStyle>
          <a:p>
            <a:r>
              <a:rPr lang="en-US"/>
              <a:t>Click to edit Master title style</a:t>
            </a:r>
          </a:p>
        </p:txBody>
      </p:sp>
      <p:sp>
        <p:nvSpPr>
          <p:cNvPr id="8" name="Slide Number Placeholder 5"/>
          <p:cNvSpPr>
            <a:spLocks noGrp="1"/>
          </p:cNvSpPr>
          <p:nvPr>
            <p:ph type="sldNum" sz="quarter" idx="10"/>
          </p:nvPr>
        </p:nvSpPr>
        <p:spPr>
          <a:xfrm>
            <a:off x="9347200"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1B00ACD6-4991-416A-BFEA-904181ADE0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dicare Minute title slide">
    <p:spTree>
      <p:nvGrpSpPr>
        <p:cNvPr id="1" name=""/>
        <p:cNvGrpSpPr/>
        <p:nvPr/>
      </p:nvGrpSpPr>
      <p:grpSpPr>
        <a:xfrm>
          <a:off x="0" y="0"/>
          <a:ext cx="0" cy="0"/>
          <a:chOff x="0" y="0"/>
          <a:chExt cx="0" cy="0"/>
        </a:xfrm>
      </p:grpSpPr>
      <p:pic>
        <p:nvPicPr>
          <p:cNvPr id="44" name="Picture 14">
            <a:extLst>
              <a:ext uri="{FF2B5EF4-FFF2-40B4-BE49-F238E27FC236}">
                <a16:creationId xmlns:a16="http://schemas.microsoft.com/office/drawing/2014/main" id="{4C98D631-1563-9AFC-E9D3-F119CD4E671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0559" r="19759" b="66694"/>
          <a:stretch/>
        </p:blipFill>
        <p:spPr>
          <a:xfrm rot="-4233034" flipH="1">
            <a:off x="7725874" y="2706951"/>
            <a:ext cx="6160315" cy="4202282"/>
          </a:xfrm>
          <a:prstGeom prst="rect">
            <a:avLst/>
          </a:prstGeom>
        </p:spPr>
      </p:pic>
      <p:pic>
        <p:nvPicPr>
          <p:cNvPr id="43" name="Picture 13">
            <a:extLst>
              <a:ext uri="{FF2B5EF4-FFF2-40B4-BE49-F238E27FC236}">
                <a16:creationId xmlns:a16="http://schemas.microsoft.com/office/drawing/2014/main" id="{8E42D576-D631-263D-E4BB-3C1FF617A118}"/>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438" t="17556" r="30958" b="49299"/>
          <a:stretch/>
        </p:blipFill>
        <p:spPr>
          <a:xfrm rot="733574" flipV="1">
            <a:off x="5419888" y="-765881"/>
            <a:ext cx="7068428" cy="2876601"/>
          </a:xfrm>
          <a:prstGeom prst="rect">
            <a:avLst/>
          </a:prstGeom>
        </p:spPr>
      </p:pic>
      <p:sp>
        <p:nvSpPr>
          <p:cNvPr id="2" name="Title 1">
            <a:extLst>
              <a:ext uri="{FF2B5EF4-FFF2-40B4-BE49-F238E27FC236}">
                <a16:creationId xmlns:a16="http://schemas.microsoft.com/office/drawing/2014/main" id="{29A6C1FB-5915-E6E8-C61A-FC12362C9653}"/>
              </a:ext>
            </a:extLst>
          </p:cNvPr>
          <p:cNvSpPr>
            <a:spLocks noGrp="1"/>
          </p:cNvSpPr>
          <p:nvPr>
            <p:ph type="ctrTitle"/>
          </p:nvPr>
        </p:nvSpPr>
        <p:spPr>
          <a:xfrm>
            <a:off x="783224" y="3419669"/>
            <a:ext cx="9815744" cy="846662"/>
          </a:xfrm>
        </p:spPr>
        <p:txBody>
          <a:bodyPr anchor="b">
            <a:normAutofit/>
          </a:bodyPr>
          <a:lstStyle>
            <a:lvl1pPr algn="l">
              <a:lnSpc>
                <a:spcPct val="100000"/>
              </a:lnSpc>
              <a:defRPr sz="4800">
                <a:solidFill>
                  <a:schemeClr val="tx2"/>
                </a:solidFill>
                <a:latin typeface="Avenir Next LT Pro"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9424D7A5-671A-0BD9-0A38-1F299FC258EC}"/>
              </a:ext>
            </a:extLst>
          </p:cNvPr>
          <p:cNvSpPr>
            <a:spLocks noGrp="1"/>
          </p:cNvSpPr>
          <p:nvPr>
            <p:ph type="subTitle" idx="1"/>
          </p:nvPr>
        </p:nvSpPr>
        <p:spPr>
          <a:xfrm>
            <a:off x="769168" y="2627450"/>
            <a:ext cx="4016188" cy="509073"/>
          </a:xfrm>
          <a:prstGeom prst="roundRect">
            <a:avLst/>
          </a:prstGeom>
          <a:solidFill>
            <a:schemeClr val="tx2"/>
          </a:solidFill>
          <a:effectLst>
            <a:softEdge rad="0"/>
          </a:effectLst>
        </p:spPr>
        <p:txBody>
          <a:bodyPr anchor="ctr" anchorCtr="0">
            <a:normAutofit/>
          </a:bodyPr>
          <a:lstStyle>
            <a:lvl1pPr marL="0" indent="0" algn="ctr">
              <a:buNone/>
              <a:defRPr sz="2000">
                <a:solidFill>
                  <a:schemeClr val="bg1"/>
                </a:solidFill>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82C81F7-E1C0-3E95-0C01-6D2A8CBAD97E}"/>
              </a:ext>
            </a:extLst>
          </p:cNvPr>
          <p:cNvSpPr>
            <a:spLocks noGrp="1"/>
          </p:cNvSpPr>
          <p:nvPr>
            <p:ph type="ftr" sz="quarter" idx="11"/>
          </p:nvPr>
        </p:nvSpPr>
        <p:spPr/>
        <p:txBody>
          <a:bodyPr/>
          <a:lstStyle>
            <a:lvl1pPr>
              <a:defRPr>
                <a:solidFill>
                  <a:schemeClr val="tx1"/>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ED9C714-8F06-4983-C6AD-62B6C5F8AAA7}"/>
              </a:ext>
            </a:extLst>
          </p:cNvPr>
          <p:cNvSpPr>
            <a:spLocks noGrp="1"/>
          </p:cNvSpPr>
          <p:nvPr>
            <p:ph type="sldNum" sz="quarter" idx="12"/>
          </p:nvPr>
        </p:nvSpPr>
        <p:spPr>
          <a:xfrm>
            <a:off x="769168" y="6356349"/>
            <a:ext cx="2743200" cy="365125"/>
          </a:xfrm>
        </p:spPr>
        <p:txBody>
          <a:bodyPr/>
          <a:lstStyle>
            <a:lvl1pPr algn="l">
              <a:defRPr/>
            </a:lvl1pPr>
          </a:lstStyle>
          <a:p>
            <a:fld id="{2A3F6121-7E7D-4058-A6FF-846C80794112}" type="slidenum">
              <a:rPr lang="en-US" smtClean="0"/>
              <a:pPr/>
              <a:t>‹#›</a:t>
            </a:fld>
            <a:endParaRPr lang="en-US"/>
          </a:p>
        </p:txBody>
      </p:sp>
      <p:pic>
        <p:nvPicPr>
          <p:cNvPr id="11" name="Picture 2">
            <a:extLst>
              <a:ext uri="{FF2B5EF4-FFF2-40B4-BE49-F238E27FC236}">
                <a16:creationId xmlns:a16="http://schemas.microsoft.com/office/drawing/2014/main" id="{8E50C07C-2267-58E0-25B5-D31086FE004F}"/>
              </a:ext>
            </a:extLst>
          </p:cNvPr>
          <p:cNvPicPr>
            <a:picLocks noChangeAspect="1"/>
          </p:cNvPicPr>
          <p:nvPr userDrawn="1"/>
        </p:nvPicPr>
        <p:blipFill>
          <a:blip r:embed="rId6"/>
          <a:srcRect/>
          <a:stretch>
            <a:fillRect/>
          </a:stretch>
        </p:blipFill>
        <p:spPr>
          <a:xfrm>
            <a:off x="769168" y="854117"/>
            <a:ext cx="3575023" cy="1201207"/>
          </a:xfrm>
          <a:prstGeom prst="rect">
            <a:avLst/>
          </a:prstGeom>
        </p:spPr>
      </p:pic>
    </p:spTree>
    <p:extLst>
      <p:ext uri="{BB962C8B-B14F-4D97-AF65-F5344CB8AC3E}">
        <p14:creationId xmlns:p14="http://schemas.microsoft.com/office/powerpoint/2010/main" val="112855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General title slide">
    <p:spTree>
      <p:nvGrpSpPr>
        <p:cNvPr id="1" name=""/>
        <p:cNvGrpSpPr/>
        <p:nvPr/>
      </p:nvGrpSpPr>
      <p:grpSpPr>
        <a:xfrm>
          <a:off x="0" y="0"/>
          <a:ext cx="0" cy="0"/>
          <a:chOff x="0" y="0"/>
          <a:chExt cx="0" cy="0"/>
        </a:xfrm>
      </p:grpSpPr>
      <p:pic>
        <p:nvPicPr>
          <p:cNvPr id="7" name="Picture 14">
            <a:extLst>
              <a:ext uri="{FF2B5EF4-FFF2-40B4-BE49-F238E27FC236}">
                <a16:creationId xmlns:a16="http://schemas.microsoft.com/office/drawing/2014/main" id="{4949A51D-3838-287D-BFF6-AFAA5829D3C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0559" r="19759" b="66694"/>
          <a:stretch/>
        </p:blipFill>
        <p:spPr>
          <a:xfrm rot="-4233034" flipH="1">
            <a:off x="7725872" y="2706951"/>
            <a:ext cx="6160315" cy="4202282"/>
          </a:xfrm>
          <a:prstGeom prst="rect">
            <a:avLst/>
          </a:prstGeom>
        </p:spPr>
      </p:pic>
      <p:sp>
        <p:nvSpPr>
          <p:cNvPr id="2" name="Title 1">
            <a:extLst>
              <a:ext uri="{FF2B5EF4-FFF2-40B4-BE49-F238E27FC236}">
                <a16:creationId xmlns:a16="http://schemas.microsoft.com/office/drawing/2014/main" id="{29A6C1FB-5915-E6E8-C61A-FC12362C9653}"/>
              </a:ext>
            </a:extLst>
          </p:cNvPr>
          <p:cNvSpPr>
            <a:spLocks noGrp="1"/>
          </p:cNvSpPr>
          <p:nvPr>
            <p:ph type="ctrTitle"/>
          </p:nvPr>
        </p:nvSpPr>
        <p:spPr>
          <a:xfrm>
            <a:off x="637511" y="2403783"/>
            <a:ext cx="9815744" cy="846662"/>
          </a:xfrm>
        </p:spPr>
        <p:txBody>
          <a:bodyPr anchor="b">
            <a:normAutofit/>
          </a:bodyPr>
          <a:lstStyle>
            <a:lvl1pPr algn="l">
              <a:defRPr sz="4800">
                <a:solidFill>
                  <a:schemeClr val="tx2"/>
                </a:solidFill>
                <a:latin typeface="Avenir Next LT Pro"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9424D7A5-671A-0BD9-0A38-1F299FC258EC}"/>
              </a:ext>
            </a:extLst>
          </p:cNvPr>
          <p:cNvSpPr>
            <a:spLocks noGrp="1"/>
          </p:cNvSpPr>
          <p:nvPr>
            <p:ph type="subTitle" idx="1"/>
          </p:nvPr>
        </p:nvSpPr>
        <p:spPr>
          <a:xfrm>
            <a:off x="623455" y="3429000"/>
            <a:ext cx="9144000" cy="437302"/>
          </a:xfrm>
        </p:spPr>
        <p:txBody>
          <a:bodyPr/>
          <a:lstStyle>
            <a:lvl1pPr marL="0" indent="0" algn="l">
              <a:buNone/>
              <a:defRPr sz="2400">
                <a:solidFill>
                  <a:schemeClr val="accent3"/>
                </a:solidFill>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82C81F7-E1C0-3E95-0C01-6D2A8CBAD97E}"/>
              </a:ext>
            </a:extLst>
          </p:cNvPr>
          <p:cNvSpPr>
            <a:spLocks noGrp="1"/>
          </p:cNvSpPr>
          <p:nvPr>
            <p:ph type="ftr" sz="quarter" idx="11"/>
          </p:nvPr>
        </p:nvSpPr>
        <p:spPr/>
        <p:txBody>
          <a:bodyPr/>
          <a:lstStyle>
            <a:lvl1pPr>
              <a:defRPr>
                <a:solidFill>
                  <a:schemeClr val="tx1"/>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ED9C714-8F06-4983-C6AD-62B6C5F8AAA7}"/>
              </a:ext>
            </a:extLst>
          </p:cNvPr>
          <p:cNvSpPr>
            <a:spLocks noGrp="1"/>
          </p:cNvSpPr>
          <p:nvPr>
            <p:ph type="sldNum" sz="quarter" idx="12"/>
          </p:nvPr>
        </p:nvSpPr>
        <p:spPr>
          <a:xfrm>
            <a:off x="838200" y="6352528"/>
            <a:ext cx="2743200" cy="365125"/>
          </a:xfrm>
        </p:spPr>
        <p:txBody>
          <a:bodyPr/>
          <a:lstStyle>
            <a:lvl1pPr algn="l">
              <a:defRPr/>
            </a:lvl1pPr>
          </a:lstStyle>
          <a:p>
            <a:fld id="{2A3F6121-7E7D-4058-A6FF-846C80794112}" type="slidenum">
              <a:rPr lang="en-US" smtClean="0"/>
              <a:pPr/>
              <a:t>‹#›</a:t>
            </a:fld>
            <a:endParaRPr lang="en-US"/>
          </a:p>
        </p:txBody>
      </p:sp>
      <p:pic>
        <p:nvPicPr>
          <p:cNvPr id="4" name="Picture 2">
            <a:extLst>
              <a:ext uri="{FF2B5EF4-FFF2-40B4-BE49-F238E27FC236}">
                <a16:creationId xmlns:a16="http://schemas.microsoft.com/office/drawing/2014/main" id="{B4978ED8-D8CB-FB37-F414-8AA7933679B7}"/>
              </a:ext>
            </a:extLst>
          </p:cNvPr>
          <p:cNvPicPr>
            <a:picLocks noChangeAspect="1"/>
          </p:cNvPicPr>
          <p:nvPr userDrawn="1"/>
        </p:nvPicPr>
        <p:blipFill>
          <a:blip r:embed="rId4"/>
          <a:srcRect/>
          <a:stretch>
            <a:fillRect/>
          </a:stretch>
        </p:blipFill>
        <p:spPr>
          <a:xfrm>
            <a:off x="637511" y="713148"/>
            <a:ext cx="3484861" cy="1589968"/>
          </a:xfrm>
          <a:prstGeom prst="rect">
            <a:avLst/>
          </a:prstGeom>
        </p:spPr>
      </p:pic>
      <p:pic>
        <p:nvPicPr>
          <p:cNvPr id="8" name="Picture 13">
            <a:extLst>
              <a:ext uri="{FF2B5EF4-FFF2-40B4-BE49-F238E27FC236}">
                <a16:creationId xmlns:a16="http://schemas.microsoft.com/office/drawing/2014/main" id="{715D5B2E-B272-5160-F960-BD83823F8026}"/>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7438" t="17556" r="30958" b="49299"/>
          <a:stretch/>
        </p:blipFill>
        <p:spPr>
          <a:xfrm rot="1383984" flipV="1">
            <a:off x="7693029" y="-598689"/>
            <a:ext cx="7077665" cy="2880360"/>
          </a:xfrm>
          <a:prstGeom prst="rect">
            <a:avLst/>
          </a:prstGeom>
        </p:spPr>
      </p:pic>
    </p:spTree>
    <p:extLst>
      <p:ext uri="{BB962C8B-B14F-4D97-AF65-F5344CB8AC3E}">
        <p14:creationId xmlns:p14="http://schemas.microsoft.com/office/powerpoint/2010/main" val="95849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care Rights promo slide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lvl1pPr>
              <a:defRPr>
                <a:solidFill>
                  <a:schemeClr val="tx1"/>
                </a:solidFill>
              </a:defRPr>
            </a:lvl1p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FB524AAB-3EC9-4ED7-F6F5-3964674A9D2E}"/>
              </a:ext>
            </a:extLst>
          </p:cNvPr>
          <p:cNvGrpSpPr/>
          <p:nvPr userDrawn="1"/>
        </p:nvGrpSpPr>
        <p:grpSpPr>
          <a:xfrm>
            <a:off x="381000" y="660156"/>
            <a:ext cx="9685351" cy="5257536"/>
            <a:chOff x="0" y="0"/>
            <a:chExt cx="3499673" cy="1899741"/>
          </a:xfrm>
          <a:solidFill>
            <a:schemeClr val="bg2"/>
          </a:solidFill>
        </p:grpSpPr>
        <p:sp>
          <p:nvSpPr>
            <p:cNvPr id="6" name="Freeform 3">
              <a:extLst>
                <a:ext uri="{FF2B5EF4-FFF2-40B4-BE49-F238E27FC236}">
                  <a16:creationId xmlns:a16="http://schemas.microsoft.com/office/drawing/2014/main" id="{08277831-6185-2DC9-152F-8715E03CF2D9}"/>
                </a:ext>
              </a:extLst>
            </p:cNvPr>
            <p:cNvSpPr/>
            <p:nvPr/>
          </p:nvSpPr>
          <p:spPr>
            <a:xfrm>
              <a:off x="0" y="0"/>
              <a:ext cx="3499674" cy="1899741"/>
            </a:xfrm>
            <a:custGeom>
              <a:avLst/>
              <a:gdLst/>
              <a:ahLst/>
              <a:cxnLst/>
              <a:rect l="l" t="t" r="r" b="b"/>
              <a:pathLst>
                <a:path w="3499674" h="1899741">
                  <a:moveTo>
                    <a:pt x="3375213" y="1899741"/>
                  </a:moveTo>
                  <a:lnTo>
                    <a:pt x="124460" y="1899741"/>
                  </a:lnTo>
                  <a:cubicBezTo>
                    <a:pt x="55880" y="1899741"/>
                    <a:pt x="0" y="1843861"/>
                    <a:pt x="0" y="1775281"/>
                  </a:cubicBezTo>
                  <a:lnTo>
                    <a:pt x="0" y="124460"/>
                  </a:lnTo>
                  <a:cubicBezTo>
                    <a:pt x="0" y="55880"/>
                    <a:pt x="55880" y="0"/>
                    <a:pt x="124460" y="0"/>
                  </a:cubicBezTo>
                  <a:lnTo>
                    <a:pt x="3375213" y="0"/>
                  </a:lnTo>
                  <a:cubicBezTo>
                    <a:pt x="3443794" y="0"/>
                    <a:pt x="3499674" y="55880"/>
                    <a:pt x="3499674" y="124460"/>
                  </a:cubicBezTo>
                  <a:lnTo>
                    <a:pt x="3499674" y="1775281"/>
                  </a:lnTo>
                  <a:cubicBezTo>
                    <a:pt x="3499674" y="1843861"/>
                    <a:pt x="3443794" y="1899741"/>
                    <a:pt x="3375213" y="1899741"/>
                  </a:cubicBezTo>
                  <a:close/>
                </a:path>
              </a:pathLst>
            </a:custGeom>
            <a:grpFill/>
          </p:spPr>
        </p:sp>
      </p:grpSp>
      <p:grpSp>
        <p:nvGrpSpPr>
          <p:cNvPr id="7" name="Group 4">
            <a:extLst>
              <a:ext uri="{FF2B5EF4-FFF2-40B4-BE49-F238E27FC236}">
                <a16:creationId xmlns:a16="http://schemas.microsoft.com/office/drawing/2014/main" id="{F78D444E-194A-93C3-7014-742D5E8B9192}"/>
              </a:ext>
            </a:extLst>
          </p:cNvPr>
          <p:cNvGrpSpPr/>
          <p:nvPr userDrawn="1"/>
        </p:nvGrpSpPr>
        <p:grpSpPr>
          <a:xfrm>
            <a:off x="6015406" y="660156"/>
            <a:ext cx="4772797" cy="5257536"/>
            <a:chOff x="0" y="0"/>
            <a:chExt cx="1724587" cy="1899741"/>
          </a:xfrm>
          <a:solidFill>
            <a:schemeClr val="tx2"/>
          </a:solidFill>
        </p:grpSpPr>
        <p:sp>
          <p:nvSpPr>
            <p:cNvPr id="8" name="Freeform 5">
              <a:extLst>
                <a:ext uri="{FF2B5EF4-FFF2-40B4-BE49-F238E27FC236}">
                  <a16:creationId xmlns:a16="http://schemas.microsoft.com/office/drawing/2014/main" id="{68F00E97-D3A3-F56B-A71F-E584A1FF176A}"/>
                </a:ext>
              </a:extLst>
            </p:cNvPr>
            <p:cNvSpPr/>
            <p:nvPr/>
          </p:nvSpPr>
          <p:spPr>
            <a:xfrm>
              <a:off x="0" y="0"/>
              <a:ext cx="1724587" cy="1899741"/>
            </a:xfrm>
            <a:custGeom>
              <a:avLst/>
              <a:gdLst/>
              <a:ahLst/>
              <a:cxnLst/>
              <a:rect l="l" t="t" r="r" b="b"/>
              <a:pathLst>
                <a:path w="1724587" h="1899741">
                  <a:moveTo>
                    <a:pt x="1600127" y="1899741"/>
                  </a:moveTo>
                  <a:lnTo>
                    <a:pt x="124460" y="1899741"/>
                  </a:lnTo>
                  <a:cubicBezTo>
                    <a:pt x="55880" y="1899741"/>
                    <a:pt x="0" y="1843861"/>
                    <a:pt x="0" y="1775281"/>
                  </a:cubicBezTo>
                  <a:lnTo>
                    <a:pt x="0" y="124460"/>
                  </a:lnTo>
                  <a:cubicBezTo>
                    <a:pt x="0" y="55880"/>
                    <a:pt x="55880" y="0"/>
                    <a:pt x="124460" y="0"/>
                  </a:cubicBezTo>
                  <a:lnTo>
                    <a:pt x="1600127" y="0"/>
                  </a:lnTo>
                  <a:cubicBezTo>
                    <a:pt x="1668707" y="0"/>
                    <a:pt x="1724587" y="55880"/>
                    <a:pt x="1724587" y="124460"/>
                  </a:cubicBezTo>
                  <a:lnTo>
                    <a:pt x="1724587" y="1775281"/>
                  </a:lnTo>
                  <a:cubicBezTo>
                    <a:pt x="1724587" y="1843861"/>
                    <a:pt x="1668707" y="1899741"/>
                    <a:pt x="1600127" y="1899741"/>
                  </a:cubicBezTo>
                  <a:close/>
                </a:path>
              </a:pathLst>
            </a:custGeom>
            <a:grpFill/>
          </p:spPr>
        </p:sp>
      </p:grpSp>
      <p:grpSp>
        <p:nvGrpSpPr>
          <p:cNvPr id="11" name="Group 6">
            <a:extLst>
              <a:ext uri="{FF2B5EF4-FFF2-40B4-BE49-F238E27FC236}">
                <a16:creationId xmlns:a16="http://schemas.microsoft.com/office/drawing/2014/main" id="{9114FF1C-B8A2-0ADD-80A5-2C4AC3E73E3B}"/>
              </a:ext>
            </a:extLst>
          </p:cNvPr>
          <p:cNvGrpSpPr>
            <a:grpSpLocks noChangeAspect="1"/>
          </p:cNvGrpSpPr>
          <p:nvPr userDrawn="1"/>
        </p:nvGrpSpPr>
        <p:grpSpPr>
          <a:xfrm>
            <a:off x="6578864" y="660156"/>
            <a:ext cx="5257536" cy="5257536"/>
            <a:chOff x="0" y="0"/>
            <a:chExt cx="6350000" cy="6350000"/>
          </a:xfrm>
        </p:grpSpPr>
        <p:sp>
          <p:nvSpPr>
            <p:cNvPr id="13" name="Freeform 7">
              <a:extLst>
                <a:ext uri="{FF2B5EF4-FFF2-40B4-BE49-F238E27FC236}">
                  <a16:creationId xmlns:a16="http://schemas.microsoft.com/office/drawing/2014/main" id="{1364FAEE-DE17-F08C-EC29-987CF463B3A1}"/>
                </a:ext>
              </a:extLst>
            </p:cNvPr>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cstate="print">
                <a:extLst>
                  <a:ext uri="{28A0092B-C50C-407E-A947-70E740481C1C}">
                    <a14:useLocalDpi xmlns:a14="http://schemas.microsoft.com/office/drawing/2010/main"/>
                  </a:ext>
                </a:extLst>
              </a:blip>
              <a:stretch>
                <a:fillRect/>
              </a:stretch>
            </a:blipFill>
          </p:spPr>
        </p:sp>
      </p:grpSp>
      <p:sp>
        <p:nvSpPr>
          <p:cNvPr id="15" name="TextBox 14">
            <a:extLst>
              <a:ext uri="{FF2B5EF4-FFF2-40B4-BE49-F238E27FC236}">
                <a16:creationId xmlns:a16="http://schemas.microsoft.com/office/drawing/2014/main" id="{69630AA7-47B6-10FE-7883-564898797477}"/>
              </a:ext>
            </a:extLst>
          </p:cNvPr>
          <p:cNvSpPr txBox="1"/>
          <p:nvPr userDrawn="1"/>
        </p:nvSpPr>
        <p:spPr>
          <a:xfrm>
            <a:off x="685799" y="2688501"/>
            <a:ext cx="5171215" cy="3028842"/>
          </a:xfrm>
          <a:prstGeom prst="rect">
            <a:avLst/>
          </a:prstGeom>
          <a:noFill/>
        </p:spPr>
        <p:txBody>
          <a:bodyPr wrap="square">
            <a:spAutoFit/>
          </a:bodyPr>
          <a:lstStyle/>
          <a:p>
            <a:pPr marL="0" marR="0" lvl="0" indent="-111759" algn="l" defTabSz="914400" rtl="0" eaLnBrk="1" fontAlgn="auto" latinLnBrk="0" hangingPunct="1">
              <a:lnSpc>
                <a:spcPct val="114000"/>
              </a:lnSpc>
              <a:spcBef>
                <a:spcPts val="0"/>
              </a:spcBef>
              <a:spcAft>
                <a:spcPts val="1200"/>
              </a:spcAft>
              <a:buClrTx/>
              <a:buSzTx/>
              <a:buFont typeface="Arial"/>
              <a:buNone/>
              <a:tabLst/>
              <a:defRPr/>
            </a:pPr>
            <a:r>
              <a:rPr lang="en-US" sz="2000">
                <a:latin typeface="Avenir Next LT Pro" panose="020B0504020202020204" pitchFamily="34" charset="0"/>
              </a:rPr>
              <a:t>The Medicare Rights Center is a national, nonprofit consumer service organization that works to ensure access to affordable health care for older adults and people with disabilities through: </a:t>
            </a:r>
          </a:p>
          <a:p>
            <a:pPr marL="690881" lvl="1" indent="-345440">
              <a:lnSpc>
                <a:spcPct val="114000"/>
              </a:lnSpc>
              <a:buFont typeface="Arial"/>
              <a:buChar char="•"/>
            </a:pPr>
            <a:r>
              <a:rPr lang="en-US" sz="2000">
                <a:latin typeface="Avenir Next LT Pro" panose="020B0504020202020204" pitchFamily="34" charset="0"/>
              </a:rPr>
              <a:t>Counseling and advocacy</a:t>
            </a:r>
          </a:p>
          <a:p>
            <a:pPr marL="690881" lvl="1" indent="-345440">
              <a:lnSpc>
                <a:spcPct val="114000"/>
              </a:lnSpc>
              <a:buFont typeface="Arial"/>
              <a:buChar char="•"/>
            </a:pPr>
            <a:r>
              <a:rPr lang="en-US" sz="2000">
                <a:latin typeface="Avenir Next LT Pro" panose="020B0504020202020204" pitchFamily="34" charset="0"/>
              </a:rPr>
              <a:t>Educational programs</a:t>
            </a:r>
          </a:p>
          <a:p>
            <a:pPr marL="690881" lvl="1" indent="-345440">
              <a:lnSpc>
                <a:spcPct val="114000"/>
              </a:lnSpc>
              <a:buFont typeface="Arial"/>
              <a:buChar char="•"/>
            </a:pPr>
            <a:r>
              <a:rPr lang="en-US" sz="2000">
                <a:latin typeface="Avenir Next LT Pro" panose="020B0504020202020204" pitchFamily="34" charset="0"/>
              </a:rPr>
              <a:t>Public policy initiatives</a:t>
            </a:r>
          </a:p>
        </p:txBody>
      </p:sp>
      <p:sp>
        <p:nvSpPr>
          <p:cNvPr id="17" name="TextBox 16">
            <a:extLst>
              <a:ext uri="{FF2B5EF4-FFF2-40B4-BE49-F238E27FC236}">
                <a16:creationId xmlns:a16="http://schemas.microsoft.com/office/drawing/2014/main" id="{4BAB5163-46A8-34CD-7EB1-B7555CDF65D0}"/>
              </a:ext>
            </a:extLst>
          </p:cNvPr>
          <p:cNvSpPr txBox="1"/>
          <p:nvPr userDrawn="1"/>
        </p:nvSpPr>
        <p:spPr>
          <a:xfrm>
            <a:off x="685798" y="840362"/>
            <a:ext cx="5171215" cy="1846659"/>
          </a:xfrm>
          <a:prstGeom prst="rect">
            <a:avLst/>
          </a:prstGeom>
          <a:noFill/>
        </p:spPr>
        <p:txBody>
          <a:bodyPr wrap="square">
            <a:spAutoFit/>
          </a:bodyPr>
          <a:lstStyle/>
          <a:p>
            <a:pPr>
              <a:lnSpc>
                <a:spcPct val="100000"/>
              </a:lnSpc>
            </a:pPr>
            <a:r>
              <a:rPr lang="en-US" sz="3800" b="1">
                <a:solidFill>
                  <a:schemeClr val="tx2"/>
                </a:solidFill>
                <a:latin typeface="Avenir Next LT Pro" panose="020B0504020202020204" pitchFamily="34" charset="0"/>
              </a:rPr>
              <a:t>About the </a:t>
            </a:r>
          </a:p>
          <a:p>
            <a:pPr>
              <a:lnSpc>
                <a:spcPct val="100000"/>
              </a:lnSpc>
            </a:pPr>
            <a:r>
              <a:rPr lang="en-US" sz="3800" b="1">
                <a:solidFill>
                  <a:schemeClr val="tx2"/>
                </a:solidFill>
                <a:latin typeface="Avenir Next LT Pro" panose="020B0504020202020204" pitchFamily="34" charset="0"/>
              </a:rPr>
              <a:t>Medicare Rights Center</a:t>
            </a:r>
          </a:p>
        </p:txBody>
      </p:sp>
    </p:spTree>
    <p:extLst>
      <p:ext uri="{BB962C8B-B14F-4D97-AF65-F5344CB8AC3E}">
        <p14:creationId xmlns:p14="http://schemas.microsoft.com/office/powerpoint/2010/main" val="221001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838200" y="365125"/>
            <a:ext cx="9669486"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817880" y="1843599"/>
            <a:ext cx="9829800" cy="4359840"/>
            <a:chOff x="0" y="0"/>
            <a:chExt cx="3656053"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0" name="Text Placeholder 9">
            <a:extLst>
              <a:ext uri="{FF2B5EF4-FFF2-40B4-BE49-F238E27FC236}">
                <a16:creationId xmlns:a16="http://schemas.microsoft.com/office/drawing/2014/main" id="{2C4F797C-F583-FF7B-DB77-5DB12BDF7BB6}"/>
              </a:ext>
            </a:extLst>
          </p:cNvPr>
          <p:cNvSpPr>
            <a:spLocks noGrp="1"/>
          </p:cNvSpPr>
          <p:nvPr>
            <p:ph type="body" sz="quarter" idx="12"/>
          </p:nvPr>
        </p:nvSpPr>
        <p:spPr>
          <a:xfrm>
            <a:off x="1198563" y="2327275"/>
            <a:ext cx="9012237" cy="497205"/>
          </a:xfrm>
        </p:spPr>
        <p:txBody>
          <a:bodyPr/>
          <a:lstStyle>
            <a:lvl2pPr marL="457200" indent="0">
              <a:buNone/>
              <a:defRPr/>
            </a:lvl2pPr>
          </a:lstStyle>
          <a:p>
            <a:pPr lvl="0"/>
            <a:r>
              <a:rPr lang="en-US"/>
              <a:t>Click to edit Master text styles</a:t>
            </a:r>
          </a:p>
        </p:txBody>
      </p:sp>
      <p:sp>
        <p:nvSpPr>
          <p:cNvPr id="11" name="Text Placeholder 9">
            <a:extLst>
              <a:ext uri="{FF2B5EF4-FFF2-40B4-BE49-F238E27FC236}">
                <a16:creationId xmlns:a16="http://schemas.microsoft.com/office/drawing/2014/main" id="{114D3CBF-479B-FB3F-AE70-3490B6B8F0CC}"/>
              </a:ext>
            </a:extLst>
          </p:cNvPr>
          <p:cNvSpPr>
            <a:spLocks noGrp="1"/>
          </p:cNvSpPr>
          <p:nvPr>
            <p:ph type="body" sz="quarter" idx="13"/>
          </p:nvPr>
        </p:nvSpPr>
        <p:spPr>
          <a:xfrm>
            <a:off x="1173737" y="3180397"/>
            <a:ext cx="9012237" cy="497205"/>
          </a:xfrm>
        </p:spPr>
        <p:txBody>
          <a:bodyPr/>
          <a:lstStyle>
            <a:lvl2pPr marL="457200" indent="0">
              <a:buNone/>
              <a:defRPr/>
            </a:lvl2pPr>
          </a:lstStyle>
          <a:p>
            <a:pPr lvl="0"/>
            <a:r>
              <a:rPr lang="en-US"/>
              <a:t>Click to edit Master text styles</a:t>
            </a:r>
          </a:p>
        </p:txBody>
      </p:sp>
      <p:sp>
        <p:nvSpPr>
          <p:cNvPr id="12" name="Text Placeholder 9">
            <a:extLst>
              <a:ext uri="{FF2B5EF4-FFF2-40B4-BE49-F238E27FC236}">
                <a16:creationId xmlns:a16="http://schemas.microsoft.com/office/drawing/2014/main" id="{652E9691-B30C-A15C-10A2-CFDD9617FADB}"/>
              </a:ext>
            </a:extLst>
          </p:cNvPr>
          <p:cNvSpPr>
            <a:spLocks noGrp="1"/>
          </p:cNvSpPr>
          <p:nvPr>
            <p:ph type="body" sz="quarter" idx="14"/>
          </p:nvPr>
        </p:nvSpPr>
        <p:spPr>
          <a:xfrm>
            <a:off x="1166824" y="4025394"/>
            <a:ext cx="9012237" cy="497205"/>
          </a:xfrm>
        </p:spPr>
        <p:txBody>
          <a:bodyPr/>
          <a:lstStyle>
            <a:lvl2pPr marL="457200" indent="0">
              <a:buNone/>
              <a:defRPr/>
            </a:lvl2pPr>
          </a:lstStyle>
          <a:p>
            <a:pPr lvl="0"/>
            <a:r>
              <a:rPr lang="en-US"/>
              <a:t>Click to edit Master text styles</a:t>
            </a:r>
          </a:p>
        </p:txBody>
      </p:sp>
      <p:sp>
        <p:nvSpPr>
          <p:cNvPr id="13" name="Text Placeholder 9">
            <a:extLst>
              <a:ext uri="{FF2B5EF4-FFF2-40B4-BE49-F238E27FC236}">
                <a16:creationId xmlns:a16="http://schemas.microsoft.com/office/drawing/2014/main" id="{7C6FCA70-332B-1473-14F1-218E1ED5EE39}"/>
              </a:ext>
            </a:extLst>
          </p:cNvPr>
          <p:cNvSpPr>
            <a:spLocks noGrp="1"/>
          </p:cNvSpPr>
          <p:nvPr>
            <p:ph type="body" sz="quarter" idx="15"/>
          </p:nvPr>
        </p:nvSpPr>
        <p:spPr>
          <a:xfrm>
            <a:off x="1166823" y="4871971"/>
            <a:ext cx="9012237" cy="497205"/>
          </a:xfrm>
        </p:spPr>
        <p:txBody>
          <a:bodyPr/>
          <a:lstStyle>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9791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365125"/>
            <a:ext cx="8641080" cy="1325563"/>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lvl1pPr>
              <a:defRPr>
                <a:solidFill>
                  <a:schemeClr val="tx1"/>
                </a:solidFill>
              </a:defRPr>
            </a:lvl1p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79613"/>
            <a:ext cx="10515600" cy="3854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a:extLst>
              <a:ext uri="{FF2B5EF4-FFF2-40B4-BE49-F238E27FC236}">
                <a16:creationId xmlns:a16="http://schemas.microsoft.com/office/drawing/2014/main" id="{E80A5CAC-5558-79F7-9D31-284F317FE24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443" r="40496" b="56589"/>
          <a:stretch/>
        </p:blipFill>
        <p:spPr>
          <a:xfrm rot="3697922">
            <a:off x="-1357925" y="3452717"/>
            <a:ext cx="5081787" cy="3654309"/>
          </a:xfrm>
          <a:prstGeom prst="rect">
            <a:avLst/>
          </a:prstGeom>
        </p:spPr>
      </p:pic>
    </p:spTree>
    <p:extLst>
      <p:ext uri="{BB962C8B-B14F-4D97-AF65-F5344CB8AC3E}">
        <p14:creationId xmlns:p14="http://schemas.microsoft.com/office/powerpoint/2010/main" val="3702414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79400" y="1746250"/>
            <a:ext cx="11497733"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hape 10"/>
          <p:cNvSpPr/>
          <p:nvPr userDrawn="1"/>
        </p:nvSpPr>
        <p:spPr>
          <a:xfrm>
            <a:off x="7918451" y="1411289"/>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14" name="Shape 11"/>
          <p:cNvSpPr/>
          <p:nvPr userDrawn="1"/>
        </p:nvSpPr>
        <p:spPr>
          <a:xfrm>
            <a:off x="8879417" y="1411289"/>
            <a:ext cx="9630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15" name="Shape 12"/>
          <p:cNvSpPr/>
          <p:nvPr userDrawn="1"/>
        </p:nvSpPr>
        <p:spPr>
          <a:xfrm>
            <a:off x="1" y="1411289"/>
            <a:ext cx="963084"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16" name="Shape 13"/>
          <p:cNvSpPr/>
          <p:nvPr userDrawn="1"/>
        </p:nvSpPr>
        <p:spPr>
          <a:xfrm>
            <a:off x="960967" y="1411289"/>
            <a:ext cx="6957484" cy="103187"/>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1031" name="Title Placeholder 16"/>
          <p:cNvSpPr>
            <a:spLocks noGrp="1"/>
          </p:cNvSpPr>
          <p:nvPr>
            <p:ph type="title"/>
          </p:nvPr>
        </p:nvSpPr>
        <p:spPr bwMode="auto">
          <a:xfrm>
            <a:off x="279401" y="420688"/>
            <a:ext cx="10521951"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 name="TextBox 20"/>
          <p:cNvSpPr txBox="1"/>
          <p:nvPr userDrawn="1"/>
        </p:nvSpPr>
        <p:spPr>
          <a:xfrm>
            <a:off x="4470400" y="6492876"/>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Lst>
  <p:hf hdr="0" ftr="0" dt="0"/>
  <p:txStyles>
    <p:titleStyle>
      <a:lvl1pPr algn="l" rtl="0" eaLnBrk="0" fontAlgn="base" hangingPunct="0">
        <a:lnSpc>
          <a:spcPct val="90000"/>
        </a:lnSpc>
        <a:spcBef>
          <a:spcPct val="0"/>
        </a:spcBef>
        <a:spcAft>
          <a:spcPct val="0"/>
        </a:spcAft>
        <a:defRPr sz="4400" kern="1200">
          <a:solidFill>
            <a:srgbClr val="373D6D"/>
          </a:solidFill>
          <a:latin typeface="+mj-lt"/>
          <a:ea typeface="+mj-ea"/>
          <a:cs typeface="+mj-cs"/>
        </a:defRPr>
      </a:lvl1pPr>
      <a:lvl2pPr algn="l" rtl="0" eaLnBrk="0" fontAlgn="base" hangingPunct="0">
        <a:lnSpc>
          <a:spcPct val="90000"/>
        </a:lnSpc>
        <a:spcBef>
          <a:spcPct val="0"/>
        </a:spcBef>
        <a:spcAft>
          <a:spcPct val="0"/>
        </a:spcAft>
        <a:defRPr sz="4400">
          <a:solidFill>
            <a:srgbClr val="373D6D"/>
          </a:solidFill>
          <a:latin typeface="Arial" charset="0"/>
        </a:defRPr>
      </a:lvl2pPr>
      <a:lvl3pPr algn="l" rtl="0" eaLnBrk="0" fontAlgn="base" hangingPunct="0">
        <a:lnSpc>
          <a:spcPct val="90000"/>
        </a:lnSpc>
        <a:spcBef>
          <a:spcPct val="0"/>
        </a:spcBef>
        <a:spcAft>
          <a:spcPct val="0"/>
        </a:spcAft>
        <a:defRPr sz="4400">
          <a:solidFill>
            <a:srgbClr val="373D6D"/>
          </a:solidFill>
          <a:latin typeface="Arial" charset="0"/>
        </a:defRPr>
      </a:lvl3pPr>
      <a:lvl4pPr algn="l" rtl="0" eaLnBrk="0" fontAlgn="base" hangingPunct="0">
        <a:lnSpc>
          <a:spcPct val="90000"/>
        </a:lnSpc>
        <a:spcBef>
          <a:spcPct val="0"/>
        </a:spcBef>
        <a:spcAft>
          <a:spcPct val="0"/>
        </a:spcAft>
        <a:defRPr sz="4400">
          <a:solidFill>
            <a:srgbClr val="373D6D"/>
          </a:solidFill>
          <a:latin typeface="Arial" charset="0"/>
        </a:defRPr>
      </a:lvl4pPr>
      <a:lvl5pPr algn="l" rtl="0" eaLnBrk="0" fontAlgn="base" hangingPunct="0">
        <a:lnSpc>
          <a:spcPct val="90000"/>
        </a:lnSpc>
        <a:spcBef>
          <a:spcPct val="0"/>
        </a:spcBef>
        <a:spcAft>
          <a:spcPct val="0"/>
        </a:spcAft>
        <a:defRPr sz="4400">
          <a:solidFill>
            <a:srgbClr val="373D6D"/>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5F6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DF8EF-F911-6318-5492-F3FBE49C3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8FC6F-00D6-976E-5E00-A80174C20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4A04CED-3E6A-FCEF-B039-6AFB2120A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6336F36-3607-2EF9-B127-0C6496599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LT Pro" panose="020B0504020202020204" pitchFamily="34" charset="0"/>
              </a:defRPr>
            </a:lvl1pPr>
          </a:lstStyle>
          <a:p>
            <a:fld id="{2A3F6121-7E7D-4058-A6FF-846C80794112}" type="slidenum">
              <a:rPr lang="en-US" smtClean="0"/>
              <a:pPr/>
              <a:t>‹#›</a:t>
            </a:fld>
            <a:endParaRPr lang="en-US"/>
          </a:p>
        </p:txBody>
      </p:sp>
    </p:spTree>
    <p:extLst>
      <p:ext uri="{BB962C8B-B14F-4D97-AF65-F5344CB8AC3E}">
        <p14:creationId xmlns:p14="http://schemas.microsoft.com/office/powerpoint/2010/main" val="929403467"/>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8" r:id="rId10"/>
    <p:sldLayoutId id="2147484004" r:id="rId11"/>
    <p:sldLayoutId id="2147484005" r:id="rId12"/>
    <p:sldLayoutId id="2147484006" r:id="rId13"/>
    <p:sldLayoutId id="2147484007" r:id="rId14"/>
    <p:sldLayoutId id="2147484009" r:id="rId15"/>
    <p:sldLayoutId id="2147484010" r:id="rId16"/>
  </p:sldLayoutIdLst>
  <p:txStyles>
    <p:titleStyle>
      <a:lvl1pPr algn="l" defTabSz="914400" rtl="0" eaLnBrk="1" latinLnBrk="0" hangingPunct="1">
        <a:lnSpc>
          <a:spcPct val="90000"/>
        </a:lnSpc>
        <a:spcBef>
          <a:spcPct val="0"/>
        </a:spcBef>
        <a:buNone/>
        <a:defRPr sz="4400" b="1"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microsoft.com/office/2018/10/relationships/comments" Target="../comments/modernComment_45B_C1BBC3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microsoft.com/office/2018/10/relationships/comments" Target="../comments/modernComment_45C_36736B.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hiphelp.org/" TargetMode="Externa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hyperlink" Target="http://www.shiphelp.org/" TargetMode="External"/><Relationship Id="rId1" Type="http://schemas.openxmlformats.org/officeDocument/2006/relationships/slideLayout" Target="../slideLayouts/slideLayout11.xml"/><Relationship Id="rId6" Type="http://schemas.openxmlformats.org/officeDocument/2006/relationships/hyperlink" Target="http://www.ncoa.org/" TargetMode="External"/><Relationship Id="rId5" Type="http://schemas.openxmlformats.org/officeDocument/2006/relationships/hyperlink" Target="http://www.medicareinteractive.org/" TargetMode="External"/><Relationship Id="rId4" Type="http://schemas.openxmlformats.org/officeDocument/2006/relationships/hyperlink" Target="http://www.medicare.gov/"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medicareinteractive.org/" TargetMode="Externa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medicareinteractive.org/learning-center/courses" TargetMode="Externa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10203" y="2806516"/>
            <a:ext cx="8016962" cy="1957918"/>
          </a:xfrm>
        </p:spPr>
        <p:txBody>
          <a:bodyPr>
            <a:noAutofit/>
          </a:bodyPr>
          <a:lstStyle/>
          <a:p>
            <a:r>
              <a:rPr lang="en-US" sz="4500" dirty="0"/>
              <a:t>Medicare and End-Stage Renal Disease</a:t>
            </a:r>
          </a:p>
        </p:txBody>
      </p:sp>
      <p:pic>
        <p:nvPicPr>
          <p:cNvPr id="7" name="Graphic 6">
            <a:extLst>
              <a:ext uri="{FF2B5EF4-FFF2-40B4-BE49-F238E27FC236}">
                <a16:creationId xmlns:a16="http://schemas.microsoft.com/office/drawing/2014/main" id="{B1B12E47-2F33-5346-923D-752B1D70E7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5621" y="950568"/>
            <a:ext cx="3051544" cy="1143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F702-72F3-7BB7-D2D0-5292EE2114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D36876-4409-B118-9970-88B510D6AAE5}"/>
              </a:ext>
            </a:extLst>
          </p:cNvPr>
          <p:cNvSpPr>
            <a:spLocks noGrp="1"/>
          </p:cNvSpPr>
          <p:nvPr>
            <p:ph type="title"/>
          </p:nvPr>
        </p:nvSpPr>
        <p:spPr>
          <a:xfrm>
            <a:off x="838200" y="365125"/>
            <a:ext cx="10515600" cy="1325563"/>
          </a:xfrm>
        </p:spPr>
        <p:txBody>
          <a:bodyPr>
            <a:normAutofit/>
          </a:bodyPr>
          <a:lstStyle/>
          <a:p>
            <a:r>
              <a:rPr lang="en-US" sz="3400" dirty="0"/>
              <a:t>To be eligible for ESRD Medicare, someone must:</a:t>
            </a:r>
          </a:p>
        </p:txBody>
      </p:sp>
      <p:sp>
        <p:nvSpPr>
          <p:cNvPr id="6" name="Text Placeholder 5">
            <a:extLst>
              <a:ext uri="{FF2B5EF4-FFF2-40B4-BE49-F238E27FC236}">
                <a16:creationId xmlns:a16="http://schemas.microsoft.com/office/drawing/2014/main" id="{562EE426-F7E3-0FDB-2C84-716748E0FF88}"/>
              </a:ext>
            </a:extLst>
          </p:cNvPr>
          <p:cNvSpPr>
            <a:spLocks noGrp="1"/>
          </p:cNvSpPr>
          <p:nvPr>
            <p:ph type="body" sz="quarter" idx="12"/>
          </p:nvPr>
        </p:nvSpPr>
        <p:spPr>
          <a:xfrm>
            <a:off x="838200" y="1765301"/>
            <a:ext cx="10515600" cy="3854028"/>
          </a:xfrm>
        </p:spPr>
        <p:txBody>
          <a:bodyPr/>
          <a:lstStyle/>
          <a:p>
            <a:r>
              <a:rPr lang="en-US" dirty="0"/>
              <a:t>Be under age 65</a:t>
            </a:r>
          </a:p>
          <a:p>
            <a:r>
              <a:rPr lang="en-US" dirty="0"/>
              <a:t>Be diagnosed with ESRD by a doctor</a:t>
            </a:r>
          </a:p>
          <a:p>
            <a:r>
              <a:rPr lang="en-US" dirty="0"/>
              <a:t>And, have enough work history to qualify for:</a:t>
            </a:r>
          </a:p>
          <a:p>
            <a:pPr lvl="1"/>
            <a:r>
              <a:rPr lang="en-US" dirty="0"/>
              <a:t>Social Security Disability Insurance (SSDI) or Social Security Retirement benefits</a:t>
            </a:r>
          </a:p>
          <a:p>
            <a:pPr lvl="1"/>
            <a:r>
              <a:rPr lang="en-US" dirty="0"/>
              <a:t>Or, Railroad retirement benefits or railroad disability annuity</a:t>
            </a:r>
          </a:p>
        </p:txBody>
      </p:sp>
      <p:sp>
        <p:nvSpPr>
          <p:cNvPr id="3" name="TextBox 2">
            <a:extLst>
              <a:ext uri="{FF2B5EF4-FFF2-40B4-BE49-F238E27FC236}">
                <a16:creationId xmlns:a16="http://schemas.microsoft.com/office/drawing/2014/main" id="{667DAECA-D8FD-7FF9-C043-340398821013}"/>
              </a:ext>
            </a:extLst>
          </p:cNvPr>
          <p:cNvSpPr txBox="1"/>
          <p:nvPr/>
        </p:nvSpPr>
        <p:spPr>
          <a:xfrm>
            <a:off x="4209144" y="5029930"/>
            <a:ext cx="7144656" cy="919401"/>
          </a:xfrm>
          <a:prstGeom prst="roundRect">
            <a:avLst/>
          </a:prstGeom>
          <a:solidFill>
            <a:schemeClr val="bg2"/>
          </a:solidFill>
        </p:spPr>
        <p:txBody>
          <a:bodyPr wrap="square">
            <a:spAutoFit/>
          </a:bodyPr>
          <a:lstStyle/>
          <a:p>
            <a:pPr algn="ctr"/>
            <a:r>
              <a:rPr lang="en-US" sz="2400" dirty="0">
                <a:latin typeface="Avenir Next LT Pro" panose="020B0504020202020204" pitchFamily="34" charset="0"/>
              </a:rPr>
              <a:t>Contact Social Security at (800)-772-1213 to learn if an individual has enough work history.</a:t>
            </a:r>
            <a:endParaRPr lang="en-US" sz="2400" b="1" dirty="0">
              <a:latin typeface="Avenir Next LT Pro" panose="020B0504020202020204" pitchFamily="34" charset="0"/>
            </a:endParaRPr>
          </a:p>
        </p:txBody>
      </p:sp>
    </p:spTree>
    <p:extLst>
      <p:ext uri="{BB962C8B-B14F-4D97-AF65-F5344CB8AC3E}">
        <p14:creationId xmlns:p14="http://schemas.microsoft.com/office/powerpoint/2010/main" val="601190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4FF2-67C9-D005-DD6A-02C2E31E062C}"/>
              </a:ext>
            </a:extLst>
          </p:cNvPr>
          <p:cNvSpPr>
            <a:spLocks noGrp="1"/>
          </p:cNvSpPr>
          <p:nvPr>
            <p:ph type="title"/>
          </p:nvPr>
        </p:nvSpPr>
        <p:spPr/>
        <p:txBody>
          <a:bodyPr/>
          <a:lstStyle/>
          <a:p>
            <a:r>
              <a:rPr lang="en-US" dirty="0"/>
              <a:t>Children and ESRD Medicare</a:t>
            </a:r>
          </a:p>
        </p:txBody>
      </p:sp>
      <p:sp>
        <p:nvSpPr>
          <p:cNvPr id="3" name="Text Placeholder 2">
            <a:extLst>
              <a:ext uri="{FF2B5EF4-FFF2-40B4-BE49-F238E27FC236}">
                <a16:creationId xmlns:a16="http://schemas.microsoft.com/office/drawing/2014/main" id="{90373D76-92BB-73B2-32AB-F41D0BBC66EE}"/>
              </a:ext>
            </a:extLst>
          </p:cNvPr>
          <p:cNvSpPr>
            <a:spLocks noGrp="1"/>
          </p:cNvSpPr>
          <p:nvPr>
            <p:ph type="body" sz="quarter" idx="12"/>
          </p:nvPr>
        </p:nvSpPr>
        <p:spPr>
          <a:xfrm>
            <a:off x="838200" y="1927166"/>
            <a:ext cx="10515600" cy="4372034"/>
          </a:xfrm>
        </p:spPr>
        <p:txBody>
          <a:bodyPr>
            <a:normAutofit/>
          </a:bodyPr>
          <a:lstStyle/>
          <a:p>
            <a:pPr marL="0" indent="0">
              <a:buNone/>
            </a:pPr>
            <a:r>
              <a:rPr lang="en-US" dirty="0"/>
              <a:t>Children can qualify for ESRD Medicare if they:</a:t>
            </a:r>
          </a:p>
          <a:p>
            <a:pPr lvl="1"/>
            <a:r>
              <a:rPr lang="en-US" dirty="0"/>
              <a:t>Have ESRD</a:t>
            </a:r>
          </a:p>
          <a:p>
            <a:pPr lvl="1"/>
            <a:r>
              <a:rPr lang="en-US" dirty="0"/>
              <a:t>And, have at least one parent who has sufficient Medicare work history</a:t>
            </a:r>
          </a:p>
          <a:p>
            <a:pPr marL="457200" lvl="1" indent="0">
              <a:buNone/>
            </a:pPr>
            <a:endParaRPr lang="en-US" dirty="0"/>
          </a:p>
          <a:p>
            <a:pPr marL="0" indent="0">
              <a:buNone/>
            </a:pPr>
            <a:r>
              <a:rPr lang="en-US" dirty="0"/>
              <a:t>Someone is considered a child if they are</a:t>
            </a:r>
          </a:p>
          <a:p>
            <a:pPr lvl="1"/>
            <a:r>
              <a:rPr lang="en-US" dirty="0"/>
              <a:t>Unmarried and age 21 or younger</a:t>
            </a:r>
          </a:p>
          <a:p>
            <a:pPr lvl="1"/>
            <a:r>
              <a:rPr lang="en-US" dirty="0"/>
              <a:t>Age 22 to 25 (and receive some support from their parents)</a:t>
            </a:r>
          </a:p>
          <a:p>
            <a:pPr lvl="1"/>
            <a:r>
              <a:rPr lang="en-US" dirty="0"/>
              <a:t>Or, an adult dependent child (a child determined disabled before age 22)</a:t>
            </a:r>
          </a:p>
        </p:txBody>
      </p:sp>
    </p:spTree>
    <p:extLst>
      <p:ext uri="{BB962C8B-B14F-4D97-AF65-F5344CB8AC3E}">
        <p14:creationId xmlns:p14="http://schemas.microsoft.com/office/powerpoint/2010/main" val="3659264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3A449-01E9-56BE-42DC-521A9CE39055}"/>
              </a:ext>
            </a:extLst>
          </p:cNvPr>
          <p:cNvSpPr>
            <a:spLocks noGrp="1"/>
          </p:cNvSpPr>
          <p:nvPr>
            <p:ph type="title"/>
          </p:nvPr>
        </p:nvSpPr>
        <p:spPr/>
        <p:txBody>
          <a:bodyPr/>
          <a:lstStyle/>
          <a:p>
            <a:r>
              <a:rPr lang="en-US" dirty="0"/>
              <a:t>When does coverage start?</a:t>
            </a:r>
          </a:p>
        </p:txBody>
      </p:sp>
      <p:sp>
        <p:nvSpPr>
          <p:cNvPr id="3" name="Text Placeholder 2">
            <a:extLst>
              <a:ext uri="{FF2B5EF4-FFF2-40B4-BE49-F238E27FC236}">
                <a16:creationId xmlns:a16="http://schemas.microsoft.com/office/drawing/2014/main" id="{460BE593-964D-264D-8276-8E842A2072D5}"/>
              </a:ext>
            </a:extLst>
          </p:cNvPr>
          <p:cNvSpPr>
            <a:spLocks noGrp="1"/>
          </p:cNvSpPr>
          <p:nvPr>
            <p:ph type="body" sz="quarter" idx="12"/>
          </p:nvPr>
        </p:nvSpPr>
        <p:spPr>
          <a:xfrm>
            <a:off x="838200" y="1927167"/>
            <a:ext cx="10515600" cy="626848"/>
          </a:xfrm>
        </p:spPr>
        <p:txBody>
          <a:bodyPr/>
          <a:lstStyle/>
          <a:p>
            <a:pPr marL="0" indent="0">
              <a:buNone/>
            </a:pPr>
            <a:r>
              <a:rPr lang="en-US" dirty="0"/>
              <a:t>When ESRD Medicare begins depends on the treatment plan:</a:t>
            </a:r>
          </a:p>
          <a:p>
            <a:pPr marL="0" indent="0">
              <a:buNone/>
            </a:pPr>
            <a:endParaRPr lang="en-US" dirty="0"/>
          </a:p>
        </p:txBody>
      </p:sp>
      <p:pic>
        <p:nvPicPr>
          <p:cNvPr id="5" name="Picture 4" descr="A blue house with a red cross on it&#10;&#10;AI-generated content may be incorrect.">
            <a:extLst>
              <a:ext uri="{FF2B5EF4-FFF2-40B4-BE49-F238E27FC236}">
                <a16:creationId xmlns:a16="http://schemas.microsoft.com/office/drawing/2014/main" id="{98198DA7-B83D-B8E2-7F18-0F397E93405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3310756"/>
            <a:ext cx="1828804" cy="1828804"/>
          </a:xfrm>
          <a:prstGeom prst="rect">
            <a:avLst/>
          </a:prstGeom>
        </p:spPr>
      </p:pic>
      <p:sp>
        <p:nvSpPr>
          <p:cNvPr id="6" name="Text Placeholder 2">
            <a:extLst>
              <a:ext uri="{FF2B5EF4-FFF2-40B4-BE49-F238E27FC236}">
                <a16:creationId xmlns:a16="http://schemas.microsoft.com/office/drawing/2014/main" id="{0126D481-EC30-F697-55CA-704F57CF7FA9}"/>
              </a:ext>
            </a:extLst>
          </p:cNvPr>
          <p:cNvSpPr txBox="1">
            <a:spLocks/>
          </p:cNvSpPr>
          <p:nvPr/>
        </p:nvSpPr>
        <p:spPr>
          <a:xfrm>
            <a:off x="3111063" y="3090039"/>
            <a:ext cx="8200697" cy="2680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b="1" dirty="0">
                <a:solidFill>
                  <a:schemeClr val="accent1"/>
                </a:solidFill>
              </a:rPr>
              <a:t>Home dialysis training program (also called self-dialysis)</a:t>
            </a:r>
          </a:p>
          <a:p>
            <a:pPr lvl="1" fontAlgn="auto">
              <a:spcAft>
                <a:spcPts val="0"/>
              </a:spcAft>
            </a:pPr>
            <a:r>
              <a:rPr lang="en-US" dirty="0"/>
              <a:t>Individual is eligible for Medicare starting the first day of the first month of the home dialysis program</a:t>
            </a:r>
          </a:p>
          <a:p>
            <a:pPr lvl="1" fontAlgn="auto">
              <a:spcAft>
                <a:spcPts val="0"/>
              </a:spcAft>
            </a:pPr>
            <a:r>
              <a:rPr lang="en-US" dirty="0"/>
              <a:t>Individual must start home dialysis program before the third month of dialysis</a:t>
            </a:r>
          </a:p>
          <a:p>
            <a:pPr marL="0" indent="0" fontAlgn="auto">
              <a:spcAft>
                <a:spcPts val="0"/>
              </a:spcAft>
              <a:buFont typeface="Arial" panose="020B0604020202020204" pitchFamily="34" charset="0"/>
              <a:buNone/>
            </a:pPr>
            <a:endParaRPr lang="en-US" dirty="0"/>
          </a:p>
        </p:txBody>
      </p:sp>
      <p:sp>
        <p:nvSpPr>
          <p:cNvPr id="7" name="Arrow: Right 6">
            <a:extLst>
              <a:ext uri="{FF2B5EF4-FFF2-40B4-BE49-F238E27FC236}">
                <a16:creationId xmlns:a16="http://schemas.microsoft.com/office/drawing/2014/main" id="{AE27F22D-1618-B23C-2445-EAA3EC3E9C08}"/>
              </a:ext>
            </a:extLst>
          </p:cNvPr>
          <p:cNvSpPr/>
          <p:nvPr/>
        </p:nvSpPr>
        <p:spPr>
          <a:xfrm>
            <a:off x="9080938" y="5801710"/>
            <a:ext cx="1907628" cy="7252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venir Next LT Pro" panose="020B0504020202020204" pitchFamily="34" charset="0"/>
              </a:rPr>
              <a:t>Continued</a:t>
            </a:r>
          </a:p>
        </p:txBody>
      </p:sp>
    </p:spTree>
    <p:extLst>
      <p:ext uri="{BB962C8B-B14F-4D97-AF65-F5344CB8AC3E}">
        <p14:creationId xmlns:p14="http://schemas.microsoft.com/office/powerpoint/2010/main" val="1915090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1681A-E4E7-41C0-7CD6-AE4CD8ED7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ADA76F-257C-14E3-750C-5B8BAAF395F9}"/>
              </a:ext>
            </a:extLst>
          </p:cNvPr>
          <p:cNvSpPr>
            <a:spLocks noGrp="1"/>
          </p:cNvSpPr>
          <p:nvPr>
            <p:ph type="title"/>
          </p:nvPr>
        </p:nvSpPr>
        <p:spPr/>
        <p:txBody>
          <a:bodyPr/>
          <a:lstStyle/>
          <a:p>
            <a:r>
              <a:rPr lang="en-US" dirty="0"/>
              <a:t>When does coverage start?</a:t>
            </a:r>
          </a:p>
        </p:txBody>
      </p:sp>
      <p:sp>
        <p:nvSpPr>
          <p:cNvPr id="8" name="Text Placeholder 7">
            <a:extLst>
              <a:ext uri="{FF2B5EF4-FFF2-40B4-BE49-F238E27FC236}">
                <a16:creationId xmlns:a16="http://schemas.microsoft.com/office/drawing/2014/main" id="{89B1B20F-12F2-1938-333F-522D65006D84}"/>
              </a:ext>
            </a:extLst>
          </p:cNvPr>
          <p:cNvSpPr>
            <a:spLocks noGrp="1"/>
          </p:cNvSpPr>
          <p:nvPr>
            <p:ph type="body" sz="quarter" idx="12"/>
          </p:nvPr>
        </p:nvSpPr>
        <p:spPr>
          <a:xfrm>
            <a:off x="3121573" y="2222938"/>
            <a:ext cx="8011510" cy="4445876"/>
          </a:xfrm>
        </p:spPr>
        <p:txBody>
          <a:bodyPr>
            <a:normAutofit/>
          </a:bodyPr>
          <a:lstStyle/>
          <a:p>
            <a:pPr marL="0" indent="0">
              <a:buNone/>
            </a:pPr>
            <a:r>
              <a:rPr lang="en-US" sz="2800" b="1" dirty="0">
                <a:solidFill>
                  <a:schemeClr val="accent1"/>
                </a:solidFill>
              </a:rPr>
              <a:t>Dialysis at an inpatient or outpatient dialysis facility</a:t>
            </a:r>
          </a:p>
          <a:p>
            <a:pPr marL="800100" lvl="1" indent="-342900"/>
            <a:r>
              <a:rPr lang="en-US" dirty="0"/>
              <a:t>Individual is eligible for Medicare starting the first day of the fourth month they receive dialysis</a:t>
            </a:r>
          </a:p>
          <a:p>
            <a:pPr marL="0" indent="0">
              <a:buNone/>
            </a:pPr>
            <a:endParaRPr lang="en-US" sz="2800" b="1" dirty="0">
              <a:solidFill>
                <a:schemeClr val="accent1"/>
              </a:solidFill>
            </a:endParaRPr>
          </a:p>
          <a:p>
            <a:pPr marL="0" indent="0">
              <a:buNone/>
            </a:pPr>
            <a:r>
              <a:rPr lang="en-US" sz="2800" b="1" dirty="0">
                <a:solidFill>
                  <a:schemeClr val="accent1"/>
                </a:solidFill>
              </a:rPr>
              <a:t>Kidney transplant </a:t>
            </a:r>
          </a:p>
          <a:p>
            <a:pPr marL="800100" lvl="1" indent="-342900"/>
            <a:r>
              <a:rPr lang="en-US" dirty="0"/>
              <a:t>Individual is eligible for Medicare starting the month they are admitted to a Medicare-approved hospital for the transplant, or for health services they need before getting the transplant</a:t>
            </a:r>
          </a:p>
          <a:p>
            <a:pPr marL="0" indent="0">
              <a:buNone/>
            </a:pPr>
            <a:endParaRPr lang="en-US" dirty="0"/>
          </a:p>
        </p:txBody>
      </p:sp>
      <p:pic>
        <p:nvPicPr>
          <p:cNvPr id="10" name="Picture 9" descr="A blue circle with a white building with a red cross on it&#10;&#10;AI-generated content may be incorrect.">
            <a:extLst>
              <a:ext uri="{FF2B5EF4-FFF2-40B4-BE49-F238E27FC236}">
                <a16:creationId xmlns:a16="http://schemas.microsoft.com/office/drawing/2014/main" id="{F34F755B-65D3-C0CC-16CD-2577907F06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200" y="2121687"/>
            <a:ext cx="1828804" cy="1831852"/>
          </a:xfrm>
          <a:prstGeom prst="rect">
            <a:avLst/>
          </a:prstGeom>
        </p:spPr>
      </p:pic>
      <p:pic>
        <p:nvPicPr>
          <p:cNvPr id="12" name="Picture 11" descr="A round blue circle with red and white kidneys&#10;&#10;AI-generated content may be incorrect.">
            <a:extLst>
              <a:ext uri="{FF2B5EF4-FFF2-40B4-BE49-F238E27FC236}">
                <a16:creationId xmlns:a16="http://schemas.microsoft.com/office/drawing/2014/main" id="{BCF966E3-1202-1A62-45FE-6F7D358EA0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8200" y="4445876"/>
            <a:ext cx="1828804" cy="1828804"/>
          </a:xfrm>
          <a:prstGeom prst="rect">
            <a:avLst/>
          </a:prstGeom>
        </p:spPr>
      </p:pic>
    </p:spTree>
    <p:extLst>
      <p:ext uri="{BB962C8B-B14F-4D97-AF65-F5344CB8AC3E}">
        <p14:creationId xmlns:p14="http://schemas.microsoft.com/office/powerpoint/2010/main" val="2024463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797B-00F4-EE2C-8DCE-866A9F84051B}"/>
              </a:ext>
            </a:extLst>
          </p:cNvPr>
          <p:cNvSpPr>
            <a:spLocks noGrp="1"/>
          </p:cNvSpPr>
          <p:nvPr>
            <p:ph type="title"/>
          </p:nvPr>
        </p:nvSpPr>
        <p:spPr/>
        <p:txBody>
          <a:bodyPr/>
          <a:lstStyle/>
          <a:p>
            <a:r>
              <a:rPr lang="en-US" dirty="0"/>
              <a:t>When does coverage end?</a:t>
            </a:r>
          </a:p>
        </p:txBody>
      </p:sp>
      <p:sp>
        <p:nvSpPr>
          <p:cNvPr id="3" name="Text Placeholder 2">
            <a:extLst>
              <a:ext uri="{FF2B5EF4-FFF2-40B4-BE49-F238E27FC236}">
                <a16:creationId xmlns:a16="http://schemas.microsoft.com/office/drawing/2014/main" id="{B33FE74B-B566-C4CE-03AF-BE077E4A7897}"/>
              </a:ext>
            </a:extLst>
          </p:cNvPr>
          <p:cNvSpPr>
            <a:spLocks noGrp="1"/>
          </p:cNvSpPr>
          <p:nvPr>
            <p:ph type="body" sz="quarter" idx="12"/>
          </p:nvPr>
        </p:nvSpPr>
        <p:spPr/>
        <p:txBody>
          <a:bodyPr/>
          <a:lstStyle/>
          <a:p>
            <a:r>
              <a:rPr lang="en-US" dirty="0"/>
              <a:t>ESRD Medicare coverage will end:</a:t>
            </a:r>
          </a:p>
          <a:p>
            <a:pPr lvl="1"/>
            <a:r>
              <a:rPr lang="en-US" dirty="0"/>
              <a:t>12 months after the month of the last dialysis treatment</a:t>
            </a:r>
          </a:p>
          <a:p>
            <a:pPr lvl="1"/>
            <a:r>
              <a:rPr lang="en-US" dirty="0"/>
              <a:t>Or, 36 months after the month of successful kidney transplant</a:t>
            </a:r>
          </a:p>
          <a:p>
            <a:r>
              <a:rPr lang="en-US" dirty="0"/>
              <a:t>Those eligible for Medicare due to age or disability will continue receiving Medicare coverage regardless of ESRD status</a:t>
            </a:r>
          </a:p>
        </p:txBody>
      </p:sp>
    </p:spTree>
    <p:extLst>
      <p:ext uri="{BB962C8B-B14F-4D97-AF65-F5344CB8AC3E}">
        <p14:creationId xmlns:p14="http://schemas.microsoft.com/office/powerpoint/2010/main" val="2798664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21A3-5222-B2CC-D43D-05F480E1789C}"/>
              </a:ext>
            </a:extLst>
          </p:cNvPr>
          <p:cNvSpPr>
            <a:spLocks noGrp="1"/>
          </p:cNvSpPr>
          <p:nvPr>
            <p:ph type="title"/>
          </p:nvPr>
        </p:nvSpPr>
        <p:spPr/>
        <p:txBody>
          <a:bodyPr/>
          <a:lstStyle/>
          <a:p>
            <a:r>
              <a:rPr lang="en-US" dirty="0"/>
              <a:t>Can ESRD Medicare resume?</a:t>
            </a:r>
          </a:p>
        </p:txBody>
      </p:sp>
      <p:sp>
        <p:nvSpPr>
          <p:cNvPr id="3" name="Text Placeholder 2">
            <a:extLst>
              <a:ext uri="{FF2B5EF4-FFF2-40B4-BE49-F238E27FC236}">
                <a16:creationId xmlns:a16="http://schemas.microsoft.com/office/drawing/2014/main" id="{E37FE545-197E-5E59-C0B4-AA69ED918191}"/>
              </a:ext>
            </a:extLst>
          </p:cNvPr>
          <p:cNvSpPr>
            <a:spLocks noGrp="1"/>
          </p:cNvSpPr>
          <p:nvPr>
            <p:ph type="body" sz="quarter" idx="12"/>
          </p:nvPr>
        </p:nvSpPr>
        <p:spPr/>
        <p:txBody>
          <a:bodyPr/>
          <a:lstStyle/>
          <a:p>
            <a:r>
              <a:rPr lang="en-US" dirty="0"/>
              <a:t>ESRD Medicare can resume if the individual starts dialysis or has a transplant:</a:t>
            </a:r>
          </a:p>
          <a:p>
            <a:pPr lvl="1"/>
            <a:r>
              <a:rPr lang="en-US" dirty="0"/>
              <a:t>Within 12 months of stopping dialysis</a:t>
            </a:r>
          </a:p>
          <a:p>
            <a:pPr lvl="1"/>
            <a:r>
              <a:rPr lang="en-US" dirty="0"/>
              <a:t>Or, within 36 months of having a transplant</a:t>
            </a:r>
          </a:p>
          <a:p>
            <a:r>
              <a:rPr lang="en-US" dirty="0"/>
              <a:t>There is no waiting period when individual becomes eligible for ESRD Medicare after their previous coverage ends</a:t>
            </a:r>
          </a:p>
        </p:txBody>
      </p:sp>
    </p:spTree>
    <p:extLst>
      <p:ext uri="{BB962C8B-B14F-4D97-AF65-F5344CB8AC3E}">
        <p14:creationId xmlns:p14="http://schemas.microsoft.com/office/powerpoint/2010/main" val="392451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5DF7-5681-FEAE-A826-B773FB6F0C11}"/>
              </a:ext>
            </a:extLst>
          </p:cNvPr>
          <p:cNvSpPr>
            <a:spLocks noGrp="1"/>
          </p:cNvSpPr>
          <p:nvPr>
            <p:ph type="title"/>
          </p:nvPr>
        </p:nvSpPr>
        <p:spPr/>
        <p:txBody>
          <a:bodyPr>
            <a:normAutofit fontScale="90000"/>
          </a:bodyPr>
          <a:lstStyle/>
          <a:p>
            <a:r>
              <a:rPr lang="en-US" dirty="0"/>
              <a:t>ESRD Medicare enrollment</a:t>
            </a:r>
          </a:p>
        </p:txBody>
      </p:sp>
    </p:spTree>
    <p:extLst>
      <p:ext uri="{BB962C8B-B14F-4D97-AF65-F5344CB8AC3E}">
        <p14:creationId xmlns:p14="http://schemas.microsoft.com/office/powerpoint/2010/main" val="246957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8C3A-19BF-2B29-7A87-1ED2C1511A25}"/>
              </a:ext>
            </a:extLst>
          </p:cNvPr>
          <p:cNvSpPr>
            <a:spLocks noGrp="1"/>
          </p:cNvSpPr>
          <p:nvPr>
            <p:ph type="title"/>
          </p:nvPr>
        </p:nvSpPr>
        <p:spPr>
          <a:xfrm>
            <a:off x="838200" y="734091"/>
            <a:ext cx="8427720" cy="1325563"/>
          </a:xfrm>
        </p:spPr>
        <p:txBody>
          <a:bodyPr/>
          <a:lstStyle/>
          <a:p>
            <a:r>
              <a:rPr lang="en-US" dirty="0"/>
              <a:t>To enroll in ESRD Medicare, someone should:</a:t>
            </a:r>
          </a:p>
        </p:txBody>
      </p:sp>
      <p:sp>
        <p:nvSpPr>
          <p:cNvPr id="3" name="Text Placeholder 2">
            <a:extLst>
              <a:ext uri="{FF2B5EF4-FFF2-40B4-BE49-F238E27FC236}">
                <a16:creationId xmlns:a16="http://schemas.microsoft.com/office/drawing/2014/main" id="{5D1A560D-028E-F67C-40AD-0138F3A19CB7}"/>
              </a:ext>
            </a:extLst>
          </p:cNvPr>
          <p:cNvSpPr>
            <a:spLocks noGrp="1"/>
          </p:cNvSpPr>
          <p:nvPr>
            <p:ph type="body" sz="quarter" idx="12"/>
          </p:nvPr>
        </p:nvSpPr>
        <p:spPr>
          <a:xfrm>
            <a:off x="838200" y="2348579"/>
            <a:ext cx="10515600" cy="3781107"/>
          </a:xfrm>
        </p:spPr>
        <p:txBody>
          <a:bodyPr/>
          <a:lstStyle/>
          <a:p>
            <a:r>
              <a:rPr lang="en-US" dirty="0"/>
              <a:t>Contact their local Social Security office</a:t>
            </a:r>
          </a:p>
          <a:p>
            <a:r>
              <a:rPr lang="en-US" dirty="0"/>
              <a:t>Request that their provider or dialysis center send documentation to Social Security, verifying their treatment needs for ESRD</a:t>
            </a:r>
          </a:p>
          <a:p>
            <a:r>
              <a:rPr lang="en-US" dirty="0"/>
              <a:t>Have a family member or designated party enroll for them if they cannot on their own due to illness</a:t>
            </a:r>
          </a:p>
        </p:txBody>
      </p:sp>
    </p:spTree>
    <p:extLst>
      <p:ext uri="{BB962C8B-B14F-4D97-AF65-F5344CB8AC3E}">
        <p14:creationId xmlns:p14="http://schemas.microsoft.com/office/powerpoint/2010/main" val="2562722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1D7B-6A19-F9D7-A38A-6CE0E7230719}"/>
              </a:ext>
            </a:extLst>
          </p:cNvPr>
          <p:cNvSpPr>
            <a:spLocks noGrp="1"/>
          </p:cNvSpPr>
          <p:nvPr>
            <p:ph type="title"/>
          </p:nvPr>
        </p:nvSpPr>
        <p:spPr>
          <a:xfrm>
            <a:off x="443632" y="294104"/>
            <a:ext cx="8892873" cy="1325563"/>
          </a:xfrm>
        </p:spPr>
        <p:txBody>
          <a:bodyPr/>
          <a:lstStyle/>
          <a:p>
            <a:r>
              <a:rPr lang="en-US" dirty="0"/>
              <a:t>ESRD Medicare enrollment</a:t>
            </a:r>
          </a:p>
        </p:txBody>
      </p:sp>
      <p:sp>
        <p:nvSpPr>
          <p:cNvPr id="4" name="Text Placeholder 3">
            <a:extLst>
              <a:ext uri="{FF2B5EF4-FFF2-40B4-BE49-F238E27FC236}">
                <a16:creationId xmlns:a16="http://schemas.microsoft.com/office/drawing/2014/main" id="{99BB4849-2899-237B-0F88-25337A5231AE}"/>
              </a:ext>
            </a:extLst>
          </p:cNvPr>
          <p:cNvSpPr>
            <a:spLocks noGrp="1"/>
          </p:cNvSpPr>
          <p:nvPr>
            <p:ph type="body" sz="quarter" idx="14"/>
          </p:nvPr>
        </p:nvSpPr>
        <p:spPr>
          <a:xfrm>
            <a:off x="671332" y="2058989"/>
            <a:ext cx="6900542" cy="3693630"/>
          </a:xfrm>
        </p:spPr>
        <p:txBody>
          <a:bodyPr/>
          <a:lstStyle/>
          <a:p>
            <a:r>
              <a:rPr lang="en-US" sz="2800" dirty="0"/>
              <a:t>Some beneficiaries with ESRD Medicare may then become eligible for Medicare due to age or disability </a:t>
            </a:r>
          </a:p>
          <a:p>
            <a:r>
              <a:rPr lang="en-US" sz="2800" dirty="0"/>
              <a:t>In this case, they </a:t>
            </a:r>
            <a:r>
              <a:rPr lang="en-US" sz="2800" b="1" dirty="0"/>
              <a:t>should</a:t>
            </a:r>
            <a:r>
              <a:rPr lang="en-US" sz="2800" dirty="0"/>
              <a:t> enroll in Medicare again in addition to their ESRD Medicare, to avoid losing coverage after successful transplant or ending dialysis</a:t>
            </a:r>
          </a:p>
          <a:p>
            <a:endParaRPr lang="en-US" dirty="0"/>
          </a:p>
        </p:txBody>
      </p:sp>
      <p:pic>
        <p:nvPicPr>
          <p:cNvPr id="6" name="Picture 5" descr="A cake with candles on top&#10;&#10;AI-generated content may be incorrect.">
            <a:extLst>
              <a:ext uri="{FF2B5EF4-FFF2-40B4-BE49-F238E27FC236}">
                <a16:creationId xmlns:a16="http://schemas.microsoft.com/office/drawing/2014/main" id="{17F9FE1A-15B4-46C2-6A60-8CDF4695CE8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60348" y="2625644"/>
            <a:ext cx="2560320" cy="2560320"/>
          </a:xfrm>
          <a:prstGeom prst="rect">
            <a:avLst/>
          </a:prstGeom>
        </p:spPr>
      </p:pic>
    </p:spTree>
    <p:extLst>
      <p:ext uri="{BB962C8B-B14F-4D97-AF65-F5344CB8AC3E}">
        <p14:creationId xmlns:p14="http://schemas.microsoft.com/office/powerpoint/2010/main" val="833513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3DCF-4034-B7DA-6F7E-34EC78E78C73}"/>
              </a:ext>
            </a:extLst>
          </p:cNvPr>
          <p:cNvSpPr>
            <a:spLocks noGrp="1"/>
          </p:cNvSpPr>
          <p:nvPr>
            <p:ph type="title"/>
          </p:nvPr>
        </p:nvSpPr>
        <p:spPr>
          <a:xfrm>
            <a:off x="443632" y="294104"/>
            <a:ext cx="10689589" cy="1325563"/>
          </a:xfrm>
        </p:spPr>
        <p:txBody>
          <a:bodyPr/>
          <a:lstStyle/>
          <a:p>
            <a:r>
              <a:rPr lang="en-US" dirty="0"/>
              <a:t>ESRD Medicare enrollment</a:t>
            </a:r>
          </a:p>
        </p:txBody>
      </p:sp>
      <p:sp>
        <p:nvSpPr>
          <p:cNvPr id="4" name="Text Placeholder 3">
            <a:extLst>
              <a:ext uri="{FF2B5EF4-FFF2-40B4-BE49-F238E27FC236}">
                <a16:creationId xmlns:a16="http://schemas.microsoft.com/office/drawing/2014/main" id="{2CD0853C-AF2A-BC0F-2195-C1484E06F867}"/>
              </a:ext>
            </a:extLst>
          </p:cNvPr>
          <p:cNvSpPr>
            <a:spLocks noGrp="1"/>
          </p:cNvSpPr>
          <p:nvPr>
            <p:ph type="body" sz="quarter" idx="14"/>
          </p:nvPr>
        </p:nvSpPr>
        <p:spPr>
          <a:xfrm>
            <a:off x="671332" y="2058989"/>
            <a:ext cx="6980752" cy="3693630"/>
          </a:xfrm>
        </p:spPr>
        <p:txBody>
          <a:bodyPr/>
          <a:lstStyle/>
          <a:p>
            <a:r>
              <a:rPr lang="en-US" sz="2800" dirty="0"/>
              <a:t>Some beneficiaries may have Medicare due to age or disability </a:t>
            </a:r>
            <a:r>
              <a:rPr lang="en-US" sz="2800" b="1" dirty="0"/>
              <a:t>before</a:t>
            </a:r>
            <a:r>
              <a:rPr lang="en-US" sz="2800" dirty="0"/>
              <a:t> developing ESRD</a:t>
            </a:r>
          </a:p>
          <a:p>
            <a:r>
              <a:rPr lang="en-US" sz="2800" dirty="0"/>
              <a:t>In this case, they </a:t>
            </a:r>
            <a:r>
              <a:rPr lang="en-US" sz="2800" b="1" dirty="0"/>
              <a:t>do not </a:t>
            </a:r>
            <a:r>
              <a:rPr lang="en-US" sz="2800" dirty="0"/>
              <a:t>have to enroll in ESRD Medicare</a:t>
            </a:r>
          </a:p>
          <a:p>
            <a:r>
              <a:rPr lang="en-US" sz="2800" dirty="0"/>
              <a:t>There are some circumstances, however, when they may want to still enroll in ESRD Medicare</a:t>
            </a:r>
          </a:p>
          <a:p>
            <a:endParaRPr lang="en-US" dirty="0"/>
          </a:p>
        </p:txBody>
      </p:sp>
      <p:pic>
        <p:nvPicPr>
          <p:cNvPr id="6" name="Picture 5" descr="A round blue circle with red and white kidneys&#10;&#10;AI-generated content may be incorrect.">
            <a:extLst>
              <a:ext uri="{FF2B5EF4-FFF2-40B4-BE49-F238E27FC236}">
                <a16:creationId xmlns:a16="http://schemas.microsoft.com/office/drawing/2014/main" id="{7B3C5319-79E5-33A6-A095-1258A9141C6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60348" y="2625644"/>
            <a:ext cx="2560320" cy="2560320"/>
          </a:xfrm>
          <a:prstGeom prst="rect">
            <a:avLst/>
          </a:prstGeom>
        </p:spPr>
      </p:pic>
    </p:spTree>
    <p:extLst>
      <p:ext uri="{BB962C8B-B14F-4D97-AF65-F5344CB8AC3E}">
        <p14:creationId xmlns:p14="http://schemas.microsoft.com/office/powerpoint/2010/main" val="152432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1425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0B89-FD5F-A3AA-A33A-E80E942119ED}"/>
              </a:ext>
            </a:extLst>
          </p:cNvPr>
          <p:cNvSpPr>
            <a:spLocks noGrp="1"/>
          </p:cNvSpPr>
          <p:nvPr>
            <p:ph type="title"/>
          </p:nvPr>
        </p:nvSpPr>
        <p:spPr/>
        <p:txBody>
          <a:bodyPr/>
          <a:lstStyle/>
          <a:p>
            <a:r>
              <a:rPr lang="en-US" dirty="0"/>
              <a:t>ESRD Medicare enrollment</a:t>
            </a:r>
          </a:p>
        </p:txBody>
      </p:sp>
      <p:sp>
        <p:nvSpPr>
          <p:cNvPr id="3" name="Text Placeholder 2">
            <a:extLst>
              <a:ext uri="{FF2B5EF4-FFF2-40B4-BE49-F238E27FC236}">
                <a16:creationId xmlns:a16="http://schemas.microsoft.com/office/drawing/2014/main" id="{520C7C9C-DEF2-C4E8-5EDC-4B4C90F70A88}"/>
              </a:ext>
            </a:extLst>
          </p:cNvPr>
          <p:cNvSpPr>
            <a:spLocks noGrp="1"/>
          </p:cNvSpPr>
          <p:nvPr>
            <p:ph type="body" sz="quarter" idx="12"/>
          </p:nvPr>
        </p:nvSpPr>
        <p:spPr>
          <a:xfrm>
            <a:off x="838200" y="1927165"/>
            <a:ext cx="10515600" cy="4666139"/>
          </a:xfrm>
        </p:spPr>
        <p:txBody>
          <a:bodyPr>
            <a:normAutofit/>
          </a:bodyPr>
          <a:lstStyle/>
          <a:p>
            <a:pPr marL="0" indent="0">
              <a:buNone/>
            </a:pPr>
            <a:r>
              <a:rPr lang="en-US" dirty="0"/>
              <a:t>They may want to still enroll in ESRD Medicare:</a:t>
            </a:r>
          </a:p>
          <a:p>
            <a:pPr marL="0" indent="0">
              <a:buNone/>
            </a:pPr>
            <a:endParaRPr lang="en-US" sz="800" dirty="0"/>
          </a:p>
          <a:p>
            <a:pPr lvl="1"/>
            <a:r>
              <a:rPr lang="en-US" sz="2600" dirty="0"/>
              <a:t>For </a:t>
            </a:r>
            <a:r>
              <a:rPr lang="en-US" sz="2600" b="1" dirty="0">
                <a:solidFill>
                  <a:schemeClr val="accent1"/>
                </a:solidFill>
              </a:rPr>
              <a:t>an earlier start date</a:t>
            </a:r>
            <a:r>
              <a:rPr lang="en-US" sz="2600" dirty="0"/>
              <a:t>, because ESRD Medicare can be retroactive up to one year</a:t>
            </a:r>
          </a:p>
          <a:p>
            <a:pPr marL="457200" lvl="1" indent="0">
              <a:buNone/>
            </a:pPr>
            <a:endParaRPr lang="en-US" sz="800" dirty="0"/>
          </a:p>
          <a:p>
            <a:pPr lvl="1"/>
            <a:r>
              <a:rPr lang="en-US" sz="2600" dirty="0"/>
              <a:t>To</a:t>
            </a:r>
            <a:r>
              <a:rPr lang="en-US" sz="2600" dirty="0">
                <a:solidFill>
                  <a:schemeClr val="accent1"/>
                </a:solidFill>
              </a:rPr>
              <a:t> </a:t>
            </a:r>
            <a:r>
              <a:rPr lang="en-US" sz="2600" b="1" dirty="0">
                <a:solidFill>
                  <a:schemeClr val="accent1"/>
                </a:solidFill>
              </a:rPr>
              <a:t>eliminate a Part B late enrollment penalty (LEP)</a:t>
            </a:r>
            <a:r>
              <a:rPr lang="en-US" sz="2600" dirty="0"/>
              <a:t>, because enrolling in ESRD Medicare waives the Part B LEP</a:t>
            </a:r>
          </a:p>
          <a:p>
            <a:pPr marL="457200" lvl="1" indent="0">
              <a:buNone/>
            </a:pPr>
            <a:endParaRPr lang="en-US" sz="800" dirty="0"/>
          </a:p>
          <a:p>
            <a:pPr lvl="1"/>
            <a:r>
              <a:rPr lang="en-US" sz="2600" dirty="0"/>
              <a:t>To </a:t>
            </a:r>
            <a:r>
              <a:rPr lang="en-US" sz="2600" b="1" dirty="0">
                <a:solidFill>
                  <a:schemeClr val="accent1"/>
                </a:solidFill>
              </a:rPr>
              <a:t>shorten the 24-month waiting period </a:t>
            </a:r>
            <a:r>
              <a:rPr lang="en-US" sz="2600" dirty="0"/>
              <a:t>for Medicare due to disability</a:t>
            </a:r>
          </a:p>
          <a:p>
            <a:pPr marL="1257300" lvl="2" indent="-342900">
              <a:buFont typeface="Wingdings" pitchFamily="2" charset="2"/>
              <a:buChar char="§"/>
            </a:pPr>
            <a:r>
              <a:rPr lang="en-US" dirty="0"/>
              <a:t>Individuals must collect Social Security Disability Insurance (SSDI) for 24 months before they are eligible for Medicare</a:t>
            </a:r>
          </a:p>
          <a:p>
            <a:pPr marL="1257300" lvl="2" indent="-342900">
              <a:buFont typeface="Wingdings" pitchFamily="2" charset="2"/>
              <a:buChar char="§"/>
            </a:pPr>
            <a:r>
              <a:rPr lang="en-US" dirty="0"/>
              <a:t>If an individual becomes eligible for ESRD Medicare, they can enroll in Medicare before the disability waiting period ends</a:t>
            </a:r>
          </a:p>
          <a:p>
            <a:endParaRPr lang="en-US" dirty="0"/>
          </a:p>
        </p:txBody>
      </p:sp>
    </p:spTree>
    <p:extLst>
      <p:ext uri="{BB962C8B-B14F-4D97-AF65-F5344CB8AC3E}">
        <p14:creationId xmlns:p14="http://schemas.microsoft.com/office/powerpoint/2010/main" val="4034610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5A39-01AB-D523-B543-D04D3E96BFDC}"/>
              </a:ext>
            </a:extLst>
          </p:cNvPr>
          <p:cNvSpPr>
            <a:spLocks noGrp="1"/>
          </p:cNvSpPr>
          <p:nvPr>
            <p:ph type="title"/>
          </p:nvPr>
        </p:nvSpPr>
        <p:spPr>
          <a:xfrm>
            <a:off x="1249680" y="1730383"/>
            <a:ext cx="9837467" cy="1397828"/>
          </a:xfrm>
        </p:spPr>
        <p:txBody>
          <a:bodyPr>
            <a:normAutofit fontScale="90000"/>
          </a:bodyPr>
          <a:lstStyle/>
          <a:p>
            <a:r>
              <a:rPr lang="en-US" dirty="0"/>
              <a:t>The 30-month coordination period</a:t>
            </a:r>
          </a:p>
        </p:txBody>
      </p:sp>
    </p:spTree>
    <p:extLst>
      <p:ext uri="{BB962C8B-B14F-4D97-AF65-F5344CB8AC3E}">
        <p14:creationId xmlns:p14="http://schemas.microsoft.com/office/powerpoint/2010/main" val="2161644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7D9D-DA4A-327F-049C-C3665F9F09F2}"/>
              </a:ext>
            </a:extLst>
          </p:cNvPr>
          <p:cNvSpPr>
            <a:spLocks noGrp="1"/>
          </p:cNvSpPr>
          <p:nvPr>
            <p:ph type="title"/>
          </p:nvPr>
        </p:nvSpPr>
        <p:spPr>
          <a:xfrm>
            <a:off x="838200" y="365125"/>
            <a:ext cx="10182726" cy="1325563"/>
          </a:xfrm>
        </p:spPr>
        <p:txBody>
          <a:bodyPr>
            <a:normAutofit/>
          </a:bodyPr>
          <a:lstStyle/>
          <a:p>
            <a:r>
              <a:rPr lang="en-US" sz="4200" dirty="0"/>
              <a:t>The 30-month coordination period</a:t>
            </a:r>
          </a:p>
        </p:txBody>
      </p:sp>
      <p:sp>
        <p:nvSpPr>
          <p:cNvPr id="3" name="Text Placeholder 2">
            <a:extLst>
              <a:ext uri="{FF2B5EF4-FFF2-40B4-BE49-F238E27FC236}">
                <a16:creationId xmlns:a16="http://schemas.microsoft.com/office/drawing/2014/main" id="{0511F27C-ABEC-C183-67C9-4D5FAC1F4E0D}"/>
              </a:ext>
            </a:extLst>
          </p:cNvPr>
          <p:cNvSpPr>
            <a:spLocks noGrp="1"/>
          </p:cNvSpPr>
          <p:nvPr>
            <p:ph type="body" sz="quarter" idx="12"/>
          </p:nvPr>
        </p:nvSpPr>
        <p:spPr/>
        <p:txBody>
          <a:bodyPr/>
          <a:lstStyle/>
          <a:p>
            <a:r>
              <a:rPr lang="en-US" sz="2800" dirty="0"/>
              <a:t>If someone has job-based insurance, retiree coverage, or COBRA when they become eligible for ESRD Medicare, they do not have to enroll in Medicare right away</a:t>
            </a:r>
          </a:p>
          <a:p>
            <a:r>
              <a:rPr lang="en-US" sz="2800" dirty="0"/>
              <a:t>The group health plan (GHP) will remain primary for 30 months, beginning the month the beneficiary first becomes eligible for ESRD Medicare</a:t>
            </a:r>
          </a:p>
          <a:p>
            <a:r>
              <a:rPr lang="en-US" sz="2800" dirty="0"/>
              <a:t>This is called </a:t>
            </a:r>
            <a:r>
              <a:rPr lang="en-US" sz="2800" b="1" dirty="0">
                <a:solidFill>
                  <a:schemeClr val="accent1"/>
                </a:solidFill>
              </a:rPr>
              <a:t>the 30-month coordination period</a:t>
            </a:r>
          </a:p>
          <a:p>
            <a:endParaRPr lang="en-US" dirty="0"/>
          </a:p>
        </p:txBody>
      </p:sp>
      <p:pic>
        <p:nvPicPr>
          <p:cNvPr id="5" name="Picture 4" descr="A blue circle with a calendar&#10;&#10;AI-generated content may be incorrect.">
            <a:extLst>
              <a:ext uri="{FF2B5EF4-FFF2-40B4-BE49-F238E27FC236}">
                <a16:creationId xmlns:a16="http://schemas.microsoft.com/office/drawing/2014/main" id="{A7B5CBB3-96DE-2A2D-1D73-C423F85C0CB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53598" y="4664071"/>
            <a:ext cx="1828804" cy="1828804"/>
          </a:xfrm>
          <a:prstGeom prst="rect">
            <a:avLst/>
          </a:prstGeom>
        </p:spPr>
      </p:pic>
    </p:spTree>
    <p:extLst>
      <p:ext uri="{BB962C8B-B14F-4D97-AF65-F5344CB8AC3E}">
        <p14:creationId xmlns:p14="http://schemas.microsoft.com/office/powerpoint/2010/main" val="333714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5EDC-79FD-9884-BC40-FACD47E6F92B}"/>
              </a:ext>
            </a:extLst>
          </p:cNvPr>
          <p:cNvSpPr>
            <a:spLocks noGrp="1"/>
          </p:cNvSpPr>
          <p:nvPr>
            <p:ph type="title"/>
          </p:nvPr>
        </p:nvSpPr>
        <p:spPr>
          <a:xfrm>
            <a:off x="838200" y="365125"/>
            <a:ext cx="10134600" cy="1325563"/>
          </a:xfrm>
        </p:spPr>
        <p:txBody>
          <a:bodyPr/>
          <a:lstStyle/>
          <a:p>
            <a:r>
              <a:rPr lang="en-US" dirty="0"/>
              <a:t>The 30-month coordination period</a:t>
            </a:r>
          </a:p>
        </p:txBody>
      </p:sp>
      <p:sp>
        <p:nvSpPr>
          <p:cNvPr id="3" name="Text Placeholder 2">
            <a:extLst>
              <a:ext uri="{FF2B5EF4-FFF2-40B4-BE49-F238E27FC236}">
                <a16:creationId xmlns:a16="http://schemas.microsoft.com/office/drawing/2014/main" id="{20B7A521-9977-F22A-C946-35D6BC4E03C6}"/>
              </a:ext>
            </a:extLst>
          </p:cNvPr>
          <p:cNvSpPr>
            <a:spLocks noGrp="1"/>
          </p:cNvSpPr>
          <p:nvPr>
            <p:ph type="body" sz="quarter" idx="12"/>
          </p:nvPr>
        </p:nvSpPr>
        <p:spPr/>
        <p:txBody>
          <a:bodyPr/>
          <a:lstStyle/>
          <a:p>
            <a:r>
              <a:rPr lang="en-US" dirty="0"/>
              <a:t>During the 30-month coordination period:</a:t>
            </a:r>
          </a:p>
          <a:p>
            <a:pPr marL="0" indent="0">
              <a:buNone/>
            </a:pPr>
            <a:endParaRPr lang="en-US" sz="800" dirty="0"/>
          </a:p>
          <a:p>
            <a:pPr lvl="1"/>
            <a:r>
              <a:rPr lang="en-US" sz="2800" dirty="0"/>
              <a:t>An individual does not have to sign up for ESRD Medicare immediately if they have GHP coverage</a:t>
            </a:r>
          </a:p>
          <a:p>
            <a:pPr marL="457200" lvl="1" indent="0">
              <a:buNone/>
            </a:pPr>
            <a:endParaRPr lang="en-US" sz="800" dirty="0"/>
          </a:p>
          <a:p>
            <a:pPr lvl="1"/>
            <a:r>
              <a:rPr lang="en-US" sz="2800" dirty="0"/>
              <a:t>The GHP coverage must pay first, and ESRD Medicare may pay second for health care costs</a:t>
            </a:r>
          </a:p>
          <a:p>
            <a:pPr marL="457200" lvl="1" indent="0">
              <a:buNone/>
            </a:pPr>
            <a:endParaRPr lang="en-US" sz="800" dirty="0"/>
          </a:p>
          <a:p>
            <a:pPr lvl="1"/>
            <a:r>
              <a:rPr lang="en-US" sz="2800" dirty="0"/>
              <a:t>If an individual does not have other insurance, ESRD Medicare will pay primary as soon as they enroll</a:t>
            </a:r>
          </a:p>
        </p:txBody>
      </p:sp>
    </p:spTree>
    <p:extLst>
      <p:ext uri="{BB962C8B-B14F-4D97-AF65-F5344CB8AC3E}">
        <p14:creationId xmlns:p14="http://schemas.microsoft.com/office/powerpoint/2010/main" val="1031192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C272F-C8FE-4BDB-CA70-1DF9B344BB44}"/>
              </a:ext>
            </a:extLst>
          </p:cNvPr>
          <p:cNvSpPr>
            <a:spLocks noGrp="1"/>
          </p:cNvSpPr>
          <p:nvPr>
            <p:ph type="title"/>
          </p:nvPr>
        </p:nvSpPr>
        <p:spPr/>
        <p:txBody>
          <a:bodyPr/>
          <a:lstStyle/>
          <a:p>
            <a:r>
              <a:rPr lang="en-US" dirty="0"/>
              <a:t>Coordination period timing</a:t>
            </a:r>
          </a:p>
        </p:txBody>
      </p:sp>
      <p:sp>
        <p:nvSpPr>
          <p:cNvPr id="3" name="Text Placeholder 2">
            <a:extLst>
              <a:ext uri="{FF2B5EF4-FFF2-40B4-BE49-F238E27FC236}">
                <a16:creationId xmlns:a16="http://schemas.microsoft.com/office/drawing/2014/main" id="{7F176F99-81D4-71B9-EA9B-B459F8A49F5E}"/>
              </a:ext>
            </a:extLst>
          </p:cNvPr>
          <p:cNvSpPr>
            <a:spLocks noGrp="1"/>
          </p:cNvSpPr>
          <p:nvPr>
            <p:ph type="body" sz="quarter" idx="12"/>
          </p:nvPr>
        </p:nvSpPr>
        <p:spPr/>
        <p:txBody>
          <a:bodyPr>
            <a:normAutofit/>
          </a:bodyPr>
          <a:lstStyle/>
          <a:p>
            <a:r>
              <a:rPr lang="en-US" sz="2800" dirty="0"/>
              <a:t>30-month coordination period begins when eligibility for ESRD Medicare begins, even if the individual hasn’t signed up for ESRD Medicare yet</a:t>
            </a:r>
          </a:p>
          <a:p>
            <a:r>
              <a:rPr lang="en-US" dirty="0"/>
              <a:t>After 30-month coordination period, Medicare becomes the primary payer</a:t>
            </a:r>
          </a:p>
          <a:p>
            <a:pPr lvl="1"/>
            <a:r>
              <a:rPr lang="en-US" dirty="0"/>
              <a:t>Change occurs automatically</a:t>
            </a:r>
          </a:p>
          <a:p>
            <a:pPr lvl="1"/>
            <a:r>
              <a:rPr lang="en-US" dirty="0"/>
              <a:t>Individuals should enroll in ESRD Medicare before the coordination period ends, to ensure that they have primary coverage</a:t>
            </a:r>
          </a:p>
          <a:p>
            <a:endParaRPr lang="en-US" dirty="0"/>
          </a:p>
        </p:txBody>
      </p:sp>
    </p:spTree>
    <p:extLst>
      <p:ext uri="{BB962C8B-B14F-4D97-AF65-F5344CB8AC3E}">
        <p14:creationId xmlns:p14="http://schemas.microsoft.com/office/powerpoint/2010/main" val="1806941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4B47E-CC1F-700F-4119-D77EFCA86841}"/>
              </a:ext>
            </a:extLst>
          </p:cNvPr>
          <p:cNvSpPr>
            <a:spLocks noGrp="1"/>
          </p:cNvSpPr>
          <p:nvPr>
            <p:ph type="title"/>
          </p:nvPr>
        </p:nvSpPr>
        <p:spPr/>
        <p:txBody>
          <a:bodyPr>
            <a:normAutofit fontScale="90000"/>
          </a:bodyPr>
          <a:lstStyle/>
          <a:p>
            <a:r>
              <a:rPr lang="en-US" dirty="0"/>
              <a:t>Enrolling in Medicare during 30-month coordination period</a:t>
            </a:r>
          </a:p>
        </p:txBody>
      </p:sp>
      <p:sp>
        <p:nvSpPr>
          <p:cNvPr id="3" name="Text Placeholder 2">
            <a:extLst>
              <a:ext uri="{FF2B5EF4-FFF2-40B4-BE49-F238E27FC236}">
                <a16:creationId xmlns:a16="http://schemas.microsoft.com/office/drawing/2014/main" id="{C492171D-B9E2-EDE3-86FB-419A9F356168}"/>
              </a:ext>
            </a:extLst>
          </p:cNvPr>
          <p:cNvSpPr>
            <a:spLocks noGrp="1"/>
          </p:cNvSpPr>
          <p:nvPr>
            <p:ph type="body" sz="quarter" idx="12"/>
          </p:nvPr>
        </p:nvSpPr>
        <p:spPr>
          <a:xfrm>
            <a:off x="838200" y="2133600"/>
            <a:ext cx="10515600" cy="4363452"/>
          </a:xfrm>
        </p:spPr>
        <p:txBody>
          <a:bodyPr>
            <a:normAutofit/>
          </a:bodyPr>
          <a:lstStyle/>
          <a:p>
            <a:pPr marL="0" indent="0">
              <a:buNone/>
            </a:pPr>
            <a:r>
              <a:rPr lang="en-US" sz="2800" dirty="0"/>
              <a:t>An individual may want to enroll in ESRD Medicare even though their GHP pays primary during the 30-month coordination period, for reasons such as:</a:t>
            </a:r>
          </a:p>
          <a:p>
            <a:pPr marL="0" indent="0">
              <a:buNone/>
            </a:pPr>
            <a:endParaRPr lang="en-US" sz="800" dirty="0"/>
          </a:p>
          <a:p>
            <a:pPr marL="0" indent="0">
              <a:buNone/>
            </a:pPr>
            <a:endParaRPr lang="en-US" sz="800" dirty="0"/>
          </a:p>
          <a:p>
            <a:pPr marL="1371600" lvl="3" indent="0">
              <a:buNone/>
            </a:pPr>
            <a:r>
              <a:rPr lang="en-US" sz="2400" dirty="0"/>
              <a:t>ESRD care is typically expensive, and </a:t>
            </a:r>
            <a:r>
              <a:rPr lang="en-US" sz="2400" b="1" dirty="0">
                <a:solidFill>
                  <a:schemeClr val="accent1"/>
                </a:solidFill>
              </a:rPr>
              <a:t>Medicare may cover your cost-sharing</a:t>
            </a:r>
            <a:r>
              <a:rPr lang="en-US" sz="2400" dirty="0"/>
              <a:t>, like deductibles, copayments, and coinsurances</a:t>
            </a:r>
          </a:p>
          <a:p>
            <a:pPr marL="457200" lvl="1" indent="0">
              <a:buNone/>
            </a:pPr>
            <a:endParaRPr lang="en-US" sz="800" dirty="0"/>
          </a:p>
          <a:p>
            <a:pPr marL="457200" lvl="1" indent="0">
              <a:buNone/>
            </a:pPr>
            <a:endParaRPr lang="en-US" sz="800" dirty="0"/>
          </a:p>
          <a:p>
            <a:pPr marL="457200" lvl="1" indent="0">
              <a:buNone/>
            </a:pPr>
            <a:endParaRPr lang="en-US" sz="800" dirty="0"/>
          </a:p>
          <a:p>
            <a:pPr marL="1371600" lvl="3" indent="0">
              <a:buNone/>
            </a:pPr>
            <a:r>
              <a:rPr lang="en-US" sz="2400" dirty="0"/>
              <a:t>If they receive a kidney transplant and want Part B to cover </a:t>
            </a:r>
            <a:r>
              <a:rPr lang="en-US" sz="2400" b="1" dirty="0">
                <a:solidFill>
                  <a:schemeClr val="accent1"/>
                </a:solidFill>
              </a:rPr>
              <a:t>immunosuppressant drug costs</a:t>
            </a:r>
            <a:r>
              <a:rPr lang="en-US" sz="2400" dirty="0"/>
              <a:t>, they must have Part A at the time of the transplant</a:t>
            </a:r>
          </a:p>
          <a:p>
            <a:endParaRPr lang="en-US" dirty="0"/>
          </a:p>
        </p:txBody>
      </p:sp>
      <p:pic>
        <p:nvPicPr>
          <p:cNvPr id="5" name="Picture 4" descr="A blue and green dollar sign&#10;&#10;AI-generated content may be incorrect.">
            <a:extLst>
              <a:ext uri="{FF2B5EF4-FFF2-40B4-BE49-F238E27FC236}">
                <a16:creationId xmlns:a16="http://schemas.microsoft.com/office/drawing/2014/main" id="{E73E0B68-208D-8247-A3D9-75FB41FFF63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47015" y="3553376"/>
            <a:ext cx="914402" cy="914402"/>
          </a:xfrm>
          <a:prstGeom prst="rect">
            <a:avLst/>
          </a:prstGeom>
        </p:spPr>
      </p:pic>
      <p:pic>
        <p:nvPicPr>
          <p:cNvPr id="7" name="Picture 6" descr="A blue bottle with a red and green pill&#10;&#10;AI-generated content may be incorrect.">
            <a:extLst>
              <a:ext uri="{FF2B5EF4-FFF2-40B4-BE49-F238E27FC236}">
                <a16:creationId xmlns:a16="http://schemas.microsoft.com/office/drawing/2014/main" id="{53227741-FACF-7211-8946-2BB08D8EF2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8540" y="4983559"/>
            <a:ext cx="912877" cy="914400"/>
          </a:xfrm>
          <a:prstGeom prst="rect">
            <a:avLst/>
          </a:prstGeom>
        </p:spPr>
      </p:pic>
    </p:spTree>
    <p:extLst>
      <p:ext uri="{BB962C8B-B14F-4D97-AF65-F5344CB8AC3E}">
        <p14:creationId xmlns:p14="http://schemas.microsoft.com/office/powerpoint/2010/main" val="4181574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8122-2C5D-6E34-7A13-C36DDEA92BA7}"/>
              </a:ext>
            </a:extLst>
          </p:cNvPr>
          <p:cNvSpPr>
            <a:spLocks noGrp="1"/>
          </p:cNvSpPr>
          <p:nvPr>
            <p:ph type="title"/>
          </p:nvPr>
        </p:nvSpPr>
        <p:spPr/>
        <p:txBody>
          <a:bodyPr/>
          <a:lstStyle/>
          <a:p>
            <a:r>
              <a:rPr lang="en-US" dirty="0"/>
              <a:t>Delaying ESRD Medicare</a:t>
            </a:r>
          </a:p>
        </p:txBody>
      </p:sp>
      <p:sp>
        <p:nvSpPr>
          <p:cNvPr id="3" name="Text Placeholder 2">
            <a:extLst>
              <a:ext uri="{FF2B5EF4-FFF2-40B4-BE49-F238E27FC236}">
                <a16:creationId xmlns:a16="http://schemas.microsoft.com/office/drawing/2014/main" id="{1F07FC61-AD56-7FC5-64B5-140AA36506DA}"/>
              </a:ext>
            </a:extLst>
          </p:cNvPr>
          <p:cNvSpPr>
            <a:spLocks noGrp="1"/>
          </p:cNvSpPr>
          <p:nvPr>
            <p:ph type="body" sz="quarter" idx="12"/>
          </p:nvPr>
        </p:nvSpPr>
        <p:spPr>
          <a:xfrm>
            <a:off x="838200" y="1979613"/>
            <a:ext cx="10515600" cy="3854028"/>
          </a:xfrm>
        </p:spPr>
        <p:txBody>
          <a:bodyPr>
            <a:normAutofit lnSpcReduction="10000"/>
          </a:bodyPr>
          <a:lstStyle/>
          <a:p>
            <a:r>
              <a:rPr lang="en-US" sz="2800" dirty="0"/>
              <a:t>Individuals can enroll in Parts A and B at any time during the 30-month coordination period, as long as they enroll in both at the same time</a:t>
            </a:r>
          </a:p>
          <a:p>
            <a:r>
              <a:rPr lang="en-US" sz="2800" dirty="0"/>
              <a:t>Individuals delaying Medicare enrollment should turn down both Part A and Part B</a:t>
            </a:r>
          </a:p>
          <a:p>
            <a:pPr lvl="1"/>
            <a:r>
              <a:rPr lang="en-US" dirty="0"/>
              <a:t>Enrolling in Part A and delaying Part B leads to individuals losing the right to enroll in Part B at any time</a:t>
            </a:r>
          </a:p>
          <a:p>
            <a:pPr lvl="1"/>
            <a:r>
              <a:rPr lang="en-US" dirty="0"/>
              <a:t>Individuals may then have to wait to enroll in Part B during the General Enrollment Period, which could lead to gaps in coverage and late enrollment penalties</a:t>
            </a:r>
          </a:p>
          <a:p>
            <a:endParaRPr lang="en-US" dirty="0"/>
          </a:p>
        </p:txBody>
      </p:sp>
    </p:spTree>
    <p:extLst>
      <p:ext uri="{BB962C8B-B14F-4D97-AF65-F5344CB8AC3E}">
        <p14:creationId xmlns:p14="http://schemas.microsoft.com/office/powerpoint/2010/main" val="4144482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06EB-8548-BB37-D1D9-70320CBCB442}"/>
              </a:ext>
            </a:extLst>
          </p:cNvPr>
          <p:cNvSpPr>
            <a:spLocks noGrp="1"/>
          </p:cNvSpPr>
          <p:nvPr>
            <p:ph type="title"/>
          </p:nvPr>
        </p:nvSpPr>
        <p:spPr>
          <a:xfrm>
            <a:off x="1249680" y="1730383"/>
            <a:ext cx="9837467" cy="1397828"/>
          </a:xfrm>
        </p:spPr>
        <p:txBody>
          <a:bodyPr>
            <a:normAutofit fontScale="90000"/>
          </a:bodyPr>
          <a:lstStyle/>
          <a:p>
            <a:r>
              <a:rPr lang="en-US" dirty="0"/>
              <a:t>Cost of treatment with ESRD Medicare</a:t>
            </a:r>
          </a:p>
        </p:txBody>
      </p:sp>
    </p:spTree>
    <p:extLst>
      <p:ext uri="{BB962C8B-B14F-4D97-AF65-F5344CB8AC3E}">
        <p14:creationId xmlns:p14="http://schemas.microsoft.com/office/powerpoint/2010/main" val="554989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806D-1F9B-FFF9-2BD4-A18682E692C8}"/>
              </a:ext>
            </a:extLst>
          </p:cNvPr>
          <p:cNvSpPr>
            <a:spLocks noGrp="1"/>
          </p:cNvSpPr>
          <p:nvPr>
            <p:ph type="title"/>
          </p:nvPr>
        </p:nvSpPr>
        <p:spPr>
          <a:xfrm>
            <a:off x="443632" y="294104"/>
            <a:ext cx="10850010" cy="1325563"/>
          </a:xfrm>
        </p:spPr>
        <p:txBody>
          <a:bodyPr/>
          <a:lstStyle/>
          <a:p>
            <a:r>
              <a:rPr lang="en-US" dirty="0"/>
              <a:t>Cost of treatment with ESRD Medicare</a:t>
            </a:r>
          </a:p>
        </p:txBody>
      </p:sp>
      <p:sp>
        <p:nvSpPr>
          <p:cNvPr id="4" name="Text Placeholder 3">
            <a:extLst>
              <a:ext uri="{FF2B5EF4-FFF2-40B4-BE49-F238E27FC236}">
                <a16:creationId xmlns:a16="http://schemas.microsoft.com/office/drawing/2014/main" id="{BA2A9B2B-C6AF-5ADD-6881-427578E126F4}"/>
              </a:ext>
            </a:extLst>
          </p:cNvPr>
          <p:cNvSpPr>
            <a:spLocks noGrp="1"/>
          </p:cNvSpPr>
          <p:nvPr>
            <p:ph type="body" sz="quarter" idx="14"/>
          </p:nvPr>
        </p:nvSpPr>
        <p:spPr>
          <a:xfrm>
            <a:off x="671332" y="2058989"/>
            <a:ext cx="7109089" cy="3748253"/>
          </a:xfrm>
        </p:spPr>
        <p:txBody>
          <a:bodyPr>
            <a:normAutofit/>
          </a:bodyPr>
          <a:lstStyle/>
          <a:p>
            <a:r>
              <a:rPr lang="en-US" sz="2800" dirty="0"/>
              <a:t>Medicare covers most services associated with ESRD treatment with standard Original Medicare cost-sharing</a:t>
            </a:r>
          </a:p>
          <a:p>
            <a:r>
              <a:rPr lang="en-US" sz="2800" dirty="0"/>
              <a:t>This means that Original Medicare pays some of the cost of the services, and the beneficiary pays the rest</a:t>
            </a:r>
          </a:p>
          <a:p>
            <a:r>
              <a:rPr lang="en-US" sz="2800" dirty="0"/>
              <a:t>Beneficiary’s costs for ESRD care also depend on the treatment plan</a:t>
            </a:r>
          </a:p>
          <a:p>
            <a:endParaRPr lang="en-US" dirty="0"/>
          </a:p>
        </p:txBody>
      </p:sp>
      <p:pic>
        <p:nvPicPr>
          <p:cNvPr id="6" name="Picture 5" descr="A white wallet with a red card inside&#10;&#10;AI-generated content may be incorrect.">
            <a:extLst>
              <a:ext uri="{FF2B5EF4-FFF2-40B4-BE49-F238E27FC236}">
                <a16:creationId xmlns:a16="http://schemas.microsoft.com/office/drawing/2014/main" id="{C2934660-8073-FB3F-33DF-4C5ACA802D7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64607" y="2652955"/>
            <a:ext cx="2556061" cy="2560320"/>
          </a:xfrm>
          <a:prstGeom prst="rect">
            <a:avLst/>
          </a:prstGeom>
        </p:spPr>
      </p:pic>
    </p:spTree>
    <p:extLst>
      <p:ext uri="{BB962C8B-B14F-4D97-AF65-F5344CB8AC3E}">
        <p14:creationId xmlns:p14="http://schemas.microsoft.com/office/powerpoint/2010/main" val="1766869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FE45-55D4-5405-68D9-DB0B034EDDF3}"/>
              </a:ext>
            </a:extLst>
          </p:cNvPr>
          <p:cNvSpPr>
            <a:spLocks noGrp="1"/>
          </p:cNvSpPr>
          <p:nvPr>
            <p:ph type="title"/>
          </p:nvPr>
        </p:nvSpPr>
        <p:spPr/>
        <p:txBody>
          <a:bodyPr>
            <a:normAutofit fontScale="90000"/>
          </a:bodyPr>
          <a:lstStyle/>
          <a:p>
            <a:r>
              <a:rPr lang="en-US" dirty="0"/>
              <a:t>Inpatient transplant or inpatient dialysis costs</a:t>
            </a:r>
          </a:p>
        </p:txBody>
      </p:sp>
      <p:sp>
        <p:nvSpPr>
          <p:cNvPr id="3" name="Text Placeholder 2">
            <a:extLst>
              <a:ext uri="{FF2B5EF4-FFF2-40B4-BE49-F238E27FC236}">
                <a16:creationId xmlns:a16="http://schemas.microsoft.com/office/drawing/2014/main" id="{1698A60E-8AFD-A90D-3CBB-FC7733D11008}"/>
              </a:ext>
            </a:extLst>
          </p:cNvPr>
          <p:cNvSpPr>
            <a:spLocks noGrp="1"/>
          </p:cNvSpPr>
          <p:nvPr>
            <p:ph type="body" sz="quarter" idx="12"/>
          </p:nvPr>
        </p:nvSpPr>
        <p:spPr/>
        <p:txBody>
          <a:bodyPr/>
          <a:lstStyle/>
          <a:p>
            <a:r>
              <a:rPr lang="en-US" sz="2600" b="1" dirty="0">
                <a:solidFill>
                  <a:schemeClr val="accent1"/>
                </a:solidFill>
              </a:rPr>
              <a:t>Part A covers cost of inpatient care at Medicare-approved facility</a:t>
            </a:r>
            <a:r>
              <a:rPr lang="en-US" sz="2600" b="1" dirty="0"/>
              <a:t>, </a:t>
            </a:r>
            <a:r>
              <a:rPr lang="en-US" sz="2600" dirty="0"/>
              <a:t>after the Part A deductible ($1,676 in 2024) has been met</a:t>
            </a:r>
          </a:p>
          <a:p>
            <a:pPr lvl="1"/>
            <a:r>
              <a:rPr lang="en-US" sz="2200" dirty="0"/>
              <a:t>Beneficiary owes $0 for days 1-60 as hospital inpatient </a:t>
            </a:r>
          </a:p>
          <a:p>
            <a:pPr lvl="1"/>
            <a:r>
              <a:rPr lang="en-US" sz="2200" dirty="0"/>
              <a:t>Beneficiary owes $419 coinsurance for days 61-90 as hospital inpatient</a:t>
            </a:r>
          </a:p>
          <a:p>
            <a:pPr marL="457200" lvl="1" indent="0">
              <a:buNone/>
            </a:pPr>
            <a:endParaRPr lang="en-US" sz="800" dirty="0"/>
          </a:p>
          <a:p>
            <a:r>
              <a:rPr lang="en-US" sz="2600" b="1" dirty="0">
                <a:solidFill>
                  <a:schemeClr val="accent1"/>
                </a:solidFill>
              </a:rPr>
              <a:t>Part B covers doctors’ fees</a:t>
            </a:r>
            <a:r>
              <a:rPr lang="en-US" sz="2600" dirty="0"/>
              <a:t>, including fees for transplant surgeons. Beneficiaries typically pay a 20% coinsurance as long as the provider accepts Medicare assignment.</a:t>
            </a:r>
          </a:p>
          <a:p>
            <a:endParaRPr lang="en-US" dirty="0"/>
          </a:p>
        </p:txBody>
      </p:sp>
      <p:sp>
        <p:nvSpPr>
          <p:cNvPr id="4" name="TextBox 3">
            <a:extLst>
              <a:ext uri="{FF2B5EF4-FFF2-40B4-BE49-F238E27FC236}">
                <a16:creationId xmlns:a16="http://schemas.microsoft.com/office/drawing/2014/main" id="{C9572338-6F6E-05C6-43A5-4FD392849A7E}"/>
              </a:ext>
            </a:extLst>
          </p:cNvPr>
          <p:cNvSpPr txBox="1"/>
          <p:nvPr/>
        </p:nvSpPr>
        <p:spPr>
          <a:xfrm>
            <a:off x="1044742" y="5220071"/>
            <a:ext cx="10102516" cy="1225868"/>
          </a:xfrm>
          <a:prstGeom prst="roundRect">
            <a:avLst/>
          </a:prstGeom>
          <a:solidFill>
            <a:schemeClr val="bg2"/>
          </a:solidFill>
        </p:spPr>
        <p:txBody>
          <a:bodyPr wrap="square">
            <a:spAutoFit/>
          </a:bodyPr>
          <a:lstStyle/>
          <a:p>
            <a:pPr marL="0" indent="0">
              <a:buNone/>
            </a:pPr>
            <a:r>
              <a:rPr lang="en-US" sz="2200" b="1" dirty="0">
                <a:latin typeface="Avenir Next LT Pro" panose="020B0504020202020204" pitchFamily="34" charset="0"/>
              </a:rPr>
              <a:t>Note: </a:t>
            </a:r>
            <a:r>
              <a:rPr lang="en-US" sz="2200" dirty="0">
                <a:latin typeface="Avenir Next LT Pro" panose="020B0504020202020204" pitchFamily="34" charset="0"/>
              </a:rPr>
              <a:t>Medicare pays for costs related to the kidney donor’s hospital stay and their follow-up care—without charging the beneficiary or the kidney donor any cost-sharing</a:t>
            </a:r>
          </a:p>
        </p:txBody>
      </p:sp>
    </p:spTree>
    <p:extLst>
      <p:ext uri="{BB962C8B-B14F-4D97-AF65-F5344CB8AC3E}">
        <p14:creationId xmlns:p14="http://schemas.microsoft.com/office/powerpoint/2010/main" val="3250307872"/>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B6876B-799C-D141-9E18-D282FE0AB68C}"/>
              </a:ext>
            </a:extLst>
          </p:cNvPr>
          <p:cNvSpPr>
            <a:spLocks noGrp="1"/>
          </p:cNvSpPr>
          <p:nvPr>
            <p:ph type="title"/>
          </p:nvPr>
        </p:nvSpPr>
        <p:spPr/>
        <p:txBody>
          <a:bodyPr/>
          <a:lstStyle/>
          <a:p>
            <a:r>
              <a:rPr lang="en-US" dirty="0"/>
              <a:t>National Council on Aging</a:t>
            </a:r>
          </a:p>
        </p:txBody>
      </p:sp>
      <p:sp>
        <p:nvSpPr>
          <p:cNvPr id="3" name="Text Placeholder 2">
            <a:extLst>
              <a:ext uri="{FF2B5EF4-FFF2-40B4-BE49-F238E27FC236}">
                <a16:creationId xmlns:a16="http://schemas.microsoft.com/office/drawing/2014/main" id="{DC6E0BF5-3FF9-D748-BC8A-4B7C0A6CE51A}"/>
              </a:ext>
            </a:extLst>
          </p:cNvPr>
          <p:cNvSpPr>
            <a:spLocks noGrp="1"/>
          </p:cNvSpPr>
          <p:nvPr>
            <p:ph type="body" sz="quarter" idx="12"/>
          </p:nvPr>
        </p:nvSpPr>
        <p:spPr>
          <a:xfrm>
            <a:off x="901148" y="1690688"/>
            <a:ext cx="9435549" cy="3781107"/>
          </a:xfrm>
        </p:spPr>
        <p:txBody>
          <a:bodyPr>
            <a:noAutofit/>
          </a:bodyPr>
          <a:lstStyle/>
          <a:p>
            <a:pPr marL="0" indent="0">
              <a:buNone/>
            </a:pPr>
            <a:r>
              <a:rPr lang="en-US" sz="2500" dirty="0"/>
              <a:t>This toolkit for State Health Insurance Assistance Programs (SHIPs), Area Agencies on Aging (AAAs), and Aging and Disability Resource Centers (ADRCs) was made possible by grant funding from the National Council on Aging.</a:t>
            </a:r>
          </a:p>
          <a:p>
            <a:pPr marL="0" indent="0">
              <a:spcBef>
                <a:spcPts val="1500"/>
              </a:spcBef>
              <a:buNone/>
            </a:pPr>
            <a:r>
              <a:rPr lang="en-US" sz="2500" dirty="0"/>
              <a:t>The National Council on Aging is a respected national leader and trusted partner to help people aged 60+ meet the challenges of aging. They partner with nonprofit organizations, government, and business top provide innovative community programs and services, online help, and advocacy. </a:t>
            </a:r>
          </a:p>
        </p:txBody>
      </p:sp>
      <p:pic>
        <p:nvPicPr>
          <p:cNvPr id="12" name="Graphic 11">
            <a:extLst>
              <a:ext uri="{FF2B5EF4-FFF2-40B4-BE49-F238E27FC236}">
                <a16:creationId xmlns:a16="http://schemas.microsoft.com/office/drawing/2014/main" id="{D9B28195-091C-264E-9CDC-21F952E193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179" y="5578475"/>
            <a:ext cx="2441235" cy="914400"/>
          </a:xfrm>
          <a:prstGeom prst="rect">
            <a:avLst/>
          </a:prstGeom>
        </p:spPr>
      </p:pic>
    </p:spTree>
    <p:extLst>
      <p:ext uri="{BB962C8B-B14F-4D97-AF65-F5344CB8AC3E}">
        <p14:creationId xmlns:p14="http://schemas.microsoft.com/office/powerpoint/2010/main" val="1514455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B9C48-2EB8-A137-B9D5-45903BC520B4}"/>
              </a:ext>
            </a:extLst>
          </p:cNvPr>
          <p:cNvSpPr>
            <a:spLocks noGrp="1"/>
          </p:cNvSpPr>
          <p:nvPr>
            <p:ph type="title"/>
          </p:nvPr>
        </p:nvSpPr>
        <p:spPr/>
        <p:txBody>
          <a:bodyPr/>
          <a:lstStyle/>
          <a:p>
            <a:r>
              <a:rPr lang="en-US" dirty="0"/>
              <a:t>Outpatient dialysis costs</a:t>
            </a:r>
          </a:p>
        </p:txBody>
      </p:sp>
      <p:sp>
        <p:nvSpPr>
          <p:cNvPr id="3" name="Text Placeholder 2">
            <a:extLst>
              <a:ext uri="{FF2B5EF4-FFF2-40B4-BE49-F238E27FC236}">
                <a16:creationId xmlns:a16="http://schemas.microsoft.com/office/drawing/2014/main" id="{297E2A8B-C979-C1DE-BBA3-ABF34249A122}"/>
              </a:ext>
            </a:extLst>
          </p:cNvPr>
          <p:cNvSpPr>
            <a:spLocks noGrp="1"/>
          </p:cNvSpPr>
          <p:nvPr>
            <p:ph type="body" sz="quarter" idx="12"/>
          </p:nvPr>
        </p:nvSpPr>
        <p:spPr/>
        <p:txBody>
          <a:bodyPr/>
          <a:lstStyle/>
          <a:p>
            <a:r>
              <a:rPr lang="en-US" sz="2800" b="1" dirty="0">
                <a:solidFill>
                  <a:schemeClr val="accent1"/>
                </a:solidFill>
              </a:rPr>
              <a:t>Part B covers dialysis </a:t>
            </a:r>
            <a:r>
              <a:rPr lang="en-US" sz="2800" dirty="0"/>
              <a:t>overseen in a Medicare-approved outpatient dialysis facility</a:t>
            </a:r>
          </a:p>
          <a:p>
            <a:r>
              <a:rPr lang="en-US" sz="2800" dirty="0"/>
              <a:t>After meeting Part B deductible ($203 in 2021), beneficiary typically </a:t>
            </a:r>
            <a:r>
              <a:rPr lang="en-US" sz="2800" b="1" dirty="0">
                <a:solidFill>
                  <a:schemeClr val="accent1"/>
                </a:solidFill>
              </a:rPr>
              <a:t>owes a 20% coinsurance </a:t>
            </a:r>
            <a:r>
              <a:rPr lang="en-US" sz="2800" dirty="0"/>
              <a:t>for the cost of each session, which includes equipment, supplies, lab tests, and most dialysis medications</a:t>
            </a:r>
          </a:p>
          <a:p>
            <a:r>
              <a:rPr lang="en-US" sz="2800" dirty="0"/>
              <a:t>Doctor’s fees for certain services and items, such as IV iron therapy, are </a:t>
            </a:r>
            <a:r>
              <a:rPr lang="en-US" sz="2800" b="1" dirty="0">
                <a:solidFill>
                  <a:schemeClr val="accent1"/>
                </a:solidFill>
              </a:rPr>
              <a:t>billed separately </a:t>
            </a:r>
            <a:r>
              <a:rPr lang="en-US" sz="2800" dirty="0"/>
              <a:t>from the dialysis charges</a:t>
            </a:r>
          </a:p>
          <a:p>
            <a:endParaRPr lang="en-US" dirty="0"/>
          </a:p>
        </p:txBody>
      </p:sp>
    </p:spTree>
    <p:extLst>
      <p:ext uri="{BB962C8B-B14F-4D97-AF65-F5344CB8AC3E}">
        <p14:creationId xmlns:p14="http://schemas.microsoft.com/office/powerpoint/2010/main" val="3568491"/>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8CFD5-45EF-E487-9D39-74D68E185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CE2E8-2DF2-332C-CCF0-96FD851556EE}"/>
              </a:ext>
            </a:extLst>
          </p:cNvPr>
          <p:cNvSpPr>
            <a:spLocks noGrp="1"/>
          </p:cNvSpPr>
          <p:nvPr>
            <p:ph type="title"/>
          </p:nvPr>
        </p:nvSpPr>
        <p:spPr>
          <a:xfrm>
            <a:off x="838199" y="764012"/>
            <a:ext cx="9348537" cy="865339"/>
          </a:xfrm>
        </p:spPr>
        <p:txBody>
          <a:bodyPr>
            <a:normAutofit fontScale="90000"/>
          </a:bodyPr>
          <a:lstStyle/>
          <a:p>
            <a:r>
              <a:rPr lang="en-US" dirty="0"/>
              <a:t>Outpatient dialysis costs (continued)</a:t>
            </a:r>
          </a:p>
        </p:txBody>
      </p:sp>
      <p:sp>
        <p:nvSpPr>
          <p:cNvPr id="3" name="Text Placeholder 2">
            <a:extLst>
              <a:ext uri="{FF2B5EF4-FFF2-40B4-BE49-F238E27FC236}">
                <a16:creationId xmlns:a16="http://schemas.microsoft.com/office/drawing/2014/main" id="{D88A0575-E872-D2D8-BB9A-44AAE0BEE540}"/>
              </a:ext>
            </a:extLst>
          </p:cNvPr>
          <p:cNvSpPr>
            <a:spLocks noGrp="1"/>
          </p:cNvSpPr>
          <p:nvPr>
            <p:ph type="body" sz="quarter" idx="12"/>
          </p:nvPr>
        </p:nvSpPr>
        <p:spPr/>
        <p:txBody>
          <a:bodyPr/>
          <a:lstStyle/>
          <a:p>
            <a:r>
              <a:rPr lang="en-US" sz="2800" dirty="0"/>
              <a:t>Medicare does not cover surgery or services that are required to prepare a person for dialysis before their Medicare eligibility begins</a:t>
            </a:r>
          </a:p>
          <a:p>
            <a:pPr lvl="1"/>
            <a:r>
              <a:rPr lang="en-US" dirty="0"/>
              <a:t>For example, Medicare will not pay for the surgery needed to create an access point for a dialysis machine</a:t>
            </a:r>
          </a:p>
          <a:p>
            <a:endParaRPr lang="en-US" dirty="0"/>
          </a:p>
        </p:txBody>
      </p:sp>
      <p:pic>
        <p:nvPicPr>
          <p:cNvPr id="5" name="Picture 4" descr="A person wearing a mask&#10;&#10;AI-generated content may be incorrect.">
            <a:extLst>
              <a:ext uri="{FF2B5EF4-FFF2-40B4-BE49-F238E27FC236}">
                <a16:creationId xmlns:a16="http://schemas.microsoft.com/office/drawing/2014/main" id="{597E689B-0846-13D9-826A-A8DF86FEB76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80074" y="4344926"/>
            <a:ext cx="1831852" cy="1831852"/>
          </a:xfrm>
          <a:prstGeom prst="rect">
            <a:avLst/>
          </a:prstGeom>
        </p:spPr>
      </p:pic>
    </p:spTree>
    <p:extLst>
      <p:ext uri="{BB962C8B-B14F-4D97-AF65-F5344CB8AC3E}">
        <p14:creationId xmlns:p14="http://schemas.microsoft.com/office/powerpoint/2010/main" val="1303698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9644F-8B21-B9CA-1917-1FE368D1E073}"/>
              </a:ext>
            </a:extLst>
          </p:cNvPr>
          <p:cNvSpPr>
            <a:spLocks noGrp="1"/>
          </p:cNvSpPr>
          <p:nvPr>
            <p:ph type="title"/>
          </p:nvPr>
        </p:nvSpPr>
        <p:spPr/>
        <p:txBody>
          <a:bodyPr/>
          <a:lstStyle/>
          <a:p>
            <a:r>
              <a:rPr lang="en-US" dirty="0"/>
              <a:t>Home dialysis costs</a:t>
            </a:r>
          </a:p>
        </p:txBody>
      </p:sp>
      <p:sp>
        <p:nvSpPr>
          <p:cNvPr id="4" name="Text Placeholder 3">
            <a:extLst>
              <a:ext uri="{FF2B5EF4-FFF2-40B4-BE49-F238E27FC236}">
                <a16:creationId xmlns:a16="http://schemas.microsoft.com/office/drawing/2014/main" id="{E7F050E6-84FB-F68E-5D0E-B618FCC98C30}"/>
              </a:ext>
            </a:extLst>
          </p:cNvPr>
          <p:cNvSpPr>
            <a:spLocks noGrp="1"/>
          </p:cNvSpPr>
          <p:nvPr>
            <p:ph type="body" sz="quarter" idx="14"/>
          </p:nvPr>
        </p:nvSpPr>
        <p:spPr>
          <a:xfrm>
            <a:off x="671332" y="1925053"/>
            <a:ext cx="7173257" cy="3978442"/>
          </a:xfrm>
        </p:spPr>
        <p:txBody>
          <a:bodyPr>
            <a:normAutofit/>
          </a:bodyPr>
          <a:lstStyle/>
          <a:p>
            <a:r>
              <a:rPr lang="en-US" sz="2800" b="1" dirty="0">
                <a:solidFill>
                  <a:schemeClr val="accent1"/>
                </a:solidFill>
              </a:rPr>
              <a:t>Part B pays certified home dialysis facilities a set fee </a:t>
            </a:r>
            <a:r>
              <a:rPr lang="en-US" sz="2800" dirty="0"/>
              <a:t>that includes the cost of training the beneficiary to administer dialysis themselves</a:t>
            </a:r>
          </a:p>
          <a:p>
            <a:r>
              <a:rPr lang="en-US" sz="2800" dirty="0"/>
              <a:t>Fee also covers supplies, lab tests, most dialysis medications, and home dialysis equipment</a:t>
            </a:r>
          </a:p>
          <a:p>
            <a:r>
              <a:rPr lang="en-US" sz="2800" dirty="0"/>
              <a:t>The beneficiary typically </a:t>
            </a:r>
            <a:r>
              <a:rPr lang="en-US" sz="2800" b="1" dirty="0">
                <a:solidFill>
                  <a:schemeClr val="accent1"/>
                </a:solidFill>
              </a:rPr>
              <a:t>owes a 20% coinsurance</a:t>
            </a:r>
          </a:p>
          <a:p>
            <a:endParaRPr lang="en-US" sz="2800" dirty="0"/>
          </a:p>
          <a:p>
            <a:endParaRPr lang="en-US" dirty="0"/>
          </a:p>
        </p:txBody>
      </p:sp>
      <p:pic>
        <p:nvPicPr>
          <p:cNvPr id="6" name="Picture 5" descr="A blue house with a red cross on it&#10;&#10;AI-generated content may be incorrect.">
            <a:extLst>
              <a:ext uri="{FF2B5EF4-FFF2-40B4-BE49-F238E27FC236}">
                <a16:creationId xmlns:a16="http://schemas.microsoft.com/office/drawing/2014/main" id="{FFCB96F2-5B71-AE3E-54FE-7CA89235667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60348" y="2634114"/>
            <a:ext cx="2560320" cy="2560320"/>
          </a:xfrm>
          <a:prstGeom prst="rect">
            <a:avLst/>
          </a:prstGeom>
        </p:spPr>
      </p:pic>
    </p:spTree>
    <p:extLst>
      <p:ext uri="{BB962C8B-B14F-4D97-AF65-F5344CB8AC3E}">
        <p14:creationId xmlns:p14="http://schemas.microsoft.com/office/powerpoint/2010/main" val="2781080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AD50-858E-9E4B-41D9-C2A01BAC7CC2}"/>
              </a:ext>
            </a:extLst>
          </p:cNvPr>
          <p:cNvSpPr>
            <a:spLocks noGrp="1"/>
          </p:cNvSpPr>
          <p:nvPr>
            <p:ph type="title"/>
          </p:nvPr>
        </p:nvSpPr>
        <p:spPr/>
        <p:txBody>
          <a:bodyPr>
            <a:noAutofit/>
          </a:bodyPr>
          <a:lstStyle/>
          <a:p>
            <a:r>
              <a:rPr lang="en-US" sz="5000" dirty="0"/>
              <a:t>Immunosuppressant coverage</a:t>
            </a:r>
          </a:p>
        </p:txBody>
      </p:sp>
    </p:spTree>
    <p:extLst>
      <p:ext uri="{BB962C8B-B14F-4D97-AF65-F5344CB8AC3E}">
        <p14:creationId xmlns:p14="http://schemas.microsoft.com/office/powerpoint/2010/main" val="4238700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328A-9AC5-91B7-3A23-3015B0C61721}"/>
              </a:ext>
            </a:extLst>
          </p:cNvPr>
          <p:cNvSpPr>
            <a:spLocks noGrp="1"/>
          </p:cNvSpPr>
          <p:nvPr>
            <p:ph type="title"/>
          </p:nvPr>
        </p:nvSpPr>
        <p:spPr>
          <a:xfrm>
            <a:off x="2500352" y="2575013"/>
            <a:ext cx="8701088" cy="853987"/>
          </a:xfrm>
        </p:spPr>
        <p:txBody>
          <a:bodyPr>
            <a:normAutofit/>
          </a:bodyPr>
          <a:lstStyle/>
          <a:p>
            <a:r>
              <a:rPr lang="en-US" sz="4000" dirty="0"/>
              <a:t>Immunosuppressant drugs</a:t>
            </a:r>
          </a:p>
        </p:txBody>
      </p:sp>
      <p:sp>
        <p:nvSpPr>
          <p:cNvPr id="3" name="Text Placeholder 2">
            <a:extLst>
              <a:ext uri="{FF2B5EF4-FFF2-40B4-BE49-F238E27FC236}">
                <a16:creationId xmlns:a16="http://schemas.microsoft.com/office/drawing/2014/main" id="{4510E2DB-C101-ACCC-F225-20D0EEEAC093}"/>
              </a:ext>
            </a:extLst>
          </p:cNvPr>
          <p:cNvSpPr>
            <a:spLocks noGrp="1"/>
          </p:cNvSpPr>
          <p:nvPr>
            <p:ph type="body" sz="quarter" idx="13"/>
          </p:nvPr>
        </p:nvSpPr>
        <p:spPr>
          <a:xfrm>
            <a:off x="2502241" y="3705726"/>
            <a:ext cx="8967864" cy="2759242"/>
          </a:xfrm>
        </p:spPr>
        <p:txBody>
          <a:bodyPr>
            <a:normAutofit/>
          </a:bodyPr>
          <a:lstStyle/>
          <a:p>
            <a:pPr marL="457200" indent="-457200">
              <a:buFont typeface="Arial" panose="020B0604020202020204" pitchFamily="34" charset="0"/>
              <a:buChar char="•"/>
            </a:pPr>
            <a:r>
              <a:rPr lang="en-US" sz="2800" dirty="0"/>
              <a:t>After getting a kidney transplant, individual needs to take immunosuppressant drugs for the rest of their life to prevent  body from rejecting the donor organ</a:t>
            </a:r>
          </a:p>
          <a:p>
            <a:pPr marL="457200" indent="-457200">
              <a:buFont typeface="Arial" panose="020B0604020202020204" pitchFamily="34" charset="0"/>
              <a:buChar char="•"/>
            </a:pPr>
            <a:r>
              <a:rPr lang="en-US" sz="2800" dirty="0"/>
              <a:t>Medicare covers these drugs differently depending on the circumstances</a:t>
            </a:r>
          </a:p>
          <a:p>
            <a:endParaRPr lang="en-US" dirty="0"/>
          </a:p>
        </p:txBody>
      </p:sp>
      <p:pic>
        <p:nvPicPr>
          <p:cNvPr id="5" name="Picture 4" descr="A blue bottle with a red and green pill&#10;&#10;AI-generated content may be incorrect.">
            <a:extLst>
              <a:ext uri="{FF2B5EF4-FFF2-40B4-BE49-F238E27FC236}">
                <a16:creationId xmlns:a16="http://schemas.microsoft.com/office/drawing/2014/main" id="{3362F7A1-1CC6-1662-DD79-3A8594D4B73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36183" y="419568"/>
            <a:ext cx="2151859" cy="2155445"/>
          </a:xfrm>
          <a:prstGeom prst="rect">
            <a:avLst/>
          </a:prstGeom>
        </p:spPr>
      </p:pic>
    </p:spTree>
    <p:extLst>
      <p:ext uri="{BB962C8B-B14F-4D97-AF65-F5344CB8AC3E}">
        <p14:creationId xmlns:p14="http://schemas.microsoft.com/office/powerpoint/2010/main" val="4071712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CB00-8B66-AE36-DD6D-44BA066B8E93}"/>
              </a:ext>
            </a:extLst>
          </p:cNvPr>
          <p:cNvSpPr>
            <a:spLocks noGrp="1"/>
          </p:cNvSpPr>
          <p:nvPr>
            <p:ph type="title"/>
          </p:nvPr>
        </p:nvSpPr>
        <p:spPr/>
        <p:txBody>
          <a:bodyPr/>
          <a:lstStyle/>
          <a:p>
            <a:r>
              <a:rPr lang="en-US" dirty="0"/>
              <a:t>Time-limited Part B coverage</a:t>
            </a:r>
          </a:p>
        </p:txBody>
      </p:sp>
      <p:sp>
        <p:nvSpPr>
          <p:cNvPr id="3" name="Text Placeholder 2">
            <a:extLst>
              <a:ext uri="{FF2B5EF4-FFF2-40B4-BE49-F238E27FC236}">
                <a16:creationId xmlns:a16="http://schemas.microsoft.com/office/drawing/2014/main" id="{AD0A23BB-7818-39D1-C4E6-2B43CDA126CC}"/>
              </a:ext>
            </a:extLst>
          </p:cNvPr>
          <p:cNvSpPr>
            <a:spLocks noGrp="1"/>
          </p:cNvSpPr>
          <p:nvPr>
            <p:ph type="body" sz="quarter" idx="12"/>
          </p:nvPr>
        </p:nvSpPr>
        <p:spPr/>
        <p:txBody>
          <a:bodyPr/>
          <a:lstStyle/>
          <a:p>
            <a:r>
              <a:rPr lang="en-US" sz="2800" dirty="0"/>
              <a:t>If kidney transplant is in Medicare-approved facility, Medicare Part B covers immunosuppressant drugs for 36 months after beneficiary departs the hospital if the beneficiary:</a:t>
            </a:r>
          </a:p>
          <a:p>
            <a:pPr lvl="1"/>
            <a:r>
              <a:rPr lang="en-US" dirty="0"/>
              <a:t>Had Part A at the time of the transplant</a:t>
            </a:r>
          </a:p>
          <a:p>
            <a:pPr lvl="2"/>
            <a:r>
              <a:rPr lang="en-US" dirty="0"/>
              <a:t>Individuals can enroll retroactively in Part A withing a year of the transplant</a:t>
            </a:r>
          </a:p>
          <a:p>
            <a:pPr lvl="1"/>
            <a:r>
              <a:rPr lang="en-US" dirty="0"/>
              <a:t>Has Part B when getting the prescription filled</a:t>
            </a:r>
          </a:p>
          <a:p>
            <a:pPr lvl="1"/>
            <a:r>
              <a:rPr lang="en-US" dirty="0"/>
              <a:t>And, is only eligible for ESRD Medicare</a:t>
            </a:r>
          </a:p>
          <a:p>
            <a:endParaRPr lang="en-US" dirty="0"/>
          </a:p>
        </p:txBody>
      </p:sp>
    </p:spTree>
    <p:extLst>
      <p:ext uri="{BB962C8B-B14F-4D97-AF65-F5344CB8AC3E}">
        <p14:creationId xmlns:p14="http://schemas.microsoft.com/office/powerpoint/2010/main" val="3777336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D24FB-7E2C-6582-6774-7854C4924357}"/>
              </a:ext>
            </a:extLst>
          </p:cNvPr>
          <p:cNvSpPr>
            <a:spLocks noGrp="1"/>
          </p:cNvSpPr>
          <p:nvPr>
            <p:ph type="title"/>
          </p:nvPr>
        </p:nvSpPr>
        <p:spPr/>
        <p:txBody>
          <a:bodyPr/>
          <a:lstStyle/>
          <a:p>
            <a:r>
              <a:rPr lang="en-US" dirty="0"/>
              <a:t>Part B coverage for life</a:t>
            </a:r>
          </a:p>
        </p:txBody>
      </p:sp>
      <p:sp>
        <p:nvSpPr>
          <p:cNvPr id="3" name="Text Placeholder 2">
            <a:extLst>
              <a:ext uri="{FF2B5EF4-FFF2-40B4-BE49-F238E27FC236}">
                <a16:creationId xmlns:a16="http://schemas.microsoft.com/office/drawing/2014/main" id="{507E96F2-4EC2-7514-4072-18CE59BAD618}"/>
              </a:ext>
            </a:extLst>
          </p:cNvPr>
          <p:cNvSpPr>
            <a:spLocks noGrp="1"/>
          </p:cNvSpPr>
          <p:nvPr>
            <p:ph type="body" sz="quarter" idx="12"/>
          </p:nvPr>
        </p:nvSpPr>
        <p:spPr/>
        <p:txBody>
          <a:bodyPr/>
          <a:lstStyle/>
          <a:p>
            <a:r>
              <a:rPr lang="en-US" sz="2800" dirty="0">
                <a:latin typeface="Arial" panose="020B0604020202020204" pitchFamily="34" charset="0"/>
                <a:cs typeface="Arial" panose="020B0604020202020204" pitchFamily="34" charset="0"/>
              </a:rPr>
              <a:t>If beneficiary received kidney transplant in Medicare-approved facility, Part B will cover your immunosuppressants for the rest of their life if they:</a:t>
            </a:r>
          </a:p>
          <a:p>
            <a:pPr lvl="1"/>
            <a:r>
              <a:rPr lang="en-US" dirty="0"/>
              <a:t>Had Part A at the time of the transplant</a:t>
            </a:r>
          </a:p>
          <a:p>
            <a:pPr lvl="1"/>
            <a:r>
              <a:rPr lang="en-US" dirty="0"/>
              <a:t>Have Part B when getting their prescription filled</a:t>
            </a:r>
          </a:p>
          <a:p>
            <a:pPr lvl="1"/>
            <a:r>
              <a:rPr lang="en-US" dirty="0"/>
              <a:t>And, qualify for Medicare based on age or disability</a:t>
            </a:r>
          </a:p>
          <a:p>
            <a:endParaRPr lang="en-US" dirty="0"/>
          </a:p>
        </p:txBody>
      </p:sp>
    </p:spTree>
    <p:extLst>
      <p:ext uri="{BB962C8B-B14F-4D97-AF65-F5344CB8AC3E}">
        <p14:creationId xmlns:p14="http://schemas.microsoft.com/office/powerpoint/2010/main" val="1784842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540F-63E2-BB95-A32C-9A7DB88E5C8A}"/>
              </a:ext>
            </a:extLst>
          </p:cNvPr>
          <p:cNvSpPr>
            <a:spLocks noGrp="1"/>
          </p:cNvSpPr>
          <p:nvPr>
            <p:ph type="title"/>
          </p:nvPr>
        </p:nvSpPr>
        <p:spPr/>
        <p:txBody>
          <a:bodyPr/>
          <a:lstStyle/>
          <a:p>
            <a:r>
              <a:rPr lang="en-US" dirty="0"/>
              <a:t>Part B-ID coverage</a:t>
            </a:r>
          </a:p>
        </p:txBody>
      </p:sp>
      <p:sp>
        <p:nvSpPr>
          <p:cNvPr id="3" name="Text Placeholder 2">
            <a:extLst>
              <a:ext uri="{FF2B5EF4-FFF2-40B4-BE49-F238E27FC236}">
                <a16:creationId xmlns:a16="http://schemas.microsoft.com/office/drawing/2014/main" id="{9413951C-F016-D03F-0E9A-0B74104C0683}"/>
              </a:ext>
            </a:extLst>
          </p:cNvPr>
          <p:cNvSpPr>
            <a:spLocks noGrp="1"/>
          </p:cNvSpPr>
          <p:nvPr>
            <p:ph type="body" sz="quarter" idx="12"/>
          </p:nvPr>
        </p:nvSpPr>
        <p:spPr/>
        <p:txBody>
          <a:bodyPr>
            <a:normAutofit/>
          </a:bodyPr>
          <a:lstStyle/>
          <a:p>
            <a:r>
              <a:rPr lang="en-US"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If ESRD Medicare benefits end 36 months after an individual’s transplant, they may qualify for Part B-ID coverage of immunosuppressants if the individual: </a:t>
            </a:r>
          </a:p>
          <a:p>
            <a:pPr lvl="1"/>
            <a:r>
              <a:rPr lang="en-US" dirty="0">
                <a:solidFill>
                  <a:srgbClr val="000000"/>
                </a:solidFill>
                <a:ea typeface="Calibri" panose="020F0502020204030204" pitchFamily="34" charset="0"/>
                <a:cs typeface="Arial" panose="020B0604020202020204" pitchFamily="34" charset="0"/>
              </a:rPr>
              <a:t>Qualifies for Part B coverage of immunosuppressants prior to losing ESRD Medicare</a:t>
            </a:r>
          </a:p>
          <a:p>
            <a:pPr lvl="1"/>
            <a:r>
              <a:rPr lang="en-US" dirty="0">
                <a:solidFill>
                  <a:srgbClr val="000000"/>
                </a:solidFill>
                <a:ea typeface="Calibri" panose="020F0502020204030204" pitchFamily="34" charset="0"/>
                <a:cs typeface="Arial" panose="020B0604020202020204" pitchFamily="34" charset="0"/>
              </a:rPr>
              <a:t>Does not have Medicaid or other public or private health insurance that covers immunosuppressants</a:t>
            </a:r>
          </a:p>
          <a:p>
            <a:endParaRPr lang="en-US" dirty="0">
              <a:solidFill>
                <a:srgbClr val="000000"/>
              </a:solidFill>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94F97D-CD71-9DD5-2BC7-E52B08157933}"/>
              </a:ext>
            </a:extLst>
          </p:cNvPr>
          <p:cNvSpPr txBox="1"/>
          <p:nvPr/>
        </p:nvSpPr>
        <p:spPr>
          <a:xfrm>
            <a:off x="3513220" y="5028604"/>
            <a:ext cx="8277728" cy="1464231"/>
          </a:xfrm>
          <a:prstGeom prst="roundRect">
            <a:avLst/>
          </a:prstGeom>
          <a:solidFill>
            <a:schemeClr val="bg2"/>
          </a:solidFill>
        </p:spPr>
        <p:txBody>
          <a:bodyPr wrap="square">
            <a:spAutoFit/>
          </a:bodyPr>
          <a:lstStyle/>
          <a:p>
            <a:r>
              <a:rPr lang="en-US" sz="2000" dirty="0">
                <a:latin typeface="Avenir Next LT Pro" panose="020B0504020202020204" pitchFamily="34" charset="0"/>
              </a:rPr>
              <a:t>Part B-ID </a:t>
            </a:r>
            <a:r>
              <a:rPr lang="en-US" sz="2000" dirty="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coverage may not be the best choice if any other insurance is available. Part B-ID only covers immunosuppressant drugs and does not include coverage for any other Part B benefits or services. It also does not allow an individual access to Part A.</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0226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16AA-7120-8B3E-9E6D-8C7F53D6B671}"/>
              </a:ext>
            </a:extLst>
          </p:cNvPr>
          <p:cNvSpPr>
            <a:spLocks noGrp="1"/>
          </p:cNvSpPr>
          <p:nvPr>
            <p:ph type="title"/>
          </p:nvPr>
        </p:nvSpPr>
        <p:spPr/>
        <p:txBody>
          <a:bodyPr/>
          <a:lstStyle/>
          <a:p>
            <a:r>
              <a:rPr lang="en-US" dirty="0"/>
              <a:t>Part D coverage</a:t>
            </a:r>
          </a:p>
        </p:txBody>
      </p:sp>
      <p:sp>
        <p:nvSpPr>
          <p:cNvPr id="3" name="Text Placeholder 2">
            <a:extLst>
              <a:ext uri="{FF2B5EF4-FFF2-40B4-BE49-F238E27FC236}">
                <a16:creationId xmlns:a16="http://schemas.microsoft.com/office/drawing/2014/main" id="{52897011-F469-6312-072F-A7BB20D3BBE5}"/>
              </a:ext>
            </a:extLst>
          </p:cNvPr>
          <p:cNvSpPr>
            <a:spLocks noGrp="1"/>
          </p:cNvSpPr>
          <p:nvPr>
            <p:ph type="body" sz="quarter" idx="12"/>
          </p:nvPr>
        </p:nvSpPr>
        <p:spPr/>
        <p:txBody>
          <a:bodyPr/>
          <a:lstStyle/>
          <a:p>
            <a:r>
              <a:rPr lang="en-US" sz="2800" dirty="0"/>
              <a:t>If beneficiary does not have Part A when they receive transplant, their immunosuppressants will be covered by Part D after the transplant</a:t>
            </a:r>
          </a:p>
          <a:p>
            <a:r>
              <a:rPr lang="en-US" sz="2800" dirty="0"/>
              <a:t>Part D coverage for this type of drug may mean </a:t>
            </a:r>
            <a:r>
              <a:rPr lang="en-US" sz="2800" b="1" dirty="0">
                <a:solidFill>
                  <a:schemeClr val="accent1"/>
                </a:solidFill>
              </a:rPr>
              <a:t>higher costs </a:t>
            </a:r>
            <a:r>
              <a:rPr lang="en-US" sz="2800" dirty="0"/>
              <a:t>and </a:t>
            </a:r>
            <a:r>
              <a:rPr lang="en-US" sz="2800" b="1" dirty="0">
                <a:solidFill>
                  <a:schemeClr val="accent1"/>
                </a:solidFill>
              </a:rPr>
              <a:t>additional restrictions</a:t>
            </a:r>
            <a:r>
              <a:rPr lang="en-US" sz="2800" dirty="0"/>
              <a:t>, such as having to go to specifics in-network pharmacies for drugs</a:t>
            </a:r>
          </a:p>
          <a:p>
            <a:endParaRPr lang="en-US" dirty="0"/>
          </a:p>
        </p:txBody>
      </p:sp>
    </p:spTree>
    <p:extLst>
      <p:ext uri="{BB962C8B-B14F-4D97-AF65-F5344CB8AC3E}">
        <p14:creationId xmlns:p14="http://schemas.microsoft.com/office/powerpoint/2010/main" val="1462053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CDBD1-804D-F345-4FEB-6C70335D9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4EC24-1C90-DD33-AFA3-B29988EFDC91}"/>
              </a:ext>
            </a:extLst>
          </p:cNvPr>
          <p:cNvSpPr>
            <a:spLocks noGrp="1"/>
          </p:cNvSpPr>
          <p:nvPr>
            <p:ph type="title"/>
          </p:nvPr>
        </p:nvSpPr>
        <p:spPr/>
        <p:txBody>
          <a:bodyPr/>
          <a:lstStyle/>
          <a:p>
            <a:r>
              <a:rPr lang="en-US" dirty="0"/>
              <a:t>Part D coverage (continued)</a:t>
            </a:r>
          </a:p>
        </p:txBody>
      </p:sp>
      <p:sp>
        <p:nvSpPr>
          <p:cNvPr id="3" name="Text Placeholder 2">
            <a:extLst>
              <a:ext uri="{FF2B5EF4-FFF2-40B4-BE49-F238E27FC236}">
                <a16:creationId xmlns:a16="http://schemas.microsoft.com/office/drawing/2014/main" id="{A9F6DCC1-BF6C-A1B3-77E2-B29E03BE9C4C}"/>
              </a:ext>
            </a:extLst>
          </p:cNvPr>
          <p:cNvSpPr>
            <a:spLocks noGrp="1"/>
          </p:cNvSpPr>
          <p:nvPr>
            <p:ph type="body" sz="quarter" idx="12"/>
          </p:nvPr>
        </p:nvSpPr>
        <p:spPr>
          <a:xfrm>
            <a:off x="838200" y="1991334"/>
            <a:ext cx="10515600" cy="4313213"/>
          </a:xfrm>
        </p:spPr>
        <p:txBody>
          <a:bodyPr>
            <a:normAutofit fontScale="92500"/>
          </a:bodyPr>
          <a:lstStyle/>
          <a:p>
            <a:r>
              <a:rPr lang="en-US" sz="3000" dirty="0"/>
              <a:t>All Part D formularies must include immunosuppressant drugs</a:t>
            </a:r>
          </a:p>
          <a:p>
            <a:r>
              <a:rPr lang="en-US" sz="3000" b="1" dirty="0">
                <a:solidFill>
                  <a:schemeClr val="accent1"/>
                </a:solidFill>
              </a:rPr>
              <a:t>Step therapy is not allowed </a:t>
            </a:r>
            <a:r>
              <a:rPr lang="en-US" sz="3000" dirty="0"/>
              <a:t>once the beneficiary is stabilized on their immunosuppressant drug </a:t>
            </a:r>
          </a:p>
          <a:p>
            <a:pPr lvl="1"/>
            <a:r>
              <a:rPr lang="en-US" sz="2600" dirty="0"/>
              <a:t>Step therapy is when a plan requires beneficiary to try different or less expensive drug first</a:t>
            </a:r>
          </a:p>
          <a:p>
            <a:r>
              <a:rPr lang="en-US" sz="3000" b="1" dirty="0">
                <a:solidFill>
                  <a:schemeClr val="accent1"/>
                </a:solidFill>
              </a:rPr>
              <a:t>Prior authorization can apply</a:t>
            </a:r>
          </a:p>
          <a:p>
            <a:pPr lvl="1"/>
            <a:r>
              <a:rPr lang="en-US" sz="2600" dirty="0"/>
              <a:t>This means plan may need to verify that Part B will not your drugs before providing coverage</a:t>
            </a:r>
          </a:p>
          <a:p>
            <a:r>
              <a:rPr lang="en-US" sz="3000" dirty="0"/>
              <a:t>Look for plans that have fewest coverage restrictions and have the beneficiary’s pharmacies in the preferred network</a:t>
            </a:r>
          </a:p>
          <a:p>
            <a:endParaRPr lang="en-US" sz="2800" dirty="0"/>
          </a:p>
          <a:p>
            <a:endParaRPr lang="en-US" dirty="0"/>
          </a:p>
        </p:txBody>
      </p:sp>
    </p:spTree>
    <p:extLst>
      <p:ext uri="{BB962C8B-B14F-4D97-AF65-F5344CB8AC3E}">
        <p14:creationId xmlns:p14="http://schemas.microsoft.com/office/powerpoint/2010/main" val="383510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69486" cy="1325563"/>
          </a:xfrm>
        </p:spPr>
        <p:txBody>
          <a:bodyPr/>
          <a:lstStyle/>
          <a:p>
            <a:r>
              <a:rPr lang="en-US" dirty="0"/>
              <a:t>Main points</a:t>
            </a:r>
          </a:p>
        </p:txBody>
      </p:sp>
      <p:sp>
        <p:nvSpPr>
          <p:cNvPr id="3" name="Content Placeholder 2"/>
          <p:cNvSpPr>
            <a:spLocks noGrp="1"/>
          </p:cNvSpPr>
          <p:nvPr>
            <p:ph type="body" sz="quarter" idx="12"/>
          </p:nvPr>
        </p:nvSpPr>
        <p:spPr>
          <a:xfrm>
            <a:off x="1198563" y="2327275"/>
            <a:ext cx="9012237" cy="3425825"/>
          </a:xfrm>
        </p:spPr>
        <p:txBody>
          <a:bodyPr/>
          <a:lstStyle/>
          <a:p>
            <a:r>
              <a:rPr lang="en-US" dirty="0"/>
              <a:t>ESRD Medicare basics, eligibility, and enrollment</a:t>
            </a:r>
          </a:p>
          <a:p>
            <a:r>
              <a:rPr lang="en-US" dirty="0"/>
              <a:t>30-month coordination period</a:t>
            </a:r>
          </a:p>
          <a:p>
            <a:r>
              <a:rPr lang="en-US" dirty="0"/>
              <a:t>Costs of treatment with ESRD Medicare</a:t>
            </a:r>
          </a:p>
          <a:p>
            <a:r>
              <a:rPr lang="en-US" dirty="0"/>
              <a:t>Immunosuppressant coverage</a:t>
            </a:r>
          </a:p>
          <a:p>
            <a:r>
              <a:rPr lang="en-US" dirty="0"/>
              <a:t>Medigaps and Medicare Advantage</a:t>
            </a:r>
          </a:p>
          <a:p>
            <a:r>
              <a:rPr lang="en-US" dirty="0"/>
              <a:t>Case studies</a:t>
            </a:r>
          </a:p>
        </p:txBody>
      </p:sp>
    </p:spTree>
    <p:extLst>
      <p:ext uri="{BB962C8B-B14F-4D97-AF65-F5344CB8AC3E}">
        <p14:creationId xmlns:p14="http://schemas.microsoft.com/office/powerpoint/2010/main" val="2364937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40FA-4F0C-6A77-1166-C4BA101926C5}"/>
              </a:ext>
            </a:extLst>
          </p:cNvPr>
          <p:cNvSpPr>
            <a:spLocks noGrp="1"/>
          </p:cNvSpPr>
          <p:nvPr>
            <p:ph type="title"/>
          </p:nvPr>
        </p:nvSpPr>
        <p:spPr/>
        <p:txBody>
          <a:bodyPr/>
          <a:lstStyle/>
          <a:p>
            <a:r>
              <a:rPr lang="en-US" dirty="0"/>
              <a:t>Group health plan coverage</a:t>
            </a:r>
          </a:p>
        </p:txBody>
      </p:sp>
      <p:sp>
        <p:nvSpPr>
          <p:cNvPr id="3" name="Text Placeholder 2">
            <a:extLst>
              <a:ext uri="{FF2B5EF4-FFF2-40B4-BE49-F238E27FC236}">
                <a16:creationId xmlns:a16="http://schemas.microsoft.com/office/drawing/2014/main" id="{D447FB4D-20C5-DA4D-81AB-801A5754C791}"/>
              </a:ext>
            </a:extLst>
          </p:cNvPr>
          <p:cNvSpPr>
            <a:spLocks noGrp="1"/>
          </p:cNvSpPr>
          <p:nvPr>
            <p:ph type="body" sz="quarter" idx="12"/>
          </p:nvPr>
        </p:nvSpPr>
        <p:spPr/>
        <p:txBody>
          <a:bodyPr/>
          <a:lstStyle/>
          <a:p>
            <a:r>
              <a:rPr lang="en-US" sz="2800" dirty="0"/>
              <a:t>For those with a GHP (job-based, retiree, or COBRA coverage), the plan should cover the immunosuppressants during the </a:t>
            </a:r>
            <a:r>
              <a:rPr lang="en-US" sz="2800" b="1" dirty="0">
                <a:solidFill>
                  <a:schemeClr val="accent1"/>
                </a:solidFill>
              </a:rPr>
              <a:t>30-month coordination period</a:t>
            </a:r>
          </a:p>
          <a:p>
            <a:r>
              <a:rPr lang="en-US" sz="2800" dirty="0"/>
              <a:t>Medicare is secondary during this period</a:t>
            </a:r>
            <a:endParaRPr lang="en-US" sz="2800" b="1" dirty="0">
              <a:solidFill>
                <a:srgbClr val="70B861"/>
              </a:solidFill>
            </a:endParaRPr>
          </a:p>
          <a:p>
            <a:r>
              <a:rPr lang="en-US" sz="2800" dirty="0"/>
              <a:t>After 30 months, Medicare will become the primary insurance, and Part D should cover the immunosuppressants</a:t>
            </a:r>
            <a:endParaRPr lang="en-US" sz="2800" b="1" dirty="0">
              <a:solidFill>
                <a:srgbClr val="70B861"/>
              </a:solidFill>
            </a:endParaRPr>
          </a:p>
          <a:p>
            <a:endParaRPr lang="en-US" dirty="0"/>
          </a:p>
        </p:txBody>
      </p:sp>
    </p:spTree>
    <p:extLst>
      <p:ext uri="{BB962C8B-B14F-4D97-AF65-F5344CB8AC3E}">
        <p14:creationId xmlns:p14="http://schemas.microsoft.com/office/powerpoint/2010/main" val="1278994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91FD-0F5E-6975-BC87-26197AF5EEE4}"/>
              </a:ext>
            </a:extLst>
          </p:cNvPr>
          <p:cNvSpPr>
            <a:spLocks noGrp="1"/>
          </p:cNvSpPr>
          <p:nvPr>
            <p:ph type="title"/>
          </p:nvPr>
        </p:nvSpPr>
        <p:spPr/>
        <p:txBody>
          <a:bodyPr/>
          <a:lstStyle/>
          <a:p>
            <a:r>
              <a:rPr lang="en-US" dirty="0"/>
              <a:t>Vitamins</a:t>
            </a:r>
          </a:p>
        </p:txBody>
      </p:sp>
      <p:sp>
        <p:nvSpPr>
          <p:cNvPr id="3" name="Text Placeholder 2">
            <a:extLst>
              <a:ext uri="{FF2B5EF4-FFF2-40B4-BE49-F238E27FC236}">
                <a16:creationId xmlns:a16="http://schemas.microsoft.com/office/drawing/2014/main" id="{389CB652-3C6A-9BD0-EADE-D209F663ECA4}"/>
              </a:ext>
            </a:extLst>
          </p:cNvPr>
          <p:cNvSpPr>
            <a:spLocks noGrp="1"/>
          </p:cNvSpPr>
          <p:nvPr>
            <p:ph type="body" sz="quarter" idx="12"/>
          </p:nvPr>
        </p:nvSpPr>
        <p:spPr/>
        <p:txBody>
          <a:bodyPr/>
          <a:lstStyle/>
          <a:p>
            <a:r>
              <a:rPr lang="en-US" sz="2800" dirty="0"/>
              <a:t>Those receiving dialysis typically need to take vitamins after each session to replenish vitamins in their blood</a:t>
            </a:r>
          </a:p>
          <a:p>
            <a:r>
              <a:rPr lang="en-US" sz="2800" dirty="0"/>
              <a:t>Medicare usually does not cover vitamin supplements, but </a:t>
            </a:r>
            <a:r>
              <a:rPr lang="en-US" sz="2800" b="1" dirty="0">
                <a:solidFill>
                  <a:schemeClr val="accent1"/>
                </a:solidFill>
              </a:rPr>
              <a:t>some Part D plans may offer enhanced coverage </a:t>
            </a:r>
            <a:r>
              <a:rPr lang="en-US" sz="2800" dirty="0"/>
              <a:t>that includes vitamins</a:t>
            </a:r>
          </a:p>
          <a:p>
            <a:r>
              <a:rPr lang="en-US" sz="2800" dirty="0"/>
              <a:t>Enhanced Part D plans are typically more expensive</a:t>
            </a:r>
          </a:p>
          <a:p>
            <a:r>
              <a:rPr lang="en-US" sz="2800" b="1" dirty="0">
                <a:solidFill>
                  <a:schemeClr val="accent1"/>
                </a:solidFill>
              </a:rPr>
              <a:t>Check the plan’s formulary </a:t>
            </a:r>
            <a:r>
              <a:rPr lang="en-US" sz="2800" dirty="0"/>
              <a:t>before joining to see if the vitamins are covered</a:t>
            </a:r>
          </a:p>
          <a:p>
            <a:endParaRPr lang="en-US" dirty="0"/>
          </a:p>
        </p:txBody>
      </p:sp>
    </p:spTree>
    <p:extLst>
      <p:ext uri="{BB962C8B-B14F-4D97-AF65-F5344CB8AC3E}">
        <p14:creationId xmlns:p14="http://schemas.microsoft.com/office/powerpoint/2010/main" val="3874722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B7B5-87E2-3830-20C8-701B5DD5B218}"/>
              </a:ext>
            </a:extLst>
          </p:cNvPr>
          <p:cNvSpPr>
            <a:spLocks noGrp="1"/>
          </p:cNvSpPr>
          <p:nvPr>
            <p:ph type="title"/>
          </p:nvPr>
        </p:nvSpPr>
        <p:spPr/>
        <p:txBody>
          <a:bodyPr>
            <a:normAutofit fontScale="90000"/>
          </a:bodyPr>
          <a:lstStyle/>
          <a:p>
            <a:r>
              <a:rPr lang="en-US" dirty="0"/>
              <a:t>Medigaps and Medicare Advantage</a:t>
            </a:r>
          </a:p>
        </p:txBody>
      </p:sp>
    </p:spTree>
    <p:extLst>
      <p:ext uri="{BB962C8B-B14F-4D97-AF65-F5344CB8AC3E}">
        <p14:creationId xmlns:p14="http://schemas.microsoft.com/office/powerpoint/2010/main" val="3615903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F983D-596B-CA18-2EE2-5C72E8C8BF23}"/>
              </a:ext>
            </a:extLst>
          </p:cNvPr>
          <p:cNvSpPr>
            <a:spLocks noGrp="1"/>
          </p:cNvSpPr>
          <p:nvPr>
            <p:ph type="title"/>
          </p:nvPr>
        </p:nvSpPr>
        <p:spPr/>
        <p:txBody>
          <a:bodyPr/>
          <a:lstStyle/>
          <a:p>
            <a:r>
              <a:rPr lang="en-US" dirty="0"/>
              <a:t>Medigaps</a:t>
            </a:r>
          </a:p>
        </p:txBody>
      </p:sp>
      <p:sp>
        <p:nvSpPr>
          <p:cNvPr id="3" name="Text Placeholder 2">
            <a:extLst>
              <a:ext uri="{FF2B5EF4-FFF2-40B4-BE49-F238E27FC236}">
                <a16:creationId xmlns:a16="http://schemas.microsoft.com/office/drawing/2014/main" id="{E1423317-DE77-D5B1-9BCC-49089F4DA531}"/>
              </a:ext>
            </a:extLst>
          </p:cNvPr>
          <p:cNvSpPr>
            <a:spLocks noGrp="1"/>
          </p:cNvSpPr>
          <p:nvPr>
            <p:ph type="body" sz="quarter" idx="12"/>
          </p:nvPr>
        </p:nvSpPr>
        <p:spPr/>
        <p:txBody>
          <a:bodyPr/>
          <a:lstStyle/>
          <a:p>
            <a:r>
              <a:rPr lang="en-US" sz="2800" b="1" dirty="0">
                <a:solidFill>
                  <a:schemeClr val="accent1"/>
                </a:solidFill>
              </a:rPr>
              <a:t>Medigap</a:t>
            </a:r>
            <a:r>
              <a:rPr lang="en-US" sz="2800" dirty="0"/>
              <a:t>: supplemental insurance policy that pay part or all of certain remaining costs after Original Medicare pays first</a:t>
            </a:r>
          </a:p>
          <a:p>
            <a:r>
              <a:rPr lang="en-US" sz="2800" dirty="0"/>
              <a:t>Federal law does not require Medigap insurers to sell Medigaps to people who are under 65</a:t>
            </a:r>
          </a:p>
          <a:p>
            <a:r>
              <a:rPr lang="en-US" sz="2800" dirty="0"/>
              <a:t>Some states may have protections that allow ESRD Medicare beneficiaries to buy Medigaps</a:t>
            </a:r>
          </a:p>
          <a:p>
            <a:endParaRPr lang="en-US" dirty="0"/>
          </a:p>
        </p:txBody>
      </p:sp>
      <p:sp>
        <p:nvSpPr>
          <p:cNvPr id="4" name="TextBox 3">
            <a:extLst>
              <a:ext uri="{FF2B5EF4-FFF2-40B4-BE49-F238E27FC236}">
                <a16:creationId xmlns:a16="http://schemas.microsoft.com/office/drawing/2014/main" id="{832CF0EC-7ECC-36AA-9FED-B44FC11106F6}"/>
              </a:ext>
            </a:extLst>
          </p:cNvPr>
          <p:cNvSpPr txBox="1"/>
          <p:nvPr/>
        </p:nvSpPr>
        <p:spPr>
          <a:xfrm>
            <a:off x="3256547" y="5036029"/>
            <a:ext cx="8277728" cy="1123712"/>
          </a:xfrm>
          <a:prstGeom prst="roundRect">
            <a:avLst/>
          </a:prstGeom>
          <a:solidFill>
            <a:schemeClr val="bg2"/>
          </a:solidFill>
        </p:spPr>
        <p:txBody>
          <a:bodyPr wrap="square">
            <a:spAutoFit/>
          </a:bodyPr>
          <a:lstStyle/>
          <a:p>
            <a:r>
              <a:rPr lang="en-US" sz="2000" dirty="0">
                <a:latin typeface="Avenir Next LT Pro" panose="020B0504020202020204" pitchFamily="34" charset="0"/>
              </a:rPr>
              <a:t>Individuals should visit </a:t>
            </a:r>
            <a:r>
              <a:rPr lang="en-US" sz="2000" dirty="0">
                <a:latin typeface="Avenir Next LT Pro" panose="020B0504020202020204" pitchFamily="34" charset="0"/>
                <a:hlinkClick r:id="rId2"/>
              </a:rPr>
              <a:t>www.shiphelp.org</a:t>
            </a:r>
            <a:r>
              <a:rPr lang="en-US" sz="2000" dirty="0">
                <a:latin typeface="Avenir Next LT Pro" panose="020B0504020202020204" pitchFamily="34" charset="0"/>
              </a:rPr>
              <a:t> to contact their State Health Insurance Assistance Program (SHIP) to learn more about Medigaps in their state.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A map of the united states&#10;&#10;AI-generated content may be incorrect.">
            <a:extLst>
              <a:ext uri="{FF2B5EF4-FFF2-40B4-BE49-F238E27FC236}">
                <a16:creationId xmlns:a16="http://schemas.microsoft.com/office/drawing/2014/main" id="{B18753D0-4968-A9CC-1ADB-3C74D08ECD0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2280" y="5833641"/>
            <a:ext cx="731520" cy="731520"/>
          </a:xfrm>
          <a:prstGeom prst="rect">
            <a:avLst/>
          </a:prstGeom>
        </p:spPr>
      </p:pic>
    </p:spTree>
    <p:extLst>
      <p:ext uri="{BB962C8B-B14F-4D97-AF65-F5344CB8AC3E}">
        <p14:creationId xmlns:p14="http://schemas.microsoft.com/office/powerpoint/2010/main" val="2928291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A3D2-D342-E803-2300-96738260394F}"/>
              </a:ext>
            </a:extLst>
          </p:cNvPr>
          <p:cNvSpPr>
            <a:spLocks noGrp="1"/>
          </p:cNvSpPr>
          <p:nvPr>
            <p:ph type="title"/>
          </p:nvPr>
        </p:nvSpPr>
        <p:spPr/>
        <p:txBody>
          <a:bodyPr/>
          <a:lstStyle/>
          <a:p>
            <a:r>
              <a:rPr lang="en-US" dirty="0"/>
              <a:t>Medicare Advantage Plans</a:t>
            </a:r>
          </a:p>
        </p:txBody>
      </p:sp>
      <p:sp>
        <p:nvSpPr>
          <p:cNvPr id="3" name="Text Placeholder 2">
            <a:extLst>
              <a:ext uri="{FF2B5EF4-FFF2-40B4-BE49-F238E27FC236}">
                <a16:creationId xmlns:a16="http://schemas.microsoft.com/office/drawing/2014/main" id="{5CE34967-8B2A-B181-E186-1F8DC62E126E}"/>
              </a:ext>
            </a:extLst>
          </p:cNvPr>
          <p:cNvSpPr>
            <a:spLocks noGrp="1"/>
          </p:cNvSpPr>
          <p:nvPr>
            <p:ph type="body" sz="quarter" idx="12"/>
          </p:nvPr>
        </p:nvSpPr>
        <p:spPr/>
        <p:txBody>
          <a:bodyPr>
            <a:normAutofit/>
          </a:bodyPr>
          <a:lstStyle/>
          <a:p>
            <a:r>
              <a:rPr lang="en-US" sz="2800" dirty="0"/>
              <a:t>People with ESRD can enroll in Medicare Advantage Plans</a:t>
            </a:r>
          </a:p>
          <a:p>
            <a:r>
              <a:rPr lang="en-US" sz="2800" dirty="0"/>
              <a:t>Medicare Advantage Plans must cover the same services as Original Medicare but may have different costs and restrictions</a:t>
            </a:r>
          </a:p>
          <a:p>
            <a:pPr lvl="1"/>
            <a:r>
              <a:rPr lang="en-US" dirty="0"/>
              <a:t>Note that these plans cannot set cost-sharing for outpatient dialysis or immunosuppressants higher than what would be under Original Medicare</a:t>
            </a:r>
          </a:p>
          <a:p>
            <a:r>
              <a:rPr lang="en-US" sz="2800" dirty="0"/>
              <a:t>It is important to consider </a:t>
            </a:r>
            <a:r>
              <a:rPr lang="en-US" sz="2800" b="1" dirty="0">
                <a:solidFill>
                  <a:schemeClr val="accent1"/>
                </a:solidFill>
              </a:rPr>
              <a:t>provider networks </a:t>
            </a:r>
            <a:r>
              <a:rPr lang="en-US" sz="2800" dirty="0"/>
              <a:t>and </a:t>
            </a:r>
            <a:r>
              <a:rPr lang="en-US" sz="2800" b="1" dirty="0">
                <a:solidFill>
                  <a:schemeClr val="accent1"/>
                </a:solidFill>
              </a:rPr>
              <a:t>costs</a:t>
            </a:r>
            <a:r>
              <a:rPr lang="en-US" sz="2800" dirty="0"/>
              <a:t> when evaluating Medicare Advantage Plans</a:t>
            </a:r>
          </a:p>
          <a:p>
            <a:endParaRPr lang="en-US" dirty="0"/>
          </a:p>
        </p:txBody>
      </p:sp>
    </p:spTree>
    <p:extLst>
      <p:ext uri="{BB962C8B-B14F-4D97-AF65-F5344CB8AC3E}">
        <p14:creationId xmlns:p14="http://schemas.microsoft.com/office/powerpoint/2010/main" val="959419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E9650-CD7B-B349-E1ED-0DFCE08ECFBD}"/>
              </a:ext>
            </a:extLst>
          </p:cNvPr>
          <p:cNvSpPr>
            <a:spLocks noGrp="1"/>
          </p:cNvSpPr>
          <p:nvPr>
            <p:ph type="title"/>
          </p:nvPr>
        </p:nvSpPr>
        <p:spPr/>
        <p:txBody>
          <a:bodyPr/>
          <a:lstStyle/>
          <a:p>
            <a:r>
              <a:rPr lang="en-US" dirty="0"/>
              <a:t>Case studies</a:t>
            </a:r>
          </a:p>
        </p:txBody>
      </p:sp>
    </p:spTree>
    <p:extLst>
      <p:ext uri="{BB962C8B-B14F-4D97-AF65-F5344CB8AC3E}">
        <p14:creationId xmlns:p14="http://schemas.microsoft.com/office/powerpoint/2010/main" val="1132793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2C70-625A-671B-44E9-1EE4EB6A3485}"/>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646F933A-5F64-EC50-BD7A-33B5CF1901C4}"/>
              </a:ext>
            </a:extLst>
          </p:cNvPr>
          <p:cNvSpPr>
            <a:spLocks noGrp="1"/>
          </p:cNvSpPr>
          <p:nvPr>
            <p:ph idx="1"/>
          </p:nvPr>
        </p:nvSpPr>
        <p:spPr>
          <a:xfrm>
            <a:off x="280852" y="1744611"/>
            <a:ext cx="11493136" cy="4880777"/>
          </a:xfrm>
        </p:spPr>
        <p:txBody>
          <a:bodyPr>
            <a:normAutofit/>
          </a:bodyPr>
          <a:lstStyle/>
          <a:p>
            <a:r>
              <a:rPr lang="en-US" sz="2800" dirty="0"/>
              <a:t>Peter was diagnosed with End Stage Renal Disease in January 2023 at age 55, and started receiving outpatient dialysis right after his diagnosis. Peter had active employer insurance through his spouse, and thus decided to delay Medicare enrollment. ​</a:t>
            </a:r>
          </a:p>
          <a:p>
            <a:r>
              <a:rPr lang="en-US" sz="2800" dirty="0"/>
              <a:t>It is now June 2025, and Peter is about to undergo surgery for a kidney transplant. Peter’s doctor explained that he will have to take immunosuppressant drugs for the rest of his life, and that he should make sure that his health insurance covers these drugs. ​</a:t>
            </a:r>
          </a:p>
          <a:p>
            <a:r>
              <a:rPr lang="en-US" sz="2800" dirty="0"/>
              <a:t>Peter asks you whether he should make any changes to his health insurance coverage.​</a:t>
            </a:r>
          </a:p>
        </p:txBody>
      </p:sp>
    </p:spTree>
    <p:extLst>
      <p:ext uri="{BB962C8B-B14F-4D97-AF65-F5344CB8AC3E}">
        <p14:creationId xmlns:p14="http://schemas.microsoft.com/office/powerpoint/2010/main" val="2349472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8A30-0C04-6203-40FA-65CF2FE76D0D}"/>
              </a:ext>
            </a:extLst>
          </p:cNvPr>
          <p:cNvSpPr>
            <a:spLocks noGrp="1"/>
          </p:cNvSpPr>
          <p:nvPr>
            <p:ph type="title"/>
          </p:nvPr>
        </p:nvSpPr>
        <p:spPr>
          <a:xfrm>
            <a:off x="280851" y="418187"/>
            <a:ext cx="11734685" cy="836657"/>
          </a:xfrm>
        </p:spPr>
        <p:txBody>
          <a:bodyPr>
            <a:noAutofit/>
          </a:bodyPr>
          <a:lstStyle/>
          <a:p>
            <a:r>
              <a:rPr lang="en-US" sz="3800" dirty="0"/>
              <a:t>What should you tell Peter before his transplant?</a:t>
            </a:r>
          </a:p>
        </p:txBody>
      </p:sp>
      <p:sp>
        <p:nvSpPr>
          <p:cNvPr id="3" name="Content Placeholder 2">
            <a:extLst>
              <a:ext uri="{FF2B5EF4-FFF2-40B4-BE49-F238E27FC236}">
                <a16:creationId xmlns:a16="http://schemas.microsoft.com/office/drawing/2014/main" id="{525A92B9-101A-411B-D113-91CC8E93540B}"/>
              </a:ext>
            </a:extLst>
          </p:cNvPr>
          <p:cNvSpPr>
            <a:spLocks noGrp="1"/>
          </p:cNvSpPr>
          <p:nvPr>
            <p:ph idx="1"/>
          </p:nvPr>
        </p:nvSpPr>
        <p:spPr/>
        <p:txBody>
          <a:bodyPr/>
          <a:lstStyle/>
          <a:p>
            <a:r>
              <a:rPr lang="en-US" dirty="0"/>
              <a:t>Explain to Peter that he is almost at the end of his 30-month coordination period</a:t>
            </a:r>
          </a:p>
          <a:p>
            <a:pPr lvl="1"/>
            <a:r>
              <a:rPr lang="en-US" dirty="0"/>
              <a:t>Peter became eligible for Medicare starting April 1, 2023 (the fourth month after starting treatment at an outpatient dialysis facility)</a:t>
            </a:r>
          </a:p>
          <a:p>
            <a:pPr lvl="1"/>
            <a:r>
              <a:rPr lang="en-US" dirty="0"/>
              <a:t>Starting October 1, 2025, Medicare will become the primary payer, even if Peter never actively enrolls</a:t>
            </a:r>
          </a:p>
          <a:p>
            <a:r>
              <a:rPr lang="en-US" dirty="0"/>
              <a:t>Peter should enroll in Parts A and B together, before his transplant surgery</a:t>
            </a:r>
          </a:p>
          <a:p>
            <a:r>
              <a:rPr lang="en-US" dirty="0"/>
              <a:t>Part B will cover his immunosuppressant drugs after surgery</a:t>
            </a:r>
          </a:p>
          <a:p>
            <a:endParaRPr lang="en-US" dirty="0"/>
          </a:p>
        </p:txBody>
      </p:sp>
    </p:spTree>
    <p:extLst>
      <p:ext uri="{BB962C8B-B14F-4D97-AF65-F5344CB8AC3E}">
        <p14:creationId xmlns:p14="http://schemas.microsoft.com/office/powerpoint/2010/main" val="201800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DC362-D2FE-143A-4516-644798C69E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EECD04-2575-9F77-9EB5-74B5090474CD}"/>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E37E5147-1961-8CE7-9FE6-280C7F324420}"/>
              </a:ext>
            </a:extLst>
          </p:cNvPr>
          <p:cNvSpPr>
            <a:spLocks noGrp="1"/>
          </p:cNvSpPr>
          <p:nvPr>
            <p:ph idx="1"/>
          </p:nvPr>
        </p:nvSpPr>
        <p:spPr>
          <a:xfrm>
            <a:off x="280852" y="1744611"/>
            <a:ext cx="11493136" cy="4880777"/>
          </a:xfrm>
        </p:spPr>
        <p:txBody>
          <a:bodyPr>
            <a:normAutofit/>
          </a:bodyPr>
          <a:lstStyle/>
          <a:p>
            <a:r>
              <a:rPr lang="en-US" sz="2800" dirty="0"/>
              <a:t>Jasmine received a kidney transplant six months ago and now is having trouble affording her immunosuppressive drugs. She currently is approaching her Initial Enrollment Period and plans to enroll in Medicare because she knows Part D coverage includes immunosuppressant drugs. ​</a:t>
            </a:r>
          </a:p>
          <a:p>
            <a:r>
              <a:rPr lang="en-US" sz="2800" dirty="0"/>
              <a:t>However, she worries ​about the coverage restrictions and potential costs of having Part D coverage of immunosuppressants.</a:t>
            </a:r>
          </a:p>
          <a:p>
            <a:endParaRPr lang="en-US" sz="2800" dirty="0"/>
          </a:p>
        </p:txBody>
      </p:sp>
    </p:spTree>
    <p:extLst>
      <p:ext uri="{BB962C8B-B14F-4D97-AF65-F5344CB8AC3E}">
        <p14:creationId xmlns:p14="http://schemas.microsoft.com/office/powerpoint/2010/main" val="2483224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98B18-D90C-A1FD-8139-18533A7C0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58F7C6-7736-D8B9-6AF2-F893D6F12157}"/>
              </a:ext>
            </a:extLst>
          </p:cNvPr>
          <p:cNvSpPr>
            <a:spLocks noGrp="1"/>
          </p:cNvSpPr>
          <p:nvPr>
            <p:ph type="title"/>
          </p:nvPr>
        </p:nvSpPr>
        <p:spPr/>
        <p:txBody>
          <a:bodyPr>
            <a:normAutofit fontScale="90000"/>
          </a:bodyPr>
          <a:lstStyle/>
          <a:p>
            <a:r>
              <a:rPr lang="en-US" dirty="0"/>
              <a:t>Does Jasmine have any other options?</a:t>
            </a:r>
          </a:p>
        </p:txBody>
      </p:sp>
      <p:sp>
        <p:nvSpPr>
          <p:cNvPr id="3" name="Content Placeholder 2">
            <a:extLst>
              <a:ext uri="{FF2B5EF4-FFF2-40B4-BE49-F238E27FC236}">
                <a16:creationId xmlns:a16="http://schemas.microsoft.com/office/drawing/2014/main" id="{B1673CEE-3A65-9DEC-264C-28DCAC0D7688}"/>
              </a:ext>
            </a:extLst>
          </p:cNvPr>
          <p:cNvSpPr>
            <a:spLocks noGrp="1"/>
          </p:cNvSpPr>
          <p:nvPr>
            <p:ph idx="1"/>
          </p:nvPr>
        </p:nvSpPr>
        <p:spPr>
          <a:xfrm>
            <a:off x="280852" y="1744611"/>
            <a:ext cx="11493136" cy="4880777"/>
          </a:xfrm>
        </p:spPr>
        <p:txBody>
          <a:bodyPr>
            <a:normAutofit/>
          </a:bodyPr>
          <a:lstStyle/>
          <a:p>
            <a:pPr>
              <a:spcBef>
                <a:spcPts val="400"/>
              </a:spcBef>
              <a:spcAft>
                <a:spcPts val="600"/>
              </a:spcAft>
            </a:pPr>
            <a:r>
              <a:rPr lang="en-US" dirty="0"/>
              <a:t>If Jasmine missed the opportunity to enroll in Parts A and B before her transplant, she is able to do so after her transplant​</a:t>
            </a:r>
          </a:p>
          <a:p>
            <a:pPr>
              <a:spcBef>
                <a:spcPts val="400"/>
              </a:spcBef>
              <a:spcAft>
                <a:spcPts val="600"/>
              </a:spcAft>
            </a:pPr>
            <a:r>
              <a:rPr lang="en-US" dirty="0"/>
              <a:t>ESRD Medicare can be retroactive for up to one year </a:t>
            </a:r>
          </a:p>
          <a:p>
            <a:pPr lvl="1">
              <a:spcBef>
                <a:spcPts val="400"/>
              </a:spcBef>
              <a:spcAft>
                <a:spcPts val="600"/>
              </a:spcAft>
            </a:pPr>
            <a:r>
              <a:rPr lang="en-US" dirty="0"/>
              <a:t>Jasmine can elect retroactive coverage when she enrolls so that she is covered by Medicare at the time of her transplant​</a:t>
            </a:r>
          </a:p>
          <a:p>
            <a:pPr>
              <a:spcBef>
                <a:spcPts val="400"/>
              </a:spcBef>
              <a:spcAft>
                <a:spcPts val="600"/>
              </a:spcAft>
            </a:pPr>
            <a:r>
              <a:rPr lang="en-US" dirty="0"/>
              <a:t>If Jasmine enrolls within a year of her transplant and elects retroactive coverage, Part B can cover her immunosuppressant drugs. </a:t>
            </a:r>
          </a:p>
          <a:p>
            <a:pPr lvl="1">
              <a:spcBef>
                <a:spcPts val="400"/>
              </a:spcBef>
              <a:spcAft>
                <a:spcPts val="600"/>
              </a:spcAft>
            </a:pPr>
            <a:r>
              <a:rPr lang="en-US" dirty="0"/>
              <a:t>Part B coverage may be more affordable and with fewer restrictions than coverage from Part D</a:t>
            </a:r>
          </a:p>
          <a:p>
            <a:endParaRPr lang="en-US" sz="2800" dirty="0"/>
          </a:p>
        </p:txBody>
      </p:sp>
    </p:spTree>
    <p:extLst>
      <p:ext uri="{BB962C8B-B14F-4D97-AF65-F5344CB8AC3E}">
        <p14:creationId xmlns:p14="http://schemas.microsoft.com/office/powerpoint/2010/main" val="314451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DDBA-7B08-E54A-A5C0-AAB2CC9C166D}"/>
              </a:ext>
            </a:extLst>
          </p:cNvPr>
          <p:cNvSpPr>
            <a:spLocks noGrp="1"/>
          </p:cNvSpPr>
          <p:nvPr>
            <p:ph type="title"/>
          </p:nvPr>
        </p:nvSpPr>
        <p:spPr/>
        <p:txBody>
          <a:bodyPr/>
          <a:lstStyle/>
          <a:p>
            <a:r>
              <a:rPr lang="en-US" dirty="0"/>
              <a:t>ESRD Medicare basics</a:t>
            </a:r>
          </a:p>
        </p:txBody>
      </p:sp>
    </p:spTree>
    <p:extLst>
      <p:ext uri="{BB962C8B-B14F-4D97-AF65-F5344CB8AC3E}">
        <p14:creationId xmlns:p14="http://schemas.microsoft.com/office/powerpoint/2010/main" val="3231861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827260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5065"/>
            <a:ext cx="9070298" cy="1325563"/>
          </a:xfrm>
        </p:spPr>
        <p:txBody>
          <a:bodyPr>
            <a:normAutofit/>
          </a:bodyPr>
          <a:lstStyle/>
          <a:p>
            <a:r>
              <a:rPr lang="en-US" sz="4000" dirty="0"/>
              <a:t>Resources for information and help</a:t>
            </a:r>
          </a:p>
        </p:txBody>
      </p:sp>
      <p:sp>
        <p:nvSpPr>
          <p:cNvPr id="3" name="Content Placeholder 2"/>
          <p:cNvSpPr>
            <a:spLocks noGrp="1"/>
          </p:cNvSpPr>
          <p:nvPr>
            <p:ph type="body" sz="quarter" idx="12"/>
          </p:nvPr>
        </p:nvSpPr>
        <p:spPr>
          <a:xfrm>
            <a:off x="6096000" y="1780628"/>
            <a:ext cx="5097905" cy="4395320"/>
          </a:xfrm>
        </p:spPr>
        <p:txBody>
          <a:bodyPr>
            <a:noAutofit/>
          </a:bodyPr>
          <a:lstStyle/>
          <a:p>
            <a:pPr marL="0" indent="0">
              <a:buNone/>
            </a:pPr>
            <a:r>
              <a:rPr lang="en-US" sz="2400" b="1" dirty="0"/>
              <a:t>State Health Insurance Assistance Program (SHIP)</a:t>
            </a:r>
          </a:p>
          <a:p>
            <a:pPr marL="457200" lvl="1"/>
            <a:r>
              <a:rPr lang="en-US" dirty="0"/>
              <a:t>877-839-2675</a:t>
            </a:r>
            <a:endParaRPr lang="en-US" dirty="0">
              <a:hlinkClick r:id="rId2"/>
            </a:endParaRPr>
          </a:p>
          <a:p>
            <a:pPr marL="457200" lvl="1">
              <a:buFont typeface="Arial" panose="020B0604020202020204" pitchFamily="34" charset="0"/>
              <a:buChar char="•"/>
            </a:pPr>
            <a:r>
              <a:rPr lang="en-US" dirty="0">
                <a:hlinkClick r:id="rId2"/>
              </a:rPr>
              <a:t>www.shiphelp.org</a:t>
            </a:r>
            <a:endParaRPr lang="en-US" dirty="0"/>
          </a:p>
          <a:p>
            <a:pPr marL="0" indent="0">
              <a:spcBef>
                <a:spcPts val="0"/>
              </a:spcBef>
              <a:buNone/>
            </a:pPr>
            <a:endParaRPr lang="en-US" sz="2400" b="1" dirty="0"/>
          </a:p>
          <a:p>
            <a:pPr marL="0" indent="0">
              <a:spcBef>
                <a:spcPts val="0"/>
              </a:spcBef>
              <a:buNone/>
            </a:pPr>
            <a:r>
              <a:rPr lang="en-US" sz="2400" b="1" dirty="0"/>
              <a:t>Social Security Administration</a:t>
            </a:r>
          </a:p>
          <a:p>
            <a:pPr marL="457200" lvl="1">
              <a:buFont typeface="Arial" panose="020B0604020202020204" pitchFamily="34" charset="0"/>
              <a:buChar char="•"/>
            </a:pPr>
            <a:r>
              <a:rPr lang="en-US" dirty="0"/>
              <a:t>800-772-1213 </a:t>
            </a:r>
          </a:p>
          <a:p>
            <a:pPr marL="457200" lvl="1">
              <a:buFont typeface="Arial" panose="020B0604020202020204" pitchFamily="34" charset="0"/>
              <a:buChar char="•"/>
            </a:pPr>
            <a:r>
              <a:rPr lang="en-US" dirty="0">
                <a:hlinkClick r:id="rId3"/>
              </a:rPr>
              <a:t>www.ssa.gov</a:t>
            </a:r>
            <a:r>
              <a:rPr lang="en-US" dirty="0"/>
              <a:t> </a:t>
            </a:r>
          </a:p>
          <a:p>
            <a:pPr marL="0" indent="0">
              <a:spcBef>
                <a:spcPts val="0"/>
              </a:spcBef>
              <a:buNone/>
            </a:pPr>
            <a:endParaRPr lang="en-US" sz="2400" b="1" dirty="0"/>
          </a:p>
          <a:p>
            <a:pPr marL="0" indent="0">
              <a:spcBef>
                <a:spcPts val="0"/>
              </a:spcBef>
              <a:buNone/>
            </a:pPr>
            <a:r>
              <a:rPr lang="en-US" sz="2400" b="1" dirty="0"/>
              <a:t>Medicare</a:t>
            </a:r>
          </a:p>
          <a:p>
            <a:pPr marL="457200" lvl="1">
              <a:buFont typeface="Arial" panose="020B0604020202020204" pitchFamily="34" charset="0"/>
              <a:buChar char="•"/>
            </a:pPr>
            <a:r>
              <a:rPr lang="en-US" dirty="0"/>
              <a:t>1-800-MEDICARE (633-4227)</a:t>
            </a:r>
          </a:p>
          <a:p>
            <a:pPr marL="457200" lvl="1">
              <a:buFont typeface="Arial" panose="020B0604020202020204" pitchFamily="34" charset="0"/>
              <a:buChar char="•"/>
            </a:pPr>
            <a:r>
              <a:rPr lang="en-US" dirty="0">
                <a:hlinkClick r:id="rId4"/>
              </a:rPr>
              <a:t>www.medicare.gov</a:t>
            </a:r>
            <a:endParaRPr lang="en-US" dirty="0"/>
          </a:p>
        </p:txBody>
      </p:sp>
      <p:sp>
        <p:nvSpPr>
          <p:cNvPr id="4" name="Rectangle 3"/>
          <p:cNvSpPr/>
          <p:nvPr/>
        </p:nvSpPr>
        <p:spPr>
          <a:xfrm>
            <a:off x="838199" y="1780628"/>
            <a:ext cx="4753131" cy="2279085"/>
          </a:xfrm>
          <a:prstGeom prst="rect">
            <a:avLst/>
          </a:prstGeom>
        </p:spPr>
        <p:txBody>
          <a:bodyPr wrap="square" lIns="91440" tIns="45720" rIns="91440" bIns="45720" anchor="t">
            <a:spAutoFit/>
          </a:bodyPr>
          <a:lstStyle/>
          <a:p>
            <a:pPr>
              <a:lnSpc>
                <a:spcPct val="90000"/>
              </a:lnSpc>
            </a:pPr>
            <a:r>
              <a:rPr lang="en-US" sz="2400" b="1" dirty="0">
                <a:latin typeface="Avenir Next LT Pro" panose="020B0504020202020204" pitchFamily="34" charset="77"/>
              </a:rPr>
              <a:t>Medicare Rights Center</a:t>
            </a:r>
          </a:p>
          <a:p>
            <a:pPr lvl="1" indent="-228600">
              <a:lnSpc>
                <a:spcPct val="90000"/>
              </a:lnSpc>
              <a:spcBef>
                <a:spcPts val="500"/>
              </a:spcBef>
              <a:buFont typeface="Arial" panose="020B0604020202020204" pitchFamily="34" charset="0"/>
              <a:buChar char="•"/>
            </a:pPr>
            <a:r>
              <a:rPr lang="en-US" sz="2400" dirty="0">
                <a:latin typeface="Avenir Next LT Pro" panose="020B0504020202020204" pitchFamily="34" charset="77"/>
              </a:rPr>
              <a:t>800-333-4114</a:t>
            </a:r>
          </a:p>
          <a:p>
            <a:pPr lvl="1" indent="-228600">
              <a:lnSpc>
                <a:spcPct val="90000"/>
              </a:lnSpc>
              <a:spcBef>
                <a:spcPts val="500"/>
              </a:spcBef>
              <a:buFont typeface="Arial" panose="020B0604020202020204" pitchFamily="34" charset="0"/>
              <a:buChar char="•"/>
            </a:pPr>
            <a:r>
              <a:rPr lang="en-US" sz="2400" dirty="0">
                <a:latin typeface="Avenir Next LT Pro" panose="020B0504020202020204" pitchFamily="34" charset="77"/>
                <a:hlinkClick r:id="rId5"/>
              </a:rPr>
              <a:t>www.medicareinteractive.org</a:t>
            </a:r>
            <a:r>
              <a:rPr lang="en-US" sz="2400" dirty="0">
                <a:latin typeface="Avenir Next LT Pro" panose="020B0504020202020204" pitchFamily="34" charset="77"/>
              </a:rPr>
              <a:t> </a:t>
            </a:r>
          </a:p>
          <a:p>
            <a:pPr lvl="0" fontAlgn="base">
              <a:lnSpc>
                <a:spcPct val="90000"/>
              </a:lnSpc>
              <a:spcBef>
                <a:spcPts val="0"/>
              </a:spcBef>
              <a:spcAft>
                <a:spcPct val="0"/>
              </a:spcAft>
              <a:buClr>
                <a:srgbClr val="001D6B"/>
              </a:buClr>
              <a:defRPr/>
            </a:pPr>
            <a:endParaRPr lang="en-US" sz="2400" b="1" kern="0" dirty="0">
              <a:latin typeface="Avenir Next LT Pro" panose="020B0504020202020204" pitchFamily="34" charset="77"/>
            </a:endParaRPr>
          </a:p>
          <a:p>
            <a:pPr lvl="0" fontAlgn="base">
              <a:lnSpc>
                <a:spcPct val="90000"/>
              </a:lnSpc>
              <a:spcBef>
                <a:spcPts val="0"/>
              </a:spcBef>
              <a:spcAft>
                <a:spcPct val="0"/>
              </a:spcAft>
              <a:buClr>
                <a:srgbClr val="001D6B"/>
              </a:buClr>
              <a:defRPr/>
            </a:pPr>
            <a:r>
              <a:rPr lang="en-US" sz="2400" b="1" kern="0" dirty="0">
                <a:latin typeface="Avenir Next LT Pro" panose="020B0504020202020204" pitchFamily="34" charset="77"/>
              </a:rPr>
              <a:t>National Council on Aging</a:t>
            </a:r>
          </a:p>
          <a:p>
            <a:pPr lvl="1" indent="-228600">
              <a:lnSpc>
                <a:spcPct val="90000"/>
              </a:lnSpc>
              <a:spcBef>
                <a:spcPts val="500"/>
              </a:spcBef>
              <a:buFont typeface="Arial" panose="020B0604020202020204" pitchFamily="34" charset="0"/>
              <a:buChar char="•"/>
              <a:defRPr/>
            </a:pPr>
            <a:r>
              <a:rPr lang="en-US" sz="2400" dirty="0">
                <a:latin typeface="Avenir Next LT Pro" panose="020B0504020202020204" pitchFamily="34" charset="77"/>
                <a:hlinkClick r:id="rId6"/>
              </a:rPr>
              <a:t>www.ncoa.org</a:t>
            </a:r>
            <a:r>
              <a:rPr lang="en-US" sz="2400" dirty="0">
                <a:latin typeface="Avenir Next LT Pro" panose="020B0504020202020204" pitchFamily="34" charset="77"/>
              </a:rPr>
              <a:t> </a:t>
            </a:r>
          </a:p>
        </p:txBody>
      </p:sp>
      <p:sp>
        <p:nvSpPr>
          <p:cNvPr id="6" name="Rounded Rectangle 5">
            <a:extLst>
              <a:ext uri="{FF2B5EF4-FFF2-40B4-BE49-F238E27FC236}">
                <a16:creationId xmlns:a16="http://schemas.microsoft.com/office/drawing/2014/main" id="{FF96BEF4-240A-4870-9218-FA6DC0C2A6AD}"/>
              </a:ext>
            </a:extLst>
          </p:cNvPr>
          <p:cNvSpPr/>
          <p:nvPr/>
        </p:nvSpPr>
        <p:spPr>
          <a:xfrm>
            <a:off x="998095" y="4329668"/>
            <a:ext cx="4593235" cy="2111216"/>
          </a:xfrm>
          <a:prstGeom prst="roundRect">
            <a:avLst/>
          </a:prstGeom>
          <a:solidFill>
            <a:schemeClr val="accent6">
              <a:lumMod val="20000"/>
              <a:lumOff val="80000"/>
            </a:schemeClr>
          </a:solidFill>
          <a:ln>
            <a:noFill/>
          </a:ln>
        </p:spPr>
        <p:txBody>
          <a:bodyPr wrap="square" tIns="91440" bIns="9144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tabLst>
                <a:tab pos="2971800" algn="ctr"/>
                <a:tab pos="5943600" algn="r"/>
              </a:tabLst>
            </a:pPr>
            <a:r>
              <a:rPr lang="en-US" sz="1400" i="1" dirty="0">
                <a:effectLst/>
                <a:latin typeface="Avenir Next LT Pro" panose="020B0504020202020204" pitchFamily="34" charset="0"/>
                <a:ea typeface="Calibri" panose="020F0502020204030204" pitchFamily="34" charset="0"/>
                <a:cs typeface="Arial" panose="020B0604020202020204" pitchFamily="34" charset="0"/>
              </a:rPr>
              <a:t>This project was supported by the Administration for Community Living (ACL), U.S. Department of Health and Human Services (HHS) as part of a financial assistance award totaling $150,000 with 100 percent funding by ACL/HHS.  The contents are those of the author and do not necessarily represent the official views of, nor an endorsement, by ACL/HHS or the U.S. Government.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2431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sz="quarter" idx="13"/>
          </p:nvPr>
        </p:nvSpPr>
        <p:spPr>
          <a:xfrm>
            <a:off x="2496312" y="2935562"/>
            <a:ext cx="8701088" cy="2355966"/>
          </a:xfrm>
        </p:spPr>
        <p:txBody>
          <a:bodyPr>
            <a:normAutofit lnSpcReduction="10000"/>
          </a:bodyPr>
          <a:lstStyle/>
          <a:p>
            <a:pPr>
              <a:lnSpc>
                <a:spcPct val="100000"/>
              </a:lnSpc>
            </a:pPr>
            <a:r>
              <a:rPr lang="en-US" altLang="en-US" sz="3000"/>
              <a:t>Free online resource developed by Medicare Rights </a:t>
            </a:r>
            <a:r>
              <a:rPr lang="en-US" sz="3000"/>
              <a:t>with answers to Medicare questions in clear, simple language​</a:t>
            </a:r>
          </a:p>
          <a:p>
            <a:pPr algn="ctr">
              <a:lnSpc>
                <a:spcPct val="100000"/>
              </a:lnSpc>
              <a:spcBef>
                <a:spcPts val="3000"/>
              </a:spcBef>
            </a:pPr>
            <a:r>
              <a:rPr lang="en-US" altLang="en-US" sz="3500" b="1">
                <a:hlinkClick r:id="rId2"/>
              </a:rPr>
              <a:t>www.medicareinteractive.org</a:t>
            </a:r>
            <a:endParaRPr lang="en-US" altLang="en-US" sz="3500" b="1"/>
          </a:p>
        </p:txBody>
      </p:sp>
      <p:pic>
        <p:nvPicPr>
          <p:cNvPr id="8" name="Picture 7" descr="Text&#10;&#10;Description automatically generated">
            <a:extLst>
              <a:ext uri="{FF2B5EF4-FFF2-40B4-BE49-F238E27FC236}">
                <a16:creationId xmlns:a16="http://schemas.microsoft.com/office/drawing/2014/main" id="{BC2E53E0-F137-3D47-A8B2-02B676FBF8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48540" y="962740"/>
            <a:ext cx="4572000" cy="1256631"/>
          </a:xfrm>
          <a:prstGeom prst="rect">
            <a:avLst/>
          </a:prstGeom>
        </p:spPr>
      </p:pic>
      <p:pic>
        <p:nvPicPr>
          <p:cNvPr id="3" name="Picture 2" descr="Icon&#10;&#10;Description automatically generated">
            <a:extLst>
              <a:ext uri="{FF2B5EF4-FFF2-40B4-BE49-F238E27FC236}">
                <a16:creationId xmlns:a16="http://schemas.microsoft.com/office/drawing/2014/main" id="{241F20F8-2D89-EB5B-74A4-989827345CC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96312" y="669415"/>
            <a:ext cx="1908052" cy="1908052"/>
          </a:xfrm>
          <a:prstGeom prst="rect">
            <a:avLst/>
          </a:prstGeom>
        </p:spPr>
      </p:pic>
    </p:spTree>
    <p:extLst>
      <p:ext uri="{BB962C8B-B14F-4D97-AF65-F5344CB8AC3E}">
        <p14:creationId xmlns:p14="http://schemas.microsoft.com/office/powerpoint/2010/main" val="2809736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2502241" y="2934681"/>
            <a:ext cx="8701088" cy="3046394"/>
          </a:xfrm>
        </p:spPr>
        <p:txBody>
          <a:bodyPr vert="horz" lIns="91440" tIns="45720" rIns="91440" bIns="45720" rtlCol="0" anchor="t">
            <a:noAutofit/>
          </a:bodyPr>
          <a:lstStyle/>
          <a:p>
            <a:pPr marL="228600" indent="-228600">
              <a:buFont typeface="Arial" panose="020B0604020202020204" pitchFamily="34" charset="0"/>
              <a:buChar char="•"/>
            </a:pPr>
            <a:r>
              <a:rPr lang="en-US" dirty="0"/>
              <a:t>Online, self-paced curriculum that empowers professionals to better help clients, patients, employees, retirees, and others navigate Medicare</a:t>
            </a:r>
          </a:p>
          <a:p>
            <a:pPr marL="228600" indent="-228600">
              <a:buFont typeface="Arial" panose="020B0604020202020204" pitchFamily="34" charset="0"/>
              <a:buChar char="•"/>
            </a:pPr>
            <a:r>
              <a:rPr lang="en-US" dirty="0"/>
              <a:t>Builds on 30 years of Medicare Rights Center counseling experience</a:t>
            </a:r>
          </a:p>
          <a:p>
            <a:pPr marL="228600" indent="-228600">
              <a:buFont typeface="Arial" panose="020B0604020202020204" pitchFamily="34" charset="0"/>
              <a:buChar char="•"/>
            </a:pPr>
            <a:r>
              <a:rPr lang="en-US" dirty="0"/>
              <a:t>For details, visit </a:t>
            </a:r>
            <a:r>
              <a:rPr lang="en-US" dirty="0" err="1">
                <a:hlinkClick r:id="rId2"/>
              </a:rPr>
              <a:t>www.medicareinteractive.org</a:t>
            </a:r>
            <a:r>
              <a:rPr lang="en-US" dirty="0">
                <a:hlinkClick r:id="rId2"/>
              </a:rPr>
              <a:t>/</a:t>
            </a:r>
            <a:br>
              <a:rPr lang="en-US" dirty="0">
                <a:hlinkClick r:id="rId2"/>
              </a:rPr>
            </a:br>
            <a:r>
              <a:rPr lang="en-US" dirty="0">
                <a:hlinkClick r:id="rId2"/>
              </a:rPr>
              <a:t>learning-center/courses</a:t>
            </a:r>
            <a:endParaRPr lang="en-US" dirty="0"/>
          </a:p>
        </p:txBody>
      </p:sp>
      <p:pic>
        <p:nvPicPr>
          <p:cNvPr id="8" name="Picture 7" descr="Graphical user interface, text&#10;&#10;Description automatically generated">
            <a:extLst>
              <a:ext uri="{FF2B5EF4-FFF2-40B4-BE49-F238E27FC236}">
                <a16:creationId xmlns:a16="http://schemas.microsoft.com/office/drawing/2014/main" id="{A2CCB635-D668-3E4D-8B3D-2C3269F598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9648" y="819921"/>
            <a:ext cx="4572000" cy="1540565"/>
          </a:xfrm>
          <a:prstGeom prst="rect">
            <a:avLst/>
          </a:prstGeom>
        </p:spPr>
      </p:pic>
    </p:spTree>
    <p:extLst>
      <p:ext uri="{BB962C8B-B14F-4D97-AF65-F5344CB8AC3E}">
        <p14:creationId xmlns:p14="http://schemas.microsoft.com/office/powerpoint/2010/main" val="4215619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25888-2E59-97D4-A032-F8583F4AC0A1}"/>
              </a:ext>
            </a:extLst>
          </p:cNvPr>
          <p:cNvSpPr>
            <a:spLocks noGrp="1"/>
          </p:cNvSpPr>
          <p:nvPr>
            <p:ph type="ctrTitle"/>
          </p:nvPr>
        </p:nvSpPr>
        <p:spPr>
          <a:xfrm>
            <a:off x="637511" y="2403783"/>
            <a:ext cx="9450869" cy="1898394"/>
          </a:xfrm>
        </p:spPr>
        <p:txBody>
          <a:bodyPr/>
          <a:lstStyle/>
          <a:p>
            <a:pPr algn="ctr"/>
            <a:r>
              <a:rPr lang="en-US" dirty="0"/>
              <a:t>Thank you!</a:t>
            </a:r>
          </a:p>
        </p:txBody>
      </p:sp>
      <p:sp>
        <p:nvSpPr>
          <p:cNvPr id="2" name="Rounded Rectangle 5">
            <a:extLst>
              <a:ext uri="{FF2B5EF4-FFF2-40B4-BE49-F238E27FC236}">
                <a16:creationId xmlns:a16="http://schemas.microsoft.com/office/drawing/2014/main" id="{A5D44E03-047D-756E-E5C7-CCA02D38F975}"/>
              </a:ext>
            </a:extLst>
          </p:cNvPr>
          <p:cNvSpPr/>
          <p:nvPr/>
        </p:nvSpPr>
        <p:spPr>
          <a:xfrm>
            <a:off x="916142" y="5436573"/>
            <a:ext cx="10359716" cy="1157764"/>
          </a:xfrm>
          <a:prstGeom prst="roundRect">
            <a:avLst/>
          </a:prstGeom>
          <a:solidFill>
            <a:schemeClr val="accent6">
              <a:lumMod val="20000"/>
              <a:lumOff val="80000"/>
            </a:schemeClr>
          </a:solidFill>
          <a:ln>
            <a:noFill/>
          </a:ln>
        </p:spPr>
        <p:txBody>
          <a:bodyPr wrap="square" tIns="91440" bIns="9144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tabLst>
                <a:tab pos="2971800" algn="ctr"/>
                <a:tab pos="5943600" algn="r"/>
              </a:tabLst>
            </a:pPr>
            <a:r>
              <a:rPr lang="en-US" sz="1400" i="1" dirty="0">
                <a:effectLst/>
                <a:latin typeface="Avenir Next LT Pro" panose="020B0504020202020204" pitchFamily="34" charset="0"/>
                <a:ea typeface="Calibri" panose="020F0502020204030204" pitchFamily="34" charset="0"/>
                <a:cs typeface="Arial" panose="020B0604020202020204" pitchFamily="34" charset="0"/>
              </a:rPr>
              <a:t>This project was supported by the Administration for Community Living (ACL), U.S. Department of Health and Human Services (HHS) as part of a financial assistance award totaling $150,000 with 100 percent funding by ACL/HHS.  The contents are those of the author and do not necessarily represent the official views of, nor an endorsement, by ACL/HHS or the U.S. Government.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90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FEAA-CA75-D678-6D99-89BC89877B1B}"/>
              </a:ext>
            </a:extLst>
          </p:cNvPr>
          <p:cNvSpPr>
            <a:spLocks noGrp="1"/>
          </p:cNvSpPr>
          <p:nvPr>
            <p:ph type="title"/>
          </p:nvPr>
        </p:nvSpPr>
        <p:spPr>
          <a:xfrm>
            <a:off x="838199" y="365125"/>
            <a:ext cx="9989457" cy="1325563"/>
          </a:xfrm>
        </p:spPr>
        <p:txBody>
          <a:bodyPr>
            <a:normAutofit/>
          </a:bodyPr>
          <a:lstStyle/>
          <a:p>
            <a:r>
              <a:rPr lang="en-US" dirty="0"/>
              <a:t>What is End-Stage Renal Disease?</a:t>
            </a:r>
          </a:p>
        </p:txBody>
      </p:sp>
      <p:sp>
        <p:nvSpPr>
          <p:cNvPr id="3" name="Text Placeholder 2">
            <a:extLst>
              <a:ext uri="{FF2B5EF4-FFF2-40B4-BE49-F238E27FC236}">
                <a16:creationId xmlns:a16="http://schemas.microsoft.com/office/drawing/2014/main" id="{914B82EF-7CC8-41E3-AD88-38C963A5E6C9}"/>
              </a:ext>
            </a:extLst>
          </p:cNvPr>
          <p:cNvSpPr>
            <a:spLocks noGrp="1"/>
          </p:cNvSpPr>
          <p:nvPr>
            <p:ph type="body" sz="quarter" idx="12"/>
          </p:nvPr>
        </p:nvSpPr>
        <p:spPr>
          <a:xfrm>
            <a:off x="838200" y="1819958"/>
            <a:ext cx="10515600" cy="3854028"/>
          </a:xfrm>
        </p:spPr>
        <p:txBody>
          <a:bodyPr>
            <a:normAutofit/>
          </a:bodyPr>
          <a:lstStyle/>
          <a:p>
            <a:r>
              <a:rPr lang="en-US" sz="2400" dirty="0"/>
              <a:t>Someone with </a:t>
            </a:r>
            <a:r>
              <a:rPr lang="en-US" sz="2400" b="1" dirty="0">
                <a:solidFill>
                  <a:schemeClr val="accent1"/>
                </a:solidFill>
              </a:rPr>
              <a:t>End-Stage Renal Disease (ESRD)</a:t>
            </a:r>
            <a:r>
              <a:rPr lang="en-US" sz="2400" b="1" dirty="0">
                <a:solidFill>
                  <a:srgbClr val="70B861"/>
                </a:solidFill>
              </a:rPr>
              <a:t> </a:t>
            </a:r>
            <a:r>
              <a:rPr lang="en-US" sz="2400" dirty="0"/>
              <a:t>has irreversible kidney damage</a:t>
            </a:r>
          </a:p>
          <a:p>
            <a:r>
              <a:rPr lang="en-US" sz="2400" dirty="0"/>
              <a:t>Kidneys are the organs that filter an individual’s blood</a:t>
            </a:r>
          </a:p>
          <a:p>
            <a:r>
              <a:rPr lang="en-US" sz="2400" dirty="0"/>
              <a:t>An individual with ESRD needs treatment, so that waste does not build up in their blood and make them sick</a:t>
            </a:r>
          </a:p>
          <a:p>
            <a:r>
              <a:rPr lang="en-US" sz="2400" dirty="0"/>
              <a:t>Treatments for ESRD include </a:t>
            </a:r>
            <a:r>
              <a:rPr lang="en-US" sz="2400" b="1" dirty="0">
                <a:solidFill>
                  <a:schemeClr val="accent1"/>
                </a:solidFill>
              </a:rPr>
              <a:t>dialysis</a:t>
            </a:r>
            <a:r>
              <a:rPr lang="en-US" sz="2400" dirty="0"/>
              <a:t> and </a:t>
            </a:r>
            <a:r>
              <a:rPr lang="en-US" sz="2400" b="1" dirty="0">
                <a:solidFill>
                  <a:schemeClr val="accent1"/>
                </a:solidFill>
              </a:rPr>
              <a:t>kidney transplant</a:t>
            </a:r>
            <a:endParaRPr lang="en-US" sz="2800" dirty="0"/>
          </a:p>
          <a:p>
            <a:endParaRPr lang="en-US" dirty="0"/>
          </a:p>
        </p:txBody>
      </p:sp>
      <p:pic>
        <p:nvPicPr>
          <p:cNvPr id="5" name="Picture 4" descr="A round blue circle with red and white kidneys&#10;&#10;AI-generated content may be incorrect.">
            <a:extLst>
              <a:ext uri="{FF2B5EF4-FFF2-40B4-BE49-F238E27FC236}">
                <a16:creationId xmlns:a16="http://schemas.microsoft.com/office/drawing/2014/main" id="{168D542A-A50A-C40E-49C5-D414A6837F8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477829" y="4333780"/>
            <a:ext cx="2108200" cy="2108200"/>
          </a:xfrm>
          <a:prstGeom prst="rect">
            <a:avLst/>
          </a:prstGeom>
        </p:spPr>
      </p:pic>
      <p:sp>
        <p:nvSpPr>
          <p:cNvPr id="6" name="Text Placeholder 2">
            <a:extLst>
              <a:ext uri="{FF2B5EF4-FFF2-40B4-BE49-F238E27FC236}">
                <a16:creationId xmlns:a16="http://schemas.microsoft.com/office/drawing/2014/main" id="{3E60B0E2-21E0-D238-F344-2B6FC6E24113}"/>
              </a:ext>
            </a:extLst>
          </p:cNvPr>
          <p:cNvSpPr txBox="1">
            <a:spLocks/>
          </p:cNvSpPr>
          <p:nvPr/>
        </p:nvSpPr>
        <p:spPr>
          <a:xfrm>
            <a:off x="838199" y="4357366"/>
            <a:ext cx="7667172" cy="1167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400" b="1" dirty="0">
                <a:solidFill>
                  <a:schemeClr val="accent1"/>
                </a:solidFill>
              </a:rPr>
              <a:t>Dialysis:</a:t>
            </a:r>
            <a:r>
              <a:rPr lang="en-US" sz="2400" dirty="0"/>
              <a:t> Process that uses mechanical means to remove waste from an individual’s blood since their kidneys cannot perform that function</a:t>
            </a:r>
          </a:p>
          <a:p>
            <a:pPr fontAlgn="auto">
              <a:spcAft>
                <a:spcPts val="0"/>
              </a:spcAft>
            </a:pPr>
            <a:endParaRPr lang="en-US" dirty="0"/>
          </a:p>
          <a:p>
            <a:pPr fontAlgn="auto">
              <a:spcAft>
                <a:spcPts val="0"/>
              </a:spcAft>
            </a:pPr>
            <a:endParaRPr lang="en-US" dirty="0"/>
          </a:p>
        </p:txBody>
      </p:sp>
    </p:spTree>
    <p:extLst>
      <p:ext uri="{BB962C8B-B14F-4D97-AF65-F5344CB8AC3E}">
        <p14:creationId xmlns:p14="http://schemas.microsoft.com/office/powerpoint/2010/main" val="3214480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EBBF-2114-B841-8D6D-2A504C4E6185}"/>
              </a:ext>
            </a:extLst>
          </p:cNvPr>
          <p:cNvSpPr>
            <a:spLocks noGrp="1"/>
          </p:cNvSpPr>
          <p:nvPr>
            <p:ph type="title"/>
          </p:nvPr>
        </p:nvSpPr>
        <p:spPr/>
        <p:txBody>
          <a:bodyPr/>
          <a:lstStyle/>
          <a:p>
            <a:r>
              <a:rPr lang="en-US" dirty="0"/>
              <a:t>ESRD Medicare</a:t>
            </a:r>
          </a:p>
        </p:txBody>
      </p:sp>
      <p:sp>
        <p:nvSpPr>
          <p:cNvPr id="3" name="Text Placeholder 2">
            <a:extLst>
              <a:ext uri="{FF2B5EF4-FFF2-40B4-BE49-F238E27FC236}">
                <a16:creationId xmlns:a16="http://schemas.microsoft.com/office/drawing/2014/main" id="{B0065EC3-4036-D60E-F8B6-F0646FB45950}"/>
              </a:ext>
            </a:extLst>
          </p:cNvPr>
          <p:cNvSpPr>
            <a:spLocks noGrp="1"/>
          </p:cNvSpPr>
          <p:nvPr>
            <p:ph type="body" sz="quarter" idx="12"/>
          </p:nvPr>
        </p:nvSpPr>
        <p:spPr/>
        <p:txBody>
          <a:bodyPr/>
          <a:lstStyle/>
          <a:p>
            <a:r>
              <a:rPr lang="en-US" dirty="0"/>
              <a:t>Provides an individual with health coverage if they have permanent kidney failure</a:t>
            </a:r>
          </a:p>
          <a:p>
            <a:r>
              <a:rPr lang="en-US" dirty="0"/>
              <a:t>Covers a range of services that treat kidney failure </a:t>
            </a:r>
          </a:p>
          <a:p>
            <a:r>
              <a:rPr lang="en-US" dirty="0"/>
              <a:t>Provides coverage for all he usual services and items covered by Medicare</a:t>
            </a:r>
          </a:p>
        </p:txBody>
      </p:sp>
      <p:pic>
        <p:nvPicPr>
          <p:cNvPr id="4" name="Picture 3" descr="A round blue circle with red and white kidneys&#10;&#10;AI-generated content may be incorrect.">
            <a:extLst>
              <a:ext uri="{FF2B5EF4-FFF2-40B4-BE49-F238E27FC236}">
                <a16:creationId xmlns:a16="http://schemas.microsoft.com/office/drawing/2014/main" id="{DF4A1750-A153-FBC1-1582-0816F0FEB97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0514" y="1556582"/>
            <a:ext cx="3497942" cy="3497942"/>
          </a:xfrm>
          <a:prstGeom prst="rect">
            <a:avLst/>
          </a:prstGeom>
        </p:spPr>
      </p:pic>
    </p:spTree>
    <p:extLst>
      <p:ext uri="{BB962C8B-B14F-4D97-AF65-F5344CB8AC3E}">
        <p14:creationId xmlns:p14="http://schemas.microsoft.com/office/powerpoint/2010/main" val="307248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7E5E8-343B-661F-962D-3DC5A14CF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C5B43-4D99-72FA-724B-3789E353FE0F}"/>
              </a:ext>
            </a:extLst>
          </p:cNvPr>
          <p:cNvSpPr>
            <a:spLocks noGrp="1"/>
          </p:cNvSpPr>
          <p:nvPr>
            <p:ph type="title"/>
          </p:nvPr>
        </p:nvSpPr>
        <p:spPr/>
        <p:txBody>
          <a:bodyPr/>
          <a:lstStyle/>
          <a:p>
            <a:r>
              <a:rPr lang="en-US" dirty="0"/>
              <a:t>Covered treatments for ESRD</a:t>
            </a:r>
          </a:p>
        </p:txBody>
      </p:sp>
      <p:sp>
        <p:nvSpPr>
          <p:cNvPr id="3" name="Text Placeholder 2">
            <a:extLst>
              <a:ext uri="{FF2B5EF4-FFF2-40B4-BE49-F238E27FC236}">
                <a16:creationId xmlns:a16="http://schemas.microsoft.com/office/drawing/2014/main" id="{A842B63C-5345-7547-A6A3-CE3EF8708D0D}"/>
              </a:ext>
            </a:extLst>
          </p:cNvPr>
          <p:cNvSpPr>
            <a:spLocks noGrp="1"/>
          </p:cNvSpPr>
          <p:nvPr>
            <p:ph type="body" sz="quarter" idx="12"/>
          </p:nvPr>
        </p:nvSpPr>
        <p:spPr/>
        <p:txBody>
          <a:bodyPr>
            <a:noAutofit/>
          </a:bodyPr>
          <a:lstStyle/>
          <a:p>
            <a:r>
              <a:rPr lang="en-US" sz="2400" dirty="0"/>
              <a:t>Kidney transplants</a:t>
            </a:r>
          </a:p>
          <a:p>
            <a:r>
              <a:rPr lang="en-US" sz="2400" dirty="0"/>
              <a:t>Hospital inpatient dialysis</a:t>
            </a:r>
          </a:p>
          <a:p>
            <a:r>
              <a:rPr lang="en-US" sz="2400" dirty="0"/>
              <a:t>Outpatient dialysis from a Medicare-certified hospital or free-standing dialysis facility</a:t>
            </a:r>
          </a:p>
          <a:p>
            <a:r>
              <a:rPr lang="en-US" sz="2400" dirty="0"/>
              <a:t>Home dialysis training from a dialysis facility</a:t>
            </a:r>
          </a:p>
          <a:p>
            <a:pPr lvl="1"/>
            <a:r>
              <a:rPr lang="en-US" sz="2000" dirty="0"/>
              <a:t>Training for a beneficiary and caregivers who will provide home dialysis</a:t>
            </a:r>
          </a:p>
          <a:p>
            <a:pPr lvl="1"/>
            <a:r>
              <a:rPr lang="en-US" sz="2000" dirty="0"/>
              <a:t>Home dialysis equipment and supplies</a:t>
            </a:r>
          </a:p>
          <a:p>
            <a:pPr lvl="1"/>
            <a:r>
              <a:rPr lang="en-US" sz="2000" dirty="0"/>
              <a:t>Medications related to treatment (medication is only covered when overseen by a doctor)</a:t>
            </a:r>
          </a:p>
          <a:p>
            <a:r>
              <a:rPr lang="en-US" sz="2400" dirty="0"/>
              <a:t>Immunosuppressant drugs after a kidney transplant as long as the beneficiary had Medicare Part A at the time of the transplant</a:t>
            </a:r>
          </a:p>
        </p:txBody>
      </p:sp>
    </p:spTree>
    <p:extLst>
      <p:ext uri="{BB962C8B-B14F-4D97-AF65-F5344CB8AC3E}">
        <p14:creationId xmlns:p14="http://schemas.microsoft.com/office/powerpoint/2010/main" val="356162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B9845-374D-3149-1F5B-983206EC1D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9E871F-0CBE-05B5-0B2A-C6E55E7FB123}"/>
              </a:ext>
            </a:extLst>
          </p:cNvPr>
          <p:cNvSpPr>
            <a:spLocks noGrp="1"/>
          </p:cNvSpPr>
          <p:nvPr>
            <p:ph type="title"/>
          </p:nvPr>
        </p:nvSpPr>
        <p:spPr/>
        <p:txBody>
          <a:bodyPr/>
          <a:lstStyle/>
          <a:p>
            <a:r>
              <a:rPr lang="en-US" dirty="0"/>
              <a:t>ESRD Medicare eligibility</a:t>
            </a:r>
          </a:p>
        </p:txBody>
      </p:sp>
    </p:spTree>
    <p:extLst>
      <p:ext uri="{BB962C8B-B14F-4D97-AF65-F5344CB8AC3E}">
        <p14:creationId xmlns:p14="http://schemas.microsoft.com/office/powerpoint/2010/main" val="408391309"/>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666666"/>
      </a:dk2>
      <a:lt2>
        <a:srgbClr val="CCCCCC"/>
      </a:lt2>
      <a:accent1>
        <a:srgbClr val="3A8A36"/>
      </a:accent1>
      <a:accent2>
        <a:srgbClr val="71B861"/>
      </a:accent2>
      <a:accent3>
        <a:srgbClr val="004B91"/>
      </a:accent3>
      <a:accent4>
        <a:srgbClr val="373D6D"/>
      </a:accent4>
      <a:accent5>
        <a:srgbClr val="8B81D2"/>
      </a:accent5>
      <a:accent6>
        <a:srgbClr val="963334"/>
      </a:accent6>
      <a:hlink>
        <a:srgbClr val="1155CC"/>
      </a:hlink>
      <a:folHlink>
        <a:srgbClr val="6611C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edicare Rights brand colors">
      <a:dk1>
        <a:sysClr val="windowText" lastClr="000000"/>
      </a:dk1>
      <a:lt1>
        <a:srgbClr val="FFFFFF"/>
      </a:lt1>
      <a:dk2>
        <a:srgbClr val="03386E"/>
      </a:dk2>
      <a:lt2>
        <a:srgbClr val="BFE7E5"/>
      </a:lt2>
      <a:accent1>
        <a:srgbClr val="47AB47"/>
      </a:accent1>
      <a:accent2>
        <a:srgbClr val="A8D159"/>
      </a:accent2>
      <a:accent3>
        <a:srgbClr val="ED664A"/>
      </a:accent3>
      <a:accent4>
        <a:srgbClr val="FAA340"/>
      </a:accent4>
      <a:accent5>
        <a:srgbClr val="038CAD"/>
      </a:accent5>
      <a:accent6>
        <a:srgbClr val="63C4BF"/>
      </a:accent6>
      <a:hlink>
        <a:srgbClr val="0A4F8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8f333a15-14ce-4acb-be46-c7bb9ebaa243">
      <UserInfo>
        <DisplayName>Anna Szilagyi</DisplayName>
        <AccountId>16</AccountId>
        <AccountType/>
      </UserInfo>
    </SharedWithUsers>
    <lcf76f155ced4ddcb4097134ff3c332f xmlns="46eb5ea5-c861-40cc-b355-55969697028b">
      <Terms xmlns="http://schemas.microsoft.com/office/infopath/2007/PartnerControls"/>
    </lcf76f155ced4ddcb4097134ff3c332f>
    <TaxCatchAll xmlns="8f333a15-14ce-4acb-be46-c7bb9ebaa2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19B2CF0A20854A8A4C6CD90DB6F975" ma:contentTypeVersion="19" ma:contentTypeDescription="Create a new document." ma:contentTypeScope="" ma:versionID="0ec1aba8d65be109da4556a0403dc429">
  <xsd:schema xmlns:xsd="http://www.w3.org/2001/XMLSchema" xmlns:xs="http://www.w3.org/2001/XMLSchema" xmlns:p="http://schemas.microsoft.com/office/2006/metadata/properties" xmlns:ns1="http://schemas.microsoft.com/sharepoint/v3" xmlns:ns2="46eb5ea5-c861-40cc-b355-55969697028b" xmlns:ns3="8f333a15-14ce-4acb-be46-c7bb9ebaa243" targetNamespace="http://schemas.microsoft.com/office/2006/metadata/properties" ma:root="true" ma:fieldsID="030ac5d1478f9e690388cc96d042354e" ns1:_="" ns2:_="" ns3:_="">
    <xsd:import namespace="http://schemas.microsoft.com/sharepoint/v3"/>
    <xsd:import namespace="46eb5ea5-c861-40cc-b355-55969697028b"/>
    <xsd:import namespace="8f333a15-14ce-4acb-be46-c7bb9ebaa243"/>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eb5ea5-c861-40cc-b355-5596969702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5d94868-5e8c-40e2-b522-8f9ecb43c1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333a15-14ce-4acb-be46-c7bb9ebaa2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d180f57-022f-4375-8edf-7a2b51c9f975}" ma:internalName="TaxCatchAll" ma:showField="CatchAllData" ma:web="8f333a15-14ce-4acb-be46-c7bb9ebaa2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905327-0365-44EE-95F7-596A777CCF62}">
  <ds:schemaRefs>
    <ds:schemaRef ds:uri="http://schemas.microsoft.com/office/infopath/2007/PartnerControls"/>
    <ds:schemaRef ds:uri="http://schemas.microsoft.com/office/2006/documentManagement/types"/>
    <ds:schemaRef ds:uri="http://purl.org/dc/dcmitype/"/>
    <ds:schemaRef ds:uri="http://schemas.microsoft.com/sharepoint/v3"/>
    <ds:schemaRef ds:uri="http://www.w3.org/XML/1998/namespace"/>
    <ds:schemaRef ds:uri="http://schemas.openxmlformats.org/package/2006/metadata/core-properties"/>
    <ds:schemaRef ds:uri="http://schemas.microsoft.com/office/2006/metadata/properties"/>
    <ds:schemaRef ds:uri="8f333a15-14ce-4acb-be46-c7bb9ebaa243"/>
    <ds:schemaRef ds:uri="46eb5ea5-c861-40cc-b355-55969697028b"/>
    <ds:schemaRef ds:uri="http://purl.org/dc/terms/"/>
    <ds:schemaRef ds:uri="http://purl.org/dc/elements/1.1/"/>
  </ds:schemaRefs>
</ds:datastoreItem>
</file>

<file path=customXml/itemProps2.xml><?xml version="1.0" encoding="utf-8"?>
<ds:datastoreItem xmlns:ds="http://schemas.openxmlformats.org/officeDocument/2006/customXml" ds:itemID="{FB4C9CFA-119A-4927-898E-6FAD28404F61}">
  <ds:schemaRefs>
    <ds:schemaRef ds:uri="http://schemas.microsoft.com/sharepoint/v3/contenttype/forms"/>
  </ds:schemaRefs>
</ds:datastoreItem>
</file>

<file path=customXml/itemProps3.xml><?xml version="1.0" encoding="utf-8"?>
<ds:datastoreItem xmlns:ds="http://schemas.openxmlformats.org/officeDocument/2006/customXml" ds:itemID="{B4CDC5B1-9282-44FF-8778-A29A16D14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eb5ea5-c861-40cc-b355-55969697028b"/>
    <ds:schemaRef ds:uri="8f333a15-14ce-4acb-be46-c7bb9ebaa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16232</TotalTime>
  <Words>2931</Words>
  <Application>Microsoft Macintosh PowerPoint</Application>
  <PresentationFormat>Widescreen</PresentationFormat>
  <Paragraphs>248</Paragraphs>
  <Slides>54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54</vt:i4>
      </vt:variant>
    </vt:vector>
  </HeadingPairs>
  <TitlesOfParts>
    <vt:vector size="60" baseType="lpstr">
      <vt:lpstr>Arial</vt:lpstr>
      <vt:lpstr>Avenir Next LT Pro</vt:lpstr>
      <vt:lpstr>Calibri</vt:lpstr>
      <vt:lpstr>Wingdings</vt:lpstr>
      <vt:lpstr>1_Office Theme</vt:lpstr>
      <vt:lpstr>Office Theme</vt:lpstr>
      <vt:lpstr>Medicare and End-Stage Renal Disease</vt:lpstr>
      <vt:lpstr>PowerPoint Presentation</vt:lpstr>
      <vt:lpstr>National Council on Aging</vt:lpstr>
      <vt:lpstr>Main points</vt:lpstr>
      <vt:lpstr>ESRD Medicare basics</vt:lpstr>
      <vt:lpstr>What is End-Stage Renal Disease?</vt:lpstr>
      <vt:lpstr>ESRD Medicare</vt:lpstr>
      <vt:lpstr>Covered treatments for ESRD</vt:lpstr>
      <vt:lpstr>ESRD Medicare eligibility</vt:lpstr>
      <vt:lpstr>To be eligible for ESRD Medicare, someone must:</vt:lpstr>
      <vt:lpstr>Children and ESRD Medicare</vt:lpstr>
      <vt:lpstr>When does coverage start?</vt:lpstr>
      <vt:lpstr>When does coverage start?</vt:lpstr>
      <vt:lpstr>When does coverage end?</vt:lpstr>
      <vt:lpstr>Can ESRD Medicare resume?</vt:lpstr>
      <vt:lpstr>ESRD Medicare enrollment</vt:lpstr>
      <vt:lpstr>To enroll in ESRD Medicare, someone should:</vt:lpstr>
      <vt:lpstr>ESRD Medicare enrollment</vt:lpstr>
      <vt:lpstr>ESRD Medicare enrollment</vt:lpstr>
      <vt:lpstr>ESRD Medicare enrollment</vt:lpstr>
      <vt:lpstr>The 30-month coordination period</vt:lpstr>
      <vt:lpstr>The 30-month coordination period</vt:lpstr>
      <vt:lpstr>The 30-month coordination period</vt:lpstr>
      <vt:lpstr>Coordination period timing</vt:lpstr>
      <vt:lpstr>Enrolling in Medicare during 30-month coordination period</vt:lpstr>
      <vt:lpstr>Delaying ESRD Medicare</vt:lpstr>
      <vt:lpstr>Cost of treatment with ESRD Medicare</vt:lpstr>
      <vt:lpstr>Cost of treatment with ESRD Medicare</vt:lpstr>
      <vt:lpstr>Inpatient transplant or inpatient dialysis costs</vt:lpstr>
      <vt:lpstr>Outpatient dialysis costs</vt:lpstr>
      <vt:lpstr>Outpatient dialysis costs (continued)</vt:lpstr>
      <vt:lpstr>Home dialysis costs</vt:lpstr>
      <vt:lpstr>Immunosuppressant coverage</vt:lpstr>
      <vt:lpstr>Immunosuppressant drugs</vt:lpstr>
      <vt:lpstr>Time-limited Part B coverage</vt:lpstr>
      <vt:lpstr>Part B coverage for life</vt:lpstr>
      <vt:lpstr>Part B-ID coverage</vt:lpstr>
      <vt:lpstr>Part D coverage</vt:lpstr>
      <vt:lpstr>Part D coverage (continued)</vt:lpstr>
      <vt:lpstr>Group health plan coverage</vt:lpstr>
      <vt:lpstr>Vitamins</vt:lpstr>
      <vt:lpstr>Medigaps and Medicare Advantage</vt:lpstr>
      <vt:lpstr>Medigaps</vt:lpstr>
      <vt:lpstr>Medicare Advantage Plans</vt:lpstr>
      <vt:lpstr>Case studies</vt:lpstr>
      <vt:lpstr>Case study #1</vt:lpstr>
      <vt:lpstr>What should you tell Peter before his transplant?</vt:lpstr>
      <vt:lpstr>Case study #2</vt:lpstr>
      <vt:lpstr>Does Jasmine have any other options?</vt:lpstr>
      <vt:lpstr>Resources</vt:lpstr>
      <vt:lpstr>Resources for information and help</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and End-Stage Renal Disease</dc:title>
  <dc:subject/>
  <dc:creator>Medicare Rights Center</dc:creator>
  <cp:keywords/>
  <dc:description/>
  <cp:lastModifiedBy>Donya Currie</cp:lastModifiedBy>
  <cp:revision>9</cp:revision>
  <dcterms:created xsi:type="dcterms:W3CDTF">2010-02-26T22:04:50Z</dcterms:created>
  <dcterms:modified xsi:type="dcterms:W3CDTF">2025-06-03T12:30:25Z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0x010100BD19B2CF0A20854A8A4C6CD90DB6F975</vt:lpwstr>
  </property>
  <property fmtid="{D5CDD505-2E9C-101B-9397-08002B2CF9AE}" pid="3" name="Order">
    <vt:r8>50900</vt:r8>
  </property>
  <property fmtid="{D5CDD505-2E9C-101B-9397-08002B2CF9AE}" pid="4" name="MediaServiceImageTags">
    <vt:lpwstr/>
  </property>
</Properties>
</file>