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12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B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21_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3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6_0.xml" ContentType="application/vnd.ms-powerpoint.comments+xml"/>
  <Override PartName="/ppt/comments/modernComment_12B_28386B3C.xml" ContentType="application/vnd.ms-powerpoint.comments+xml"/>
  <Override PartName="/ppt/comments/modernComment_12C_C68C0BC6.xml" ContentType="application/vnd.ms-powerpoint.comments+xml"/>
  <Override PartName="/ppt/comments/modernComment_12F_8D2BDDB5.xml" ContentType="application/vnd.ms-powerpoint.comments+xml"/>
  <Override PartName="/ppt/comments/modernComment_130_30C784D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40"/>
  </p:notesMasterIdLst>
  <p:sldIdLst>
    <p:sldId id="256" r:id="rId5"/>
    <p:sldId id="257" r:id="rId6"/>
    <p:sldId id="258" r:id="rId7"/>
    <p:sldId id="259" r:id="rId8"/>
    <p:sldId id="261" r:id="rId9"/>
    <p:sldId id="262" r:id="rId10"/>
    <p:sldId id="264" r:id="rId11"/>
    <p:sldId id="265" r:id="rId12"/>
    <p:sldId id="266" r:id="rId13"/>
    <p:sldId id="267" r:id="rId14"/>
    <p:sldId id="268" r:id="rId15"/>
    <p:sldId id="269" r:id="rId16"/>
    <p:sldId id="271" r:id="rId17"/>
    <p:sldId id="272" r:id="rId18"/>
    <p:sldId id="273" r:id="rId19"/>
    <p:sldId id="274" r:id="rId20"/>
    <p:sldId id="275" r:id="rId21"/>
    <p:sldId id="283" r:id="rId22"/>
    <p:sldId id="284" r:id="rId23"/>
    <p:sldId id="285" r:id="rId24"/>
    <p:sldId id="286" r:id="rId25"/>
    <p:sldId id="287" r:id="rId26"/>
    <p:sldId id="289" r:id="rId27"/>
    <p:sldId id="290" r:id="rId28"/>
    <p:sldId id="291" r:id="rId29"/>
    <p:sldId id="293" r:id="rId30"/>
    <p:sldId id="294" r:id="rId31"/>
    <p:sldId id="299" r:id="rId32"/>
    <p:sldId id="300" r:id="rId33"/>
    <p:sldId id="301" r:id="rId34"/>
    <p:sldId id="303" r:id="rId35"/>
    <p:sldId id="304" r:id="rId36"/>
    <p:sldId id="295" r:id="rId37"/>
    <p:sldId id="296" r:id="rId38"/>
    <p:sldId id="298" r:id="rId39"/>
  </p:sldIdLst>
  <p:sldSz cx="12192000" cy="6858000"/>
  <p:notesSz cx="6858000" cy="9144000"/>
  <p:embeddedFontLst>
    <p:embeddedFont>
      <p:font typeface="Cambria" panose="02040503050406030204" pitchFamily="18" charset="0"/>
      <p:regular r:id="rId41"/>
      <p:bold r:id="rId42"/>
      <p:italic r:id="rId43"/>
      <p:boldItalic r:id="rId44"/>
    </p:embeddedFont>
    <p:embeddedFont>
      <p:font typeface="PT Sans" panose="020B0503020203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E91B4F-D3DE-930E-CFE2-E9165016D0CD}" name="Ray Lambert" initials="RL" userId="5Hv1uZWHWDI3FA1d1AZ6tE+pur9qOtfw706tDv5Aozg=" providerId="None"/>
  <p188:author id="{11F1ACDC-0635-F8C2-F723-ADD6D6BD47DB}" name="Natasha De Bernardi Ellinger" initials="NE" userId="R0PgvAdV8fxii+M2Pc8IrSDqtxC8JQSm/RxxV31eY6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celyn Dawson" initials="" lastIdx="15" clrIdx="0"/>
  <p:cmAuthor id="1" name="Katja Moos" initials="" lastIdx="3" clrIdx="1"/>
  <p:cmAuthor id="2" name="Evan Watson" initials="" lastIdx="1" clrIdx="2"/>
  <p:cmAuthor id="3" name="Kim Steinle" initials="" lastIdx="5" clrIdx="3"/>
  <p:cmAuthor id="4" name="Evan Watson" initials="EW" lastIdx="9" clrIdx="4">
    <p:extLst>
      <p:ext uri="{19B8F6BF-5375-455C-9EA6-DF929625EA0E}">
        <p15:presenceInfo xmlns:p15="http://schemas.microsoft.com/office/powerpoint/2012/main" userId="S-1-5-21-1614895754-1935655697-725345543-448786" providerId="AD"/>
      </p:ext>
    </p:extLst>
  </p:cmAuthor>
  <p:cmAuthor id="5" name="Kimberly Steinle" initials="KS" lastIdx="2" clrIdx="5">
    <p:extLst>
      <p:ext uri="{19B8F6BF-5375-455C-9EA6-DF929625EA0E}">
        <p15:presenceInfo xmlns:p15="http://schemas.microsoft.com/office/powerpoint/2012/main" userId="S-1-5-21-1614895754-1935655697-725345543-83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39FE0-5581-4716-9C32-545C3BC4CD39}" v="7" dt="2026-06-15T20:15:40.905"/>
    <p1510:client id="{A8218271-B882-42D0-9C70-1BA9CB4FA11C}" v="1" dt="2026-06-16T15:43:44.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s>
</file>

<file path=ppt/comments/modernComment_112_0.xml><?xml version="1.0" encoding="utf-8"?>
<p188:cmLst xmlns:a="http://schemas.openxmlformats.org/drawingml/2006/main" xmlns:r="http://schemas.openxmlformats.org/officeDocument/2006/relationships" xmlns:p188="http://schemas.microsoft.com/office/powerpoint/2018/8/main">
  <p188:cm id="{D2486BEA-54C2-4D42-AD9D-9EB2F317B0A4}" authorId="{11F1ACDC-0635-F8C2-F723-ADD6D6BD47DB}" created="2026-06-08T19:32:00.126">
    <ac:txMkLst xmlns:ac="http://schemas.microsoft.com/office/drawing/2013/main/command">
      <pc:docMk xmlns:pc="http://schemas.microsoft.com/office/powerpoint/2013/main/command"/>
      <pc:sldMk xmlns:pc="http://schemas.microsoft.com/office/powerpoint/2013/main/command" cId="0" sldId="274"/>
      <ac:spMk id="251" creationId="{00000000-0000-0000-0000-000000000000}"/>
      <ac:txMk cp="161" len="16">
        <ac:context len="653" hash="2434810973"/>
      </ac:txMk>
    </ac:txMkLst>
    <p188:pos x="3105150" y="1781175"/>
    <p188:txBody>
      <a:bodyPr/>
      <a:lstStyle/>
      <a:p>
        <a:r>
          <a:rPr lang="en-US"/>
          <a:t>Add option of buying three years of content (you can copy &amp; paste language from subject collection price sheet)</a:t>
        </a:r>
      </a:p>
    </p188:txBody>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D610B6E3-F341-4B8D-B27F-A62704625969}" authorId="{11F1ACDC-0635-F8C2-F723-ADD6D6BD47DB}" created="2026-06-08T19:32:36.643">
    <ac:txMkLst xmlns:ac="http://schemas.microsoft.com/office/drawing/2013/main/command">
      <pc:docMk xmlns:pc="http://schemas.microsoft.com/office/powerpoint/2013/main/command"/>
      <pc:sldMk xmlns:pc="http://schemas.microsoft.com/office/powerpoint/2013/main/command" cId="0" sldId="283"/>
      <ac:spMk id="330" creationId="{00000000-0000-0000-0000-000000000000}"/>
      <ac:txMk cp="267" len="52">
        <ac:context len="335" hash="184390302"/>
      </ac:txMk>
    </ac:txMkLst>
    <p188:pos x="1114425" y="3714750"/>
    <p188:txBody>
      <a:bodyPr/>
      <a:lstStyle/>
      <a:p>
        <a:r>
          <a:rPr lang="en-US"/>
          <a:t>Add bullet about how EBAs are also an option on offer?</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33E7635B-8269-4F16-9BD3-FC941AD70BA1}" authorId="{16E91B4F-D3DE-930E-CFE2-E9165016D0CD}" created="2026-03-03T20:49:14.773">
    <ac:txMkLst xmlns:ac="http://schemas.microsoft.com/office/drawing/2013/main/command">
      <pc:docMk xmlns:pc="http://schemas.microsoft.com/office/powerpoint/2013/main/command"/>
      <pc:sldMk xmlns:pc="http://schemas.microsoft.com/office/powerpoint/2013/main/command" cId="0" sldId="289"/>
      <ac:spMk id="385" creationId="{00000000-0000-0000-0000-000000000000}"/>
      <ac:txMk cp="51" len="4">
        <ac:context len="393" hash="4150050501"/>
      </ac:txMk>
    </ac:txMkLst>
    <p188:pos x="6570452" y="373811"/>
    <p188:txBody>
      <a:bodyPr/>
      <a:lstStyle/>
      <a:p>
        <a:r>
          <a:rPr lang="en-US"/>
          <a:t>Perhaps specify that this ranking refers to DMJ's Journal Impact Factor for 2024.</a:t>
        </a:r>
      </a:p>
    </p188:txBody>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D652D46B-1A0A-4B94-A760-8ECE1491B151}" authorId="{16E91B4F-D3DE-930E-CFE2-E9165016D0CD}" created="2026-03-03T21:02:46.137">
    <ac:txMkLst xmlns:ac="http://schemas.microsoft.com/office/drawing/2013/main/command">
      <pc:docMk xmlns:pc="http://schemas.microsoft.com/office/powerpoint/2013/main/command"/>
      <pc:sldMk xmlns:pc="http://schemas.microsoft.com/office/powerpoint/2013/main/command" cId="0" sldId="291"/>
      <ac:spMk id="403" creationId="{00000000-0000-0000-0000-000000000000}"/>
      <ac:txMk cp="0">
        <ac:context len="311" hash="3341712853"/>
      </ac:txMk>
    </ac:txMkLst>
    <p188:pos x="4773283" y="819509"/>
    <p188:txBody>
      <a:bodyPr/>
      <a:lstStyle/>
      <a:p>
        <a:r>
          <a:rPr lang="en-US"/>
          <a:t>This should be deleted. Some titles are not available in other aggregations, but not all. More than a few, including Kyoto J. Math., have content available through EBSCO.</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0B580C1F-7817-4BE0-971F-1332242B54E4}" authorId="{11F1ACDC-0635-F8C2-F723-ADD6D6BD47DB}" created="2026-06-08T19:30:36.733">
    <pc:sldMkLst xmlns:pc="http://schemas.microsoft.com/office/powerpoint/2013/main/command">
      <pc:docMk/>
      <pc:sldMk cId="0" sldId="294"/>
    </pc:sldMkLst>
    <p188:txBody>
      <a:bodyPr/>
      <a:lstStyle/>
      <a:p>
        <a:r>
          <a:rPr lang="en-US"/>
          <a:t>Can we have an SPC header slide to transition from math to SPC?</a:t>
        </a:r>
      </a:p>
    </p188:txBody>
  </p188:cm>
</p188:cmLst>
</file>

<file path=ppt/comments/modernComment_12B_28386B3C.xml><?xml version="1.0" encoding="utf-8"?>
<p188:cmLst xmlns:a="http://schemas.openxmlformats.org/drawingml/2006/main" xmlns:r="http://schemas.openxmlformats.org/officeDocument/2006/relationships" xmlns:p188="http://schemas.microsoft.com/office/powerpoint/2018/8/main">
  <p188:cm id="{1F1438FE-CC25-443B-8455-1AE66F889E6B}" authorId="{16E91B4F-D3DE-930E-CFE2-E9165016D0CD}" created="2026-03-03T21:06:41.485">
    <ac:txMkLst xmlns:ac="http://schemas.microsoft.com/office/drawing/2013/main/command">
      <pc:docMk xmlns:pc="http://schemas.microsoft.com/office/powerpoint/2013/main/command"/>
      <pc:sldMk xmlns:pc="http://schemas.microsoft.com/office/powerpoint/2013/main/command" cId="674786108" sldId="299"/>
      <ac:spMk id="17" creationId="{DA54B378-E354-4D07-A925-8C424C4FD75C}"/>
      <ac:txMk cp="179" len="13">
        <ac:context len="242" hash="3311929171"/>
      </ac:txMk>
    </ac:txMkLst>
    <p188:pos x="4226943" y="2501660"/>
    <p188:txBody>
      <a:bodyPr/>
      <a:lstStyle/>
      <a:p>
        <a:r>
          <a:rPr lang="en-US"/>
          <a:t>MSUP's logo should be included here. I think The logos for SBL and AMHCA can go at the bottom, as I think we should put the UPs at the top. The AMHCA logo can be made smaller to accommodate.</a:t>
        </a:r>
      </a:p>
    </p188:txBody>
  </p188:cm>
</p188:cmLst>
</file>

<file path=ppt/comments/modernComment_12C_C68C0BC6.xml><?xml version="1.0" encoding="utf-8"?>
<p188:cmLst xmlns:a="http://schemas.openxmlformats.org/drawingml/2006/main" xmlns:r="http://schemas.openxmlformats.org/officeDocument/2006/relationships" xmlns:p188="http://schemas.microsoft.com/office/powerpoint/2018/8/main">
  <p188:cm id="{32A79047-68B7-475A-AAA7-42E68310CDCB}" authorId="{16E91B4F-D3DE-930E-CFE2-E9165016D0CD}" created="2026-03-03T21:15:12.519">
    <ac:txMkLst xmlns:ac="http://schemas.microsoft.com/office/drawing/2013/main/command">
      <pc:docMk xmlns:pc="http://schemas.microsoft.com/office/powerpoint/2013/main/command"/>
      <pc:sldMk xmlns:pc="http://schemas.microsoft.com/office/powerpoint/2013/main/command" cId="3331066822" sldId="300"/>
      <ac:spMk id="3" creationId="{FC400D55-47F1-4C3E-B628-D629426DA9A0}"/>
      <ac:txMk cp="0" len="64">
        <ac:context len="121" hash="3917690935"/>
      </ac:txMk>
    </ac:txMkLst>
    <p188:pos x="3148641" y="1207698"/>
    <p188:txBody>
      <a:bodyPr/>
      <a:lstStyle/>
      <a:p>
        <a:r>
          <a:rPr lang="en-US"/>
          <a:t>These numbers need updating. For SPC hosting partners:
*5 publishers (if we're not including DUP on this slide)
*Change to "Over 140 journals" (The 158 must count Longleaf journals--Cornell UP, Texas Tech UP, West Virginia UP, and UNC Press.
*As of today, there are 86,629 articles, so change to "over 86,500" or "over 86,600". </a:t>
        </a:r>
      </a:p>
    </p188:txBody>
  </p188:cm>
</p188:cmLst>
</file>

<file path=ppt/comments/modernComment_12F_8D2BDDB5.xml><?xml version="1.0" encoding="utf-8"?>
<p188:cmLst xmlns:a="http://schemas.openxmlformats.org/drawingml/2006/main" xmlns:r="http://schemas.openxmlformats.org/officeDocument/2006/relationships" xmlns:p188="http://schemas.microsoft.com/office/powerpoint/2018/8/main">
  <p188:cm id="{EFC58817-6BF6-49C1-B974-3F348F548D1E}" authorId="{11F1ACDC-0635-F8C2-F723-ADD6D6BD47DB}" created="2026-06-08T19:29:31.574">
    <ac:txMkLst xmlns:ac="http://schemas.microsoft.com/office/drawing/2013/main/command">
      <pc:docMk xmlns:pc="http://schemas.microsoft.com/office/powerpoint/2013/main/command"/>
      <pc:sldMk xmlns:pc="http://schemas.microsoft.com/office/powerpoint/2013/main/command" cId="2368462261" sldId="303"/>
      <ac:spMk id="3" creationId="{8CC2EE73-7D30-4BC5-80FA-1A8FECDA23CA}"/>
      <ac:txMk cp="181" len="50">
        <ac:context len="416" hash="2995601863"/>
      </ac:txMk>
    </ac:txMkLst>
    <p188:pos x="2152650" y="2085975"/>
    <p188:txBody>
      <a:bodyPr/>
      <a:lstStyle/>
      <a:p>
        <a:r>
          <a:rPr lang="en-US"/>
          <a:t>Use same language as in the price sheet</a:t>
        </a:r>
      </a:p>
    </p188:txBody>
  </p188:cm>
</p188:cmLst>
</file>

<file path=ppt/comments/modernComment_130_30C784DF.xml><?xml version="1.0" encoding="utf-8"?>
<p188:cmLst xmlns:a="http://schemas.openxmlformats.org/drawingml/2006/main" xmlns:r="http://schemas.openxmlformats.org/officeDocument/2006/relationships" xmlns:p188="http://schemas.microsoft.com/office/powerpoint/2018/8/main">
  <p188:cm id="{22826277-97CE-4EE0-B400-1F037AA3B74E}" authorId="{11F1ACDC-0635-F8C2-F723-ADD6D6BD47DB}" created="2026-06-08T19:29:55.997">
    <ac:txMkLst xmlns:ac="http://schemas.microsoft.com/office/drawing/2013/main/command">
      <pc:docMk xmlns:pc="http://schemas.microsoft.com/office/powerpoint/2013/main/command"/>
      <pc:sldMk xmlns:pc="http://schemas.microsoft.com/office/powerpoint/2013/main/command" cId="818382047" sldId="304"/>
      <ac:spMk id="3" creationId="{F8BD54CD-ED45-4F92-947C-7CDA62BF3691}"/>
      <ac:txMk cp="190" len="45">
        <ac:context len="522" hash="3827859559"/>
      </ac:txMk>
    </ac:txMkLst>
    <p188:pos x="4972050" y="1714500"/>
    <p188:txBody>
      <a:bodyPr/>
      <a:lstStyle/>
      <a:p>
        <a:r>
          <a:rPr lang="en-US"/>
          <a:t>Use same language as in the price sheet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up from 120+ front-list titles each year before 2021</a:t>
            </a:r>
            <a:endParaRPr dirty="0"/>
          </a:p>
        </p:txBody>
      </p:sp>
      <p:sp>
        <p:nvSpPr>
          <p:cNvPr id="230" name="Google Shape;23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9" name="Google Shape;2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0" name="Google Shape;4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 name="Google Shape;42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1" name="Google Shape;44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8" name="Google Shape;4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dirty="0">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dirty="0">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Google Shape;57;p14">
            <a:extLst>
              <a:ext uri="{FF2B5EF4-FFF2-40B4-BE49-F238E27FC236}">
                <a16:creationId xmlns:a16="http://schemas.microsoft.com/office/drawing/2014/main" id="{B5A19BC9-B533-4CFD-92A1-FBACE0761758}"/>
              </a:ext>
            </a:extLst>
          </p:cNvPr>
          <p:cNvSpPr txBox="1">
            <a:spLocks noGrp="1"/>
          </p:cNvSpPr>
          <p:nvPr>
            <p:ph type="title"/>
          </p:nvPr>
        </p:nvSpPr>
        <p:spPr>
          <a:xfrm>
            <a:off x="914400" y="640079"/>
            <a:ext cx="7829400" cy="42671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34F59"/>
              </a:buClr>
              <a:buSzPts val="2100"/>
              <a:buFont typeface="PT Sans"/>
              <a:buNone/>
              <a:defRPr sz="2800" b="1" i="0" u="none" strike="noStrike" cap="none">
                <a:solidFill>
                  <a:srgbClr val="034F59"/>
                </a:solidFill>
                <a:latin typeface="PT Sans"/>
                <a:ea typeface="PT Sans"/>
                <a:cs typeface="PT Sans"/>
                <a:sym typeface="PT Sans"/>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dirty="0"/>
          </a:p>
        </p:txBody>
      </p:sp>
      <p:sp>
        <p:nvSpPr>
          <p:cNvPr id="6" name="Google Shape;58;p14">
            <a:extLst>
              <a:ext uri="{FF2B5EF4-FFF2-40B4-BE49-F238E27FC236}">
                <a16:creationId xmlns:a16="http://schemas.microsoft.com/office/drawing/2014/main" id="{CCDEFA65-4A4A-41C3-A005-6EE6EB488D8B}"/>
              </a:ext>
            </a:extLst>
          </p:cNvPr>
          <p:cNvSpPr txBox="1">
            <a:spLocks noGrp="1"/>
          </p:cNvSpPr>
          <p:nvPr>
            <p:ph type="body" idx="1"/>
          </p:nvPr>
        </p:nvSpPr>
        <p:spPr>
          <a:xfrm>
            <a:off x="914400" y="1828801"/>
            <a:ext cx="9936480" cy="409738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0"/>
              </a:spcBef>
              <a:spcAft>
                <a:spcPts val="0"/>
              </a:spcAft>
              <a:buClr>
                <a:srgbClr val="F78D2D"/>
              </a:buClr>
              <a:buSzPts val="1800"/>
              <a:buFont typeface="Manuale"/>
              <a:buChar char="▸"/>
              <a:defRPr sz="2400" i="0" u="none" strike="noStrike" cap="none">
                <a:solidFill>
                  <a:schemeClr val="dk1"/>
                </a:solidFill>
                <a:latin typeface="Manuale"/>
                <a:ea typeface="Manuale"/>
                <a:cs typeface="Manuale"/>
                <a:sym typeface="Manuale"/>
              </a:defRPr>
            </a:lvl1pPr>
            <a:lvl2pPr marL="914400" marR="0" lvl="1" indent="-323850" algn="l" rtl="0">
              <a:lnSpc>
                <a:spcPct val="120000"/>
              </a:lnSpc>
              <a:spcBef>
                <a:spcPts val="0"/>
              </a:spcBef>
              <a:spcAft>
                <a:spcPts val="0"/>
              </a:spcAft>
              <a:buClr>
                <a:srgbClr val="F78D2D"/>
              </a:buClr>
              <a:buSzPts val="1500"/>
              <a:buFont typeface="Manuale"/>
              <a:buChar char="▹"/>
              <a:defRPr sz="1500" i="0" u="none" strike="noStrike" cap="none">
                <a:solidFill>
                  <a:schemeClr val="dk1"/>
                </a:solidFill>
                <a:latin typeface="Manuale"/>
                <a:ea typeface="Manuale"/>
                <a:cs typeface="Manuale"/>
                <a:sym typeface="Manuale"/>
              </a:defRPr>
            </a:lvl2pPr>
            <a:lvl3pPr marL="1371600" marR="0" lvl="2" indent="-317500" algn="l" rtl="0">
              <a:lnSpc>
                <a:spcPct val="120000"/>
              </a:lnSpc>
              <a:spcBef>
                <a:spcPts val="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3pPr>
            <a:lvl4pPr marL="1828800" marR="0" lvl="3" indent="-304800" algn="l" rtl="0">
              <a:lnSpc>
                <a:spcPct val="120000"/>
              </a:lnSpc>
              <a:spcBef>
                <a:spcPts val="0"/>
              </a:spcBef>
              <a:spcAft>
                <a:spcPts val="0"/>
              </a:spcAft>
              <a:buClr>
                <a:srgbClr val="F78D2D"/>
              </a:buClr>
              <a:buSzPts val="1200"/>
              <a:buFont typeface="Manuale"/>
              <a:buChar char="▹"/>
              <a:defRPr sz="1200" i="0" u="none" strike="noStrike" cap="none">
                <a:solidFill>
                  <a:schemeClr val="dk1"/>
                </a:solidFill>
                <a:latin typeface="Manuale"/>
                <a:ea typeface="Manuale"/>
                <a:cs typeface="Manuale"/>
                <a:sym typeface="Manuale"/>
              </a:defRPr>
            </a:lvl4pPr>
            <a:lvl5pPr marL="2286000" marR="0" lvl="4" indent="-298450" algn="l" rtl="0">
              <a:lnSpc>
                <a:spcPct val="120000"/>
              </a:lnSpc>
              <a:spcBef>
                <a:spcPts val="0"/>
              </a:spcBef>
              <a:spcAft>
                <a:spcPts val="0"/>
              </a:spcAft>
              <a:buClr>
                <a:srgbClr val="F78D2D"/>
              </a:buClr>
              <a:buSzPts val="1100"/>
              <a:buFont typeface="Manuale"/>
              <a:buChar char="∘"/>
              <a:defRPr sz="1100" i="0" u="none" strike="noStrike" cap="none">
                <a:solidFill>
                  <a:schemeClr val="dk1"/>
                </a:solidFill>
                <a:latin typeface="Manuale"/>
                <a:ea typeface="Manuale"/>
                <a:cs typeface="Manuale"/>
                <a:sym typeface="Manuale"/>
              </a:defRPr>
            </a:lvl5pPr>
            <a:lvl6pPr marL="2743200" marR="0" lvl="5"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6pPr>
            <a:lvl7pPr marL="3200400" marR="0" lvl="6"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7pPr>
            <a:lvl8pPr marL="3657600" marR="0" lvl="7"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8pPr>
            <a:lvl9pPr marL="4114800" marR="0" lvl="8"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9pPr>
          </a:lstStyle>
          <a:p>
            <a:endParaRPr dirty="0"/>
          </a:p>
        </p:txBody>
      </p:sp>
      <p:cxnSp>
        <p:nvCxnSpPr>
          <p:cNvPr id="8" name="Google Shape;60;p14">
            <a:extLst>
              <a:ext uri="{FF2B5EF4-FFF2-40B4-BE49-F238E27FC236}">
                <a16:creationId xmlns:a16="http://schemas.microsoft.com/office/drawing/2014/main" id="{E2FA1A6F-1BBD-4088-AFEB-B9BC5CE47FA1}"/>
              </a:ext>
            </a:extLst>
          </p:cNvPr>
          <p:cNvCxnSpPr>
            <a:cxnSpLocks/>
          </p:cNvCxnSpPr>
          <p:nvPr userDrawn="1"/>
        </p:nvCxnSpPr>
        <p:spPr>
          <a:xfrm>
            <a:off x="914400" y="1344168"/>
            <a:ext cx="11277600" cy="0"/>
          </a:xfrm>
          <a:prstGeom prst="straightConnector1">
            <a:avLst/>
          </a:prstGeom>
          <a:noFill/>
          <a:ln w="19050" cap="flat" cmpd="sng">
            <a:solidFill>
              <a:srgbClr val="F78D2D"/>
            </a:solidFill>
            <a:prstDash val="solid"/>
            <a:round/>
            <a:headEnd type="none" w="med" len="med"/>
            <a:tailEnd type="none" w="med" len="med"/>
          </a:ln>
        </p:spPr>
      </p:cxnSp>
      <p:sp>
        <p:nvSpPr>
          <p:cNvPr id="10" name="Google Shape;87;p12">
            <a:extLst>
              <a:ext uri="{FF2B5EF4-FFF2-40B4-BE49-F238E27FC236}">
                <a16:creationId xmlns:a16="http://schemas.microsoft.com/office/drawing/2014/main" id="{FB9EE17A-AE4B-477F-8E99-A205872570BC}"/>
              </a:ext>
            </a:extLst>
          </p:cNvPr>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1947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L="914400" marR="0" lvl="1" indent="-355600"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30200"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L="2286000" marR="0" lvl="4" indent="-317500"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2" name="Google Shape;12;p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200" b="0" i="0" u="none" strike="noStrike" cap="none">
                <a:solidFill>
                  <a:srgbClr val="7F7F7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dirty="0"/>
          </a:p>
        </p:txBody>
      </p:sp>
      <p:sp>
        <p:nvSpPr>
          <p:cNvPr id="13" name="Google Shape;13;p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400" b="0" i="0" u="none" strike="noStrike" cap="none">
                <a:solidFill>
                  <a:srgbClr val="7F7F7F"/>
                </a:solidFill>
                <a:latin typeface="Roboto"/>
                <a:ea typeface="Roboto"/>
                <a:cs typeface="Roboto"/>
                <a:sym typeface="Roboto"/>
              </a:defRPr>
            </a:lvl1pPr>
            <a:lvl2pPr marL="0" marR="0" lvl="1" indent="0" algn="r" rtl="0">
              <a:spcBef>
                <a:spcPts val="0"/>
              </a:spcBef>
              <a:buNone/>
              <a:defRPr sz="1400" b="0" i="0" u="none" strike="noStrike" cap="none">
                <a:solidFill>
                  <a:srgbClr val="7F7F7F"/>
                </a:solidFill>
                <a:latin typeface="Roboto"/>
                <a:ea typeface="Roboto"/>
                <a:cs typeface="Roboto"/>
                <a:sym typeface="Roboto"/>
              </a:defRPr>
            </a:lvl2pPr>
            <a:lvl3pPr marL="0" marR="0" lvl="2" indent="0" algn="r" rtl="0">
              <a:spcBef>
                <a:spcPts val="0"/>
              </a:spcBef>
              <a:buNone/>
              <a:defRPr sz="1400" b="0" i="0" u="none" strike="noStrike" cap="none">
                <a:solidFill>
                  <a:srgbClr val="7F7F7F"/>
                </a:solidFill>
                <a:latin typeface="Roboto"/>
                <a:ea typeface="Roboto"/>
                <a:cs typeface="Roboto"/>
                <a:sym typeface="Roboto"/>
              </a:defRPr>
            </a:lvl3pPr>
            <a:lvl4pPr marL="0" marR="0" lvl="3" indent="0" algn="r" rtl="0">
              <a:spcBef>
                <a:spcPts val="0"/>
              </a:spcBef>
              <a:buNone/>
              <a:defRPr sz="1400" b="0" i="0" u="none" strike="noStrike" cap="none">
                <a:solidFill>
                  <a:srgbClr val="7F7F7F"/>
                </a:solidFill>
                <a:latin typeface="Roboto"/>
                <a:ea typeface="Roboto"/>
                <a:cs typeface="Roboto"/>
                <a:sym typeface="Roboto"/>
              </a:defRPr>
            </a:lvl4pPr>
            <a:lvl5pPr marL="0" marR="0" lvl="4" indent="0" algn="r" rtl="0">
              <a:spcBef>
                <a:spcPts val="0"/>
              </a:spcBef>
              <a:buNone/>
              <a:defRPr sz="1400" b="0" i="0" u="none" strike="noStrike" cap="none">
                <a:solidFill>
                  <a:srgbClr val="7F7F7F"/>
                </a:solidFill>
                <a:latin typeface="Roboto"/>
                <a:ea typeface="Roboto"/>
                <a:cs typeface="Roboto"/>
                <a:sym typeface="Roboto"/>
              </a:defRPr>
            </a:lvl5pPr>
            <a:lvl6pPr marL="0" marR="0" lvl="5" indent="0" algn="r" rtl="0">
              <a:spcBef>
                <a:spcPts val="0"/>
              </a:spcBef>
              <a:buNone/>
              <a:defRPr sz="1400" b="0" i="0" u="none" strike="noStrike" cap="none">
                <a:solidFill>
                  <a:srgbClr val="7F7F7F"/>
                </a:solidFill>
                <a:latin typeface="Roboto"/>
                <a:ea typeface="Roboto"/>
                <a:cs typeface="Roboto"/>
                <a:sym typeface="Roboto"/>
              </a:defRPr>
            </a:lvl6pPr>
            <a:lvl7pPr marL="0" marR="0" lvl="6" indent="0" algn="r" rtl="0">
              <a:spcBef>
                <a:spcPts val="0"/>
              </a:spcBef>
              <a:buNone/>
              <a:defRPr sz="1400" b="0" i="0" u="none" strike="noStrike" cap="none">
                <a:solidFill>
                  <a:srgbClr val="7F7F7F"/>
                </a:solidFill>
                <a:latin typeface="Roboto"/>
                <a:ea typeface="Roboto"/>
                <a:cs typeface="Roboto"/>
                <a:sym typeface="Roboto"/>
              </a:defRPr>
            </a:lvl7pPr>
            <a:lvl8pPr marL="0" marR="0" lvl="7" indent="0" algn="r" rtl="0">
              <a:spcBef>
                <a:spcPts val="0"/>
              </a:spcBef>
              <a:buNone/>
              <a:defRPr sz="1400" b="0" i="0" u="none" strike="noStrike" cap="none">
                <a:solidFill>
                  <a:srgbClr val="7F7F7F"/>
                </a:solidFill>
                <a:latin typeface="Roboto"/>
                <a:ea typeface="Roboto"/>
                <a:cs typeface="Roboto"/>
                <a:sym typeface="Roboto"/>
              </a:defRPr>
            </a:lvl8pPr>
            <a:lvl9pPr marL="0" marR="0" lvl="8" indent="0" algn="r" rtl="0">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 id="2147483664" r:id="rId13"/>
    <p:sldLayoutId id="2147483666" r:id="rId14"/>
    <p:sldLayoutId id="2147483668" r:id="rId15"/>
    <p:sldLayoutId id="2147483670" r:id="rId16"/>
    <p:sldLayoutId id="2147483660" r:id="rId17"/>
    <p:sldLayoutId id="2147483661" r:id="rId18"/>
    <p:sldLayoutId id="2147483663" r:id="rId19"/>
    <p:sldLayoutId id="2147483665" r:id="rId20"/>
    <p:sldLayoutId id="2147483667" r:id="rId21"/>
    <p:sldLayoutId id="2147483669"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2_0.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126_0.xml"/><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microsoft.com/office/2018/10/relationships/comments" Target="../comments/modernComment_12B_28386B3C.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microsoft.com/office/2018/10/relationships/comments" Target="../comments/modernComment_12C_C68C0BC6.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microsoft.com/office/2018/10/relationships/comments" Target="../comments/modernComment_12F_8D2BDDB5.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microsoft.com/office/2018/10/relationships/comments" Target="../comments/modernComment_130_30C784DF.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hyperlink" Target="mailto:Dup_libraryrelations@duk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ctrTitle"/>
          </p:nvPr>
        </p:nvSpPr>
        <p:spPr>
          <a:xfrm>
            <a:off x="1325114" y="1333076"/>
            <a:ext cx="9540240" cy="1887539"/>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chemeClr val="lt1"/>
              </a:buClr>
              <a:buSzPts val="4800"/>
              <a:buFont typeface="Roboto"/>
              <a:buNone/>
            </a:pPr>
            <a:r>
              <a:rPr lang="en-US" sz="7200" dirty="0"/>
              <a:t>Duke University Press </a:t>
            </a:r>
            <a:br>
              <a:rPr lang="en-US" dirty="0"/>
            </a:br>
            <a:r>
              <a:rPr lang="en-US" dirty="0"/>
              <a:t>Digital Products for Libraries 2027</a:t>
            </a:r>
            <a:endParaRPr sz="4800" dirty="0"/>
          </a:p>
        </p:txBody>
      </p:sp>
      <p:sp>
        <p:nvSpPr>
          <p:cNvPr id="94" name="Google Shape;94;p13"/>
          <p:cNvSpPr txBox="1">
            <a:spLocks noGrp="1"/>
          </p:cNvSpPr>
          <p:nvPr>
            <p:ph type="subTitle" idx="1"/>
          </p:nvPr>
        </p:nvSpPr>
        <p:spPr>
          <a:xfrm>
            <a:off x="2743200" y="3602038"/>
            <a:ext cx="6704068" cy="1046162"/>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2400"/>
              <a:buNone/>
            </a:pPr>
            <a:r>
              <a:rPr lang="en-US" dirty="0"/>
              <a:t>Humanities, Social Sciences, and Mathematics </a:t>
            </a:r>
            <a:endParaRPr dirty="0"/>
          </a:p>
        </p:txBody>
      </p:sp>
      <p:sp>
        <p:nvSpPr>
          <p:cNvPr id="95" name="Google Shape;95;p13"/>
          <p:cNvSpPr txBox="1"/>
          <p:nvPr/>
        </p:nvSpPr>
        <p:spPr>
          <a:xfrm>
            <a:off x="2481942" y="5411046"/>
            <a:ext cx="6230112" cy="1046162"/>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7F7F7F"/>
              </a:buClr>
              <a:buSzPts val="1800"/>
              <a:buFont typeface="Arial"/>
              <a:buNone/>
            </a:pPr>
            <a:r>
              <a:rPr lang="en-US" sz="1800" b="0" i="0" u="none" strike="noStrike" cap="none" dirty="0">
                <a:solidFill>
                  <a:srgbClr val="7F7F7F"/>
                </a:solidFill>
                <a:latin typeface="Roboto"/>
                <a:ea typeface="Roboto"/>
                <a:cs typeface="Roboto"/>
                <a:sym typeface="Roboto"/>
              </a:rPr>
              <a:t> June 2027</a:t>
            </a:r>
            <a:endParaRPr sz="1800" b="0" i="0" u="none" strike="noStrike" cap="none" dirty="0">
              <a:solidFill>
                <a:srgbClr val="7F7F7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Flagship Journals</a:t>
            </a:r>
            <a:endParaRPr dirty="0"/>
          </a:p>
        </p:txBody>
      </p:sp>
      <p:sp>
        <p:nvSpPr>
          <p:cNvPr id="188" name="Google Shape;188;p24"/>
          <p:cNvSpPr txBox="1">
            <a:spLocks noGrp="1"/>
          </p:cNvSpPr>
          <p:nvPr>
            <p:ph type="body" idx="1"/>
          </p:nvPr>
        </p:nvSpPr>
        <p:spPr>
          <a:xfrm>
            <a:off x="914399" y="1825626"/>
            <a:ext cx="5410201" cy="3544888"/>
          </a:xfrm>
          <a:prstGeom prst="rect">
            <a:avLst/>
          </a:prstGeom>
          <a:noFill/>
          <a:ln>
            <a:noFill/>
          </a:ln>
        </p:spPr>
        <p:txBody>
          <a:bodyPr spcFirstLastPara="1" wrap="square" lIns="0" tIns="0" rIns="0" bIns="0" anchor="t" anchorCtr="0">
            <a:noAutofit/>
          </a:bodyPr>
          <a:lstStyle/>
          <a:p>
            <a:pPr marL="228600" indent="-228600">
              <a:buSzPts val="2000"/>
            </a:pPr>
            <a:r>
              <a:rPr lang="en-US" i="1" dirty="0"/>
              <a:t>American Literature</a:t>
            </a:r>
            <a:endParaRPr lang="en-US" dirty="0"/>
          </a:p>
          <a:p>
            <a:pPr marL="228600" indent="-228600">
              <a:buSzPts val="2000"/>
            </a:pPr>
            <a:r>
              <a:rPr lang="en-US" i="1" dirty="0"/>
              <a:t>Comparative Literature</a:t>
            </a:r>
          </a:p>
          <a:p>
            <a:pPr marL="228600" indent="-228600">
              <a:buSzPts val="2000"/>
            </a:pPr>
            <a:r>
              <a:rPr lang="en-US" i="1" dirty="0"/>
              <a:t>GLQ: A Journal of Lesbian and </a:t>
            </a:r>
            <a:br>
              <a:rPr lang="en-US" i="1" dirty="0"/>
            </a:br>
            <a:r>
              <a:rPr lang="en-US" i="1" dirty="0"/>
              <a:t>Gay Studies</a:t>
            </a:r>
            <a:endParaRPr lang="en-US" dirty="0"/>
          </a:p>
          <a:p>
            <a:pPr marL="228600" lvl="0" indent="-228600" algn="l" rtl="0">
              <a:lnSpc>
                <a:spcPct val="120000"/>
              </a:lnSpc>
              <a:spcBef>
                <a:spcPts val="0"/>
              </a:spcBef>
              <a:spcAft>
                <a:spcPts val="0"/>
              </a:spcAft>
              <a:buClr>
                <a:schemeClr val="dk1"/>
              </a:buClr>
              <a:buSzPts val="2000"/>
              <a:buChar char="•"/>
            </a:pPr>
            <a:r>
              <a:rPr lang="en-US" i="1" dirty="0"/>
              <a:t>Hispanic American Historical Review</a:t>
            </a:r>
            <a:endParaRPr dirty="0"/>
          </a:p>
          <a:p>
            <a:pPr marL="228600" indent="-228600">
              <a:buSzPts val="2000"/>
            </a:pPr>
            <a:r>
              <a:rPr lang="en-US" i="1" dirty="0"/>
              <a:t>History of Political Economy</a:t>
            </a:r>
          </a:p>
          <a:p>
            <a:pPr marL="228600" indent="-228600">
              <a:buSzPts val="2000"/>
            </a:pPr>
            <a:r>
              <a:rPr lang="en-US" i="1" dirty="0"/>
              <a:t>Journal of Asian Studies</a:t>
            </a:r>
          </a:p>
          <a:p>
            <a:pPr marL="0" lvl="0" indent="0" algn="l" rtl="0">
              <a:lnSpc>
                <a:spcPct val="120000"/>
              </a:lnSpc>
              <a:spcBef>
                <a:spcPts val="0"/>
              </a:spcBef>
              <a:spcAft>
                <a:spcPts val="0"/>
              </a:spcAft>
              <a:buClr>
                <a:schemeClr val="dk1"/>
              </a:buClr>
              <a:buSzPts val="2000"/>
              <a:buNone/>
            </a:pPr>
            <a:endParaRPr dirty="0"/>
          </a:p>
        </p:txBody>
      </p:sp>
      <p:sp>
        <p:nvSpPr>
          <p:cNvPr id="191" name="Google Shape;191;p2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10</a:t>
            </a:fld>
            <a:endParaRPr dirty="0"/>
          </a:p>
        </p:txBody>
      </p:sp>
      <p:sp>
        <p:nvSpPr>
          <p:cNvPr id="7" name="TextBox 6">
            <a:extLst>
              <a:ext uri="{FF2B5EF4-FFF2-40B4-BE49-F238E27FC236}">
                <a16:creationId xmlns:a16="http://schemas.microsoft.com/office/drawing/2014/main" id="{B7F08B35-2B1B-F221-8CE7-204FB2E6A684}"/>
              </a:ext>
            </a:extLst>
          </p:cNvPr>
          <p:cNvSpPr txBox="1"/>
          <p:nvPr/>
        </p:nvSpPr>
        <p:spPr>
          <a:xfrm>
            <a:off x="6096000" y="1852350"/>
            <a:ext cx="5791200" cy="2636812"/>
          </a:xfrm>
          <a:prstGeom prst="rect">
            <a:avLst/>
          </a:prstGeom>
          <a:noFill/>
        </p:spPr>
        <p:txBody>
          <a:bodyPr wrap="square">
            <a:spAutoFit/>
          </a:bodyPr>
          <a:lstStyle/>
          <a:p>
            <a:pPr marL="342900" indent="-342900">
              <a:buSzPts val="2000"/>
              <a:buFont typeface="Arial" panose="020B0604020202020204" pitchFamily="34" charset="0"/>
              <a:buChar char="•"/>
            </a:pPr>
            <a:r>
              <a:rPr lang="en-US" sz="2400" i="1" dirty="0">
                <a:latin typeface="Cambria" panose="02040503050406030204" pitchFamily="18" charset="0"/>
                <a:ea typeface="Cambria" panose="02040503050406030204" pitchFamily="18" charset="0"/>
              </a:rPr>
              <a:t>Journal of Health Politics, Policy and Law</a:t>
            </a:r>
            <a:endParaRPr lang="en-US" sz="2400" dirty="0">
              <a:latin typeface="Cambria" panose="02040503050406030204" pitchFamily="18" charset="0"/>
              <a:ea typeface="Cambria" panose="02040503050406030204" pitchFamily="18" charset="0"/>
            </a:endParaRP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The Philosophical Review</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Public Culture</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Small Axe: A Caribbean Journal of Criticism</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TSQ: Transgender Studies Quarterly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Supporting Emerging Scholarship in New Fields</a:t>
            </a:r>
            <a:endParaRPr dirty="0"/>
          </a:p>
        </p:txBody>
      </p:sp>
      <p:sp>
        <p:nvSpPr>
          <p:cNvPr id="198" name="Google Shape;198;p2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sz="2000" i="1" dirty="0"/>
              <a:t>Anthropocene History</a:t>
            </a:r>
          </a:p>
          <a:p>
            <a:pPr marL="228600" lvl="0" indent="-228600" algn="l" rtl="0">
              <a:lnSpc>
                <a:spcPct val="120000"/>
              </a:lnSpc>
              <a:spcBef>
                <a:spcPts val="0"/>
              </a:spcBef>
              <a:spcAft>
                <a:spcPts val="0"/>
              </a:spcAft>
              <a:buClr>
                <a:schemeClr val="dk1"/>
              </a:buClr>
              <a:buSzPts val="2400"/>
              <a:buChar char="•"/>
            </a:pPr>
            <a:r>
              <a:rPr lang="en-US" sz="2000" i="1" dirty="0"/>
              <a:t>Environmental Humanities</a:t>
            </a:r>
            <a:endParaRPr sz="2000" dirty="0"/>
          </a:p>
          <a:p>
            <a:pPr marL="228600" lvl="0" indent="-228600" algn="l" rtl="0">
              <a:lnSpc>
                <a:spcPct val="120000"/>
              </a:lnSpc>
              <a:spcBef>
                <a:spcPts val="0"/>
              </a:spcBef>
              <a:spcAft>
                <a:spcPts val="0"/>
              </a:spcAft>
              <a:buClr>
                <a:schemeClr val="dk1"/>
              </a:buClr>
              <a:buSzPts val="2400"/>
              <a:buChar char="•"/>
            </a:pPr>
            <a:r>
              <a:rPr lang="en-US" sz="2000" i="1" dirty="0"/>
              <a:t>History of the Present</a:t>
            </a:r>
            <a:endParaRPr sz="2000" i="1" dirty="0"/>
          </a:p>
          <a:p>
            <a:pPr marL="228600" lvl="0" indent="-228600" algn="l" rtl="0">
              <a:lnSpc>
                <a:spcPct val="120000"/>
              </a:lnSpc>
              <a:spcBef>
                <a:spcPts val="0"/>
              </a:spcBef>
              <a:spcAft>
                <a:spcPts val="0"/>
              </a:spcAft>
              <a:buClr>
                <a:schemeClr val="dk1"/>
              </a:buClr>
              <a:buSzPts val="2400"/>
              <a:buChar char="•"/>
            </a:pPr>
            <a:r>
              <a:rPr lang="en-US" sz="2000" i="1" dirty="0"/>
              <a:t>Journal of Middle East Women’s Studies</a:t>
            </a:r>
            <a:endParaRPr sz="2000" dirty="0"/>
          </a:p>
          <a:p>
            <a:pPr marL="228600" indent="-228600">
              <a:buSzPts val="2400"/>
            </a:pPr>
            <a:r>
              <a:rPr lang="en-US" sz="2000" i="1" dirty="0"/>
              <a:t>liquid blackness</a:t>
            </a:r>
            <a:endParaRPr lang="en-US" sz="2000" dirty="0"/>
          </a:p>
          <a:p>
            <a:pPr marL="228600" lvl="0" indent="-228600" algn="l" rtl="0">
              <a:lnSpc>
                <a:spcPct val="120000"/>
              </a:lnSpc>
              <a:spcBef>
                <a:spcPts val="0"/>
              </a:spcBef>
              <a:spcAft>
                <a:spcPts val="0"/>
              </a:spcAft>
              <a:buClr>
                <a:schemeClr val="dk1"/>
              </a:buClr>
              <a:buSzPts val="2400"/>
              <a:buChar char="•"/>
            </a:pPr>
            <a:r>
              <a:rPr lang="en-US" sz="2000" i="1" dirty="0"/>
              <a:t>positions: asia critique</a:t>
            </a:r>
            <a:endParaRPr sz="2000" dirty="0"/>
          </a:p>
          <a:p>
            <a:pPr marL="228600" lvl="0" indent="-228600" algn="l" rtl="0">
              <a:lnSpc>
                <a:spcPct val="120000"/>
              </a:lnSpc>
              <a:spcBef>
                <a:spcPts val="0"/>
              </a:spcBef>
              <a:spcAft>
                <a:spcPts val="0"/>
              </a:spcAft>
              <a:buClr>
                <a:schemeClr val="dk1"/>
              </a:buClr>
              <a:buSzPts val="2400"/>
              <a:buChar char="•"/>
            </a:pPr>
            <a:r>
              <a:rPr lang="en-US" sz="2000" i="1" dirty="0"/>
              <a:t>Public Culture</a:t>
            </a:r>
          </a:p>
          <a:p>
            <a:pPr marL="228600" lvl="0" indent="-228600" algn="l" rtl="0">
              <a:lnSpc>
                <a:spcPct val="120000"/>
              </a:lnSpc>
              <a:spcBef>
                <a:spcPts val="0"/>
              </a:spcBef>
              <a:spcAft>
                <a:spcPts val="0"/>
              </a:spcAft>
              <a:buClr>
                <a:schemeClr val="dk1"/>
              </a:buClr>
              <a:buSzPts val="2400"/>
              <a:buChar char="•"/>
            </a:pPr>
            <a:r>
              <a:rPr lang="en-US" sz="2000" i="1" dirty="0"/>
              <a:t>QTR: Trans and Queer Studies in Religion</a:t>
            </a:r>
          </a:p>
          <a:p>
            <a:pPr marL="228600" indent="-228600">
              <a:buSzPts val="2400"/>
            </a:pPr>
            <a:r>
              <a:rPr lang="en-US" sz="2000" i="1" dirty="0"/>
              <a:t>TSQ: Transgender Studies Quarterly</a:t>
            </a:r>
            <a:endParaRPr lang="en-US" sz="2000" dirty="0"/>
          </a:p>
          <a:p>
            <a:pPr marL="0" lvl="0" indent="0" algn="l" rtl="0">
              <a:lnSpc>
                <a:spcPct val="120000"/>
              </a:lnSpc>
              <a:spcBef>
                <a:spcPts val="0"/>
              </a:spcBef>
              <a:spcAft>
                <a:spcPts val="0"/>
              </a:spcAft>
              <a:buClr>
                <a:schemeClr val="dk1"/>
              </a:buClr>
              <a:buSzPts val="2400"/>
              <a:buNone/>
            </a:pPr>
            <a:endParaRPr dirty="0"/>
          </a:p>
        </p:txBody>
      </p:sp>
      <p:pic>
        <p:nvPicPr>
          <p:cNvPr id="199" name="Google Shape;199;p25"/>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24796" y="1825905"/>
            <a:ext cx="2355889" cy="3364994"/>
          </a:xfrm>
          <a:prstGeom prst="rect">
            <a:avLst/>
          </a:prstGeom>
          <a:noFill/>
          <a:ln>
            <a:noFill/>
          </a:ln>
        </p:spPr>
      </p:pic>
      <p:pic>
        <p:nvPicPr>
          <p:cNvPr id="200" name="Google Shape;200;p25"/>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032862" y="1825626"/>
            <a:ext cx="2285593" cy="2285593"/>
          </a:xfrm>
          <a:prstGeom prst="rect">
            <a:avLst/>
          </a:prstGeom>
          <a:noFill/>
          <a:ln>
            <a:noFill/>
          </a:ln>
        </p:spPr>
      </p:pic>
      <p:sp>
        <p:nvSpPr>
          <p:cNvPr id="201" name="Google Shape;201;p2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Archival Journal Products </a:t>
            </a:r>
            <a:endParaRPr dirty="0"/>
          </a:p>
        </p:txBody>
      </p:sp>
      <p:sp>
        <p:nvSpPr>
          <p:cNvPr id="208" name="Google Shape;208;p2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12</a:t>
            </a:fld>
            <a:endParaRPr dirty="0"/>
          </a:p>
        </p:txBody>
      </p:sp>
      <p:pic>
        <p:nvPicPr>
          <p:cNvPr id="209" name="Google Shape;209;p26"/>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970677" y="3802142"/>
            <a:ext cx="1759407" cy="2454594"/>
          </a:xfrm>
          <a:prstGeom prst="rect">
            <a:avLst/>
          </a:prstGeom>
          <a:noFill/>
          <a:ln>
            <a:noFill/>
          </a:ln>
        </p:spPr>
      </p:pic>
      <p:sp>
        <p:nvSpPr>
          <p:cNvPr id="7" name="Google Shape;216;p27">
            <a:extLst>
              <a:ext uri="{FF2B5EF4-FFF2-40B4-BE49-F238E27FC236}">
                <a16:creationId xmlns:a16="http://schemas.microsoft.com/office/drawing/2014/main" id="{0AE0122F-2E44-4B39-9DE6-74275EC02010}"/>
              </a:ext>
            </a:extLst>
          </p:cNvPr>
          <p:cNvSpPr txBox="1">
            <a:spLocks/>
          </p:cNvSpPr>
          <p:nvPr/>
        </p:nvSpPr>
        <p:spPr>
          <a:xfrm>
            <a:off x="5867401" y="1693703"/>
            <a:ext cx="4632961" cy="34705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Tikkun</a:t>
            </a:r>
          </a:p>
          <a:p>
            <a:pPr marL="228600" indent="-228600">
              <a:buSzPts val="2000"/>
            </a:pPr>
            <a:r>
              <a:rPr lang="en-US" sz="1600" dirty="0"/>
              <a:t>Content from 2000–2018 as a complete collection or by year</a:t>
            </a:r>
            <a:endParaRPr lang="en-US" sz="1800" dirty="0"/>
          </a:p>
          <a:p>
            <a:pPr marL="228600" indent="-228600">
              <a:buSzPts val="2000"/>
            </a:pPr>
            <a:r>
              <a:rPr lang="en-US" sz="1600" dirty="0"/>
              <a:t>Analysis and commentary that strives to bridge the cultural divide between religious and secular progressives from a Jewish perspective</a:t>
            </a:r>
          </a:p>
        </p:txBody>
      </p:sp>
      <p:sp>
        <p:nvSpPr>
          <p:cNvPr id="10" name="Google Shape;216;p27">
            <a:extLst>
              <a:ext uri="{FF2B5EF4-FFF2-40B4-BE49-F238E27FC236}">
                <a16:creationId xmlns:a16="http://schemas.microsoft.com/office/drawing/2014/main" id="{773AC318-090A-4FDB-A75C-D26D7350A2E1}"/>
              </a:ext>
            </a:extLst>
          </p:cNvPr>
          <p:cNvSpPr txBox="1">
            <a:spLocks/>
          </p:cNvSpPr>
          <p:nvPr/>
        </p:nvSpPr>
        <p:spPr>
          <a:xfrm>
            <a:off x="736547" y="1693703"/>
            <a:ext cx="5093565" cy="35448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American Literary Scholarship</a:t>
            </a:r>
          </a:p>
          <a:p>
            <a:pPr marL="285750" indent="-285750">
              <a:buSzPts val="2000"/>
            </a:pPr>
            <a:r>
              <a:rPr lang="en-US" sz="1600" dirty="0"/>
              <a:t>2000-2022</a:t>
            </a:r>
          </a:p>
          <a:p>
            <a:pPr marL="285750" indent="-285750">
              <a:buSzPts val="2000"/>
            </a:pPr>
            <a:r>
              <a:rPr lang="en-US" sz="1600" dirty="0"/>
              <a:t>During its years of publication, American Literary Scholarship featured bibliographic essays arranged by writer and time period, from pre-1800 to 2020, and acted as a “systematic evaluative guide to published studies of American literature” (ALA Booklist)</a:t>
            </a:r>
          </a:p>
          <a:p>
            <a:pPr marL="285750" indent="-285750">
              <a:buSzPts val="2000"/>
            </a:pPr>
            <a:endParaRPr lang="en-US" sz="1600" dirty="0"/>
          </a:p>
          <a:p>
            <a:pPr marL="0" lvl="0" indent="0">
              <a:buSzPts val="2000"/>
              <a:buNone/>
            </a:pPr>
            <a:r>
              <a:rPr lang="en-US" sz="1600" b="1" i="1" dirty="0"/>
              <a:t>Black Sacred Music</a:t>
            </a:r>
          </a:p>
          <a:p>
            <a:pPr marL="228600" lvl="0" indent="-228600">
              <a:buSzPts val="2000"/>
            </a:pPr>
            <a:r>
              <a:rPr lang="en-US" sz="1600" dirty="0"/>
              <a:t>Complete archive from 1987 to 1995</a:t>
            </a:r>
            <a:endParaRPr lang="en-US" sz="1800" dirty="0"/>
          </a:p>
          <a:p>
            <a:pPr marL="228600" lvl="0" indent="-228600">
              <a:buSzPts val="2000"/>
            </a:pPr>
            <a:r>
              <a:rPr lang="en-US" sz="1600" dirty="0"/>
              <a:t>Black secular music, the early days of rap, soul, jazz, civil rights songs, religious music of Africa and the African diaspora, spirituals, gospel music, music of the black church</a:t>
            </a:r>
            <a:endParaRPr lang="en-US" sz="1800" dirty="0"/>
          </a:p>
          <a:p>
            <a:pPr marL="0" indent="0">
              <a:buSzPts val="2000"/>
              <a:buNone/>
            </a:pPr>
            <a:endParaRPr lang="en-US" sz="1600" dirty="0"/>
          </a:p>
          <a:p>
            <a:pPr marL="342900">
              <a:buSzPts val="2000"/>
            </a:pPr>
            <a:endParaRPr lang="en-US" sz="2000" dirty="0"/>
          </a:p>
        </p:txBody>
      </p:sp>
      <p:pic>
        <p:nvPicPr>
          <p:cNvPr id="11" name="Google Shape;218;p27">
            <a:extLst>
              <a:ext uri="{FF2B5EF4-FFF2-40B4-BE49-F238E27FC236}">
                <a16:creationId xmlns:a16="http://schemas.microsoft.com/office/drawing/2014/main" id="{FED0376A-5741-4EE1-879B-73382E63FC40}"/>
              </a:ext>
            </a:extLst>
          </p:cNvPr>
          <p:cNvPicPr preferRelativeResize="0">
            <a:picLocks noGrp="1"/>
          </p:cNvPicPr>
          <p:nvPr>
            <p:ph type="pic" idx="3"/>
          </p:nvPr>
        </p:nvPicPr>
        <p:blipFill rotWithShape="1">
          <a:blip r:embed="rId4" cstate="print">
            <a:alphaModFix/>
            <a:extLst>
              <a:ext uri="{28A0092B-C50C-407E-A947-70E740481C1C}">
                <a14:useLocalDpi xmlns:a14="http://schemas.microsoft.com/office/drawing/2010/main"/>
              </a:ext>
            </a:extLst>
          </a:blip>
          <a:srcRect l="7412" r="7412"/>
          <a:stretch/>
        </p:blipFill>
        <p:spPr>
          <a:xfrm>
            <a:off x="7870648" y="3802142"/>
            <a:ext cx="1722120" cy="2454594"/>
          </a:xfrm>
          <a:prstGeom prst="rect">
            <a:avLst/>
          </a:prstGeom>
          <a:noFill/>
          <a:ln w="9525" cap="flat" cmpd="sng">
            <a:solidFill>
              <a:schemeClr val="dk1"/>
            </a:solidFill>
            <a:prstDash val="solid"/>
            <a:round/>
            <a:headEnd type="none" w="sm" len="sm"/>
            <a:tailEnd type="none" w="sm" len="sm"/>
          </a:ln>
        </p:spPr>
      </p:pic>
      <p:pic>
        <p:nvPicPr>
          <p:cNvPr id="1026" name="Picture 2" descr="Issue Cover">
            <a:extLst>
              <a:ext uri="{FF2B5EF4-FFF2-40B4-BE49-F238E27FC236}">
                <a16:creationId xmlns:a16="http://schemas.microsoft.com/office/drawing/2014/main" id="{ED36FB94-E78A-4AAF-88C0-A001D1671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333" y="3744913"/>
            <a:ext cx="1722120" cy="25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C0C60108-5EA6-4337-9C2A-94B717661C0C}"/>
              </a:ext>
            </a:extLst>
          </p:cNvPr>
          <p:cNvPicPr>
            <a:picLocks noChangeAspect="1"/>
          </p:cNvPicPr>
          <p:nvPr/>
        </p:nvPicPr>
        <p:blipFill>
          <a:blip r:embed="rId3"/>
          <a:stretch>
            <a:fillRect/>
          </a:stretch>
        </p:blipFill>
        <p:spPr>
          <a:xfrm>
            <a:off x="-1" y="0"/>
            <a:ext cx="12200709" cy="8133806"/>
          </a:xfrm>
          <a:prstGeom prst="rect">
            <a:avLst/>
          </a:prstGeom>
        </p:spPr>
      </p:pic>
      <p:pic>
        <p:nvPicPr>
          <p:cNvPr id="225" name="Google Shape;22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4400" y="5562600"/>
            <a:ext cx="1701800" cy="881063"/>
          </a:xfrm>
          <a:prstGeom prst="rect">
            <a:avLst/>
          </a:prstGeom>
          <a:noFill/>
          <a:ln>
            <a:noFill/>
          </a:ln>
        </p:spPr>
      </p:pic>
      <p:sp>
        <p:nvSpPr>
          <p:cNvPr id="226" name="Google Shape;226;p28"/>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227" name="Google Shape;227;p28"/>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dirty="0">
                <a:solidFill>
                  <a:schemeClr val="lt1"/>
                </a:solidFill>
                <a:latin typeface="Roboto"/>
                <a:ea typeface="Roboto"/>
                <a:cs typeface="Roboto"/>
                <a:sym typeface="Roboto"/>
              </a:rPr>
              <a:t>e-Books Products</a:t>
            </a:r>
            <a:endParaRPr sz="2800" b="1" dirty="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Books Collection</a:t>
            </a:r>
            <a:endParaRPr dirty="0"/>
          </a:p>
        </p:txBody>
      </p:sp>
      <p:sp>
        <p:nvSpPr>
          <p:cNvPr id="233" name="Google Shape;233;p29"/>
          <p:cNvSpPr txBox="1">
            <a:spLocks noGrp="1"/>
          </p:cNvSpPr>
          <p:nvPr>
            <p:ph type="body" idx="1"/>
          </p:nvPr>
        </p:nvSpPr>
        <p:spPr>
          <a:xfrm>
            <a:off x="609600" y="1825625"/>
            <a:ext cx="55872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3,600 titles through 2026</a:t>
            </a:r>
            <a:endParaRPr dirty="0"/>
          </a:p>
          <a:p>
            <a:pPr marL="228600" lvl="0" indent="-228600" algn="l" rtl="0">
              <a:lnSpc>
                <a:spcPct val="120000"/>
              </a:lnSpc>
              <a:spcBef>
                <a:spcPts val="0"/>
              </a:spcBef>
              <a:spcAft>
                <a:spcPts val="0"/>
              </a:spcAft>
              <a:buClr>
                <a:schemeClr val="dk1"/>
              </a:buClr>
              <a:buSzPts val="2400"/>
              <a:buChar char="•"/>
            </a:pPr>
            <a:r>
              <a:rPr lang="en-US" dirty="0"/>
              <a:t>Annual collection model</a:t>
            </a:r>
            <a:endParaRPr dirty="0"/>
          </a:p>
          <a:p>
            <a:pPr marL="576072" lvl="1" indent="-228600" algn="l" rtl="0">
              <a:lnSpc>
                <a:spcPct val="120000"/>
              </a:lnSpc>
              <a:spcBef>
                <a:spcPts val="0"/>
              </a:spcBef>
              <a:spcAft>
                <a:spcPts val="0"/>
              </a:spcAft>
              <a:buClr>
                <a:schemeClr val="dk1"/>
              </a:buClr>
              <a:buSzPts val="2000"/>
              <a:buChar char="∘"/>
            </a:pPr>
            <a:r>
              <a:rPr lang="en-US" dirty="0"/>
              <a:t>Perpetual access to new titles published during purchase year (approximately 120 titles)</a:t>
            </a:r>
            <a:endParaRPr dirty="0"/>
          </a:p>
          <a:p>
            <a:pPr marL="576072" lvl="1" indent="-228600" algn="l" rtl="0">
              <a:lnSpc>
                <a:spcPct val="120000"/>
              </a:lnSpc>
              <a:spcBef>
                <a:spcPts val="0"/>
              </a:spcBef>
              <a:spcAft>
                <a:spcPts val="0"/>
              </a:spcAft>
              <a:buClr>
                <a:schemeClr val="dk1"/>
              </a:buClr>
              <a:buSzPts val="2000"/>
              <a:buChar char="∘"/>
            </a:pPr>
            <a:r>
              <a:rPr lang="en-US" dirty="0"/>
              <a:t>Term access to entire backlist </a:t>
            </a:r>
            <a:br>
              <a:rPr lang="en-US" dirty="0"/>
            </a:br>
            <a:r>
              <a:rPr lang="en-US" dirty="0"/>
              <a:t>(during purchase year)</a:t>
            </a:r>
          </a:p>
          <a:p>
            <a:pPr marL="575945" lvl="1" indent="-228600" algn="l" rtl="0">
              <a:lnSpc>
                <a:spcPct val="120000"/>
              </a:lnSpc>
              <a:spcBef>
                <a:spcPts val="0"/>
              </a:spcBef>
              <a:spcAft>
                <a:spcPts val="0"/>
              </a:spcAft>
              <a:buClr>
                <a:schemeClr val="dk1"/>
              </a:buClr>
              <a:buSzPts val="2000"/>
              <a:buChar char="∘"/>
            </a:pPr>
            <a:r>
              <a:rPr lang="en-US" dirty="0"/>
              <a:t>Annual collections 2008-2026 available for outright purchase</a:t>
            </a:r>
            <a:endParaRPr dirty="0"/>
          </a:p>
          <a:p>
            <a:pPr marL="0" lvl="0" indent="0" algn="l" rtl="0">
              <a:lnSpc>
                <a:spcPct val="120000"/>
              </a:lnSpc>
              <a:spcBef>
                <a:spcPts val="0"/>
              </a:spcBef>
              <a:spcAft>
                <a:spcPts val="0"/>
              </a:spcAft>
              <a:buNone/>
            </a:pPr>
            <a:r>
              <a:rPr lang="en-US" dirty="0"/>
              <a:t>							   </a:t>
            </a:r>
            <a:endParaRPr sz="1700" dirty="0"/>
          </a:p>
          <a:p>
            <a:pPr marL="576072" lvl="1" indent="-101600" algn="l" rtl="0">
              <a:lnSpc>
                <a:spcPct val="120000"/>
              </a:lnSpc>
              <a:spcBef>
                <a:spcPts val="0"/>
              </a:spcBef>
              <a:spcAft>
                <a:spcPts val="0"/>
              </a:spcAft>
              <a:buClr>
                <a:schemeClr val="dk1"/>
              </a:buClr>
              <a:buSzPts val="2000"/>
              <a:buNone/>
            </a:pPr>
            <a:endParaRPr dirty="0"/>
          </a:p>
        </p:txBody>
      </p:sp>
      <p:pic>
        <p:nvPicPr>
          <p:cNvPr id="234" name="Google Shape;234;p29"/>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58065" y="1829545"/>
            <a:ext cx="2289352" cy="3537049"/>
          </a:xfrm>
          <a:prstGeom prst="rect">
            <a:avLst/>
          </a:prstGeom>
          <a:noFill/>
          <a:ln>
            <a:noFill/>
          </a:ln>
        </p:spPr>
      </p:pic>
      <p:pic>
        <p:nvPicPr>
          <p:cNvPr id="235" name="Google Shape;235;p29"/>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8939349" y="1825625"/>
            <a:ext cx="2358349" cy="3537524"/>
          </a:xfrm>
          <a:prstGeom prst="rect">
            <a:avLst/>
          </a:prstGeom>
          <a:noFill/>
          <a:ln w="9525" cap="flat" cmpd="sng">
            <a:solidFill>
              <a:srgbClr val="7F7F7F"/>
            </a:solidFill>
            <a:prstDash val="solid"/>
            <a:round/>
            <a:headEnd type="none" w="sm" len="sm"/>
            <a:tailEnd type="none" w="sm" len="sm"/>
          </a:ln>
        </p:spPr>
      </p:pic>
      <p:sp>
        <p:nvSpPr>
          <p:cNvPr id="236" name="Google Shape;236;p2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14</a:t>
            </a:fld>
            <a:endParaRPr dirty="0"/>
          </a:p>
        </p:txBody>
      </p:sp>
      <p:pic>
        <p:nvPicPr>
          <p:cNvPr id="3" name="Picture 2">
            <a:extLst>
              <a:ext uri="{FF2B5EF4-FFF2-40B4-BE49-F238E27FC236}">
                <a16:creationId xmlns:a16="http://schemas.microsoft.com/office/drawing/2014/main" id="{E94E863C-5024-42B2-BBB3-C94380387707}"/>
              </a:ext>
            </a:extLst>
          </p:cNvPr>
          <p:cNvPicPr>
            <a:picLocks noChangeAspect="1"/>
          </p:cNvPicPr>
          <p:nvPr/>
        </p:nvPicPr>
        <p:blipFill>
          <a:blip r:embed="rId5"/>
          <a:srcRect/>
          <a:stretch/>
        </p:blipFill>
        <p:spPr>
          <a:xfrm>
            <a:off x="6324503" y="1825625"/>
            <a:ext cx="2358031" cy="35370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Books Archive</a:t>
            </a:r>
            <a:endParaRPr dirty="0"/>
          </a:p>
        </p:txBody>
      </p:sp>
      <p:sp>
        <p:nvSpPr>
          <p:cNvPr id="242" name="Google Shape;242;p30"/>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1,200 titles published before 2008</a:t>
            </a:r>
            <a:endParaRPr dirty="0"/>
          </a:p>
          <a:p>
            <a:pPr marL="228600" lvl="0" indent="-7620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dirty="0"/>
              <a:t>Perpetual access model</a:t>
            </a:r>
            <a:endParaRPr dirty="0"/>
          </a:p>
          <a:p>
            <a:pPr marL="576072" lvl="1" indent="-228600" algn="l" rtl="0">
              <a:lnSpc>
                <a:spcPct val="120000"/>
              </a:lnSpc>
              <a:spcBef>
                <a:spcPts val="0"/>
              </a:spcBef>
              <a:spcAft>
                <a:spcPts val="0"/>
              </a:spcAft>
              <a:buClr>
                <a:schemeClr val="dk1"/>
              </a:buClr>
              <a:buSzPts val="2000"/>
              <a:buChar char="∘"/>
            </a:pPr>
            <a:r>
              <a:rPr lang="en-US" dirty="0"/>
              <a:t>Outright purchase with perpetual access</a:t>
            </a:r>
          </a:p>
          <a:p>
            <a:pPr marL="575945" lvl="1" indent="-228600" algn="l" rtl="0">
              <a:lnSpc>
                <a:spcPct val="120000"/>
              </a:lnSpc>
              <a:spcBef>
                <a:spcPts val="0"/>
              </a:spcBef>
              <a:spcAft>
                <a:spcPts val="0"/>
              </a:spcAft>
              <a:buClr>
                <a:schemeClr val="dk1"/>
              </a:buClr>
              <a:buSzPts val="2000"/>
              <a:buChar char="∘"/>
            </a:pPr>
            <a:r>
              <a:rPr lang="en-US" dirty="0"/>
              <a:t>Current e-Duke Books collection customers receive only term access to these titles with no post-cancellation access</a:t>
            </a:r>
            <a:endParaRPr dirty="0"/>
          </a:p>
        </p:txBody>
      </p:sp>
      <p:pic>
        <p:nvPicPr>
          <p:cNvPr id="243" name="Google Shape;243;p3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34606" y="1840027"/>
            <a:ext cx="2336269" cy="3516085"/>
          </a:xfrm>
          <a:prstGeom prst="rect">
            <a:avLst/>
          </a:prstGeom>
          <a:noFill/>
          <a:ln>
            <a:noFill/>
          </a:ln>
        </p:spPr>
      </p:pic>
      <p:pic>
        <p:nvPicPr>
          <p:cNvPr id="244" name="Google Shape;244;p30"/>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9024721" y="1825625"/>
            <a:ext cx="2301875" cy="3544889"/>
          </a:xfrm>
          <a:prstGeom prst="rect">
            <a:avLst/>
          </a:prstGeom>
          <a:noFill/>
          <a:ln>
            <a:noFill/>
          </a:ln>
        </p:spPr>
      </p:pic>
      <p:sp>
        <p:nvSpPr>
          <p:cNvPr id="245" name="Google Shape;245;p3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4944094" y="639763"/>
            <a:ext cx="6409706"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Subject Collections</a:t>
            </a:r>
            <a:endParaRPr dirty="0"/>
          </a:p>
        </p:txBody>
      </p:sp>
      <p:sp>
        <p:nvSpPr>
          <p:cNvPr id="251" name="Google Shape;251;p31"/>
          <p:cNvSpPr txBox="1">
            <a:spLocks noGrp="1"/>
          </p:cNvSpPr>
          <p:nvPr>
            <p:ph type="body" idx="2"/>
          </p:nvPr>
        </p:nvSpPr>
        <p:spPr>
          <a:xfrm>
            <a:off x="4851496" y="1559357"/>
            <a:ext cx="6409706" cy="3736975"/>
          </a:xfrm>
          <a:prstGeom prst="rect">
            <a:avLst/>
          </a:prstGeom>
          <a:noFill/>
          <a:ln>
            <a:noFill/>
          </a:ln>
        </p:spPr>
        <p:txBody>
          <a:bodyPr spcFirstLastPara="1" wrap="square" lIns="0" tIns="0" rIns="0" bIns="0" anchor="t" anchorCtr="0">
            <a:noAutofit/>
          </a:bodyPr>
          <a:lstStyle/>
          <a:p>
            <a:pPr marL="114300" indent="0">
              <a:buNone/>
            </a:pPr>
            <a:r>
              <a:rPr lang="en-US" sz="1600" dirty="0"/>
              <a:t>Our e-Book Subject Collections allow you to purchase all of the available e-books in the subject areas for which Duke University Press is best known. </a:t>
            </a:r>
          </a:p>
          <a:p>
            <a:pPr marL="114300" indent="0">
              <a:buNone/>
            </a:pPr>
            <a:endParaRPr lang="en-US" sz="1600" dirty="0"/>
          </a:p>
          <a:p>
            <a:pPr marL="114300" indent="0">
              <a:buNone/>
            </a:pPr>
            <a:r>
              <a:rPr lang="en-US" sz="1600" b="1" dirty="0"/>
              <a:t>Purchase Full Collections</a:t>
            </a:r>
            <a:br>
              <a:rPr lang="en-US" sz="1600" dirty="0"/>
            </a:br>
            <a:r>
              <a:rPr lang="en-US" sz="1600" dirty="0"/>
              <a:t>Purchase includes perpetual access to all e-books in the chosen collection. </a:t>
            </a:r>
            <a:br>
              <a:rPr lang="en-US" sz="1600" dirty="0"/>
            </a:br>
            <a:endParaRPr lang="en-US" sz="1600" dirty="0"/>
          </a:p>
          <a:p>
            <a:pPr marL="114300" indent="0">
              <a:buNone/>
            </a:pPr>
            <a:r>
              <a:rPr lang="en-US" sz="1600" b="1" dirty="0"/>
              <a:t>Top-ups</a:t>
            </a:r>
            <a:br>
              <a:rPr lang="en-US" sz="1600" dirty="0"/>
            </a:br>
            <a:r>
              <a:rPr lang="en-US" sz="1600" dirty="0"/>
              <a:t>Existing subject collection customers have the option to “top up” their subject collection by purchasing the year’s new batch of relevant titles. 2026 top-ups contain all relevant titles published in 2026.</a:t>
            </a:r>
          </a:p>
          <a:p>
            <a:pPr marL="114300" indent="0">
              <a:buNone/>
            </a:pPr>
            <a:endParaRPr lang="en-US" sz="1600" dirty="0"/>
          </a:p>
          <a:p>
            <a:pPr>
              <a:buNone/>
            </a:pPr>
            <a:r>
              <a:rPr lang="en-US" sz="1600" b="1" dirty="0"/>
              <a:t>Purchase Partial Collections by Year</a:t>
            </a:r>
          </a:p>
          <a:p>
            <a:pPr marL="114300" indent="0">
              <a:buNone/>
            </a:pPr>
            <a:r>
              <a:rPr lang="en-US" sz="1600" dirty="0"/>
              <a:t>New customers who do not own the collection can purchase perpetual access to selected years, with a minimum purchase of three years of top-ups.</a:t>
            </a:r>
            <a:br>
              <a:rPr lang="en-US" dirty="0"/>
            </a:br>
            <a:endParaRPr/>
          </a:p>
        </p:txBody>
      </p:sp>
      <p:pic>
        <p:nvPicPr>
          <p:cNvPr id="3" name="Picture 2">
            <a:extLst>
              <a:ext uri="{FF2B5EF4-FFF2-40B4-BE49-F238E27FC236}">
                <a16:creationId xmlns:a16="http://schemas.microsoft.com/office/drawing/2014/main" id="{F302220D-63F4-4665-8A19-20823A2A97B2}"/>
              </a:ext>
            </a:extLst>
          </p:cNvPr>
          <p:cNvPicPr>
            <a:picLocks noChangeAspect="1"/>
          </p:cNvPicPr>
          <p:nvPr/>
        </p:nvPicPr>
        <p:blipFill>
          <a:blip r:embed="rId4"/>
          <a:stretch>
            <a:fillRect/>
          </a:stretch>
        </p:blipFill>
        <p:spPr>
          <a:xfrm>
            <a:off x="0" y="-1156"/>
            <a:ext cx="4572397" cy="6858000"/>
          </a:xfrm>
          <a:prstGeom prst="rect">
            <a:avLst/>
          </a:prstGeom>
        </p:spPr>
      </p:pic>
      <p:sp>
        <p:nvSpPr>
          <p:cNvPr id="2" name="Slide Number Placeholder 1">
            <a:extLst>
              <a:ext uri="{FF2B5EF4-FFF2-40B4-BE49-F238E27FC236}">
                <a16:creationId xmlns:a16="http://schemas.microsoft.com/office/drawing/2014/main" id="{05E895F2-0A36-A4D7-48B0-D54026F8D222}"/>
              </a:ext>
            </a:extLst>
          </p:cNvPr>
          <p:cNvSpPr>
            <a:spLocks noGrp="1"/>
          </p:cNvSpPr>
          <p:nvPr>
            <p:ph type="sldNum" idx="12"/>
          </p:nvPr>
        </p:nvSpPr>
        <p:spPr/>
        <p:txBody>
          <a:bodyPr/>
          <a:lstStyle/>
          <a:p>
            <a:fld id="{00000000-1234-1234-1234-123412341234}" type="slidenum">
              <a:rPr lang="en-US"/>
              <a:t>16</a:t>
            </a:fld>
            <a:endParaRPr lang="en-US"/>
          </a:p>
        </p:txBody>
      </p:sp>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914400" y="640080"/>
            <a:ext cx="10439400" cy="4659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Subject Collections</a:t>
            </a:r>
            <a:endParaRPr dirty="0"/>
          </a:p>
        </p:txBody>
      </p:sp>
      <p:sp>
        <p:nvSpPr>
          <p:cNvPr id="258" name="Google Shape;258;p32"/>
          <p:cNvSpPr txBox="1">
            <a:spLocks noGrp="1"/>
          </p:cNvSpPr>
          <p:nvPr>
            <p:ph type="body" idx="1"/>
          </p:nvPr>
        </p:nvSpPr>
        <p:spPr>
          <a:xfrm>
            <a:off x="2704351" y="1727438"/>
            <a:ext cx="7912849" cy="3403124"/>
          </a:xfrm>
          <a:prstGeom prst="rect">
            <a:avLst/>
          </a:prstGeom>
          <a:noFill/>
          <a:ln>
            <a:noFill/>
          </a:ln>
        </p:spPr>
        <p:txBody>
          <a:bodyPr spcFirstLastPara="1" wrap="square" lIns="0" tIns="0" rIns="0" bIns="0" anchor="t" anchorCtr="0">
            <a:noAutofit/>
          </a:bodyPr>
          <a:lstStyle/>
          <a:p>
            <a:pPr marL="228600" lvl="0" indent="-228600">
              <a:buSzPts val="2400"/>
            </a:pPr>
            <a:r>
              <a:rPr lang="en-US" sz="2000" dirty="0"/>
              <a:t>African American, African, and Black Diaspora Studies (636 titles)</a:t>
            </a:r>
          </a:p>
          <a:p>
            <a:pPr marL="228600" lvl="0" indent="-228600">
              <a:buSzPts val="2400"/>
            </a:pPr>
            <a:r>
              <a:rPr lang="en-US" sz="2000" dirty="0"/>
              <a:t>Anthropology (804 titles) </a:t>
            </a:r>
          </a:p>
          <a:p>
            <a:pPr marL="228600" lvl="0" indent="-228600">
              <a:buSzPts val="2400"/>
            </a:pPr>
            <a:r>
              <a:rPr lang="en-US" sz="2000" dirty="0"/>
              <a:t>Art and Art History (316 titles) </a:t>
            </a:r>
          </a:p>
          <a:p>
            <a:pPr marL="228600" lvl="0" indent="-228600">
              <a:buSzPts val="2400"/>
            </a:pPr>
            <a:r>
              <a:rPr lang="en-US" sz="2000" dirty="0"/>
              <a:t>Asian Studies (492 titles) </a:t>
            </a:r>
          </a:p>
          <a:p>
            <a:pPr marL="228600" lvl="0" indent="-228600">
              <a:buSzPts val="2400"/>
            </a:pPr>
            <a:r>
              <a:rPr lang="en-US" sz="2000" dirty="0"/>
              <a:t>Environmental Humanities (133 titles) </a:t>
            </a:r>
          </a:p>
          <a:p>
            <a:pPr marL="228600" lvl="0" indent="-228600">
              <a:buSzPts val="2400"/>
            </a:pPr>
            <a:r>
              <a:rPr lang="en-US" sz="2000" dirty="0"/>
              <a:t>Gender Studies (899 titles) </a:t>
            </a:r>
          </a:p>
          <a:p>
            <a:pPr marL="685800" lvl="1" indent="-228600">
              <a:buSzPts val="2400"/>
            </a:pPr>
            <a:r>
              <a:rPr lang="en-US" dirty="0"/>
              <a:t>LGBTQIA+ Studies(298 titles) </a:t>
            </a:r>
          </a:p>
          <a:p>
            <a:pPr marL="685800" lvl="1" indent="-228600">
              <a:buSzPts val="2400"/>
            </a:pPr>
            <a:r>
              <a:rPr lang="en-US" dirty="0"/>
              <a:t>Transgender Studies (31 titles) </a:t>
            </a:r>
          </a:p>
          <a:p>
            <a:pPr marL="228600" indent="-228600">
              <a:buSzPts val="2400"/>
            </a:pPr>
            <a:r>
              <a:rPr lang="en-US" sz="2000" dirty="0"/>
              <a:t>Latin American Studies (750 titles)</a:t>
            </a:r>
          </a:p>
          <a:p>
            <a:pPr marL="228600" lvl="0" indent="-228600">
              <a:buSzPts val="2400"/>
            </a:pPr>
            <a:r>
              <a:rPr lang="en-US" sz="2000" dirty="0"/>
              <a:t>Music and Sound Studies (221 titles)</a:t>
            </a:r>
          </a:p>
          <a:p>
            <a:pPr marL="228600" lvl="0" indent="-228600">
              <a:buSzPts val="2400"/>
            </a:pPr>
            <a:r>
              <a:rPr lang="en-US" sz="2000" dirty="0"/>
              <a:t>Native and Indigenous Studies (130 titles) - </a:t>
            </a:r>
            <a:r>
              <a:rPr lang="en-US" sz="2000" b="1" dirty="0"/>
              <a:t>New in 2026</a:t>
            </a:r>
          </a:p>
          <a:p>
            <a:pPr marL="228600" lvl="0" indent="-228600">
              <a:buSzPts val="2400"/>
            </a:pPr>
            <a:r>
              <a:rPr lang="en-US" sz="2000" dirty="0"/>
              <a:t>Religious Studies (183 titles)</a:t>
            </a:r>
          </a:p>
        </p:txBody>
      </p:sp>
      <p:sp>
        <p:nvSpPr>
          <p:cNvPr id="259" name="Google Shape;259;p3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Pick-and-Choose e-Books</a:t>
            </a:r>
            <a:endParaRPr dirty="0"/>
          </a:p>
        </p:txBody>
      </p:sp>
      <p:sp>
        <p:nvSpPr>
          <p:cNvPr id="330" name="Google Shape;330;p40"/>
          <p:cNvSpPr txBox="1">
            <a:spLocks noGrp="1"/>
          </p:cNvSpPr>
          <p:nvPr>
            <p:ph type="body" idx="1"/>
          </p:nvPr>
        </p:nvSpPr>
        <p:spPr>
          <a:xfrm>
            <a:off x="914399" y="1825625"/>
            <a:ext cx="5050971"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sz="2000" dirty="0"/>
              <a:t>Title by title purchase of e-books</a:t>
            </a:r>
            <a:endParaRPr lang="en-US" sz="2000"/>
          </a:p>
          <a:p>
            <a:pPr marL="228600" lvl="0" indent="-228600" algn="l" rtl="0">
              <a:lnSpc>
                <a:spcPct val="120000"/>
              </a:lnSpc>
              <a:spcBef>
                <a:spcPts val="0"/>
              </a:spcBef>
              <a:spcAft>
                <a:spcPts val="0"/>
              </a:spcAft>
              <a:buClr>
                <a:schemeClr val="dk1"/>
              </a:buClr>
              <a:buSzPts val="2400"/>
              <a:buChar char="•"/>
            </a:pPr>
            <a:r>
              <a:rPr lang="en-US" sz="2000" dirty="0"/>
              <a:t>Across title list of e-books in the humanities and social sciences</a:t>
            </a:r>
            <a:endParaRPr sz="2000"/>
          </a:p>
          <a:p>
            <a:pPr marL="228600" lvl="0" indent="-228600" algn="l" rtl="0">
              <a:lnSpc>
                <a:spcPct val="120000"/>
              </a:lnSpc>
              <a:spcBef>
                <a:spcPts val="0"/>
              </a:spcBef>
              <a:spcAft>
                <a:spcPts val="0"/>
              </a:spcAft>
              <a:buClr>
                <a:schemeClr val="dk1"/>
              </a:buClr>
              <a:buSzPts val="2400"/>
              <a:buChar char="•"/>
            </a:pPr>
            <a:r>
              <a:rPr lang="en-US" sz="2000" dirty="0"/>
              <a:t>Volume discounts start at 25 books</a:t>
            </a:r>
            <a:endParaRPr sz="2000"/>
          </a:p>
          <a:p>
            <a:pPr marL="228600" lvl="0" indent="-228600" algn="l" rtl="0">
              <a:lnSpc>
                <a:spcPct val="120000"/>
              </a:lnSpc>
              <a:spcBef>
                <a:spcPts val="0"/>
              </a:spcBef>
              <a:spcAft>
                <a:spcPts val="0"/>
              </a:spcAft>
              <a:buClr>
                <a:schemeClr val="dk1"/>
              </a:buClr>
              <a:buSzPts val="2400"/>
              <a:buChar char="•"/>
            </a:pPr>
            <a:r>
              <a:rPr lang="en-US" sz="2000" dirty="0"/>
              <a:t>Allows curation of e-book collections</a:t>
            </a:r>
            <a:endParaRPr sz="2000"/>
          </a:p>
          <a:p>
            <a:pPr marL="228600" lvl="0" indent="-228600" algn="l" rtl="0">
              <a:lnSpc>
                <a:spcPct val="120000"/>
              </a:lnSpc>
              <a:spcBef>
                <a:spcPts val="0"/>
              </a:spcBef>
              <a:spcAft>
                <a:spcPts val="0"/>
              </a:spcAft>
              <a:buClr>
                <a:schemeClr val="dk1"/>
              </a:buClr>
              <a:buSzPts val="2400"/>
              <a:buChar char="•"/>
            </a:pPr>
            <a:r>
              <a:rPr lang="en-US" sz="2000" dirty="0"/>
              <a:t>Same platform and features as </a:t>
            </a:r>
            <a:br>
              <a:rPr lang="en-US" sz="2000" dirty="0"/>
            </a:br>
            <a:r>
              <a:rPr lang="en-US" sz="2000" dirty="0"/>
              <a:t>e-book collections products</a:t>
            </a:r>
          </a:p>
          <a:p>
            <a:pPr marL="228600" indent="-228600">
              <a:buSzPts val="2400"/>
            </a:pPr>
            <a:r>
              <a:rPr lang="en-US" sz="2000" dirty="0"/>
              <a:t>Outright purchase with perpetual access</a:t>
            </a:r>
          </a:p>
          <a:p>
            <a:pPr marL="228600" indent="-228600">
              <a:buSzPts val="2400"/>
            </a:pPr>
            <a:r>
              <a:rPr lang="en-US" sz="2000" dirty="0"/>
              <a:t>An Evidence-Based Acquisition (EBA) model is also available.</a:t>
            </a:r>
          </a:p>
        </p:txBody>
      </p:sp>
      <p:sp>
        <p:nvSpPr>
          <p:cNvPr id="331" name="Google Shape;331;p4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18</a:t>
            </a:fld>
            <a:endParaRPr dirty="0"/>
          </a:p>
        </p:txBody>
      </p:sp>
      <p:pic>
        <p:nvPicPr>
          <p:cNvPr id="3" name="Picture 2">
            <a:extLst>
              <a:ext uri="{FF2B5EF4-FFF2-40B4-BE49-F238E27FC236}">
                <a16:creationId xmlns:a16="http://schemas.microsoft.com/office/drawing/2014/main" id="{34A3574F-2FD0-486D-92C8-BC50D3F2D4DA}"/>
              </a:ext>
            </a:extLst>
          </p:cNvPr>
          <p:cNvPicPr>
            <a:picLocks noChangeAspect="1"/>
          </p:cNvPicPr>
          <p:nvPr/>
        </p:nvPicPr>
        <p:blipFill>
          <a:blip r:embed="rId4"/>
          <a:stretch>
            <a:fillRect/>
          </a:stretch>
        </p:blipFill>
        <p:spPr>
          <a:xfrm>
            <a:off x="6226633" y="1676400"/>
            <a:ext cx="5736768" cy="3823834"/>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Features</a:t>
            </a:r>
            <a:endParaRPr dirty="0"/>
          </a:p>
        </p:txBody>
      </p:sp>
      <p:sp>
        <p:nvSpPr>
          <p:cNvPr id="338" name="Google Shape;338;p41"/>
          <p:cNvSpPr txBox="1">
            <a:spLocks noGrp="1"/>
          </p:cNvSpPr>
          <p:nvPr>
            <p:ph type="body" idx="1"/>
          </p:nvPr>
        </p:nvSpPr>
        <p:spPr>
          <a:xfrm>
            <a:off x="914398" y="1603481"/>
            <a:ext cx="8174422" cy="4341373"/>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dirty="0"/>
              <a:t>No digital rights management (DRM)</a:t>
            </a:r>
            <a:endParaRPr dirty="0"/>
          </a:p>
          <a:p>
            <a:pPr marL="228600" lvl="0" indent="-228600" algn="l" rtl="0">
              <a:lnSpc>
                <a:spcPct val="110000"/>
              </a:lnSpc>
              <a:spcBef>
                <a:spcPts val="1000"/>
              </a:spcBef>
              <a:spcAft>
                <a:spcPts val="0"/>
              </a:spcAft>
              <a:buClr>
                <a:schemeClr val="dk1"/>
              </a:buClr>
              <a:buSzPts val="2000"/>
              <a:buChar char="•"/>
            </a:pPr>
            <a:r>
              <a:rPr lang="en-US" dirty="0"/>
              <a:t>Unlimited multiuser access</a:t>
            </a:r>
            <a:endParaRPr dirty="0"/>
          </a:p>
          <a:p>
            <a:pPr marL="228600" lvl="0" indent="-228600" algn="l" rtl="0">
              <a:lnSpc>
                <a:spcPct val="110000"/>
              </a:lnSpc>
              <a:spcBef>
                <a:spcPts val="1000"/>
              </a:spcBef>
              <a:spcAft>
                <a:spcPts val="0"/>
              </a:spcAft>
              <a:buClr>
                <a:schemeClr val="dk1"/>
              </a:buClr>
              <a:buSzPts val="2000"/>
              <a:buChar char="•"/>
            </a:pPr>
            <a:r>
              <a:rPr lang="en-US" dirty="0"/>
              <a:t>Tiered discounting</a:t>
            </a:r>
            <a:endParaRPr dirty="0"/>
          </a:p>
          <a:p>
            <a:pPr marL="228600" lvl="0" indent="-228600" algn="l" rtl="0">
              <a:lnSpc>
                <a:spcPct val="110000"/>
              </a:lnSpc>
              <a:spcBef>
                <a:spcPts val="1000"/>
              </a:spcBef>
              <a:spcAft>
                <a:spcPts val="0"/>
              </a:spcAft>
              <a:buClr>
                <a:schemeClr val="dk1"/>
              </a:buClr>
              <a:buSzPts val="2000"/>
              <a:buChar char="•"/>
            </a:pPr>
            <a:r>
              <a:rPr lang="en-US" dirty="0"/>
              <a:t>COUNTER-compliant usage statistics</a:t>
            </a:r>
            <a:endParaRPr dirty="0"/>
          </a:p>
          <a:p>
            <a:pPr marL="228600" lvl="0" indent="-228600" algn="l" rtl="0">
              <a:lnSpc>
                <a:spcPct val="110000"/>
              </a:lnSpc>
              <a:spcBef>
                <a:spcPts val="1000"/>
              </a:spcBef>
              <a:spcAft>
                <a:spcPts val="0"/>
              </a:spcAft>
              <a:buClr>
                <a:schemeClr val="dk1"/>
              </a:buClr>
              <a:buSzPts val="2000"/>
              <a:buChar char="•"/>
            </a:pPr>
            <a:r>
              <a:rPr lang="en-US" dirty="0"/>
              <a:t>Users can print, read online, or download PDFs by chapter</a:t>
            </a:r>
            <a:endParaRPr dirty="0"/>
          </a:p>
          <a:p>
            <a:pPr marL="228600" lvl="0" indent="-228600" algn="l" rtl="0">
              <a:lnSpc>
                <a:spcPct val="110000"/>
              </a:lnSpc>
              <a:spcBef>
                <a:spcPts val="1000"/>
              </a:spcBef>
              <a:spcAft>
                <a:spcPts val="0"/>
              </a:spcAft>
              <a:buClr>
                <a:schemeClr val="dk1"/>
              </a:buClr>
              <a:buSzPts val="2000"/>
              <a:buChar char="•"/>
            </a:pPr>
            <a:r>
              <a:rPr lang="en-US" dirty="0"/>
              <a:t>No ongoing maintenance fees</a:t>
            </a:r>
            <a:endParaRPr dirty="0"/>
          </a:p>
          <a:p>
            <a:pPr marL="228600" lvl="0" indent="-228600" algn="l" rtl="0">
              <a:lnSpc>
                <a:spcPct val="110000"/>
              </a:lnSpc>
              <a:spcBef>
                <a:spcPts val="1000"/>
              </a:spcBef>
              <a:spcAft>
                <a:spcPts val="0"/>
              </a:spcAft>
              <a:buClr>
                <a:schemeClr val="dk1"/>
              </a:buClr>
              <a:buSzPts val="2000"/>
              <a:buChar char="•"/>
            </a:pPr>
            <a:r>
              <a:rPr lang="en-US" dirty="0"/>
              <a:t>Free MARC records, created by catalogers at Duke University Libraries</a:t>
            </a:r>
            <a:endParaRPr dirty="0"/>
          </a:p>
          <a:p>
            <a:pPr marL="0" lvl="0" indent="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340" name="Google Shape;340;p4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dirty="0"/>
          </a:p>
        </p:txBody>
      </p:sp>
      <p:pic>
        <p:nvPicPr>
          <p:cNvPr id="3" name="Picture 2">
            <a:extLst>
              <a:ext uri="{FF2B5EF4-FFF2-40B4-BE49-F238E27FC236}">
                <a16:creationId xmlns:a16="http://schemas.microsoft.com/office/drawing/2014/main" id="{1CB06766-DF73-4078-B0AA-01BB0B47162F}"/>
              </a:ext>
            </a:extLst>
          </p:cNvPr>
          <p:cNvPicPr>
            <a:picLocks noChangeAspect="1"/>
          </p:cNvPicPr>
          <p:nvPr/>
        </p:nvPicPr>
        <p:blipFill>
          <a:blip r:embed="rId3"/>
          <a:stretch>
            <a:fillRect/>
          </a:stretch>
        </p:blipFill>
        <p:spPr>
          <a:xfrm>
            <a:off x="9088820" y="1825625"/>
            <a:ext cx="1968717" cy="29530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About Duke University Press</a:t>
            </a:r>
            <a:endParaRPr dirty="0"/>
          </a:p>
        </p:txBody>
      </p:sp>
      <p:sp>
        <p:nvSpPr>
          <p:cNvPr id="101" name="Google Shape;101;p14"/>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Humanities, social sciences, </a:t>
            </a:r>
            <a:br>
              <a:rPr lang="en-US" dirty="0"/>
            </a:br>
            <a:r>
              <a:rPr lang="en-US" dirty="0"/>
              <a:t>and mathematics publisher</a:t>
            </a:r>
            <a:endParaRPr dirty="0"/>
          </a:p>
          <a:p>
            <a:pPr marL="228600" lvl="0" indent="-228600" algn="l" rtl="0">
              <a:lnSpc>
                <a:spcPct val="120000"/>
              </a:lnSpc>
              <a:spcBef>
                <a:spcPts val="1200"/>
              </a:spcBef>
              <a:spcAft>
                <a:spcPts val="0"/>
              </a:spcAft>
              <a:buClr>
                <a:schemeClr val="dk1"/>
              </a:buClr>
              <a:buSzPts val="2400"/>
              <a:buChar char="•"/>
            </a:pPr>
            <a:r>
              <a:rPr lang="en-US" dirty="0"/>
              <a:t>A division of Duke University </a:t>
            </a:r>
            <a:br>
              <a:rPr lang="en-US" dirty="0"/>
            </a:br>
            <a:r>
              <a:rPr lang="en-US" dirty="0"/>
              <a:t>in Durham, North Carolina, USA</a:t>
            </a:r>
            <a:endParaRPr dirty="0"/>
          </a:p>
          <a:p>
            <a:pPr marL="228600" lvl="0" indent="-228600" algn="l" rtl="0">
              <a:lnSpc>
                <a:spcPct val="120000"/>
              </a:lnSpc>
              <a:spcBef>
                <a:spcPts val="1200"/>
              </a:spcBef>
              <a:spcAft>
                <a:spcPts val="0"/>
              </a:spcAft>
              <a:buClr>
                <a:schemeClr val="dk1"/>
              </a:buClr>
              <a:buSzPts val="2400"/>
              <a:buChar char="•"/>
            </a:pPr>
            <a:r>
              <a:rPr lang="en-US" dirty="0"/>
              <a:t>Strong reputation for leading-edge scholarly publishing</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102" name="Google Shape;102;p1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24600" y="0"/>
            <a:ext cx="58674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Open Access Content</a:t>
            </a:r>
            <a:endParaRPr dirty="0"/>
          </a:p>
        </p:txBody>
      </p:sp>
      <p:sp>
        <p:nvSpPr>
          <p:cNvPr id="346" name="Google Shape;346;p42"/>
          <p:cNvSpPr txBox="1">
            <a:spLocks noGrp="1"/>
          </p:cNvSpPr>
          <p:nvPr>
            <p:ph type="body" idx="1"/>
          </p:nvPr>
        </p:nvSpPr>
        <p:spPr>
          <a:xfrm>
            <a:off x="833120" y="1455322"/>
            <a:ext cx="6935821" cy="433736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sz="2000" dirty="0"/>
              <a:t>Open Access Journals: </a:t>
            </a:r>
            <a:endParaRPr dirty="0"/>
          </a:p>
          <a:p>
            <a:pPr marL="576072" lvl="1" indent="-228600" algn="l" rtl="0">
              <a:lnSpc>
                <a:spcPct val="120000"/>
              </a:lnSpc>
              <a:spcBef>
                <a:spcPts val="0"/>
              </a:spcBef>
              <a:spcAft>
                <a:spcPts val="0"/>
              </a:spcAft>
              <a:buClr>
                <a:schemeClr val="dk1"/>
              </a:buClr>
              <a:buSzPts val="1600"/>
              <a:buChar char="∘"/>
            </a:pPr>
            <a:r>
              <a:rPr lang="en-US" sz="1600" i="1" dirty="0"/>
              <a:t>Anthropocene History</a:t>
            </a:r>
          </a:p>
          <a:p>
            <a:pPr marL="576072" lvl="1" indent="-228600" algn="l" rtl="0">
              <a:lnSpc>
                <a:spcPct val="120000"/>
              </a:lnSpc>
              <a:spcBef>
                <a:spcPts val="0"/>
              </a:spcBef>
              <a:spcAft>
                <a:spcPts val="0"/>
              </a:spcAft>
              <a:buClr>
                <a:schemeClr val="dk1"/>
              </a:buClr>
              <a:buSzPts val="1600"/>
              <a:buChar char="∘"/>
            </a:pPr>
            <a:r>
              <a:rPr lang="en-US" sz="1600" i="1" dirty="0"/>
              <a:t>Black Sacred Music</a:t>
            </a:r>
            <a:endParaRPr sz="1600" dirty="0"/>
          </a:p>
          <a:p>
            <a:pPr marL="576072" lvl="1" indent="-228600">
              <a:buSzPts val="1600"/>
            </a:pPr>
            <a:r>
              <a:rPr lang="en-US" sz="1600" i="1" dirty="0"/>
              <a:t>Critical Times: Interventions in Global Critical Theory</a:t>
            </a:r>
            <a:endParaRPr sz="1600" i="1" dirty="0"/>
          </a:p>
          <a:p>
            <a:pPr marL="576072" lvl="1" indent="-228600" algn="l" rtl="0">
              <a:lnSpc>
                <a:spcPct val="120000"/>
              </a:lnSpc>
              <a:spcBef>
                <a:spcPts val="0"/>
              </a:spcBef>
              <a:spcAft>
                <a:spcPts val="0"/>
              </a:spcAft>
              <a:buClr>
                <a:schemeClr val="dk1"/>
              </a:buClr>
              <a:buSzPts val="1600"/>
              <a:buChar char="∘"/>
            </a:pPr>
            <a:r>
              <a:rPr lang="en-US" sz="1600" i="1" dirty="0"/>
              <a:t>Environmental Humanities</a:t>
            </a:r>
          </a:p>
          <a:p>
            <a:pPr marL="576072" lvl="1" indent="-228600">
              <a:buSzPts val="1600"/>
            </a:pPr>
            <a:r>
              <a:rPr lang="en-US" sz="1600" i="1" dirty="0"/>
              <a:t>Hispanic American Historical Review </a:t>
            </a:r>
            <a:r>
              <a:rPr lang="en-US" sz="1600" dirty="0"/>
              <a:t>archival content (1918-1999)</a:t>
            </a:r>
            <a:endParaRPr sz="1600" dirty="0"/>
          </a:p>
          <a:p>
            <a:pPr marL="576072" lvl="1" indent="-228600">
              <a:buSzPts val="1600"/>
            </a:pPr>
            <a:r>
              <a:rPr lang="en-US" sz="1600" i="1" dirty="0"/>
              <a:t>liquid blackness: journal of aesthetics and black studies </a:t>
            </a:r>
          </a:p>
          <a:p>
            <a:pPr marL="576072" lvl="1" indent="-228600" algn="l" rtl="0">
              <a:lnSpc>
                <a:spcPct val="120000"/>
              </a:lnSpc>
              <a:spcBef>
                <a:spcPts val="0"/>
              </a:spcBef>
              <a:spcAft>
                <a:spcPts val="0"/>
              </a:spcAft>
              <a:buClr>
                <a:schemeClr val="dk1"/>
              </a:buClr>
              <a:buSzPts val="1600"/>
              <a:buChar char="∘"/>
            </a:pPr>
            <a:r>
              <a:rPr lang="en-US" sz="1600" i="1" dirty="0"/>
              <a:t>QTR: A Journal of Trans and Queer Studies in Religion</a:t>
            </a:r>
            <a:endParaRPr sz="1600" dirty="0"/>
          </a:p>
          <a:p>
            <a:pPr marL="576072" lvl="1" indent="-228600" algn="l" rtl="0">
              <a:lnSpc>
                <a:spcPct val="120000"/>
              </a:lnSpc>
              <a:spcBef>
                <a:spcPts val="0"/>
              </a:spcBef>
              <a:spcAft>
                <a:spcPts val="0"/>
              </a:spcAft>
              <a:buClr>
                <a:schemeClr val="dk1"/>
              </a:buClr>
              <a:buSzPts val="1600"/>
              <a:buChar char="∘"/>
            </a:pPr>
            <a:r>
              <a:rPr lang="en-US" sz="1600" i="1" dirty="0"/>
              <a:t>Sungkyun Journal of East Asian Studies</a:t>
            </a:r>
          </a:p>
          <a:p>
            <a:pPr marL="576072" lvl="1" indent="-228600" algn="l" rtl="0">
              <a:lnSpc>
                <a:spcPct val="120000"/>
              </a:lnSpc>
              <a:spcBef>
                <a:spcPts val="0"/>
              </a:spcBef>
              <a:spcAft>
                <a:spcPts val="0"/>
              </a:spcAft>
              <a:buClr>
                <a:schemeClr val="dk1"/>
              </a:buClr>
              <a:buSzPts val="1600"/>
              <a:buChar char="∘"/>
            </a:pPr>
            <a:r>
              <a:rPr lang="en-US" sz="1600" i="1" dirty="0"/>
              <a:t>Trans Asia Photography</a:t>
            </a:r>
            <a:endParaRPr sz="1600" dirty="0"/>
          </a:p>
          <a:p>
            <a:pPr marL="228600" lvl="0" indent="-228600" algn="l" rtl="0">
              <a:lnSpc>
                <a:spcPct val="120000"/>
              </a:lnSpc>
              <a:spcBef>
                <a:spcPts val="0"/>
              </a:spcBef>
              <a:spcAft>
                <a:spcPts val="0"/>
              </a:spcAft>
              <a:buClr>
                <a:schemeClr val="dk1"/>
              </a:buClr>
              <a:buSzPts val="2000"/>
              <a:buChar char="•"/>
            </a:pPr>
            <a:r>
              <a:rPr lang="en-US" sz="2000" dirty="0"/>
              <a:t>Open Access Book Partnerships</a:t>
            </a:r>
            <a:endParaRPr dirty="0"/>
          </a:p>
          <a:p>
            <a:pPr marL="576072" lvl="1" indent="-228600">
              <a:buSzPts val="2000"/>
            </a:pPr>
            <a:r>
              <a:rPr lang="en-US" sz="1600" dirty="0"/>
              <a:t>Duke University Open Archive </a:t>
            </a:r>
          </a:p>
          <a:p>
            <a:pPr marL="575945" lvl="1" indent="-228600">
              <a:buSzPts val="2000"/>
            </a:pPr>
            <a:r>
              <a:rPr lang="en-US" sz="1600" dirty="0"/>
              <a:t>The California Digital Library (CDL) </a:t>
            </a:r>
          </a:p>
          <a:p>
            <a:pPr marL="576072" lvl="1" indent="-228600">
              <a:buSzPts val="2000"/>
            </a:pPr>
            <a:r>
              <a:rPr lang="en-US" sz="1600" dirty="0"/>
              <a:t>Open Access Pilot</a:t>
            </a:r>
            <a:endParaRPr sz="1600" dirty="0"/>
          </a:p>
        </p:txBody>
      </p:sp>
      <p:sp>
        <p:nvSpPr>
          <p:cNvPr id="347" name="Google Shape;347;p4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20</a:t>
            </a:fld>
            <a:endParaRPr dirty="0"/>
          </a:p>
        </p:txBody>
      </p:sp>
      <p:pic>
        <p:nvPicPr>
          <p:cNvPr id="348" name="Google Shape;348;p42"/>
          <p:cNvPicPr preferRelativeResize="0">
            <a:picLocks noGrp="1"/>
          </p:cNvPicPr>
          <p:nvPr>
            <p:ph type="pic" idx="2"/>
          </p:nvPr>
        </p:nvPicPr>
        <p:blipFill>
          <a:blip r:embed="rId3"/>
          <a:stretch>
            <a:fillRect/>
          </a:stretch>
        </p:blipFill>
        <p:spPr>
          <a:xfrm>
            <a:off x="8238744" y="1609344"/>
            <a:ext cx="2750890" cy="3929188"/>
          </a:xfrm>
          <a:prstGeom prst="rect">
            <a:avLst/>
          </a:prstGeom>
          <a:noFill/>
          <a:ln>
            <a:noFill/>
          </a:ln>
        </p:spPr>
      </p:pic>
      <p:pic>
        <p:nvPicPr>
          <p:cNvPr id="349" name="Google Shape;349;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11510" y="5791465"/>
            <a:ext cx="1993627" cy="797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Demography: </a:t>
            </a:r>
            <a:r>
              <a:rPr lang="en-US" dirty="0"/>
              <a:t>A Subscribe to Open Journal</a:t>
            </a:r>
            <a:endParaRPr lang="en-US"/>
          </a:p>
        </p:txBody>
      </p:sp>
      <p:sp>
        <p:nvSpPr>
          <p:cNvPr id="355" name="Google Shape;355;p43"/>
          <p:cNvSpPr txBox="1">
            <a:spLocks noGrp="1"/>
          </p:cNvSpPr>
          <p:nvPr>
            <p:ph type="body" idx="1"/>
          </p:nvPr>
        </p:nvSpPr>
        <p:spPr>
          <a:xfrm>
            <a:off x="914399" y="1874976"/>
            <a:ext cx="64245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Font typeface="Cambria"/>
              <a:buChar char="•"/>
            </a:pPr>
            <a:r>
              <a:rPr lang="en-US" sz="2200" dirty="0"/>
              <a:t>Subscribe to Open access model started in 2024</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Flagship journal of the Population Association of America</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The most-cited journal in population studies</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Global geographic focus with highest quality original research</a:t>
            </a:r>
          </a:p>
          <a:p>
            <a:pPr marL="228600" lvl="0" indent="-228600" algn="l" rtl="0">
              <a:lnSpc>
                <a:spcPct val="120000"/>
              </a:lnSpc>
              <a:spcBef>
                <a:spcPts val="0"/>
              </a:spcBef>
              <a:spcAft>
                <a:spcPts val="0"/>
              </a:spcAft>
              <a:buClr>
                <a:schemeClr val="dk1"/>
              </a:buClr>
              <a:buSzPts val="2400"/>
              <a:buFont typeface="Cambria"/>
              <a:buChar char="•"/>
            </a:pPr>
            <a:r>
              <a:rPr lang="en-US" sz="2200" dirty="0"/>
              <a:t>Paid subscribers receive immediate and perpetual access. If the funding threshold is met, the volume becomes fully open access.</a:t>
            </a:r>
          </a:p>
        </p:txBody>
      </p:sp>
      <p:sp>
        <p:nvSpPr>
          <p:cNvPr id="356" name="Google Shape;356;p4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21</a:t>
            </a:fld>
            <a:endParaRPr dirty="0"/>
          </a:p>
        </p:txBody>
      </p:sp>
      <p:pic>
        <p:nvPicPr>
          <p:cNvPr id="2050" name="Picture 2">
            <a:extLst>
              <a:ext uri="{FF2B5EF4-FFF2-40B4-BE49-F238E27FC236}">
                <a16:creationId xmlns:a16="http://schemas.microsoft.com/office/drawing/2014/main" id="{58094EE5-7306-499D-A19D-2836EA135681}"/>
              </a:ext>
            </a:extLst>
          </p:cNvPr>
          <p:cNvPicPr>
            <a:picLocks noChangeAspect="1" noChangeArrowheads="1"/>
          </p:cNvPicPr>
          <p:nvPr/>
        </p:nvPicPr>
        <p:blipFill>
          <a:blip r:embed="rId3"/>
          <a:srcRect/>
          <a:stretch/>
        </p:blipFill>
        <p:spPr bwMode="auto">
          <a:xfrm>
            <a:off x="8082263" y="1742376"/>
            <a:ext cx="2637189" cy="3982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ukeupress.edu/getmedia/c0590cac-6beb-4be7-bfc4-f847d6eff1d6/S20-Flash-Sep22-EquitableOA-COL-RGB.png?width=160&amp;height=160">
            <a:extLst>
              <a:ext uri="{FF2B5EF4-FFF2-40B4-BE49-F238E27FC236}">
                <a16:creationId xmlns:a16="http://schemas.microsoft.com/office/drawing/2014/main" id="{702FFC46-F4E5-4750-A7C6-205EBB2AA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072" y="454888"/>
            <a:ext cx="1932712" cy="1932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 y="0"/>
            <a:ext cx="12188952" cy="6861337"/>
          </a:xfrm>
          <a:prstGeom prst="rect">
            <a:avLst/>
          </a:prstGeom>
          <a:noFill/>
          <a:ln>
            <a:noFill/>
          </a:ln>
        </p:spPr>
      </p:pic>
      <p:pic>
        <p:nvPicPr>
          <p:cNvPr id="363" name="Google Shape;363;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000" y="5600780"/>
            <a:ext cx="1571625" cy="812800"/>
          </a:xfrm>
          <a:prstGeom prst="rect">
            <a:avLst/>
          </a:prstGeom>
          <a:noFill/>
          <a:ln>
            <a:noFill/>
          </a:ln>
        </p:spPr>
      </p:pic>
      <p:sp>
        <p:nvSpPr>
          <p:cNvPr id="364" name="Google Shape;364;p44"/>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365" name="Google Shape;365;p44"/>
          <p:cNvSpPr txBox="1"/>
          <p:nvPr/>
        </p:nvSpPr>
        <p:spPr>
          <a:xfrm>
            <a:off x="914400" y="4235450"/>
            <a:ext cx="5861050"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dirty="0">
                <a:solidFill>
                  <a:schemeClr val="lt1"/>
                </a:solidFill>
                <a:latin typeface="Roboto"/>
                <a:ea typeface="Roboto"/>
                <a:cs typeface="Roboto"/>
                <a:sym typeface="Roboto"/>
              </a:rPr>
              <a:t>Mathematics</a:t>
            </a:r>
            <a:endParaRPr dirty="0"/>
          </a:p>
        </p:txBody>
      </p:sp>
      <p:sp>
        <p:nvSpPr>
          <p:cNvPr id="6" name="Google Shape;371;p45">
            <a:extLst>
              <a:ext uri="{FF2B5EF4-FFF2-40B4-BE49-F238E27FC236}">
                <a16:creationId xmlns:a16="http://schemas.microsoft.com/office/drawing/2014/main" id="{830E2873-6053-46B9-B1B9-5AB76C5A8BB7}"/>
              </a:ext>
            </a:extLst>
          </p:cNvPr>
          <p:cNvSpPr txBox="1"/>
          <p:nvPr/>
        </p:nvSpPr>
        <p:spPr>
          <a:xfrm>
            <a:off x="3414531" y="4005752"/>
            <a:ext cx="29163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Applied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Commutative Algebra</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Formal Logic</a:t>
            </a:r>
            <a:endParaRPr sz="1800" dirty="0">
              <a:solidFill>
                <a:schemeClr val="bg1"/>
              </a:solidFill>
              <a:latin typeface="Cambria"/>
              <a:ea typeface="Cambria"/>
              <a:cs typeface="Cambria"/>
              <a:sym typeface="Cambria"/>
            </a:endParaRPr>
          </a:p>
        </p:txBody>
      </p:sp>
      <p:sp>
        <p:nvSpPr>
          <p:cNvPr id="7" name="Google Shape;372;p45">
            <a:extLst>
              <a:ext uri="{FF2B5EF4-FFF2-40B4-BE49-F238E27FC236}">
                <a16:creationId xmlns:a16="http://schemas.microsoft.com/office/drawing/2014/main" id="{163F7372-5F65-4D4E-8EAC-C86D99D5C800}"/>
              </a:ext>
            </a:extLst>
          </p:cNvPr>
          <p:cNvSpPr txBox="1"/>
          <p:nvPr/>
        </p:nvSpPr>
        <p:spPr>
          <a:xfrm>
            <a:off x="5867622"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Functional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General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Integral Equations</a:t>
            </a:r>
            <a:endParaRPr sz="1800" dirty="0">
              <a:solidFill>
                <a:schemeClr val="bg1"/>
              </a:solidFill>
              <a:latin typeface="Cambria"/>
              <a:ea typeface="Cambria"/>
              <a:cs typeface="Cambria"/>
              <a:sym typeface="Cambria"/>
            </a:endParaRPr>
          </a:p>
        </p:txBody>
      </p:sp>
      <p:sp>
        <p:nvSpPr>
          <p:cNvPr id="8" name="Google Shape;373;p45">
            <a:extLst>
              <a:ext uri="{FF2B5EF4-FFF2-40B4-BE49-F238E27FC236}">
                <a16:creationId xmlns:a16="http://schemas.microsoft.com/office/drawing/2014/main" id="{A4A9D17C-33F8-4FBE-8A4A-33D021404E02}"/>
              </a:ext>
            </a:extLst>
          </p:cNvPr>
          <p:cNvSpPr txBox="1"/>
          <p:nvPr/>
        </p:nvSpPr>
        <p:spPr>
          <a:xfrm>
            <a:off x="8213108"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Physics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Statistics and Probability</a:t>
            </a:r>
            <a:endParaRPr sz="1800" dirty="0">
              <a:solidFill>
                <a:schemeClr val="bg1"/>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Product Overview</a:t>
            </a:r>
            <a:endParaRPr dirty="0"/>
          </a:p>
        </p:txBody>
      </p:sp>
      <p:sp>
        <p:nvSpPr>
          <p:cNvPr id="384" name="Google Shape;384;p4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23</a:t>
            </a:fld>
            <a:endParaRPr dirty="0"/>
          </a:p>
        </p:txBody>
      </p:sp>
      <p:sp>
        <p:nvSpPr>
          <p:cNvPr id="385" name="Google Shape;385;p46"/>
          <p:cNvSpPr txBox="1"/>
          <p:nvPr/>
        </p:nvSpPr>
        <p:spPr>
          <a:xfrm>
            <a:off x="914401" y="1828800"/>
            <a:ext cx="10090484" cy="2092881"/>
          </a:xfrm>
          <a:prstGeom prst="rect">
            <a:avLst/>
          </a:prstGeom>
          <a:noFill/>
          <a:ln>
            <a:noFill/>
          </a:ln>
        </p:spPr>
        <p:txBody>
          <a:bodyPr spcFirstLastPara="1" wrap="square" lIns="0" tIns="45700" rIns="91425" bIns="45700" anchor="t" anchorCtr="0">
            <a:noAutofit/>
          </a:bodyPr>
          <a:lstStyle/>
          <a:p>
            <a:pPr marL="342900" indent="-342900">
              <a:buClr>
                <a:schemeClr val="dk1"/>
              </a:buClr>
              <a:buSzPts val="2000"/>
              <a:buFont typeface="Arial"/>
              <a:buChar char="•"/>
            </a:pPr>
            <a:r>
              <a:rPr lang="en-US" sz="2000" b="1" i="1" dirty="0">
                <a:solidFill>
                  <a:schemeClr val="dk1"/>
                </a:solidFill>
                <a:latin typeface="Roboto"/>
                <a:ea typeface="Roboto"/>
                <a:cs typeface="Roboto"/>
                <a:sym typeface="Roboto"/>
              </a:rPr>
              <a:t>Duke Mathematical Journal  </a:t>
            </a:r>
            <a:r>
              <a:rPr lang="en-US" sz="2000" b="1" i="1" dirty="0">
                <a:solidFill>
                  <a:schemeClr val="dk1"/>
                </a:solidFill>
                <a:latin typeface="Roboto"/>
                <a:ea typeface="Roboto"/>
                <a:cs typeface="Roboto"/>
                <a:sym typeface="Cambria"/>
              </a:rPr>
              <a:t> </a:t>
            </a:r>
            <a:r>
              <a:rPr lang="en-US" sz="2000" dirty="0">
                <a:solidFill>
                  <a:schemeClr val="dk1"/>
                </a:solidFill>
                <a:latin typeface="Cambria"/>
                <a:ea typeface="Cambria"/>
                <a:cs typeface="Cambria"/>
                <a:sym typeface="Cambria"/>
              </a:rPr>
              <a:t>One of the world’s top ten mathematics journals (Based upon 2024 Journal Impact Factor)</a:t>
            </a:r>
            <a:endParaRPr dirty="0">
              <a:solidFill>
                <a:schemeClr val="dk1"/>
              </a:solidFill>
            </a:endParaRPr>
          </a:p>
          <a:p>
            <a:pPr marL="342900" indent="-342900">
              <a:spcBef>
                <a:spcPts val="1200"/>
              </a:spcBef>
              <a:buClr>
                <a:schemeClr val="dk1"/>
              </a:buClr>
              <a:buSzPts val="2000"/>
              <a:buFont typeface="Arial"/>
              <a:buChar char="•"/>
            </a:pPr>
            <a:r>
              <a:rPr lang="en-US" sz="2000" b="1" dirty="0">
                <a:solidFill>
                  <a:schemeClr val="dk1"/>
                </a:solidFill>
                <a:latin typeface="Roboto"/>
                <a:ea typeface="Roboto"/>
                <a:cs typeface="Roboto"/>
                <a:sym typeface="Roboto"/>
              </a:rPr>
              <a:t>DMJ100 </a:t>
            </a:r>
            <a:r>
              <a:rPr lang="en-US" sz="2000" b="1" dirty="0">
                <a:solidFill>
                  <a:schemeClr val="dk1"/>
                </a:solidFill>
                <a:latin typeface="Roboto"/>
                <a:ea typeface="Roboto"/>
                <a:cs typeface="Roboto"/>
                <a:sym typeface="Cambria"/>
              </a:rPr>
              <a:t> </a:t>
            </a:r>
            <a:r>
              <a:rPr lang="en-US" sz="2000" dirty="0">
                <a:solidFill>
                  <a:schemeClr val="dk1"/>
                </a:solidFill>
                <a:latin typeface="Cambria"/>
                <a:ea typeface="Cambria"/>
                <a:cs typeface="Cambria"/>
                <a:sym typeface="Cambria"/>
              </a:rPr>
              <a:t>An archive of the first 100 volumes of </a:t>
            </a:r>
            <a:r>
              <a:rPr lang="en-US" sz="2000" i="1" dirty="0">
                <a:solidFill>
                  <a:schemeClr val="dk1"/>
                </a:solidFill>
                <a:latin typeface="Cambria"/>
                <a:ea typeface="Cambria"/>
                <a:cs typeface="Cambria"/>
                <a:sym typeface="Cambria"/>
              </a:rPr>
              <a:t>Duke Mathematical Journal</a:t>
            </a:r>
            <a:r>
              <a:rPr lang="en-US" sz="2000" dirty="0">
                <a:solidFill>
                  <a:schemeClr val="dk1"/>
                </a:solidFill>
                <a:latin typeface="Cambria"/>
                <a:ea typeface="Cambria"/>
                <a:cs typeface="Cambria"/>
                <a:sym typeface="Cambria"/>
              </a:rPr>
              <a:t>, 4,830 articles published from 1935 to 1999</a:t>
            </a:r>
            <a:endParaRPr sz="2000" dirty="0">
              <a:solidFill>
                <a:schemeClr val="dk1"/>
              </a:solidFill>
              <a:latin typeface="Cambria"/>
              <a:ea typeface="Cambria"/>
              <a:cs typeface="Cambria"/>
              <a:sym typeface="Cambria"/>
            </a:endParaRPr>
          </a:p>
          <a:p>
            <a:pPr marL="342900" lvl="0" indent="-342900">
              <a:spcBef>
                <a:spcPts val="1200"/>
              </a:spcBef>
              <a:buClr>
                <a:schemeClr val="dk1"/>
              </a:buClr>
              <a:buSzPts val="2000"/>
              <a:buFont typeface="Arial"/>
              <a:buChar char="•"/>
            </a:pPr>
            <a:r>
              <a:rPr lang="en-US" sz="2000" b="1" dirty="0">
                <a:solidFill>
                  <a:schemeClr val="dk1"/>
                </a:solidFill>
                <a:latin typeface="Roboto"/>
                <a:ea typeface="Roboto"/>
                <a:cs typeface="Roboto"/>
                <a:sym typeface="Roboto"/>
              </a:rPr>
              <a:t>Euclid Prime collection   </a:t>
            </a:r>
            <a:r>
              <a:rPr lang="en-US" sz="2000" dirty="0">
                <a:latin typeface="Cambria"/>
                <a:ea typeface="Cambria"/>
              </a:rPr>
              <a:t>A collection of 27 high-impact, peer-reviewed journals in theoretical and applied mathematics and statistics hosted by Project Euclid</a:t>
            </a:r>
            <a:endParaRPr dirty="0">
              <a:latin typeface="Cambria"/>
              <a:ea typeface="Cambria"/>
            </a:endParaRPr>
          </a:p>
        </p:txBody>
      </p:sp>
      <p:pic>
        <p:nvPicPr>
          <p:cNvPr id="386" name="Google Shape;386;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388" name="Google Shape;388;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15381" y="5820154"/>
            <a:ext cx="2286000" cy="67430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Euclid Prime</a:t>
            </a:r>
            <a:endParaRPr dirty="0"/>
          </a:p>
        </p:txBody>
      </p:sp>
      <p:sp>
        <p:nvSpPr>
          <p:cNvPr id="394" name="Google Shape;394;p47"/>
          <p:cNvSpPr txBox="1">
            <a:spLocks noGrp="1"/>
          </p:cNvSpPr>
          <p:nvPr>
            <p:ph type="body" idx="1"/>
          </p:nvPr>
        </p:nvSpPr>
        <p:spPr>
          <a:xfrm>
            <a:off x="914400" y="1469009"/>
            <a:ext cx="6674453"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27 titles in 2027</a:t>
            </a:r>
          </a:p>
          <a:p>
            <a:pPr marL="228600" lvl="0" indent="-228600" algn="l" rtl="0">
              <a:lnSpc>
                <a:spcPct val="120000"/>
              </a:lnSpc>
              <a:spcBef>
                <a:spcPts val="0"/>
              </a:spcBef>
              <a:spcAft>
                <a:spcPts val="0"/>
              </a:spcAft>
              <a:buClr>
                <a:schemeClr val="dk1"/>
              </a:buClr>
              <a:buSzPts val="2400"/>
              <a:buChar char="•"/>
            </a:pPr>
            <a:r>
              <a:rPr lang="en-US" dirty="0"/>
              <a:t>Journals published by small societies and university departments</a:t>
            </a:r>
            <a:endParaRPr dirty="0"/>
          </a:p>
          <a:p>
            <a:pPr marL="228600" lvl="0" indent="-228600" algn="l" rtl="0">
              <a:lnSpc>
                <a:spcPct val="120000"/>
              </a:lnSpc>
              <a:spcBef>
                <a:spcPts val="0"/>
              </a:spcBef>
              <a:spcAft>
                <a:spcPts val="0"/>
              </a:spcAft>
              <a:buClr>
                <a:schemeClr val="dk1"/>
              </a:buClr>
              <a:buSzPts val="2400"/>
              <a:buChar char="•"/>
            </a:pPr>
            <a:r>
              <a:rPr lang="en-US" dirty="0"/>
              <a:t>Highly international; in addition to seven US-based titles, the collection includes titles from Africa, Asia, and Europe</a:t>
            </a:r>
          </a:p>
          <a:p>
            <a:pPr marL="228600" lvl="0" indent="-228600" algn="l" rtl="0">
              <a:lnSpc>
                <a:spcPct val="120000"/>
              </a:lnSpc>
              <a:spcBef>
                <a:spcPts val="0"/>
              </a:spcBef>
              <a:spcAft>
                <a:spcPts val="0"/>
              </a:spcAft>
              <a:buClr>
                <a:schemeClr val="dk1"/>
              </a:buClr>
              <a:buSzPts val="2400"/>
              <a:buChar char="•"/>
            </a:pPr>
            <a:r>
              <a:rPr lang="en-US" dirty="0"/>
              <a:t>Hosted on the Project Euclid platform</a:t>
            </a:r>
            <a:endParaRPr dirty="0"/>
          </a:p>
          <a:p>
            <a:pPr marL="228600" lvl="0" indent="-76200" algn="l" rtl="0">
              <a:lnSpc>
                <a:spcPct val="120000"/>
              </a:lnSpc>
              <a:spcBef>
                <a:spcPts val="0"/>
              </a:spcBef>
              <a:spcAft>
                <a:spcPts val="0"/>
              </a:spcAft>
              <a:buClr>
                <a:schemeClr val="dk1"/>
              </a:buClr>
              <a:buSzPts val="2400"/>
              <a:buNone/>
            </a:pPr>
            <a:endParaRPr dirty="0"/>
          </a:p>
        </p:txBody>
      </p:sp>
      <p:sp>
        <p:nvSpPr>
          <p:cNvPr id="395" name="Google Shape;395;p47"/>
          <p:cNvSpPr txBox="1">
            <a:spLocks noGrp="1"/>
          </p:cNvSpPr>
          <p:nvPr>
            <p:ph type="body" idx="2"/>
          </p:nvPr>
        </p:nvSpPr>
        <p:spPr>
          <a:xfrm>
            <a:off x="7694874" y="1469009"/>
            <a:ext cx="4192326"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Subjects</a:t>
            </a:r>
            <a:endParaRPr dirty="0"/>
          </a:p>
          <a:p>
            <a:pPr marL="690245" lvl="1">
              <a:buSzPts val="2000"/>
            </a:pPr>
            <a:r>
              <a:rPr lang="en-US" dirty="0"/>
              <a:t>Algebraic Geometry</a:t>
            </a:r>
          </a:p>
          <a:p>
            <a:pPr marL="690245" lvl="1">
              <a:buSzPts val="2000"/>
            </a:pPr>
            <a:r>
              <a:rPr lang="en-US" dirty="0"/>
              <a:t>Associative Rings and Algebras</a:t>
            </a:r>
          </a:p>
          <a:p>
            <a:pPr marL="690245" lvl="1">
              <a:buSzPts val="2000"/>
            </a:pPr>
            <a:r>
              <a:rPr lang="en-US" dirty="0"/>
              <a:t>Commutative Algebra</a:t>
            </a:r>
          </a:p>
          <a:p>
            <a:pPr marL="690245" lvl="1">
              <a:buSzPts val="2000"/>
            </a:pPr>
            <a:r>
              <a:rPr lang="en-US" dirty="0"/>
              <a:t>Differential Geometry</a:t>
            </a:r>
          </a:p>
          <a:p>
            <a:pPr marL="690245" lvl="1">
              <a:buSzPts val="2000"/>
            </a:pPr>
            <a:r>
              <a:rPr lang="en-US" dirty="0"/>
              <a:t>Integral Equations</a:t>
            </a:r>
          </a:p>
          <a:p>
            <a:pPr marL="690245" lvl="1">
              <a:buSzPts val="2000"/>
            </a:pPr>
            <a:r>
              <a:rPr lang="en-US" dirty="0"/>
              <a:t>Mathematical Logic</a:t>
            </a:r>
          </a:p>
          <a:p>
            <a:pPr marL="690245" lvl="1">
              <a:buSzPts val="2000"/>
            </a:pPr>
            <a:r>
              <a:rPr lang="en-US" dirty="0"/>
              <a:t>Number Theory</a:t>
            </a:r>
          </a:p>
          <a:p>
            <a:pPr marL="690245" lvl="1">
              <a:buSzPts val="2000"/>
            </a:pPr>
            <a:r>
              <a:rPr lang="en-US" dirty="0"/>
              <a:t>Operator Theory</a:t>
            </a:r>
          </a:p>
          <a:p>
            <a:pPr marL="690245" lvl="1">
              <a:buSzPts val="2000"/>
            </a:pPr>
            <a:r>
              <a:rPr lang="en-US" dirty="0"/>
              <a:t>Ordinary Differential Equations</a:t>
            </a:r>
          </a:p>
          <a:p>
            <a:pPr marL="690245" lvl="1">
              <a:buSzPts val="2000"/>
            </a:pPr>
            <a:r>
              <a:rPr lang="en-US" dirty="0"/>
              <a:t>Partial Differential Equations</a:t>
            </a:r>
          </a:p>
          <a:p>
            <a:pPr marL="690245" lvl="1">
              <a:buSzPts val="2000"/>
            </a:pPr>
            <a:r>
              <a:rPr lang="en-US" dirty="0"/>
              <a:t>Probability</a:t>
            </a:r>
          </a:p>
          <a:p>
            <a:pPr marL="690245" lvl="1">
              <a:buSzPts val="2000"/>
            </a:pPr>
            <a:r>
              <a:rPr lang="en-US" dirty="0"/>
              <a:t>Real Functions</a:t>
            </a:r>
          </a:p>
          <a:p>
            <a:pPr marL="690245" lvl="1">
              <a:buSzPts val="2000"/>
            </a:pPr>
            <a:r>
              <a:rPr lang="en-US" dirty="0"/>
              <a:t>Statistics</a:t>
            </a:r>
          </a:p>
          <a:p>
            <a:pPr marL="228600" lvl="0" indent="-76200" algn="l" rtl="0">
              <a:lnSpc>
                <a:spcPct val="120000"/>
              </a:lnSpc>
              <a:spcBef>
                <a:spcPts val="0"/>
              </a:spcBef>
              <a:spcAft>
                <a:spcPts val="0"/>
              </a:spcAft>
              <a:buClr>
                <a:schemeClr val="dk1"/>
              </a:buClr>
              <a:buSzPts val="2400"/>
              <a:buNone/>
            </a:pPr>
            <a:endParaRPr dirty="0"/>
          </a:p>
        </p:txBody>
      </p:sp>
      <p:sp>
        <p:nvSpPr>
          <p:cNvPr id="396" name="Google Shape;396;p4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24</a:t>
            </a:fld>
            <a:endParaRPr dirty="0"/>
          </a:p>
        </p:txBody>
      </p:sp>
      <p:pic>
        <p:nvPicPr>
          <p:cNvPr id="397" name="Google Shape;39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Euclid Prime Facts</a:t>
            </a:r>
            <a:endParaRPr dirty="0"/>
          </a:p>
        </p:txBody>
      </p:sp>
      <p:sp>
        <p:nvSpPr>
          <p:cNvPr id="403" name="Google Shape;403;p48"/>
          <p:cNvSpPr txBox="1">
            <a:spLocks noGrp="1"/>
          </p:cNvSpPr>
          <p:nvPr>
            <p:ph type="body" idx="1"/>
          </p:nvPr>
        </p:nvSpPr>
        <p:spPr>
          <a:xfrm>
            <a:off x="914399" y="1659974"/>
            <a:ext cx="6424613" cy="3544888"/>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2400"/>
              <a:buNone/>
            </a:pPr>
            <a:endParaRPr lang="en-US" dirty="0"/>
          </a:p>
          <a:p>
            <a:pPr marL="228600" lvl="0" indent="-228600" algn="l" rtl="0">
              <a:lnSpc>
                <a:spcPct val="120000"/>
              </a:lnSpc>
              <a:spcBef>
                <a:spcPts val="0"/>
              </a:spcBef>
              <a:spcAft>
                <a:spcPts val="0"/>
              </a:spcAft>
              <a:buClr>
                <a:schemeClr val="dk1"/>
              </a:buClr>
              <a:buSzPts val="2400"/>
              <a:buChar char="•"/>
            </a:pPr>
            <a:r>
              <a:rPr lang="en-US" dirty="0"/>
              <a:t>Leading journals (with 2024 impact factor): </a:t>
            </a:r>
            <a:endParaRPr dirty="0"/>
          </a:p>
          <a:p>
            <a:pPr marL="576072" lvl="1" indent="-228600" algn="l" rtl="0">
              <a:lnSpc>
                <a:spcPct val="120000"/>
              </a:lnSpc>
              <a:spcBef>
                <a:spcPts val="0"/>
              </a:spcBef>
              <a:spcAft>
                <a:spcPts val="0"/>
              </a:spcAft>
              <a:buClr>
                <a:schemeClr val="dk1"/>
              </a:buClr>
              <a:buSzPts val="2000"/>
              <a:buChar char="∘"/>
            </a:pPr>
            <a:r>
              <a:rPr lang="en-US" i="1" dirty="0"/>
              <a:t>Rocky Mountain Journal of Mathematics </a:t>
            </a:r>
            <a:r>
              <a:rPr lang="en-US" dirty="0"/>
              <a:t>(0.7)</a:t>
            </a:r>
          </a:p>
          <a:p>
            <a:pPr marL="576072" lvl="1" indent="-228600" algn="l" rtl="0">
              <a:lnSpc>
                <a:spcPct val="120000"/>
              </a:lnSpc>
              <a:spcBef>
                <a:spcPts val="0"/>
              </a:spcBef>
              <a:spcAft>
                <a:spcPts val="0"/>
              </a:spcAft>
              <a:buClr>
                <a:schemeClr val="dk1"/>
              </a:buClr>
              <a:buSzPts val="2000"/>
              <a:buChar char="∘"/>
            </a:pPr>
            <a:r>
              <a:rPr lang="en-US" i="1" dirty="0"/>
              <a:t>Michigan Mathematical Journal  (0.6) (New in 2027)</a:t>
            </a:r>
            <a:endParaRPr i="1" dirty="0"/>
          </a:p>
          <a:p>
            <a:pPr marL="576072" lvl="1" indent="-228600" algn="l" rtl="0">
              <a:lnSpc>
                <a:spcPct val="120000"/>
              </a:lnSpc>
              <a:spcBef>
                <a:spcPts val="0"/>
              </a:spcBef>
              <a:spcAft>
                <a:spcPts val="0"/>
              </a:spcAft>
              <a:buClr>
                <a:schemeClr val="dk1"/>
              </a:buClr>
              <a:buSzPts val="2000"/>
              <a:buChar char="∘"/>
            </a:pPr>
            <a:r>
              <a:rPr lang="en-US" i="1" dirty="0"/>
              <a:t>Notre Dame Journal of Formal Logic </a:t>
            </a:r>
            <a:r>
              <a:rPr lang="en-US" dirty="0"/>
              <a:t>(0.5)</a:t>
            </a:r>
            <a:endParaRPr dirty="0"/>
          </a:p>
          <a:p>
            <a:pPr marL="576072" lvl="1" indent="-228600" algn="l" rtl="0">
              <a:lnSpc>
                <a:spcPct val="120000"/>
              </a:lnSpc>
              <a:spcBef>
                <a:spcPts val="0"/>
              </a:spcBef>
              <a:spcAft>
                <a:spcPts val="0"/>
              </a:spcAft>
              <a:buClr>
                <a:schemeClr val="dk1"/>
              </a:buClr>
              <a:buSzPts val="2000"/>
              <a:buChar char="∘"/>
            </a:pPr>
            <a:r>
              <a:rPr lang="en-US" i="1" dirty="0"/>
              <a:t>Kodai Mathematical Journal </a:t>
            </a:r>
            <a:r>
              <a:rPr lang="en-US" dirty="0"/>
              <a:t>(0.5)</a:t>
            </a:r>
          </a:p>
          <a:p>
            <a:pPr marL="576072" lvl="1" indent="-228600" algn="l" rtl="0">
              <a:lnSpc>
                <a:spcPct val="120000"/>
              </a:lnSpc>
              <a:spcBef>
                <a:spcPts val="0"/>
              </a:spcBef>
              <a:spcAft>
                <a:spcPts val="0"/>
              </a:spcAft>
              <a:buClr>
                <a:schemeClr val="dk1"/>
              </a:buClr>
              <a:buSzPts val="2000"/>
              <a:buChar char="∘"/>
            </a:pPr>
            <a:r>
              <a:rPr lang="en-US" i="1" dirty="0"/>
              <a:t>Illinois Journal of Mathematics </a:t>
            </a:r>
            <a:r>
              <a:rPr lang="en-US" dirty="0"/>
              <a:t>(0.7)</a:t>
            </a:r>
            <a:endParaRPr dirty="0"/>
          </a:p>
          <a:p>
            <a:pPr marL="576072" lvl="1" indent="-228600" algn="l" rtl="0">
              <a:lnSpc>
                <a:spcPct val="120000"/>
              </a:lnSpc>
              <a:spcBef>
                <a:spcPts val="0"/>
              </a:spcBef>
              <a:spcAft>
                <a:spcPts val="0"/>
              </a:spcAft>
              <a:buClr>
                <a:schemeClr val="dk1"/>
              </a:buClr>
              <a:buSzPts val="2000"/>
              <a:buChar char="∘"/>
            </a:pPr>
            <a:r>
              <a:rPr lang="en-US" i="1" dirty="0"/>
              <a:t>Tokyo Journal of Mathematics </a:t>
            </a:r>
            <a:r>
              <a:rPr lang="en-US" dirty="0"/>
              <a:t>(0.3)</a:t>
            </a:r>
            <a:endParaRPr dirty="0"/>
          </a:p>
          <a:p>
            <a:pPr marL="228600" lvl="0" indent="-228600" algn="l" rtl="0">
              <a:lnSpc>
                <a:spcPct val="120000"/>
              </a:lnSpc>
              <a:spcBef>
                <a:spcPts val="0"/>
              </a:spcBef>
              <a:spcAft>
                <a:spcPts val="0"/>
              </a:spcAft>
              <a:buClr>
                <a:schemeClr val="dk1"/>
              </a:buClr>
              <a:buSzPts val="2400"/>
              <a:buChar char="•"/>
            </a:pPr>
            <a:r>
              <a:rPr lang="en-US" dirty="0"/>
              <a:t>Annual subscription </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04" name="Google Shape;404;p48"/>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234363" y="1831880"/>
            <a:ext cx="2816352" cy="4224528"/>
          </a:xfrm>
          <a:prstGeom prst="rect">
            <a:avLst/>
          </a:prstGeom>
          <a:noFill/>
          <a:ln>
            <a:noFill/>
          </a:ln>
        </p:spPr>
      </p:pic>
      <p:sp>
        <p:nvSpPr>
          <p:cNvPr id="405" name="Google Shape;405;p4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25</a:t>
            </a:fld>
            <a:endParaRPr dirty="0"/>
          </a:p>
        </p:txBody>
      </p:sp>
      <p:pic>
        <p:nvPicPr>
          <p:cNvPr id="406" name="Google Shape;406;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Duke Mathematical Journal </a:t>
            </a:r>
            <a:r>
              <a:rPr lang="en-US" dirty="0"/>
              <a:t>and DMJ100</a:t>
            </a:r>
            <a:endParaRPr lang="en-US"/>
          </a:p>
        </p:txBody>
      </p:sp>
      <p:sp>
        <p:nvSpPr>
          <p:cNvPr id="421" name="Google Shape;421;p50"/>
          <p:cNvSpPr txBox="1">
            <a:spLocks noGrp="1"/>
          </p:cNvSpPr>
          <p:nvPr>
            <p:ph type="body" idx="1"/>
          </p:nvPr>
        </p:nvSpPr>
        <p:spPr>
          <a:xfrm>
            <a:off x="914399" y="1835151"/>
            <a:ext cx="6986832" cy="3535363"/>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i="1" dirty="0"/>
              <a:t>Duke Mathematical Journal</a:t>
            </a:r>
            <a:endParaRPr dirty="0"/>
          </a:p>
          <a:p>
            <a:pPr marL="575945" lvl="1" indent="-228600">
              <a:buSzPts val="2000"/>
            </a:pPr>
            <a:r>
              <a:rPr lang="en-US" i="1" dirty="0"/>
              <a:t>Duke Mathematical Journal</a:t>
            </a:r>
            <a:r>
              <a:rPr lang="en-US" dirty="0"/>
              <a:t> has a five-year impact factor of 2.9 (2024)</a:t>
            </a:r>
            <a:endParaRPr dirty="0"/>
          </a:p>
          <a:p>
            <a:pPr marL="576072" lvl="1" indent="-228600" algn="l" rtl="0">
              <a:lnSpc>
                <a:spcPct val="120000"/>
              </a:lnSpc>
              <a:spcBef>
                <a:spcPts val="0"/>
              </a:spcBef>
              <a:spcAft>
                <a:spcPts val="0"/>
              </a:spcAft>
              <a:buClr>
                <a:schemeClr val="dk1"/>
              </a:buClr>
              <a:buSzPts val="2000"/>
              <a:buChar char="∘"/>
            </a:pPr>
            <a:r>
              <a:rPr lang="en-US" dirty="0"/>
              <a:t>Annual subscription</a:t>
            </a:r>
            <a:endParaRPr dirty="0"/>
          </a:p>
          <a:p>
            <a:pPr marL="0" lvl="0" indent="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dirty="0"/>
              <a:t>DMJ 100</a:t>
            </a:r>
            <a:r>
              <a:rPr lang="en-US" i="1" dirty="0"/>
              <a:t> </a:t>
            </a:r>
            <a:endParaRPr i="1" dirty="0"/>
          </a:p>
          <a:p>
            <a:pPr marL="575945" lvl="1" indent="-228600">
              <a:buSzPts val="2000"/>
            </a:pPr>
            <a:r>
              <a:rPr lang="en-US" dirty="0"/>
              <a:t>An archive of the first 100 volumes of </a:t>
            </a:r>
            <a:r>
              <a:rPr lang="en-US" i="1" dirty="0"/>
              <a:t>Duke Mathematical Journal </a:t>
            </a:r>
            <a:r>
              <a:rPr lang="en-US" dirty="0"/>
              <a:t>(1935–1999)  </a:t>
            </a:r>
            <a:endParaRPr dirty="0"/>
          </a:p>
          <a:p>
            <a:pPr marL="576072" lvl="1" indent="-228600" algn="l" rtl="0">
              <a:lnSpc>
                <a:spcPct val="120000"/>
              </a:lnSpc>
              <a:spcBef>
                <a:spcPts val="0"/>
              </a:spcBef>
              <a:spcAft>
                <a:spcPts val="0"/>
              </a:spcAft>
              <a:buClr>
                <a:schemeClr val="dk1"/>
              </a:buClr>
              <a:buSzPts val="2000"/>
              <a:buChar char="∘"/>
            </a:pPr>
            <a:r>
              <a:rPr lang="en-US" dirty="0"/>
              <a:t>One-time purchase</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22" name="Google Shape;422;p50"/>
          <p:cNvPicPr preferRelativeResize="0">
            <a:picLocks noGrp="1"/>
          </p:cNvPicPr>
          <p:nvPr>
            <p:ph type="pic" idx="2"/>
          </p:nvPr>
        </p:nvPicPr>
        <p:blipFill>
          <a:blip r:embed="rId3"/>
          <a:stretch>
            <a:fillRect/>
          </a:stretch>
        </p:blipFill>
        <p:spPr>
          <a:xfrm>
            <a:off x="8235162" y="1833132"/>
            <a:ext cx="2814753" cy="4132996"/>
          </a:xfrm>
          <a:prstGeom prst="rect">
            <a:avLst/>
          </a:prstGeom>
          <a:noFill/>
          <a:ln w="9525" cap="flat" cmpd="sng">
            <a:noFill/>
            <a:prstDash val="solid"/>
            <a:round/>
            <a:headEnd type="none" w="sm" len="sm"/>
            <a:tailEnd type="none" w="sm" len="sm"/>
          </a:ln>
        </p:spPr>
      </p:pic>
      <p:pic>
        <p:nvPicPr>
          <p:cNvPr id="423" name="Google Shape;423;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843969"/>
            <a:ext cx="2286000" cy="674306"/>
          </a:xfrm>
          <a:prstGeom prst="rect">
            <a:avLst/>
          </a:prstGeom>
          <a:noFill/>
          <a:ln>
            <a:noFill/>
          </a:ln>
        </p:spPr>
      </p:pic>
      <p:sp>
        <p:nvSpPr>
          <p:cNvPr id="424" name="Google Shape;424;p5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Project Euclid Platform Features</a:t>
            </a:r>
            <a:endParaRPr dirty="0"/>
          </a:p>
        </p:txBody>
      </p:sp>
      <p:sp>
        <p:nvSpPr>
          <p:cNvPr id="430" name="Google Shape;430;p51"/>
          <p:cNvSpPr txBox="1">
            <a:spLocks noGrp="1"/>
          </p:cNvSpPr>
          <p:nvPr>
            <p:ph type="body" idx="1"/>
          </p:nvPr>
        </p:nvSpPr>
        <p:spPr>
          <a:xfrm>
            <a:off x="914400" y="1828800"/>
            <a:ext cx="6581775" cy="3813175"/>
          </a:xfrm>
          <a:prstGeom prst="rect">
            <a:avLst/>
          </a:prstGeom>
          <a:noFill/>
          <a:ln>
            <a:noFill/>
          </a:ln>
        </p:spPr>
        <p:txBody>
          <a:bodyPr spcFirstLastPara="1" wrap="square" lIns="0" tIns="0" rIns="0" bIns="0" anchor="t" anchorCtr="0">
            <a:noAutofit/>
          </a:bodyPr>
          <a:lstStyle/>
          <a:p>
            <a:pPr marL="228600" marR="0" lvl="0" indent="-228600" algn="l" rtl="0">
              <a:lnSpc>
                <a:spcPct val="120000"/>
              </a:lnSpc>
              <a:spcBef>
                <a:spcPts val="0"/>
              </a:spcBef>
              <a:spcAft>
                <a:spcPts val="0"/>
              </a:spcAft>
              <a:buClr>
                <a:schemeClr val="dk1"/>
              </a:buClr>
              <a:buSzPts val="2400"/>
              <a:buFont typeface="Arial"/>
              <a:buChar char="•"/>
            </a:pPr>
            <a:r>
              <a:rPr lang="en-US" dirty="0"/>
              <a:t>Platform designed specifically for math and </a:t>
            </a:r>
            <a:br>
              <a:rPr lang="en-US" dirty="0"/>
            </a:br>
            <a:r>
              <a:rPr lang="en-US" dirty="0"/>
              <a:t>well-integrated with mathematical tools </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A nonprofit, university-based online hosting </a:t>
            </a:r>
            <a:br>
              <a:rPr lang="en-US" dirty="0"/>
            </a:br>
            <a:r>
              <a:rPr lang="en-US" dirty="0"/>
              <a:t>platform managed by Duke University Press</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Migration to upgraded platform in early 2021, developed by SPIE </a:t>
            </a:r>
            <a:endParaRPr dirty="0"/>
          </a:p>
          <a:p>
            <a:pPr marL="228600" marR="0" lvl="0" indent="-228600" algn="l" rtl="0">
              <a:lnSpc>
                <a:spcPct val="120000"/>
              </a:lnSpc>
              <a:spcBef>
                <a:spcPts val="0"/>
              </a:spcBef>
              <a:spcAft>
                <a:spcPts val="0"/>
              </a:spcAft>
              <a:buClr>
                <a:schemeClr val="dk1"/>
              </a:buClr>
              <a:buSzPts val="2400"/>
              <a:buChar char="•"/>
            </a:pPr>
            <a:r>
              <a:rPr lang="en-US" b="1" dirty="0"/>
              <a:t>Over 80% of content on Project Euclid is open access</a:t>
            </a:r>
            <a:endParaRPr b="1" dirty="0"/>
          </a:p>
        </p:txBody>
      </p:sp>
      <p:pic>
        <p:nvPicPr>
          <p:cNvPr id="431" name="Google Shape;431;p51" descr="zbMATH"/>
          <p:cNvPicPr preferRelativeResize="0"/>
          <p:nvPr/>
        </p:nvPicPr>
        <p:blipFill rotWithShape="1">
          <a:blip r:embed="rId4">
            <a:alphaModFix/>
          </a:blip>
          <a:srcRect/>
          <a:stretch/>
        </p:blipFill>
        <p:spPr>
          <a:xfrm>
            <a:off x="7499001" y="1988403"/>
            <a:ext cx="2343150" cy="628650"/>
          </a:xfrm>
          <a:prstGeom prst="rect">
            <a:avLst/>
          </a:prstGeom>
          <a:noFill/>
          <a:ln>
            <a:noFill/>
          </a:ln>
        </p:spPr>
      </p:pic>
      <p:pic>
        <p:nvPicPr>
          <p:cNvPr id="432" name="Google Shape;432;p51" descr="MathSciNet"/>
          <p:cNvPicPr preferRelativeResize="0"/>
          <p:nvPr/>
        </p:nvPicPr>
        <p:blipFill rotWithShape="1">
          <a:blip r:embed="rId5" cstate="screen">
            <a:alphaModFix/>
            <a:extLst>
              <a:ext uri="{28A0092B-C50C-407E-A947-70E740481C1C}">
                <a14:useLocalDpi xmlns:a14="http://schemas.microsoft.com/office/drawing/2010/main"/>
              </a:ext>
            </a:extLst>
          </a:blip>
          <a:srcRect r="50720"/>
          <a:stretch/>
        </p:blipFill>
        <p:spPr>
          <a:xfrm>
            <a:off x="10257436" y="2040791"/>
            <a:ext cx="1682750" cy="523875"/>
          </a:xfrm>
          <a:prstGeom prst="rect">
            <a:avLst/>
          </a:prstGeom>
          <a:noFill/>
          <a:ln>
            <a:noFill/>
          </a:ln>
        </p:spPr>
      </p:pic>
      <p:pic>
        <p:nvPicPr>
          <p:cNvPr id="433" name="Google Shape;433;p51" descr="https://tse3.mm.bing.net/th?id=OIP.M6ed8004bdf7e213a95efca91021ecc5bo0&amp;pid=15.1&amp;P=0&amp;w=204&amp;h=1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79378" y="2861158"/>
            <a:ext cx="1943100" cy="762000"/>
          </a:xfrm>
          <a:prstGeom prst="rect">
            <a:avLst/>
          </a:prstGeom>
          <a:noFill/>
          <a:ln>
            <a:noFill/>
          </a:ln>
        </p:spPr>
      </p:pic>
      <p:pic>
        <p:nvPicPr>
          <p:cNvPr id="434" name="Google Shape;434;p51" descr="https://tse3.mm.bing.net/th?id=OIP.M3cd6ecaae14a3eb0eef63d676e2065c2o0&amp;pid=15.1&amp;P=0&amp;w=279&amp;h=15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37763" y="2975458"/>
            <a:ext cx="1849437" cy="533400"/>
          </a:xfrm>
          <a:prstGeom prst="rect">
            <a:avLst/>
          </a:prstGeom>
          <a:noFill/>
          <a:ln>
            <a:noFill/>
          </a:ln>
        </p:spPr>
      </p:pic>
      <p:sp>
        <p:nvSpPr>
          <p:cNvPr id="436" name="Google Shape;436;p5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27</a:t>
            </a:fld>
            <a:endParaRPr dirty="0"/>
          </a:p>
        </p:txBody>
      </p:sp>
      <p:pic>
        <p:nvPicPr>
          <p:cNvPr id="437" name="Google Shape;437;p5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438" name="Google Shape;438;p5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393378" y="5843969"/>
            <a:ext cx="2286000" cy="67430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DA54B378-E354-4D07-A925-8C424C4FD75C}"/>
              </a:ext>
            </a:extLst>
          </p:cNvPr>
          <p:cNvSpPr>
            <a:spLocks noGrp="1"/>
          </p:cNvSpPr>
          <p:nvPr>
            <p:ph type="body" idx="1"/>
          </p:nvPr>
        </p:nvSpPr>
        <p:spPr>
          <a:xfrm>
            <a:off x="914400" y="1443522"/>
            <a:ext cx="6435634" cy="4097382"/>
          </a:xfrm>
        </p:spPr>
        <p:txBody>
          <a:bodyPr lIns="0" tIns="0" rIns="0" bIns="0"/>
          <a:lstStyle/>
          <a:p>
            <a:pPr marL="0" lvl="0" indent="0">
              <a:buNone/>
            </a:pPr>
            <a:r>
              <a:rPr lang="en-US" dirty="0">
                <a:latin typeface="PT Sans"/>
                <a:ea typeface="PT Sans"/>
                <a:cs typeface="PT Sans"/>
                <a:sym typeface="PT Sans"/>
              </a:rPr>
              <a:t>A collaboration between nonprofit scholarly journal publishers and societies managed by Duke University Press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Electronic hosting and print fulfillment* of over 200 journals from 10 publishers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Single-title subscriptions and collection sales</a:t>
            </a:r>
          </a:p>
        </p:txBody>
      </p:sp>
      <p:sp>
        <p:nvSpPr>
          <p:cNvPr id="4" name="Slide Number Placeholder 3">
            <a:extLst>
              <a:ext uri="{FF2B5EF4-FFF2-40B4-BE49-F238E27FC236}">
                <a16:creationId xmlns:a16="http://schemas.microsoft.com/office/drawing/2014/main" id="{355CB4F7-FF7C-4542-8678-7946B666DD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pic>
        <p:nvPicPr>
          <p:cNvPr id="19" name="Google Shape;68;p15">
            <a:extLst>
              <a:ext uri="{FF2B5EF4-FFF2-40B4-BE49-F238E27FC236}">
                <a16:creationId xmlns:a16="http://schemas.microsoft.com/office/drawing/2014/main" id="{0D07372F-0ECE-4CA0-B9E8-D1CA93248CE9}"/>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083904" y="2976967"/>
            <a:ext cx="1840181" cy="1035110"/>
          </a:xfrm>
          <a:prstGeom prst="rect">
            <a:avLst/>
          </a:prstGeom>
          <a:noFill/>
          <a:ln>
            <a:noFill/>
          </a:ln>
        </p:spPr>
      </p:pic>
      <p:pic>
        <p:nvPicPr>
          <p:cNvPr id="20" name="Google Shape;69;p15">
            <a:extLst>
              <a:ext uri="{FF2B5EF4-FFF2-40B4-BE49-F238E27FC236}">
                <a16:creationId xmlns:a16="http://schemas.microsoft.com/office/drawing/2014/main" id="{32921737-AA36-41EA-A1FB-943B49FDEC83}"/>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065815" y="1976534"/>
            <a:ext cx="1873310" cy="502402"/>
          </a:xfrm>
          <a:prstGeom prst="rect">
            <a:avLst/>
          </a:prstGeom>
          <a:noFill/>
          <a:ln>
            <a:noFill/>
          </a:ln>
        </p:spPr>
      </p:pic>
      <p:pic>
        <p:nvPicPr>
          <p:cNvPr id="21" name="Google Shape;70;p15">
            <a:extLst>
              <a:ext uri="{FF2B5EF4-FFF2-40B4-BE49-F238E27FC236}">
                <a16:creationId xmlns:a16="http://schemas.microsoft.com/office/drawing/2014/main" id="{86475CEE-FD50-4251-BF7E-240517548BF0}"/>
              </a:ext>
            </a:extLst>
          </p:cNvPr>
          <p:cNvPicPr preferRelativeResize="0"/>
          <p:nvPr/>
        </p:nvPicPr>
        <p:blipFill>
          <a:blip r:embed="rId5">
            <a:alphaModFix/>
          </a:blip>
          <a:stretch>
            <a:fillRect/>
          </a:stretch>
        </p:blipFill>
        <p:spPr>
          <a:xfrm>
            <a:off x="10395123" y="4502152"/>
            <a:ext cx="1405968" cy="725182"/>
          </a:xfrm>
          <a:prstGeom prst="rect">
            <a:avLst/>
          </a:prstGeom>
          <a:noFill/>
          <a:ln>
            <a:noFill/>
          </a:ln>
        </p:spPr>
      </p:pic>
      <p:pic>
        <p:nvPicPr>
          <p:cNvPr id="23" name="Picture 22">
            <a:extLst>
              <a:ext uri="{FF2B5EF4-FFF2-40B4-BE49-F238E27FC236}">
                <a16:creationId xmlns:a16="http://schemas.microsoft.com/office/drawing/2014/main" id="{62774E01-CCCD-4ED5-BBD8-EF8F99BDBB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54477" y="4372268"/>
            <a:ext cx="1534790" cy="850205"/>
          </a:xfrm>
          <a:prstGeom prst="rect">
            <a:avLst/>
          </a:prstGeom>
        </p:spPr>
      </p:pic>
      <p:sp>
        <p:nvSpPr>
          <p:cNvPr id="24" name="Google Shape;71;p15">
            <a:extLst>
              <a:ext uri="{FF2B5EF4-FFF2-40B4-BE49-F238E27FC236}">
                <a16:creationId xmlns:a16="http://schemas.microsoft.com/office/drawing/2014/main" id="{7C985BC6-BE58-4A18-9383-53C5EB9C3349}"/>
              </a:ext>
            </a:extLst>
          </p:cNvPr>
          <p:cNvSpPr txBox="1"/>
          <p:nvPr/>
        </p:nvSpPr>
        <p:spPr>
          <a:xfrm>
            <a:off x="9021300" y="5443610"/>
            <a:ext cx="2865900" cy="1292631"/>
          </a:xfrm>
          <a:prstGeom prst="rect">
            <a:avLst/>
          </a:prstGeom>
          <a:noFill/>
          <a:ln>
            <a:noFill/>
          </a:ln>
        </p:spPr>
        <p:txBody>
          <a:bodyPr spcFirstLastPara="1" wrap="square" lIns="0" tIns="91425" rIns="91425" bIns="91425" anchor="t" anchorCtr="0">
            <a:spAutoFit/>
          </a:bodyPr>
          <a:lstStyle/>
          <a:p>
            <a:pPr marL="0" lvl="0" indent="0" rtl="0">
              <a:spcBef>
                <a:spcPts val="0"/>
              </a:spcBef>
              <a:spcAft>
                <a:spcPts val="0"/>
              </a:spcAft>
              <a:buNone/>
            </a:pPr>
            <a:r>
              <a:rPr lang="en" sz="1200" dirty="0">
                <a:latin typeface="PT Sans"/>
                <a:ea typeface="PT Sans"/>
                <a:cs typeface="PT Sans"/>
                <a:sym typeface="PT Sans"/>
              </a:rPr>
              <a:t>Cornell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Texas Tech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West Virginia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University of North Carolina Press*</a:t>
            </a:r>
          </a:p>
          <a:p>
            <a:pPr marL="0" lvl="0" indent="0" rtl="0">
              <a:spcBef>
                <a:spcPts val="0"/>
              </a:spcBef>
              <a:spcAft>
                <a:spcPts val="0"/>
              </a:spcAft>
              <a:buNone/>
            </a:pPr>
            <a:endParaRPr lang="en"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a:t>
            </a:r>
            <a:r>
              <a:rPr lang="en-US" sz="1200" dirty="0">
                <a:latin typeface="PT Sans"/>
                <a:ea typeface="PT Sans"/>
                <a:cs typeface="PT Sans"/>
                <a:sym typeface="PT Sans"/>
              </a:rPr>
              <a:t>Print subscription fulfillment only</a:t>
            </a:r>
            <a:endParaRPr sz="1200" dirty="0">
              <a:latin typeface="PT Sans"/>
              <a:ea typeface="PT Sans"/>
              <a:cs typeface="PT Sans"/>
              <a:sym typeface="PT Sans"/>
            </a:endParaRPr>
          </a:p>
        </p:txBody>
      </p:sp>
      <p:pic>
        <p:nvPicPr>
          <p:cNvPr id="27" name="Google Shape;66;p15">
            <a:extLst>
              <a:ext uri="{FF2B5EF4-FFF2-40B4-BE49-F238E27FC236}">
                <a16:creationId xmlns:a16="http://schemas.microsoft.com/office/drawing/2014/main" id="{FE90CDDE-8A32-4568-B111-929DE6E93043}"/>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14400" y="640081"/>
            <a:ext cx="5868186" cy="399040"/>
          </a:xfrm>
          <a:prstGeom prst="rect">
            <a:avLst/>
          </a:prstGeom>
          <a:noFill/>
          <a:ln>
            <a:noFill/>
          </a:ln>
        </p:spPr>
      </p:pic>
      <p:pic>
        <p:nvPicPr>
          <p:cNvPr id="3" name="Picture 2">
            <a:extLst>
              <a:ext uri="{FF2B5EF4-FFF2-40B4-BE49-F238E27FC236}">
                <a16:creationId xmlns:a16="http://schemas.microsoft.com/office/drawing/2014/main" id="{0BA312DB-B3FC-4BA2-8AAC-B12470795F59}"/>
              </a:ext>
            </a:extLst>
          </p:cNvPr>
          <p:cNvPicPr>
            <a:picLocks noChangeAspect="1"/>
          </p:cNvPicPr>
          <p:nvPr/>
        </p:nvPicPr>
        <p:blipFill>
          <a:blip r:embed="rId8"/>
          <a:stretch>
            <a:fillRect/>
          </a:stretch>
        </p:blipFill>
        <p:spPr>
          <a:xfrm>
            <a:off x="10589216" y="3024802"/>
            <a:ext cx="874092" cy="1142724"/>
          </a:xfrm>
          <a:prstGeom prst="rect">
            <a:avLst/>
          </a:prstGeom>
        </p:spPr>
      </p:pic>
      <p:pic>
        <p:nvPicPr>
          <p:cNvPr id="5" name="Google Shape;79;p16" descr="A logo of a university&#10;&#10;AI-generated content may be incorrect.">
            <a:extLst>
              <a:ext uri="{FF2B5EF4-FFF2-40B4-BE49-F238E27FC236}">
                <a16:creationId xmlns:a16="http://schemas.microsoft.com/office/drawing/2014/main" id="{6F727F78-AC21-7D00-7261-36A974CFA1C7}"/>
              </a:ext>
            </a:extLst>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7906495" y="1666105"/>
            <a:ext cx="2016083" cy="1012233"/>
          </a:xfrm>
          <a:prstGeom prst="rect">
            <a:avLst/>
          </a:prstGeom>
          <a:noFill/>
          <a:ln>
            <a:noFill/>
          </a:ln>
        </p:spPr>
      </p:pic>
    </p:spTree>
    <p:extLst>
      <p:ext uri="{BB962C8B-B14F-4D97-AF65-F5344CB8AC3E}">
        <p14:creationId xmlns:p14="http://schemas.microsoft.com/office/powerpoint/2010/main" val="674786108"/>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AD6D-6164-47DC-8F98-D4F55348ACF2}"/>
              </a:ext>
            </a:extLst>
          </p:cNvPr>
          <p:cNvSpPr>
            <a:spLocks noGrp="1"/>
          </p:cNvSpPr>
          <p:nvPr>
            <p:ph type="title"/>
          </p:nvPr>
        </p:nvSpPr>
        <p:spPr>
          <a:xfrm>
            <a:off x="914399" y="640079"/>
            <a:ext cx="10162903"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FC400D55-47F1-4C3E-B628-D629426DA9A0}"/>
              </a:ext>
            </a:extLst>
          </p:cNvPr>
          <p:cNvSpPr>
            <a:spLocks noGrp="1"/>
          </p:cNvSpPr>
          <p:nvPr>
            <p:ph type="body" idx="1"/>
          </p:nvPr>
        </p:nvSpPr>
        <p:spPr>
          <a:xfrm>
            <a:off x="914400" y="1714501"/>
            <a:ext cx="9936480" cy="4097382"/>
          </a:xfrm>
        </p:spPr>
        <p:txBody>
          <a:bodyPr lIns="0" tIns="0" rIns="0"/>
          <a:lstStyle/>
          <a:p>
            <a:pPr indent="-336550">
              <a:buSzPts val="1700"/>
              <a:buFont typeface="PT Sans"/>
              <a:buChar char="▸"/>
            </a:pPr>
            <a:r>
              <a:rPr lang="en-US" dirty="0">
                <a:latin typeface="PT Sans"/>
                <a:ea typeface="PT Sans"/>
                <a:cs typeface="PT Sans"/>
                <a:sym typeface="PT Sans"/>
              </a:rPr>
              <a:t>Five scholarly publishers</a:t>
            </a:r>
          </a:p>
          <a:p>
            <a:pPr lvl="0" indent="-336550">
              <a:buSzPts val="1700"/>
              <a:buFont typeface="PT Sans"/>
              <a:buChar char="▸"/>
            </a:pPr>
            <a:r>
              <a:rPr lang="en-US" dirty="0">
                <a:latin typeface="PT Sans"/>
                <a:ea typeface="PT Sans"/>
                <a:cs typeface="PT Sans"/>
                <a:sym typeface="PT Sans"/>
              </a:rPr>
              <a:t>Over 140 journals</a:t>
            </a:r>
            <a:endParaRPr lang="en-US" dirty="0">
              <a:latin typeface="PT Sans"/>
              <a:ea typeface="PT Sans"/>
              <a:cs typeface="PT Sans"/>
            </a:endParaRPr>
          </a:p>
          <a:p>
            <a:pPr indent="-336550">
              <a:buSzPts val="1700"/>
              <a:buFont typeface="PT Sans"/>
              <a:buChar char="▸"/>
            </a:pPr>
            <a:r>
              <a:rPr lang="en-US" dirty="0">
                <a:latin typeface="PT Sans"/>
                <a:ea typeface="PT Sans"/>
                <a:cs typeface="PT Sans"/>
                <a:sym typeface="PT Sans"/>
              </a:rPr>
              <a:t>Over 86,500 articles</a:t>
            </a:r>
            <a:endParaRPr lang="en-US" dirty="0">
              <a:latin typeface="PT Sans"/>
              <a:ea typeface="PT Sans"/>
              <a:cs typeface="PT Sans"/>
            </a:endParaRPr>
          </a:p>
          <a:p>
            <a:pPr lvl="0" indent="-336550">
              <a:buSzPts val="1700"/>
              <a:buFont typeface="PT Sans"/>
              <a:buChar char="▸"/>
            </a:pPr>
            <a:r>
              <a:rPr lang="en-US" dirty="0">
                <a:latin typeface="PT Sans"/>
                <a:ea typeface="PT Sans"/>
                <a:cs typeface="PT Sans"/>
                <a:sym typeface="PT Sans"/>
              </a:rPr>
              <a:t>Decades of content</a:t>
            </a:r>
          </a:p>
          <a:p>
            <a:pPr lvl="0" indent="-336550">
              <a:buSzPts val="1700"/>
              <a:buFont typeface="PT Sans"/>
              <a:buChar char="▸"/>
            </a:pPr>
            <a:r>
              <a:rPr lang="en-US" dirty="0">
                <a:latin typeface="PT Sans"/>
                <a:ea typeface="PT Sans"/>
                <a:cs typeface="PT Sans"/>
                <a:sym typeface="PT Sans"/>
              </a:rPr>
              <a:t>Scholarlypublishingcollective.org </a:t>
            </a:r>
            <a:endParaRPr lang="en-US" dirty="0">
              <a:latin typeface="PT Sans"/>
              <a:ea typeface="PT Sans"/>
              <a:cs typeface="PT Sans"/>
            </a:endParaRPr>
          </a:p>
          <a:p>
            <a:pPr lvl="0" indent="-336550">
              <a:buSzPts val="1700"/>
              <a:buFont typeface="PT Sans"/>
              <a:buChar char="▸"/>
            </a:pPr>
            <a:endParaRPr lang="en-US" dirty="0">
              <a:latin typeface="PT Sans"/>
              <a:ea typeface="Cambria"/>
              <a:cs typeface="PT Sans"/>
            </a:endParaRPr>
          </a:p>
          <a:p>
            <a:pPr marL="0" lvl="0" indent="0">
              <a:buNone/>
            </a:pPr>
            <a:endParaRPr lang="en-US" sz="1800" dirty="0">
              <a:latin typeface="Roboto"/>
              <a:ea typeface="Roboto"/>
              <a:cs typeface="Roboto"/>
            </a:endParaRPr>
          </a:p>
        </p:txBody>
      </p:sp>
      <p:sp>
        <p:nvSpPr>
          <p:cNvPr id="4" name="Slide Number Placeholder 3">
            <a:extLst>
              <a:ext uri="{FF2B5EF4-FFF2-40B4-BE49-F238E27FC236}">
                <a16:creationId xmlns:a16="http://schemas.microsoft.com/office/drawing/2014/main" id="{0136D008-15F3-4973-8BB0-78AE2625A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pic>
        <p:nvPicPr>
          <p:cNvPr id="5" name="Google Shape;83;p16">
            <a:extLst>
              <a:ext uri="{FF2B5EF4-FFF2-40B4-BE49-F238E27FC236}">
                <a16:creationId xmlns:a16="http://schemas.microsoft.com/office/drawing/2014/main" id="{F2E8D51F-0287-4E8E-A2C0-5299B364982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46268" y="5926183"/>
            <a:ext cx="1021800" cy="625125"/>
          </a:xfrm>
          <a:prstGeom prst="rect">
            <a:avLst/>
          </a:prstGeom>
          <a:noFill/>
          <a:ln>
            <a:noFill/>
          </a:ln>
        </p:spPr>
      </p:pic>
      <p:pic>
        <p:nvPicPr>
          <p:cNvPr id="6" name="Google Shape;79;p16">
            <a:extLst>
              <a:ext uri="{FF2B5EF4-FFF2-40B4-BE49-F238E27FC236}">
                <a16:creationId xmlns:a16="http://schemas.microsoft.com/office/drawing/2014/main" id="{1605D22B-834B-43A2-B604-840B5CC60712}"/>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666488" y="5681072"/>
            <a:ext cx="1622050" cy="912400"/>
          </a:xfrm>
          <a:prstGeom prst="rect">
            <a:avLst/>
          </a:prstGeom>
          <a:noFill/>
          <a:ln>
            <a:noFill/>
          </a:ln>
        </p:spPr>
      </p:pic>
      <p:pic>
        <p:nvPicPr>
          <p:cNvPr id="7" name="Google Shape;80;p16">
            <a:extLst>
              <a:ext uri="{FF2B5EF4-FFF2-40B4-BE49-F238E27FC236}">
                <a16:creationId xmlns:a16="http://schemas.microsoft.com/office/drawing/2014/main" id="{12559E64-F429-4713-B385-7A15E3A4DD72}"/>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041332" y="5740382"/>
            <a:ext cx="1222200" cy="687475"/>
          </a:xfrm>
          <a:prstGeom prst="rect">
            <a:avLst/>
          </a:prstGeom>
          <a:noFill/>
          <a:ln>
            <a:noFill/>
          </a:ln>
        </p:spPr>
      </p:pic>
      <p:pic>
        <p:nvPicPr>
          <p:cNvPr id="8" name="Google Shape;81;p16">
            <a:extLst>
              <a:ext uri="{FF2B5EF4-FFF2-40B4-BE49-F238E27FC236}">
                <a16:creationId xmlns:a16="http://schemas.microsoft.com/office/drawing/2014/main" id="{243369BF-58B3-47AA-A184-91EAB8D9019F}"/>
              </a:ext>
            </a:extLst>
          </p:cNvPr>
          <p:cNvPicPr preferRelativeResize="0"/>
          <p:nvPr/>
        </p:nvPicPr>
        <p:blipFill>
          <a:blip r:embed="rId6">
            <a:alphaModFix/>
          </a:blip>
          <a:stretch>
            <a:fillRect/>
          </a:stretch>
        </p:blipFill>
        <p:spPr>
          <a:xfrm>
            <a:off x="3515242" y="5600620"/>
            <a:ext cx="2194849" cy="1234600"/>
          </a:xfrm>
          <a:prstGeom prst="rect">
            <a:avLst/>
          </a:prstGeom>
          <a:noFill/>
          <a:ln>
            <a:noFill/>
          </a:ln>
        </p:spPr>
      </p:pic>
      <p:pic>
        <p:nvPicPr>
          <p:cNvPr id="9" name="Google Shape;82;p16">
            <a:extLst>
              <a:ext uri="{FF2B5EF4-FFF2-40B4-BE49-F238E27FC236}">
                <a16:creationId xmlns:a16="http://schemas.microsoft.com/office/drawing/2014/main" id="{42E2A4C0-D66D-4E04-94FF-5D37193FA35E}"/>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854806" y="5854525"/>
            <a:ext cx="2165173" cy="526176"/>
          </a:xfrm>
          <a:prstGeom prst="rect">
            <a:avLst/>
          </a:prstGeom>
          <a:noFill/>
          <a:ln>
            <a:noFill/>
          </a:ln>
        </p:spPr>
      </p:pic>
      <p:pic>
        <p:nvPicPr>
          <p:cNvPr id="20" name="Picture 19" descr="A black background with grey text&#10;&#10;Description automatically generated">
            <a:extLst>
              <a:ext uri="{FF2B5EF4-FFF2-40B4-BE49-F238E27FC236}">
                <a16:creationId xmlns:a16="http://schemas.microsoft.com/office/drawing/2014/main" id="{4BEF6EDB-91D5-4918-B655-CE1C82BB2E06}"/>
              </a:ext>
            </a:extLst>
          </p:cNvPr>
          <p:cNvPicPr>
            <a:picLocks noChangeAspect="1"/>
          </p:cNvPicPr>
          <p:nvPr/>
        </p:nvPicPr>
        <p:blipFill>
          <a:blip r:embed="rId8"/>
          <a:stretch>
            <a:fillRect/>
          </a:stretch>
        </p:blipFill>
        <p:spPr>
          <a:xfrm>
            <a:off x="9366448" y="5801398"/>
            <a:ext cx="3974704" cy="599402"/>
          </a:xfrm>
          <a:prstGeom prst="rect">
            <a:avLst/>
          </a:prstGeom>
        </p:spPr>
      </p:pic>
    </p:spTree>
    <p:extLst>
      <p:ext uri="{BB962C8B-B14F-4D97-AF65-F5344CB8AC3E}">
        <p14:creationId xmlns:p14="http://schemas.microsoft.com/office/powerpoint/2010/main" val="333106682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Publishing Strengths</a:t>
            </a:r>
            <a:endParaRPr dirty="0"/>
          </a:p>
        </p:txBody>
      </p:sp>
      <p:sp>
        <p:nvSpPr>
          <p:cNvPr id="108" name="Google Shape;108;p1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Ground-breaking scholarship that defines and redefines disciplines</a:t>
            </a:r>
            <a:endParaRPr dirty="0"/>
          </a:p>
          <a:p>
            <a:pPr marL="228600" lvl="0" indent="-228600" algn="l" rtl="0">
              <a:lnSpc>
                <a:spcPct val="120000"/>
              </a:lnSpc>
              <a:spcBef>
                <a:spcPts val="0"/>
              </a:spcBef>
              <a:spcAft>
                <a:spcPts val="0"/>
              </a:spcAft>
              <a:buClr>
                <a:schemeClr val="dk1"/>
              </a:buClr>
              <a:buSzPts val="2400"/>
              <a:buChar char="•"/>
            </a:pPr>
            <a:r>
              <a:rPr lang="en-US" dirty="0"/>
              <a:t>Strong interdisciplinary and international focus</a:t>
            </a:r>
            <a:endParaRPr dirty="0"/>
          </a:p>
          <a:p>
            <a:pPr marL="228600" lvl="0" indent="-228600" algn="l" rtl="0">
              <a:lnSpc>
                <a:spcPct val="120000"/>
              </a:lnSpc>
              <a:spcBef>
                <a:spcPts val="0"/>
              </a:spcBef>
              <a:spcAft>
                <a:spcPts val="0"/>
              </a:spcAft>
              <a:buClr>
                <a:schemeClr val="dk1"/>
              </a:buClr>
              <a:buSzPts val="2400"/>
              <a:buChar char="•"/>
            </a:pPr>
            <a:r>
              <a:rPr lang="en-US" dirty="0"/>
              <a:t>Foregrounding traditionally underrepresented and new scholarly voices</a:t>
            </a:r>
            <a:endParaRPr dirty="0"/>
          </a:p>
          <a:p>
            <a:pPr marL="228600" lvl="0" indent="-228600" algn="l" rtl="0">
              <a:lnSpc>
                <a:spcPct val="120000"/>
              </a:lnSpc>
              <a:spcBef>
                <a:spcPts val="0"/>
              </a:spcBef>
              <a:spcAft>
                <a:spcPts val="0"/>
              </a:spcAft>
              <a:buClr>
                <a:schemeClr val="dk1"/>
              </a:buClr>
              <a:buSzPts val="2400"/>
              <a:buChar char="•"/>
            </a:pPr>
            <a:r>
              <a:rPr lang="en-US" dirty="0"/>
              <a:t>Cultivating emerging fields and </a:t>
            </a:r>
            <a:br>
              <a:rPr lang="en-US" dirty="0"/>
            </a:br>
            <a:r>
              <a:rPr lang="en-US" dirty="0"/>
              <a:t>new subject areas</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110" name="Google Shape;110;p1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a:t>
            </a:fld>
            <a:endParaRPr dirty="0"/>
          </a:p>
        </p:txBody>
      </p:sp>
      <p:pic>
        <p:nvPicPr>
          <p:cNvPr id="7" name="Picture 6">
            <a:extLst>
              <a:ext uri="{FF2B5EF4-FFF2-40B4-BE49-F238E27FC236}">
                <a16:creationId xmlns:a16="http://schemas.microsoft.com/office/drawing/2014/main" id="{C313DEB8-7B6B-4130-B1A8-BFCDC7E42476}"/>
              </a:ext>
            </a:extLst>
          </p:cNvPr>
          <p:cNvPicPr>
            <a:picLocks noChangeAspect="1"/>
          </p:cNvPicPr>
          <p:nvPr/>
        </p:nvPicPr>
        <p:blipFill>
          <a:blip r:embed="rId3"/>
          <a:stretch>
            <a:fillRect/>
          </a:stretch>
        </p:blipFill>
        <p:spPr>
          <a:xfrm>
            <a:off x="8036560" y="1879600"/>
            <a:ext cx="2736427" cy="41046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C28C-350A-4F12-81FE-50C14D0CA040}"/>
              </a:ext>
            </a:extLst>
          </p:cNvPr>
          <p:cNvSpPr>
            <a:spLocks noGrp="1"/>
          </p:cNvSpPr>
          <p:nvPr>
            <p:ph type="title"/>
          </p:nvPr>
        </p:nvSpPr>
        <p:spPr>
          <a:xfrm>
            <a:off x="914400" y="640079"/>
            <a:ext cx="9936480"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37B8FBC0-C693-4456-8402-988C4B1A00BF}"/>
              </a:ext>
            </a:extLst>
          </p:cNvPr>
          <p:cNvSpPr>
            <a:spLocks noGrp="1"/>
          </p:cNvSpPr>
          <p:nvPr>
            <p:ph type="body" idx="1"/>
          </p:nvPr>
        </p:nvSpPr>
        <p:spPr>
          <a:xfrm>
            <a:off x="914401" y="1828801"/>
            <a:ext cx="6306532" cy="4097382"/>
          </a:xfrm>
        </p:spPr>
        <p:txBody>
          <a:bodyPr lIns="0"/>
          <a:lstStyle/>
          <a:p>
            <a:pPr marL="0" lvl="0" indent="0">
              <a:buNone/>
            </a:pPr>
            <a:r>
              <a:rPr lang="en-US" sz="2000" dirty="0">
                <a:latin typeface="PT Sans"/>
                <a:ea typeface="PT Sans"/>
                <a:cs typeface="PT Sans"/>
                <a:sym typeface="PT Sans"/>
              </a:rPr>
              <a:t>Features of the platform and collections</a:t>
            </a:r>
          </a:p>
          <a:p>
            <a:r>
              <a:rPr lang="en-US" sz="1800" dirty="0">
                <a:latin typeface="PT Sans" panose="020B0503020203020204" pitchFamily="34" charset="0"/>
              </a:rPr>
              <a:t>COUNTER-compliant usage statistics</a:t>
            </a:r>
          </a:p>
          <a:p>
            <a:r>
              <a:rPr lang="en-US" sz="1800" dirty="0">
                <a:latin typeface="PT Sans"/>
              </a:rPr>
              <a:t>No ongoing maintenance fees</a:t>
            </a:r>
          </a:p>
          <a:p>
            <a:r>
              <a:rPr lang="en-US" sz="1800" dirty="0">
                <a:latin typeface="PT Sans" panose="020B0503020203020204" pitchFamily="34" charset="0"/>
              </a:rPr>
              <a:t>DRM-free access and printing</a:t>
            </a:r>
          </a:p>
          <a:p>
            <a:r>
              <a:rPr lang="en-US" sz="1800" dirty="0">
                <a:latin typeface="PT Sans" panose="020B0503020203020204" pitchFamily="34" charset="0"/>
              </a:rPr>
              <a:t>Unlimited multiuser access</a:t>
            </a:r>
          </a:p>
          <a:p>
            <a:r>
              <a:rPr lang="en-US" sz="1800" dirty="0">
                <a:latin typeface="PT Sans" panose="020B0503020203020204" pitchFamily="34" charset="0"/>
              </a:rPr>
              <a:t>Citation links to Crossref, PubMed, and Google Scholar</a:t>
            </a:r>
          </a:p>
          <a:p>
            <a:r>
              <a:rPr lang="en-US" sz="1800" dirty="0">
                <a:latin typeface="PT Sans"/>
              </a:rPr>
              <a:t>Platform user experience that meets or exceeds the World Wide Web Consortium Web Content Accessibility Guidelines version 2.1, Level AA Conformance</a:t>
            </a:r>
          </a:p>
          <a:p>
            <a:r>
              <a:rPr lang="en-US" sz="1800" dirty="0">
                <a:latin typeface="PT Sans" panose="020B0503020203020204" pitchFamily="34" charset="0"/>
              </a:rPr>
              <a:t>Robustly indexed in major discovery services, including Crossref, OCLC, EBSCO, and the ProQuest family of products</a:t>
            </a:r>
          </a:p>
          <a:p>
            <a:endParaRPr lang="en-US" dirty="0">
              <a:latin typeface="PT Sans" panose="020B0503020203020204" pitchFamily="34" charset="0"/>
            </a:endParaRPr>
          </a:p>
          <a:p>
            <a:endParaRPr lang="en-US" dirty="0">
              <a:latin typeface="PT Sans" panose="020B0503020203020204" pitchFamily="34" charset="0"/>
            </a:endParaRPr>
          </a:p>
        </p:txBody>
      </p:sp>
      <p:sp>
        <p:nvSpPr>
          <p:cNvPr id="4" name="Slide Number Placeholder 3">
            <a:extLst>
              <a:ext uri="{FF2B5EF4-FFF2-40B4-BE49-F238E27FC236}">
                <a16:creationId xmlns:a16="http://schemas.microsoft.com/office/drawing/2014/main" id="{AF1C65A7-61B9-4329-B89D-5D6A5F7AC4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pic>
        <p:nvPicPr>
          <p:cNvPr id="6" name="Picture 5">
            <a:extLst>
              <a:ext uri="{FF2B5EF4-FFF2-40B4-BE49-F238E27FC236}">
                <a16:creationId xmlns:a16="http://schemas.microsoft.com/office/drawing/2014/main" id="{514FB3D3-F329-4045-B056-2EBB868A37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7269" y="1955074"/>
            <a:ext cx="4083231" cy="3247737"/>
          </a:xfrm>
          <a:prstGeom prst="rect">
            <a:avLst/>
          </a:prstGeom>
          <a:ln>
            <a:solidFill>
              <a:schemeClr val="tx1"/>
            </a:solidFill>
          </a:ln>
        </p:spPr>
      </p:pic>
    </p:spTree>
    <p:extLst>
      <p:ext uri="{BB962C8B-B14F-4D97-AF65-F5344CB8AC3E}">
        <p14:creationId xmlns:p14="http://schemas.microsoft.com/office/powerpoint/2010/main" val="277601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F9AC-15D9-435D-BBBA-0DB2155D15FF}"/>
              </a:ext>
            </a:extLst>
          </p:cNvPr>
          <p:cNvSpPr>
            <a:spLocks noGrp="1"/>
          </p:cNvSpPr>
          <p:nvPr>
            <p:ph type="title"/>
          </p:nvPr>
        </p:nvSpPr>
        <p:spPr/>
        <p:txBody>
          <a:bodyPr/>
          <a:lstStyle/>
          <a:p>
            <a:r>
              <a:rPr lang="en" dirty="0"/>
              <a:t>Penn State Journals Collection</a:t>
            </a:r>
            <a:endParaRPr lang="en-US" dirty="0"/>
          </a:p>
        </p:txBody>
      </p:sp>
      <p:sp>
        <p:nvSpPr>
          <p:cNvPr id="3" name="Text Placeholder 2">
            <a:extLst>
              <a:ext uri="{FF2B5EF4-FFF2-40B4-BE49-F238E27FC236}">
                <a16:creationId xmlns:a16="http://schemas.microsoft.com/office/drawing/2014/main" id="{8CC2EE73-7D30-4BC5-80FA-1A8FECDA23CA}"/>
              </a:ext>
            </a:extLst>
          </p:cNvPr>
          <p:cNvSpPr>
            <a:spLocks noGrp="1"/>
          </p:cNvSpPr>
          <p:nvPr>
            <p:ph type="body" idx="1"/>
          </p:nvPr>
        </p:nvSpPr>
        <p:spPr>
          <a:xfrm>
            <a:off x="914400" y="1828801"/>
            <a:ext cx="5124994" cy="4097382"/>
          </a:xfrm>
        </p:spPr>
        <p:txBody>
          <a:bodyPr/>
          <a:lstStyle/>
          <a:p>
            <a:pPr marL="0" lvl="0" indent="0">
              <a:buNone/>
            </a:pPr>
            <a:r>
              <a:rPr lang="en-US" sz="2000" dirty="0">
                <a:latin typeface="PT Sans"/>
                <a:ea typeface="PT Sans"/>
                <a:cs typeface="PT Sans"/>
                <a:sym typeface="PT Sans"/>
              </a:rPr>
              <a:t>The 2027 collection provides online access to scholarship from 83 journals published by Penn State University Press, a leading publisher of humanities and social sciences journals, and archival content from six additional journals. This collection aims to broaden the reach of scholarship produced by small scholarly organizations and societies, covering literature, religious studies, education, theater, and more.</a:t>
            </a:r>
            <a:endParaRPr lang="en-US" sz="2000" dirty="0"/>
          </a:p>
        </p:txBody>
      </p:sp>
      <p:sp>
        <p:nvSpPr>
          <p:cNvPr id="4" name="Slide Number Placeholder 3">
            <a:extLst>
              <a:ext uri="{FF2B5EF4-FFF2-40B4-BE49-F238E27FC236}">
                <a16:creationId xmlns:a16="http://schemas.microsoft.com/office/drawing/2014/main" id="{D8113C3B-2B65-461B-9E85-1F0AF6E0B2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pic>
        <p:nvPicPr>
          <p:cNvPr id="5" name="Google Shape;243;p30">
            <a:extLst>
              <a:ext uri="{FF2B5EF4-FFF2-40B4-BE49-F238E27FC236}">
                <a16:creationId xmlns:a16="http://schemas.microsoft.com/office/drawing/2014/main" id="{E08F1E99-899B-49AA-BC93-4717B1C674E0}"/>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6334606" y="1845868"/>
            <a:ext cx="2336268" cy="3504403"/>
          </a:xfrm>
          <a:prstGeom prst="rect">
            <a:avLst/>
          </a:prstGeom>
          <a:noFill/>
          <a:ln>
            <a:noFill/>
          </a:ln>
        </p:spPr>
      </p:pic>
      <p:pic>
        <p:nvPicPr>
          <p:cNvPr id="6" name="Google Shape;244;p30">
            <a:extLst>
              <a:ext uri="{FF2B5EF4-FFF2-40B4-BE49-F238E27FC236}">
                <a16:creationId xmlns:a16="http://schemas.microsoft.com/office/drawing/2014/main" id="{7510C30F-7DFC-484A-B7AE-D2D94A6C62DF}"/>
              </a:ext>
            </a:extLst>
          </p:cNvPr>
          <p:cNvPicPr preferRelativeResize="0">
            <a:picLocks/>
          </p:cNvPicPr>
          <p:nvPr/>
        </p:nvPicPr>
        <p:blipFill>
          <a:blip r:embed="rId4"/>
          <a:stretch>
            <a:fillRect/>
          </a:stretch>
        </p:blipFill>
        <p:spPr>
          <a:xfrm>
            <a:off x="9024721" y="1871663"/>
            <a:ext cx="2301874" cy="3452812"/>
          </a:xfrm>
          <a:prstGeom prst="rect">
            <a:avLst/>
          </a:prstGeom>
          <a:noFill/>
          <a:ln>
            <a:solidFill>
              <a:schemeClr val="tx1"/>
            </a:solidFill>
          </a:ln>
        </p:spPr>
      </p:pic>
      <p:pic>
        <p:nvPicPr>
          <p:cNvPr id="7" name="Google Shape;83;p16">
            <a:extLst>
              <a:ext uri="{FF2B5EF4-FFF2-40B4-BE49-F238E27FC236}">
                <a16:creationId xmlns:a16="http://schemas.microsoft.com/office/drawing/2014/main" id="{4AED0523-1590-43EA-B781-FA65150148FB}"/>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pic>
        <p:nvPicPr>
          <p:cNvPr id="8" name="Google Shape;82;p16">
            <a:extLst>
              <a:ext uri="{FF2B5EF4-FFF2-40B4-BE49-F238E27FC236}">
                <a16:creationId xmlns:a16="http://schemas.microsoft.com/office/drawing/2014/main" id="{A2E7DB94-1D12-49A5-A100-5F0E45CE665A}"/>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9161422" y="494409"/>
            <a:ext cx="2165173" cy="526176"/>
          </a:xfrm>
          <a:prstGeom prst="rect">
            <a:avLst/>
          </a:prstGeom>
          <a:noFill/>
          <a:ln>
            <a:noFill/>
          </a:ln>
        </p:spPr>
      </p:pic>
    </p:spTree>
    <p:extLst>
      <p:ext uri="{BB962C8B-B14F-4D97-AF65-F5344CB8AC3E}">
        <p14:creationId xmlns:p14="http://schemas.microsoft.com/office/powerpoint/2010/main" val="2368462261"/>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6ECF-D4D8-43EC-8E14-C8FEB02DBF2E}"/>
              </a:ext>
            </a:extLst>
          </p:cNvPr>
          <p:cNvSpPr>
            <a:spLocks noGrp="1"/>
          </p:cNvSpPr>
          <p:nvPr>
            <p:ph type="title"/>
          </p:nvPr>
        </p:nvSpPr>
        <p:spPr/>
        <p:txBody>
          <a:bodyPr/>
          <a:lstStyle/>
          <a:p>
            <a:r>
              <a:rPr lang="en" dirty="0"/>
              <a:t>Illinois Journals Collection</a:t>
            </a:r>
            <a:endParaRPr lang="en-US" dirty="0"/>
          </a:p>
        </p:txBody>
      </p:sp>
      <p:sp>
        <p:nvSpPr>
          <p:cNvPr id="3" name="Text Placeholder 2">
            <a:extLst>
              <a:ext uri="{FF2B5EF4-FFF2-40B4-BE49-F238E27FC236}">
                <a16:creationId xmlns:a16="http://schemas.microsoft.com/office/drawing/2014/main" id="{F8BD54CD-ED45-4F92-947C-7CDA62BF3691}"/>
              </a:ext>
            </a:extLst>
          </p:cNvPr>
          <p:cNvSpPr>
            <a:spLocks noGrp="1"/>
          </p:cNvSpPr>
          <p:nvPr>
            <p:ph type="body" idx="1"/>
          </p:nvPr>
        </p:nvSpPr>
        <p:spPr>
          <a:xfrm>
            <a:off x="914400" y="1828801"/>
            <a:ext cx="5222449" cy="4097382"/>
          </a:xfrm>
        </p:spPr>
        <p:txBody>
          <a:bodyPr/>
          <a:lstStyle/>
          <a:p>
            <a:pPr marL="0" lvl="0" indent="0">
              <a:buNone/>
            </a:pPr>
            <a:r>
              <a:rPr lang="en-US" sz="2000" dirty="0">
                <a:latin typeface="PT Sans"/>
                <a:ea typeface="PT Sans"/>
                <a:cs typeface="PT Sans"/>
                <a:sym typeface="PT Sans"/>
              </a:rPr>
              <a:t>The 2027 collection provides online access to scholarship from 41 journals published by the University of Illinois Press, a leading publisher of humanities and social sciences journals, and archival content from two additional journals. This collection offers a longstanding list of established titles in a wide range of disciplines, including philosophy and religion, ethnic and regional European studies, American studies, and music and visual culture, as well as the publications of several state historical societies.</a:t>
            </a:r>
            <a:endParaRPr lang="en-US" sz="3200" dirty="0">
              <a:latin typeface="PT Sans"/>
              <a:ea typeface="PT Sans"/>
              <a:cs typeface="PT Sans"/>
              <a:sym typeface="PT Sans"/>
            </a:endParaRPr>
          </a:p>
        </p:txBody>
      </p:sp>
      <p:sp>
        <p:nvSpPr>
          <p:cNvPr id="4" name="Slide Number Placeholder 3">
            <a:extLst>
              <a:ext uri="{FF2B5EF4-FFF2-40B4-BE49-F238E27FC236}">
                <a16:creationId xmlns:a16="http://schemas.microsoft.com/office/drawing/2014/main" id="{1887580B-0B2A-4DC4-9090-AA21CDDFF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pic>
        <p:nvPicPr>
          <p:cNvPr id="5" name="Google Shape;243;p30">
            <a:extLst>
              <a:ext uri="{FF2B5EF4-FFF2-40B4-BE49-F238E27FC236}">
                <a16:creationId xmlns:a16="http://schemas.microsoft.com/office/drawing/2014/main" id="{EF311A34-91B6-4DCF-86BF-7F43C47D2B70}"/>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6334606" y="1845868"/>
            <a:ext cx="2336268" cy="3504402"/>
          </a:xfrm>
          <a:prstGeom prst="rect">
            <a:avLst/>
          </a:prstGeom>
          <a:noFill/>
          <a:ln>
            <a:noFill/>
          </a:ln>
        </p:spPr>
      </p:pic>
      <p:pic>
        <p:nvPicPr>
          <p:cNvPr id="6" name="Google Shape;244;p30">
            <a:extLst>
              <a:ext uri="{FF2B5EF4-FFF2-40B4-BE49-F238E27FC236}">
                <a16:creationId xmlns:a16="http://schemas.microsoft.com/office/drawing/2014/main" id="{A9D5A2B3-C775-43B5-8A49-D2C09CCE47D7}"/>
              </a:ext>
            </a:extLst>
          </p:cNvPr>
          <p:cNvPicPr preferRelativeResize="0">
            <a:picLocks/>
          </p:cNvPicPr>
          <p:nvPr/>
        </p:nvPicPr>
        <p:blipFill>
          <a:blip r:embed="rId4" cstate="print">
            <a:extLst>
              <a:ext uri="{28A0092B-C50C-407E-A947-70E740481C1C}">
                <a14:useLocalDpi xmlns:a14="http://schemas.microsoft.com/office/drawing/2010/main"/>
              </a:ext>
            </a:extLst>
          </a:blip>
          <a:stretch>
            <a:fillRect/>
          </a:stretch>
        </p:blipFill>
        <p:spPr>
          <a:xfrm>
            <a:off x="9024721" y="1871663"/>
            <a:ext cx="2301874" cy="3452811"/>
          </a:xfrm>
          <a:prstGeom prst="rect">
            <a:avLst/>
          </a:prstGeom>
          <a:noFill/>
          <a:ln>
            <a:solidFill>
              <a:schemeClr val="tx1"/>
            </a:solidFill>
          </a:ln>
        </p:spPr>
      </p:pic>
      <p:pic>
        <p:nvPicPr>
          <p:cNvPr id="7" name="Google Shape;83;p16">
            <a:extLst>
              <a:ext uri="{FF2B5EF4-FFF2-40B4-BE49-F238E27FC236}">
                <a16:creationId xmlns:a16="http://schemas.microsoft.com/office/drawing/2014/main" id="{8B619228-0D93-4D61-B852-BF6AC8F4458F}"/>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spTree>
    <p:extLst>
      <p:ext uri="{BB962C8B-B14F-4D97-AF65-F5344CB8AC3E}">
        <p14:creationId xmlns:p14="http://schemas.microsoft.com/office/powerpoint/2010/main" val="818382047"/>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3" name="Picture 2">
            <a:extLst>
              <a:ext uri="{FF2B5EF4-FFF2-40B4-BE49-F238E27FC236}">
                <a16:creationId xmlns:a16="http://schemas.microsoft.com/office/drawing/2014/main" id="{3E1C3CA0-F356-4F69-95DE-50BD4E4A01CA}"/>
              </a:ext>
            </a:extLst>
          </p:cNvPr>
          <p:cNvPicPr>
            <a:picLocks noChangeAspect="1"/>
          </p:cNvPicPr>
          <p:nvPr/>
        </p:nvPicPr>
        <p:blipFill>
          <a:blip r:embed="rId3"/>
          <a:stretch>
            <a:fillRect/>
          </a:stretch>
        </p:blipFill>
        <p:spPr>
          <a:xfrm>
            <a:off x="-1489" y="0"/>
            <a:ext cx="12263120" cy="8175413"/>
          </a:xfrm>
          <a:prstGeom prst="rect">
            <a:avLst/>
          </a:prstGeom>
        </p:spPr>
      </p:pic>
      <p:sp>
        <p:nvSpPr>
          <p:cNvPr id="444" name="Google Shape;444;p52"/>
          <p:cNvSpPr/>
          <p:nvPr/>
        </p:nvSpPr>
        <p:spPr>
          <a:xfrm>
            <a:off x="-1489" y="4410074"/>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445" name="Google Shape;445;p52"/>
          <p:cNvSpPr txBox="1">
            <a:spLocks noGrp="1"/>
          </p:cNvSpPr>
          <p:nvPr>
            <p:ph type="title"/>
          </p:nvPr>
        </p:nvSpPr>
        <p:spPr>
          <a:xfrm>
            <a:off x="914400" y="4852986"/>
            <a:ext cx="10433050" cy="45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More Resources from DUP</a:t>
            </a:r>
            <a:endParaRPr dirty="0"/>
          </a:p>
        </p:txBody>
      </p:sp>
      <p:sp>
        <p:nvSpPr>
          <p:cNvPr id="5" name="Picture Placeholder 4">
            <a:extLst>
              <a:ext uri="{FF2B5EF4-FFF2-40B4-BE49-F238E27FC236}">
                <a16:creationId xmlns:a16="http://schemas.microsoft.com/office/drawing/2014/main" id="{CF76AE9E-944B-4511-9EFA-83B3398CA908}"/>
              </a:ext>
            </a:extLst>
          </p:cNvPr>
          <p:cNvSpPr>
            <a:spLocks noGrp="1"/>
          </p:cNvSpPr>
          <p:nvPr>
            <p:ph type="pic" idx="2"/>
          </p:nvPr>
        </p:nvSpPr>
        <p:spPr/>
        <p:txBody>
          <a:bodyPr/>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Reading Lists</a:t>
            </a:r>
            <a:endParaRPr dirty="0"/>
          </a:p>
        </p:txBody>
      </p:sp>
      <p:sp>
        <p:nvSpPr>
          <p:cNvPr id="451" name="Google Shape;451;p5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1800"/>
              <a:buChar char="•"/>
            </a:pPr>
            <a:r>
              <a:rPr lang="en-US" sz="1800" dirty="0"/>
              <a:t>Staff-curated syllabi featuring book chapters and journal content covering today’s most critical topics</a:t>
            </a:r>
            <a:endParaRPr dirty="0"/>
          </a:p>
          <a:p>
            <a:pPr marL="576072" lvl="1" indent="-228600" algn="l" rtl="0">
              <a:lnSpc>
                <a:spcPct val="120000"/>
              </a:lnSpc>
              <a:spcBef>
                <a:spcPts val="0"/>
              </a:spcBef>
              <a:spcAft>
                <a:spcPts val="0"/>
              </a:spcAft>
              <a:buClr>
                <a:schemeClr val="dk1"/>
              </a:buClr>
              <a:buSzPts val="1400"/>
              <a:buChar char="∘"/>
            </a:pPr>
            <a:r>
              <a:rPr lang="en-US" sz="1400" dirty="0"/>
              <a:t>AI</a:t>
            </a:r>
          </a:p>
          <a:p>
            <a:pPr marL="576072" lvl="1" indent="-228600" algn="l" rtl="0">
              <a:lnSpc>
                <a:spcPct val="120000"/>
              </a:lnSpc>
              <a:spcBef>
                <a:spcPts val="0"/>
              </a:spcBef>
              <a:spcAft>
                <a:spcPts val="0"/>
              </a:spcAft>
              <a:buClr>
                <a:schemeClr val="dk1"/>
              </a:buClr>
              <a:buSzPts val="1400"/>
              <a:buChar char="∘"/>
            </a:pPr>
            <a:r>
              <a:rPr lang="en-US" sz="1400" dirty="0"/>
              <a:t>Racial Justice</a:t>
            </a:r>
            <a:endParaRPr sz="1400" dirty="0"/>
          </a:p>
          <a:p>
            <a:pPr marL="576072" lvl="1" indent="-228600" algn="l" rtl="0">
              <a:lnSpc>
                <a:spcPct val="120000"/>
              </a:lnSpc>
              <a:spcBef>
                <a:spcPts val="0"/>
              </a:spcBef>
              <a:spcAft>
                <a:spcPts val="0"/>
              </a:spcAft>
              <a:buClr>
                <a:schemeClr val="dk1"/>
              </a:buClr>
              <a:buSzPts val="1400"/>
              <a:buChar char="∘"/>
            </a:pPr>
            <a:r>
              <a:rPr lang="en-US" sz="1400" dirty="0"/>
              <a:t>Environmentalism and Climate Change</a:t>
            </a:r>
            <a:endParaRPr sz="1400" dirty="0"/>
          </a:p>
          <a:p>
            <a:pPr marL="576072" lvl="1" indent="-228600" algn="l" rtl="0">
              <a:lnSpc>
                <a:spcPct val="120000"/>
              </a:lnSpc>
              <a:spcBef>
                <a:spcPts val="0"/>
              </a:spcBef>
              <a:spcAft>
                <a:spcPts val="0"/>
              </a:spcAft>
              <a:buClr>
                <a:schemeClr val="dk1"/>
              </a:buClr>
              <a:buSzPts val="1400"/>
              <a:buChar char="∘"/>
            </a:pPr>
            <a:r>
              <a:rPr lang="en-US" sz="1400" dirty="0"/>
              <a:t>Navigating the Threat of Pandemic</a:t>
            </a:r>
          </a:p>
          <a:p>
            <a:pPr marL="576072" lvl="1" indent="-228600" algn="l" rtl="0">
              <a:lnSpc>
                <a:spcPct val="120000"/>
              </a:lnSpc>
              <a:spcBef>
                <a:spcPts val="0"/>
              </a:spcBef>
              <a:spcAft>
                <a:spcPts val="0"/>
              </a:spcAft>
              <a:buClr>
                <a:schemeClr val="dk1"/>
              </a:buClr>
              <a:buSzPts val="1400"/>
              <a:buChar char="∘"/>
            </a:pPr>
            <a:r>
              <a:rPr lang="en-US" sz="1400" dirty="0"/>
              <a:t>Global Immigration</a:t>
            </a:r>
            <a:endParaRPr sz="1400" dirty="0"/>
          </a:p>
          <a:p>
            <a:pPr marL="576072" lvl="1" indent="-228600" algn="l" rtl="0">
              <a:lnSpc>
                <a:spcPct val="120000"/>
              </a:lnSpc>
              <a:spcBef>
                <a:spcPts val="0"/>
              </a:spcBef>
              <a:spcAft>
                <a:spcPts val="0"/>
              </a:spcAft>
              <a:buClr>
                <a:schemeClr val="dk1"/>
              </a:buClr>
              <a:buSzPts val="1400"/>
              <a:buChar char="∘"/>
            </a:pPr>
            <a:r>
              <a:rPr lang="en-US" sz="1400" dirty="0"/>
              <a:t>Police Violence</a:t>
            </a:r>
            <a:endParaRPr sz="1400" dirty="0"/>
          </a:p>
          <a:p>
            <a:pPr marL="576072" lvl="1" indent="-228600" algn="l" rtl="0">
              <a:lnSpc>
                <a:spcPct val="120000"/>
              </a:lnSpc>
              <a:spcBef>
                <a:spcPts val="0"/>
              </a:spcBef>
              <a:spcAft>
                <a:spcPts val="0"/>
              </a:spcAft>
              <a:buClr>
                <a:schemeClr val="dk1"/>
              </a:buClr>
              <a:buSzPts val="1400"/>
              <a:buChar char="∘"/>
            </a:pPr>
            <a:r>
              <a:rPr lang="en-US" sz="1400" dirty="0"/>
              <a:t>and more</a:t>
            </a:r>
            <a:endParaRPr dirty="0"/>
          </a:p>
          <a:p>
            <a:pPr marL="228600" lvl="0" indent="-228600" algn="l" rtl="0">
              <a:lnSpc>
                <a:spcPct val="120000"/>
              </a:lnSpc>
              <a:spcBef>
                <a:spcPts val="0"/>
              </a:spcBef>
              <a:spcAft>
                <a:spcPts val="0"/>
              </a:spcAft>
              <a:buClr>
                <a:schemeClr val="dk1"/>
              </a:buClr>
              <a:buSzPts val="1800"/>
              <a:buChar char="•"/>
            </a:pPr>
            <a:r>
              <a:rPr lang="en-US" sz="1800" dirty="0"/>
              <a:t>Including open access content and/or some content made temporarily free to read </a:t>
            </a:r>
            <a:endParaRPr dirty="0"/>
          </a:p>
          <a:p>
            <a:pPr marL="228600" lvl="0" indent="-114300" algn="l" rtl="0">
              <a:lnSpc>
                <a:spcPct val="120000"/>
              </a:lnSpc>
              <a:spcBef>
                <a:spcPts val="0"/>
              </a:spcBef>
              <a:spcAft>
                <a:spcPts val="0"/>
              </a:spcAft>
              <a:buClr>
                <a:schemeClr val="dk1"/>
              </a:buClr>
              <a:buSzPts val="1800"/>
              <a:buNone/>
            </a:pPr>
            <a:endParaRPr sz="1800" dirty="0"/>
          </a:p>
        </p:txBody>
      </p:sp>
      <p:sp>
        <p:nvSpPr>
          <p:cNvPr id="452" name="Google Shape;452;p5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34</a:t>
            </a:fld>
            <a:endParaRPr dirty="0"/>
          </a:p>
        </p:txBody>
      </p:sp>
      <p:pic>
        <p:nvPicPr>
          <p:cNvPr id="3" name="Picture 2" descr="A screenshot of a computer&#10;&#10;AI-generated content may be incorrect.">
            <a:extLst>
              <a:ext uri="{FF2B5EF4-FFF2-40B4-BE49-F238E27FC236}">
                <a16:creationId xmlns:a16="http://schemas.microsoft.com/office/drawing/2014/main" id="{918FA916-A6C2-1DCC-4BAB-7F209D50852D}"/>
              </a:ext>
            </a:extLst>
          </p:cNvPr>
          <p:cNvPicPr>
            <a:picLocks noChangeAspect="1"/>
          </p:cNvPicPr>
          <p:nvPr/>
        </p:nvPicPr>
        <p:blipFill>
          <a:blip r:embed="rId3"/>
          <a:stretch>
            <a:fillRect/>
          </a:stretch>
        </p:blipFill>
        <p:spPr>
          <a:xfrm>
            <a:off x="5791200" y="1823279"/>
            <a:ext cx="6210300" cy="284949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a:solidFill>
                  <a:schemeClr val="dk1"/>
                </a:solidFill>
                <a:latin typeface="Roboto"/>
                <a:ea typeface="Roboto"/>
                <a:cs typeface="Roboto"/>
                <a:sym typeface="Roboto"/>
              </a:rPr>
              <a:t>35</a:t>
            </a:fld>
            <a:endParaRPr sz="1400" dirty="0">
              <a:solidFill>
                <a:schemeClr val="dk1"/>
              </a:solidFill>
              <a:latin typeface="Roboto"/>
              <a:ea typeface="Roboto"/>
              <a:cs typeface="Roboto"/>
              <a:sym typeface="Roboto"/>
            </a:endParaRPr>
          </a:p>
        </p:txBody>
      </p:sp>
      <p:pic>
        <p:nvPicPr>
          <p:cNvPr id="467" name="Google Shape;467;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4400" y="5638800"/>
            <a:ext cx="1755775" cy="908050"/>
          </a:xfrm>
          <a:prstGeom prst="rect">
            <a:avLst/>
          </a:prstGeom>
          <a:noFill/>
          <a:ln>
            <a:noFill/>
          </a:ln>
        </p:spPr>
      </p:pic>
      <p:sp>
        <p:nvSpPr>
          <p:cNvPr id="468" name="Google Shape;468;p55"/>
          <p:cNvSpPr txBox="1"/>
          <p:nvPr/>
        </p:nvSpPr>
        <p:spPr>
          <a:xfrm>
            <a:off x="914400" y="540631"/>
            <a:ext cx="5405378" cy="2445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Thank you!</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For further details, please contact:</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dup_libraryrelations@duke.edu</a:t>
            </a:r>
            <a:r>
              <a:rPr lang="en-US" sz="1800" dirty="0">
                <a:solidFill>
                  <a:schemeClr val="dk1"/>
                </a:solidFill>
                <a:latin typeface="Cambria"/>
                <a:ea typeface="Cambria"/>
                <a:cs typeface="Cambria"/>
                <a:sym typeface="Cambria"/>
              </a:rPr>
              <a:t> </a:t>
            </a: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 </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p:txBody>
      </p:sp>
      <p:pic>
        <p:nvPicPr>
          <p:cNvPr id="469" name="Google Shape;469;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70613" y="0"/>
            <a:ext cx="6021387"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2027 Journals Citation Report</a:t>
            </a:r>
            <a:endParaRPr dirty="0"/>
          </a:p>
        </p:txBody>
      </p:sp>
      <p:sp>
        <p:nvSpPr>
          <p:cNvPr id="117" name="Google Shape;117;p16"/>
          <p:cNvSpPr txBox="1">
            <a:spLocks noGrp="1"/>
          </p:cNvSpPr>
          <p:nvPr>
            <p:ph type="body" idx="1"/>
          </p:nvPr>
        </p:nvSpPr>
        <p:spPr>
          <a:xfrm>
            <a:off x="914399" y="1825626"/>
            <a:ext cx="6325052" cy="3544888"/>
          </a:xfrm>
          <a:prstGeom prst="rect">
            <a:avLst/>
          </a:prstGeom>
          <a:noFill/>
          <a:ln>
            <a:noFill/>
          </a:ln>
        </p:spPr>
        <p:txBody>
          <a:bodyPr spcFirstLastPara="1" wrap="square" lIns="0" tIns="0" rIns="0" bIns="0" anchor="t" anchorCtr="0">
            <a:noAutofit/>
          </a:bodyPr>
          <a:lstStyle/>
          <a:p>
            <a:pPr marL="0" indent="0">
              <a:buSzPts val="2000"/>
              <a:buNone/>
            </a:pPr>
            <a:endParaRPr lang="en-US" sz="1600" dirty="0"/>
          </a:p>
          <a:p>
            <a:pPr marL="228600" indent="-228600">
              <a:buSzPts val="2000"/>
            </a:pPr>
            <a:r>
              <a:rPr lang="en-US" sz="2000"/>
              <a:t>63 titles in SCOPUS</a:t>
            </a:r>
          </a:p>
          <a:p>
            <a:pPr marL="228600" indent="-228600">
              <a:buSzPts val="2000"/>
            </a:pPr>
            <a:r>
              <a:rPr lang="en-US" sz="2000" dirty="0"/>
              <a:t>52 titles in the MLA International Bibliography</a:t>
            </a:r>
            <a:endParaRPr lang="en-US" sz="1600" dirty="0"/>
          </a:p>
          <a:p>
            <a:pPr marL="228600" indent="-228600">
              <a:buSzPts val="2000"/>
            </a:pPr>
            <a:r>
              <a:rPr lang="en-US" sz="2000" dirty="0"/>
              <a:t>51 titles in the Web of Science</a:t>
            </a:r>
          </a:p>
          <a:p>
            <a:pPr marL="228600" lvl="0" indent="-228600" algn="l" rtl="0">
              <a:lnSpc>
                <a:spcPct val="120000"/>
              </a:lnSpc>
              <a:spcBef>
                <a:spcPts val="0"/>
              </a:spcBef>
              <a:spcAft>
                <a:spcPts val="0"/>
              </a:spcAft>
              <a:buClr>
                <a:schemeClr val="dk1"/>
              </a:buClr>
              <a:buSzPts val="2000"/>
              <a:buChar char="•"/>
            </a:pPr>
            <a:r>
              <a:rPr lang="en-US" sz="2000" dirty="0"/>
              <a:t>34 titles in the Arts and Humanities Citation Index </a:t>
            </a:r>
            <a:endParaRPr dirty="0"/>
          </a:p>
          <a:p>
            <a:pPr marL="228600" lvl="0" indent="-228600" algn="l" rtl="0">
              <a:lnSpc>
                <a:spcPct val="120000"/>
              </a:lnSpc>
              <a:spcBef>
                <a:spcPts val="0"/>
              </a:spcBef>
              <a:spcAft>
                <a:spcPts val="0"/>
              </a:spcAft>
              <a:buClr>
                <a:schemeClr val="dk1"/>
              </a:buClr>
              <a:buSzPts val="2000"/>
              <a:buChar char="•"/>
            </a:pPr>
            <a:r>
              <a:rPr lang="en-US" sz="2000" dirty="0"/>
              <a:t>15 titles in the Social Sciences Citation Index</a:t>
            </a:r>
            <a:endParaRPr dirty="0"/>
          </a:p>
          <a:p>
            <a:pPr marL="228600" lvl="0" indent="-228600" algn="l" rtl="0">
              <a:lnSpc>
                <a:spcPct val="120000"/>
              </a:lnSpc>
              <a:spcBef>
                <a:spcPts val="0"/>
              </a:spcBef>
              <a:spcAft>
                <a:spcPts val="0"/>
              </a:spcAft>
              <a:buClr>
                <a:schemeClr val="dk1"/>
              </a:buClr>
              <a:buSzPts val="2000"/>
              <a:buChar char="•"/>
            </a:pPr>
            <a:r>
              <a:rPr lang="en-US" sz="2000" dirty="0"/>
              <a:t>10 titles in the Emerging Sources Citation Index</a:t>
            </a:r>
            <a:endParaRPr dirty="0"/>
          </a:p>
          <a:p>
            <a:pPr marL="228600" indent="-228600">
              <a:buSzPts val="2400"/>
            </a:pPr>
            <a:r>
              <a:rPr lang="en-US" sz="2000" dirty="0"/>
              <a:t>4 titles in the Science Citation Index Expanded</a:t>
            </a:r>
          </a:p>
          <a:p>
            <a:pPr marL="228600" lvl="0" indent="-228600">
              <a:buSzPts val="2400"/>
            </a:pPr>
            <a:r>
              <a:rPr lang="en-US" sz="2000" dirty="0"/>
              <a:t>5 titles in Zentralblatt MATH</a:t>
            </a:r>
          </a:p>
          <a:p>
            <a:pPr marL="228600" lvl="0" indent="-228600" algn="l" rtl="0">
              <a:lnSpc>
                <a:spcPct val="120000"/>
              </a:lnSpc>
              <a:spcBef>
                <a:spcPts val="0"/>
              </a:spcBef>
              <a:spcAft>
                <a:spcPts val="0"/>
              </a:spcAft>
              <a:buClr>
                <a:schemeClr val="dk1"/>
              </a:buClr>
              <a:buSzPts val="2000"/>
              <a:buChar char="•"/>
            </a:pPr>
            <a:endParaRPr sz="2100" dirty="0"/>
          </a:p>
        </p:txBody>
      </p:sp>
      <p:sp>
        <p:nvSpPr>
          <p:cNvPr id="118" name="Google Shape;118;p1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a:t>
            </a:fld>
            <a:endParaRPr dirty="0"/>
          </a:p>
        </p:txBody>
      </p:sp>
      <p:pic>
        <p:nvPicPr>
          <p:cNvPr id="119" name="Google Shape;119;p1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590835" y="1824046"/>
            <a:ext cx="1846998" cy="2244103"/>
          </a:xfrm>
          <a:prstGeom prst="rect">
            <a:avLst/>
          </a:prstGeom>
          <a:noFill/>
          <a:ln>
            <a:noFill/>
          </a:ln>
        </p:spPr>
      </p:pic>
      <p:sp>
        <p:nvSpPr>
          <p:cNvPr id="120" name="Google Shape;120;p16"/>
          <p:cNvSpPr txBox="1"/>
          <p:nvPr/>
        </p:nvSpPr>
        <p:spPr>
          <a:xfrm>
            <a:off x="7590291" y="4074222"/>
            <a:ext cx="1848086"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mbria"/>
                <a:ea typeface="Cambria"/>
                <a:cs typeface="Cambria"/>
                <a:sym typeface="Cambria"/>
              </a:rPr>
              <a:t>0.9 Impact Factor (2024)</a:t>
            </a:r>
            <a:endParaRPr sz="1200" dirty="0">
              <a:solidFill>
                <a:schemeClr val="dk1"/>
              </a:solidFill>
              <a:latin typeface="Cambria"/>
              <a:ea typeface="Cambria"/>
              <a:cs typeface="Cambria"/>
              <a:sym typeface="Cambria"/>
            </a:endParaRPr>
          </a:p>
        </p:txBody>
      </p:sp>
      <p:pic>
        <p:nvPicPr>
          <p:cNvPr id="121" name="Google Shape;121;p16"/>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729997" y="1855398"/>
            <a:ext cx="1623495" cy="2383832"/>
          </a:xfrm>
          <a:prstGeom prst="rect">
            <a:avLst/>
          </a:prstGeom>
          <a:noFill/>
          <a:ln w="6350" cap="flat" cmpd="sng">
            <a:noFill/>
            <a:prstDash val="solid"/>
            <a:round/>
            <a:headEnd type="none" w="sm" len="sm"/>
            <a:tailEnd type="none" w="sm" len="sm"/>
          </a:ln>
        </p:spPr>
      </p:pic>
      <p:sp>
        <p:nvSpPr>
          <p:cNvPr id="122" name="Google Shape;122;p16"/>
          <p:cNvSpPr txBox="1"/>
          <p:nvPr/>
        </p:nvSpPr>
        <p:spPr>
          <a:xfrm>
            <a:off x="9729690" y="4270050"/>
            <a:ext cx="1624110"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mbria"/>
                <a:ea typeface="Cambria"/>
                <a:cs typeface="Cambria"/>
                <a:sym typeface="Cambria"/>
              </a:rPr>
              <a:t>3.0 Impact Factor (2024)</a:t>
            </a:r>
            <a:endParaRPr sz="1200" dirty="0">
              <a:solidFill>
                <a:schemeClr val="dk1"/>
              </a:solidFill>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a:blip r:embed="rId3"/>
          <a:stretch>
            <a:fillRect/>
          </a:stretch>
        </p:blipFill>
        <p:spPr>
          <a:xfrm>
            <a:off x="1" y="1668"/>
            <a:ext cx="12192000" cy="6858000"/>
          </a:xfrm>
          <a:prstGeom prst="rect">
            <a:avLst/>
          </a:prstGeom>
          <a:noFill/>
          <a:ln>
            <a:noFill/>
          </a:ln>
        </p:spPr>
      </p:pic>
      <p:sp>
        <p:nvSpPr>
          <p:cNvPr id="137" name="Google Shape;137;p18"/>
          <p:cNvSpPr/>
          <p:nvPr/>
        </p:nvSpPr>
        <p:spPr>
          <a:xfrm>
            <a:off x="-1" y="3171464"/>
            <a:ext cx="12192000" cy="3686536"/>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138" name="Google Shape;138;p18"/>
          <p:cNvSpPr txBox="1"/>
          <p:nvPr/>
        </p:nvSpPr>
        <p:spPr>
          <a:xfrm>
            <a:off x="474561" y="3342791"/>
            <a:ext cx="5224613"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i="0" u="none" strike="noStrike" cap="none" dirty="0">
                <a:solidFill>
                  <a:schemeClr val="lt1"/>
                </a:solidFill>
                <a:latin typeface="Roboto"/>
                <a:ea typeface="Roboto"/>
                <a:cs typeface="Roboto"/>
                <a:sym typeface="Roboto"/>
              </a:rPr>
              <a:t>Humanities and Social Sciences</a:t>
            </a:r>
            <a:endParaRPr dirty="0"/>
          </a:p>
        </p:txBody>
      </p:sp>
      <p:sp>
        <p:nvSpPr>
          <p:cNvPr id="5" name="Google Shape;152;p20">
            <a:extLst>
              <a:ext uri="{FF2B5EF4-FFF2-40B4-BE49-F238E27FC236}">
                <a16:creationId xmlns:a16="http://schemas.microsoft.com/office/drawing/2014/main" id="{365CCDD8-EDC1-4DE4-95B9-671B33EBC35C}"/>
              </a:ext>
            </a:extLst>
          </p:cNvPr>
          <p:cNvSpPr txBox="1"/>
          <p:nvPr/>
        </p:nvSpPr>
        <p:spPr>
          <a:xfrm>
            <a:off x="2166967" y="4004656"/>
            <a:ext cx="2916300"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Anthropocene History</a:t>
            </a: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Anthropology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Art</a:t>
            </a:r>
          </a:p>
          <a:p>
            <a:pPr marL="0" marR="0" lvl="0" indent="0" algn="l" rtl="0">
              <a:lnSpc>
                <a:spcPct val="110000"/>
              </a:lnSpc>
              <a:spcBef>
                <a:spcPts val="0"/>
              </a:spcBef>
              <a:spcAft>
                <a:spcPts val="0"/>
              </a:spcAft>
              <a:buNone/>
            </a:pPr>
            <a:r>
              <a:rPr lang="en-US" dirty="0">
                <a:solidFill>
                  <a:schemeClr val="bg1"/>
                </a:solidFill>
                <a:latin typeface="Cambria"/>
                <a:ea typeface="Cambria"/>
                <a:sym typeface="Cambria"/>
              </a:rPr>
              <a:t>African and African Diaspora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Asian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Cultural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Environmental Humanities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Ethnography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Film and Television Studies</a:t>
            </a:r>
          </a:p>
        </p:txBody>
      </p:sp>
      <p:sp>
        <p:nvSpPr>
          <p:cNvPr id="6" name="Google Shape;153;p20">
            <a:extLst>
              <a:ext uri="{FF2B5EF4-FFF2-40B4-BE49-F238E27FC236}">
                <a16:creationId xmlns:a16="http://schemas.microsoft.com/office/drawing/2014/main" id="{C32D4EFA-BC4F-41FC-83D7-CFC2BE9EBA8F}"/>
              </a:ext>
            </a:extLst>
          </p:cNvPr>
          <p:cNvSpPr txBox="1"/>
          <p:nvPr/>
        </p:nvSpPr>
        <p:spPr>
          <a:xfrm>
            <a:off x="5699174" y="4004656"/>
            <a:ext cx="3239400" cy="2529900"/>
          </a:xfrm>
          <a:prstGeom prst="rect">
            <a:avLst/>
          </a:prstGeom>
          <a:noFill/>
          <a:ln>
            <a:noFill/>
          </a:ln>
        </p:spPr>
        <p:txBody>
          <a:bodyPr spcFirstLastPara="1" wrap="square" lIns="0" tIns="0" rIns="0" bIns="0" anchor="t" anchorCtr="0">
            <a:noAutofit/>
          </a:bodyPr>
          <a:lstStyle/>
          <a:p>
            <a:pPr>
              <a:lnSpc>
                <a:spcPct val="110000"/>
              </a:lnSpc>
            </a:pPr>
            <a:r>
              <a:rPr lang="en-US" sz="1800" dirty="0">
                <a:solidFill>
                  <a:schemeClr val="bg1"/>
                </a:solidFill>
                <a:latin typeface="Cambria"/>
                <a:ea typeface="Cambria"/>
              </a:rPr>
              <a:t>Gender and Sexuality</a:t>
            </a:r>
            <a:endParaRPr lang="en-US" sz="1800" dirty="0"/>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History</a:t>
            </a:r>
            <a:endParaRPr lang="en-US"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International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Latin American Studies</a:t>
            </a: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LGBTQIA+ Studies</a:t>
            </a:r>
            <a:br>
              <a:rPr lang="en-US" sz="1800" b="0" i="0" u="none" strike="noStrike" cap="none" dirty="0">
                <a:solidFill>
                  <a:schemeClr val="bg1"/>
                </a:solidFill>
                <a:latin typeface="Cambria"/>
                <a:ea typeface="Cambria"/>
                <a:cs typeface="Cambria"/>
                <a:sym typeface="Cambria"/>
              </a:rPr>
            </a:br>
            <a:r>
              <a:rPr lang="en-US" sz="1800" b="0" i="0" u="none" strike="noStrike" cap="none" dirty="0">
                <a:solidFill>
                  <a:schemeClr val="bg1"/>
                </a:solidFill>
                <a:latin typeface="Cambria"/>
                <a:ea typeface="Cambria"/>
                <a:cs typeface="Cambria"/>
                <a:sym typeface="Cambria"/>
              </a:rPr>
              <a:t>Literary Studies</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Media Criticism and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Music and Sound Studies </a:t>
            </a:r>
            <a:endParaRPr lang="en-US" sz="1800" b="0" i="0" u="none" strike="noStrike" cap="none" dirty="0">
              <a:solidFill>
                <a:schemeClr val="bg1"/>
              </a:solidFill>
              <a:latin typeface="Cambria"/>
              <a:ea typeface="Cambria"/>
              <a:cs typeface="Cambria"/>
            </a:endParaRPr>
          </a:p>
          <a:p>
            <a:pPr>
              <a:lnSpc>
                <a:spcPct val="110000"/>
              </a:lnSpc>
            </a:pPr>
            <a:r>
              <a:rPr lang="en-US" sz="1800" dirty="0">
                <a:solidFill>
                  <a:schemeClr val="bg1"/>
                </a:solidFill>
                <a:latin typeface="Cambria"/>
                <a:ea typeface="Cambria"/>
              </a:rPr>
              <a:t>Native and Indigenous Studies</a:t>
            </a:r>
          </a:p>
        </p:txBody>
      </p:sp>
      <p:sp>
        <p:nvSpPr>
          <p:cNvPr id="7" name="Google Shape;154;p20">
            <a:extLst>
              <a:ext uri="{FF2B5EF4-FFF2-40B4-BE49-F238E27FC236}">
                <a16:creationId xmlns:a16="http://schemas.microsoft.com/office/drawing/2014/main" id="{8E5353D1-A610-4F7C-AFA1-03AE5A8BC23F}"/>
              </a:ext>
            </a:extLst>
          </p:cNvPr>
          <p:cNvSpPr txBox="1"/>
          <p:nvPr/>
        </p:nvSpPr>
        <p:spPr>
          <a:xfrm>
            <a:off x="9554481" y="4004656"/>
            <a:ext cx="2332717" cy="2529900"/>
          </a:xfrm>
          <a:prstGeom prst="rect">
            <a:avLst/>
          </a:prstGeom>
          <a:noFill/>
          <a:ln>
            <a:noFill/>
          </a:ln>
        </p:spPr>
        <p:txBody>
          <a:bodyPr spcFirstLastPara="1" wrap="square" lIns="0" tIns="0" rIns="0" bIns="0" anchor="t" anchorCtr="0">
            <a:noAutofit/>
          </a:bodyPr>
          <a:lstStyle/>
          <a:p>
            <a:pPr>
              <a:lnSpc>
                <a:spcPct val="110000"/>
              </a:lnSpc>
            </a:pPr>
            <a:r>
              <a:rPr lang="en-US" sz="1800" dirty="0">
                <a:solidFill>
                  <a:schemeClr val="bg1"/>
                </a:solidFill>
                <a:latin typeface="Cambria"/>
                <a:ea typeface="Cambria"/>
              </a:rPr>
              <a:t>Political Science</a:t>
            </a:r>
            <a:endParaRPr lang="en-US" sz="1800"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Postcolonial Studies</a:t>
            </a:r>
            <a:endParaRPr lang="en-US"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Psychology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Public Policy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Race and Ethnicity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Religious Studies </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Social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Sociology</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Transgender Studies</a:t>
            </a:r>
            <a:endParaRPr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Product Overview</a:t>
            </a:r>
            <a:endParaRPr dirty="0"/>
          </a:p>
        </p:txBody>
      </p:sp>
      <p:sp>
        <p:nvSpPr>
          <p:cNvPr id="145" name="Google Shape;145;p1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46" name="Google Shape;146;p19"/>
          <p:cNvSpPr txBox="1"/>
          <p:nvPr/>
        </p:nvSpPr>
        <p:spPr>
          <a:xfrm>
            <a:off x="914400" y="1409372"/>
            <a:ext cx="10277778" cy="4401205"/>
          </a:xfrm>
          <a:prstGeom prst="rect">
            <a:avLst/>
          </a:prstGeom>
          <a:noFill/>
          <a:ln>
            <a:noFill/>
          </a:ln>
        </p:spPr>
        <p:txBody>
          <a:bodyPr spcFirstLastPara="1" wrap="square" lIns="0" tIns="45700" rIns="91425" bIns="45700" anchor="t" anchorCtr="0">
            <a:noAutofit/>
          </a:bodyPr>
          <a:lstStyle/>
          <a:p>
            <a:pPr>
              <a:buClr>
                <a:schemeClr val="dk1"/>
              </a:buClr>
              <a:buSzPts val="2000"/>
            </a:pPr>
            <a:r>
              <a:rPr lang="en-US" sz="2000" b="1" i="0" u="none" strike="noStrike" cap="none" dirty="0">
                <a:solidFill>
                  <a:schemeClr val="dk1"/>
                </a:solidFill>
                <a:latin typeface="Roboto"/>
                <a:ea typeface="Roboto"/>
                <a:cs typeface="Roboto"/>
                <a:sym typeface="Roboto"/>
              </a:rPr>
              <a:t>e-Duke </a:t>
            </a:r>
            <a:r>
              <a:rPr lang="en-US" sz="2000" b="1" dirty="0">
                <a:solidFill>
                  <a:schemeClr val="dk1"/>
                </a:solidFill>
                <a:latin typeface="Roboto"/>
                <a:ea typeface="Roboto"/>
                <a:cs typeface="Roboto"/>
                <a:sym typeface="Roboto"/>
              </a:rPr>
              <a:t>Journals </a:t>
            </a:r>
            <a:r>
              <a:rPr lang="en-US" sz="2000" dirty="0">
                <a:solidFill>
                  <a:schemeClr val="dk1"/>
                </a:solidFill>
                <a:latin typeface="Cambria"/>
                <a:ea typeface="Cambria"/>
                <a:cs typeface="Roboto"/>
                <a:sym typeface="Roboto"/>
              </a:rPr>
              <a:t>62</a:t>
            </a:r>
            <a:r>
              <a:rPr lang="en-US" sz="2000" b="0" i="0" u="none" strike="noStrike" cap="none" dirty="0">
                <a:solidFill>
                  <a:schemeClr val="dk1"/>
                </a:solidFill>
                <a:latin typeface="Cambria"/>
                <a:ea typeface="Cambria"/>
                <a:cs typeface="Cambria"/>
                <a:sym typeface="Cambria"/>
              </a:rPr>
              <a:t> journals in </a:t>
            </a:r>
            <a:r>
              <a:rPr lang="en-US" sz="2000" dirty="0">
                <a:solidFill>
                  <a:schemeClr val="dk1"/>
                </a:solidFill>
                <a:latin typeface="Cambria"/>
                <a:ea typeface="Cambria"/>
                <a:cs typeface="Cambria"/>
                <a:sym typeface="Cambria"/>
              </a:rPr>
              <a:t>the 2027 collection</a:t>
            </a:r>
            <a:endParaRPr lang="en-US" sz="2000" b="0" i="0" u="none" strike="noStrike" cap="none" dirty="0">
              <a:solidFill>
                <a:schemeClr val="dk1"/>
              </a:solidFill>
              <a:latin typeface="Cambria"/>
              <a:ea typeface="Cambria"/>
              <a:cs typeface="Cambria"/>
            </a:endParaRPr>
          </a:p>
          <a:p>
            <a:pPr lvl="0">
              <a:spcBef>
                <a:spcPts val="1200"/>
              </a:spcBef>
              <a:buClr>
                <a:schemeClr val="dk1"/>
              </a:buClr>
              <a:buSzPts val="2000"/>
            </a:pPr>
            <a:r>
              <a:rPr lang="en-US" sz="2000" b="1" dirty="0">
                <a:solidFill>
                  <a:schemeClr val="dk1"/>
                </a:solidFill>
                <a:latin typeface="Roboto"/>
                <a:ea typeface="Roboto"/>
                <a:cs typeface="Roboto"/>
                <a:sym typeface="Roboto"/>
              </a:rPr>
              <a:t>Journal Archival Products </a:t>
            </a:r>
            <a:r>
              <a:rPr lang="en-US" sz="2000" dirty="0">
                <a:solidFill>
                  <a:schemeClr val="dk1"/>
                </a:solidFill>
                <a:latin typeface="Cambria"/>
                <a:ea typeface="Cambria"/>
                <a:cs typeface="Roboto"/>
                <a:sym typeface="Roboto"/>
              </a:rPr>
              <a:t>Back content for all current journals and archival content of </a:t>
            </a:r>
            <a:r>
              <a:rPr lang="en-US" sz="2000" i="1" dirty="0">
                <a:solidFill>
                  <a:schemeClr val="dk1"/>
                </a:solidFill>
                <a:latin typeface="Cambria"/>
                <a:ea typeface="Cambria"/>
                <a:cs typeface="Roboto"/>
                <a:sym typeface="Roboto"/>
              </a:rPr>
              <a:t>Black Sacred Music</a:t>
            </a:r>
            <a:r>
              <a:rPr lang="en-US" sz="2000" dirty="0">
                <a:solidFill>
                  <a:schemeClr val="dk1"/>
                </a:solidFill>
                <a:latin typeface="Cambria"/>
                <a:ea typeface="Cambria"/>
                <a:cs typeface="Roboto"/>
                <a:sym typeface="Roboto"/>
              </a:rPr>
              <a:t>, </a:t>
            </a:r>
            <a:r>
              <a:rPr lang="en-US" sz="2000" i="1" dirty="0">
                <a:solidFill>
                  <a:schemeClr val="dk1"/>
                </a:solidFill>
                <a:latin typeface="Cambria"/>
                <a:ea typeface="Cambria"/>
                <a:cs typeface="Roboto"/>
                <a:sym typeface="Roboto"/>
              </a:rPr>
              <a:t>Tikkun</a:t>
            </a:r>
            <a:r>
              <a:rPr lang="en-US" sz="2000" dirty="0">
                <a:solidFill>
                  <a:schemeClr val="dk1"/>
                </a:solidFill>
                <a:latin typeface="Cambria"/>
                <a:ea typeface="Cambria"/>
                <a:cs typeface="Roboto"/>
                <a:sym typeface="Roboto"/>
              </a:rPr>
              <a:t>, and </a:t>
            </a:r>
            <a:r>
              <a:rPr lang="en-US" sz="2000" i="1" dirty="0">
                <a:solidFill>
                  <a:schemeClr val="dk1"/>
                </a:solidFill>
                <a:latin typeface="Cambria"/>
                <a:ea typeface="Cambria"/>
                <a:cs typeface="Roboto"/>
                <a:sym typeface="Roboto"/>
              </a:rPr>
              <a:t>American Literary Scholarship</a:t>
            </a:r>
            <a:endParaRPr lang="en-US" sz="2000" b="1" i="0" u="none" strike="noStrike" cap="none" dirty="0">
              <a:solidFill>
                <a:schemeClr val="dk1"/>
              </a:solidFill>
              <a:latin typeface="Cambria"/>
              <a:ea typeface="Cambria"/>
              <a:cs typeface="Roboto"/>
            </a:endParaRPr>
          </a:p>
          <a:p>
            <a:pPr>
              <a:spcBef>
                <a:spcPts val="1200"/>
              </a:spcBef>
              <a:buClr>
                <a:schemeClr val="dk1"/>
              </a:buClr>
              <a:buSzPts val="2000"/>
            </a:pPr>
            <a:r>
              <a:rPr lang="en-US" sz="2000" b="1" i="0" u="none" strike="noStrike" cap="none" dirty="0">
                <a:solidFill>
                  <a:schemeClr val="dk1"/>
                </a:solidFill>
                <a:latin typeface="Roboto"/>
                <a:ea typeface="Roboto"/>
                <a:cs typeface="Roboto"/>
                <a:sym typeface="Roboto"/>
              </a:rPr>
              <a:t>e-Duke Books</a:t>
            </a:r>
            <a:r>
              <a:rPr lang="en-US" sz="2000" b="1" dirty="0">
                <a:solidFill>
                  <a:schemeClr val="dk1"/>
                </a:solidFill>
                <a:latin typeface="Roboto"/>
                <a:ea typeface="Roboto"/>
                <a:cs typeface="Roboto"/>
                <a:sym typeface="Roboto"/>
              </a:rPr>
              <a:t> </a:t>
            </a:r>
            <a:r>
              <a:rPr lang="en-US" sz="2000" b="0" i="0" u="none" strike="noStrike" cap="none" dirty="0">
                <a:solidFill>
                  <a:schemeClr val="dk1"/>
                </a:solidFill>
                <a:latin typeface="Cambria"/>
                <a:ea typeface="Cambria"/>
                <a:cs typeface="Cambria"/>
                <a:sym typeface="Cambria"/>
              </a:rPr>
              <a:t>Approximately 120 new titles in </a:t>
            </a:r>
            <a:r>
              <a:rPr lang="en-US" sz="2000" dirty="0">
                <a:solidFill>
                  <a:schemeClr val="dk1"/>
                </a:solidFill>
                <a:latin typeface="Cambria"/>
                <a:ea typeface="Cambria"/>
                <a:cs typeface="Cambria"/>
                <a:sym typeface="Cambria"/>
              </a:rPr>
              <a:t>the 2027 collection,</a:t>
            </a:r>
            <a:r>
              <a:rPr lang="en-US" sz="2000" b="0" i="0" u="none" strike="noStrike" cap="none" dirty="0">
                <a:solidFill>
                  <a:schemeClr val="dk1"/>
                </a:solidFill>
                <a:latin typeface="Cambria"/>
                <a:ea typeface="Cambria"/>
                <a:cs typeface="Cambria"/>
                <a:sym typeface="Cambria"/>
              </a:rPr>
              <a:t> term access to over </a:t>
            </a:r>
            <a:r>
              <a:rPr lang="en-US" sz="2000" dirty="0">
                <a:solidFill>
                  <a:schemeClr val="dk1"/>
                </a:solidFill>
                <a:latin typeface="Cambria"/>
                <a:ea typeface="Cambria"/>
                <a:cs typeface="Cambria"/>
                <a:sym typeface="Cambria"/>
              </a:rPr>
              <a:t>3,500</a:t>
            </a:r>
            <a:r>
              <a:rPr lang="en-US" sz="2000" b="0" i="0" u="none" strike="noStrike" cap="none" dirty="0">
                <a:solidFill>
                  <a:schemeClr val="dk1"/>
                </a:solidFill>
                <a:latin typeface="Cambria"/>
                <a:ea typeface="Cambria"/>
                <a:cs typeface="Cambria"/>
                <a:sym typeface="Cambria"/>
              </a:rPr>
              <a:t> backlist titles in pre-2008 archive and annual backlist collections </a:t>
            </a:r>
            <a:r>
              <a:rPr lang="en-US" sz="2000" dirty="0">
                <a:solidFill>
                  <a:schemeClr val="dk1"/>
                </a:solidFill>
                <a:latin typeface="Cambria"/>
                <a:ea typeface="Cambria"/>
                <a:cs typeface="Cambria"/>
                <a:sym typeface="Cambria"/>
              </a:rPr>
              <a:t>2008-2026</a:t>
            </a:r>
            <a:endParaRPr lang="en-US" sz="2000" b="0" i="0" u="none" strike="noStrike" cap="none" dirty="0">
              <a:solidFill>
                <a:schemeClr val="dk1"/>
              </a:solidFill>
              <a:latin typeface="Cambria"/>
              <a:ea typeface="Cambria"/>
              <a:cs typeface="Cambria"/>
            </a:endParaRPr>
          </a:p>
          <a:p>
            <a:pPr marR="0" lvl="0" algn="l" rtl="0">
              <a:lnSpc>
                <a:spcPct val="100000"/>
              </a:lnSpc>
              <a:spcBef>
                <a:spcPts val="1200"/>
              </a:spcBef>
              <a:spcAft>
                <a:spcPts val="0"/>
              </a:spcAft>
              <a:buClr>
                <a:schemeClr val="dk1"/>
              </a:buClr>
              <a:buSzPts val="2000"/>
            </a:pPr>
            <a:endParaRPr dirty="0"/>
          </a:p>
          <a:p>
            <a:r>
              <a:rPr lang="en-US" sz="2000" b="1" i="0" u="none" strike="noStrike" cap="none" dirty="0">
                <a:solidFill>
                  <a:schemeClr val="dk1"/>
                </a:solidFill>
                <a:latin typeface="Roboto"/>
                <a:ea typeface="Roboto"/>
                <a:cs typeface="Roboto"/>
                <a:sym typeface="Roboto"/>
              </a:rPr>
              <a:t>e-Book Subject Collections</a:t>
            </a:r>
            <a:r>
              <a:rPr lang="en-US" sz="2000" b="1" dirty="0">
                <a:solidFill>
                  <a:schemeClr val="dk1"/>
                </a:solidFill>
                <a:latin typeface="Cambria"/>
                <a:ea typeface="Cambria"/>
                <a:cs typeface="Roboto"/>
                <a:sym typeface="Cambria"/>
              </a:rPr>
              <a:t> </a:t>
            </a:r>
          </a:p>
          <a:p>
            <a:endParaRPr lang="en-US" sz="2000" b="1" dirty="0">
              <a:solidFill>
                <a:schemeClr val="dk1"/>
              </a:solidFill>
              <a:latin typeface="Cambria"/>
              <a:ea typeface="Cambria"/>
              <a:cs typeface="Roboto"/>
              <a:sym typeface="Cambria"/>
            </a:endParaRPr>
          </a:p>
          <a:p>
            <a:pPr marL="285750" lvl="8" indent="-285750">
              <a:buFont typeface="Arial" panose="020B0604020202020204" pitchFamily="34" charset="0"/>
              <a:buChar char="•"/>
            </a:pPr>
            <a:r>
              <a:rPr lang="en-US" dirty="0">
                <a:latin typeface="Cambria"/>
                <a:ea typeface="Cambria"/>
              </a:rPr>
              <a:t>African American, African, and Black Diaspora Studies</a:t>
            </a:r>
          </a:p>
          <a:p>
            <a:pPr marL="285750" lvl="3" indent="-285750">
              <a:buFont typeface="Arial" panose="020B0604020202020204" pitchFamily="34" charset="0"/>
              <a:buChar char="•"/>
            </a:pPr>
            <a:r>
              <a:rPr lang="en-US" dirty="0">
                <a:latin typeface="Cambria"/>
                <a:ea typeface="Cambria"/>
              </a:rPr>
              <a:t>Anthropology</a:t>
            </a:r>
          </a:p>
          <a:p>
            <a:pPr marL="285750" lvl="3" indent="-285750">
              <a:buFont typeface="Arial" panose="020B0604020202020204" pitchFamily="34" charset="0"/>
              <a:buChar char="•"/>
            </a:pPr>
            <a:r>
              <a:rPr lang="en-US" dirty="0">
                <a:latin typeface="Cambria"/>
                <a:ea typeface="Cambria"/>
              </a:rPr>
              <a:t>Art and Art History</a:t>
            </a:r>
          </a:p>
          <a:p>
            <a:pPr marL="285750" lvl="3" indent="-285750">
              <a:buFont typeface="Arial" panose="020B0604020202020204" pitchFamily="34" charset="0"/>
              <a:buChar char="•"/>
            </a:pPr>
            <a:r>
              <a:rPr lang="en-US" dirty="0">
                <a:latin typeface="Cambria"/>
                <a:ea typeface="Cambria"/>
              </a:rPr>
              <a:t>Asian Studies </a:t>
            </a:r>
          </a:p>
          <a:p>
            <a:pPr marL="285750" lvl="3" indent="-285750">
              <a:buFont typeface="Arial" panose="020B0604020202020204" pitchFamily="34" charset="0"/>
              <a:buChar char="•"/>
            </a:pPr>
            <a:r>
              <a:rPr lang="en-US" dirty="0">
                <a:latin typeface="Cambria"/>
                <a:ea typeface="Cambria"/>
              </a:rPr>
              <a:t>Environmental Humanities</a:t>
            </a:r>
          </a:p>
          <a:p>
            <a:pPr lvl="8"/>
            <a:endParaRPr lang="en-US" sz="2000" b="1" dirty="0">
              <a:latin typeface="Roboto" panose="02000000000000000000" pitchFamily="2" charset="0"/>
              <a:ea typeface="Roboto" panose="02000000000000000000" pitchFamily="2" charset="0"/>
              <a:cs typeface="Roboto" panose="02000000000000000000" pitchFamily="2" charset="0"/>
            </a:endParaRPr>
          </a:p>
          <a:p>
            <a:pPr lvl="3"/>
            <a:r>
              <a:rPr lang="en-US" sz="2000" b="1" dirty="0">
                <a:latin typeface="Roboto" panose="02000000000000000000" pitchFamily="2" charset="0"/>
                <a:ea typeface="Roboto" panose="02000000000000000000" pitchFamily="2" charset="0"/>
                <a:cs typeface="Roboto" panose="02000000000000000000" pitchFamily="2" charset="0"/>
              </a:rPr>
              <a:t>Pick-and-Choose e-Books</a:t>
            </a:r>
          </a:p>
          <a:p>
            <a:pPr lvl="3"/>
            <a:endParaRPr lang="en-US" sz="2000" b="1" dirty="0">
              <a:solidFill>
                <a:schemeClr val="dk1"/>
              </a:solidFill>
              <a:latin typeface="Roboto"/>
              <a:ea typeface="Roboto"/>
              <a:cs typeface="Roboto"/>
            </a:endParaRPr>
          </a:p>
          <a:p>
            <a:pPr>
              <a:spcBef>
                <a:spcPts val="1200"/>
              </a:spcBef>
              <a:buClr>
                <a:schemeClr val="dk1"/>
              </a:buClr>
              <a:buSzPts val="2000"/>
            </a:pPr>
            <a:endParaRPr lang="en-US" sz="2000" b="1" dirty="0">
              <a:solidFill>
                <a:schemeClr val="dk1"/>
              </a:solidFill>
              <a:latin typeface="Roboto"/>
              <a:ea typeface="Roboto"/>
              <a:cs typeface="Roboto"/>
            </a:endParaRPr>
          </a:p>
        </p:txBody>
      </p:sp>
      <p:sp>
        <p:nvSpPr>
          <p:cNvPr id="5" name="TextBox 4">
            <a:extLst>
              <a:ext uri="{FF2B5EF4-FFF2-40B4-BE49-F238E27FC236}">
                <a16:creationId xmlns:a16="http://schemas.microsoft.com/office/drawing/2014/main" id="{4815074A-7514-4AB7-83CD-B269F1D2E38B}"/>
              </a:ext>
            </a:extLst>
          </p:cNvPr>
          <p:cNvSpPr txBox="1"/>
          <p:nvPr/>
        </p:nvSpPr>
        <p:spPr>
          <a:xfrm>
            <a:off x="6054168" y="4210420"/>
            <a:ext cx="4025461" cy="1600438"/>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dirty="0">
                <a:latin typeface="Cambria"/>
                <a:ea typeface="Cambria"/>
              </a:rPr>
              <a:t>Gender Studies</a:t>
            </a:r>
          </a:p>
          <a:p>
            <a:pPr lvl="3"/>
            <a:r>
              <a:rPr lang="en-US" dirty="0">
                <a:latin typeface="Cambria"/>
                <a:ea typeface="Cambria"/>
              </a:rPr>
              <a:t>	LGBTQIA+ Studies </a:t>
            </a:r>
          </a:p>
          <a:p>
            <a:pPr lvl="3"/>
            <a:r>
              <a:rPr lang="en-US" dirty="0">
                <a:latin typeface="Cambria"/>
                <a:ea typeface="Cambria"/>
              </a:rPr>
              <a:t>	Transgender Studies </a:t>
            </a:r>
          </a:p>
          <a:p>
            <a:pPr marL="285750" lvl="3" indent="-285750">
              <a:buFont typeface="Arial" panose="020B0604020202020204" pitchFamily="34" charset="0"/>
              <a:buChar char="•"/>
            </a:pPr>
            <a:r>
              <a:rPr lang="en-US" dirty="0">
                <a:latin typeface="Cambria"/>
                <a:ea typeface="Cambria"/>
              </a:rPr>
              <a:t>Latin American Studies </a:t>
            </a:r>
          </a:p>
          <a:p>
            <a:pPr marL="285750" indent="-285750">
              <a:buFont typeface="Arial" panose="020B0604020202020204" pitchFamily="34" charset="0"/>
              <a:buChar char="•"/>
            </a:pPr>
            <a:r>
              <a:rPr lang="en-US" dirty="0">
                <a:latin typeface="Cambria"/>
                <a:ea typeface="Cambria"/>
              </a:rPr>
              <a:t>Music and Sound Studies </a:t>
            </a:r>
          </a:p>
          <a:p>
            <a:pPr marL="285750" indent="-285750">
              <a:buFont typeface="Arial" panose="020B0604020202020204" pitchFamily="34" charset="0"/>
              <a:buChar char="•"/>
            </a:pPr>
            <a:r>
              <a:rPr lang="en-US" dirty="0">
                <a:latin typeface="Cambria"/>
                <a:ea typeface="Cambria"/>
              </a:rPr>
              <a:t>Native and Indigenous Studies (new in 2026)</a:t>
            </a:r>
          </a:p>
          <a:p>
            <a:pPr marL="285750" indent="-285750">
              <a:buFont typeface="Arial" panose="020B0604020202020204" pitchFamily="34" charset="0"/>
              <a:buChar char="•"/>
            </a:pPr>
            <a:r>
              <a:rPr lang="en-US" dirty="0">
                <a:latin typeface="Cambria"/>
                <a:ea typeface="Cambria"/>
              </a:rPr>
              <a:t>Religious Studies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a:blip r:embed="rId3"/>
          <a:stretch>
            <a:fillRect/>
          </a:stretch>
        </p:blipFill>
        <p:spPr>
          <a:xfrm>
            <a:off x="-1" y="2449"/>
            <a:ext cx="12183291" cy="6853101"/>
          </a:xfrm>
          <a:prstGeom prst="rect">
            <a:avLst/>
          </a:prstGeom>
          <a:noFill/>
          <a:ln>
            <a:noFill/>
          </a:ln>
        </p:spPr>
      </p:pic>
      <p:pic>
        <p:nvPicPr>
          <p:cNvPr id="161" name="Google Shape;16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06000" y="5105400"/>
            <a:ext cx="1790700" cy="1339850"/>
          </a:xfrm>
          <a:prstGeom prst="rect">
            <a:avLst/>
          </a:prstGeom>
          <a:noFill/>
          <a:ln>
            <a:noFill/>
          </a:ln>
        </p:spPr>
      </p:pic>
      <p:sp>
        <p:nvSpPr>
          <p:cNvPr id="162" name="Google Shape;162;p21"/>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163" name="Google Shape;163;p21"/>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dirty="0">
                <a:solidFill>
                  <a:schemeClr val="lt1"/>
                </a:solidFill>
                <a:latin typeface="Roboto"/>
                <a:ea typeface="Roboto"/>
                <a:cs typeface="Roboto"/>
                <a:sym typeface="Roboto"/>
              </a:rPr>
              <a:t>e-Journals Products</a:t>
            </a:r>
            <a:endParaRPr sz="2800" b="1" dirty="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Journals Collection</a:t>
            </a:r>
            <a:endParaRPr dirty="0"/>
          </a:p>
        </p:txBody>
      </p:sp>
      <p:sp>
        <p:nvSpPr>
          <p:cNvPr id="170" name="Google Shape;170;p22"/>
          <p:cNvSpPr txBox="1">
            <a:spLocks noGrp="1"/>
          </p:cNvSpPr>
          <p:nvPr>
            <p:ph type="body" idx="1"/>
          </p:nvPr>
        </p:nvSpPr>
        <p:spPr>
          <a:xfrm>
            <a:off x="914400" y="1825625"/>
            <a:ext cx="4125300" cy="3984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SzPts val="2400"/>
              <a:buNone/>
            </a:pPr>
            <a:r>
              <a:rPr lang="en-US" b="1" dirty="0"/>
              <a:t>62 titles with strengths in</a:t>
            </a:r>
            <a:endParaRPr dirty="0"/>
          </a:p>
          <a:p>
            <a:pPr marL="342900" lvl="1" indent="-342900" algn="l" rtl="0">
              <a:lnSpc>
                <a:spcPct val="120000"/>
              </a:lnSpc>
              <a:spcBef>
                <a:spcPts val="1200"/>
              </a:spcBef>
              <a:spcAft>
                <a:spcPts val="0"/>
              </a:spcAft>
              <a:buClr>
                <a:schemeClr val="dk1"/>
              </a:buClr>
              <a:buSzPts val="2400"/>
              <a:buFont typeface="Cambria"/>
              <a:buChar char="•"/>
            </a:pPr>
            <a:r>
              <a:rPr lang="en-US" sz="2400" dirty="0"/>
              <a:t>Criticism and theory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Cultural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History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Literary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Politics and sociology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Asian Studies</a:t>
            </a:r>
            <a:endParaRPr dirty="0"/>
          </a:p>
          <a:p>
            <a:pPr marL="228600" lvl="0" indent="-76200" algn="l" rtl="0">
              <a:lnSpc>
                <a:spcPct val="120000"/>
              </a:lnSpc>
              <a:spcBef>
                <a:spcPts val="0"/>
              </a:spcBef>
              <a:spcAft>
                <a:spcPts val="0"/>
              </a:spcAft>
              <a:buClr>
                <a:schemeClr val="dk1"/>
              </a:buClr>
              <a:buSzPts val="2400"/>
              <a:buNone/>
            </a:pPr>
            <a:endParaRPr dirty="0"/>
          </a:p>
        </p:txBody>
      </p:sp>
      <p:sp>
        <p:nvSpPr>
          <p:cNvPr id="172" name="Google Shape;172;p2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8</a:t>
            </a:fld>
            <a:endParaRPr dirty="0"/>
          </a:p>
        </p:txBody>
      </p:sp>
      <p:sp>
        <p:nvSpPr>
          <p:cNvPr id="2" name="TextBox 1">
            <a:extLst>
              <a:ext uri="{FF2B5EF4-FFF2-40B4-BE49-F238E27FC236}">
                <a16:creationId xmlns:a16="http://schemas.microsoft.com/office/drawing/2014/main" id="{B6FF5D63-7A3C-4F60-84BB-7D1C05E923DA}"/>
              </a:ext>
            </a:extLst>
          </p:cNvPr>
          <p:cNvSpPr txBox="1"/>
          <p:nvPr/>
        </p:nvSpPr>
        <p:spPr>
          <a:xfrm>
            <a:off x="4599741" y="3702879"/>
            <a:ext cx="4976966" cy="1200329"/>
          </a:xfrm>
          <a:prstGeom prst="rect">
            <a:avLst/>
          </a:prstGeom>
          <a:solidFill>
            <a:schemeClr val="bg1">
              <a:lumMod val="85000"/>
            </a:schemeClr>
          </a:solidFill>
        </p:spPr>
        <p:txBody>
          <a:bodyPr wrap="square" lIns="91440" tIns="45720" rIns="91440" bIns="45720" rtlCol="0" anchor="t">
            <a:spAutoFit/>
          </a:bodyPr>
          <a:lstStyle/>
          <a:p>
            <a:r>
              <a:rPr lang="en-US" sz="2400" b="1" dirty="0">
                <a:latin typeface="Cambria"/>
                <a:ea typeface="Cambria"/>
              </a:rPr>
              <a:t>New Additions</a:t>
            </a:r>
            <a:endParaRPr lang="en-US" dirty="0">
              <a:ea typeface="Cambria"/>
            </a:endParaRPr>
          </a:p>
          <a:p>
            <a:pPr marL="342900" indent="-342900">
              <a:buChar char="•"/>
            </a:pPr>
            <a:r>
              <a:rPr lang="en-US" sz="2400" i="1" dirty="0">
                <a:latin typeface="Cambria"/>
                <a:ea typeface="Cambria"/>
              </a:rPr>
              <a:t>Anthropocene History</a:t>
            </a:r>
          </a:p>
          <a:p>
            <a:pPr marL="342900" indent="-342900">
              <a:buChar char="•"/>
            </a:pPr>
            <a:r>
              <a:rPr lang="en-US" sz="2400" i="1" dirty="0">
                <a:latin typeface="Cambria"/>
                <a:ea typeface="Cambria"/>
              </a:rPr>
              <a:t>Journal of Southeast Asian Studies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Journals Collection Features</a:t>
            </a:r>
            <a:endParaRPr dirty="0"/>
          </a:p>
        </p:txBody>
      </p:sp>
      <p:pic>
        <p:nvPicPr>
          <p:cNvPr id="180" name="Google Shape;180;p23"/>
          <p:cNvPicPr preferRelativeResize="0">
            <a:picLocks noGrp="1"/>
          </p:cNvPicPr>
          <p:nvPr>
            <p:ph type="pic" idx="2"/>
          </p:nvPr>
        </p:nvPicPr>
        <p:blipFill>
          <a:blip r:embed="rId3"/>
          <a:stretch>
            <a:fillRect/>
          </a:stretch>
        </p:blipFill>
        <p:spPr>
          <a:xfrm>
            <a:off x="8234363" y="1831880"/>
            <a:ext cx="2816352" cy="4224528"/>
          </a:xfrm>
          <a:prstGeom prst="rect">
            <a:avLst/>
          </a:prstGeom>
          <a:noFill/>
          <a:ln>
            <a:noFill/>
          </a:ln>
        </p:spPr>
      </p:pic>
      <p:sp>
        <p:nvSpPr>
          <p:cNvPr id="181" name="Google Shape;181;p23"/>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Perpetual access to current content</a:t>
            </a:r>
            <a:endParaRPr dirty="0"/>
          </a:p>
          <a:p>
            <a:pPr marL="228600" lvl="0" indent="-228600" algn="l" rtl="0">
              <a:lnSpc>
                <a:spcPct val="120000"/>
              </a:lnSpc>
              <a:spcBef>
                <a:spcPts val="0"/>
              </a:spcBef>
              <a:spcAft>
                <a:spcPts val="0"/>
              </a:spcAft>
              <a:buClr>
                <a:schemeClr val="dk1"/>
              </a:buClr>
              <a:buSzPts val="2400"/>
              <a:buChar char="•"/>
            </a:pPr>
            <a:r>
              <a:rPr lang="en-US" dirty="0"/>
              <a:t>Term access to all back issues during </a:t>
            </a:r>
            <a:br>
              <a:rPr lang="en-US" dirty="0"/>
            </a:br>
            <a:r>
              <a:rPr lang="en-US" dirty="0"/>
              <a:t>the year of purchase</a:t>
            </a:r>
            <a:endParaRPr dirty="0"/>
          </a:p>
          <a:p>
            <a:pPr marL="228600" lvl="0" indent="-228600" algn="l" rtl="0">
              <a:lnSpc>
                <a:spcPct val="120000"/>
              </a:lnSpc>
              <a:spcBef>
                <a:spcPts val="0"/>
              </a:spcBef>
              <a:spcAft>
                <a:spcPts val="0"/>
              </a:spcAft>
              <a:buClr>
                <a:schemeClr val="dk1"/>
              </a:buClr>
              <a:buSzPts val="2400"/>
              <a:buChar char="•"/>
            </a:pPr>
            <a:r>
              <a:rPr lang="en-US" dirty="0"/>
              <a:t>No digital rights management (DRM)</a:t>
            </a:r>
            <a:endParaRPr dirty="0"/>
          </a:p>
          <a:p>
            <a:pPr marL="228600" lvl="0" indent="-228600" algn="l" rtl="0">
              <a:lnSpc>
                <a:spcPct val="120000"/>
              </a:lnSpc>
              <a:spcBef>
                <a:spcPts val="0"/>
              </a:spcBef>
              <a:spcAft>
                <a:spcPts val="0"/>
              </a:spcAft>
              <a:buClr>
                <a:schemeClr val="dk1"/>
              </a:buClr>
              <a:buSzPts val="2400"/>
              <a:buChar char="•"/>
            </a:pPr>
            <a:r>
              <a:rPr lang="en-US" dirty="0"/>
              <a:t>Unlimited multiuser access</a:t>
            </a:r>
            <a:endParaRPr dirty="0"/>
          </a:p>
          <a:p>
            <a:pPr marL="228600" lvl="0" indent="-228600" algn="l" rtl="0">
              <a:lnSpc>
                <a:spcPct val="120000"/>
              </a:lnSpc>
              <a:spcBef>
                <a:spcPts val="0"/>
              </a:spcBef>
              <a:spcAft>
                <a:spcPts val="0"/>
              </a:spcAft>
              <a:buClr>
                <a:schemeClr val="dk1"/>
              </a:buClr>
              <a:buSzPts val="2400"/>
              <a:buChar char="•"/>
            </a:pPr>
            <a:r>
              <a:rPr lang="en-US" dirty="0"/>
              <a:t>COUNTER-compliant usage statistics</a:t>
            </a:r>
            <a:endParaRPr dirty="0"/>
          </a:p>
          <a:p>
            <a:pPr marL="228600" lvl="0" indent="-228600" algn="l" rtl="0">
              <a:lnSpc>
                <a:spcPct val="120000"/>
              </a:lnSpc>
              <a:spcBef>
                <a:spcPts val="0"/>
              </a:spcBef>
              <a:spcAft>
                <a:spcPts val="0"/>
              </a:spcAft>
              <a:buClr>
                <a:schemeClr val="dk1"/>
              </a:buClr>
              <a:buSzPts val="2400"/>
              <a:buChar char="•"/>
            </a:pPr>
            <a:r>
              <a:rPr lang="en-US" dirty="0"/>
              <a:t>No ongoing maintenance fees</a:t>
            </a:r>
            <a:endParaRPr dirty="0"/>
          </a:p>
        </p:txBody>
      </p:sp>
      <p:sp>
        <p:nvSpPr>
          <p:cNvPr id="182" name="Google Shape;182;p2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sld>
</file>

<file path=ppt/theme/theme1.xml><?xml version="1.0" encoding="utf-8"?>
<a:theme xmlns:a="http://schemas.openxmlformats.org/drawingml/2006/main" name="Office Theme">
  <a:themeElements>
    <a:clrScheme name="DUP Colors">
      <a:dk1>
        <a:srgbClr val="000000"/>
      </a:dk1>
      <a:lt1>
        <a:srgbClr val="FFFFFF"/>
      </a:lt1>
      <a:dk2>
        <a:srgbClr val="81817C"/>
      </a:dk2>
      <a:lt2>
        <a:srgbClr val="9FD7CB"/>
      </a:lt2>
      <a:accent1>
        <a:srgbClr val="5276BA"/>
      </a:accent1>
      <a:accent2>
        <a:srgbClr val="79BB45"/>
      </a:accent2>
      <a:accent3>
        <a:srgbClr val="F29436"/>
      </a:accent3>
      <a:accent4>
        <a:srgbClr val="29B892"/>
      </a:accent4>
      <a:accent5>
        <a:srgbClr val="945AA5"/>
      </a:accent5>
      <a:accent6>
        <a:srgbClr val="D8404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419B58AA9A7F429BB4AA248B6FEAD9" ma:contentTypeVersion="11" ma:contentTypeDescription="Create a new document." ma:contentTypeScope="" ma:versionID="1b55478e2e98ec50f5b82cf353076791">
  <xsd:schema xmlns:xsd="http://www.w3.org/2001/XMLSchema" xmlns:xs="http://www.w3.org/2001/XMLSchema" xmlns:p="http://schemas.microsoft.com/office/2006/metadata/properties" xmlns:ns3="88d5e723-6484-4de7-bd94-f043e66c27cd" targetNamespace="http://schemas.microsoft.com/office/2006/metadata/properties" ma:root="true" ma:fieldsID="ce1a5dd0dc8de4403ee396f89a126df3" ns3:_="">
    <xsd:import namespace="88d5e723-6484-4de7-bd94-f043e66c27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d5e723-6484-4de7-bd94-f043e66c27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45C1C3-DF4E-49B4-B805-374018B3441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8d5e723-6484-4de7-bd94-f043e66c27cd"/>
    <ds:schemaRef ds:uri="http://purl.org/dc/elements/1.1/"/>
    <ds:schemaRef ds:uri="http://www.w3.org/XML/1998/namespace"/>
  </ds:schemaRefs>
</ds:datastoreItem>
</file>

<file path=customXml/itemProps2.xml><?xml version="1.0" encoding="utf-8"?>
<ds:datastoreItem xmlns:ds="http://schemas.openxmlformats.org/officeDocument/2006/customXml" ds:itemID="{6F5B5467-6322-4B25-BF73-6217AC049BDB}">
  <ds:schemaRefs>
    <ds:schemaRef ds:uri="http://schemas.microsoft.com/sharepoint/v3/contenttype/forms"/>
  </ds:schemaRefs>
</ds:datastoreItem>
</file>

<file path=customXml/itemProps3.xml><?xml version="1.0" encoding="utf-8"?>
<ds:datastoreItem xmlns:ds="http://schemas.openxmlformats.org/officeDocument/2006/customXml" ds:itemID="{7041FFEE-A3E9-41F6-B7A5-E4AD0CE64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d5e723-6484-4de7-bd94-f043e66c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31722</TotalTime>
  <Words>1882</Words>
  <Application>Microsoft Office PowerPoint</Application>
  <PresentationFormat>Widescreen</PresentationFormat>
  <Paragraphs>337</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Cambria</vt:lpstr>
      <vt:lpstr>Arial</vt:lpstr>
      <vt:lpstr>Noto Sans Symbols</vt:lpstr>
      <vt:lpstr>Roboto</vt:lpstr>
      <vt:lpstr>PT Sans</vt:lpstr>
      <vt:lpstr>Manuale</vt:lpstr>
      <vt:lpstr>Calibri</vt:lpstr>
      <vt:lpstr>Office Theme</vt:lpstr>
      <vt:lpstr>Duke University Press  Digital Products for Libraries 2027</vt:lpstr>
      <vt:lpstr>About Duke University Press</vt:lpstr>
      <vt:lpstr>Publishing Strengths</vt:lpstr>
      <vt:lpstr>2027 Journals Citation Report</vt:lpstr>
      <vt:lpstr>PowerPoint Presentation</vt:lpstr>
      <vt:lpstr>Product Overview</vt:lpstr>
      <vt:lpstr>PowerPoint Presentation</vt:lpstr>
      <vt:lpstr>e-Duke Journals Collection</vt:lpstr>
      <vt:lpstr>e-Duke Journals Collection Features</vt:lpstr>
      <vt:lpstr>Flagship Journals</vt:lpstr>
      <vt:lpstr>Supporting Emerging Scholarship in New Fields</vt:lpstr>
      <vt:lpstr>Archival Journal Products </vt:lpstr>
      <vt:lpstr>PowerPoint Presentation</vt:lpstr>
      <vt:lpstr>e-Duke Books Collection</vt:lpstr>
      <vt:lpstr>e-Duke Books Archive</vt:lpstr>
      <vt:lpstr>E-Book Subject Collections</vt:lpstr>
      <vt:lpstr>e-Book Subject Collections</vt:lpstr>
      <vt:lpstr>Pick-and-Choose e-Books</vt:lpstr>
      <vt:lpstr>e-Book Features</vt:lpstr>
      <vt:lpstr>Open Access Content</vt:lpstr>
      <vt:lpstr>Demography: A Subscribe to Open Journal</vt:lpstr>
      <vt:lpstr>PowerPoint Presentation</vt:lpstr>
      <vt:lpstr>Product Overview</vt:lpstr>
      <vt:lpstr>Euclid Prime</vt:lpstr>
      <vt:lpstr>Euclid Prime Facts</vt:lpstr>
      <vt:lpstr>Duke Mathematical Journal and DMJ100</vt:lpstr>
      <vt:lpstr>Project Euclid Platform Features</vt:lpstr>
      <vt:lpstr>PowerPoint Presentation</vt:lpstr>
      <vt:lpstr>The Scholarly Publishing Collective - Electronic Platform</vt:lpstr>
      <vt:lpstr>The Scholarly Publishing Collective - Electronic Platform</vt:lpstr>
      <vt:lpstr>Penn State Journals Collection</vt:lpstr>
      <vt:lpstr>Illinois Journals Collection</vt:lpstr>
      <vt:lpstr>More Resources from DUP</vt:lpstr>
      <vt:lpstr>Reading Lists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Duke University Press Digital Products</dc:title>
  <dc:creator>Evan Watson</dc:creator>
  <cp:lastModifiedBy>Robert Thompson</cp:lastModifiedBy>
  <cp:revision>254</cp:revision>
  <dcterms:modified xsi:type="dcterms:W3CDTF">2026-06-18T13:51:59Z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0x010100B7419B58AA9A7F429BB4AA248B6FEAD9</vt:lpwstr>
  </property>
</Properties>
</file>