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21_0.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23_0.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2B_28386B3C.xml" ContentType="application/vnd.ms-powerpoint.comments+xml"/>
  <Override PartName="/ppt/comments/modernComment_12C_C68C0BC6.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41"/>
  </p:notesMasterIdLst>
  <p:sldIdLst>
    <p:sldId id="256" r:id="rId5"/>
    <p:sldId id="257" r:id="rId6"/>
    <p:sldId id="258" r:id="rId7"/>
    <p:sldId id="259" r:id="rId8"/>
    <p:sldId id="261" r:id="rId9"/>
    <p:sldId id="262" r:id="rId10"/>
    <p:sldId id="264" r:id="rId11"/>
    <p:sldId id="265" r:id="rId12"/>
    <p:sldId id="266" r:id="rId13"/>
    <p:sldId id="267" r:id="rId14"/>
    <p:sldId id="268" r:id="rId15"/>
    <p:sldId id="269" r:id="rId16"/>
    <p:sldId id="271" r:id="rId17"/>
    <p:sldId id="272" r:id="rId18"/>
    <p:sldId id="273" r:id="rId19"/>
    <p:sldId id="305" r:id="rId20"/>
    <p:sldId id="274" r:id="rId21"/>
    <p:sldId id="275" r:id="rId22"/>
    <p:sldId id="283" r:id="rId23"/>
    <p:sldId id="284" r:id="rId24"/>
    <p:sldId id="285" r:id="rId25"/>
    <p:sldId id="286" r:id="rId26"/>
    <p:sldId id="287" r:id="rId27"/>
    <p:sldId id="289" r:id="rId28"/>
    <p:sldId id="290" r:id="rId29"/>
    <p:sldId id="291" r:id="rId30"/>
    <p:sldId id="293" r:id="rId31"/>
    <p:sldId id="294" r:id="rId32"/>
    <p:sldId id="299" r:id="rId33"/>
    <p:sldId id="300" r:id="rId34"/>
    <p:sldId id="301" r:id="rId35"/>
    <p:sldId id="303" r:id="rId36"/>
    <p:sldId id="304" r:id="rId37"/>
    <p:sldId id="295" r:id="rId38"/>
    <p:sldId id="296" r:id="rId39"/>
    <p:sldId id="298" r:id="rId40"/>
  </p:sldIdLst>
  <p:sldSz cx="12192000" cy="6858000"/>
  <p:notesSz cx="6858000" cy="9144000"/>
  <p:embeddedFontLst>
    <p:embeddedFont>
      <p:font typeface="Cambria" panose="02040503050406030204" pitchFamily="18" charset="0"/>
      <p:regular r:id="rId42"/>
      <p:bold r:id="rId43"/>
      <p:italic r:id="rId44"/>
      <p:boldItalic r:id="rId45"/>
    </p:embeddedFont>
    <p:embeddedFont>
      <p:font typeface="PT Sans" panose="020B0503020203020204" pitchFamily="34" charset="0"/>
      <p:regular r:id="rId46"/>
      <p:bold r:id="rId47"/>
      <p:italic r:id="rId48"/>
      <p:boldItalic r:id="rId49"/>
    </p:embeddedFont>
    <p:embeddedFont>
      <p:font typeface="Roboto"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E91B4F-D3DE-930E-CFE2-E9165016D0CD}" name="Ray Lambert" initials="RL" userId="5Hv1uZWHWDI3FA1d1AZ6tE+pur9qOtfw706tDv5Aozg="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celyn Dawson" initials="" lastIdx="15" clrIdx="0"/>
  <p:cmAuthor id="1" name="Katja Moos" initials="" lastIdx="3" clrIdx="1"/>
  <p:cmAuthor id="2" name="Evan Watson" initials="" lastIdx="1" clrIdx="2"/>
  <p:cmAuthor id="3" name="Kim Steinle" initials="" lastIdx="5" clrIdx="3"/>
  <p:cmAuthor id="4" name="Evan Watson" initials="EW" lastIdx="9" clrIdx="4">
    <p:extLst>
      <p:ext uri="{19B8F6BF-5375-455C-9EA6-DF929625EA0E}">
        <p15:presenceInfo xmlns:p15="http://schemas.microsoft.com/office/powerpoint/2012/main" userId="S-1-5-21-1614895754-1935655697-725345543-448786" providerId="AD"/>
      </p:ext>
    </p:extLst>
  </p:cmAuthor>
  <p:cmAuthor id="5" name="Kimberly Steinle" initials="KS" lastIdx="2" clrIdx="5">
    <p:extLst>
      <p:ext uri="{19B8F6BF-5375-455C-9EA6-DF929625EA0E}">
        <p15:presenceInfo xmlns:p15="http://schemas.microsoft.com/office/powerpoint/2012/main" userId="S-1-5-21-1614895754-1935655697-725345543-830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70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3BE733-AE49-4B19-AFA4-26DAEB3204DB}" v="70" dt="2026-03-12T20:56:59.616"/>
    <p1510:client id="{876BBFFA-53B1-4D7A-A5CE-B16C99E88FBB}" v="1" dt="2026-03-13T17:47:32.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8/10/relationships/authors" Target="authors.xml"/></Relationships>
</file>

<file path=ppt/comments/modernComment_121_0.xml><?xml version="1.0" encoding="utf-8"?>
<p188:cmLst xmlns:a="http://schemas.openxmlformats.org/drawingml/2006/main" xmlns:r="http://schemas.openxmlformats.org/officeDocument/2006/relationships" xmlns:p188="http://schemas.microsoft.com/office/powerpoint/2018/8/main">
  <p188:cm id="{33E7635B-8269-4F16-9BD3-FC941AD70BA1}" authorId="{16E91B4F-D3DE-930E-CFE2-E9165016D0CD}" created="2026-03-03T20:49:14.773">
    <ac:txMkLst xmlns:ac="http://schemas.microsoft.com/office/drawing/2013/main/command">
      <pc:docMk xmlns:pc="http://schemas.microsoft.com/office/powerpoint/2013/main/command"/>
      <pc:sldMk xmlns:pc="http://schemas.microsoft.com/office/powerpoint/2013/main/command" cId="0" sldId="289"/>
      <ac:spMk id="385" creationId="{00000000-0000-0000-0000-000000000000}"/>
      <ac:txMk cp="51" len="4">
        <ac:context len="393" hash="3437317063"/>
      </ac:txMk>
    </ac:txMkLst>
    <p188:pos x="6570452" y="373811"/>
    <p188:txBody>
      <a:bodyPr/>
      <a:lstStyle/>
      <a:p>
        <a:r>
          <a:rPr lang="en-US"/>
          <a:t>Perhaps specify that this ranking refers to DMJ's Journal Impact Factor for 2024.</a:t>
        </a:r>
      </a:p>
    </p188:txBody>
  </p188:cm>
</p188:cmLst>
</file>

<file path=ppt/comments/modernComment_123_0.xml><?xml version="1.0" encoding="utf-8"?>
<p188:cmLst xmlns:a="http://schemas.openxmlformats.org/drawingml/2006/main" xmlns:r="http://schemas.openxmlformats.org/officeDocument/2006/relationships" xmlns:p188="http://schemas.microsoft.com/office/powerpoint/2018/8/main">
  <p188:cm id="{D652D46B-1A0A-4B94-A760-8ECE1491B151}" authorId="{16E91B4F-D3DE-930E-CFE2-E9165016D0CD}" created="2026-03-03T21:02:46.137">
    <ac:txMkLst xmlns:ac="http://schemas.microsoft.com/office/drawing/2013/main/command">
      <pc:docMk xmlns:pc="http://schemas.microsoft.com/office/powerpoint/2013/main/command"/>
      <pc:sldMk xmlns:pc="http://schemas.microsoft.com/office/powerpoint/2013/main/command" cId="0" sldId="291"/>
      <ac:spMk id="403" creationId="{00000000-0000-0000-0000-000000000000}"/>
      <ac:txMk cp="0">
        <ac:context len="260" hash="3426162977"/>
      </ac:txMk>
    </ac:txMkLst>
    <p188:pos x="4773283" y="819509"/>
    <p188:txBody>
      <a:bodyPr/>
      <a:lstStyle/>
      <a:p>
        <a:r>
          <a:rPr lang="en-US"/>
          <a:t>This should be deleted. Some titles are not available in other aggregations, but not all. More than a few, including Kyoto J. Math., have content available through EBSCO.</a:t>
        </a:r>
      </a:p>
    </p188:txBody>
  </p188:cm>
</p188:cmLst>
</file>

<file path=ppt/comments/modernComment_12B_28386B3C.xml><?xml version="1.0" encoding="utf-8"?>
<p188:cmLst xmlns:a="http://schemas.openxmlformats.org/drawingml/2006/main" xmlns:r="http://schemas.openxmlformats.org/officeDocument/2006/relationships" xmlns:p188="http://schemas.microsoft.com/office/powerpoint/2018/8/main">
  <p188:cm id="{1F1438FE-CC25-443B-8455-1AE66F889E6B}" authorId="{16E91B4F-D3DE-930E-CFE2-E9165016D0CD}" created="2026-03-03T21:06:41.485">
    <ac:txMkLst xmlns:ac="http://schemas.microsoft.com/office/drawing/2013/main/command">
      <pc:docMk xmlns:pc="http://schemas.microsoft.com/office/powerpoint/2013/main/command"/>
      <pc:sldMk xmlns:pc="http://schemas.microsoft.com/office/powerpoint/2013/main/command" cId="674786108" sldId="299"/>
      <ac:spMk id="17" creationId="{DA54B378-E354-4D07-A925-8C424C4FD75C}"/>
      <ac:txMk cp="179" len="13">
        <ac:context len="242" hash="3311929171"/>
      </ac:txMk>
    </ac:txMkLst>
    <p188:pos x="4226943" y="2501660"/>
    <p188:txBody>
      <a:bodyPr/>
      <a:lstStyle/>
      <a:p>
        <a:r>
          <a:rPr lang="en-US"/>
          <a:t>MSUP's logo should be included here. I think The logos for SBL and AMHCA can go at the bottom, as I think we should put the UPs at the top. The AMHCA logo can be made smaller to accommodate.</a:t>
        </a:r>
      </a:p>
    </p188:txBody>
  </p188:cm>
</p188:cmLst>
</file>

<file path=ppt/comments/modernComment_12C_C68C0BC6.xml><?xml version="1.0" encoding="utf-8"?>
<p188:cmLst xmlns:a="http://schemas.openxmlformats.org/drawingml/2006/main" xmlns:r="http://schemas.openxmlformats.org/officeDocument/2006/relationships" xmlns:p188="http://schemas.microsoft.com/office/powerpoint/2018/8/main">
  <p188:cm id="{32A79047-68B7-475A-AAA7-42E68310CDCB}" authorId="{16E91B4F-D3DE-930E-CFE2-E9165016D0CD}" created="2026-03-03T21:15:12.519">
    <ac:txMkLst xmlns:ac="http://schemas.microsoft.com/office/drawing/2013/main/command">
      <pc:docMk xmlns:pc="http://schemas.microsoft.com/office/powerpoint/2013/main/command"/>
      <pc:sldMk xmlns:pc="http://schemas.microsoft.com/office/powerpoint/2013/main/command" cId="3331066822" sldId="300"/>
      <ac:spMk id="3" creationId="{FC400D55-47F1-4C3E-B628-D629426DA9A0}"/>
      <ac:txMk cp="0" len="64">
        <ac:context len="121" hash="3917690935"/>
      </ac:txMk>
    </ac:txMkLst>
    <p188:pos x="3148641" y="1207698"/>
    <p188:txBody>
      <a:bodyPr/>
      <a:lstStyle/>
      <a:p>
        <a:r>
          <a:rPr lang="en-US"/>
          <a:t>These numbers need updating. For SPC hosting partners:
*5 publishers (if we're not including DUP on this slide)
*Change to "Over 140 journals" (The 158 must count Longleaf journals--Cornell UP, Texas Tech UP, West Virginia UP, and UNC Press.
*As of today, there are 86,629 articles, so change to "over 86,500" or "over 86,600".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5" name="Google Shape;1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5" name="Google Shape;19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4" name="Google Shape;20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2" name="Google Shape;22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up from 120+ front-list titles each year before 2021</a:t>
            </a:r>
            <a:endParaRPr dirty="0"/>
          </a:p>
        </p:txBody>
      </p:sp>
      <p:sp>
        <p:nvSpPr>
          <p:cNvPr id="230" name="Google Shape;23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9" name="Google Shape;23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a:extLst>
            <a:ext uri="{FF2B5EF4-FFF2-40B4-BE49-F238E27FC236}">
              <a16:creationId xmlns:a16="http://schemas.microsoft.com/office/drawing/2014/main" id="{1245875B-9DDE-0102-0964-9CF0E7110433}"/>
            </a:ext>
          </a:extLst>
        </p:cNvPr>
        <p:cNvGrpSpPr/>
        <p:nvPr/>
      </p:nvGrpSpPr>
      <p:grpSpPr>
        <a:xfrm>
          <a:off x="0" y="0"/>
          <a:ext cx="0" cy="0"/>
          <a:chOff x="0" y="0"/>
          <a:chExt cx="0" cy="0"/>
        </a:xfrm>
      </p:grpSpPr>
      <p:sp>
        <p:nvSpPr>
          <p:cNvPr id="342" name="Google Shape;342;p30:notes">
            <a:extLst>
              <a:ext uri="{FF2B5EF4-FFF2-40B4-BE49-F238E27FC236}">
                <a16:creationId xmlns:a16="http://schemas.microsoft.com/office/drawing/2014/main" id="{043CE5C6-C605-C2FF-4805-B5575C92397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3" name="Google Shape;343;p30:notes">
            <a:extLst>
              <a:ext uri="{FF2B5EF4-FFF2-40B4-BE49-F238E27FC236}">
                <a16:creationId xmlns:a16="http://schemas.microsoft.com/office/drawing/2014/main" id="{A0FE83D7-8CA9-6A82-9780-E47D1430313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8341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5" name="Google Shape;25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7" name="Google Shape;32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5" name="Google Shape;33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3" name="Google Shape;3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0" name="Google Shape;36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1" name="Google Shape;38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1" name="Google Shape;39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0" name="Google Shape;40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7" name="Google Shape;42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1" name="Google Shape;44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8" name="Google Shape;44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4" name="Google Shape;46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2" name="Google Shape;14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 name="Google Shape;15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7" name="Google Shape;1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
          <p:cNvSpPr/>
          <p:nvPr/>
        </p:nvSpPr>
        <p:spPr>
          <a:xfrm>
            <a:off x="0" y="0"/>
            <a:ext cx="12192000" cy="502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dirty="0">
              <a:solidFill>
                <a:schemeClr val="lt1"/>
              </a:solidFill>
              <a:latin typeface="Cambria"/>
              <a:ea typeface="Cambria"/>
              <a:cs typeface="Cambria"/>
              <a:sym typeface="Cambria"/>
            </a:endParaRPr>
          </a:p>
        </p:txBody>
      </p:sp>
      <p:sp>
        <p:nvSpPr>
          <p:cNvPr id="16" name="Google Shape;16;p2"/>
          <p:cNvSpPr txBox="1">
            <a:spLocks noGrp="1"/>
          </p:cNvSpPr>
          <p:nvPr>
            <p:ph type="ctrTitle"/>
          </p:nvPr>
        </p:nvSpPr>
        <p:spPr>
          <a:xfrm>
            <a:off x="2743200" y="1333499"/>
            <a:ext cx="7086600" cy="18875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Roboto"/>
              <a:buNone/>
              <a:defRPr sz="4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2743200" y="3602038"/>
            <a:ext cx="7086600" cy="1046162"/>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2400"/>
              <a:buNone/>
              <a:defRPr sz="2400" i="1">
                <a:solidFill>
                  <a:schemeClr val="lt1"/>
                </a:solidFill>
                <a:latin typeface="Roboto"/>
                <a:ea typeface="Roboto"/>
                <a:cs typeface="Roboto"/>
                <a:sym typeface="Roboto"/>
              </a:defRPr>
            </a:lvl1pPr>
            <a:lvl2pPr lvl="1" algn="ctr">
              <a:lnSpc>
                <a:spcPct val="120000"/>
              </a:lnSpc>
              <a:spcBef>
                <a:spcPts val="0"/>
              </a:spcBef>
              <a:spcAft>
                <a:spcPts val="0"/>
              </a:spcAft>
              <a:buClr>
                <a:schemeClr val="dk1"/>
              </a:buClr>
              <a:buSzPts val="2000"/>
              <a:buNone/>
              <a:defRPr sz="2000"/>
            </a:lvl2pPr>
            <a:lvl3pPr lvl="2" algn="ctr">
              <a:lnSpc>
                <a:spcPct val="120000"/>
              </a:lnSpc>
              <a:spcBef>
                <a:spcPts val="0"/>
              </a:spcBef>
              <a:spcAft>
                <a:spcPts val="0"/>
              </a:spcAft>
              <a:buClr>
                <a:schemeClr val="dk1"/>
              </a:buClr>
              <a:buSzPts val="1800"/>
              <a:buNone/>
              <a:defRPr sz="1800"/>
            </a:lvl3pPr>
            <a:lvl4pPr lvl="3" algn="ctr">
              <a:lnSpc>
                <a:spcPct val="120000"/>
              </a:lnSpc>
              <a:spcBef>
                <a:spcPts val="0"/>
              </a:spcBef>
              <a:spcAft>
                <a:spcPts val="0"/>
              </a:spcAft>
              <a:buClr>
                <a:schemeClr val="dk1"/>
              </a:buClr>
              <a:buSzPts val="1600"/>
              <a:buNone/>
              <a:defRPr sz="1600"/>
            </a:lvl4pPr>
            <a:lvl5pPr lvl="4" algn="ctr">
              <a:lnSpc>
                <a:spcPct val="12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19" name="Google Shape;19;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829800" y="5410200"/>
            <a:ext cx="1755775" cy="9080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3"/>
        <p:cNvGrpSpPr/>
        <p:nvPr/>
      </p:nvGrpSpPr>
      <p:grpSpPr>
        <a:xfrm>
          <a:off x="0" y="0"/>
          <a:ext cx="0" cy="0"/>
          <a:chOff x="0" y="0"/>
          <a:chExt cx="0" cy="0"/>
        </a:xfrm>
      </p:grpSpPr>
      <p:sp>
        <p:nvSpPr>
          <p:cNvPr id="74" name="Google Shape;74;p11"/>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75" name="Google Shape;75;p11"/>
          <p:cNvSpPr txBox="1">
            <a:spLocks noGrp="1"/>
          </p:cNvSpPr>
          <p:nvPr>
            <p:ph type="body" idx="1"/>
          </p:nvPr>
        </p:nvSpPr>
        <p:spPr>
          <a:xfrm>
            <a:off x="914400" y="1681163"/>
            <a:ext cx="5083175" cy="823912"/>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dk1"/>
              </a:buClr>
              <a:buSzPts val="2400"/>
              <a:buNone/>
              <a:defRPr sz="2400" b="1">
                <a:latin typeface="Roboto"/>
                <a:ea typeface="Roboto"/>
                <a:cs typeface="Roboto"/>
                <a:sym typeface="Roboto"/>
              </a:defRPr>
            </a:lvl1pPr>
            <a:lvl2pPr marL="914400" lvl="1" indent="-228600" algn="l">
              <a:lnSpc>
                <a:spcPct val="120000"/>
              </a:lnSpc>
              <a:spcBef>
                <a:spcPts val="0"/>
              </a:spcBef>
              <a:spcAft>
                <a:spcPts val="0"/>
              </a:spcAft>
              <a:buClr>
                <a:schemeClr val="dk1"/>
              </a:buClr>
              <a:buSzPts val="2000"/>
              <a:buNone/>
              <a:defRPr sz="2000" b="1"/>
            </a:lvl2pPr>
            <a:lvl3pPr marL="1371600" lvl="2" indent="-228600" algn="l">
              <a:lnSpc>
                <a:spcPct val="120000"/>
              </a:lnSpc>
              <a:spcBef>
                <a:spcPts val="0"/>
              </a:spcBef>
              <a:spcAft>
                <a:spcPts val="0"/>
              </a:spcAft>
              <a:buClr>
                <a:schemeClr val="dk1"/>
              </a:buClr>
              <a:buSzPts val="1800"/>
              <a:buNone/>
              <a:defRPr sz="1800" b="1"/>
            </a:lvl3pPr>
            <a:lvl4pPr marL="1828800" lvl="3" indent="-228600" algn="l">
              <a:lnSpc>
                <a:spcPct val="120000"/>
              </a:lnSpc>
              <a:spcBef>
                <a:spcPts val="0"/>
              </a:spcBef>
              <a:spcAft>
                <a:spcPts val="0"/>
              </a:spcAft>
              <a:buClr>
                <a:schemeClr val="dk1"/>
              </a:buClr>
              <a:buSzPts val="1600"/>
              <a:buNone/>
              <a:defRPr sz="1600" b="1"/>
            </a:lvl4pPr>
            <a:lvl5pPr marL="2286000" lvl="4" indent="-228600" algn="l">
              <a:lnSpc>
                <a:spcPct val="12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1"/>
          <p:cNvSpPr txBox="1">
            <a:spLocks noGrp="1"/>
          </p:cNvSpPr>
          <p:nvPr>
            <p:ph type="body" idx="2"/>
          </p:nvPr>
        </p:nvSpPr>
        <p:spPr>
          <a:xfrm>
            <a:off x="914400" y="2505075"/>
            <a:ext cx="5083175" cy="313372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1"/>
          <p:cNvSpPr txBox="1">
            <a:spLocks noGrp="1"/>
          </p:cNvSpPr>
          <p:nvPr>
            <p:ph type="body" idx="3"/>
          </p:nvPr>
        </p:nvSpPr>
        <p:spPr>
          <a:xfrm>
            <a:off x="6269736" y="1681163"/>
            <a:ext cx="5084064" cy="823912"/>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dk1"/>
              </a:buClr>
              <a:buSzPts val="2400"/>
              <a:buNone/>
              <a:defRPr sz="2400" b="1">
                <a:latin typeface="Roboto"/>
                <a:ea typeface="Roboto"/>
                <a:cs typeface="Roboto"/>
                <a:sym typeface="Roboto"/>
              </a:defRPr>
            </a:lvl1pPr>
            <a:lvl2pPr marL="914400" lvl="1" indent="-228600" algn="l">
              <a:lnSpc>
                <a:spcPct val="120000"/>
              </a:lnSpc>
              <a:spcBef>
                <a:spcPts val="0"/>
              </a:spcBef>
              <a:spcAft>
                <a:spcPts val="0"/>
              </a:spcAft>
              <a:buClr>
                <a:schemeClr val="dk1"/>
              </a:buClr>
              <a:buSzPts val="2000"/>
              <a:buNone/>
              <a:defRPr sz="2000" b="1"/>
            </a:lvl2pPr>
            <a:lvl3pPr marL="1371600" lvl="2" indent="-228600" algn="l">
              <a:lnSpc>
                <a:spcPct val="120000"/>
              </a:lnSpc>
              <a:spcBef>
                <a:spcPts val="0"/>
              </a:spcBef>
              <a:spcAft>
                <a:spcPts val="0"/>
              </a:spcAft>
              <a:buClr>
                <a:schemeClr val="dk1"/>
              </a:buClr>
              <a:buSzPts val="1800"/>
              <a:buNone/>
              <a:defRPr sz="1800" b="1"/>
            </a:lvl3pPr>
            <a:lvl4pPr marL="1828800" lvl="3" indent="-228600" algn="l">
              <a:lnSpc>
                <a:spcPct val="120000"/>
              </a:lnSpc>
              <a:spcBef>
                <a:spcPts val="0"/>
              </a:spcBef>
              <a:spcAft>
                <a:spcPts val="0"/>
              </a:spcAft>
              <a:buClr>
                <a:schemeClr val="dk1"/>
              </a:buClr>
              <a:buSzPts val="1600"/>
              <a:buNone/>
              <a:defRPr sz="1600" b="1"/>
            </a:lvl4pPr>
            <a:lvl5pPr marL="2286000" lvl="4" indent="-228600" algn="l">
              <a:lnSpc>
                <a:spcPct val="12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 name="Google Shape;78;p11"/>
          <p:cNvSpPr txBox="1">
            <a:spLocks noGrp="1"/>
          </p:cNvSpPr>
          <p:nvPr>
            <p:ph type="body" idx="4"/>
          </p:nvPr>
        </p:nvSpPr>
        <p:spPr>
          <a:xfrm>
            <a:off x="6269736" y="2505075"/>
            <a:ext cx="5084064" cy="313372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1"/>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0" name="Google Shape;80;p1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82" name="Google Shape;82;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3"/>
        <p:cNvGrpSpPr/>
        <p:nvPr/>
      </p:nvGrpSpPr>
      <p:grpSpPr>
        <a:xfrm>
          <a:off x="0" y="0"/>
          <a:ext cx="0" cy="0"/>
          <a:chOff x="0" y="0"/>
          <a:chExt cx="0" cy="0"/>
        </a:xfrm>
      </p:grpSpPr>
      <p:sp>
        <p:nvSpPr>
          <p:cNvPr id="84" name="Google Shape;84;p12"/>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85" name="Google Shape;85;p12"/>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2"/>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7" name="Google Shape;87;p1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88" name="Google Shape;88;p1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
          <p:cNvSpPr/>
          <p:nvPr/>
        </p:nvSpPr>
        <p:spPr>
          <a:xfrm>
            <a:off x="0" y="0"/>
            <a:ext cx="12192000" cy="502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dirty="0">
              <a:solidFill>
                <a:schemeClr val="lt1"/>
              </a:solidFill>
              <a:latin typeface="Cambria"/>
              <a:ea typeface="Cambria"/>
              <a:cs typeface="Cambria"/>
              <a:sym typeface="Cambria"/>
            </a:endParaRPr>
          </a:p>
        </p:txBody>
      </p:sp>
      <p:sp>
        <p:nvSpPr>
          <p:cNvPr id="16" name="Google Shape;16;p2"/>
          <p:cNvSpPr txBox="1">
            <a:spLocks noGrp="1"/>
          </p:cNvSpPr>
          <p:nvPr>
            <p:ph type="ctrTitle"/>
          </p:nvPr>
        </p:nvSpPr>
        <p:spPr>
          <a:xfrm>
            <a:off x="2743200" y="1333499"/>
            <a:ext cx="7086600" cy="18875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800"/>
              <a:buFont typeface="Roboto"/>
              <a:buNone/>
              <a:defRPr sz="4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2743200" y="3602038"/>
            <a:ext cx="7086600" cy="1046162"/>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2400"/>
              <a:buNone/>
              <a:defRPr sz="2400" i="1">
                <a:solidFill>
                  <a:schemeClr val="lt1"/>
                </a:solidFill>
                <a:latin typeface="Roboto"/>
                <a:ea typeface="Roboto"/>
                <a:cs typeface="Roboto"/>
                <a:sym typeface="Roboto"/>
              </a:defRPr>
            </a:lvl1pPr>
            <a:lvl2pPr lvl="1" algn="ctr">
              <a:lnSpc>
                <a:spcPct val="120000"/>
              </a:lnSpc>
              <a:spcBef>
                <a:spcPts val="0"/>
              </a:spcBef>
              <a:spcAft>
                <a:spcPts val="0"/>
              </a:spcAft>
              <a:buClr>
                <a:schemeClr val="dk1"/>
              </a:buClr>
              <a:buSzPts val="2000"/>
              <a:buNone/>
              <a:defRPr sz="2000"/>
            </a:lvl2pPr>
            <a:lvl3pPr lvl="2" algn="ctr">
              <a:lnSpc>
                <a:spcPct val="120000"/>
              </a:lnSpc>
              <a:spcBef>
                <a:spcPts val="0"/>
              </a:spcBef>
              <a:spcAft>
                <a:spcPts val="0"/>
              </a:spcAft>
              <a:buClr>
                <a:schemeClr val="dk1"/>
              </a:buClr>
              <a:buSzPts val="1800"/>
              <a:buNone/>
              <a:defRPr sz="1800"/>
            </a:lvl3pPr>
            <a:lvl4pPr lvl="3" algn="ctr">
              <a:lnSpc>
                <a:spcPct val="120000"/>
              </a:lnSpc>
              <a:spcBef>
                <a:spcPts val="0"/>
              </a:spcBef>
              <a:spcAft>
                <a:spcPts val="0"/>
              </a:spcAft>
              <a:buClr>
                <a:schemeClr val="dk1"/>
              </a:buClr>
              <a:buSzPts val="1600"/>
              <a:buNone/>
              <a:defRPr sz="1600"/>
            </a:lvl4pPr>
            <a:lvl5pPr lvl="4" algn="ctr">
              <a:lnSpc>
                <a:spcPct val="12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19" name="Google Shape;19;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829800" y="5410200"/>
            <a:ext cx="1755775" cy="9080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big image">
  <p:cSld name="1 big image">
    <p:spTree>
      <p:nvGrpSpPr>
        <p:cNvPr id="1" name="Shape 20"/>
        <p:cNvGrpSpPr/>
        <p:nvPr/>
      </p:nvGrpSpPr>
      <p:grpSpPr>
        <a:xfrm>
          <a:off x="0" y="0"/>
          <a:ext cx="0" cy="0"/>
          <a:chOff x="0" y="0"/>
          <a:chExt cx="0" cy="0"/>
        </a:xfrm>
      </p:grpSpPr>
      <p:sp>
        <p:nvSpPr>
          <p:cNvPr id="21" name="Google Shape;21;p3"/>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22" name="Google Shape;22;p3"/>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914400" y="1825625"/>
            <a:ext cx="4876800"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25" name="Google Shape;25;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26" name="Google Shape;26;p3"/>
          <p:cNvSpPr>
            <a:spLocks noGrp="1"/>
          </p:cNvSpPr>
          <p:nvPr>
            <p:ph type="pic" idx="2"/>
          </p:nvPr>
        </p:nvSpPr>
        <p:spPr>
          <a:xfrm>
            <a:off x="6324600" y="0"/>
            <a:ext cx="5867400" cy="6858000"/>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 images">
  <p:cSld name="2 images">
    <p:spTree>
      <p:nvGrpSpPr>
        <p:cNvPr id="1" name="Shape 27"/>
        <p:cNvGrpSpPr/>
        <p:nvPr/>
      </p:nvGrpSpPr>
      <p:grpSpPr>
        <a:xfrm>
          <a:off x="0" y="0"/>
          <a:ext cx="0" cy="0"/>
          <a:chOff x="0" y="0"/>
          <a:chExt cx="0" cy="0"/>
        </a:xfrm>
      </p:grpSpPr>
      <p:sp>
        <p:nvSpPr>
          <p:cNvPr id="28" name="Google Shape;28;p4"/>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29" name="Google Shape;29;p4"/>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4"/>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33" name="Google Shape;33;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34" name="Google Shape;34;p4"/>
          <p:cNvSpPr>
            <a:spLocks noGrp="1"/>
          </p:cNvSpPr>
          <p:nvPr>
            <p:ph type="pic" idx="2"/>
          </p:nvPr>
        </p:nvSpPr>
        <p:spPr>
          <a:xfrm>
            <a:off x="6324600" y="1825625"/>
            <a:ext cx="2356282" cy="3544889"/>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
        <p:nvSpPr>
          <p:cNvPr id="35" name="Google Shape;35;p4"/>
          <p:cNvSpPr>
            <a:spLocks noGrp="1"/>
          </p:cNvSpPr>
          <p:nvPr>
            <p:ph type="pic" idx="3"/>
          </p:nvPr>
        </p:nvSpPr>
        <p:spPr>
          <a:xfrm>
            <a:off x="8997518" y="1825625"/>
            <a:ext cx="2356282" cy="3544889"/>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5"/>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9"/>
        <p:cNvGrpSpPr/>
        <p:nvPr/>
      </p:nvGrpSpPr>
      <p:grpSpPr>
        <a:xfrm>
          <a:off x="0" y="0"/>
          <a:ext cx="0" cy="0"/>
          <a:chOff x="0" y="0"/>
          <a:chExt cx="0" cy="0"/>
        </a:xfrm>
      </p:grpSpPr>
      <p:sp>
        <p:nvSpPr>
          <p:cNvPr id="40" name="Google Shape;40;p6"/>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41" name="Google Shape;41;p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a:lnSpc>
                <a:spcPct val="120000"/>
              </a:lnSpc>
              <a:spcBef>
                <a:spcPts val="0"/>
              </a:spcBef>
              <a:spcAft>
                <a:spcPts val="0"/>
              </a:spcAft>
              <a:buClr>
                <a:schemeClr val="dk1"/>
              </a:buClr>
              <a:buSzPts val="2400"/>
              <a:buFont typeface="Arial"/>
              <a:buChar char="•"/>
              <a:defRPr/>
            </a:lvl1pPr>
            <a:lvl2pPr marL="914400" marR="0" lvl="1" indent="-355600" algn="l">
              <a:lnSpc>
                <a:spcPct val="120000"/>
              </a:lnSpc>
              <a:spcBef>
                <a:spcPts val="0"/>
              </a:spcBef>
              <a:spcAft>
                <a:spcPts val="0"/>
              </a:spcAft>
              <a:buClr>
                <a:schemeClr val="dk1"/>
              </a:buClr>
              <a:buSzPts val="2000"/>
              <a:buFont typeface="Cambria"/>
              <a:buChar char="∘"/>
              <a:defRPr/>
            </a:lvl2pPr>
            <a:lvl3pPr marL="1371600" marR="0" lvl="2" indent="-342900" algn="l">
              <a:lnSpc>
                <a:spcPct val="120000"/>
              </a:lnSpc>
              <a:spcBef>
                <a:spcPts val="0"/>
              </a:spcBef>
              <a:spcAft>
                <a:spcPts val="0"/>
              </a:spcAft>
              <a:buClr>
                <a:schemeClr val="dk1"/>
              </a:buClr>
              <a:buSzPts val="1800"/>
              <a:buFont typeface="Noto Sans Symbols"/>
              <a:buChar char="▪"/>
              <a:defRPr/>
            </a:lvl3pPr>
            <a:lvl4pPr marL="1828800" marR="0" lvl="3" indent="-330200" algn="l">
              <a:lnSpc>
                <a:spcPct val="120000"/>
              </a:lnSpc>
              <a:spcBef>
                <a:spcPts val="0"/>
              </a:spcBef>
              <a:spcAft>
                <a:spcPts val="0"/>
              </a:spcAft>
              <a:buClr>
                <a:schemeClr val="dk1"/>
              </a:buClr>
              <a:buSzPts val="1600"/>
              <a:buFont typeface="Arial"/>
              <a:buChar char="•"/>
              <a:defRPr/>
            </a:lvl4pPr>
            <a:lvl5pPr marL="2286000" marR="0" lvl="4" indent="-317500" algn="l">
              <a:lnSpc>
                <a:spcPct val="120000"/>
              </a:lnSpc>
              <a:spcBef>
                <a:spcPts val="0"/>
              </a:spcBef>
              <a:spcAft>
                <a:spcPts val="0"/>
              </a:spcAft>
              <a:buClr>
                <a:schemeClr val="dk1"/>
              </a:buClr>
              <a:buSzPts val="1400"/>
              <a:buFont typeface="Cambria"/>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4" name="Google Shape;44;p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
        <p:cNvGrpSpPr/>
        <p:nvPr/>
      </p:nvGrpSpPr>
      <p:grpSpPr>
        <a:xfrm>
          <a:off x="0" y="0"/>
          <a:ext cx="0" cy="0"/>
          <a:chOff x="0" y="0"/>
          <a:chExt cx="0" cy="0"/>
        </a:xfrm>
      </p:grpSpPr>
      <p:sp>
        <p:nvSpPr>
          <p:cNvPr id="46" name="Google Shape;46;p7"/>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47" name="Google Shape;47;p7"/>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a:lnSpc>
                <a:spcPct val="120000"/>
              </a:lnSpc>
              <a:spcBef>
                <a:spcPts val="0"/>
              </a:spcBef>
              <a:spcAft>
                <a:spcPts val="0"/>
              </a:spcAft>
              <a:buClr>
                <a:schemeClr val="dk1"/>
              </a:buClr>
              <a:buSzPts val="2400"/>
              <a:buFont typeface="Arial"/>
              <a:buChar char="•"/>
              <a:defRPr/>
            </a:lvl1pPr>
            <a:lvl2pPr marL="914400" marR="0" lvl="1" indent="-355600" algn="l">
              <a:lnSpc>
                <a:spcPct val="120000"/>
              </a:lnSpc>
              <a:spcBef>
                <a:spcPts val="0"/>
              </a:spcBef>
              <a:spcAft>
                <a:spcPts val="0"/>
              </a:spcAft>
              <a:buClr>
                <a:schemeClr val="dk1"/>
              </a:buClr>
              <a:buSzPts val="2000"/>
              <a:buFont typeface="Cambria"/>
              <a:buChar char="∘"/>
              <a:defRPr/>
            </a:lvl2pPr>
            <a:lvl3pPr marL="1371600" marR="0" lvl="2" indent="-342900" algn="l">
              <a:lnSpc>
                <a:spcPct val="120000"/>
              </a:lnSpc>
              <a:spcBef>
                <a:spcPts val="0"/>
              </a:spcBef>
              <a:spcAft>
                <a:spcPts val="0"/>
              </a:spcAft>
              <a:buClr>
                <a:schemeClr val="dk1"/>
              </a:buClr>
              <a:buSzPts val="1800"/>
              <a:buFont typeface="Noto Sans Symbols"/>
              <a:buChar char="▪"/>
              <a:defRPr/>
            </a:lvl3pPr>
            <a:lvl4pPr marL="1828800" marR="0" lvl="3" indent="-330200" algn="l">
              <a:lnSpc>
                <a:spcPct val="120000"/>
              </a:lnSpc>
              <a:spcBef>
                <a:spcPts val="0"/>
              </a:spcBef>
              <a:spcAft>
                <a:spcPts val="0"/>
              </a:spcAft>
              <a:buClr>
                <a:schemeClr val="dk1"/>
              </a:buClr>
              <a:buSzPts val="1600"/>
              <a:buFont typeface="Arial"/>
              <a:buChar char="•"/>
              <a:defRPr/>
            </a:lvl4pPr>
            <a:lvl5pPr marL="2286000" marR="0" lvl="4" indent="-317500" algn="l">
              <a:lnSpc>
                <a:spcPct val="120000"/>
              </a:lnSpc>
              <a:spcBef>
                <a:spcPts val="0"/>
              </a:spcBef>
              <a:spcAft>
                <a:spcPts val="0"/>
              </a:spcAft>
              <a:buClr>
                <a:schemeClr val="dk1"/>
              </a:buClr>
              <a:buSzPts val="1400"/>
              <a:buFont typeface="Cambria"/>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7"/>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7"/>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51" name="Google Shape;51;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 image">
  <p:cSld name="1 image">
    <p:spTree>
      <p:nvGrpSpPr>
        <p:cNvPr id="1" name="Shape 52"/>
        <p:cNvGrpSpPr/>
        <p:nvPr/>
      </p:nvGrpSpPr>
      <p:grpSpPr>
        <a:xfrm>
          <a:off x="0" y="0"/>
          <a:ext cx="0" cy="0"/>
          <a:chOff x="0" y="0"/>
          <a:chExt cx="0" cy="0"/>
        </a:xfrm>
      </p:grpSpPr>
      <p:sp>
        <p:nvSpPr>
          <p:cNvPr id="53" name="Google Shape;53;p8"/>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54" name="Google Shape;54;p8"/>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body" idx="1"/>
          </p:nvPr>
        </p:nvSpPr>
        <p:spPr>
          <a:xfrm>
            <a:off x="914399" y="1825626"/>
            <a:ext cx="6424613" cy="354488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8"/>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58" name="Google Shape;58;p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59" name="Google Shape;59;p8"/>
          <p:cNvSpPr>
            <a:spLocks noGrp="1"/>
          </p:cNvSpPr>
          <p:nvPr>
            <p:ph type="pic" idx="2"/>
          </p:nvPr>
        </p:nvSpPr>
        <p:spPr>
          <a:xfrm>
            <a:off x="8234363" y="1825625"/>
            <a:ext cx="2816352" cy="4237038"/>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0"/>
        <p:cNvGrpSpPr/>
        <p:nvPr/>
      </p:nvGrpSpPr>
      <p:grpSpPr>
        <a:xfrm>
          <a:off x="0" y="0"/>
          <a:ext cx="0" cy="0"/>
          <a:chOff x="0" y="0"/>
          <a:chExt cx="0" cy="0"/>
        </a:xfrm>
      </p:grpSpPr>
      <p:sp>
        <p:nvSpPr>
          <p:cNvPr id="61" name="Google Shape;61;p9"/>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62" name="Google Shape;62;p9"/>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3" name="Google Shape;63;p9"/>
          <p:cNvSpPr txBox="1">
            <a:spLocks noGrp="1"/>
          </p:cNvSpPr>
          <p:nvPr>
            <p:ph type="body" idx="1"/>
          </p:nvPr>
        </p:nvSpPr>
        <p:spPr>
          <a:xfrm>
            <a:off x="914400" y="1825625"/>
            <a:ext cx="5105400"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17500" algn="l">
              <a:lnSpc>
                <a:spcPct val="120000"/>
              </a:lnSpc>
              <a:spcBef>
                <a:spcPts val="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4" name="Google Shape;64;p9"/>
          <p:cNvSpPr txBox="1">
            <a:spLocks noGrp="1"/>
          </p:cNvSpPr>
          <p:nvPr>
            <p:ph type="body" idx="2"/>
          </p:nvPr>
        </p:nvSpPr>
        <p:spPr>
          <a:xfrm>
            <a:off x="6251448" y="1825625"/>
            <a:ext cx="5102352"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9"/>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9"/>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67" name="Google Shape;67;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big image">
  <p:cSld name="1 big image">
    <p:spTree>
      <p:nvGrpSpPr>
        <p:cNvPr id="1" name="Shape 20"/>
        <p:cNvGrpSpPr/>
        <p:nvPr/>
      </p:nvGrpSpPr>
      <p:grpSpPr>
        <a:xfrm>
          <a:off x="0" y="0"/>
          <a:ext cx="0" cy="0"/>
          <a:chOff x="0" y="0"/>
          <a:chExt cx="0" cy="0"/>
        </a:xfrm>
      </p:grpSpPr>
      <p:sp>
        <p:nvSpPr>
          <p:cNvPr id="21" name="Google Shape;21;p3"/>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22" name="Google Shape;22;p3"/>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914400" y="1825625"/>
            <a:ext cx="4876800"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25" name="Google Shape;25;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26" name="Google Shape;26;p3"/>
          <p:cNvSpPr>
            <a:spLocks noGrp="1"/>
          </p:cNvSpPr>
          <p:nvPr>
            <p:ph type="pic" idx="2"/>
          </p:nvPr>
        </p:nvSpPr>
        <p:spPr>
          <a:xfrm>
            <a:off x="6324600" y="0"/>
            <a:ext cx="5867400" cy="6858000"/>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8"/>
        <p:cNvGrpSpPr/>
        <p:nvPr/>
      </p:nvGrpSpPr>
      <p:grpSpPr>
        <a:xfrm>
          <a:off x="0" y="0"/>
          <a:ext cx="0" cy="0"/>
          <a:chOff x="0" y="0"/>
          <a:chExt cx="0" cy="0"/>
        </a:xfrm>
      </p:grpSpPr>
      <p:sp>
        <p:nvSpPr>
          <p:cNvPr id="69" name="Google Shape;69;p10"/>
          <p:cNvSpPr>
            <a:spLocks noGrp="1"/>
          </p:cNvSpPr>
          <p:nvPr>
            <p:ph type="pic" idx="2"/>
          </p:nvPr>
        </p:nvSpPr>
        <p:spPr>
          <a:xfrm>
            <a:off x="0" y="0"/>
            <a:ext cx="12192000" cy="6858000"/>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
        <p:nvSpPr>
          <p:cNvPr id="70" name="Google Shape;70;p10"/>
          <p:cNvSpPr/>
          <p:nvPr/>
        </p:nvSpPr>
        <p:spPr>
          <a:xfrm>
            <a:off x="0" y="3810000"/>
            <a:ext cx="12192000" cy="1343025"/>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71" name="Google Shape;71;p10"/>
          <p:cNvSpPr txBox="1">
            <a:spLocks noGrp="1"/>
          </p:cNvSpPr>
          <p:nvPr>
            <p:ph type="title"/>
          </p:nvPr>
        </p:nvSpPr>
        <p:spPr>
          <a:xfrm>
            <a:off x="914400" y="4191000"/>
            <a:ext cx="10433050" cy="45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2" name="Google Shape;72;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3"/>
        <p:cNvGrpSpPr/>
        <p:nvPr/>
      </p:nvGrpSpPr>
      <p:grpSpPr>
        <a:xfrm>
          <a:off x="0" y="0"/>
          <a:ext cx="0" cy="0"/>
          <a:chOff x="0" y="0"/>
          <a:chExt cx="0" cy="0"/>
        </a:xfrm>
      </p:grpSpPr>
      <p:sp>
        <p:nvSpPr>
          <p:cNvPr id="74" name="Google Shape;74;p11"/>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75" name="Google Shape;75;p11"/>
          <p:cNvSpPr txBox="1">
            <a:spLocks noGrp="1"/>
          </p:cNvSpPr>
          <p:nvPr>
            <p:ph type="body" idx="1"/>
          </p:nvPr>
        </p:nvSpPr>
        <p:spPr>
          <a:xfrm>
            <a:off x="914400" y="1681163"/>
            <a:ext cx="5083175" cy="823912"/>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dk1"/>
              </a:buClr>
              <a:buSzPts val="2400"/>
              <a:buNone/>
              <a:defRPr sz="2400" b="1">
                <a:latin typeface="Roboto"/>
                <a:ea typeface="Roboto"/>
                <a:cs typeface="Roboto"/>
                <a:sym typeface="Roboto"/>
              </a:defRPr>
            </a:lvl1pPr>
            <a:lvl2pPr marL="914400" lvl="1" indent="-228600" algn="l">
              <a:lnSpc>
                <a:spcPct val="120000"/>
              </a:lnSpc>
              <a:spcBef>
                <a:spcPts val="0"/>
              </a:spcBef>
              <a:spcAft>
                <a:spcPts val="0"/>
              </a:spcAft>
              <a:buClr>
                <a:schemeClr val="dk1"/>
              </a:buClr>
              <a:buSzPts val="2000"/>
              <a:buNone/>
              <a:defRPr sz="2000" b="1"/>
            </a:lvl2pPr>
            <a:lvl3pPr marL="1371600" lvl="2" indent="-228600" algn="l">
              <a:lnSpc>
                <a:spcPct val="120000"/>
              </a:lnSpc>
              <a:spcBef>
                <a:spcPts val="0"/>
              </a:spcBef>
              <a:spcAft>
                <a:spcPts val="0"/>
              </a:spcAft>
              <a:buClr>
                <a:schemeClr val="dk1"/>
              </a:buClr>
              <a:buSzPts val="1800"/>
              <a:buNone/>
              <a:defRPr sz="1800" b="1"/>
            </a:lvl3pPr>
            <a:lvl4pPr marL="1828800" lvl="3" indent="-228600" algn="l">
              <a:lnSpc>
                <a:spcPct val="120000"/>
              </a:lnSpc>
              <a:spcBef>
                <a:spcPts val="0"/>
              </a:spcBef>
              <a:spcAft>
                <a:spcPts val="0"/>
              </a:spcAft>
              <a:buClr>
                <a:schemeClr val="dk1"/>
              </a:buClr>
              <a:buSzPts val="1600"/>
              <a:buNone/>
              <a:defRPr sz="1600" b="1"/>
            </a:lvl4pPr>
            <a:lvl5pPr marL="2286000" lvl="4" indent="-228600" algn="l">
              <a:lnSpc>
                <a:spcPct val="12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1"/>
          <p:cNvSpPr txBox="1">
            <a:spLocks noGrp="1"/>
          </p:cNvSpPr>
          <p:nvPr>
            <p:ph type="body" idx="2"/>
          </p:nvPr>
        </p:nvSpPr>
        <p:spPr>
          <a:xfrm>
            <a:off x="914400" y="2505075"/>
            <a:ext cx="5083175" cy="313372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1"/>
          <p:cNvSpPr txBox="1">
            <a:spLocks noGrp="1"/>
          </p:cNvSpPr>
          <p:nvPr>
            <p:ph type="body" idx="3"/>
          </p:nvPr>
        </p:nvSpPr>
        <p:spPr>
          <a:xfrm>
            <a:off x="6269736" y="1681163"/>
            <a:ext cx="5084064" cy="823912"/>
          </a:xfrm>
          <a:prstGeom prst="rect">
            <a:avLst/>
          </a:prstGeom>
          <a:noFill/>
          <a:ln>
            <a:noFill/>
          </a:ln>
        </p:spPr>
        <p:txBody>
          <a:bodyPr spcFirstLastPara="1" wrap="square" lIns="0" tIns="0" rIns="0" bIns="0" anchor="b" anchorCtr="0">
            <a:noAutofit/>
          </a:bodyPr>
          <a:lstStyle>
            <a:lvl1pPr marL="457200" lvl="0" indent="-228600" algn="l">
              <a:lnSpc>
                <a:spcPct val="120000"/>
              </a:lnSpc>
              <a:spcBef>
                <a:spcPts val="0"/>
              </a:spcBef>
              <a:spcAft>
                <a:spcPts val="0"/>
              </a:spcAft>
              <a:buClr>
                <a:schemeClr val="dk1"/>
              </a:buClr>
              <a:buSzPts val="2400"/>
              <a:buNone/>
              <a:defRPr sz="2400" b="1">
                <a:latin typeface="Roboto"/>
                <a:ea typeface="Roboto"/>
                <a:cs typeface="Roboto"/>
                <a:sym typeface="Roboto"/>
              </a:defRPr>
            </a:lvl1pPr>
            <a:lvl2pPr marL="914400" lvl="1" indent="-228600" algn="l">
              <a:lnSpc>
                <a:spcPct val="120000"/>
              </a:lnSpc>
              <a:spcBef>
                <a:spcPts val="0"/>
              </a:spcBef>
              <a:spcAft>
                <a:spcPts val="0"/>
              </a:spcAft>
              <a:buClr>
                <a:schemeClr val="dk1"/>
              </a:buClr>
              <a:buSzPts val="2000"/>
              <a:buNone/>
              <a:defRPr sz="2000" b="1"/>
            </a:lvl2pPr>
            <a:lvl3pPr marL="1371600" lvl="2" indent="-228600" algn="l">
              <a:lnSpc>
                <a:spcPct val="120000"/>
              </a:lnSpc>
              <a:spcBef>
                <a:spcPts val="0"/>
              </a:spcBef>
              <a:spcAft>
                <a:spcPts val="0"/>
              </a:spcAft>
              <a:buClr>
                <a:schemeClr val="dk1"/>
              </a:buClr>
              <a:buSzPts val="1800"/>
              <a:buNone/>
              <a:defRPr sz="1800" b="1"/>
            </a:lvl3pPr>
            <a:lvl4pPr marL="1828800" lvl="3" indent="-228600" algn="l">
              <a:lnSpc>
                <a:spcPct val="120000"/>
              </a:lnSpc>
              <a:spcBef>
                <a:spcPts val="0"/>
              </a:spcBef>
              <a:spcAft>
                <a:spcPts val="0"/>
              </a:spcAft>
              <a:buClr>
                <a:schemeClr val="dk1"/>
              </a:buClr>
              <a:buSzPts val="1600"/>
              <a:buNone/>
              <a:defRPr sz="1600" b="1"/>
            </a:lvl4pPr>
            <a:lvl5pPr marL="2286000" lvl="4" indent="-228600" algn="l">
              <a:lnSpc>
                <a:spcPct val="12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 name="Google Shape;78;p11"/>
          <p:cNvSpPr txBox="1">
            <a:spLocks noGrp="1"/>
          </p:cNvSpPr>
          <p:nvPr>
            <p:ph type="body" idx="4"/>
          </p:nvPr>
        </p:nvSpPr>
        <p:spPr>
          <a:xfrm>
            <a:off x="6269736" y="2505075"/>
            <a:ext cx="5084064" cy="313372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1"/>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0" name="Google Shape;80;p1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82" name="Google Shape;82;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3"/>
        <p:cNvGrpSpPr/>
        <p:nvPr/>
      </p:nvGrpSpPr>
      <p:grpSpPr>
        <a:xfrm>
          <a:off x="0" y="0"/>
          <a:ext cx="0" cy="0"/>
          <a:chOff x="0" y="0"/>
          <a:chExt cx="0" cy="0"/>
        </a:xfrm>
      </p:grpSpPr>
      <p:sp>
        <p:nvSpPr>
          <p:cNvPr id="84" name="Google Shape;84;p12"/>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85" name="Google Shape;85;p12"/>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2"/>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7" name="Google Shape;87;p1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88" name="Google Shape;88;p1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Google Shape;57;p14">
            <a:extLst>
              <a:ext uri="{FF2B5EF4-FFF2-40B4-BE49-F238E27FC236}">
                <a16:creationId xmlns:a16="http://schemas.microsoft.com/office/drawing/2014/main" id="{B5A19BC9-B533-4CFD-92A1-FBACE0761758}"/>
              </a:ext>
            </a:extLst>
          </p:cNvPr>
          <p:cNvSpPr txBox="1">
            <a:spLocks noGrp="1"/>
          </p:cNvSpPr>
          <p:nvPr>
            <p:ph type="title"/>
          </p:nvPr>
        </p:nvSpPr>
        <p:spPr>
          <a:xfrm>
            <a:off x="914400" y="640079"/>
            <a:ext cx="7829400" cy="42671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34F59"/>
              </a:buClr>
              <a:buSzPts val="2100"/>
              <a:buFont typeface="PT Sans"/>
              <a:buNone/>
              <a:defRPr sz="2800" b="1" i="0" u="none" strike="noStrike" cap="none">
                <a:solidFill>
                  <a:srgbClr val="034F59"/>
                </a:solidFill>
                <a:latin typeface="PT Sans"/>
                <a:ea typeface="PT Sans"/>
                <a:cs typeface="PT Sans"/>
                <a:sym typeface="PT Sans"/>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dirty="0"/>
          </a:p>
        </p:txBody>
      </p:sp>
      <p:sp>
        <p:nvSpPr>
          <p:cNvPr id="6" name="Google Shape;58;p14">
            <a:extLst>
              <a:ext uri="{FF2B5EF4-FFF2-40B4-BE49-F238E27FC236}">
                <a16:creationId xmlns:a16="http://schemas.microsoft.com/office/drawing/2014/main" id="{CCDEFA65-4A4A-41C3-A005-6EE6EB488D8B}"/>
              </a:ext>
            </a:extLst>
          </p:cNvPr>
          <p:cNvSpPr txBox="1">
            <a:spLocks noGrp="1"/>
          </p:cNvSpPr>
          <p:nvPr>
            <p:ph type="body" idx="1"/>
          </p:nvPr>
        </p:nvSpPr>
        <p:spPr>
          <a:xfrm>
            <a:off x="914400" y="1828801"/>
            <a:ext cx="9936480" cy="4097382"/>
          </a:xfrm>
          <a:prstGeom prst="rect">
            <a:avLst/>
          </a:prstGeom>
          <a:noFill/>
          <a:ln>
            <a:noFill/>
          </a:ln>
        </p:spPr>
        <p:txBody>
          <a:bodyPr spcFirstLastPara="1" wrap="square" lIns="0" tIns="0" rIns="0" bIns="0" anchor="t" anchorCtr="0">
            <a:noAutofit/>
          </a:bodyPr>
          <a:lstStyle>
            <a:lvl1pPr marL="457200" marR="0" lvl="0" indent="-342900" algn="l" rtl="0">
              <a:lnSpc>
                <a:spcPct val="120000"/>
              </a:lnSpc>
              <a:spcBef>
                <a:spcPts val="0"/>
              </a:spcBef>
              <a:spcAft>
                <a:spcPts val="0"/>
              </a:spcAft>
              <a:buClr>
                <a:srgbClr val="F78D2D"/>
              </a:buClr>
              <a:buSzPts val="1800"/>
              <a:buFont typeface="Manuale"/>
              <a:buChar char="▸"/>
              <a:defRPr sz="2400" i="0" u="none" strike="noStrike" cap="none">
                <a:solidFill>
                  <a:schemeClr val="dk1"/>
                </a:solidFill>
                <a:latin typeface="Manuale"/>
                <a:ea typeface="Manuale"/>
                <a:cs typeface="Manuale"/>
                <a:sym typeface="Manuale"/>
              </a:defRPr>
            </a:lvl1pPr>
            <a:lvl2pPr marL="914400" marR="0" lvl="1" indent="-323850" algn="l" rtl="0">
              <a:lnSpc>
                <a:spcPct val="120000"/>
              </a:lnSpc>
              <a:spcBef>
                <a:spcPts val="0"/>
              </a:spcBef>
              <a:spcAft>
                <a:spcPts val="0"/>
              </a:spcAft>
              <a:buClr>
                <a:srgbClr val="F78D2D"/>
              </a:buClr>
              <a:buSzPts val="1500"/>
              <a:buFont typeface="Manuale"/>
              <a:buChar char="▹"/>
              <a:defRPr sz="1500" i="0" u="none" strike="noStrike" cap="none">
                <a:solidFill>
                  <a:schemeClr val="dk1"/>
                </a:solidFill>
                <a:latin typeface="Manuale"/>
                <a:ea typeface="Manuale"/>
                <a:cs typeface="Manuale"/>
                <a:sym typeface="Manuale"/>
              </a:defRPr>
            </a:lvl2pPr>
            <a:lvl3pPr marL="1371600" marR="0" lvl="2" indent="-317500" algn="l" rtl="0">
              <a:lnSpc>
                <a:spcPct val="120000"/>
              </a:lnSpc>
              <a:spcBef>
                <a:spcPts val="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3pPr>
            <a:lvl4pPr marL="1828800" marR="0" lvl="3" indent="-304800" algn="l" rtl="0">
              <a:lnSpc>
                <a:spcPct val="120000"/>
              </a:lnSpc>
              <a:spcBef>
                <a:spcPts val="0"/>
              </a:spcBef>
              <a:spcAft>
                <a:spcPts val="0"/>
              </a:spcAft>
              <a:buClr>
                <a:srgbClr val="F78D2D"/>
              </a:buClr>
              <a:buSzPts val="1200"/>
              <a:buFont typeface="Manuale"/>
              <a:buChar char="▹"/>
              <a:defRPr sz="1200" i="0" u="none" strike="noStrike" cap="none">
                <a:solidFill>
                  <a:schemeClr val="dk1"/>
                </a:solidFill>
                <a:latin typeface="Manuale"/>
                <a:ea typeface="Manuale"/>
                <a:cs typeface="Manuale"/>
                <a:sym typeface="Manuale"/>
              </a:defRPr>
            </a:lvl4pPr>
            <a:lvl5pPr marL="2286000" marR="0" lvl="4" indent="-298450" algn="l" rtl="0">
              <a:lnSpc>
                <a:spcPct val="120000"/>
              </a:lnSpc>
              <a:spcBef>
                <a:spcPts val="0"/>
              </a:spcBef>
              <a:spcAft>
                <a:spcPts val="0"/>
              </a:spcAft>
              <a:buClr>
                <a:srgbClr val="F78D2D"/>
              </a:buClr>
              <a:buSzPts val="1100"/>
              <a:buFont typeface="Manuale"/>
              <a:buChar char="∘"/>
              <a:defRPr sz="1100" i="0" u="none" strike="noStrike" cap="none">
                <a:solidFill>
                  <a:schemeClr val="dk1"/>
                </a:solidFill>
                <a:latin typeface="Manuale"/>
                <a:ea typeface="Manuale"/>
                <a:cs typeface="Manuale"/>
                <a:sym typeface="Manuale"/>
              </a:defRPr>
            </a:lvl5pPr>
            <a:lvl6pPr marL="2743200" marR="0" lvl="5" indent="-317500" algn="l" rtl="0">
              <a:lnSpc>
                <a:spcPct val="90000"/>
              </a:lnSpc>
              <a:spcBef>
                <a:spcPts val="40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6pPr>
            <a:lvl7pPr marL="3200400" marR="0" lvl="6" indent="-317500" algn="l" rtl="0">
              <a:lnSpc>
                <a:spcPct val="90000"/>
              </a:lnSpc>
              <a:spcBef>
                <a:spcPts val="40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7pPr>
            <a:lvl8pPr marL="3657600" marR="0" lvl="7" indent="-317500" algn="l" rtl="0">
              <a:lnSpc>
                <a:spcPct val="90000"/>
              </a:lnSpc>
              <a:spcBef>
                <a:spcPts val="40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8pPr>
            <a:lvl9pPr marL="4114800" marR="0" lvl="8" indent="-317500" algn="l" rtl="0">
              <a:lnSpc>
                <a:spcPct val="90000"/>
              </a:lnSpc>
              <a:spcBef>
                <a:spcPts val="400"/>
              </a:spcBef>
              <a:spcAft>
                <a:spcPts val="0"/>
              </a:spcAft>
              <a:buClr>
                <a:srgbClr val="F78D2D"/>
              </a:buClr>
              <a:buSzPts val="1400"/>
              <a:buFont typeface="Manuale"/>
              <a:buChar char="•"/>
              <a:defRPr sz="1400" i="0" u="none" strike="noStrike" cap="none">
                <a:solidFill>
                  <a:schemeClr val="dk1"/>
                </a:solidFill>
                <a:latin typeface="Manuale"/>
                <a:ea typeface="Manuale"/>
                <a:cs typeface="Manuale"/>
                <a:sym typeface="Manuale"/>
              </a:defRPr>
            </a:lvl9pPr>
          </a:lstStyle>
          <a:p>
            <a:endParaRPr dirty="0"/>
          </a:p>
        </p:txBody>
      </p:sp>
      <p:cxnSp>
        <p:nvCxnSpPr>
          <p:cNvPr id="8" name="Google Shape;60;p14">
            <a:extLst>
              <a:ext uri="{FF2B5EF4-FFF2-40B4-BE49-F238E27FC236}">
                <a16:creationId xmlns:a16="http://schemas.microsoft.com/office/drawing/2014/main" id="{E2FA1A6F-1BBD-4088-AFEB-B9BC5CE47FA1}"/>
              </a:ext>
            </a:extLst>
          </p:cNvPr>
          <p:cNvCxnSpPr>
            <a:cxnSpLocks/>
          </p:cNvCxnSpPr>
          <p:nvPr userDrawn="1"/>
        </p:nvCxnSpPr>
        <p:spPr>
          <a:xfrm>
            <a:off x="914400" y="1344168"/>
            <a:ext cx="11277600" cy="0"/>
          </a:xfrm>
          <a:prstGeom prst="straightConnector1">
            <a:avLst/>
          </a:prstGeom>
          <a:noFill/>
          <a:ln w="19050" cap="flat" cmpd="sng">
            <a:solidFill>
              <a:srgbClr val="F78D2D"/>
            </a:solidFill>
            <a:prstDash val="solid"/>
            <a:round/>
            <a:headEnd type="none" w="med" len="med"/>
            <a:tailEnd type="none" w="med" len="med"/>
          </a:ln>
        </p:spPr>
      </p:cxnSp>
      <p:sp>
        <p:nvSpPr>
          <p:cNvPr id="10" name="Google Shape;87;p12">
            <a:extLst>
              <a:ext uri="{FF2B5EF4-FFF2-40B4-BE49-F238E27FC236}">
                <a16:creationId xmlns:a16="http://schemas.microsoft.com/office/drawing/2014/main" id="{FB9EE17A-AE4B-477F-8E99-A205872570BC}"/>
              </a:ext>
            </a:extLst>
          </p:cNvPr>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71947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images">
  <p:cSld name="2 images">
    <p:spTree>
      <p:nvGrpSpPr>
        <p:cNvPr id="1" name="Shape 27"/>
        <p:cNvGrpSpPr/>
        <p:nvPr/>
      </p:nvGrpSpPr>
      <p:grpSpPr>
        <a:xfrm>
          <a:off x="0" y="0"/>
          <a:ext cx="0" cy="0"/>
          <a:chOff x="0" y="0"/>
          <a:chExt cx="0" cy="0"/>
        </a:xfrm>
      </p:grpSpPr>
      <p:sp>
        <p:nvSpPr>
          <p:cNvPr id="28" name="Google Shape;28;p4"/>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29" name="Google Shape;29;p4"/>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4"/>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33" name="Google Shape;33;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34" name="Google Shape;34;p4"/>
          <p:cNvSpPr>
            <a:spLocks noGrp="1"/>
          </p:cNvSpPr>
          <p:nvPr>
            <p:ph type="pic" idx="2"/>
          </p:nvPr>
        </p:nvSpPr>
        <p:spPr>
          <a:xfrm>
            <a:off x="6324600" y="1825625"/>
            <a:ext cx="2356282" cy="3544889"/>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
        <p:nvSpPr>
          <p:cNvPr id="35" name="Google Shape;35;p4"/>
          <p:cNvSpPr>
            <a:spLocks noGrp="1"/>
          </p:cNvSpPr>
          <p:nvPr>
            <p:ph type="pic" idx="3"/>
          </p:nvPr>
        </p:nvSpPr>
        <p:spPr>
          <a:xfrm>
            <a:off x="8997518" y="1825625"/>
            <a:ext cx="2356282" cy="3544889"/>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5"/>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9"/>
        <p:cNvGrpSpPr/>
        <p:nvPr/>
      </p:nvGrpSpPr>
      <p:grpSpPr>
        <a:xfrm>
          <a:off x="0" y="0"/>
          <a:ext cx="0" cy="0"/>
          <a:chOff x="0" y="0"/>
          <a:chExt cx="0" cy="0"/>
        </a:xfrm>
      </p:grpSpPr>
      <p:sp>
        <p:nvSpPr>
          <p:cNvPr id="40" name="Google Shape;40;p6"/>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41" name="Google Shape;41;p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a:lnSpc>
                <a:spcPct val="120000"/>
              </a:lnSpc>
              <a:spcBef>
                <a:spcPts val="0"/>
              </a:spcBef>
              <a:spcAft>
                <a:spcPts val="0"/>
              </a:spcAft>
              <a:buClr>
                <a:schemeClr val="dk1"/>
              </a:buClr>
              <a:buSzPts val="2400"/>
              <a:buFont typeface="Arial"/>
              <a:buChar char="•"/>
              <a:defRPr/>
            </a:lvl1pPr>
            <a:lvl2pPr marL="914400" marR="0" lvl="1" indent="-355600" algn="l">
              <a:lnSpc>
                <a:spcPct val="120000"/>
              </a:lnSpc>
              <a:spcBef>
                <a:spcPts val="0"/>
              </a:spcBef>
              <a:spcAft>
                <a:spcPts val="0"/>
              </a:spcAft>
              <a:buClr>
                <a:schemeClr val="dk1"/>
              </a:buClr>
              <a:buSzPts val="2000"/>
              <a:buFont typeface="Cambria"/>
              <a:buChar char="∘"/>
              <a:defRPr/>
            </a:lvl2pPr>
            <a:lvl3pPr marL="1371600" marR="0" lvl="2" indent="-342900" algn="l">
              <a:lnSpc>
                <a:spcPct val="120000"/>
              </a:lnSpc>
              <a:spcBef>
                <a:spcPts val="0"/>
              </a:spcBef>
              <a:spcAft>
                <a:spcPts val="0"/>
              </a:spcAft>
              <a:buClr>
                <a:schemeClr val="dk1"/>
              </a:buClr>
              <a:buSzPts val="1800"/>
              <a:buFont typeface="Noto Sans Symbols"/>
              <a:buChar char="▪"/>
              <a:defRPr/>
            </a:lvl3pPr>
            <a:lvl4pPr marL="1828800" marR="0" lvl="3" indent="-330200" algn="l">
              <a:lnSpc>
                <a:spcPct val="120000"/>
              </a:lnSpc>
              <a:spcBef>
                <a:spcPts val="0"/>
              </a:spcBef>
              <a:spcAft>
                <a:spcPts val="0"/>
              </a:spcAft>
              <a:buClr>
                <a:schemeClr val="dk1"/>
              </a:buClr>
              <a:buSzPts val="1600"/>
              <a:buFont typeface="Arial"/>
              <a:buChar char="•"/>
              <a:defRPr/>
            </a:lvl4pPr>
            <a:lvl5pPr marL="2286000" marR="0" lvl="4" indent="-317500" algn="l">
              <a:lnSpc>
                <a:spcPct val="120000"/>
              </a:lnSpc>
              <a:spcBef>
                <a:spcPts val="0"/>
              </a:spcBef>
              <a:spcAft>
                <a:spcPts val="0"/>
              </a:spcAft>
              <a:buClr>
                <a:schemeClr val="dk1"/>
              </a:buClr>
              <a:buSzPts val="1400"/>
              <a:buFont typeface="Cambria"/>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4" name="Google Shape;44;p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
        <p:cNvGrpSpPr/>
        <p:nvPr/>
      </p:nvGrpSpPr>
      <p:grpSpPr>
        <a:xfrm>
          <a:off x="0" y="0"/>
          <a:ext cx="0" cy="0"/>
          <a:chOff x="0" y="0"/>
          <a:chExt cx="0" cy="0"/>
        </a:xfrm>
      </p:grpSpPr>
      <p:sp>
        <p:nvSpPr>
          <p:cNvPr id="46" name="Google Shape;46;p7"/>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47" name="Google Shape;47;p7"/>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a:lnSpc>
                <a:spcPct val="120000"/>
              </a:lnSpc>
              <a:spcBef>
                <a:spcPts val="0"/>
              </a:spcBef>
              <a:spcAft>
                <a:spcPts val="0"/>
              </a:spcAft>
              <a:buClr>
                <a:schemeClr val="dk1"/>
              </a:buClr>
              <a:buSzPts val="2400"/>
              <a:buFont typeface="Arial"/>
              <a:buChar char="•"/>
              <a:defRPr/>
            </a:lvl1pPr>
            <a:lvl2pPr marL="914400" marR="0" lvl="1" indent="-355600" algn="l">
              <a:lnSpc>
                <a:spcPct val="120000"/>
              </a:lnSpc>
              <a:spcBef>
                <a:spcPts val="0"/>
              </a:spcBef>
              <a:spcAft>
                <a:spcPts val="0"/>
              </a:spcAft>
              <a:buClr>
                <a:schemeClr val="dk1"/>
              </a:buClr>
              <a:buSzPts val="2000"/>
              <a:buFont typeface="Cambria"/>
              <a:buChar char="∘"/>
              <a:defRPr/>
            </a:lvl2pPr>
            <a:lvl3pPr marL="1371600" marR="0" lvl="2" indent="-342900" algn="l">
              <a:lnSpc>
                <a:spcPct val="120000"/>
              </a:lnSpc>
              <a:spcBef>
                <a:spcPts val="0"/>
              </a:spcBef>
              <a:spcAft>
                <a:spcPts val="0"/>
              </a:spcAft>
              <a:buClr>
                <a:schemeClr val="dk1"/>
              </a:buClr>
              <a:buSzPts val="1800"/>
              <a:buFont typeface="Noto Sans Symbols"/>
              <a:buChar char="▪"/>
              <a:defRPr/>
            </a:lvl3pPr>
            <a:lvl4pPr marL="1828800" marR="0" lvl="3" indent="-330200" algn="l">
              <a:lnSpc>
                <a:spcPct val="120000"/>
              </a:lnSpc>
              <a:spcBef>
                <a:spcPts val="0"/>
              </a:spcBef>
              <a:spcAft>
                <a:spcPts val="0"/>
              </a:spcAft>
              <a:buClr>
                <a:schemeClr val="dk1"/>
              </a:buClr>
              <a:buSzPts val="1600"/>
              <a:buFont typeface="Arial"/>
              <a:buChar char="•"/>
              <a:defRPr/>
            </a:lvl4pPr>
            <a:lvl5pPr marL="2286000" marR="0" lvl="4" indent="-317500" algn="l">
              <a:lnSpc>
                <a:spcPct val="120000"/>
              </a:lnSpc>
              <a:spcBef>
                <a:spcPts val="0"/>
              </a:spcBef>
              <a:spcAft>
                <a:spcPts val="0"/>
              </a:spcAft>
              <a:buClr>
                <a:schemeClr val="dk1"/>
              </a:buClr>
              <a:buSzPts val="1400"/>
              <a:buFont typeface="Cambria"/>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7"/>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7"/>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b="0" i="0" u="none" strike="noStrike" cap="none">
                <a:solidFill>
                  <a:srgbClr val="7F7F7F"/>
                </a:solidFill>
                <a:latin typeface="Roboto"/>
                <a:ea typeface="Roboto"/>
                <a:cs typeface="Roboto"/>
                <a:sym typeface="Roboto"/>
              </a:defRPr>
            </a:lvl1pPr>
            <a:lvl2pPr marL="0" marR="0" lvl="1" indent="0" algn="r">
              <a:spcBef>
                <a:spcPts val="0"/>
              </a:spcBef>
              <a:buNone/>
              <a:defRPr sz="1400" b="0" i="0" u="none" strike="noStrike" cap="none">
                <a:solidFill>
                  <a:srgbClr val="7F7F7F"/>
                </a:solidFill>
                <a:latin typeface="Roboto"/>
                <a:ea typeface="Roboto"/>
                <a:cs typeface="Roboto"/>
                <a:sym typeface="Roboto"/>
              </a:defRPr>
            </a:lvl2pPr>
            <a:lvl3pPr marL="0" marR="0" lvl="2" indent="0" algn="r">
              <a:spcBef>
                <a:spcPts val="0"/>
              </a:spcBef>
              <a:buNone/>
              <a:defRPr sz="1400" b="0" i="0" u="none" strike="noStrike" cap="none">
                <a:solidFill>
                  <a:srgbClr val="7F7F7F"/>
                </a:solidFill>
                <a:latin typeface="Roboto"/>
                <a:ea typeface="Roboto"/>
                <a:cs typeface="Roboto"/>
                <a:sym typeface="Roboto"/>
              </a:defRPr>
            </a:lvl3pPr>
            <a:lvl4pPr marL="0" marR="0" lvl="3" indent="0" algn="r">
              <a:spcBef>
                <a:spcPts val="0"/>
              </a:spcBef>
              <a:buNone/>
              <a:defRPr sz="1400" b="0" i="0" u="none" strike="noStrike" cap="none">
                <a:solidFill>
                  <a:srgbClr val="7F7F7F"/>
                </a:solidFill>
                <a:latin typeface="Roboto"/>
                <a:ea typeface="Roboto"/>
                <a:cs typeface="Roboto"/>
                <a:sym typeface="Roboto"/>
              </a:defRPr>
            </a:lvl4pPr>
            <a:lvl5pPr marL="0" marR="0" lvl="4" indent="0" algn="r">
              <a:spcBef>
                <a:spcPts val="0"/>
              </a:spcBef>
              <a:buNone/>
              <a:defRPr sz="1400" b="0" i="0" u="none" strike="noStrike" cap="none">
                <a:solidFill>
                  <a:srgbClr val="7F7F7F"/>
                </a:solidFill>
                <a:latin typeface="Roboto"/>
                <a:ea typeface="Roboto"/>
                <a:cs typeface="Roboto"/>
                <a:sym typeface="Roboto"/>
              </a:defRPr>
            </a:lvl5pPr>
            <a:lvl6pPr marL="0" marR="0" lvl="5" indent="0" algn="r">
              <a:spcBef>
                <a:spcPts val="0"/>
              </a:spcBef>
              <a:buNone/>
              <a:defRPr sz="1400" b="0" i="0" u="none" strike="noStrike" cap="none">
                <a:solidFill>
                  <a:srgbClr val="7F7F7F"/>
                </a:solidFill>
                <a:latin typeface="Roboto"/>
                <a:ea typeface="Roboto"/>
                <a:cs typeface="Roboto"/>
                <a:sym typeface="Roboto"/>
              </a:defRPr>
            </a:lvl6pPr>
            <a:lvl7pPr marL="0" marR="0" lvl="6" indent="0" algn="r">
              <a:spcBef>
                <a:spcPts val="0"/>
              </a:spcBef>
              <a:buNone/>
              <a:defRPr sz="1400" b="0" i="0" u="none" strike="noStrike" cap="none">
                <a:solidFill>
                  <a:srgbClr val="7F7F7F"/>
                </a:solidFill>
                <a:latin typeface="Roboto"/>
                <a:ea typeface="Roboto"/>
                <a:cs typeface="Roboto"/>
                <a:sym typeface="Roboto"/>
              </a:defRPr>
            </a:lvl7pPr>
            <a:lvl8pPr marL="0" marR="0" lvl="7" indent="0" algn="r">
              <a:spcBef>
                <a:spcPts val="0"/>
              </a:spcBef>
              <a:buNone/>
              <a:defRPr sz="1400" b="0" i="0" u="none" strike="noStrike" cap="none">
                <a:solidFill>
                  <a:srgbClr val="7F7F7F"/>
                </a:solidFill>
                <a:latin typeface="Roboto"/>
                <a:ea typeface="Roboto"/>
                <a:cs typeface="Roboto"/>
                <a:sym typeface="Roboto"/>
              </a:defRPr>
            </a:lvl8pPr>
            <a:lvl9pPr marL="0" marR="0" lvl="8" indent="0" algn="r">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51" name="Google Shape;51;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 image">
  <p:cSld name="1 image">
    <p:spTree>
      <p:nvGrpSpPr>
        <p:cNvPr id="1" name="Shape 52"/>
        <p:cNvGrpSpPr/>
        <p:nvPr/>
      </p:nvGrpSpPr>
      <p:grpSpPr>
        <a:xfrm>
          <a:off x="0" y="0"/>
          <a:ext cx="0" cy="0"/>
          <a:chOff x="0" y="0"/>
          <a:chExt cx="0" cy="0"/>
        </a:xfrm>
      </p:grpSpPr>
      <p:sp>
        <p:nvSpPr>
          <p:cNvPr id="53" name="Google Shape;53;p8"/>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54" name="Google Shape;54;p8"/>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body" idx="1"/>
          </p:nvPr>
        </p:nvSpPr>
        <p:spPr>
          <a:xfrm>
            <a:off x="914399" y="1825626"/>
            <a:ext cx="6424613" cy="354488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8"/>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58" name="Google Shape;58;p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
        <p:nvSpPr>
          <p:cNvPr id="59" name="Google Shape;59;p8"/>
          <p:cNvSpPr>
            <a:spLocks noGrp="1"/>
          </p:cNvSpPr>
          <p:nvPr>
            <p:ph type="pic" idx="2"/>
          </p:nvPr>
        </p:nvSpPr>
        <p:spPr>
          <a:xfrm>
            <a:off x="8234363" y="1825625"/>
            <a:ext cx="2816352" cy="4237038"/>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0"/>
        <p:cNvGrpSpPr/>
        <p:nvPr/>
      </p:nvGrpSpPr>
      <p:grpSpPr>
        <a:xfrm>
          <a:off x="0" y="0"/>
          <a:ext cx="0" cy="0"/>
          <a:chOff x="0" y="0"/>
          <a:chExt cx="0" cy="0"/>
        </a:xfrm>
      </p:grpSpPr>
      <p:sp>
        <p:nvSpPr>
          <p:cNvPr id="61" name="Google Shape;61;p9"/>
          <p:cNvSpPr/>
          <p:nvPr/>
        </p:nvSpPr>
        <p:spPr>
          <a:xfrm>
            <a:off x="0" y="0"/>
            <a:ext cx="12192000" cy="134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62" name="Google Shape;62;p9"/>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914400" y="1825625"/>
            <a:ext cx="5105400"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17500" algn="l">
              <a:lnSpc>
                <a:spcPct val="120000"/>
              </a:lnSpc>
              <a:spcBef>
                <a:spcPts val="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9"/>
          <p:cNvSpPr txBox="1">
            <a:spLocks noGrp="1"/>
          </p:cNvSpPr>
          <p:nvPr>
            <p:ph type="body" idx="2"/>
          </p:nvPr>
        </p:nvSpPr>
        <p:spPr>
          <a:xfrm>
            <a:off x="6251448" y="1825625"/>
            <a:ext cx="5102352" cy="3736975"/>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0"/>
              </a:spcBef>
              <a:spcAft>
                <a:spcPts val="0"/>
              </a:spcAft>
              <a:buClr>
                <a:schemeClr val="dk1"/>
              </a:buClr>
              <a:buSzPts val="1800"/>
              <a:buChar char="•"/>
              <a:defRPr/>
            </a:lvl1pPr>
            <a:lvl2pPr marL="914400" lvl="1" indent="-342900" algn="l">
              <a:lnSpc>
                <a:spcPct val="120000"/>
              </a:lnSpc>
              <a:spcBef>
                <a:spcPts val="0"/>
              </a:spcBef>
              <a:spcAft>
                <a:spcPts val="0"/>
              </a:spcAft>
              <a:buClr>
                <a:schemeClr val="dk1"/>
              </a:buClr>
              <a:buSzPts val="1800"/>
              <a:buChar char="∘"/>
              <a:defRPr/>
            </a:lvl2pPr>
            <a:lvl3pPr marL="1371600" lvl="2" indent="-342900" algn="l">
              <a:lnSpc>
                <a:spcPct val="120000"/>
              </a:lnSpc>
              <a:spcBef>
                <a:spcPts val="0"/>
              </a:spcBef>
              <a:spcAft>
                <a:spcPts val="0"/>
              </a:spcAft>
              <a:buClr>
                <a:schemeClr val="dk1"/>
              </a:buClr>
              <a:buSzPts val="1800"/>
              <a:buChar char="▪"/>
              <a:defRPr/>
            </a:lvl3pPr>
            <a:lvl4pPr marL="1828800" lvl="3" indent="-342900" algn="l">
              <a:lnSpc>
                <a:spcPct val="120000"/>
              </a:lnSpc>
              <a:spcBef>
                <a:spcPts val="0"/>
              </a:spcBef>
              <a:spcAft>
                <a:spcPts val="0"/>
              </a:spcAft>
              <a:buClr>
                <a:schemeClr val="dk1"/>
              </a:buClr>
              <a:buSzPts val="1800"/>
              <a:buChar char="•"/>
              <a:defRPr/>
            </a:lvl4pPr>
            <a:lvl5pPr marL="2286000" lvl="4" indent="-342900" algn="l">
              <a:lnSpc>
                <a:spcPct val="12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9"/>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9"/>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a:spcBef>
                <a:spcPts val="0"/>
              </a:spcBef>
              <a:buNone/>
              <a:defRPr sz="1400">
                <a:solidFill>
                  <a:srgbClr val="7F7F7F"/>
                </a:solidFill>
                <a:latin typeface="Roboto"/>
                <a:ea typeface="Roboto"/>
                <a:cs typeface="Roboto"/>
                <a:sym typeface="Roboto"/>
              </a:defRPr>
            </a:lvl1pPr>
            <a:lvl2pPr marL="0" marR="0" lvl="1" indent="0" algn="r">
              <a:spcBef>
                <a:spcPts val="0"/>
              </a:spcBef>
              <a:buNone/>
              <a:defRPr sz="1400">
                <a:solidFill>
                  <a:srgbClr val="7F7F7F"/>
                </a:solidFill>
                <a:latin typeface="Roboto"/>
                <a:ea typeface="Roboto"/>
                <a:cs typeface="Roboto"/>
                <a:sym typeface="Roboto"/>
              </a:defRPr>
            </a:lvl2pPr>
            <a:lvl3pPr marL="0" marR="0" lvl="2" indent="0" algn="r">
              <a:spcBef>
                <a:spcPts val="0"/>
              </a:spcBef>
              <a:buNone/>
              <a:defRPr sz="1400">
                <a:solidFill>
                  <a:srgbClr val="7F7F7F"/>
                </a:solidFill>
                <a:latin typeface="Roboto"/>
                <a:ea typeface="Roboto"/>
                <a:cs typeface="Roboto"/>
                <a:sym typeface="Roboto"/>
              </a:defRPr>
            </a:lvl3pPr>
            <a:lvl4pPr marL="0" marR="0" lvl="3" indent="0" algn="r">
              <a:spcBef>
                <a:spcPts val="0"/>
              </a:spcBef>
              <a:buNone/>
              <a:defRPr sz="1400">
                <a:solidFill>
                  <a:srgbClr val="7F7F7F"/>
                </a:solidFill>
                <a:latin typeface="Roboto"/>
                <a:ea typeface="Roboto"/>
                <a:cs typeface="Roboto"/>
                <a:sym typeface="Roboto"/>
              </a:defRPr>
            </a:lvl4pPr>
            <a:lvl5pPr marL="0" marR="0" lvl="4" indent="0" algn="r">
              <a:spcBef>
                <a:spcPts val="0"/>
              </a:spcBef>
              <a:buNone/>
              <a:defRPr sz="1400">
                <a:solidFill>
                  <a:srgbClr val="7F7F7F"/>
                </a:solidFill>
                <a:latin typeface="Roboto"/>
                <a:ea typeface="Roboto"/>
                <a:cs typeface="Roboto"/>
                <a:sym typeface="Roboto"/>
              </a:defRPr>
            </a:lvl5pPr>
            <a:lvl6pPr marL="0" marR="0" lvl="5" indent="0" algn="r">
              <a:spcBef>
                <a:spcPts val="0"/>
              </a:spcBef>
              <a:buNone/>
              <a:defRPr sz="1400">
                <a:solidFill>
                  <a:srgbClr val="7F7F7F"/>
                </a:solidFill>
                <a:latin typeface="Roboto"/>
                <a:ea typeface="Roboto"/>
                <a:cs typeface="Roboto"/>
                <a:sym typeface="Roboto"/>
              </a:defRPr>
            </a:lvl6pPr>
            <a:lvl7pPr marL="0" marR="0" lvl="6" indent="0" algn="r">
              <a:spcBef>
                <a:spcPts val="0"/>
              </a:spcBef>
              <a:buNone/>
              <a:defRPr sz="1400">
                <a:solidFill>
                  <a:srgbClr val="7F7F7F"/>
                </a:solidFill>
                <a:latin typeface="Roboto"/>
                <a:ea typeface="Roboto"/>
                <a:cs typeface="Roboto"/>
                <a:sym typeface="Roboto"/>
              </a:defRPr>
            </a:lvl7pPr>
            <a:lvl8pPr marL="0" marR="0" lvl="7" indent="0" algn="r">
              <a:spcBef>
                <a:spcPts val="0"/>
              </a:spcBef>
              <a:buNone/>
              <a:defRPr sz="1400">
                <a:solidFill>
                  <a:srgbClr val="7F7F7F"/>
                </a:solidFill>
                <a:latin typeface="Roboto"/>
                <a:ea typeface="Roboto"/>
                <a:cs typeface="Roboto"/>
                <a:sym typeface="Roboto"/>
              </a:defRPr>
            </a:lvl8pPr>
            <a:lvl9pPr marL="0" marR="0" lvl="8" indent="0" algn="r">
              <a:spcBef>
                <a:spcPts val="0"/>
              </a:spcBef>
              <a:buNone/>
              <a:defRPr sz="1400">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pic>
        <p:nvPicPr>
          <p:cNvPr id="67" name="Google Shape;67;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8"/>
        <p:cNvGrpSpPr/>
        <p:nvPr/>
      </p:nvGrpSpPr>
      <p:grpSpPr>
        <a:xfrm>
          <a:off x="0" y="0"/>
          <a:ext cx="0" cy="0"/>
          <a:chOff x="0" y="0"/>
          <a:chExt cx="0" cy="0"/>
        </a:xfrm>
      </p:grpSpPr>
      <p:sp>
        <p:nvSpPr>
          <p:cNvPr id="69" name="Google Shape;69;p10"/>
          <p:cNvSpPr>
            <a:spLocks noGrp="1"/>
          </p:cNvSpPr>
          <p:nvPr>
            <p:ph type="pic" idx="2"/>
          </p:nvPr>
        </p:nvSpPr>
        <p:spPr>
          <a:xfrm>
            <a:off x="0" y="0"/>
            <a:ext cx="12192000" cy="6858000"/>
          </a:xfrm>
          <a:prstGeom prst="rect">
            <a:avLst/>
          </a:prstGeom>
          <a:noFill/>
          <a:ln>
            <a:noFill/>
          </a:ln>
        </p:spPr>
        <p:txBody>
          <a:bodyPr spcFirstLastPara="1" wrap="square" lIns="0" tIns="0" rIns="0" bIns="0" anchor="t" anchorCtr="0">
            <a:noAutofit/>
          </a:bodyPr>
          <a:lstStyle>
            <a:lvl1pPr marR="0" lvl="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R="0" lvl="1"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R="0" lvl="2"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R="0" lvl="3"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R="0" lvl="4"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dirty="0"/>
          </a:p>
        </p:txBody>
      </p:sp>
      <p:sp>
        <p:nvSpPr>
          <p:cNvPr id="70" name="Google Shape;70;p10"/>
          <p:cNvSpPr/>
          <p:nvPr/>
        </p:nvSpPr>
        <p:spPr>
          <a:xfrm>
            <a:off x="0" y="3810000"/>
            <a:ext cx="12192000" cy="1343025"/>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71" name="Google Shape;71;p10"/>
          <p:cNvSpPr txBox="1">
            <a:spLocks noGrp="1"/>
          </p:cNvSpPr>
          <p:nvPr>
            <p:ph type="title"/>
          </p:nvPr>
        </p:nvSpPr>
        <p:spPr>
          <a:xfrm>
            <a:off x="914400" y="4191000"/>
            <a:ext cx="10433050" cy="45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Robot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2" name="Google Shape;72;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600" y="5810250"/>
            <a:ext cx="1371600" cy="7080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Roboto"/>
              <a:buNone/>
              <a:defRPr sz="4400" b="0"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914400" y="1825625"/>
            <a:ext cx="10439400" cy="3813175"/>
          </a:xfrm>
          <a:prstGeom prst="rect">
            <a:avLst/>
          </a:prstGeom>
          <a:noFill/>
          <a:ln>
            <a:noFill/>
          </a:ln>
        </p:spPr>
        <p:txBody>
          <a:bodyPr spcFirstLastPara="1" wrap="square" lIns="0" tIns="0" rIns="0" bIns="0" anchor="t" anchorCtr="0">
            <a:noAutofit/>
          </a:bodyPr>
          <a:lstStyle>
            <a:lvl1pPr marL="457200" marR="0" lvl="0" indent="-381000" algn="l" rtl="0">
              <a:lnSpc>
                <a:spcPct val="120000"/>
              </a:lnSpc>
              <a:spcBef>
                <a:spcPts val="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1pPr>
            <a:lvl2pPr marL="914400" marR="0" lvl="1" indent="-355600" algn="l" rtl="0">
              <a:lnSpc>
                <a:spcPct val="120000"/>
              </a:lnSpc>
              <a:spcBef>
                <a:spcPts val="0"/>
              </a:spcBef>
              <a:spcAft>
                <a:spcPts val="0"/>
              </a:spcAft>
              <a:buClr>
                <a:schemeClr val="dk1"/>
              </a:buClr>
              <a:buSzPts val="2000"/>
              <a:buFont typeface="Cambria"/>
              <a:buChar char="∘"/>
              <a:defRPr sz="2000" b="0" i="0" u="none" strike="noStrike" cap="none">
                <a:solidFill>
                  <a:schemeClr val="dk1"/>
                </a:solidFill>
                <a:latin typeface="Cambria"/>
                <a:ea typeface="Cambria"/>
                <a:cs typeface="Cambria"/>
                <a:sym typeface="Cambria"/>
              </a:defRPr>
            </a:lvl2pPr>
            <a:lvl3pPr marL="1371600" marR="0" lvl="2" indent="-342900"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L="1828800" marR="0" lvl="3" indent="-330200" algn="l" rtl="0">
              <a:lnSpc>
                <a:spcPct val="120000"/>
              </a:lnSpc>
              <a:spcBef>
                <a:spcPts val="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L="2286000" marR="0" lvl="4" indent="-317500" algn="l" rtl="0">
              <a:lnSpc>
                <a:spcPct val="120000"/>
              </a:lnSpc>
              <a:spcBef>
                <a:spcPts val="0"/>
              </a:spcBef>
              <a:spcAft>
                <a:spcPts val="0"/>
              </a:spcAft>
              <a:buClr>
                <a:schemeClr val="dk1"/>
              </a:buClr>
              <a:buSzPts val="1400"/>
              <a:buFont typeface="Cambria"/>
              <a:buChar char="∘"/>
              <a:defRPr sz="14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endParaRPr/>
          </a:p>
        </p:txBody>
      </p:sp>
      <p:sp>
        <p:nvSpPr>
          <p:cNvPr id="12" name="Google Shape;12;p1"/>
          <p:cNvSpPr txBox="1">
            <a:spLocks noGrp="1"/>
          </p:cNvSpPr>
          <p:nvPr>
            <p:ph type="ftr" idx="11"/>
          </p:nvPr>
        </p:nvSpPr>
        <p:spPr>
          <a:xfrm>
            <a:off x="4038600" y="6397625"/>
            <a:ext cx="4114800" cy="365125"/>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200" b="0" i="0" u="none" strike="noStrike" cap="none">
                <a:solidFill>
                  <a:srgbClr val="7F7F7F"/>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9pPr>
          </a:lstStyle>
          <a:p>
            <a:endParaRPr dirty="0"/>
          </a:p>
        </p:txBody>
      </p:sp>
      <p:sp>
        <p:nvSpPr>
          <p:cNvPr id="13" name="Google Shape;13;p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400" b="0" i="0" u="none" strike="noStrike" cap="none">
                <a:solidFill>
                  <a:srgbClr val="7F7F7F"/>
                </a:solidFill>
                <a:latin typeface="Roboto"/>
                <a:ea typeface="Roboto"/>
                <a:cs typeface="Roboto"/>
                <a:sym typeface="Roboto"/>
              </a:defRPr>
            </a:lvl1pPr>
            <a:lvl2pPr marL="0" marR="0" lvl="1" indent="0" algn="r" rtl="0">
              <a:spcBef>
                <a:spcPts val="0"/>
              </a:spcBef>
              <a:buNone/>
              <a:defRPr sz="1400" b="0" i="0" u="none" strike="noStrike" cap="none">
                <a:solidFill>
                  <a:srgbClr val="7F7F7F"/>
                </a:solidFill>
                <a:latin typeface="Roboto"/>
                <a:ea typeface="Roboto"/>
                <a:cs typeface="Roboto"/>
                <a:sym typeface="Roboto"/>
              </a:defRPr>
            </a:lvl2pPr>
            <a:lvl3pPr marL="0" marR="0" lvl="2" indent="0" algn="r" rtl="0">
              <a:spcBef>
                <a:spcPts val="0"/>
              </a:spcBef>
              <a:buNone/>
              <a:defRPr sz="1400" b="0" i="0" u="none" strike="noStrike" cap="none">
                <a:solidFill>
                  <a:srgbClr val="7F7F7F"/>
                </a:solidFill>
                <a:latin typeface="Roboto"/>
                <a:ea typeface="Roboto"/>
                <a:cs typeface="Roboto"/>
                <a:sym typeface="Roboto"/>
              </a:defRPr>
            </a:lvl3pPr>
            <a:lvl4pPr marL="0" marR="0" lvl="3" indent="0" algn="r" rtl="0">
              <a:spcBef>
                <a:spcPts val="0"/>
              </a:spcBef>
              <a:buNone/>
              <a:defRPr sz="1400" b="0" i="0" u="none" strike="noStrike" cap="none">
                <a:solidFill>
                  <a:srgbClr val="7F7F7F"/>
                </a:solidFill>
                <a:latin typeface="Roboto"/>
                <a:ea typeface="Roboto"/>
                <a:cs typeface="Roboto"/>
                <a:sym typeface="Roboto"/>
              </a:defRPr>
            </a:lvl4pPr>
            <a:lvl5pPr marL="0" marR="0" lvl="4" indent="0" algn="r" rtl="0">
              <a:spcBef>
                <a:spcPts val="0"/>
              </a:spcBef>
              <a:buNone/>
              <a:defRPr sz="1400" b="0" i="0" u="none" strike="noStrike" cap="none">
                <a:solidFill>
                  <a:srgbClr val="7F7F7F"/>
                </a:solidFill>
                <a:latin typeface="Roboto"/>
                <a:ea typeface="Roboto"/>
                <a:cs typeface="Roboto"/>
                <a:sym typeface="Roboto"/>
              </a:defRPr>
            </a:lvl5pPr>
            <a:lvl6pPr marL="0" marR="0" lvl="5" indent="0" algn="r" rtl="0">
              <a:spcBef>
                <a:spcPts val="0"/>
              </a:spcBef>
              <a:buNone/>
              <a:defRPr sz="1400" b="0" i="0" u="none" strike="noStrike" cap="none">
                <a:solidFill>
                  <a:srgbClr val="7F7F7F"/>
                </a:solidFill>
                <a:latin typeface="Roboto"/>
                <a:ea typeface="Roboto"/>
                <a:cs typeface="Roboto"/>
                <a:sym typeface="Roboto"/>
              </a:defRPr>
            </a:lvl6pPr>
            <a:lvl7pPr marL="0" marR="0" lvl="6" indent="0" algn="r" rtl="0">
              <a:spcBef>
                <a:spcPts val="0"/>
              </a:spcBef>
              <a:buNone/>
              <a:defRPr sz="1400" b="0" i="0" u="none" strike="noStrike" cap="none">
                <a:solidFill>
                  <a:srgbClr val="7F7F7F"/>
                </a:solidFill>
                <a:latin typeface="Roboto"/>
                <a:ea typeface="Roboto"/>
                <a:cs typeface="Roboto"/>
                <a:sym typeface="Roboto"/>
              </a:defRPr>
            </a:lvl7pPr>
            <a:lvl8pPr marL="0" marR="0" lvl="7" indent="0" algn="r" rtl="0">
              <a:spcBef>
                <a:spcPts val="0"/>
              </a:spcBef>
              <a:buNone/>
              <a:defRPr sz="1400" b="0" i="0" u="none" strike="noStrike" cap="none">
                <a:solidFill>
                  <a:srgbClr val="7F7F7F"/>
                </a:solidFill>
                <a:latin typeface="Roboto"/>
                <a:ea typeface="Roboto"/>
                <a:cs typeface="Roboto"/>
                <a:sym typeface="Roboto"/>
              </a:defRPr>
            </a:lvl8pPr>
            <a:lvl9pPr marL="0" marR="0" lvl="8" indent="0" algn="r" rtl="0">
              <a:spcBef>
                <a:spcPts val="0"/>
              </a:spcBef>
              <a:buNone/>
              <a:defRPr sz="1400" b="0" i="0" u="none" strike="noStrike" cap="none">
                <a:solidFill>
                  <a:srgbClr val="7F7F7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2" r:id="rId12"/>
    <p:sldLayoutId id="2147483664" r:id="rId13"/>
    <p:sldLayoutId id="2147483666" r:id="rId14"/>
    <p:sldLayoutId id="2147483668" r:id="rId15"/>
    <p:sldLayoutId id="2147483670" r:id="rId16"/>
    <p:sldLayoutId id="2147483660" r:id="rId17"/>
    <p:sldLayoutId id="2147483661" r:id="rId18"/>
    <p:sldLayoutId id="2147483663" r:id="rId19"/>
    <p:sldLayoutId id="2147483665" r:id="rId20"/>
    <p:sldLayoutId id="2147483667" r:id="rId21"/>
    <p:sldLayoutId id="2147483669" r:id="rId22"/>
    <p:sldLayoutId id="214748367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21_0.xm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23_0.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microsoft.com/office/2018/10/relationships/comments" Target="../comments/modernComment_12B_28386B3C.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microsoft.com/office/2018/10/relationships/comments" Target="../comments/modernComment_12C_C68C0BC6.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hyperlink" Target="mailto:Dup_libraryrelations@duke.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3"/>
          <p:cNvSpPr txBox="1">
            <a:spLocks noGrp="1"/>
          </p:cNvSpPr>
          <p:nvPr>
            <p:ph type="ctrTitle"/>
          </p:nvPr>
        </p:nvSpPr>
        <p:spPr>
          <a:xfrm>
            <a:off x="1325114" y="1333076"/>
            <a:ext cx="9540240" cy="1887539"/>
          </a:xfrm>
          <a:prstGeom prst="rect">
            <a:avLst/>
          </a:prstGeom>
          <a:noFill/>
          <a:ln>
            <a:noFill/>
          </a:ln>
        </p:spPr>
        <p:txBody>
          <a:bodyPr spcFirstLastPara="1" wrap="square" lIns="0" tIns="0" rIns="0" bIns="0" anchor="t" anchorCtr="0">
            <a:noAutofit/>
          </a:bodyPr>
          <a:lstStyle/>
          <a:p>
            <a:pPr marL="0" lvl="0" indent="0" algn="just" rtl="0">
              <a:lnSpc>
                <a:spcPct val="90000"/>
              </a:lnSpc>
              <a:spcBef>
                <a:spcPts val="0"/>
              </a:spcBef>
              <a:spcAft>
                <a:spcPts val="0"/>
              </a:spcAft>
              <a:buClr>
                <a:schemeClr val="lt1"/>
              </a:buClr>
              <a:buSzPts val="4800"/>
              <a:buFont typeface="Roboto"/>
              <a:buNone/>
            </a:pPr>
            <a:r>
              <a:rPr lang="en-US" sz="7200" dirty="0"/>
              <a:t>Duke University Press </a:t>
            </a:r>
            <a:br>
              <a:rPr lang="en-US" dirty="0"/>
            </a:br>
            <a:r>
              <a:rPr lang="en-US" dirty="0"/>
              <a:t>Digital Products for Libraries 2026</a:t>
            </a:r>
            <a:endParaRPr sz="4800" dirty="0"/>
          </a:p>
        </p:txBody>
      </p:sp>
      <p:sp>
        <p:nvSpPr>
          <p:cNvPr id="94" name="Google Shape;94;p13"/>
          <p:cNvSpPr txBox="1">
            <a:spLocks noGrp="1"/>
          </p:cNvSpPr>
          <p:nvPr>
            <p:ph type="subTitle" idx="1"/>
          </p:nvPr>
        </p:nvSpPr>
        <p:spPr>
          <a:xfrm>
            <a:off x="2743200" y="3602038"/>
            <a:ext cx="6704068" cy="1046162"/>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2400"/>
              <a:buNone/>
            </a:pPr>
            <a:r>
              <a:rPr lang="en-US" dirty="0"/>
              <a:t>Humanities, Social Sciences, and Mathematics </a:t>
            </a:r>
            <a:endParaRPr dirty="0"/>
          </a:p>
        </p:txBody>
      </p:sp>
      <p:sp>
        <p:nvSpPr>
          <p:cNvPr id="95" name="Google Shape;95;p13"/>
          <p:cNvSpPr txBox="1"/>
          <p:nvPr/>
        </p:nvSpPr>
        <p:spPr>
          <a:xfrm>
            <a:off x="2481942" y="5411046"/>
            <a:ext cx="6230112" cy="1046162"/>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7F7F7F"/>
              </a:buClr>
              <a:buSzPts val="1800"/>
              <a:buFont typeface="Arial"/>
              <a:buNone/>
            </a:pPr>
            <a:r>
              <a:rPr lang="en-US" sz="1800" b="0" i="0" u="none" strike="noStrike" cap="none" dirty="0">
                <a:solidFill>
                  <a:srgbClr val="7F7F7F"/>
                </a:solidFill>
                <a:latin typeface="Roboto"/>
                <a:ea typeface="Roboto"/>
                <a:cs typeface="Roboto"/>
                <a:sym typeface="Roboto"/>
              </a:rPr>
              <a:t> March 2026</a:t>
            </a:r>
            <a:endParaRPr sz="1800" b="0" i="0" u="none" strike="noStrike" cap="none" dirty="0">
              <a:solidFill>
                <a:srgbClr val="7F7F7F"/>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4"/>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Flagship Journals</a:t>
            </a:r>
            <a:endParaRPr dirty="0"/>
          </a:p>
        </p:txBody>
      </p:sp>
      <p:sp>
        <p:nvSpPr>
          <p:cNvPr id="188" name="Google Shape;188;p24"/>
          <p:cNvSpPr txBox="1">
            <a:spLocks noGrp="1"/>
          </p:cNvSpPr>
          <p:nvPr>
            <p:ph type="body" idx="1"/>
          </p:nvPr>
        </p:nvSpPr>
        <p:spPr>
          <a:xfrm>
            <a:off x="914399" y="1825626"/>
            <a:ext cx="5410201" cy="3544888"/>
          </a:xfrm>
          <a:prstGeom prst="rect">
            <a:avLst/>
          </a:prstGeom>
          <a:noFill/>
          <a:ln>
            <a:noFill/>
          </a:ln>
        </p:spPr>
        <p:txBody>
          <a:bodyPr spcFirstLastPara="1" wrap="square" lIns="0" tIns="0" rIns="0" bIns="0" anchor="t" anchorCtr="0">
            <a:noAutofit/>
          </a:bodyPr>
          <a:lstStyle/>
          <a:p>
            <a:pPr marL="228600" indent="-228600">
              <a:buSzPts val="2000"/>
            </a:pPr>
            <a:r>
              <a:rPr lang="en-US" i="1" dirty="0"/>
              <a:t>American Literature</a:t>
            </a:r>
            <a:endParaRPr lang="en-US" dirty="0"/>
          </a:p>
          <a:p>
            <a:pPr marL="228600" indent="-228600">
              <a:buSzPts val="2000"/>
            </a:pPr>
            <a:r>
              <a:rPr lang="en-US" i="1" dirty="0"/>
              <a:t>Comparative Literature</a:t>
            </a:r>
          </a:p>
          <a:p>
            <a:pPr marL="228600" indent="-228600">
              <a:buSzPts val="2000"/>
            </a:pPr>
            <a:r>
              <a:rPr lang="en-US" i="1" dirty="0"/>
              <a:t>GLQ: A Journal of Lesbian and </a:t>
            </a:r>
            <a:br>
              <a:rPr lang="en-US" i="1" dirty="0"/>
            </a:br>
            <a:r>
              <a:rPr lang="en-US" i="1" dirty="0"/>
              <a:t>Gay Studies</a:t>
            </a:r>
            <a:endParaRPr lang="en-US" dirty="0"/>
          </a:p>
          <a:p>
            <a:pPr marL="228600" lvl="0" indent="-228600" algn="l" rtl="0">
              <a:lnSpc>
                <a:spcPct val="120000"/>
              </a:lnSpc>
              <a:spcBef>
                <a:spcPts val="0"/>
              </a:spcBef>
              <a:spcAft>
                <a:spcPts val="0"/>
              </a:spcAft>
              <a:buClr>
                <a:schemeClr val="dk1"/>
              </a:buClr>
              <a:buSzPts val="2000"/>
              <a:buChar char="•"/>
            </a:pPr>
            <a:r>
              <a:rPr lang="en-US" i="1" dirty="0"/>
              <a:t>Hispanic American Historical Review</a:t>
            </a:r>
            <a:endParaRPr dirty="0"/>
          </a:p>
          <a:p>
            <a:pPr marL="228600" indent="-228600">
              <a:buSzPts val="2000"/>
            </a:pPr>
            <a:r>
              <a:rPr lang="en-US" i="1" dirty="0"/>
              <a:t>History of Political Economy</a:t>
            </a:r>
          </a:p>
          <a:p>
            <a:pPr marL="228600" indent="-228600">
              <a:buSzPts val="2000"/>
            </a:pPr>
            <a:r>
              <a:rPr lang="en-US" i="1" dirty="0"/>
              <a:t>Journal of Asian Studies</a:t>
            </a:r>
          </a:p>
          <a:p>
            <a:pPr marL="0" lvl="0" indent="0" algn="l" rtl="0">
              <a:lnSpc>
                <a:spcPct val="120000"/>
              </a:lnSpc>
              <a:spcBef>
                <a:spcPts val="0"/>
              </a:spcBef>
              <a:spcAft>
                <a:spcPts val="0"/>
              </a:spcAft>
              <a:buClr>
                <a:schemeClr val="dk1"/>
              </a:buClr>
              <a:buSzPts val="2000"/>
              <a:buNone/>
            </a:pPr>
            <a:endParaRPr dirty="0"/>
          </a:p>
        </p:txBody>
      </p:sp>
      <p:sp>
        <p:nvSpPr>
          <p:cNvPr id="191" name="Google Shape;191;p24"/>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10</a:t>
            </a:fld>
            <a:endParaRPr dirty="0"/>
          </a:p>
        </p:txBody>
      </p:sp>
      <p:sp>
        <p:nvSpPr>
          <p:cNvPr id="7" name="TextBox 6">
            <a:extLst>
              <a:ext uri="{FF2B5EF4-FFF2-40B4-BE49-F238E27FC236}">
                <a16:creationId xmlns:a16="http://schemas.microsoft.com/office/drawing/2014/main" id="{B7F08B35-2B1B-F221-8CE7-204FB2E6A684}"/>
              </a:ext>
            </a:extLst>
          </p:cNvPr>
          <p:cNvSpPr txBox="1"/>
          <p:nvPr/>
        </p:nvSpPr>
        <p:spPr>
          <a:xfrm>
            <a:off x="6096000" y="1852350"/>
            <a:ext cx="5791200" cy="2636812"/>
          </a:xfrm>
          <a:prstGeom prst="rect">
            <a:avLst/>
          </a:prstGeom>
          <a:noFill/>
        </p:spPr>
        <p:txBody>
          <a:bodyPr wrap="square">
            <a:spAutoFit/>
          </a:bodyPr>
          <a:lstStyle/>
          <a:p>
            <a:pPr marL="342900" indent="-342900">
              <a:buSzPts val="2000"/>
              <a:buFont typeface="Arial" panose="020B0604020202020204" pitchFamily="34" charset="0"/>
              <a:buChar char="•"/>
            </a:pPr>
            <a:r>
              <a:rPr lang="en-US" sz="2400" i="1" dirty="0">
                <a:latin typeface="Cambria" panose="02040503050406030204" pitchFamily="18" charset="0"/>
                <a:ea typeface="Cambria" panose="02040503050406030204" pitchFamily="18" charset="0"/>
              </a:rPr>
              <a:t>Journal of Health Politics, Policy and Law</a:t>
            </a:r>
            <a:endParaRPr lang="en-US" sz="2400" dirty="0">
              <a:latin typeface="Cambria" panose="02040503050406030204" pitchFamily="18" charset="0"/>
              <a:ea typeface="Cambria" panose="02040503050406030204" pitchFamily="18" charset="0"/>
            </a:endParaRPr>
          </a:p>
          <a:p>
            <a:pPr marL="228600" lvl="0" indent="-228600" algn="l" rtl="0">
              <a:lnSpc>
                <a:spcPct val="120000"/>
              </a:lnSpc>
              <a:spcBef>
                <a:spcPts val="0"/>
              </a:spcBef>
              <a:spcAft>
                <a:spcPts val="0"/>
              </a:spcAft>
              <a:buClr>
                <a:schemeClr val="dk1"/>
              </a:buClr>
              <a:buSzPts val="2000"/>
              <a:buChar char="•"/>
            </a:pPr>
            <a:r>
              <a:rPr lang="en-US" sz="2400" i="1" dirty="0">
                <a:latin typeface="Cambria" panose="02040503050406030204" pitchFamily="18" charset="0"/>
                <a:ea typeface="Cambria" panose="02040503050406030204" pitchFamily="18" charset="0"/>
              </a:rPr>
              <a:t>The Philosophical Review</a:t>
            </a:r>
          </a:p>
          <a:p>
            <a:pPr marL="228600" lvl="0" indent="-228600" algn="l" rtl="0">
              <a:lnSpc>
                <a:spcPct val="120000"/>
              </a:lnSpc>
              <a:spcBef>
                <a:spcPts val="0"/>
              </a:spcBef>
              <a:spcAft>
                <a:spcPts val="0"/>
              </a:spcAft>
              <a:buClr>
                <a:schemeClr val="dk1"/>
              </a:buClr>
              <a:buSzPts val="2000"/>
              <a:buChar char="•"/>
            </a:pPr>
            <a:r>
              <a:rPr lang="en-US" sz="2400" i="1" dirty="0">
                <a:latin typeface="Cambria" panose="02040503050406030204" pitchFamily="18" charset="0"/>
                <a:ea typeface="Cambria" panose="02040503050406030204" pitchFamily="18" charset="0"/>
              </a:rPr>
              <a:t>Public Culture</a:t>
            </a:r>
          </a:p>
          <a:p>
            <a:pPr marL="228600" lvl="0" indent="-228600" algn="l" rtl="0">
              <a:lnSpc>
                <a:spcPct val="120000"/>
              </a:lnSpc>
              <a:spcBef>
                <a:spcPts val="0"/>
              </a:spcBef>
              <a:spcAft>
                <a:spcPts val="0"/>
              </a:spcAft>
              <a:buClr>
                <a:schemeClr val="dk1"/>
              </a:buClr>
              <a:buSzPts val="2000"/>
              <a:buChar char="•"/>
            </a:pPr>
            <a:r>
              <a:rPr lang="en-US" sz="2400" i="1" dirty="0">
                <a:latin typeface="Cambria" panose="02040503050406030204" pitchFamily="18" charset="0"/>
                <a:ea typeface="Cambria" panose="02040503050406030204" pitchFamily="18" charset="0"/>
              </a:rPr>
              <a:t>Small Axe: A Caribbean Journal of Criticism</a:t>
            </a:r>
          </a:p>
          <a:p>
            <a:pPr marL="228600" lvl="0" indent="-228600" algn="l" rtl="0">
              <a:lnSpc>
                <a:spcPct val="120000"/>
              </a:lnSpc>
              <a:spcBef>
                <a:spcPts val="0"/>
              </a:spcBef>
              <a:spcAft>
                <a:spcPts val="0"/>
              </a:spcAft>
              <a:buClr>
                <a:schemeClr val="dk1"/>
              </a:buClr>
              <a:buSzPts val="2000"/>
              <a:buChar char="•"/>
            </a:pPr>
            <a:r>
              <a:rPr lang="en-US" sz="2400" i="1" dirty="0">
                <a:latin typeface="Cambria" panose="02040503050406030204" pitchFamily="18" charset="0"/>
                <a:ea typeface="Cambria" panose="02040503050406030204" pitchFamily="18" charset="0"/>
              </a:rPr>
              <a:t>TSQ: Transgender Studies Quarterly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Supporting Emerging Scholarship in New Fields</a:t>
            </a:r>
            <a:endParaRPr dirty="0"/>
          </a:p>
        </p:txBody>
      </p:sp>
      <p:sp>
        <p:nvSpPr>
          <p:cNvPr id="198" name="Google Shape;198;p25"/>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sz="2000" i="1" dirty="0"/>
              <a:t>Environmental Humanities</a:t>
            </a:r>
            <a:endParaRPr sz="2000" dirty="0"/>
          </a:p>
          <a:p>
            <a:pPr marL="228600" lvl="0" indent="-228600" algn="l" rtl="0">
              <a:lnSpc>
                <a:spcPct val="120000"/>
              </a:lnSpc>
              <a:spcBef>
                <a:spcPts val="0"/>
              </a:spcBef>
              <a:spcAft>
                <a:spcPts val="0"/>
              </a:spcAft>
              <a:buClr>
                <a:schemeClr val="dk1"/>
              </a:buClr>
              <a:buSzPts val="2400"/>
              <a:buChar char="•"/>
            </a:pPr>
            <a:r>
              <a:rPr lang="en-US" sz="2000" i="1" dirty="0"/>
              <a:t>History of the Present</a:t>
            </a:r>
            <a:endParaRPr sz="2000" i="1" dirty="0"/>
          </a:p>
          <a:p>
            <a:pPr marL="228600" lvl="0" indent="-228600" algn="l" rtl="0">
              <a:lnSpc>
                <a:spcPct val="120000"/>
              </a:lnSpc>
              <a:spcBef>
                <a:spcPts val="0"/>
              </a:spcBef>
              <a:spcAft>
                <a:spcPts val="0"/>
              </a:spcAft>
              <a:buClr>
                <a:schemeClr val="dk1"/>
              </a:buClr>
              <a:buSzPts val="2400"/>
              <a:buChar char="•"/>
            </a:pPr>
            <a:r>
              <a:rPr lang="en-US" sz="2000" i="1" dirty="0"/>
              <a:t>Journal of Middle East Women’s Studies</a:t>
            </a:r>
            <a:endParaRPr sz="2000" dirty="0"/>
          </a:p>
          <a:p>
            <a:pPr marL="228600" indent="-228600">
              <a:buSzPts val="2400"/>
            </a:pPr>
            <a:r>
              <a:rPr lang="en-US" sz="2000" i="1" dirty="0"/>
              <a:t>liquid blackness</a:t>
            </a:r>
            <a:endParaRPr lang="en-US" sz="2000" dirty="0"/>
          </a:p>
          <a:p>
            <a:pPr marL="228600" lvl="0" indent="-228600" algn="l" rtl="0">
              <a:lnSpc>
                <a:spcPct val="120000"/>
              </a:lnSpc>
              <a:spcBef>
                <a:spcPts val="0"/>
              </a:spcBef>
              <a:spcAft>
                <a:spcPts val="0"/>
              </a:spcAft>
              <a:buClr>
                <a:schemeClr val="dk1"/>
              </a:buClr>
              <a:buSzPts val="2400"/>
              <a:buChar char="•"/>
            </a:pPr>
            <a:r>
              <a:rPr lang="en-US" sz="2000" i="1" dirty="0"/>
              <a:t>positions: asia critique</a:t>
            </a:r>
            <a:endParaRPr sz="2000" dirty="0"/>
          </a:p>
          <a:p>
            <a:pPr marL="228600" lvl="0" indent="-228600" algn="l" rtl="0">
              <a:lnSpc>
                <a:spcPct val="120000"/>
              </a:lnSpc>
              <a:spcBef>
                <a:spcPts val="0"/>
              </a:spcBef>
              <a:spcAft>
                <a:spcPts val="0"/>
              </a:spcAft>
              <a:buClr>
                <a:schemeClr val="dk1"/>
              </a:buClr>
              <a:buSzPts val="2400"/>
              <a:buChar char="•"/>
            </a:pPr>
            <a:r>
              <a:rPr lang="en-US" sz="2000" i="1" dirty="0"/>
              <a:t>Public Culture</a:t>
            </a:r>
          </a:p>
          <a:p>
            <a:pPr marL="228600" lvl="0" indent="-228600" algn="l" rtl="0">
              <a:lnSpc>
                <a:spcPct val="120000"/>
              </a:lnSpc>
              <a:spcBef>
                <a:spcPts val="0"/>
              </a:spcBef>
              <a:spcAft>
                <a:spcPts val="0"/>
              </a:spcAft>
              <a:buClr>
                <a:schemeClr val="dk1"/>
              </a:buClr>
              <a:buSzPts val="2400"/>
              <a:buChar char="•"/>
            </a:pPr>
            <a:r>
              <a:rPr lang="en-US" sz="2000" i="1" dirty="0"/>
              <a:t>QTR: Trans and Queer Studies in Religion</a:t>
            </a:r>
          </a:p>
          <a:p>
            <a:pPr marL="228600" indent="-228600">
              <a:buSzPts val="2400"/>
            </a:pPr>
            <a:r>
              <a:rPr lang="en-US" sz="2000" i="1" dirty="0"/>
              <a:t>TSQ: Transgender Studies Quarterly</a:t>
            </a:r>
            <a:endParaRPr lang="en-US" sz="2000" dirty="0"/>
          </a:p>
          <a:p>
            <a:pPr marL="0" lvl="0" indent="0" algn="l" rtl="0">
              <a:lnSpc>
                <a:spcPct val="120000"/>
              </a:lnSpc>
              <a:spcBef>
                <a:spcPts val="0"/>
              </a:spcBef>
              <a:spcAft>
                <a:spcPts val="0"/>
              </a:spcAft>
              <a:buClr>
                <a:schemeClr val="dk1"/>
              </a:buClr>
              <a:buSzPts val="2400"/>
              <a:buNone/>
            </a:pPr>
            <a:endParaRPr dirty="0"/>
          </a:p>
        </p:txBody>
      </p:sp>
      <p:pic>
        <p:nvPicPr>
          <p:cNvPr id="199" name="Google Shape;199;p25"/>
          <p:cNvPicPr preferRelativeResize="0">
            <a:picLocks noGrp="1"/>
          </p:cNvPicPr>
          <p:nvPr>
            <p:ph type="pic" idx="2"/>
          </p:nvPr>
        </p:nvPicPr>
        <p:blipFill>
          <a:blip r:embed="rId3" cstate="print">
            <a:extLst>
              <a:ext uri="{28A0092B-C50C-407E-A947-70E740481C1C}">
                <a14:useLocalDpi xmlns:a14="http://schemas.microsoft.com/office/drawing/2010/main"/>
              </a:ext>
            </a:extLst>
          </a:blip>
          <a:stretch>
            <a:fillRect/>
          </a:stretch>
        </p:blipFill>
        <p:spPr>
          <a:xfrm>
            <a:off x="6324796" y="1825905"/>
            <a:ext cx="2355889" cy="3364994"/>
          </a:xfrm>
          <a:prstGeom prst="rect">
            <a:avLst/>
          </a:prstGeom>
          <a:noFill/>
          <a:ln>
            <a:noFill/>
          </a:ln>
        </p:spPr>
      </p:pic>
      <p:pic>
        <p:nvPicPr>
          <p:cNvPr id="200" name="Google Shape;200;p25"/>
          <p:cNvPicPr preferRelativeResize="0">
            <a:picLocks noGrp="1"/>
          </p:cNvPicPr>
          <p:nvPr>
            <p:ph type="pic" idx="3"/>
          </p:nvPr>
        </p:nvPicPr>
        <p:blipFill>
          <a:blip r:embed="rId4" cstate="print">
            <a:extLst>
              <a:ext uri="{28A0092B-C50C-407E-A947-70E740481C1C}">
                <a14:useLocalDpi xmlns:a14="http://schemas.microsoft.com/office/drawing/2010/main"/>
              </a:ext>
            </a:extLst>
          </a:blip>
          <a:stretch>
            <a:fillRect/>
          </a:stretch>
        </p:blipFill>
        <p:spPr>
          <a:xfrm>
            <a:off x="9032862" y="1825626"/>
            <a:ext cx="2285593" cy="2285593"/>
          </a:xfrm>
          <a:prstGeom prst="rect">
            <a:avLst/>
          </a:prstGeom>
          <a:noFill/>
          <a:ln>
            <a:noFill/>
          </a:ln>
        </p:spPr>
      </p:pic>
      <p:sp>
        <p:nvSpPr>
          <p:cNvPr id="201" name="Google Shape;201;p2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Archival Journal Products </a:t>
            </a:r>
            <a:endParaRPr dirty="0"/>
          </a:p>
        </p:txBody>
      </p:sp>
      <p:sp>
        <p:nvSpPr>
          <p:cNvPr id="208" name="Google Shape;208;p2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12</a:t>
            </a:fld>
            <a:endParaRPr dirty="0"/>
          </a:p>
        </p:txBody>
      </p:sp>
      <p:pic>
        <p:nvPicPr>
          <p:cNvPr id="209" name="Google Shape;209;p26"/>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5970677" y="3802142"/>
            <a:ext cx="1759407" cy="2454594"/>
          </a:xfrm>
          <a:prstGeom prst="rect">
            <a:avLst/>
          </a:prstGeom>
          <a:noFill/>
          <a:ln>
            <a:noFill/>
          </a:ln>
        </p:spPr>
      </p:pic>
      <p:sp>
        <p:nvSpPr>
          <p:cNvPr id="7" name="Google Shape;216;p27">
            <a:extLst>
              <a:ext uri="{FF2B5EF4-FFF2-40B4-BE49-F238E27FC236}">
                <a16:creationId xmlns:a16="http://schemas.microsoft.com/office/drawing/2014/main" id="{0AE0122F-2E44-4B39-9DE6-74275EC02010}"/>
              </a:ext>
            </a:extLst>
          </p:cNvPr>
          <p:cNvSpPr txBox="1">
            <a:spLocks/>
          </p:cNvSpPr>
          <p:nvPr/>
        </p:nvSpPr>
        <p:spPr>
          <a:xfrm>
            <a:off x="5867401" y="1693703"/>
            <a:ext cx="4632961" cy="347059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0"/>
              </a:spcAft>
              <a:buClr>
                <a:schemeClr val="dk1"/>
              </a:buClr>
              <a:buSzPts val="1800"/>
              <a:buFont typeface="Arial"/>
              <a:buChar char="•"/>
              <a:defRPr sz="2400" b="0" i="0" u="none" strike="noStrike" cap="none">
                <a:solidFill>
                  <a:schemeClr val="dk1"/>
                </a:solidFill>
                <a:latin typeface="Cambria"/>
                <a:ea typeface="Cambria"/>
                <a:cs typeface="Cambria"/>
                <a:sym typeface="Cambria"/>
              </a:defRPr>
            </a:lvl1pPr>
            <a:lvl2pPr marL="914400" marR="0" lvl="1" indent="-342900" algn="l" rtl="0">
              <a:lnSpc>
                <a:spcPct val="120000"/>
              </a:lnSpc>
              <a:spcBef>
                <a:spcPts val="0"/>
              </a:spcBef>
              <a:spcAft>
                <a:spcPts val="0"/>
              </a:spcAft>
              <a:buClr>
                <a:schemeClr val="dk1"/>
              </a:buClr>
              <a:buSzPts val="1800"/>
              <a:buFont typeface="Cambria"/>
              <a:buChar char="∘"/>
              <a:defRPr sz="2000" b="0" i="0" u="none" strike="noStrike" cap="none">
                <a:solidFill>
                  <a:schemeClr val="dk1"/>
                </a:solidFill>
                <a:latin typeface="Cambria"/>
                <a:ea typeface="Cambria"/>
                <a:cs typeface="Cambria"/>
                <a:sym typeface="Cambria"/>
              </a:defRPr>
            </a:lvl2pPr>
            <a:lvl3pPr marL="1371600" marR="0" lvl="2" indent="-342900"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L="1828800" marR="0" lvl="3" indent="-342900" algn="l" rtl="0">
              <a:lnSpc>
                <a:spcPct val="120000"/>
              </a:lnSpc>
              <a:spcBef>
                <a:spcPts val="0"/>
              </a:spcBef>
              <a:spcAft>
                <a:spcPts val="0"/>
              </a:spcAft>
              <a:buClr>
                <a:schemeClr val="dk1"/>
              </a:buClr>
              <a:buSzPts val="1800"/>
              <a:buFont typeface="Arial"/>
              <a:buChar char="•"/>
              <a:defRPr sz="1600" b="0" i="0" u="none" strike="noStrike" cap="none">
                <a:solidFill>
                  <a:schemeClr val="dk1"/>
                </a:solidFill>
                <a:latin typeface="Cambria"/>
                <a:ea typeface="Cambria"/>
                <a:cs typeface="Cambria"/>
                <a:sym typeface="Cambria"/>
              </a:defRPr>
            </a:lvl4pPr>
            <a:lvl5pPr marL="2286000" marR="0" lvl="4" indent="-342900" algn="l" rtl="0">
              <a:lnSpc>
                <a:spcPct val="120000"/>
              </a:lnSpc>
              <a:spcBef>
                <a:spcPts val="0"/>
              </a:spcBef>
              <a:spcAft>
                <a:spcPts val="0"/>
              </a:spcAft>
              <a:buClr>
                <a:schemeClr val="dk1"/>
              </a:buClr>
              <a:buSzPts val="1800"/>
              <a:buFont typeface="Cambria"/>
              <a:buChar char="∘"/>
              <a:defRPr sz="14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pPr marL="0" indent="0">
              <a:buSzPts val="2000"/>
              <a:buFont typeface="Arial"/>
              <a:buNone/>
            </a:pPr>
            <a:r>
              <a:rPr lang="en-US" sz="1600" b="1" i="1" dirty="0"/>
              <a:t>Tikkun</a:t>
            </a:r>
          </a:p>
          <a:p>
            <a:pPr marL="228600" indent="-228600">
              <a:buSzPts val="2000"/>
            </a:pPr>
            <a:r>
              <a:rPr lang="en-US" sz="1600" dirty="0"/>
              <a:t>Content from 2000–2018 as a complete collection or by year</a:t>
            </a:r>
            <a:endParaRPr lang="en-US" sz="1800" dirty="0"/>
          </a:p>
          <a:p>
            <a:pPr marL="228600" indent="-228600">
              <a:buSzPts val="2000"/>
            </a:pPr>
            <a:r>
              <a:rPr lang="en-US" sz="1600" dirty="0"/>
              <a:t>Analysis and commentary that strives to bridge the cultural divide between religious and secular progressives from a Jewish perspective</a:t>
            </a:r>
          </a:p>
        </p:txBody>
      </p:sp>
      <p:sp>
        <p:nvSpPr>
          <p:cNvPr id="10" name="Google Shape;216;p27">
            <a:extLst>
              <a:ext uri="{FF2B5EF4-FFF2-40B4-BE49-F238E27FC236}">
                <a16:creationId xmlns:a16="http://schemas.microsoft.com/office/drawing/2014/main" id="{773AC318-090A-4FDB-A75C-D26D7350A2E1}"/>
              </a:ext>
            </a:extLst>
          </p:cNvPr>
          <p:cNvSpPr txBox="1">
            <a:spLocks/>
          </p:cNvSpPr>
          <p:nvPr/>
        </p:nvSpPr>
        <p:spPr>
          <a:xfrm>
            <a:off x="736547" y="1693703"/>
            <a:ext cx="5093565" cy="354488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20000"/>
              </a:lnSpc>
              <a:spcBef>
                <a:spcPts val="0"/>
              </a:spcBef>
              <a:spcAft>
                <a:spcPts val="0"/>
              </a:spcAft>
              <a:buClr>
                <a:schemeClr val="dk1"/>
              </a:buClr>
              <a:buSzPts val="1800"/>
              <a:buFont typeface="Arial"/>
              <a:buChar char="•"/>
              <a:defRPr sz="2400" b="0" i="0" u="none" strike="noStrike" cap="none">
                <a:solidFill>
                  <a:schemeClr val="dk1"/>
                </a:solidFill>
                <a:latin typeface="Cambria"/>
                <a:ea typeface="Cambria"/>
                <a:cs typeface="Cambria"/>
                <a:sym typeface="Cambria"/>
              </a:defRPr>
            </a:lvl1pPr>
            <a:lvl2pPr marL="914400" marR="0" lvl="1" indent="-342900" algn="l" rtl="0">
              <a:lnSpc>
                <a:spcPct val="120000"/>
              </a:lnSpc>
              <a:spcBef>
                <a:spcPts val="0"/>
              </a:spcBef>
              <a:spcAft>
                <a:spcPts val="0"/>
              </a:spcAft>
              <a:buClr>
                <a:schemeClr val="dk1"/>
              </a:buClr>
              <a:buSzPts val="1800"/>
              <a:buFont typeface="Cambria"/>
              <a:buChar char="∘"/>
              <a:defRPr sz="2000" b="0" i="0" u="none" strike="noStrike" cap="none">
                <a:solidFill>
                  <a:schemeClr val="dk1"/>
                </a:solidFill>
                <a:latin typeface="Cambria"/>
                <a:ea typeface="Cambria"/>
                <a:cs typeface="Cambria"/>
                <a:sym typeface="Cambria"/>
              </a:defRPr>
            </a:lvl2pPr>
            <a:lvl3pPr marL="1371600" marR="0" lvl="2" indent="-342900" algn="l" rtl="0">
              <a:lnSpc>
                <a:spcPct val="120000"/>
              </a:lnSpc>
              <a:spcBef>
                <a:spcPts val="0"/>
              </a:spcBef>
              <a:spcAft>
                <a:spcPts val="0"/>
              </a:spcAft>
              <a:buClr>
                <a:schemeClr val="dk1"/>
              </a:buClr>
              <a:buSzPts val="1800"/>
              <a:buFont typeface="Noto Sans Symbols"/>
              <a:buChar char="▪"/>
              <a:defRPr sz="1800" b="0" i="0" u="none" strike="noStrike" cap="none">
                <a:solidFill>
                  <a:schemeClr val="dk1"/>
                </a:solidFill>
                <a:latin typeface="Cambria"/>
                <a:ea typeface="Cambria"/>
                <a:cs typeface="Cambria"/>
                <a:sym typeface="Cambria"/>
              </a:defRPr>
            </a:lvl3pPr>
            <a:lvl4pPr marL="1828800" marR="0" lvl="3" indent="-342900" algn="l" rtl="0">
              <a:lnSpc>
                <a:spcPct val="120000"/>
              </a:lnSpc>
              <a:spcBef>
                <a:spcPts val="0"/>
              </a:spcBef>
              <a:spcAft>
                <a:spcPts val="0"/>
              </a:spcAft>
              <a:buClr>
                <a:schemeClr val="dk1"/>
              </a:buClr>
              <a:buSzPts val="1800"/>
              <a:buFont typeface="Arial"/>
              <a:buChar char="•"/>
              <a:defRPr sz="1600" b="0" i="0" u="none" strike="noStrike" cap="none">
                <a:solidFill>
                  <a:schemeClr val="dk1"/>
                </a:solidFill>
                <a:latin typeface="Cambria"/>
                <a:ea typeface="Cambria"/>
                <a:cs typeface="Cambria"/>
                <a:sym typeface="Cambria"/>
              </a:defRPr>
            </a:lvl4pPr>
            <a:lvl5pPr marL="2286000" marR="0" lvl="4" indent="-342900" algn="l" rtl="0">
              <a:lnSpc>
                <a:spcPct val="120000"/>
              </a:lnSpc>
              <a:spcBef>
                <a:spcPts val="0"/>
              </a:spcBef>
              <a:spcAft>
                <a:spcPts val="0"/>
              </a:spcAft>
              <a:buClr>
                <a:schemeClr val="dk1"/>
              </a:buClr>
              <a:buSzPts val="1800"/>
              <a:buFont typeface="Cambria"/>
              <a:buChar char="∘"/>
              <a:defRPr sz="1400" b="0" i="0" u="none" strike="noStrike" cap="none">
                <a:solidFill>
                  <a:schemeClr val="dk1"/>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9pPr>
          </a:lstStyle>
          <a:p>
            <a:pPr marL="0" indent="0">
              <a:buSzPts val="2000"/>
              <a:buFont typeface="Arial"/>
              <a:buNone/>
            </a:pPr>
            <a:r>
              <a:rPr lang="en-US" sz="1600" b="1" i="1" dirty="0"/>
              <a:t>American Literary Scholarship</a:t>
            </a:r>
          </a:p>
          <a:p>
            <a:pPr marL="285750" indent="-285750">
              <a:buSzPts val="2000"/>
            </a:pPr>
            <a:r>
              <a:rPr lang="en-US" sz="1600" dirty="0"/>
              <a:t>2000-2022</a:t>
            </a:r>
          </a:p>
          <a:p>
            <a:pPr marL="285750" indent="-285750">
              <a:buSzPts val="2000"/>
            </a:pPr>
            <a:r>
              <a:rPr lang="en-US" sz="1600" dirty="0"/>
              <a:t>During its years of publication, American Literary Scholarship featured bibliographic essays arranged by writer and time period, from pre-1800 to 2020, and acted as a “systematic evaluative guide to published studies of American literature” (ALA Booklist).</a:t>
            </a:r>
          </a:p>
          <a:p>
            <a:pPr marL="285750" indent="-285750">
              <a:buSzPts val="2000"/>
            </a:pPr>
            <a:endParaRPr lang="en-US" sz="1600" dirty="0"/>
          </a:p>
          <a:p>
            <a:pPr marL="0" lvl="0" indent="0">
              <a:buSzPts val="2000"/>
              <a:buNone/>
            </a:pPr>
            <a:r>
              <a:rPr lang="en-US" sz="1600" b="1" i="1" dirty="0"/>
              <a:t>Black Sacred Music</a:t>
            </a:r>
          </a:p>
          <a:p>
            <a:pPr marL="228600" lvl="0" indent="-228600">
              <a:buSzPts val="2000"/>
            </a:pPr>
            <a:r>
              <a:rPr lang="en-US" sz="1600" dirty="0"/>
              <a:t>Complete archive from 1987 to 1995</a:t>
            </a:r>
            <a:endParaRPr lang="en-US" sz="1800" dirty="0"/>
          </a:p>
          <a:p>
            <a:pPr marL="228600" lvl="0" indent="-228600">
              <a:buSzPts val="2000"/>
            </a:pPr>
            <a:r>
              <a:rPr lang="en-US" sz="1600" dirty="0"/>
              <a:t>Black secular music, the early days of rap, soul, jazz, civil rights songs, religious music of Africa and the African diaspora, spirituals, gospel music, music of the black church</a:t>
            </a:r>
            <a:endParaRPr lang="en-US" sz="1800" dirty="0"/>
          </a:p>
          <a:p>
            <a:pPr marL="0" indent="0">
              <a:buSzPts val="2000"/>
              <a:buNone/>
            </a:pPr>
            <a:endParaRPr lang="en-US" sz="1600" dirty="0"/>
          </a:p>
          <a:p>
            <a:pPr marL="342900">
              <a:buSzPts val="2000"/>
            </a:pPr>
            <a:endParaRPr lang="en-US" sz="2000" dirty="0"/>
          </a:p>
        </p:txBody>
      </p:sp>
      <p:pic>
        <p:nvPicPr>
          <p:cNvPr id="11" name="Google Shape;218;p27">
            <a:extLst>
              <a:ext uri="{FF2B5EF4-FFF2-40B4-BE49-F238E27FC236}">
                <a16:creationId xmlns:a16="http://schemas.microsoft.com/office/drawing/2014/main" id="{FED0376A-5741-4EE1-879B-73382E63FC40}"/>
              </a:ext>
            </a:extLst>
          </p:cNvPr>
          <p:cNvPicPr preferRelativeResize="0">
            <a:picLocks noGrp="1"/>
          </p:cNvPicPr>
          <p:nvPr>
            <p:ph type="pic" idx="3"/>
          </p:nvPr>
        </p:nvPicPr>
        <p:blipFill rotWithShape="1">
          <a:blip r:embed="rId4" cstate="print">
            <a:alphaModFix/>
            <a:extLst>
              <a:ext uri="{28A0092B-C50C-407E-A947-70E740481C1C}">
                <a14:useLocalDpi xmlns:a14="http://schemas.microsoft.com/office/drawing/2010/main"/>
              </a:ext>
            </a:extLst>
          </a:blip>
          <a:srcRect l="7412" r="7412"/>
          <a:stretch/>
        </p:blipFill>
        <p:spPr>
          <a:xfrm>
            <a:off x="7870648" y="3802142"/>
            <a:ext cx="1722120" cy="2454594"/>
          </a:xfrm>
          <a:prstGeom prst="rect">
            <a:avLst/>
          </a:prstGeom>
          <a:noFill/>
          <a:ln w="9525" cap="flat" cmpd="sng">
            <a:solidFill>
              <a:schemeClr val="dk1"/>
            </a:solidFill>
            <a:prstDash val="solid"/>
            <a:round/>
            <a:headEnd type="none" w="sm" len="sm"/>
            <a:tailEnd type="none" w="sm" len="sm"/>
          </a:ln>
        </p:spPr>
      </p:pic>
      <p:pic>
        <p:nvPicPr>
          <p:cNvPr id="1026" name="Picture 2" descr="Issue Cover">
            <a:extLst>
              <a:ext uri="{FF2B5EF4-FFF2-40B4-BE49-F238E27FC236}">
                <a16:creationId xmlns:a16="http://schemas.microsoft.com/office/drawing/2014/main" id="{ED36FB94-E78A-4AAF-88C0-A001D1671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3333" y="3744913"/>
            <a:ext cx="1722120" cy="2583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3" name="Picture 2">
            <a:extLst>
              <a:ext uri="{FF2B5EF4-FFF2-40B4-BE49-F238E27FC236}">
                <a16:creationId xmlns:a16="http://schemas.microsoft.com/office/drawing/2014/main" id="{C0C60108-5EA6-4337-9C2A-94B717661C0C}"/>
              </a:ext>
            </a:extLst>
          </p:cNvPr>
          <p:cNvPicPr>
            <a:picLocks noChangeAspect="1"/>
          </p:cNvPicPr>
          <p:nvPr/>
        </p:nvPicPr>
        <p:blipFill>
          <a:blip r:embed="rId3"/>
          <a:stretch>
            <a:fillRect/>
          </a:stretch>
        </p:blipFill>
        <p:spPr>
          <a:xfrm>
            <a:off x="-1" y="0"/>
            <a:ext cx="12200709" cy="8133806"/>
          </a:xfrm>
          <a:prstGeom prst="rect">
            <a:avLst/>
          </a:prstGeom>
        </p:spPr>
      </p:pic>
      <p:pic>
        <p:nvPicPr>
          <p:cNvPr id="225" name="Google Shape;225;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14400" y="5562600"/>
            <a:ext cx="1701800" cy="881063"/>
          </a:xfrm>
          <a:prstGeom prst="rect">
            <a:avLst/>
          </a:prstGeom>
          <a:noFill/>
          <a:ln>
            <a:noFill/>
          </a:ln>
        </p:spPr>
      </p:pic>
      <p:sp>
        <p:nvSpPr>
          <p:cNvPr id="226" name="Google Shape;226;p28"/>
          <p:cNvSpPr/>
          <p:nvPr/>
        </p:nvSpPr>
        <p:spPr>
          <a:xfrm>
            <a:off x="-8709" y="365760"/>
            <a:ext cx="12200709" cy="802185"/>
          </a:xfrm>
          <a:prstGeom prst="rect">
            <a:avLst/>
          </a:prstGeom>
          <a:solidFill>
            <a:schemeClr val="dk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227" name="Google Shape;227;p28"/>
          <p:cNvSpPr txBox="1"/>
          <p:nvPr/>
        </p:nvSpPr>
        <p:spPr>
          <a:xfrm>
            <a:off x="914400" y="639763"/>
            <a:ext cx="10439400" cy="42703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2800"/>
              <a:buFont typeface="Roboto"/>
              <a:buNone/>
            </a:pPr>
            <a:r>
              <a:rPr lang="en-US" sz="2800" b="1" dirty="0">
                <a:solidFill>
                  <a:schemeClr val="lt1"/>
                </a:solidFill>
                <a:latin typeface="Roboto"/>
                <a:ea typeface="Roboto"/>
                <a:cs typeface="Roboto"/>
                <a:sym typeface="Roboto"/>
              </a:rPr>
              <a:t>e-Books Products</a:t>
            </a:r>
            <a:endParaRPr sz="2800" b="1" dirty="0">
              <a:solidFill>
                <a:schemeClr val="lt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9"/>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e-Duke Books Collection</a:t>
            </a:r>
            <a:endParaRPr dirty="0"/>
          </a:p>
        </p:txBody>
      </p:sp>
      <p:sp>
        <p:nvSpPr>
          <p:cNvPr id="233" name="Google Shape;233;p29"/>
          <p:cNvSpPr txBox="1">
            <a:spLocks noGrp="1"/>
          </p:cNvSpPr>
          <p:nvPr>
            <p:ph type="body" idx="1"/>
          </p:nvPr>
        </p:nvSpPr>
        <p:spPr>
          <a:xfrm>
            <a:off x="609600" y="1825625"/>
            <a:ext cx="5587200" cy="3544800"/>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Over 3,300 titles through 2025</a:t>
            </a:r>
            <a:endParaRPr dirty="0"/>
          </a:p>
          <a:p>
            <a:pPr marL="228600" lvl="0" indent="-228600" algn="l" rtl="0">
              <a:lnSpc>
                <a:spcPct val="120000"/>
              </a:lnSpc>
              <a:spcBef>
                <a:spcPts val="0"/>
              </a:spcBef>
              <a:spcAft>
                <a:spcPts val="0"/>
              </a:spcAft>
              <a:buClr>
                <a:schemeClr val="dk1"/>
              </a:buClr>
              <a:buSzPts val="2400"/>
              <a:buChar char="•"/>
            </a:pPr>
            <a:r>
              <a:rPr lang="en-US" dirty="0"/>
              <a:t>Annual collection model</a:t>
            </a:r>
            <a:endParaRPr dirty="0"/>
          </a:p>
          <a:p>
            <a:pPr marL="576072" lvl="1" indent="-228600" algn="l" rtl="0">
              <a:lnSpc>
                <a:spcPct val="120000"/>
              </a:lnSpc>
              <a:spcBef>
                <a:spcPts val="0"/>
              </a:spcBef>
              <a:spcAft>
                <a:spcPts val="0"/>
              </a:spcAft>
              <a:buClr>
                <a:schemeClr val="dk1"/>
              </a:buClr>
              <a:buSzPts val="2000"/>
              <a:buChar char="∘"/>
            </a:pPr>
            <a:r>
              <a:rPr lang="en-US" dirty="0"/>
              <a:t>Perpetual access to new titles published during purchase year (approximately 120 titles)</a:t>
            </a:r>
            <a:endParaRPr dirty="0"/>
          </a:p>
          <a:p>
            <a:pPr marL="576072" lvl="1" indent="-228600" algn="l" rtl="0">
              <a:lnSpc>
                <a:spcPct val="120000"/>
              </a:lnSpc>
              <a:spcBef>
                <a:spcPts val="0"/>
              </a:spcBef>
              <a:spcAft>
                <a:spcPts val="0"/>
              </a:spcAft>
              <a:buClr>
                <a:schemeClr val="dk1"/>
              </a:buClr>
              <a:buSzPts val="2000"/>
              <a:buChar char="∘"/>
            </a:pPr>
            <a:r>
              <a:rPr lang="en-US" dirty="0"/>
              <a:t>Term access to entire backlist </a:t>
            </a:r>
            <a:br>
              <a:rPr lang="en-US" dirty="0"/>
            </a:br>
            <a:r>
              <a:rPr lang="en-US" dirty="0"/>
              <a:t>(during purchase year)</a:t>
            </a:r>
          </a:p>
          <a:p>
            <a:pPr marL="576072" lvl="1" indent="-228600" algn="l" rtl="0">
              <a:lnSpc>
                <a:spcPct val="120000"/>
              </a:lnSpc>
              <a:spcBef>
                <a:spcPts val="0"/>
              </a:spcBef>
              <a:spcAft>
                <a:spcPts val="0"/>
              </a:spcAft>
              <a:buClr>
                <a:schemeClr val="dk1"/>
              </a:buClr>
              <a:buSzPts val="2000"/>
              <a:buChar char="∘"/>
            </a:pPr>
            <a:r>
              <a:rPr lang="en-US" dirty="0"/>
              <a:t>Annual collections 2008-2025 available for outright purchase</a:t>
            </a:r>
            <a:endParaRPr dirty="0"/>
          </a:p>
          <a:p>
            <a:pPr marL="0" lvl="0" indent="0" algn="l" rtl="0">
              <a:lnSpc>
                <a:spcPct val="120000"/>
              </a:lnSpc>
              <a:spcBef>
                <a:spcPts val="0"/>
              </a:spcBef>
              <a:spcAft>
                <a:spcPts val="0"/>
              </a:spcAft>
              <a:buNone/>
            </a:pPr>
            <a:r>
              <a:rPr lang="en-US" dirty="0"/>
              <a:t>							   </a:t>
            </a:r>
            <a:endParaRPr sz="1700" dirty="0"/>
          </a:p>
          <a:p>
            <a:pPr marL="576072" lvl="1" indent="-101600" algn="l" rtl="0">
              <a:lnSpc>
                <a:spcPct val="120000"/>
              </a:lnSpc>
              <a:spcBef>
                <a:spcPts val="0"/>
              </a:spcBef>
              <a:spcAft>
                <a:spcPts val="0"/>
              </a:spcAft>
              <a:buClr>
                <a:schemeClr val="dk1"/>
              </a:buClr>
              <a:buSzPts val="2000"/>
              <a:buNone/>
            </a:pPr>
            <a:endParaRPr dirty="0"/>
          </a:p>
        </p:txBody>
      </p:sp>
      <p:pic>
        <p:nvPicPr>
          <p:cNvPr id="234" name="Google Shape;234;p29"/>
          <p:cNvPicPr preferRelativeResize="0">
            <a:picLocks noGrp="1"/>
          </p:cNvPicPr>
          <p:nvPr>
            <p:ph type="pic" idx="2"/>
          </p:nvPr>
        </p:nvPicPr>
        <p:blipFill>
          <a:blip r:embed="rId3" cstate="print">
            <a:extLst>
              <a:ext uri="{28A0092B-C50C-407E-A947-70E740481C1C}">
                <a14:useLocalDpi xmlns:a14="http://schemas.microsoft.com/office/drawing/2010/main"/>
              </a:ext>
            </a:extLst>
          </a:blip>
          <a:stretch>
            <a:fillRect/>
          </a:stretch>
        </p:blipFill>
        <p:spPr>
          <a:xfrm>
            <a:off x="6358065" y="1829545"/>
            <a:ext cx="2289352" cy="3537049"/>
          </a:xfrm>
          <a:prstGeom prst="rect">
            <a:avLst/>
          </a:prstGeom>
          <a:noFill/>
          <a:ln>
            <a:noFill/>
          </a:ln>
        </p:spPr>
      </p:pic>
      <p:pic>
        <p:nvPicPr>
          <p:cNvPr id="235" name="Google Shape;235;p29"/>
          <p:cNvPicPr preferRelativeResize="0">
            <a:picLocks noGrp="1"/>
          </p:cNvPicPr>
          <p:nvPr>
            <p:ph type="pic" idx="3"/>
          </p:nvPr>
        </p:nvPicPr>
        <p:blipFill>
          <a:blip r:embed="rId4" cstate="print">
            <a:extLst>
              <a:ext uri="{28A0092B-C50C-407E-A947-70E740481C1C}">
                <a14:useLocalDpi xmlns:a14="http://schemas.microsoft.com/office/drawing/2010/main"/>
              </a:ext>
            </a:extLst>
          </a:blip>
          <a:stretch>
            <a:fillRect/>
          </a:stretch>
        </p:blipFill>
        <p:spPr>
          <a:xfrm>
            <a:off x="8939349" y="1825625"/>
            <a:ext cx="2358349" cy="3537524"/>
          </a:xfrm>
          <a:prstGeom prst="rect">
            <a:avLst/>
          </a:prstGeom>
          <a:noFill/>
          <a:ln w="9525" cap="flat" cmpd="sng">
            <a:solidFill>
              <a:srgbClr val="7F7F7F"/>
            </a:solidFill>
            <a:prstDash val="solid"/>
            <a:round/>
            <a:headEnd type="none" w="sm" len="sm"/>
            <a:tailEnd type="none" w="sm" len="sm"/>
          </a:ln>
        </p:spPr>
      </p:pic>
      <p:sp>
        <p:nvSpPr>
          <p:cNvPr id="236" name="Google Shape;236;p29"/>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14</a:t>
            </a:fld>
            <a:endParaRPr dirty="0"/>
          </a:p>
        </p:txBody>
      </p:sp>
      <p:pic>
        <p:nvPicPr>
          <p:cNvPr id="3" name="Picture 2">
            <a:extLst>
              <a:ext uri="{FF2B5EF4-FFF2-40B4-BE49-F238E27FC236}">
                <a16:creationId xmlns:a16="http://schemas.microsoft.com/office/drawing/2014/main" id="{E94E863C-5024-42B2-BBB3-C94380387707}"/>
              </a:ext>
            </a:extLst>
          </p:cNvPr>
          <p:cNvPicPr>
            <a:picLocks noChangeAspect="1"/>
          </p:cNvPicPr>
          <p:nvPr/>
        </p:nvPicPr>
        <p:blipFill>
          <a:blip r:embed="rId5"/>
          <a:stretch>
            <a:fillRect/>
          </a:stretch>
        </p:blipFill>
        <p:spPr>
          <a:xfrm>
            <a:off x="6324503" y="1825625"/>
            <a:ext cx="2358032" cy="353704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0"/>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e-Duke Books Archive</a:t>
            </a:r>
            <a:endParaRPr dirty="0"/>
          </a:p>
        </p:txBody>
      </p:sp>
      <p:sp>
        <p:nvSpPr>
          <p:cNvPr id="242" name="Google Shape;242;p30"/>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Over 1,200 titles published before 2008</a:t>
            </a:r>
            <a:endParaRPr dirty="0"/>
          </a:p>
          <a:p>
            <a:pPr marL="228600" lvl="0" indent="-76200" algn="l" rtl="0">
              <a:lnSpc>
                <a:spcPct val="120000"/>
              </a:lnSpc>
              <a:spcBef>
                <a:spcPts val="0"/>
              </a:spcBef>
              <a:spcAft>
                <a:spcPts val="0"/>
              </a:spcAft>
              <a:buClr>
                <a:schemeClr val="dk1"/>
              </a:buClr>
              <a:buSzPts val="2400"/>
              <a:buNone/>
            </a:pPr>
            <a:endParaRPr dirty="0"/>
          </a:p>
          <a:p>
            <a:pPr marL="228600" lvl="0" indent="-228600" algn="l" rtl="0">
              <a:lnSpc>
                <a:spcPct val="120000"/>
              </a:lnSpc>
              <a:spcBef>
                <a:spcPts val="0"/>
              </a:spcBef>
              <a:spcAft>
                <a:spcPts val="0"/>
              </a:spcAft>
              <a:buClr>
                <a:schemeClr val="dk1"/>
              </a:buClr>
              <a:buSzPts val="2400"/>
              <a:buChar char="•"/>
            </a:pPr>
            <a:r>
              <a:rPr lang="en-US" dirty="0"/>
              <a:t>Perpetual access model</a:t>
            </a:r>
            <a:endParaRPr dirty="0"/>
          </a:p>
          <a:p>
            <a:pPr marL="576072" lvl="1" indent="-228600" algn="l" rtl="0">
              <a:lnSpc>
                <a:spcPct val="120000"/>
              </a:lnSpc>
              <a:spcBef>
                <a:spcPts val="0"/>
              </a:spcBef>
              <a:spcAft>
                <a:spcPts val="0"/>
              </a:spcAft>
              <a:buClr>
                <a:schemeClr val="dk1"/>
              </a:buClr>
              <a:buSzPts val="2000"/>
              <a:buChar char="∘"/>
            </a:pPr>
            <a:r>
              <a:rPr lang="en-US" dirty="0"/>
              <a:t>Outright purchase with perpetual access</a:t>
            </a:r>
          </a:p>
          <a:p>
            <a:pPr marL="575945" lvl="1" indent="-228600" algn="l" rtl="0">
              <a:lnSpc>
                <a:spcPct val="120000"/>
              </a:lnSpc>
              <a:spcBef>
                <a:spcPts val="0"/>
              </a:spcBef>
              <a:spcAft>
                <a:spcPts val="0"/>
              </a:spcAft>
              <a:buClr>
                <a:schemeClr val="dk1"/>
              </a:buClr>
              <a:buSzPts val="2000"/>
              <a:buChar char="∘"/>
            </a:pPr>
            <a:r>
              <a:rPr lang="en-US" dirty="0"/>
              <a:t>Current e-Duke Books collection customers receive only term access to these titles with no post-cancellation access</a:t>
            </a:r>
            <a:endParaRPr dirty="0"/>
          </a:p>
        </p:txBody>
      </p:sp>
      <p:pic>
        <p:nvPicPr>
          <p:cNvPr id="243" name="Google Shape;243;p30"/>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6334606" y="1840027"/>
            <a:ext cx="2336269" cy="3516085"/>
          </a:xfrm>
          <a:prstGeom prst="rect">
            <a:avLst/>
          </a:prstGeom>
          <a:noFill/>
          <a:ln>
            <a:noFill/>
          </a:ln>
        </p:spPr>
      </p:pic>
      <p:pic>
        <p:nvPicPr>
          <p:cNvPr id="244" name="Google Shape;244;p30"/>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9024721" y="1825625"/>
            <a:ext cx="2301875" cy="3544889"/>
          </a:xfrm>
          <a:prstGeom prst="rect">
            <a:avLst/>
          </a:prstGeom>
          <a:noFill/>
          <a:ln>
            <a:noFill/>
          </a:ln>
        </p:spPr>
      </p:pic>
      <p:sp>
        <p:nvSpPr>
          <p:cNvPr id="245" name="Google Shape;245;p30"/>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15</a:t>
            </a:fld>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a:extLst>
            <a:ext uri="{FF2B5EF4-FFF2-40B4-BE49-F238E27FC236}">
              <a16:creationId xmlns:a16="http://schemas.microsoft.com/office/drawing/2014/main" id="{F775C0E6-6E48-C8A9-FAF2-42F4B07F7C8C}"/>
            </a:ext>
          </a:extLst>
        </p:cNvPr>
        <p:cNvGrpSpPr/>
        <p:nvPr/>
      </p:nvGrpSpPr>
      <p:grpSpPr>
        <a:xfrm>
          <a:off x="0" y="0"/>
          <a:ext cx="0" cy="0"/>
          <a:chOff x="0" y="0"/>
          <a:chExt cx="0" cy="0"/>
        </a:xfrm>
      </p:grpSpPr>
      <p:sp>
        <p:nvSpPr>
          <p:cNvPr id="345" name="Google Shape;345;p42">
            <a:extLst>
              <a:ext uri="{FF2B5EF4-FFF2-40B4-BE49-F238E27FC236}">
                <a16:creationId xmlns:a16="http://schemas.microsoft.com/office/drawing/2014/main" id="{9709ECCE-1F1E-6750-05E7-B650AE428627}"/>
              </a:ext>
            </a:extLst>
          </p:cNvPr>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Direct to Open (D2O) </a:t>
            </a:r>
            <a:endParaRPr dirty="0"/>
          </a:p>
        </p:txBody>
      </p:sp>
      <p:sp>
        <p:nvSpPr>
          <p:cNvPr id="346" name="Google Shape;346;p42">
            <a:extLst>
              <a:ext uri="{FF2B5EF4-FFF2-40B4-BE49-F238E27FC236}">
                <a16:creationId xmlns:a16="http://schemas.microsoft.com/office/drawing/2014/main" id="{8081DD78-E5CB-894C-3EE3-9E5D9618A56E}"/>
              </a:ext>
            </a:extLst>
          </p:cNvPr>
          <p:cNvSpPr txBox="1">
            <a:spLocks noGrp="1"/>
          </p:cNvSpPr>
          <p:nvPr>
            <p:ph type="body" idx="1"/>
          </p:nvPr>
        </p:nvSpPr>
        <p:spPr>
          <a:xfrm>
            <a:off x="375386" y="1455322"/>
            <a:ext cx="8061044" cy="3544888"/>
          </a:xfrm>
          <a:prstGeom prst="rect">
            <a:avLst/>
          </a:prstGeom>
          <a:noFill/>
          <a:ln>
            <a:noFill/>
          </a:ln>
        </p:spPr>
        <p:txBody>
          <a:bodyPr spcFirstLastPara="1" wrap="square" lIns="0" tIns="0" rIns="0" bIns="0" anchor="t" anchorCtr="0">
            <a:noAutofit/>
          </a:bodyPr>
          <a:lstStyle/>
          <a:p>
            <a:pPr marL="0" indent="0">
              <a:buSzPts val="2000"/>
              <a:buNone/>
            </a:pPr>
            <a:r>
              <a:rPr lang="en-US" sz="2000" dirty="0"/>
              <a:t>D2O is the MIT Press’s innovative framework for new release monographs that creates a collaborative, library-supported open access model</a:t>
            </a:r>
            <a:r>
              <a:rPr lang="en-US" dirty="0"/>
              <a:t>. </a:t>
            </a:r>
            <a:r>
              <a:rPr lang="en-US" sz="2000" dirty="0"/>
              <a:t>Duke University Press is proud to partner with the MIT Press to: </a:t>
            </a:r>
          </a:p>
          <a:p>
            <a:pPr marL="342900">
              <a:buSzPts val="2000"/>
            </a:pPr>
            <a:r>
              <a:rPr lang="en-US" sz="1800" dirty="0"/>
              <a:t>Bring open access to 20 new Duke University Press scholarly monographs annually via recurring participation fees. </a:t>
            </a:r>
          </a:p>
          <a:p>
            <a:pPr marL="342900">
              <a:buSzPts val="2000"/>
            </a:pPr>
            <a:endParaRPr lang="en-US" sz="1800" dirty="0"/>
          </a:p>
          <a:p>
            <a:pPr marL="342900">
              <a:buSzPts val="2000"/>
            </a:pPr>
            <a:r>
              <a:rPr lang="en-US" sz="1800" dirty="0"/>
              <a:t>Provide participating libraries with term access to 250 backlist/archival titles which will otherwise remain gated. Participating libraries will receive access even if the model is not successful.  </a:t>
            </a:r>
          </a:p>
          <a:p>
            <a:pPr marL="342900">
              <a:buSzPts val="2000"/>
            </a:pPr>
            <a:endParaRPr lang="en-US" sz="1800" dirty="0"/>
          </a:p>
          <a:p>
            <a:pPr marL="342900">
              <a:buSzPts val="2000"/>
            </a:pPr>
            <a:r>
              <a:rPr lang="en-US" sz="1800" dirty="0"/>
              <a:t>Cover partial direct costs for the publication of high-quality works that are also available for print purchase.</a:t>
            </a:r>
            <a:endParaRPr sz="1800" dirty="0"/>
          </a:p>
        </p:txBody>
      </p:sp>
      <p:sp>
        <p:nvSpPr>
          <p:cNvPr id="347" name="Google Shape;347;p42">
            <a:extLst>
              <a:ext uri="{FF2B5EF4-FFF2-40B4-BE49-F238E27FC236}">
                <a16:creationId xmlns:a16="http://schemas.microsoft.com/office/drawing/2014/main" id="{ED5EE5DC-8CFA-3F06-1136-D887D4590DC8}"/>
              </a:ext>
            </a:extLst>
          </p:cNvPr>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16</a:t>
            </a:fld>
            <a:endParaRPr dirty="0"/>
          </a:p>
        </p:txBody>
      </p:sp>
      <p:sp>
        <p:nvSpPr>
          <p:cNvPr id="4" name="AutoShape 2" descr="D2O logo">
            <a:extLst>
              <a:ext uri="{FF2B5EF4-FFF2-40B4-BE49-F238E27FC236}">
                <a16:creationId xmlns:a16="http://schemas.microsoft.com/office/drawing/2014/main" id="{00E48FD7-5BC5-8F81-F7CB-C080C5BECFE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descr="A black and yellow sign with white text&#10;&#10;AI-generated content may be incorrect.">
            <a:extLst>
              <a:ext uri="{FF2B5EF4-FFF2-40B4-BE49-F238E27FC236}">
                <a16:creationId xmlns:a16="http://schemas.microsoft.com/office/drawing/2014/main" id="{0B358B3D-FC03-C041-F444-56FA8C7CD48E}"/>
              </a:ext>
            </a:extLst>
          </p:cNvPr>
          <p:cNvPicPr>
            <a:picLocks noChangeAspect="1"/>
          </p:cNvPicPr>
          <p:nvPr/>
        </p:nvPicPr>
        <p:blipFill>
          <a:blip r:embed="rId3"/>
          <a:stretch>
            <a:fillRect/>
          </a:stretch>
        </p:blipFill>
        <p:spPr>
          <a:xfrm>
            <a:off x="8531815" y="1862355"/>
            <a:ext cx="3284800" cy="1719045"/>
          </a:xfrm>
          <a:prstGeom prst="rect">
            <a:avLst/>
          </a:prstGeom>
        </p:spPr>
      </p:pic>
    </p:spTree>
    <p:extLst>
      <p:ext uri="{BB962C8B-B14F-4D97-AF65-F5344CB8AC3E}">
        <p14:creationId xmlns:p14="http://schemas.microsoft.com/office/powerpoint/2010/main" val="2100083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1"/>
          <p:cNvSpPr txBox="1">
            <a:spLocks noGrp="1"/>
          </p:cNvSpPr>
          <p:nvPr>
            <p:ph type="title"/>
          </p:nvPr>
        </p:nvSpPr>
        <p:spPr>
          <a:xfrm>
            <a:off x="4944094" y="639763"/>
            <a:ext cx="6409706"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E-Book Subject Collections</a:t>
            </a:r>
            <a:endParaRPr dirty="0"/>
          </a:p>
        </p:txBody>
      </p:sp>
      <p:sp>
        <p:nvSpPr>
          <p:cNvPr id="251" name="Google Shape;251;p31"/>
          <p:cNvSpPr txBox="1">
            <a:spLocks noGrp="1"/>
          </p:cNvSpPr>
          <p:nvPr>
            <p:ph type="body" idx="2"/>
          </p:nvPr>
        </p:nvSpPr>
        <p:spPr>
          <a:xfrm>
            <a:off x="4851496" y="1559357"/>
            <a:ext cx="6409706" cy="3736975"/>
          </a:xfrm>
          <a:prstGeom prst="rect">
            <a:avLst/>
          </a:prstGeom>
          <a:noFill/>
          <a:ln>
            <a:noFill/>
          </a:ln>
        </p:spPr>
        <p:txBody>
          <a:bodyPr spcFirstLastPara="1" wrap="square" lIns="0" tIns="0" rIns="0" bIns="0" anchor="t" anchorCtr="0">
            <a:noAutofit/>
          </a:bodyPr>
          <a:lstStyle/>
          <a:p>
            <a:pPr marL="114300" indent="0">
              <a:buNone/>
            </a:pPr>
            <a:r>
              <a:rPr lang="en-US" sz="2000" dirty="0"/>
              <a:t>Our e-Book Subject Collections allow you to purchase all of the available e-books in the subject areas for which Duke University Press is best known. </a:t>
            </a:r>
          </a:p>
          <a:p>
            <a:pPr marL="114300" indent="0">
              <a:buNone/>
            </a:pPr>
            <a:endParaRPr lang="en-US" dirty="0"/>
          </a:p>
          <a:p>
            <a:pPr marL="114300" indent="0">
              <a:buNone/>
            </a:pPr>
            <a:r>
              <a:rPr lang="en-US" sz="2000" b="1" dirty="0"/>
              <a:t>Purchase Full Collections</a:t>
            </a:r>
            <a:br>
              <a:rPr lang="en-US" dirty="0"/>
            </a:br>
            <a:r>
              <a:rPr lang="en-US" sz="2000" dirty="0"/>
              <a:t>Purchase includes perpetual access to all e-books in the chosen collection. </a:t>
            </a:r>
            <a:br>
              <a:rPr lang="en-US" dirty="0"/>
            </a:br>
            <a:endParaRPr lang="en-US" sz="2000" dirty="0"/>
          </a:p>
          <a:p>
            <a:pPr marL="114300" indent="0">
              <a:buNone/>
            </a:pPr>
            <a:r>
              <a:rPr lang="en-US" sz="2000" b="1" dirty="0"/>
              <a:t>Top-ups</a:t>
            </a:r>
            <a:br>
              <a:rPr lang="en-US" dirty="0"/>
            </a:br>
            <a:r>
              <a:rPr lang="en-US" sz="2000" dirty="0"/>
              <a:t>Existing subject collection customers have the option to “top up” their subject collection by purchasing the year’s new batch of relevant titles. 2026 top-ups contain all relevant titles published in 2026.</a:t>
            </a:r>
            <a:br>
              <a:rPr lang="en-US" dirty="0"/>
            </a:br>
            <a:endParaRPr dirty="0"/>
          </a:p>
        </p:txBody>
      </p:sp>
      <p:pic>
        <p:nvPicPr>
          <p:cNvPr id="3" name="Picture 2">
            <a:extLst>
              <a:ext uri="{FF2B5EF4-FFF2-40B4-BE49-F238E27FC236}">
                <a16:creationId xmlns:a16="http://schemas.microsoft.com/office/drawing/2014/main" id="{F302220D-63F4-4665-8A19-20823A2A97B2}"/>
              </a:ext>
            </a:extLst>
          </p:cNvPr>
          <p:cNvPicPr>
            <a:picLocks noChangeAspect="1"/>
          </p:cNvPicPr>
          <p:nvPr/>
        </p:nvPicPr>
        <p:blipFill>
          <a:blip r:embed="rId3"/>
          <a:stretch>
            <a:fillRect/>
          </a:stretch>
        </p:blipFill>
        <p:spPr>
          <a:xfrm>
            <a:off x="0" y="-1156"/>
            <a:ext cx="4572397" cy="6858000"/>
          </a:xfrm>
          <a:prstGeom prst="rect">
            <a:avLst/>
          </a:prstGeom>
        </p:spPr>
      </p:pic>
      <p:sp>
        <p:nvSpPr>
          <p:cNvPr id="2" name="Slide Number Placeholder 1">
            <a:extLst>
              <a:ext uri="{FF2B5EF4-FFF2-40B4-BE49-F238E27FC236}">
                <a16:creationId xmlns:a16="http://schemas.microsoft.com/office/drawing/2014/main" id="{05E895F2-0A36-A4D7-48B0-D54026F8D222}"/>
              </a:ext>
            </a:extLst>
          </p:cNvPr>
          <p:cNvSpPr>
            <a:spLocks noGrp="1"/>
          </p:cNvSpPr>
          <p:nvPr>
            <p:ph type="sldNum" idx="12"/>
          </p:nvPr>
        </p:nvSpPr>
        <p:spPr/>
        <p:txBody>
          <a:bodyPr/>
          <a:lstStyle/>
          <a:p>
            <a:fld id="{00000000-1234-1234-1234-123412341234}" type="slidenum">
              <a:rPr lang="en-US"/>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2"/>
          <p:cNvSpPr txBox="1">
            <a:spLocks noGrp="1"/>
          </p:cNvSpPr>
          <p:nvPr>
            <p:ph type="title"/>
          </p:nvPr>
        </p:nvSpPr>
        <p:spPr>
          <a:xfrm>
            <a:off x="914400" y="640080"/>
            <a:ext cx="10439400" cy="46590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e-Book Subject Collections</a:t>
            </a:r>
            <a:endParaRPr dirty="0"/>
          </a:p>
        </p:txBody>
      </p:sp>
      <p:sp>
        <p:nvSpPr>
          <p:cNvPr id="258" name="Google Shape;258;p32"/>
          <p:cNvSpPr txBox="1">
            <a:spLocks noGrp="1"/>
          </p:cNvSpPr>
          <p:nvPr>
            <p:ph type="body" idx="1"/>
          </p:nvPr>
        </p:nvSpPr>
        <p:spPr>
          <a:xfrm>
            <a:off x="2704351" y="1727438"/>
            <a:ext cx="7912849" cy="3403124"/>
          </a:xfrm>
          <a:prstGeom prst="rect">
            <a:avLst/>
          </a:prstGeom>
          <a:noFill/>
          <a:ln>
            <a:noFill/>
          </a:ln>
        </p:spPr>
        <p:txBody>
          <a:bodyPr spcFirstLastPara="1" wrap="square" lIns="0" tIns="0" rIns="0" bIns="0" anchor="t" anchorCtr="0">
            <a:noAutofit/>
          </a:bodyPr>
          <a:lstStyle/>
          <a:p>
            <a:pPr marL="228600" lvl="0" indent="-228600">
              <a:buSzPts val="2400"/>
            </a:pPr>
            <a:r>
              <a:rPr lang="en-US" sz="2000" dirty="0"/>
              <a:t>African American, African, and Black Diaspora Studies (636 titles)</a:t>
            </a:r>
          </a:p>
          <a:p>
            <a:pPr marL="228600" lvl="0" indent="-228600">
              <a:buSzPts val="2400"/>
            </a:pPr>
            <a:r>
              <a:rPr lang="en-US" sz="2000" dirty="0"/>
              <a:t>Anthropology (804 titles) </a:t>
            </a:r>
          </a:p>
          <a:p>
            <a:pPr marL="228600" lvl="0" indent="-228600">
              <a:buSzPts val="2400"/>
            </a:pPr>
            <a:r>
              <a:rPr lang="en-US" sz="2000" dirty="0"/>
              <a:t>Art and Art History (316 titles) </a:t>
            </a:r>
          </a:p>
          <a:p>
            <a:pPr marL="228600" lvl="0" indent="-228600">
              <a:buSzPts val="2400"/>
            </a:pPr>
            <a:r>
              <a:rPr lang="en-US" sz="2000" dirty="0"/>
              <a:t>Asian Studies (492 titles) </a:t>
            </a:r>
          </a:p>
          <a:p>
            <a:pPr marL="228600" lvl="0" indent="-228600">
              <a:buSzPts val="2400"/>
            </a:pPr>
            <a:r>
              <a:rPr lang="en-US" sz="2000" dirty="0"/>
              <a:t>Environmental Humanities (133 titles) </a:t>
            </a:r>
          </a:p>
          <a:p>
            <a:pPr marL="228600" lvl="0" indent="-228600">
              <a:buSzPts val="2400"/>
            </a:pPr>
            <a:r>
              <a:rPr lang="en-US" sz="2000" dirty="0"/>
              <a:t>Gender Studies (899 titles) </a:t>
            </a:r>
          </a:p>
          <a:p>
            <a:pPr marL="685800" lvl="1" indent="-228600">
              <a:buSzPts val="2400"/>
            </a:pPr>
            <a:r>
              <a:rPr lang="en-US" dirty="0"/>
              <a:t>LGBTQIA+ Studies(298 titles) </a:t>
            </a:r>
          </a:p>
          <a:p>
            <a:pPr marL="685800" lvl="1" indent="-228600">
              <a:buSzPts val="2400"/>
            </a:pPr>
            <a:r>
              <a:rPr lang="en-US" dirty="0"/>
              <a:t>Transgender Studies (31 titles) </a:t>
            </a:r>
          </a:p>
          <a:p>
            <a:pPr marL="228600" indent="-228600">
              <a:buSzPts val="2400"/>
            </a:pPr>
            <a:r>
              <a:rPr lang="en-US" sz="2000" dirty="0"/>
              <a:t>Latin American Studies (750 titles)</a:t>
            </a:r>
          </a:p>
          <a:p>
            <a:pPr marL="228600" lvl="0" indent="-228600">
              <a:buSzPts val="2400"/>
            </a:pPr>
            <a:r>
              <a:rPr lang="en-US" sz="2000" dirty="0"/>
              <a:t>Music and Sound Studies (221 titles)</a:t>
            </a:r>
          </a:p>
          <a:p>
            <a:pPr marL="228600" lvl="0" indent="-228600">
              <a:buSzPts val="2400"/>
            </a:pPr>
            <a:r>
              <a:rPr lang="en-US" sz="2000" dirty="0"/>
              <a:t>Native and Indigenous Studies (130 titles) - New in 2026</a:t>
            </a:r>
          </a:p>
          <a:p>
            <a:pPr marL="228600" lvl="0" indent="-228600">
              <a:buSzPts val="2400"/>
            </a:pPr>
            <a:r>
              <a:rPr lang="en-US" sz="2000" dirty="0"/>
              <a:t>Religious Studies (183 titles)</a:t>
            </a:r>
          </a:p>
        </p:txBody>
      </p:sp>
      <p:sp>
        <p:nvSpPr>
          <p:cNvPr id="259" name="Google Shape;259;p3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18</a:t>
            </a:fld>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0"/>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Pick-and-Choose e-Books</a:t>
            </a:r>
            <a:endParaRPr dirty="0"/>
          </a:p>
        </p:txBody>
      </p:sp>
      <p:sp>
        <p:nvSpPr>
          <p:cNvPr id="330" name="Google Shape;330;p40"/>
          <p:cNvSpPr txBox="1">
            <a:spLocks noGrp="1"/>
          </p:cNvSpPr>
          <p:nvPr>
            <p:ph type="body" idx="1"/>
          </p:nvPr>
        </p:nvSpPr>
        <p:spPr>
          <a:xfrm>
            <a:off x="914399" y="1825625"/>
            <a:ext cx="5050971"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Title by title purchase of e-books</a:t>
            </a:r>
            <a:endParaRPr dirty="0"/>
          </a:p>
          <a:p>
            <a:pPr marL="228600" lvl="0" indent="-228600" algn="l" rtl="0">
              <a:lnSpc>
                <a:spcPct val="120000"/>
              </a:lnSpc>
              <a:spcBef>
                <a:spcPts val="0"/>
              </a:spcBef>
              <a:spcAft>
                <a:spcPts val="0"/>
              </a:spcAft>
              <a:buClr>
                <a:schemeClr val="dk1"/>
              </a:buClr>
              <a:buSzPts val="2400"/>
              <a:buChar char="•"/>
            </a:pPr>
            <a:r>
              <a:rPr lang="en-US" dirty="0"/>
              <a:t>Across title list of e-books in the humanities and social sciences</a:t>
            </a:r>
            <a:endParaRPr dirty="0"/>
          </a:p>
          <a:p>
            <a:pPr marL="228600" lvl="0" indent="-228600" algn="l" rtl="0">
              <a:lnSpc>
                <a:spcPct val="120000"/>
              </a:lnSpc>
              <a:spcBef>
                <a:spcPts val="0"/>
              </a:spcBef>
              <a:spcAft>
                <a:spcPts val="0"/>
              </a:spcAft>
              <a:buClr>
                <a:schemeClr val="dk1"/>
              </a:buClr>
              <a:buSzPts val="2400"/>
              <a:buChar char="•"/>
            </a:pPr>
            <a:r>
              <a:rPr lang="en-US" dirty="0"/>
              <a:t>Volume discounts start at 25 books</a:t>
            </a:r>
            <a:endParaRPr dirty="0"/>
          </a:p>
          <a:p>
            <a:pPr marL="228600" lvl="0" indent="-228600" algn="l" rtl="0">
              <a:lnSpc>
                <a:spcPct val="120000"/>
              </a:lnSpc>
              <a:spcBef>
                <a:spcPts val="0"/>
              </a:spcBef>
              <a:spcAft>
                <a:spcPts val="0"/>
              </a:spcAft>
              <a:buClr>
                <a:schemeClr val="dk1"/>
              </a:buClr>
              <a:buSzPts val="2400"/>
              <a:buChar char="•"/>
            </a:pPr>
            <a:r>
              <a:rPr lang="en-US" dirty="0"/>
              <a:t>Allows curation of e-book collections</a:t>
            </a:r>
            <a:endParaRPr dirty="0"/>
          </a:p>
          <a:p>
            <a:pPr marL="228600" lvl="0" indent="-228600" algn="l" rtl="0">
              <a:lnSpc>
                <a:spcPct val="120000"/>
              </a:lnSpc>
              <a:spcBef>
                <a:spcPts val="0"/>
              </a:spcBef>
              <a:spcAft>
                <a:spcPts val="0"/>
              </a:spcAft>
              <a:buClr>
                <a:schemeClr val="dk1"/>
              </a:buClr>
              <a:buSzPts val="2400"/>
              <a:buChar char="•"/>
            </a:pPr>
            <a:r>
              <a:rPr lang="en-US" dirty="0"/>
              <a:t>Same platform and features as </a:t>
            </a:r>
            <a:br>
              <a:rPr lang="en-US" dirty="0"/>
            </a:br>
            <a:r>
              <a:rPr lang="en-US" dirty="0"/>
              <a:t>e-book collections products</a:t>
            </a:r>
          </a:p>
          <a:p>
            <a:pPr marL="228600" lvl="0" indent="-228600" algn="l" rtl="0">
              <a:lnSpc>
                <a:spcPct val="120000"/>
              </a:lnSpc>
              <a:spcBef>
                <a:spcPts val="0"/>
              </a:spcBef>
              <a:spcAft>
                <a:spcPts val="0"/>
              </a:spcAft>
              <a:buClr>
                <a:schemeClr val="dk1"/>
              </a:buClr>
              <a:buSzPts val="2400"/>
              <a:buChar char="•"/>
            </a:pPr>
            <a:r>
              <a:rPr lang="en-US" dirty="0"/>
              <a:t>Outright purchase with perpetual access</a:t>
            </a:r>
            <a:endParaRPr dirty="0"/>
          </a:p>
        </p:txBody>
      </p:sp>
      <p:sp>
        <p:nvSpPr>
          <p:cNvPr id="331" name="Google Shape;331;p40"/>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19</a:t>
            </a:fld>
            <a:endParaRPr dirty="0"/>
          </a:p>
        </p:txBody>
      </p:sp>
      <p:pic>
        <p:nvPicPr>
          <p:cNvPr id="3" name="Picture 2">
            <a:extLst>
              <a:ext uri="{FF2B5EF4-FFF2-40B4-BE49-F238E27FC236}">
                <a16:creationId xmlns:a16="http://schemas.microsoft.com/office/drawing/2014/main" id="{34A3574F-2FD0-486D-92C8-BC50D3F2D4DA}"/>
              </a:ext>
            </a:extLst>
          </p:cNvPr>
          <p:cNvPicPr>
            <a:picLocks noChangeAspect="1"/>
          </p:cNvPicPr>
          <p:nvPr/>
        </p:nvPicPr>
        <p:blipFill>
          <a:blip r:embed="rId3"/>
          <a:stretch>
            <a:fillRect/>
          </a:stretch>
        </p:blipFill>
        <p:spPr>
          <a:xfrm>
            <a:off x="6226633" y="1676400"/>
            <a:ext cx="5736768" cy="38238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About Duke University Press</a:t>
            </a:r>
            <a:endParaRPr dirty="0"/>
          </a:p>
        </p:txBody>
      </p:sp>
      <p:sp>
        <p:nvSpPr>
          <p:cNvPr id="101" name="Google Shape;101;p14"/>
          <p:cNvSpPr txBox="1">
            <a:spLocks noGrp="1"/>
          </p:cNvSpPr>
          <p:nvPr>
            <p:ph type="body" idx="1"/>
          </p:nvPr>
        </p:nvSpPr>
        <p:spPr>
          <a:xfrm>
            <a:off x="914400" y="1825625"/>
            <a:ext cx="4876800"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Humanities, social sciences, </a:t>
            </a:r>
            <a:br>
              <a:rPr lang="en-US" dirty="0"/>
            </a:br>
            <a:r>
              <a:rPr lang="en-US" dirty="0"/>
              <a:t>and mathematics publisher</a:t>
            </a:r>
            <a:endParaRPr dirty="0"/>
          </a:p>
          <a:p>
            <a:pPr marL="228600" lvl="0" indent="-228600" algn="l" rtl="0">
              <a:lnSpc>
                <a:spcPct val="120000"/>
              </a:lnSpc>
              <a:spcBef>
                <a:spcPts val="1200"/>
              </a:spcBef>
              <a:spcAft>
                <a:spcPts val="0"/>
              </a:spcAft>
              <a:buClr>
                <a:schemeClr val="dk1"/>
              </a:buClr>
              <a:buSzPts val="2400"/>
              <a:buChar char="•"/>
            </a:pPr>
            <a:r>
              <a:rPr lang="en-US" dirty="0"/>
              <a:t>A division of Duke University </a:t>
            </a:r>
            <a:br>
              <a:rPr lang="en-US" dirty="0"/>
            </a:br>
            <a:r>
              <a:rPr lang="en-US" dirty="0"/>
              <a:t>in Durham, North Carolina, USA</a:t>
            </a:r>
            <a:endParaRPr dirty="0"/>
          </a:p>
          <a:p>
            <a:pPr marL="228600" lvl="0" indent="-228600" algn="l" rtl="0">
              <a:lnSpc>
                <a:spcPct val="120000"/>
              </a:lnSpc>
              <a:spcBef>
                <a:spcPts val="1200"/>
              </a:spcBef>
              <a:spcAft>
                <a:spcPts val="0"/>
              </a:spcAft>
              <a:buClr>
                <a:schemeClr val="dk1"/>
              </a:buClr>
              <a:buSzPts val="2400"/>
              <a:buChar char="•"/>
            </a:pPr>
            <a:r>
              <a:rPr lang="en-US" dirty="0"/>
              <a:t>Strong reputation for leading-edge scholarly publishing</a:t>
            </a:r>
            <a:endParaRPr dirty="0"/>
          </a:p>
          <a:p>
            <a:pPr marL="228600" lvl="0" indent="-76200" algn="l" rtl="0">
              <a:lnSpc>
                <a:spcPct val="120000"/>
              </a:lnSpc>
              <a:spcBef>
                <a:spcPts val="0"/>
              </a:spcBef>
              <a:spcAft>
                <a:spcPts val="0"/>
              </a:spcAft>
              <a:buClr>
                <a:schemeClr val="dk1"/>
              </a:buClr>
              <a:buSzPts val="2400"/>
              <a:buNone/>
            </a:pPr>
            <a:endParaRPr dirty="0"/>
          </a:p>
        </p:txBody>
      </p:sp>
      <p:pic>
        <p:nvPicPr>
          <p:cNvPr id="102" name="Google Shape;102;p14"/>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6324600" y="0"/>
            <a:ext cx="58674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e-Book Features</a:t>
            </a:r>
            <a:endParaRPr dirty="0"/>
          </a:p>
        </p:txBody>
      </p:sp>
      <p:sp>
        <p:nvSpPr>
          <p:cNvPr id="338" name="Google Shape;338;p41"/>
          <p:cNvSpPr txBox="1">
            <a:spLocks noGrp="1"/>
          </p:cNvSpPr>
          <p:nvPr>
            <p:ph type="body" idx="1"/>
          </p:nvPr>
        </p:nvSpPr>
        <p:spPr>
          <a:xfrm>
            <a:off x="914398" y="1603481"/>
            <a:ext cx="8174422" cy="4341373"/>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000"/>
              <a:buChar char="•"/>
            </a:pPr>
            <a:r>
              <a:rPr lang="en-US" dirty="0"/>
              <a:t>No digital rights management (DRM)</a:t>
            </a:r>
            <a:endParaRPr dirty="0"/>
          </a:p>
          <a:p>
            <a:pPr marL="228600" lvl="0" indent="-228600" algn="l" rtl="0">
              <a:lnSpc>
                <a:spcPct val="110000"/>
              </a:lnSpc>
              <a:spcBef>
                <a:spcPts val="1000"/>
              </a:spcBef>
              <a:spcAft>
                <a:spcPts val="0"/>
              </a:spcAft>
              <a:buClr>
                <a:schemeClr val="dk1"/>
              </a:buClr>
              <a:buSzPts val="2000"/>
              <a:buChar char="•"/>
            </a:pPr>
            <a:r>
              <a:rPr lang="en-US" dirty="0"/>
              <a:t>Unlimited multiuser access</a:t>
            </a:r>
            <a:endParaRPr dirty="0"/>
          </a:p>
          <a:p>
            <a:pPr marL="228600" lvl="0" indent="-228600" algn="l" rtl="0">
              <a:lnSpc>
                <a:spcPct val="110000"/>
              </a:lnSpc>
              <a:spcBef>
                <a:spcPts val="1000"/>
              </a:spcBef>
              <a:spcAft>
                <a:spcPts val="0"/>
              </a:spcAft>
              <a:buClr>
                <a:schemeClr val="dk1"/>
              </a:buClr>
              <a:buSzPts val="2000"/>
              <a:buChar char="•"/>
            </a:pPr>
            <a:r>
              <a:rPr lang="en-US" dirty="0"/>
              <a:t>Tiered discounting</a:t>
            </a:r>
            <a:endParaRPr dirty="0"/>
          </a:p>
          <a:p>
            <a:pPr marL="228600" lvl="0" indent="-228600" algn="l" rtl="0">
              <a:lnSpc>
                <a:spcPct val="110000"/>
              </a:lnSpc>
              <a:spcBef>
                <a:spcPts val="1000"/>
              </a:spcBef>
              <a:spcAft>
                <a:spcPts val="0"/>
              </a:spcAft>
              <a:buClr>
                <a:schemeClr val="dk1"/>
              </a:buClr>
              <a:buSzPts val="2000"/>
              <a:buChar char="•"/>
            </a:pPr>
            <a:r>
              <a:rPr lang="en-US" dirty="0"/>
              <a:t>COUNTER-compliant usage statistics</a:t>
            </a:r>
            <a:endParaRPr dirty="0"/>
          </a:p>
          <a:p>
            <a:pPr marL="228600" lvl="0" indent="-228600" algn="l" rtl="0">
              <a:lnSpc>
                <a:spcPct val="110000"/>
              </a:lnSpc>
              <a:spcBef>
                <a:spcPts val="1000"/>
              </a:spcBef>
              <a:spcAft>
                <a:spcPts val="0"/>
              </a:spcAft>
              <a:buClr>
                <a:schemeClr val="dk1"/>
              </a:buClr>
              <a:buSzPts val="2000"/>
              <a:buChar char="•"/>
            </a:pPr>
            <a:r>
              <a:rPr lang="en-US" dirty="0"/>
              <a:t>Users can print, read online, or download PDFs by chapter</a:t>
            </a:r>
            <a:endParaRPr dirty="0"/>
          </a:p>
          <a:p>
            <a:pPr marL="228600" lvl="0" indent="-228600" algn="l" rtl="0">
              <a:lnSpc>
                <a:spcPct val="110000"/>
              </a:lnSpc>
              <a:spcBef>
                <a:spcPts val="1000"/>
              </a:spcBef>
              <a:spcAft>
                <a:spcPts val="0"/>
              </a:spcAft>
              <a:buClr>
                <a:schemeClr val="dk1"/>
              </a:buClr>
              <a:buSzPts val="2000"/>
              <a:buChar char="•"/>
            </a:pPr>
            <a:r>
              <a:rPr lang="en-US" dirty="0"/>
              <a:t>No ongoing maintenance fees</a:t>
            </a:r>
            <a:endParaRPr dirty="0"/>
          </a:p>
          <a:p>
            <a:pPr marL="228600" lvl="0" indent="-228600" algn="l" rtl="0">
              <a:lnSpc>
                <a:spcPct val="110000"/>
              </a:lnSpc>
              <a:spcBef>
                <a:spcPts val="1000"/>
              </a:spcBef>
              <a:spcAft>
                <a:spcPts val="0"/>
              </a:spcAft>
              <a:buClr>
                <a:schemeClr val="dk1"/>
              </a:buClr>
              <a:buSzPts val="2000"/>
              <a:buChar char="•"/>
            </a:pPr>
            <a:r>
              <a:rPr lang="en-US" dirty="0"/>
              <a:t>Free MARC records, created by catalogers at Duke University Libraries</a:t>
            </a:r>
            <a:endParaRPr dirty="0"/>
          </a:p>
          <a:p>
            <a:pPr marL="0" lvl="0" indent="0" algn="l" rtl="0">
              <a:lnSpc>
                <a:spcPct val="120000"/>
              </a:lnSpc>
              <a:spcBef>
                <a:spcPts val="0"/>
              </a:spcBef>
              <a:spcAft>
                <a:spcPts val="0"/>
              </a:spcAft>
              <a:buClr>
                <a:schemeClr val="dk1"/>
              </a:buClr>
              <a:buSzPts val="2400"/>
              <a:buNone/>
            </a:pPr>
            <a:endParaRPr dirty="0"/>
          </a:p>
          <a:p>
            <a:pPr marL="228600" lvl="0" indent="-76200" algn="l" rtl="0">
              <a:lnSpc>
                <a:spcPct val="120000"/>
              </a:lnSpc>
              <a:spcBef>
                <a:spcPts val="0"/>
              </a:spcBef>
              <a:spcAft>
                <a:spcPts val="0"/>
              </a:spcAft>
              <a:buClr>
                <a:schemeClr val="dk1"/>
              </a:buClr>
              <a:buSzPts val="2400"/>
              <a:buNone/>
            </a:pPr>
            <a:endParaRPr dirty="0"/>
          </a:p>
        </p:txBody>
      </p:sp>
      <p:sp>
        <p:nvSpPr>
          <p:cNvPr id="340" name="Google Shape;340;p4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20</a:t>
            </a:fld>
            <a:endParaRPr dirty="0"/>
          </a:p>
        </p:txBody>
      </p:sp>
      <p:pic>
        <p:nvPicPr>
          <p:cNvPr id="3" name="Picture 2">
            <a:extLst>
              <a:ext uri="{FF2B5EF4-FFF2-40B4-BE49-F238E27FC236}">
                <a16:creationId xmlns:a16="http://schemas.microsoft.com/office/drawing/2014/main" id="{1CB06766-DF73-4078-B0AA-01BB0B47162F}"/>
              </a:ext>
            </a:extLst>
          </p:cNvPr>
          <p:cNvPicPr>
            <a:picLocks noChangeAspect="1"/>
          </p:cNvPicPr>
          <p:nvPr/>
        </p:nvPicPr>
        <p:blipFill>
          <a:blip r:embed="rId3"/>
          <a:stretch>
            <a:fillRect/>
          </a:stretch>
        </p:blipFill>
        <p:spPr>
          <a:xfrm>
            <a:off x="9088820" y="1825625"/>
            <a:ext cx="1968717" cy="29530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2"/>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Open Access Content</a:t>
            </a:r>
            <a:endParaRPr dirty="0"/>
          </a:p>
        </p:txBody>
      </p:sp>
      <p:sp>
        <p:nvSpPr>
          <p:cNvPr id="346" name="Google Shape;346;p42"/>
          <p:cNvSpPr txBox="1">
            <a:spLocks noGrp="1"/>
          </p:cNvSpPr>
          <p:nvPr>
            <p:ph type="body" idx="1"/>
          </p:nvPr>
        </p:nvSpPr>
        <p:spPr>
          <a:xfrm>
            <a:off x="833120" y="1455322"/>
            <a:ext cx="6935821" cy="433736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000"/>
              <a:buChar char="•"/>
            </a:pPr>
            <a:r>
              <a:rPr lang="en-US" sz="2000" dirty="0"/>
              <a:t>Open Access Journals: </a:t>
            </a:r>
            <a:endParaRPr dirty="0"/>
          </a:p>
          <a:p>
            <a:pPr marL="576072" lvl="1" indent="-228600" algn="l" rtl="0">
              <a:lnSpc>
                <a:spcPct val="120000"/>
              </a:lnSpc>
              <a:spcBef>
                <a:spcPts val="0"/>
              </a:spcBef>
              <a:spcAft>
                <a:spcPts val="0"/>
              </a:spcAft>
              <a:buClr>
                <a:schemeClr val="dk1"/>
              </a:buClr>
              <a:buSzPts val="1600"/>
              <a:buChar char="∘"/>
            </a:pPr>
            <a:r>
              <a:rPr lang="en-US" sz="1600" i="1" dirty="0"/>
              <a:t>Black Sacred Music</a:t>
            </a:r>
            <a:endParaRPr sz="1600" dirty="0"/>
          </a:p>
          <a:p>
            <a:pPr marL="576072" lvl="1" indent="-228600">
              <a:buSzPts val="1600"/>
            </a:pPr>
            <a:r>
              <a:rPr lang="en-US" sz="1600" i="1" dirty="0"/>
              <a:t>Critical Times: Interventions in Global Critical Theory</a:t>
            </a:r>
            <a:endParaRPr sz="1600" i="1" dirty="0"/>
          </a:p>
          <a:p>
            <a:pPr marL="576072" lvl="1" indent="-228600" algn="l" rtl="0">
              <a:lnSpc>
                <a:spcPct val="120000"/>
              </a:lnSpc>
              <a:spcBef>
                <a:spcPts val="0"/>
              </a:spcBef>
              <a:spcAft>
                <a:spcPts val="0"/>
              </a:spcAft>
              <a:buClr>
                <a:schemeClr val="dk1"/>
              </a:buClr>
              <a:buSzPts val="1600"/>
              <a:buChar char="∘"/>
            </a:pPr>
            <a:r>
              <a:rPr lang="en-US" sz="1600" i="1" dirty="0"/>
              <a:t>Environmental Humanities</a:t>
            </a:r>
          </a:p>
          <a:p>
            <a:pPr marL="576072" lvl="1" indent="-228600">
              <a:buSzPts val="1600"/>
            </a:pPr>
            <a:r>
              <a:rPr lang="en-US" sz="1600" i="1" dirty="0"/>
              <a:t>Hispanic American Historical Review </a:t>
            </a:r>
            <a:r>
              <a:rPr lang="en-US" sz="1600" dirty="0"/>
              <a:t>archival content (1918-1999)</a:t>
            </a:r>
            <a:endParaRPr sz="1600" dirty="0"/>
          </a:p>
          <a:p>
            <a:pPr marL="576072" lvl="1" indent="-228600">
              <a:buSzPts val="1600"/>
            </a:pPr>
            <a:r>
              <a:rPr lang="en-US" sz="1600" i="1" dirty="0"/>
              <a:t>liquid blackness: journal of aesthetics and black studies </a:t>
            </a:r>
          </a:p>
          <a:p>
            <a:pPr marL="576072" lvl="1" indent="-228600" algn="l" rtl="0">
              <a:lnSpc>
                <a:spcPct val="120000"/>
              </a:lnSpc>
              <a:spcBef>
                <a:spcPts val="0"/>
              </a:spcBef>
              <a:spcAft>
                <a:spcPts val="0"/>
              </a:spcAft>
              <a:buClr>
                <a:schemeClr val="dk1"/>
              </a:buClr>
              <a:buSzPts val="1600"/>
              <a:buChar char="∘"/>
            </a:pPr>
            <a:r>
              <a:rPr lang="en-US" sz="1600" i="1" dirty="0"/>
              <a:t>QTR: A Journal of Trans and Queer Studies in Religion</a:t>
            </a:r>
            <a:endParaRPr sz="1600" dirty="0"/>
          </a:p>
          <a:p>
            <a:pPr marL="576072" lvl="1" indent="-228600" algn="l" rtl="0">
              <a:lnSpc>
                <a:spcPct val="120000"/>
              </a:lnSpc>
              <a:spcBef>
                <a:spcPts val="0"/>
              </a:spcBef>
              <a:spcAft>
                <a:spcPts val="0"/>
              </a:spcAft>
              <a:buClr>
                <a:schemeClr val="dk1"/>
              </a:buClr>
              <a:buSzPts val="1600"/>
              <a:buChar char="∘"/>
            </a:pPr>
            <a:r>
              <a:rPr lang="en-US" sz="1600" i="1" dirty="0"/>
              <a:t>Sungkyun Journal of East Asian Studies</a:t>
            </a:r>
          </a:p>
          <a:p>
            <a:pPr marL="576072" lvl="1" indent="-228600" algn="l" rtl="0">
              <a:lnSpc>
                <a:spcPct val="120000"/>
              </a:lnSpc>
              <a:spcBef>
                <a:spcPts val="0"/>
              </a:spcBef>
              <a:spcAft>
                <a:spcPts val="0"/>
              </a:spcAft>
              <a:buClr>
                <a:schemeClr val="dk1"/>
              </a:buClr>
              <a:buSzPts val="1600"/>
              <a:buChar char="∘"/>
            </a:pPr>
            <a:r>
              <a:rPr lang="en-US" sz="1600" i="1" dirty="0"/>
              <a:t>Trans Asia Photography</a:t>
            </a:r>
            <a:endParaRPr sz="1600" dirty="0"/>
          </a:p>
          <a:p>
            <a:pPr marL="228600" lvl="0" indent="-228600" algn="l" rtl="0">
              <a:lnSpc>
                <a:spcPct val="120000"/>
              </a:lnSpc>
              <a:spcBef>
                <a:spcPts val="0"/>
              </a:spcBef>
              <a:spcAft>
                <a:spcPts val="0"/>
              </a:spcAft>
              <a:buClr>
                <a:schemeClr val="dk1"/>
              </a:buClr>
              <a:buSzPts val="2000"/>
              <a:buChar char="•"/>
            </a:pPr>
            <a:r>
              <a:rPr lang="en-US" sz="2000" dirty="0"/>
              <a:t>Open Access Book Partnerships</a:t>
            </a:r>
            <a:endParaRPr dirty="0"/>
          </a:p>
          <a:p>
            <a:pPr marL="576072" lvl="1" indent="-228600">
              <a:buSzPts val="2000"/>
            </a:pPr>
            <a:r>
              <a:rPr lang="en-US" sz="1600" dirty="0"/>
              <a:t>Duke University Open Archive </a:t>
            </a:r>
          </a:p>
          <a:p>
            <a:pPr marL="575945" lvl="1" indent="-228600">
              <a:buSzPts val="2000"/>
            </a:pPr>
            <a:r>
              <a:rPr lang="en-US" sz="1600" dirty="0"/>
              <a:t>Direct to Open (D2O)</a:t>
            </a:r>
          </a:p>
          <a:p>
            <a:pPr marL="575945" lvl="1" indent="-228600">
              <a:buSzPts val="2000"/>
            </a:pPr>
            <a:r>
              <a:rPr lang="en-US" sz="1600" dirty="0"/>
              <a:t>The California Digital Library (CDL) </a:t>
            </a:r>
          </a:p>
          <a:p>
            <a:pPr marL="576072" lvl="1" indent="-228600">
              <a:buSzPts val="2000"/>
            </a:pPr>
            <a:r>
              <a:rPr lang="en-US" sz="1600" dirty="0"/>
              <a:t>Open Access Pilot</a:t>
            </a:r>
            <a:endParaRPr sz="1600" dirty="0"/>
          </a:p>
        </p:txBody>
      </p:sp>
      <p:sp>
        <p:nvSpPr>
          <p:cNvPr id="347" name="Google Shape;347;p4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21</a:t>
            </a:fld>
            <a:endParaRPr dirty="0"/>
          </a:p>
        </p:txBody>
      </p:sp>
      <p:pic>
        <p:nvPicPr>
          <p:cNvPr id="348" name="Google Shape;348;p42"/>
          <p:cNvPicPr preferRelativeResize="0">
            <a:picLocks noGrp="1"/>
          </p:cNvPicPr>
          <p:nvPr>
            <p:ph type="pic" idx="2"/>
          </p:nvPr>
        </p:nvPicPr>
        <p:blipFill>
          <a:blip r:embed="rId3"/>
          <a:stretch>
            <a:fillRect/>
          </a:stretch>
        </p:blipFill>
        <p:spPr>
          <a:xfrm>
            <a:off x="8238744" y="1609344"/>
            <a:ext cx="2750890" cy="3929188"/>
          </a:xfrm>
          <a:prstGeom prst="rect">
            <a:avLst/>
          </a:prstGeom>
          <a:noFill/>
          <a:ln>
            <a:noFill/>
          </a:ln>
        </p:spPr>
      </p:pic>
      <p:pic>
        <p:nvPicPr>
          <p:cNvPr id="349" name="Google Shape;349;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11510" y="5791465"/>
            <a:ext cx="1993627" cy="7974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i="1" dirty="0"/>
              <a:t>Demography: </a:t>
            </a:r>
            <a:r>
              <a:rPr lang="en-US" dirty="0"/>
              <a:t>A Subscribe to Open Journal</a:t>
            </a:r>
            <a:endParaRPr lang="en-US"/>
          </a:p>
        </p:txBody>
      </p:sp>
      <p:sp>
        <p:nvSpPr>
          <p:cNvPr id="355" name="Google Shape;355;p43"/>
          <p:cNvSpPr txBox="1">
            <a:spLocks noGrp="1"/>
          </p:cNvSpPr>
          <p:nvPr>
            <p:ph type="body" idx="1"/>
          </p:nvPr>
        </p:nvSpPr>
        <p:spPr>
          <a:xfrm>
            <a:off x="914399" y="1874976"/>
            <a:ext cx="6424500" cy="3544800"/>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Font typeface="Cambria"/>
              <a:buChar char="•"/>
            </a:pPr>
            <a:r>
              <a:rPr lang="en-US" sz="2200" dirty="0"/>
              <a:t>Subscribe to Open access model started in 2024</a:t>
            </a:r>
            <a:endParaRPr sz="2200" dirty="0"/>
          </a:p>
          <a:p>
            <a:pPr marL="228600" lvl="0" indent="-228600" algn="l" rtl="0">
              <a:lnSpc>
                <a:spcPct val="120000"/>
              </a:lnSpc>
              <a:spcBef>
                <a:spcPts val="0"/>
              </a:spcBef>
              <a:spcAft>
                <a:spcPts val="0"/>
              </a:spcAft>
              <a:buClr>
                <a:schemeClr val="dk1"/>
              </a:buClr>
              <a:buSzPts val="2400"/>
              <a:buFont typeface="Cambria"/>
              <a:buChar char="•"/>
            </a:pPr>
            <a:r>
              <a:rPr lang="en-US" sz="2200" dirty="0"/>
              <a:t>Flagship journal of the Population Association of America</a:t>
            </a:r>
            <a:endParaRPr sz="2200" dirty="0"/>
          </a:p>
          <a:p>
            <a:pPr marL="228600" lvl="0" indent="-228600" algn="l" rtl="0">
              <a:lnSpc>
                <a:spcPct val="120000"/>
              </a:lnSpc>
              <a:spcBef>
                <a:spcPts val="0"/>
              </a:spcBef>
              <a:spcAft>
                <a:spcPts val="0"/>
              </a:spcAft>
              <a:buClr>
                <a:schemeClr val="dk1"/>
              </a:buClr>
              <a:buSzPts val="2400"/>
              <a:buFont typeface="Cambria"/>
              <a:buChar char="•"/>
            </a:pPr>
            <a:r>
              <a:rPr lang="en-US" sz="2200" dirty="0"/>
              <a:t>The most-cited journal in population studies</a:t>
            </a:r>
            <a:endParaRPr sz="2200" dirty="0"/>
          </a:p>
          <a:p>
            <a:pPr marL="228600" lvl="0" indent="-228600" algn="l" rtl="0">
              <a:lnSpc>
                <a:spcPct val="120000"/>
              </a:lnSpc>
              <a:spcBef>
                <a:spcPts val="0"/>
              </a:spcBef>
              <a:spcAft>
                <a:spcPts val="0"/>
              </a:spcAft>
              <a:buClr>
                <a:schemeClr val="dk1"/>
              </a:buClr>
              <a:buSzPts val="2400"/>
              <a:buFont typeface="Cambria"/>
              <a:buChar char="•"/>
            </a:pPr>
            <a:r>
              <a:rPr lang="en-US" sz="2200" dirty="0"/>
              <a:t>Global geographic focus with highest quality original research</a:t>
            </a:r>
          </a:p>
          <a:p>
            <a:pPr marL="228600" lvl="0" indent="-228600" algn="l" rtl="0">
              <a:lnSpc>
                <a:spcPct val="120000"/>
              </a:lnSpc>
              <a:spcBef>
                <a:spcPts val="0"/>
              </a:spcBef>
              <a:spcAft>
                <a:spcPts val="0"/>
              </a:spcAft>
              <a:buClr>
                <a:schemeClr val="dk1"/>
              </a:buClr>
              <a:buSzPts val="2400"/>
              <a:buFont typeface="Cambria"/>
              <a:buChar char="•"/>
            </a:pPr>
            <a:r>
              <a:rPr lang="en-US" sz="2200" dirty="0"/>
              <a:t>Paid subscribers receive immediate and perpetual access. If the funding threshold is met, the volume becomes fully open access.</a:t>
            </a:r>
          </a:p>
        </p:txBody>
      </p:sp>
      <p:sp>
        <p:nvSpPr>
          <p:cNvPr id="356" name="Google Shape;356;p4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22</a:t>
            </a:fld>
            <a:endParaRPr dirty="0"/>
          </a:p>
        </p:txBody>
      </p:sp>
      <p:pic>
        <p:nvPicPr>
          <p:cNvPr id="2050" name="Picture 2">
            <a:extLst>
              <a:ext uri="{FF2B5EF4-FFF2-40B4-BE49-F238E27FC236}">
                <a16:creationId xmlns:a16="http://schemas.microsoft.com/office/drawing/2014/main" id="{58094EE5-7306-499D-A19D-2836EA135681}"/>
              </a:ext>
            </a:extLst>
          </p:cNvPr>
          <p:cNvPicPr>
            <a:picLocks noChangeAspect="1" noChangeArrowheads="1"/>
          </p:cNvPicPr>
          <p:nvPr/>
        </p:nvPicPr>
        <p:blipFill>
          <a:blip r:embed="rId3"/>
          <a:srcRect/>
          <a:stretch/>
        </p:blipFill>
        <p:spPr bwMode="auto">
          <a:xfrm>
            <a:off x="8082263" y="1742376"/>
            <a:ext cx="2637189" cy="39821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dukeupress.edu/getmedia/c0590cac-6beb-4be7-bfc4-f847d6eff1d6/S20-Flash-Sep22-EquitableOA-COL-RGB.png?width=160&amp;height=160">
            <a:extLst>
              <a:ext uri="{FF2B5EF4-FFF2-40B4-BE49-F238E27FC236}">
                <a16:creationId xmlns:a16="http://schemas.microsoft.com/office/drawing/2014/main" id="{702FFC46-F4E5-4750-A7C6-205EBB2AA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2072" y="454888"/>
            <a:ext cx="1932712" cy="1932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48" y="0"/>
            <a:ext cx="12188952" cy="6861337"/>
          </a:xfrm>
          <a:prstGeom prst="rect">
            <a:avLst/>
          </a:prstGeom>
          <a:noFill/>
          <a:ln>
            <a:noFill/>
          </a:ln>
        </p:spPr>
      </p:pic>
      <p:pic>
        <p:nvPicPr>
          <p:cNvPr id="363" name="Google Shape;363;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2000" y="5600780"/>
            <a:ext cx="1571625" cy="812800"/>
          </a:xfrm>
          <a:prstGeom prst="rect">
            <a:avLst/>
          </a:prstGeom>
          <a:noFill/>
          <a:ln>
            <a:noFill/>
          </a:ln>
        </p:spPr>
      </p:pic>
      <p:sp>
        <p:nvSpPr>
          <p:cNvPr id="364" name="Google Shape;364;p44"/>
          <p:cNvSpPr/>
          <p:nvPr/>
        </p:nvSpPr>
        <p:spPr>
          <a:xfrm>
            <a:off x="0" y="3810000"/>
            <a:ext cx="12192000" cy="1343025"/>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365" name="Google Shape;365;p44"/>
          <p:cNvSpPr txBox="1"/>
          <p:nvPr/>
        </p:nvSpPr>
        <p:spPr>
          <a:xfrm>
            <a:off x="914400" y="4235450"/>
            <a:ext cx="5861050" cy="490538"/>
          </a:xfrm>
          <a:prstGeom prst="rect">
            <a:avLst/>
          </a:prstGeom>
          <a:noFill/>
          <a:ln>
            <a:noFill/>
          </a:ln>
        </p:spPr>
        <p:txBody>
          <a:bodyPr spcFirstLastPara="1" wrap="square" lIns="0" tIns="0" rIns="0" bIns="0" anchor="t" anchorCtr="0">
            <a:noAutofit/>
          </a:bodyPr>
          <a:lstStyle/>
          <a:p>
            <a:pPr marL="228600" marR="0" lvl="0" indent="-228600" algn="l" rtl="0">
              <a:lnSpc>
                <a:spcPct val="110000"/>
              </a:lnSpc>
              <a:spcBef>
                <a:spcPts val="0"/>
              </a:spcBef>
              <a:spcAft>
                <a:spcPts val="0"/>
              </a:spcAft>
              <a:buClr>
                <a:schemeClr val="lt1"/>
              </a:buClr>
              <a:buSzPts val="2800"/>
              <a:buFont typeface="Arial"/>
              <a:buNone/>
            </a:pPr>
            <a:r>
              <a:rPr lang="en-US" sz="2800" b="1" dirty="0">
                <a:solidFill>
                  <a:schemeClr val="lt1"/>
                </a:solidFill>
                <a:latin typeface="Roboto"/>
                <a:ea typeface="Roboto"/>
                <a:cs typeface="Roboto"/>
                <a:sym typeface="Roboto"/>
              </a:rPr>
              <a:t>Mathematics</a:t>
            </a:r>
            <a:endParaRPr dirty="0"/>
          </a:p>
        </p:txBody>
      </p:sp>
      <p:sp>
        <p:nvSpPr>
          <p:cNvPr id="6" name="Google Shape;371;p45">
            <a:extLst>
              <a:ext uri="{FF2B5EF4-FFF2-40B4-BE49-F238E27FC236}">
                <a16:creationId xmlns:a16="http://schemas.microsoft.com/office/drawing/2014/main" id="{830E2873-6053-46B9-B1B9-5AB76C5A8BB7}"/>
              </a:ext>
            </a:extLst>
          </p:cNvPr>
          <p:cNvSpPr txBox="1"/>
          <p:nvPr/>
        </p:nvSpPr>
        <p:spPr>
          <a:xfrm>
            <a:off x="3414531" y="4005752"/>
            <a:ext cx="2916300" cy="9141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Applied Mathematics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Commutative Algebra</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Formal Logic</a:t>
            </a:r>
            <a:endParaRPr sz="1800" dirty="0">
              <a:solidFill>
                <a:schemeClr val="bg1"/>
              </a:solidFill>
              <a:latin typeface="Cambria"/>
              <a:ea typeface="Cambria"/>
              <a:cs typeface="Cambria"/>
              <a:sym typeface="Cambria"/>
            </a:endParaRPr>
          </a:p>
        </p:txBody>
      </p:sp>
      <p:sp>
        <p:nvSpPr>
          <p:cNvPr id="7" name="Google Shape;372;p45">
            <a:extLst>
              <a:ext uri="{FF2B5EF4-FFF2-40B4-BE49-F238E27FC236}">
                <a16:creationId xmlns:a16="http://schemas.microsoft.com/office/drawing/2014/main" id="{163F7372-5F65-4D4E-8EAC-C86D99D5C800}"/>
              </a:ext>
            </a:extLst>
          </p:cNvPr>
          <p:cNvSpPr txBox="1"/>
          <p:nvPr/>
        </p:nvSpPr>
        <p:spPr>
          <a:xfrm>
            <a:off x="5867622" y="4005750"/>
            <a:ext cx="3239400" cy="9141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Functional Analysis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General Mathematics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Integral Equations</a:t>
            </a:r>
            <a:endParaRPr sz="1800" dirty="0">
              <a:solidFill>
                <a:schemeClr val="bg1"/>
              </a:solidFill>
              <a:latin typeface="Cambria"/>
              <a:ea typeface="Cambria"/>
              <a:cs typeface="Cambria"/>
              <a:sym typeface="Cambria"/>
            </a:endParaRPr>
          </a:p>
        </p:txBody>
      </p:sp>
      <p:sp>
        <p:nvSpPr>
          <p:cNvPr id="8" name="Google Shape;373;p45">
            <a:extLst>
              <a:ext uri="{FF2B5EF4-FFF2-40B4-BE49-F238E27FC236}">
                <a16:creationId xmlns:a16="http://schemas.microsoft.com/office/drawing/2014/main" id="{A4A9D17C-33F8-4FBE-8A4A-33D021404E02}"/>
              </a:ext>
            </a:extLst>
          </p:cNvPr>
          <p:cNvSpPr txBox="1"/>
          <p:nvPr/>
        </p:nvSpPr>
        <p:spPr>
          <a:xfrm>
            <a:off x="8213108" y="4005750"/>
            <a:ext cx="3239400" cy="9141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Mathematical Analysis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Mathematical Physics</a:t>
            </a:r>
            <a:endParaRPr dirty="0">
              <a:solidFill>
                <a:schemeClr val="bg1"/>
              </a:solidFill>
            </a:endParaRP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Statistics and Probability</a:t>
            </a:r>
            <a:endParaRPr sz="1800" dirty="0">
              <a:solidFill>
                <a:schemeClr val="bg1"/>
              </a:solidFill>
              <a:latin typeface="Cambria"/>
              <a:ea typeface="Cambria"/>
              <a:cs typeface="Cambria"/>
              <a:sym typeface="Cambr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Product Overview</a:t>
            </a:r>
            <a:endParaRPr dirty="0"/>
          </a:p>
        </p:txBody>
      </p:sp>
      <p:sp>
        <p:nvSpPr>
          <p:cNvPr id="384" name="Google Shape;384;p4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24</a:t>
            </a:fld>
            <a:endParaRPr dirty="0"/>
          </a:p>
        </p:txBody>
      </p:sp>
      <p:sp>
        <p:nvSpPr>
          <p:cNvPr id="385" name="Google Shape;385;p46"/>
          <p:cNvSpPr txBox="1"/>
          <p:nvPr/>
        </p:nvSpPr>
        <p:spPr>
          <a:xfrm>
            <a:off x="914401" y="1828800"/>
            <a:ext cx="10090484" cy="2092881"/>
          </a:xfrm>
          <a:prstGeom prst="rect">
            <a:avLst/>
          </a:prstGeom>
          <a:noFill/>
          <a:ln>
            <a:noFill/>
          </a:ln>
        </p:spPr>
        <p:txBody>
          <a:bodyPr spcFirstLastPara="1" wrap="square" lIns="0" tIns="45700" rIns="91425" bIns="45700" anchor="t" anchorCtr="0">
            <a:noAutofit/>
          </a:bodyPr>
          <a:lstStyle/>
          <a:p>
            <a:pPr marL="342900" indent="-342900">
              <a:buClr>
                <a:schemeClr val="dk1"/>
              </a:buClr>
              <a:buSzPts val="2000"/>
              <a:buFont typeface="Arial"/>
              <a:buChar char="•"/>
            </a:pPr>
            <a:r>
              <a:rPr lang="en-US" sz="2000" b="1" i="1" dirty="0">
                <a:solidFill>
                  <a:schemeClr val="dk1"/>
                </a:solidFill>
                <a:latin typeface="Roboto"/>
                <a:ea typeface="Roboto"/>
                <a:cs typeface="Roboto"/>
                <a:sym typeface="Roboto"/>
              </a:rPr>
              <a:t>Duke Mathematical Journal  </a:t>
            </a:r>
            <a:r>
              <a:rPr lang="en-US" sz="2000" b="1" i="1" dirty="0">
                <a:solidFill>
                  <a:schemeClr val="dk1"/>
                </a:solidFill>
                <a:latin typeface="Roboto"/>
                <a:ea typeface="Roboto"/>
                <a:cs typeface="Roboto"/>
                <a:sym typeface="Cambria"/>
              </a:rPr>
              <a:t> </a:t>
            </a:r>
            <a:r>
              <a:rPr lang="en-US" sz="2000" dirty="0">
                <a:solidFill>
                  <a:schemeClr val="dk1"/>
                </a:solidFill>
                <a:latin typeface="Cambria"/>
                <a:ea typeface="Cambria"/>
                <a:cs typeface="Cambria"/>
                <a:sym typeface="Cambria"/>
              </a:rPr>
              <a:t>One of the world’s top ten mathematics journals (Based upon 2024 Journal Impact Factor)</a:t>
            </a:r>
            <a:endParaRPr dirty="0">
              <a:solidFill>
                <a:schemeClr val="dk1"/>
              </a:solidFill>
            </a:endParaRPr>
          </a:p>
          <a:p>
            <a:pPr marL="342900" indent="-342900">
              <a:spcBef>
                <a:spcPts val="1200"/>
              </a:spcBef>
              <a:buClr>
                <a:schemeClr val="dk1"/>
              </a:buClr>
              <a:buSzPts val="2000"/>
              <a:buFont typeface="Arial"/>
              <a:buChar char="•"/>
            </a:pPr>
            <a:r>
              <a:rPr lang="en-US" sz="2000" b="1">
                <a:solidFill>
                  <a:schemeClr val="dk1"/>
                </a:solidFill>
                <a:latin typeface="Roboto"/>
                <a:ea typeface="Roboto"/>
                <a:cs typeface="Roboto"/>
                <a:sym typeface="Roboto"/>
              </a:rPr>
              <a:t>DMJ100 </a:t>
            </a:r>
            <a:r>
              <a:rPr lang="en-US" sz="2000" b="1" dirty="0">
                <a:solidFill>
                  <a:schemeClr val="dk1"/>
                </a:solidFill>
                <a:latin typeface="Roboto"/>
                <a:ea typeface="Roboto"/>
                <a:cs typeface="Roboto"/>
                <a:sym typeface="Cambria"/>
              </a:rPr>
              <a:t> </a:t>
            </a:r>
            <a:r>
              <a:rPr lang="en-US" sz="2000">
                <a:solidFill>
                  <a:schemeClr val="dk1"/>
                </a:solidFill>
                <a:latin typeface="Cambria"/>
                <a:ea typeface="Cambria"/>
                <a:cs typeface="Cambria"/>
                <a:sym typeface="Cambria"/>
              </a:rPr>
              <a:t>An archive of the first 100 volumes of </a:t>
            </a:r>
            <a:r>
              <a:rPr lang="en-US" sz="2000" i="1">
                <a:solidFill>
                  <a:schemeClr val="dk1"/>
                </a:solidFill>
                <a:latin typeface="Cambria"/>
                <a:ea typeface="Cambria"/>
                <a:cs typeface="Cambria"/>
                <a:sym typeface="Cambria"/>
              </a:rPr>
              <a:t>Duke Mathematical Journal</a:t>
            </a:r>
            <a:r>
              <a:rPr lang="en-US" sz="2000">
                <a:solidFill>
                  <a:schemeClr val="dk1"/>
                </a:solidFill>
                <a:latin typeface="Cambria"/>
                <a:ea typeface="Cambria"/>
                <a:cs typeface="Cambria"/>
                <a:sym typeface="Cambria"/>
              </a:rPr>
              <a:t>, 4,830 articles published from 1935 </a:t>
            </a:r>
            <a:r>
              <a:rPr lang="en-US" sz="2000" dirty="0">
                <a:solidFill>
                  <a:schemeClr val="dk1"/>
                </a:solidFill>
                <a:latin typeface="Cambria"/>
                <a:ea typeface="Cambria"/>
                <a:cs typeface="Cambria"/>
                <a:sym typeface="Cambria"/>
              </a:rPr>
              <a:t>to 1999</a:t>
            </a:r>
            <a:endParaRPr sz="2000" dirty="0">
              <a:solidFill>
                <a:schemeClr val="dk1"/>
              </a:solidFill>
              <a:latin typeface="Cambria"/>
              <a:ea typeface="Cambria"/>
              <a:cs typeface="Cambria"/>
              <a:sym typeface="Cambria"/>
            </a:endParaRPr>
          </a:p>
          <a:p>
            <a:pPr marL="342900" lvl="0" indent="-342900">
              <a:spcBef>
                <a:spcPts val="1200"/>
              </a:spcBef>
              <a:buClr>
                <a:schemeClr val="dk1"/>
              </a:buClr>
              <a:buSzPts val="2000"/>
              <a:buFont typeface="Arial"/>
              <a:buChar char="•"/>
            </a:pPr>
            <a:r>
              <a:rPr lang="en-US" sz="2000" b="1" dirty="0">
                <a:solidFill>
                  <a:schemeClr val="dk1"/>
                </a:solidFill>
                <a:latin typeface="Roboto"/>
                <a:ea typeface="Roboto"/>
                <a:cs typeface="Roboto"/>
                <a:sym typeface="Roboto"/>
              </a:rPr>
              <a:t>Euclid Prime collection   </a:t>
            </a:r>
            <a:r>
              <a:rPr lang="en-US" sz="2000" dirty="0">
                <a:latin typeface="Cambria"/>
                <a:ea typeface="Cambria"/>
              </a:rPr>
              <a:t>A collection of 29 high-impact, peer-reviewed journals in theoretical and applied mathematics and statistics hosted by Project Euclid</a:t>
            </a:r>
            <a:endParaRPr dirty="0">
              <a:latin typeface="Cambria"/>
              <a:ea typeface="Cambria"/>
            </a:endParaRPr>
          </a:p>
        </p:txBody>
      </p:sp>
      <p:pic>
        <p:nvPicPr>
          <p:cNvPr id="386" name="Google Shape;386;p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5768" y="5797739"/>
            <a:ext cx="2286000" cy="719137"/>
          </a:xfrm>
          <a:prstGeom prst="rect">
            <a:avLst/>
          </a:prstGeom>
          <a:noFill/>
          <a:ln>
            <a:noFill/>
          </a:ln>
        </p:spPr>
      </p:pic>
      <p:pic>
        <p:nvPicPr>
          <p:cNvPr id="388" name="Google Shape;388;p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15381" y="5820154"/>
            <a:ext cx="2286000" cy="674306"/>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7"/>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Euclid Prime</a:t>
            </a:r>
            <a:endParaRPr dirty="0"/>
          </a:p>
        </p:txBody>
      </p:sp>
      <p:sp>
        <p:nvSpPr>
          <p:cNvPr id="394" name="Google Shape;394;p47"/>
          <p:cNvSpPr txBox="1">
            <a:spLocks noGrp="1"/>
          </p:cNvSpPr>
          <p:nvPr>
            <p:ph type="body" idx="1"/>
          </p:nvPr>
        </p:nvSpPr>
        <p:spPr>
          <a:xfrm>
            <a:off x="914400" y="1469009"/>
            <a:ext cx="6674453"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29 titles in 2026</a:t>
            </a:r>
          </a:p>
          <a:p>
            <a:pPr marL="228600" lvl="0" indent="-228600" algn="l" rtl="0">
              <a:lnSpc>
                <a:spcPct val="120000"/>
              </a:lnSpc>
              <a:spcBef>
                <a:spcPts val="0"/>
              </a:spcBef>
              <a:spcAft>
                <a:spcPts val="0"/>
              </a:spcAft>
              <a:buClr>
                <a:schemeClr val="dk1"/>
              </a:buClr>
              <a:buSzPts val="2400"/>
              <a:buChar char="•"/>
            </a:pPr>
            <a:r>
              <a:rPr lang="en-US" dirty="0"/>
              <a:t>Journals published by small societies and university departments</a:t>
            </a:r>
            <a:endParaRPr dirty="0"/>
          </a:p>
          <a:p>
            <a:pPr marL="228600" lvl="0" indent="-228600" algn="l" rtl="0">
              <a:lnSpc>
                <a:spcPct val="120000"/>
              </a:lnSpc>
              <a:spcBef>
                <a:spcPts val="0"/>
              </a:spcBef>
              <a:spcAft>
                <a:spcPts val="0"/>
              </a:spcAft>
              <a:buClr>
                <a:schemeClr val="dk1"/>
              </a:buClr>
              <a:buSzPts val="2400"/>
              <a:buChar char="•"/>
            </a:pPr>
            <a:r>
              <a:rPr lang="en-US" dirty="0"/>
              <a:t>Highly international; in addition to seven US-based titles, the collection includes titles from Africa, Asia, and Europe</a:t>
            </a:r>
          </a:p>
          <a:p>
            <a:pPr marL="228600" lvl="0" indent="-228600" algn="l" rtl="0">
              <a:lnSpc>
                <a:spcPct val="120000"/>
              </a:lnSpc>
              <a:spcBef>
                <a:spcPts val="0"/>
              </a:spcBef>
              <a:spcAft>
                <a:spcPts val="0"/>
              </a:spcAft>
              <a:buClr>
                <a:schemeClr val="dk1"/>
              </a:buClr>
              <a:buSzPts val="2400"/>
              <a:buChar char="•"/>
            </a:pPr>
            <a:r>
              <a:rPr lang="en-US" dirty="0"/>
              <a:t>Hosted on the Project Euclid platform</a:t>
            </a:r>
            <a:endParaRPr dirty="0"/>
          </a:p>
          <a:p>
            <a:pPr marL="228600" lvl="0" indent="-76200" algn="l" rtl="0">
              <a:lnSpc>
                <a:spcPct val="120000"/>
              </a:lnSpc>
              <a:spcBef>
                <a:spcPts val="0"/>
              </a:spcBef>
              <a:spcAft>
                <a:spcPts val="0"/>
              </a:spcAft>
              <a:buClr>
                <a:schemeClr val="dk1"/>
              </a:buClr>
              <a:buSzPts val="2400"/>
              <a:buNone/>
            </a:pPr>
            <a:endParaRPr dirty="0"/>
          </a:p>
        </p:txBody>
      </p:sp>
      <p:sp>
        <p:nvSpPr>
          <p:cNvPr id="395" name="Google Shape;395;p47"/>
          <p:cNvSpPr txBox="1">
            <a:spLocks noGrp="1"/>
          </p:cNvSpPr>
          <p:nvPr>
            <p:ph type="body" idx="2"/>
          </p:nvPr>
        </p:nvSpPr>
        <p:spPr>
          <a:xfrm>
            <a:off x="7694874" y="1469009"/>
            <a:ext cx="4192326"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Subjects</a:t>
            </a:r>
            <a:endParaRPr dirty="0"/>
          </a:p>
          <a:p>
            <a:pPr marL="690245" lvl="1">
              <a:buSzPts val="2000"/>
            </a:pPr>
            <a:r>
              <a:rPr lang="en-US" dirty="0"/>
              <a:t>Algebraic Geometry</a:t>
            </a:r>
          </a:p>
          <a:p>
            <a:pPr marL="690245" lvl="1">
              <a:buSzPts val="2000"/>
            </a:pPr>
            <a:r>
              <a:rPr lang="en-US" dirty="0"/>
              <a:t>Associative Rings and Algebras</a:t>
            </a:r>
          </a:p>
          <a:p>
            <a:pPr marL="690245" lvl="1">
              <a:buSzPts val="2000"/>
            </a:pPr>
            <a:r>
              <a:rPr lang="en-US" dirty="0"/>
              <a:t>Commutative Algebra</a:t>
            </a:r>
          </a:p>
          <a:p>
            <a:pPr marL="690245" lvl="1">
              <a:buSzPts val="2000"/>
            </a:pPr>
            <a:r>
              <a:rPr lang="en-US" dirty="0"/>
              <a:t>Differential Geometry</a:t>
            </a:r>
          </a:p>
          <a:p>
            <a:pPr marL="690245" lvl="1">
              <a:buSzPts val="2000"/>
            </a:pPr>
            <a:r>
              <a:rPr lang="en-US" dirty="0"/>
              <a:t>Integral Equations</a:t>
            </a:r>
          </a:p>
          <a:p>
            <a:pPr marL="690245" lvl="1">
              <a:buSzPts val="2000"/>
            </a:pPr>
            <a:r>
              <a:rPr lang="en-US" dirty="0"/>
              <a:t>Mathematical Logic</a:t>
            </a:r>
          </a:p>
          <a:p>
            <a:pPr marL="690245" lvl="1">
              <a:buSzPts val="2000"/>
            </a:pPr>
            <a:r>
              <a:rPr lang="en-US" dirty="0"/>
              <a:t>Number Theory</a:t>
            </a:r>
          </a:p>
          <a:p>
            <a:pPr marL="690245" lvl="1">
              <a:buSzPts val="2000"/>
            </a:pPr>
            <a:r>
              <a:rPr lang="en-US" dirty="0"/>
              <a:t>Operator Theory</a:t>
            </a:r>
          </a:p>
          <a:p>
            <a:pPr marL="690245" lvl="1">
              <a:buSzPts val="2000"/>
            </a:pPr>
            <a:r>
              <a:rPr lang="en-US" dirty="0"/>
              <a:t>Ordinary Differential Equations</a:t>
            </a:r>
          </a:p>
          <a:p>
            <a:pPr marL="690245" lvl="1">
              <a:buSzPts val="2000"/>
            </a:pPr>
            <a:r>
              <a:rPr lang="en-US" dirty="0"/>
              <a:t>Partial Differential Equations</a:t>
            </a:r>
          </a:p>
          <a:p>
            <a:pPr marL="690245" lvl="1">
              <a:buSzPts val="2000"/>
            </a:pPr>
            <a:r>
              <a:rPr lang="en-US" dirty="0"/>
              <a:t>Probability</a:t>
            </a:r>
          </a:p>
          <a:p>
            <a:pPr marL="690245" lvl="1">
              <a:buSzPts val="2000"/>
            </a:pPr>
            <a:r>
              <a:rPr lang="en-US" dirty="0"/>
              <a:t>Real Functions</a:t>
            </a:r>
          </a:p>
          <a:p>
            <a:pPr marL="690245" lvl="1">
              <a:buSzPts val="2000"/>
            </a:pPr>
            <a:r>
              <a:rPr lang="en-US" dirty="0"/>
              <a:t>Statistics</a:t>
            </a:r>
          </a:p>
          <a:p>
            <a:pPr marL="228600" lvl="0" indent="-76200" algn="l" rtl="0">
              <a:lnSpc>
                <a:spcPct val="120000"/>
              </a:lnSpc>
              <a:spcBef>
                <a:spcPts val="0"/>
              </a:spcBef>
              <a:spcAft>
                <a:spcPts val="0"/>
              </a:spcAft>
              <a:buClr>
                <a:schemeClr val="dk1"/>
              </a:buClr>
              <a:buSzPts val="2400"/>
              <a:buNone/>
            </a:pPr>
            <a:endParaRPr dirty="0"/>
          </a:p>
        </p:txBody>
      </p:sp>
      <p:sp>
        <p:nvSpPr>
          <p:cNvPr id="396" name="Google Shape;396;p47"/>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25</a:t>
            </a:fld>
            <a:endParaRPr dirty="0"/>
          </a:p>
        </p:txBody>
      </p:sp>
      <p:pic>
        <p:nvPicPr>
          <p:cNvPr id="397" name="Google Shape;397;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15768" y="5797739"/>
            <a:ext cx="2286000" cy="71913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8"/>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Euclid Prime Facts</a:t>
            </a:r>
            <a:endParaRPr dirty="0"/>
          </a:p>
        </p:txBody>
      </p:sp>
      <p:sp>
        <p:nvSpPr>
          <p:cNvPr id="403" name="Google Shape;403;p48"/>
          <p:cNvSpPr txBox="1">
            <a:spLocks noGrp="1"/>
          </p:cNvSpPr>
          <p:nvPr>
            <p:ph type="body" idx="1"/>
          </p:nvPr>
        </p:nvSpPr>
        <p:spPr>
          <a:xfrm>
            <a:off x="914399" y="1659974"/>
            <a:ext cx="6424613" cy="3544888"/>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1"/>
              </a:buClr>
              <a:buSzPts val="2400"/>
              <a:buNone/>
            </a:pPr>
            <a:endParaRPr lang="en-US" dirty="0"/>
          </a:p>
          <a:p>
            <a:pPr marL="228600" lvl="0" indent="-228600" algn="l" rtl="0">
              <a:lnSpc>
                <a:spcPct val="120000"/>
              </a:lnSpc>
              <a:spcBef>
                <a:spcPts val="0"/>
              </a:spcBef>
              <a:spcAft>
                <a:spcPts val="0"/>
              </a:spcAft>
              <a:buClr>
                <a:schemeClr val="dk1"/>
              </a:buClr>
              <a:buSzPts val="2400"/>
              <a:buChar char="•"/>
            </a:pPr>
            <a:r>
              <a:rPr lang="en-US" dirty="0"/>
              <a:t>Leading journals (with 2024 impact factor): </a:t>
            </a:r>
            <a:endParaRPr dirty="0"/>
          </a:p>
          <a:p>
            <a:pPr marL="576072" lvl="1" indent="-228600" algn="l" rtl="0">
              <a:lnSpc>
                <a:spcPct val="120000"/>
              </a:lnSpc>
              <a:spcBef>
                <a:spcPts val="0"/>
              </a:spcBef>
              <a:spcAft>
                <a:spcPts val="0"/>
              </a:spcAft>
              <a:buClr>
                <a:schemeClr val="dk1"/>
              </a:buClr>
              <a:buSzPts val="2000"/>
              <a:buChar char="∘"/>
            </a:pPr>
            <a:r>
              <a:rPr lang="en-US" i="1" dirty="0"/>
              <a:t>Rocky Mountain Journal of Mathematics </a:t>
            </a:r>
            <a:r>
              <a:rPr lang="en-US" dirty="0"/>
              <a:t>(0.7)</a:t>
            </a:r>
            <a:endParaRPr dirty="0"/>
          </a:p>
          <a:p>
            <a:pPr marL="576072" lvl="1" indent="-228600" algn="l" rtl="0">
              <a:lnSpc>
                <a:spcPct val="120000"/>
              </a:lnSpc>
              <a:spcBef>
                <a:spcPts val="0"/>
              </a:spcBef>
              <a:spcAft>
                <a:spcPts val="0"/>
              </a:spcAft>
              <a:buClr>
                <a:schemeClr val="dk1"/>
              </a:buClr>
              <a:buSzPts val="2000"/>
              <a:buChar char="∘"/>
            </a:pPr>
            <a:r>
              <a:rPr lang="en-US" i="1" dirty="0"/>
              <a:t>Notre Dame Journal of Formal Logic </a:t>
            </a:r>
            <a:r>
              <a:rPr lang="en-US" dirty="0"/>
              <a:t>(0.5)</a:t>
            </a:r>
            <a:endParaRPr dirty="0"/>
          </a:p>
          <a:p>
            <a:pPr marL="576072" lvl="1" indent="-228600" algn="l" rtl="0">
              <a:lnSpc>
                <a:spcPct val="120000"/>
              </a:lnSpc>
              <a:spcBef>
                <a:spcPts val="0"/>
              </a:spcBef>
              <a:spcAft>
                <a:spcPts val="0"/>
              </a:spcAft>
              <a:buClr>
                <a:schemeClr val="dk1"/>
              </a:buClr>
              <a:buSzPts val="2000"/>
              <a:buChar char="∘"/>
            </a:pPr>
            <a:r>
              <a:rPr lang="en-US" i="1" dirty="0"/>
              <a:t>Kodai Mathematical Journal </a:t>
            </a:r>
            <a:r>
              <a:rPr lang="en-US" dirty="0"/>
              <a:t>(0.5)</a:t>
            </a:r>
          </a:p>
          <a:p>
            <a:pPr marL="576072" lvl="1" indent="-228600" algn="l" rtl="0">
              <a:lnSpc>
                <a:spcPct val="120000"/>
              </a:lnSpc>
              <a:spcBef>
                <a:spcPts val="0"/>
              </a:spcBef>
              <a:spcAft>
                <a:spcPts val="0"/>
              </a:spcAft>
              <a:buClr>
                <a:schemeClr val="dk1"/>
              </a:buClr>
              <a:buSzPts val="2000"/>
              <a:buChar char="∘"/>
            </a:pPr>
            <a:r>
              <a:rPr lang="en-US" i="1" dirty="0"/>
              <a:t>Illinois Journal of Mathematics </a:t>
            </a:r>
            <a:r>
              <a:rPr lang="en-US" dirty="0"/>
              <a:t>(0.7)</a:t>
            </a:r>
            <a:endParaRPr dirty="0"/>
          </a:p>
          <a:p>
            <a:pPr marL="576072" lvl="1" indent="-228600" algn="l" rtl="0">
              <a:lnSpc>
                <a:spcPct val="120000"/>
              </a:lnSpc>
              <a:spcBef>
                <a:spcPts val="0"/>
              </a:spcBef>
              <a:spcAft>
                <a:spcPts val="0"/>
              </a:spcAft>
              <a:buClr>
                <a:schemeClr val="dk1"/>
              </a:buClr>
              <a:buSzPts val="2000"/>
              <a:buChar char="∘"/>
            </a:pPr>
            <a:r>
              <a:rPr lang="en-US" i="1" dirty="0"/>
              <a:t>Tokyo Journal of Mathematics </a:t>
            </a:r>
            <a:r>
              <a:rPr lang="en-US" dirty="0"/>
              <a:t>(0.3)</a:t>
            </a:r>
            <a:endParaRPr dirty="0"/>
          </a:p>
          <a:p>
            <a:pPr marL="228600" lvl="0" indent="-228600" algn="l" rtl="0">
              <a:lnSpc>
                <a:spcPct val="120000"/>
              </a:lnSpc>
              <a:spcBef>
                <a:spcPts val="0"/>
              </a:spcBef>
              <a:spcAft>
                <a:spcPts val="0"/>
              </a:spcAft>
              <a:buClr>
                <a:schemeClr val="dk1"/>
              </a:buClr>
              <a:buSzPts val="2400"/>
              <a:buChar char="•"/>
            </a:pPr>
            <a:r>
              <a:rPr lang="en-US" dirty="0"/>
              <a:t>Annual subscription </a:t>
            </a:r>
            <a:endParaRPr dirty="0"/>
          </a:p>
          <a:p>
            <a:pPr marL="228600" lvl="0" indent="-76200" algn="l" rtl="0">
              <a:lnSpc>
                <a:spcPct val="120000"/>
              </a:lnSpc>
              <a:spcBef>
                <a:spcPts val="0"/>
              </a:spcBef>
              <a:spcAft>
                <a:spcPts val="0"/>
              </a:spcAft>
              <a:buClr>
                <a:schemeClr val="dk1"/>
              </a:buClr>
              <a:buSzPts val="2400"/>
              <a:buNone/>
            </a:pPr>
            <a:endParaRPr dirty="0"/>
          </a:p>
          <a:p>
            <a:pPr marL="228600" lvl="0" indent="-76200" algn="l" rtl="0">
              <a:lnSpc>
                <a:spcPct val="120000"/>
              </a:lnSpc>
              <a:spcBef>
                <a:spcPts val="0"/>
              </a:spcBef>
              <a:spcAft>
                <a:spcPts val="0"/>
              </a:spcAft>
              <a:buClr>
                <a:schemeClr val="dk1"/>
              </a:buClr>
              <a:buSzPts val="2400"/>
              <a:buNone/>
            </a:pPr>
            <a:endParaRPr dirty="0"/>
          </a:p>
        </p:txBody>
      </p:sp>
      <p:pic>
        <p:nvPicPr>
          <p:cNvPr id="404" name="Google Shape;404;p48"/>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8234363" y="1831880"/>
            <a:ext cx="2816352" cy="4224528"/>
          </a:xfrm>
          <a:prstGeom prst="rect">
            <a:avLst/>
          </a:prstGeom>
          <a:noFill/>
          <a:ln>
            <a:noFill/>
          </a:ln>
        </p:spPr>
      </p:pic>
      <p:sp>
        <p:nvSpPr>
          <p:cNvPr id="405" name="Google Shape;405;p48"/>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26</a:t>
            </a:fld>
            <a:endParaRPr dirty="0"/>
          </a:p>
        </p:txBody>
      </p:sp>
      <p:pic>
        <p:nvPicPr>
          <p:cNvPr id="406" name="Google Shape;406;p4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15768" y="5797739"/>
            <a:ext cx="2286000" cy="719137"/>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0"/>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i="1" dirty="0"/>
              <a:t>Duke Mathematical Journal </a:t>
            </a:r>
            <a:r>
              <a:rPr lang="en-US" dirty="0"/>
              <a:t>and DMJ100</a:t>
            </a:r>
            <a:endParaRPr lang="en-US"/>
          </a:p>
        </p:txBody>
      </p:sp>
      <p:sp>
        <p:nvSpPr>
          <p:cNvPr id="421" name="Google Shape;421;p50"/>
          <p:cNvSpPr txBox="1">
            <a:spLocks noGrp="1"/>
          </p:cNvSpPr>
          <p:nvPr>
            <p:ph type="body" idx="1"/>
          </p:nvPr>
        </p:nvSpPr>
        <p:spPr>
          <a:xfrm>
            <a:off x="914399" y="1835151"/>
            <a:ext cx="6986832" cy="3535363"/>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i="1" dirty="0"/>
              <a:t>Duke Mathematical Journal</a:t>
            </a:r>
            <a:endParaRPr dirty="0"/>
          </a:p>
          <a:p>
            <a:pPr marL="575945" lvl="1" indent="-228600">
              <a:buSzPts val="2000"/>
            </a:pPr>
            <a:r>
              <a:rPr lang="en-US" i="1" dirty="0"/>
              <a:t>Duke Mathematical Journal</a:t>
            </a:r>
            <a:r>
              <a:rPr lang="en-US" dirty="0"/>
              <a:t> has a five-year impact factor of 2.9 (2024)</a:t>
            </a:r>
            <a:endParaRPr dirty="0"/>
          </a:p>
          <a:p>
            <a:pPr marL="576072" lvl="1" indent="-228600" algn="l" rtl="0">
              <a:lnSpc>
                <a:spcPct val="120000"/>
              </a:lnSpc>
              <a:spcBef>
                <a:spcPts val="0"/>
              </a:spcBef>
              <a:spcAft>
                <a:spcPts val="0"/>
              </a:spcAft>
              <a:buClr>
                <a:schemeClr val="dk1"/>
              </a:buClr>
              <a:buSzPts val="2000"/>
              <a:buChar char="∘"/>
            </a:pPr>
            <a:r>
              <a:rPr lang="en-US" dirty="0"/>
              <a:t>Annual subscription</a:t>
            </a:r>
            <a:endParaRPr dirty="0"/>
          </a:p>
          <a:p>
            <a:pPr marL="0" lvl="0" indent="0" algn="l" rtl="0">
              <a:lnSpc>
                <a:spcPct val="120000"/>
              </a:lnSpc>
              <a:spcBef>
                <a:spcPts val="0"/>
              </a:spcBef>
              <a:spcAft>
                <a:spcPts val="0"/>
              </a:spcAft>
              <a:buClr>
                <a:schemeClr val="dk1"/>
              </a:buClr>
              <a:buSzPts val="2400"/>
              <a:buNone/>
            </a:pPr>
            <a:endParaRPr dirty="0"/>
          </a:p>
          <a:p>
            <a:pPr marL="228600" lvl="0" indent="-228600" algn="l" rtl="0">
              <a:lnSpc>
                <a:spcPct val="120000"/>
              </a:lnSpc>
              <a:spcBef>
                <a:spcPts val="0"/>
              </a:spcBef>
              <a:spcAft>
                <a:spcPts val="0"/>
              </a:spcAft>
              <a:buClr>
                <a:schemeClr val="dk1"/>
              </a:buClr>
              <a:buSzPts val="2400"/>
              <a:buChar char="•"/>
            </a:pPr>
            <a:r>
              <a:rPr lang="en-US" dirty="0"/>
              <a:t>DMJ 100</a:t>
            </a:r>
            <a:r>
              <a:rPr lang="en-US" i="1" dirty="0"/>
              <a:t> </a:t>
            </a:r>
            <a:endParaRPr i="1" dirty="0"/>
          </a:p>
          <a:p>
            <a:pPr marL="575945" lvl="1" indent="-228600">
              <a:buSzPts val="2000"/>
            </a:pPr>
            <a:r>
              <a:rPr lang="en-US"/>
              <a:t>An archive of the first 100 volumes of </a:t>
            </a:r>
            <a:r>
              <a:rPr lang="en-US" i="1"/>
              <a:t>Duke Mathematical Journal</a:t>
            </a:r>
            <a:r>
              <a:rPr lang="en-US"/>
              <a:t>(1935–1999)  </a:t>
            </a:r>
            <a:endParaRPr/>
          </a:p>
          <a:p>
            <a:pPr marL="576072" lvl="1" indent="-228600" algn="l" rtl="0">
              <a:lnSpc>
                <a:spcPct val="120000"/>
              </a:lnSpc>
              <a:spcBef>
                <a:spcPts val="0"/>
              </a:spcBef>
              <a:spcAft>
                <a:spcPts val="0"/>
              </a:spcAft>
              <a:buClr>
                <a:schemeClr val="dk1"/>
              </a:buClr>
              <a:buSzPts val="2000"/>
              <a:buChar char="∘"/>
            </a:pPr>
            <a:r>
              <a:rPr lang="en-US" dirty="0"/>
              <a:t>One-time purchase</a:t>
            </a:r>
            <a:endParaRPr dirty="0"/>
          </a:p>
          <a:p>
            <a:pPr marL="228600" lvl="0" indent="-76200" algn="l" rtl="0">
              <a:lnSpc>
                <a:spcPct val="120000"/>
              </a:lnSpc>
              <a:spcBef>
                <a:spcPts val="0"/>
              </a:spcBef>
              <a:spcAft>
                <a:spcPts val="0"/>
              </a:spcAft>
              <a:buClr>
                <a:schemeClr val="dk1"/>
              </a:buClr>
              <a:buSzPts val="2400"/>
              <a:buNone/>
            </a:pPr>
            <a:endParaRPr dirty="0"/>
          </a:p>
        </p:txBody>
      </p:sp>
      <p:pic>
        <p:nvPicPr>
          <p:cNvPr id="422" name="Google Shape;422;p50"/>
          <p:cNvPicPr preferRelativeResize="0">
            <a:picLocks noGrp="1"/>
          </p:cNvPicPr>
          <p:nvPr>
            <p:ph type="pic" idx="2"/>
          </p:nvPr>
        </p:nvPicPr>
        <p:blipFill>
          <a:blip r:embed="rId3"/>
          <a:stretch>
            <a:fillRect/>
          </a:stretch>
        </p:blipFill>
        <p:spPr>
          <a:xfrm>
            <a:off x="8235162" y="1833132"/>
            <a:ext cx="2814753" cy="4132996"/>
          </a:xfrm>
          <a:prstGeom prst="rect">
            <a:avLst/>
          </a:prstGeom>
          <a:noFill/>
          <a:ln w="9525" cap="flat" cmpd="sng">
            <a:noFill/>
            <a:prstDash val="solid"/>
            <a:round/>
            <a:headEnd type="none" w="sm" len="sm"/>
            <a:tailEnd type="none" w="sm" len="sm"/>
          </a:ln>
        </p:spPr>
      </p:pic>
      <p:pic>
        <p:nvPicPr>
          <p:cNvPr id="423" name="Google Shape;423;p5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5768" y="5843969"/>
            <a:ext cx="2286000" cy="674306"/>
          </a:xfrm>
          <a:prstGeom prst="rect">
            <a:avLst/>
          </a:prstGeom>
          <a:noFill/>
          <a:ln>
            <a:noFill/>
          </a:ln>
        </p:spPr>
      </p:pic>
      <p:sp>
        <p:nvSpPr>
          <p:cNvPr id="424" name="Google Shape;424;p50"/>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27</a:t>
            </a:fld>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1"/>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Project Euclid Platform Features</a:t>
            </a:r>
            <a:endParaRPr dirty="0"/>
          </a:p>
        </p:txBody>
      </p:sp>
      <p:sp>
        <p:nvSpPr>
          <p:cNvPr id="430" name="Google Shape;430;p51"/>
          <p:cNvSpPr txBox="1">
            <a:spLocks noGrp="1"/>
          </p:cNvSpPr>
          <p:nvPr>
            <p:ph type="body" idx="1"/>
          </p:nvPr>
        </p:nvSpPr>
        <p:spPr>
          <a:xfrm>
            <a:off x="914400" y="1828800"/>
            <a:ext cx="10439400" cy="3813175"/>
          </a:xfrm>
          <a:prstGeom prst="rect">
            <a:avLst/>
          </a:prstGeom>
          <a:noFill/>
          <a:ln>
            <a:noFill/>
          </a:ln>
        </p:spPr>
        <p:txBody>
          <a:bodyPr spcFirstLastPara="1" wrap="square" lIns="0" tIns="0" rIns="0" bIns="0" anchor="t" anchorCtr="0">
            <a:noAutofit/>
          </a:bodyPr>
          <a:lstStyle/>
          <a:p>
            <a:pPr marL="228600" marR="0" lvl="0" indent="-228600" algn="l" rtl="0">
              <a:lnSpc>
                <a:spcPct val="120000"/>
              </a:lnSpc>
              <a:spcBef>
                <a:spcPts val="0"/>
              </a:spcBef>
              <a:spcAft>
                <a:spcPts val="0"/>
              </a:spcAft>
              <a:buClr>
                <a:schemeClr val="dk1"/>
              </a:buClr>
              <a:buSzPts val="2400"/>
              <a:buFont typeface="Arial"/>
              <a:buChar char="•"/>
            </a:pPr>
            <a:r>
              <a:rPr lang="en-US" dirty="0"/>
              <a:t>Platform designed specifically for math and </a:t>
            </a:r>
            <a:br>
              <a:rPr lang="en-US" dirty="0"/>
            </a:br>
            <a:r>
              <a:rPr lang="en-US" dirty="0"/>
              <a:t>well-integrated with mathematical tools </a:t>
            </a:r>
            <a:endParaRPr dirty="0"/>
          </a:p>
          <a:p>
            <a:pPr marL="228600" marR="0" lvl="0" indent="-228600" algn="l" rtl="0">
              <a:lnSpc>
                <a:spcPct val="120000"/>
              </a:lnSpc>
              <a:spcBef>
                <a:spcPts val="0"/>
              </a:spcBef>
              <a:spcAft>
                <a:spcPts val="0"/>
              </a:spcAft>
              <a:buClr>
                <a:schemeClr val="dk1"/>
              </a:buClr>
              <a:buSzPts val="2400"/>
              <a:buFont typeface="Arial"/>
              <a:buChar char="•"/>
            </a:pPr>
            <a:r>
              <a:rPr lang="en-US" dirty="0"/>
              <a:t>A nonprofit, university-based online hosting </a:t>
            </a:r>
            <a:br>
              <a:rPr lang="en-US" dirty="0"/>
            </a:br>
            <a:r>
              <a:rPr lang="en-US" dirty="0"/>
              <a:t>platform managed by Duke University Press</a:t>
            </a:r>
            <a:endParaRPr dirty="0"/>
          </a:p>
          <a:p>
            <a:pPr marL="228600" marR="0" lvl="0" indent="-228600" algn="l" rtl="0">
              <a:lnSpc>
                <a:spcPct val="120000"/>
              </a:lnSpc>
              <a:spcBef>
                <a:spcPts val="0"/>
              </a:spcBef>
              <a:spcAft>
                <a:spcPts val="0"/>
              </a:spcAft>
              <a:buClr>
                <a:schemeClr val="dk1"/>
              </a:buClr>
              <a:buSzPts val="2400"/>
              <a:buFont typeface="Arial"/>
              <a:buChar char="•"/>
            </a:pPr>
            <a:r>
              <a:rPr lang="en-US" dirty="0"/>
              <a:t>Migration to upgraded platform in early 2021, developed by SPIE </a:t>
            </a:r>
            <a:endParaRPr dirty="0"/>
          </a:p>
          <a:p>
            <a:pPr marL="228600" marR="0" lvl="0" indent="-228600" algn="l" rtl="0">
              <a:lnSpc>
                <a:spcPct val="120000"/>
              </a:lnSpc>
              <a:spcBef>
                <a:spcPts val="0"/>
              </a:spcBef>
              <a:spcAft>
                <a:spcPts val="0"/>
              </a:spcAft>
              <a:buClr>
                <a:schemeClr val="dk1"/>
              </a:buClr>
              <a:buSzPts val="2400"/>
              <a:buChar char="•"/>
            </a:pPr>
            <a:r>
              <a:rPr lang="en-US" b="1" dirty="0"/>
              <a:t>Over 80% of content on Project Euclid is open access</a:t>
            </a:r>
            <a:endParaRPr b="1" dirty="0"/>
          </a:p>
        </p:txBody>
      </p:sp>
      <p:pic>
        <p:nvPicPr>
          <p:cNvPr id="431" name="Google Shape;431;p51" descr="zbMATH"/>
          <p:cNvPicPr preferRelativeResize="0"/>
          <p:nvPr/>
        </p:nvPicPr>
        <p:blipFill rotWithShape="1">
          <a:blip r:embed="rId3">
            <a:alphaModFix/>
          </a:blip>
          <a:srcRect/>
          <a:stretch/>
        </p:blipFill>
        <p:spPr>
          <a:xfrm>
            <a:off x="7499001" y="1988403"/>
            <a:ext cx="2343150" cy="628650"/>
          </a:xfrm>
          <a:prstGeom prst="rect">
            <a:avLst/>
          </a:prstGeom>
          <a:noFill/>
          <a:ln>
            <a:noFill/>
          </a:ln>
        </p:spPr>
      </p:pic>
      <p:pic>
        <p:nvPicPr>
          <p:cNvPr id="432" name="Google Shape;432;p51" descr="MathSciNet"/>
          <p:cNvPicPr preferRelativeResize="0"/>
          <p:nvPr/>
        </p:nvPicPr>
        <p:blipFill rotWithShape="1">
          <a:blip r:embed="rId4" cstate="screen">
            <a:alphaModFix/>
            <a:extLst>
              <a:ext uri="{28A0092B-C50C-407E-A947-70E740481C1C}">
                <a14:useLocalDpi xmlns:a14="http://schemas.microsoft.com/office/drawing/2010/main"/>
              </a:ext>
            </a:extLst>
          </a:blip>
          <a:srcRect r="50720"/>
          <a:stretch/>
        </p:blipFill>
        <p:spPr>
          <a:xfrm>
            <a:off x="10257436" y="2040791"/>
            <a:ext cx="1682750" cy="523875"/>
          </a:xfrm>
          <a:prstGeom prst="rect">
            <a:avLst/>
          </a:prstGeom>
          <a:noFill/>
          <a:ln>
            <a:noFill/>
          </a:ln>
        </p:spPr>
      </p:pic>
      <p:pic>
        <p:nvPicPr>
          <p:cNvPr id="433" name="Google Shape;433;p51" descr="https://tse3.mm.bing.net/th?id=OIP.M6ed8004bdf7e213a95efca91021ecc5bo0&amp;pid=15.1&amp;P=0&amp;w=204&amp;h=18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79378" y="2861158"/>
            <a:ext cx="1943100" cy="762000"/>
          </a:xfrm>
          <a:prstGeom prst="rect">
            <a:avLst/>
          </a:prstGeom>
          <a:noFill/>
          <a:ln>
            <a:noFill/>
          </a:ln>
        </p:spPr>
      </p:pic>
      <p:pic>
        <p:nvPicPr>
          <p:cNvPr id="434" name="Google Shape;434;p51" descr="https://tse3.mm.bing.net/th?id=OIP.M3cd6ecaae14a3eb0eef63d676e2065c2o0&amp;pid=15.1&amp;P=0&amp;w=279&amp;h=15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037763" y="2975458"/>
            <a:ext cx="1849437" cy="533400"/>
          </a:xfrm>
          <a:prstGeom prst="rect">
            <a:avLst/>
          </a:prstGeom>
          <a:noFill/>
          <a:ln>
            <a:noFill/>
          </a:ln>
        </p:spPr>
      </p:pic>
      <p:sp>
        <p:nvSpPr>
          <p:cNvPr id="436" name="Google Shape;436;p51"/>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28</a:t>
            </a:fld>
            <a:endParaRPr dirty="0"/>
          </a:p>
        </p:txBody>
      </p:sp>
      <p:pic>
        <p:nvPicPr>
          <p:cNvPr id="437" name="Google Shape;437;p5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715768" y="5797739"/>
            <a:ext cx="2286000" cy="719137"/>
          </a:xfrm>
          <a:prstGeom prst="rect">
            <a:avLst/>
          </a:prstGeom>
          <a:noFill/>
          <a:ln>
            <a:noFill/>
          </a:ln>
        </p:spPr>
      </p:pic>
      <p:pic>
        <p:nvPicPr>
          <p:cNvPr id="438" name="Google Shape;438;p5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393378" y="5843969"/>
            <a:ext cx="2286000" cy="67430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DA54B378-E354-4D07-A925-8C424C4FD75C}"/>
              </a:ext>
            </a:extLst>
          </p:cNvPr>
          <p:cNvSpPr>
            <a:spLocks noGrp="1"/>
          </p:cNvSpPr>
          <p:nvPr>
            <p:ph type="body" idx="1"/>
          </p:nvPr>
        </p:nvSpPr>
        <p:spPr>
          <a:xfrm>
            <a:off x="914400" y="1443522"/>
            <a:ext cx="6435634" cy="4097382"/>
          </a:xfrm>
        </p:spPr>
        <p:txBody>
          <a:bodyPr lIns="0" tIns="0" rIns="0" bIns="0"/>
          <a:lstStyle/>
          <a:p>
            <a:pPr marL="0" lvl="0" indent="0">
              <a:buNone/>
            </a:pPr>
            <a:r>
              <a:rPr lang="en-US" dirty="0">
                <a:latin typeface="PT Sans"/>
                <a:ea typeface="PT Sans"/>
                <a:cs typeface="PT Sans"/>
                <a:sym typeface="PT Sans"/>
              </a:rPr>
              <a:t>A collaboration between nonprofit scholarly journal publishers and societies managed by Duke University Press</a:t>
            </a:r>
          </a:p>
          <a:p>
            <a:pPr marL="0" lvl="0" indent="0">
              <a:buNone/>
            </a:pPr>
            <a:endParaRPr lang="en-US" dirty="0">
              <a:latin typeface="PT Sans"/>
              <a:ea typeface="PT Sans"/>
              <a:cs typeface="PT Sans"/>
              <a:sym typeface="PT Sans"/>
            </a:endParaRPr>
          </a:p>
          <a:p>
            <a:pPr marL="0" lvl="0" indent="0">
              <a:buNone/>
            </a:pPr>
            <a:r>
              <a:rPr lang="en-US" dirty="0">
                <a:latin typeface="PT Sans"/>
                <a:ea typeface="PT Sans"/>
                <a:cs typeface="PT Sans"/>
                <a:sym typeface="PT Sans"/>
              </a:rPr>
              <a:t>Electronic hosting and print fulfillment* of over 200 journals from 10 publishers</a:t>
            </a:r>
          </a:p>
          <a:p>
            <a:pPr marL="0" lvl="0" indent="0">
              <a:buNone/>
            </a:pPr>
            <a:endParaRPr lang="en-US" dirty="0">
              <a:latin typeface="PT Sans"/>
              <a:ea typeface="PT Sans"/>
              <a:cs typeface="PT Sans"/>
              <a:sym typeface="PT Sans"/>
            </a:endParaRPr>
          </a:p>
          <a:p>
            <a:pPr marL="0" lvl="0" indent="0">
              <a:buNone/>
            </a:pPr>
            <a:r>
              <a:rPr lang="en-US" dirty="0">
                <a:latin typeface="PT Sans"/>
                <a:ea typeface="PT Sans"/>
                <a:cs typeface="PT Sans"/>
                <a:sym typeface="PT Sans"/>
              </a:rPr>
              <a:t>Single-title subscriptions and collection sales</a:t>
            </a:r>
          </a:p>
        </p:txBody>
      </p:sp>
      <p:sp>
        <p:nvSpPr>
          <p:cNvPr id="4" name="Slide Number Placeholder 3">
            <a:extLst>
              <a:ext uri="{FF2B5EF4-FFF2-40B4-BE49-F238E27FC236}">
                <a16:creationId xmlns:a16="http://schemas.microsoft.com/office/drawing/2014/main" id="{355CB4F7-FF7C-4542-8678-7946B666DD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dirty="0"/>
          </a:p>
        </p:txBody>
      </p:sp>
      <p:pic>
        <p:nvPicPr>
          <p:cNvPr id="19" name="Google Shape;68;p15">
            <a:extLst>
              <a:ext uri="{FF2B5EF4-FFF2-40B4-BE49-F238E27FC236}">
                <a16:creationId xmlns:a16="http://schemas.microsoft.com/office/drawing/2014/main" id="{0D07372F-0ECE-4CA0-B9E8-D1CA93248CE9}"/>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083904" y="2976967"/>
            <a:ext cx="1840181" cy="1035110"/>
          </a:xfrm>
          <a:prstGeom prst="rect">
            <a:avLst/>
          </a:prstGeom>
          <a:noFill/>
          <a:ln>
            <a:noFill/>
          </a:ln>
        </p:spPr>
      </p:pic>
      <p:pic>
        <p:nvPicPr>
          <p:cNvPr id="20" name="Google Shape;69;p15">
            <a:extLst>
              <a:ext uri="{FF2B5EF4-FFF2-40B4-BE49-F238E27FC236}">
                <a16:creationId xmlns:a16="http://schemas.microsoft.com/office/drawing/2014/main" id="{32921737-AA36-41EA-A1FB-943B49FDEC83}"/>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0065815" y="1976534"/>
            <a:ext cx="1873310" cy="502402"/>
          </a:xfrm>
          <a:prstGeom prst="rect">
            <a:avLst/>
          </a:prstGeom>
          <a:noFill/>
          <a:ln>
            <a:noFill/>
          </a:ln>
        </p:spPr>
      </p:pic>
      <p:pic>
        <p:nvPicPr>
          <p:cNvPr id="21" name="Google Shape;70;p15">
            <a:extLst>
              <a:ext uri="{FF2B5EF4-FFF2-40B4-BE49-F238E27FC236}">
                <a16:creationId xmlns:a16="http://schemas.microsoft.com/office/drawing/2014/main" id="{86475CEE-FD50-4251-BF7E-240517548BF0}"/>
              </a:ext>
            </a:extLst>
          </p:cNvPr>
          <p:cNvPicPr preferRelativeResize="0"/>
          <p:nvPr/>
        </p:nvPicPr>
        <p:blipFill>
          <a:blip r:embed="rId5">
            <a:alphaModFix/>
          </a:blip>
          <a:stretch>
            <a:fillRect/>
          </a:stretch>
        </p:blipFill>
        <p:spPr>
          <a:xfrm>
            <a:off x="10395123" y="4502152"/>
            <a:ext cx="1405968" cy="725182"/>
          </a:xfrm>
          <a:prstGeom prst="rect">
            <a:avLst/>
          </a:prstGeom>
          <a:noFill/>
          <a:ln>
            <a:noFill/>
          </a:ln>
        </p:spPr>
      </p:pic>
      <p:pic>
        <p:nvPicPr>
          <p:cNvPr id="23" name="Picture 22">
            <a:extLst>
              <a:ext uri="{FF2B5EF4-FFF2-40B4-BE49-F238E27FC236}">
                <a16:creationId xmlns:a16="http://schemas.microsoft.com/office/drawing/2014/main" id="{62774E01-CCCD-4ED5-BBD8-EF8F99BDBBF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54477" y="4372268"/>
            <a:ext cx="1534790" cy="850205"/>
          </a:xfrm>
          <a:prstGeom prst="rect">
            <a:avLst/>
          </a:prstGeom>
        </p:spPr>
      </p:pic>
      <p:sp>
        <p:nvSpPr>
          <p:cNvPr id="24" name="Google Shape;71;p15">
            <a:extLst>
              <a:ext uri="{FF2B5EF4-FFF2-40B4-BE49-F238E27FC236}">
                <a16:creationId xmlns:a16="http://schemas.microsoft.com/office/drawing/2014/main" id="{7C985BC6-BE58-4A18-9383-53C5EB9C3349}"/>
              </a:ext>
            </a:extLst>
          </p:cNvPr>
          <p:cNvSpPr txBox="1"/>
          <p:nvPr/>
        </p:nvSpPr>
        <p:spPr>
          <a:xfrm>
            <a:off x="9021300" y="5443610"/>
            <a:ext cx="2865900" cy="1292631"/>
          </a:xfrm>
          <a:prstGeom prst="rect">
            <a:avLst/>
          </a:prstGeom>
          <a:noFill/>
          <a:ln>
            <a:noFill/>
          </a:ln>
        </p:spPr>
        <p:txBody>
          <a:bodyPr spcFirstLastPara="1" wrap="square" lIns="0" tIns="91425" rIns="91425" bIns="91425" anchor="t" anchorCtr="0">
            <a:spAutoFit/>
          </a:bodyPr>
          <a:lstStyle/>
          <a:p>
            <a:pPr marL="0" lvl="0" indent="0" rtl="0">
              <a:spcBef>
                <a:spcPts val="0"/>
              </a:spcBef>
              <a:spcAft>
                <a:spcPts val="0"/>
              </a:spcAft>
              <a:buNone/>
            </a:pPr>
            <a:r>
              <a:rPr lang="en" sz="1200" dirty="0">
                <a:latin typeface="PT Sans"/>
                <a:ea typeface="PT Sans"/>
                <a:cs typeface="PT Sans"/>
                <a:sym typeface="PT Sans"/>
              </a:rPr>
              <a:t>Cornell University Press*</a:t>
            </a:r>
            <a:endParaRPr sz="1200" dirty="0">
              <a:latin typeface="PT Sans"/>
              <a:ea typeface="PT Sans"/>
              <a:cs typeface="PT Sans"/>
              <a:sym typeface="PT Sans"/>
            </a:endParaRPr>
          </a:p>
          <a:p>
            <a:pPr marL="0" lvl="0" indent="0" rtl="0">
              <a:spcBef>
                <a:spcPts val="0"/>
              </a:spcBef>
              <a:spcAft>
                <a:spcPts val="0"/>
              </a:spcAft>
              <a:buNone/>
            </a:pPr>
            <a:r>
              <a:rPr lang="en" sz="1200" dirty="0">
                <a:latin typeface="PT Sans"/>
                <a:ea typeface="PT Sans"/>
                <a:cs typeface="PT Sans"/>
                <a:sym typeface="PT Sans"/>
              </a:rPr>
              <a:t>Texas Tech University Press*</a:t>
            </a:r>
            <a:endParaRPr sz="1200" dirty="0">
              <a:latin typeface="PT Sans"/>
              <a:ea typeface="PT Sans"/>
              <a:cs typeface="PT Sans"/>
              <a:sym typeface="PT Sans"/>
            </a:endParaRPr>
          </a:p>
          <a:p>
            <a:pPr marL="0" lvl="0" indent="0" rtl="0">
              <a:spcBef>
                <a:spcPts val="0"/>
              </a:spcBef>
              <a:spcAft>
                <a:spcPts val="0"/>
              </a:spcAft>
              <a:buNone/>
            </a:pPr>
            <a:r>
              <a:rPr lang="en" sz="1200" dirty="0">
                <a:latin typeface="PT Sans"/>
                <a:ea typeface="PT Sans"/>
                <a:cs typeface="PT Sans"/>
                <a:sym typeface="PT Sans"/>
              </a:rPr>
              <a:t>West Virginia University Press*</a:t>
            </a:r>
            <a:endParaRPr sz="1200" dirty="0">
              <a:latin typeface="PT Sans"/>
              <a:ea typeface="PT Sans"/>
              <a:cs typeface="PT Sans"/>
              <a:sym typeface="PT Sans"/>
            </a:endParaRPr>
          </a:p>
          <a:p>
            <a:pPr marL="0" lvl="0" indent="0" rtl="0">
              <a:spcBef>
                <a:spcPts val="0"/>
              </a:spcBef>
              <a:spcAft>
                <a:spcPts val="0"/>
              </a:spcAft>
              <a:buNone/>
            </a:pPr>
            <a:r>
              <a:rPr lang="en" sz="1200" dirty="0">
                <a:latin typeface="PT Sans"/>
                <a:ea typeface="PT Sans"/>
                <a:cs typeface="PT Sans"/>
                <a:sym typeface="PT Sans"/>
              </a:rPr>
              <a:t>University of North Carolina Press*</a:t>
            </a:r>
          </a:p>
          <a:p>
            <a:pPr marL="0" lvl="0" indent="0" rtl="0">
              <a:spcBef>
                <a:spcPts val="0"/>
              </a:spcBef>
              <a:spcAft>
                <a:spcPts val="0"/>
              </a:spcAft>
              <a:buNone/>
            </a:pPr>
            <a:endParaRPr lang="en" sz="1200" dirty="0">
              <a:latin typeface="PT Sans"/>
              <a:ea typeface="PT Sans"/>
              <a:cs typeface="PT Sans"/>
              <a:sym typeface="PT Sans"/>
            </a:endParaRPr>
          </a:p>
          <a:p>
            <a:pPr marL="0" lvl="0" indent="0" rtl="0">
              <a:spcBef>
                <a:spcPts val="0"/>
              </a:spcBef>
              <a:spcAft>
                <a:spcPts val="0"/>
              </a:spcAft>
              <a:buNone/>
            </a:pPr>
            <a:r>
              <a:rPr lang="en" sz="1200" dirty="0">
                <a:latin typeface="PT Sans"/>
                <a:ea typeface="PT Sans"/>
                <a:cs typeface="PT Sans"/>
                <a:sym typeface="PT Sans"/>
              </a:rPr>
              <a:t>*</a:t>
            </a:r>
            <a:r>
              <a:rPr lang="en-US" sz="1200" dirty="0">
                <a:latin typeface="PT Sans"/>
                <a:ea typeface="PT Sans"/>
                <a:cs typeface="PT Sans"/>
                <a:sym typeface="PT Sans"/>
              </a:rPr>
              <a:t>Print subscription fulfillment only</a:t>
            </a:r>
            <a:endParaRPr sz="1200" dirty="0">
              <a:latin typeface="PT Sans"/>
              <a:ea typeface="PT Sans"/>
              <a:cs typeface="PT Sans"/>
              <a:sym typeface="PT Sans"/>
            </a:endParaRPr>
          </a:p>
        </p:txBody>
      </p:sp>
      <p:pic>
        <p:nvPicPr>
          <p:cNvPr id="27" name="Google Shape;66;p15">
            <a:extLst>
              <a:ext uri="{FF2B5EF4-FFF2-40B4-BE49-F238E27FC236}">
                <a16:creationId xmlns:a16="http://schemas.microsoft.com/office/drawing/2014/main" id="{FE90CDDE-8A32-4568-B111-929DE6E93043}"/>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914400" y="640081"/>
            <a:ext cx="5868186" cy="399040"/>
          </a:xfrm>
          <a:prstGeom prst="rect">
            <a:avLst/>
          </a:prstGeom>
          <a:noFill/>
          <a:ln>
            <a:noFill/>
          </a:ln>
        </p:spPr>
      </p:pic>
      <p:pic>
        <p:nvPicPr>
          <p:cNvPr id="3" name="Picture 2">
            <a:extLst>
              <a:ext uri="{FF2B5EF4-FFF2-40B4-BE49-F238E27FC236}">
                <a16:creationId xmlns:a16="http://schemas.microsoft.com/office/drawing/2014/main" id="{0BA312DB-B3FC-4BA2-8AAC-B12470795F59}"/>
              </a:ext>
            </a:extLst>
          </p:cNvPr>
          <p:cNvPicPr>
            <a:picLocks noChangeAspect="1"/>
          </p:cNvPicPr>
          <p:nvPr/>
        </p:nvPicPr>
        <p:blipFill>
          <a:blip r:embed="rId8"/>
          <a:stretch>
            <a:fillRect/>
          </a:stretch>
        </p:blipFill>
        <p:spPr>
          <a:xfrm>
            <a:off x="10589216" y="3024802"/>
            <a:ext cx="874092" cy="1142724"/>
          </a:xfrm>
          <a:prstGeom prst="rect">
            <a:avLst/>
          </a:prstGeom>
        </p:spPr>
      </p:pic>
      <p:pic>
        <p:nvPicPr>
          <p:cNvPr id="5" name="Google Shape;79;p16" descr="A logo of a university&#10;&#10;AI-generated content may be incorrect.">
            <a:extLst>
              <a:ext uri="{FF2B5EF4-FFF2-40B4-BE49-F238E27FC236}">
                <a16:creationId xmlns:a16="http://schemas.microsoft.com/office/drawing/2014/main" id="{6F727F78-AC21-7D00-7261-36A974CFA1C7}"/>
              </a:ext>
            </a:extLst>
          </p:cNvPr>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7906495" y="1666105"/>
            <a:ext cx="2016083" cy="1012233"/>
          </a:xfrm>
          <a:prstGeom prst="rect">
            <a:avLst/>
          </a:prstGeom>
          <a:noFill/>
          <a:ln>
            <a:noFill/>
          </a:ln>
        </p:spPr>
      </p:pic>
    </p:spTree>
    <p:extLst>
      <p:ext uri="{BB962C8B-B14F-4D97-AF65-F5344CB8AC3E}">
        <p14:creationId xmlns:p14="http://schemas.microsoft.com/office/powerpoint/2010/main" val="674786108"/>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Publishing Strengths</a:t>
            </a:r>
            <a:endParaRPr dirty="0"/>
          </a:p>
        </p:txBody>
      </p:sp>
      <p:sp>
        <p:nvSpPr>
          <p:cNvPr id="108" name="Google Shape;108;p15"/>
          <p:cNvSpPr txBox="1">
            <a:spLocks noGrp="1"/>
          </p:cNvSpPr>
          <p:nvPr>
            <p:ph type="body" idx="1"/>
          </p:nvPr>
        </p:nvSpPr>
        <p:spPr>
          <a:xfrm>
            <a:off x="914399" y="1825626"/>
            <a:ext cx="5093565"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Ground-breaking scholarship that defines and redefines disciplines</a:t>
            </a:r>
            <a:endParaRPr dirty="0"/>
          </a:p>
          <a:p>
            <a:pPr marL="228600" lvl="0" indent="-228600" algn="l" rtl="0">
              <a:lnSpc>
                <a:spcPct val="120000"/>
              </a:lnSpc>
              <a:spcBef>
                <a:spcPts val="0"/>
              </a:spcBef>
              <a:spcAft>
                <a:spcPts val="0"/>
              </a:spcAft>
              <a:buClr>
                <a:schemeClr val="dk1"/>
              </a:buClr>
              <a:buSzPts val="2400"/>
              <a:buChar char="•"/>
            </a:pPr>
            <a:r>
              <a:rPr lang="en-US" dirty="0"/>
              <a:t>Strong interdisciplinary and international focus</a:t>
            </a:r>
            <a:endParaRPr dirty="0"/>
          </a:p>
          <a:p>
            <a:pPr marL="228600" lvl="0" indent="-228600" algn="l" rtl="0">
              <a:lnSpc>
                <a:spcPct val="120000"/>
              </a:lnSpc>
              <a:spcBef>
                <a:spcPts val="0"/>
              </a:spcBef>
              <a:spcAft>
                <a:spcPts val="0"/>
              </a:spcAft>
              <a:buClr>
                <a:schemeClr val="dk1"/>
              </a:buClr>
              <a:buSzPts val="2400"/>
              <a:buChar char="•"/>
            </a:pPr>
            <a:r>
              <a:rPr lang="en-US" dirty="0"/>
              <a:t>Foregrounding traditionally underrepresented and new scholarly voices</a:t>
            </a:r>
            <a:endParaRPr dirty="0"/>
          </a:p>
          <a:p>
            <a:pPr marL="228600" lvl="0" indent="-228600" algn="l" rtl="0">
              <a:lnSpc>
                <a:spcPct val="120000"/>
              </a:lnSpc>
              <a:spcBef>
                <a:spcPts val="0"/>
              </a:spcBef>
              <a:spcAft>
                <a:spcPts val="0"/>
              </a:spcAft>
              <a:buClr>
                <a:schemeClr val="dk1"/>
              </a:buClr>
              <a:buSzPts val="2400"/>
              <a:buChar char="•"/>
            </a:pPr>
            <a:r>
              <a:rPr lang="en-US" dirty="0"/>
              <a:t>Cultivating emerging fields and </a:t>
            </a:r>
            <a:br>
              <a:rPr lang="en-US" dirty="0"/>
            </a:br>
            <a:r>
              <a:rPr lang="en-US" dirty="0"/>
              <a:t>new subject areas</a:t>
            </a:r>
            <a:endParaRPr dirty="0"/>
          </a:p>
          <a:p>
            <a:pPr marL="228600" lvl="0" indent="-76200" algn="l" rtl="0">
              <a:lnSpc>
                <a:spcPct val="120000"/>
              </a:lnSpc>
              <a:spcBef>
                <a:spcPts val="0"/>
              </a:spcBef>
              <a:spcAft>
                <a:spcPts val="0"/>
              </a:spcAft>
              <a:buClr>
                <a:schemeClr val="dk1"/>
              </a:buClr>
              <a:buSzPts val="2400"/>
              <a:buNone/>
            </a:pPr>
            <a:endParaRPr dirty="0"/>
          </a:p>
          <a:p>
            <a:pPr marL="228600" lvl="0" indent="-76200" algn="l" rtl="0">
              <a:lnSpc>
                <a:spcPct val="120000"/>
              </a:lnSpc>
              <a:spcBef>
                <a:spcPts val="0"/>
              </a:spcBef>
              <a:spcAft>
                <a:spcPts val="0"/>
              </a:spcAft>
              <a:buClr>
                <a:schemeClr val="dk1"/>
              </a:buClr>
              <a:buSzPts val="2400"/>
              <a:buNone/>
            </a:pPr>
            <a:endParaRPr dirty="0"/>
          </a:p>
        </p:txBody>
      </p:sp>
      <p:sp>
        <p:nvSpPr>
          <p:cNvPr id="110" name="Google Shape;110;p1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a:t>
            </a:fld>
            <a:endParaRPr dirty="0"/>
          </a:p>
        </p:txBody>
      </p:sp>
      <p:pic>
        <p:nvPicPr>
          <p:cNvPr id="7" name="Picture 6">
            <a:extLst>
              <a:ext uri="{FF2B5EF4-FFF2-40B4-BE49-F238E27FC236}">
                <a16:creationId xmlns:a16="http://schemas.microsoft.com/office/drawing/2014/main" id="{C313DEB8-7B6B-4130-B1A8-BFCDC7E42476}"/>
              </a:ext>
            </a:extLst>
          </p:cNvPr>
          <p:cNvPicPr>
            <a:picLocks noChangeAspect="1"/>
          </p:cNvPicPr>
          <p:nvPr/>
        </p:nvPicPr>
        <p:blipFill>
          <a:blip r:embed="rId3"/>
          <a:stretch>
            <a:fillRect/>
          </a:stretch>
        </p:blipFill>
        <p:spPr>
          <a:xfrm>
            <a:off x="8036560" y="1879600"/>
            <a:ext cx="2736427" cy="410464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CAD6D-6164-47DC-8F98-D4F55348ACF2}"/>
              </a:ext>
            </a:extLst>
          </p:cNvPr>
          <p:cNvSpPr>
            <a:spLocks noGrp="1"/>
          </p:cNvSpPr>
          <p:nvPr>
            <p:ph type="title"/>
          </p:nvPr>
        </p:nvSpPr>
        <p:spPr>
          <a:xfrm>
            <a:off x="914399" y="640079"/>
            <a:ext cx="10162903" cy="426713"/>
          </a:xfrm>
        </p:spPr>
        <p:txBody>
          <a:bodyPr lIns="0"/>
          <a:lstStyle/>
          <a:p>
            <a:r>
              <a:rPr lang="en" dirty="0"/>
              <a:t>The Scholarly Publishing Collective - Electronic Platform</a:t>
            </a:r>
            <a:endParaRPr lang="en-US" dirty="0"/>
          </a:p>
        </p:txBody>
      </p:sp>
      <p:sp>
        <p:nvSpPr>
          <p:cNvPr id="3" name="Text Placeholder 2">
            <a:extLst>
              <a:ext uri="{FF2B5EF4-FFF2-40B4-BE49-F238E27FC236}">
                <a16:creationId xmlns:a16="http://schemas.microsoft.com/office/drawing/2014/main" id="{FC400D55-47F1-4C3E-B628-D629426DA9A0}"/>
              </a:ext>
            </a:extLst>
          </p:cNvPr>
          <p:cNvSpPr>
            <a:spLocks noGrp="1"/>
          </p:cNvSpPr>
          <p:nvPr>
            <p:ph type="body" idx="1"/>
          </p:nvPr>
        </p:nvSpPr>
        <p:spPr>
          <a:xfrm>
            <a:off x="914400" y="1714501"/>
            <a:ext cx="9936480" cy="4097382"/>
          </a:xfrm>
        </p:spPr>
        <p:txBody>
          <a:bodyPr lIns="0" tIns="0" rIns="0"/>
          <a:lstStyle/>
          <a:p>
            <a:pPr indent="-336550">
              <a:buSzPts val="1700"/>
              <a:buFont typeface="PT Sans"/>
              <a:buChar char="▸"/>
            </a:pPr>
            <a:r>
              <a:rPr lang="en-US" dirty="0">
                <a:latin typeface="PT Sans"/>
                <a:ea typeface="PT Sans"/>
                <a:cs typeface="PT Sans"/>
                <a:sym typeface="PT Sans"/>
              </a:rPr>
              <a:t>Five scholarly publishers</a:t>
            </a:r>
          </a:p>
          <a:p>
            <a:pPr lvl="0" indent="-336550">
              <a:buSzPts val="1700"/>
              <a:buFont typeface="PT Sans"/>
              <a:buChar char="▸"/>
            </a:pPr>
            <a:r>
              <a:rPr lang="en-US" dirty="0">
                <a:latin typeface="PT Sans"/>
                <a:ea typeface="PT Sans"/>
                <a:cs typeface="PT Sans"/>
                <a:sym typeface="PT Sans"/>
              </a:rPr>
              <a:t>Over 140 journals</a:t>
            </a:r>
            <a:endParaRPr lang="en-US" dirty="0">
              <a:latin typeface="PT Sans"/>
              <a:ea typeface="PT Sans"/>
              <a:cs typeface="PT Sans"/>
            </a:endParaRPr>
          </a:p>
          <a:p>
            <a:pPr indent="-336550">
              <a:buSzPts val="1700"/>
              <a:buFont typeface="PT Sans"/>
              <a:buChar char="▸"/>
            </a:pPr>
            <a:r>
              <a:rPr lang="en-US" dirty="0">
                <a:latin typeface="PT Sans"/>
                <a:ea typeface="PT Sans"/>
                <a:cs typeface="PT Sans"/>
                <a:sym typeface="PT Sans"/>
              </a:rPr>
              <a:t>Over 86,500 articles</a:t>
            </a:r>
            <a:endParaRPr lang="en-US" dirty="0">
              <a:latin typeface="PT Sans"/>
              <a:ea typeface="PT Sans"/>
              <a:cs typeface="PT Sans"/>
            </a:endParaRPr>
          </a:p>
          <a:p>
            <a:pPr lvl="0" indent="-336550">
              <a:buSzPts val="1700"/>
              <a:buFont typeface="PT Sans"/>
              <a:buChar char="▸"/>
            </a:pPr>
            <a:r>
              <a:rPr lang="en-US" dirty="0">
                <a:latin typeface="PT Sans"/>
                <a:ea typeface="PT Sans"/>
                <a:cs typeface="PT Sans"/>
                <a:sym typeface="PT Sans"/>
              </a:rPr>
              <a:t>Decades of content</a:t>
            </a:r>
          </a:p>
          <a:p>
            <a:pPr lvl="0" indent="-336550">
              <a:buSzPts val="1700"/>
              <a:buFont typeface="PT Sans"/>
              <a:buChar char="▸"/>
            </a:pPr>
            <a:r>
              <a:rPr lang="en-US" dirty="0">
                <a:latin typeface="PT Sans"/>
                <a:ea typeface="PT Sans"/>
                <a:cs typeface="PT Sans"/>
                <a:sym typeface="PT Sans"/>
              </a:rPr>
              <a:t>Scholarlypublishingcollective.org </a:t>
            </a:r>
            <a:endParaRPr lang="en-US" dirty="0">
              <a:latin typeface="PT Sans"/>
              <a:ea typeface="PT Sans"/>
              <a:cs typeface="PT Sans"/>
            </a:endParaRPr>
          </a:p>
          <a:p>
            <a:pPr lvl="0" indent="-336550">
              <a:buSzPts val="1700"/>
              <a:buFont typeface="PT Sans"/>
              <a:buChar char="▸"/>
            </a:pPr>
            <a:endParaRPr lang="en-US" dirty="0">
              <a:latin typeface="PT Sans"/>
              <a:ea typeface="Cambria"/>
              <a:cs typeface="PT Sans"/>
            </a:endParaRPr>
          </a:p>
          <a:p>
            <a:pPr marL="0" lvl="0" indent="0">
              <a:buNone/>
            </a:pPr>
            <a:endParaRPr lang="en-US" sz="1800" dirty="0">
              <a:latin typeface="Roboto"/>
              <a:ea typeface="Roboto"/>
              <a:cs typeface="Roboto"/>
            </a:endParaRPr>
          </a:p>
        </p:txBody>
      </p:sp>
      <p:sp>
        <p:nvSpPr>
          <p:cNvPr id="4" name="Slide Number Placeholder 3">
            <a:extLst>
              <a:ext uri="{FF2B5EF4-FFF2-40B4-BE49-F238E27FC236}">
                <a16:creationId xmlns:a16="http://schemas.microsoft.com/office/drawing/2014/main" id="{0136D008-15F3-4973-8BB0-78AE2625A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dirty="0"/>
          </a:p>
        </p:txBody>
      </p:sp>
      <p:pic>
        <p:nvPicPr>
          <p:cNvPr id="5" name="Google Shape;83;p16">
            <a:extLst>
              <a:ext uri="{FF2B5EF4-FFF2-40B4-BE49-F238E27FC236}">
                <a16:creationId xmlns:a16="http://schemas.microsoft.com/office/drawing/2014/main" id="{F2E8D51F-0287-4E8E-A2C0-5299B3649827}"/>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46268" y="5926183"/>
            <a:ext cx="1021800" cy="625125"/>
          </a:xfrm>
          <a:prstGeom prst="rect">
            <a:avLst/>
          </a:prstGeom>
          <a:noFill/>
          <a:ln>
            <a:noFill/>
          </a:ln>
        </p:spPr>
      </p:pic>
      <p:pic>
        <p:nvPicPr>
          <p:cNvPr id="6" name="Google Shape;79;p16">
            <a:extLst>
              <a:ext uri="{FF2B5EF4-FFF2-40B4-BE49-F238E27FC236}">
                <a16:creationId xmlns:a16="http://schemas.microsoft.com/office/drawing/2014/main" id="{1605D22B-834B-43A2-B604-840B5CC60712}"/>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666488" y="5681072"/>
            <a:ext cx="1622050" cy="912400"/>
          </a:xfrm>
          <a:prstGeom prst="rect">
            <a:avLst/>
          </a:prstGeom>
          <a:noFill/>
          <a:ln>
            <a:noFill/>
          </a:ln>
        </p:spPr>
      </p:pic>
      <p:pic>
        <p:nvPicPr>
          <p:cNvPr id="7" name="Google Shape;80;p16">
            <a:extLst>
              <a:ext uri="{FF2B5EF4-FFF2-40B4-BE49-F238E27FC236}">
                <a16:creationId xmlns:a16="http://schemas.microsoft.com/office/drawing/2014/main" id="{12559E64-F429-4713-B385-7A15E3A4DD72}"/>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8041332" y="5740382"/>
            <a:ext cx="1222200" cy="687475"/>
          </a:xfrm>
          <a:prstGeom prst="rect">
            <a:avLst/>
          </a:prstGeom>
          <a:noFill/>
          <a:ln>
            <a:noFill/>
          </a:ln>
        </p:spPr>
      </p:pic>
      <p:pic>
        <p:nvPicPr>
          <p:cNvPr id="8" name="Google Shape;81;p16">
            <a:extLst>
              <a:ext uri="{FF2B5EF4-FFF2-40B4-BE49-F238E27FC236}">
                <a16:creationId xmlns:a16="http://schemas.microsoft.com/office/drawing/2014/main" id="{243369BF-58B3-47AA-A184-91EAB8D9019F}"/>
              </a:ext>
            </a:extLst>
          </p:cNvPr>
          <p:cNvPicPr preferRelativeResize="0"/>
          <p:nvPr/>
        </p:nvPicPr>
        <p:blipFill>
          <a:blip r:embed="rId6">
            <a:alphaModFix/>
          </a:blip>
          <a:stretch>
            <a:fillRect/>
          </a:stretch>
        </p:blipFill>
        <p:spPr>
          <a:xfrm>
            <a:off x="3515242" y="5600620"/>
            <a:ext cx="2194849" cy="1234600"/>
          </a:xfrm>
          <a:prstGeom prst="rect">
            <a:avLst/>
          </a:prstGeom>
          <a:noFill/>
          <a:ln>
            <a:noFill/>
          </a:ln>
        </p:spPr>
      </p:pic>
      <p:pic>
        <p:nvPicPr>
          <p:cNvPr id="9" name="Google Shape;82;p16">
            <a:extLst>
              <a:ext uri="{FF2B5EF4-FFF2-40B4-BE49-F238E27FC236}">
                <a16:creationId xmlns:a16="http://schemas.microsoft.com/office/drawing/2014/main" id="{42E2A4C0-D66D-4E04-94FF-5D37193FA35E}"/>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5854806" y="5854525"/>
            <a:ext cx="2165173" cy="526176"/>
          </a:xfrm>
          <a:prstGeom prst="rect">
            <a:avLst/>
          </a:prstGeom>
          <a:noFill/>
          <a:ln>
            <a:noFill/>
          </a:ln>
        </p:spPr>
      </p:pic>
      <p:pic>
        <p:nvPicPr>
          <p:cNvPr id="20" name="Picture 19" descr="A black background with grey text&#10;&#10;Description automatically generated">
            <a:extLst>
              <a:ext uri="{FF2B5EF4-FFF2-40B4-BE49-F238E27FC236}">
                <a16:creationId xmlns:a16="http://schemas.microsoft.com/office/drawing/2014/main" id="{4BEF6EDB-91D5-4918-B655-CE1C82BB2E06}"/>
              </a:ext>
            </a:extLst>
          </p:cNvPr>
          <p:cNvPicPr>
            <a:picLocks noChangeAspect="1"/>
          </p:cNvPicPr>
          <p:nvPr/>
        </p:nvPicPr>
        <p:blipFill>
          <a:blip r:embed="rId8"/>
          <a:stretch>
            <a:fillRect/>
          </a:stretch>
        </p:blipFill>
        <p:spPr>
          <a:xfrm>
            <a:off x="9366448" y="5801398"/>
            <a:ext cx="3974704" cy="599402"/>
          </a:xfrm>
          <a:prstGeom prst="rect">
            <a:avLst/>
          </a:prstGeom>
        </p:spPr>
      </p:pic>
    </p:spTree>
    <p:extLst>
      <p:ext uri="{BB962C8B-B14F-4D97-AF65-F5344CB8AC3E}">
        <p14:creationId xmlns:p14="http://schemas.microsoft.com/office/powerpoint/2010/main" val="3331066822"/>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CC28C-350A-4F12-81FE-50C14D0CA040}"/>
              </a:ext>
            </a:extLst>
          </p:cNvPr>
          <p:cNvSpPr>
            <a:spLocks noGrp="1"/>
          </p:cNvSpPr>
          <p:nvPr>
            <p:ph type="title"/>
          </p:nvPr>
        </p:nvSpPr>
        <p:spPr>
          <a:xfrm>
            <a:off x="914400" y="640079"/>
            <a:ext cx="9936480" cy="426713"/>
          </a:xfrm>
        </p:spPr>
        <p:txBody>
          <a:bodyPr lIns="0"/>
          <a:lstStyle/>
          <a:p>
            <a:r>
              <a:rPr lang="en" dirty="0"/>
              <a:t>The Scholarly Publishing Collective - Electronic Platform</a:t>
            </a:r>
            <a:endParaRPr lang="en-US" dirty="0"/>
          </a:p>
        </p:txBody>
      </p:sp>
      <p:sp>
        <p:nvSpPr>
          <p:cNvPr id="3" name="Text Placeholder 2">
            <a:extLst>
              <a:ext uri="{FF2B5EF4-FFF2-40B4-BE49-F238E27FC236}">
                <a16:creationId xmlns:a16="http://schemas.microsoft.com/office/drawing/2014/main" id="{37B8FBC0-C693-4456-8402-988C4B1A00BF}"/>
              </a:ext>
            </a:extLst>
          </p:cNvPr>
          <p:cNvSpPr>
            <a:spLocks noGrp="1"/>
          </p:cNvSpPr>
          <p:nvPr>
            <p:ph type="body" idx="1"/>
          </p:nvPr>
        </p:nvSpPr>
        <p:spPr>
          <a:xfrm>
            <a:off x="914401" y="1828801"/>
            <a:ext cx="6306532" cy="4097382"/>
          </a:xfrm>
        </p:spPr>
        <p:txBody>
          <a:bodyPr lIns="0"/>
          <a:lstStyle/>
          <a:p>
            <a:pPr marL="0" lvl="0" indent="0">
              <a:buNone/>
            </a:pPr>
            <a:r>
              <a:rPr lang="en-US" sz="2000" dirty="0">
                <a:latin typeface="PT Sans"/>
                <a:ea typeface="PT Sans"/>
                <a:cs typeface="PT Sans"/>
                <a:sym typeface="PT Sans"/>
              </a:rPr>
              <a:t>Features of the platform and collections</a:t>
            </a:r>
          </a:p>
          <a:p>
            <a:r>
              <a:rPr lang="en-US" sz="1800" dirty="0">
                <a:latin typeface="PT Sans" panose="020B0503020203020204" pitchFamily="34" charset="0"/>
              </a:rPr>
              <a:t>COUNTER-compliant usage statistics</a:t>
            </a:r>
          </a:p>
          <a:p>
            <a:r>
              <a:rPr lang="en-US" sz="1800" dirty="0">
                <a:latin typeface="PT Sans"/>
              </a:rPr>
              <a:t>No ongoing maintenance fees</a:t>
            </a:r>
          </a:p>
          <a:p>
            <a:r>
              <a:rPr lang="en-US" sz="1800" dirty="0">
                <a:latin typeface="PT Sans" panose="020B0503020203020204" pitchFamily="34" charset="0"/>
              </a:rPr>
              <a:t>DRM-free access and printing</a:t>
            </a:r>
          </a:p>
          <a:p>
            <a:r>
              <a:rPr lang="en-US" sz="1800" dirty="0">
                <a:latin typeface="PT Sans" panose="020B0503020203020204" pitchFamily="34" charset="0"/>
              </a:rPr>
              <a:t>Unlimited multiuser access</a:t>
            </a:r>
          </a:p>
          <a:p>
            <a:r>
              <a:rPr lang="en-US" sz="1800" dirty="0">
                <a:latin typeface="PT Sans" panose="020B0503020203020204" pitchFamily="34" charset="0"/>
              </a:rPr>
              <a:t>Citation links to Crossref, PubMed, and Google Scholar</a:t>
            </a:r>
          </a:p>
          <a:p>
            <a:r>
              <a:rPr lang="en-US" sz="1800" dirty="0">
                <a:latin typeface="PT Sans"/>
              </a:rPr>
              <a:t>Platform user experience that meets or exceeds the World Wide Web Consortium Web Content Accessibility Guidelines version 2.1, Level AA Conformance</a:t>
            </a:r>
          </a:p>
          <a:p>
            <a:r>
              <a:rPr lang="en-US" sz="1800" dirty="0">
                <a:latin typeface="PT Sans" panose="020B0503020203020204" pitchFamily="34" charset="0"/>
              </a:rPr>
              <a:t>Robustly indexed in major discovery services, including Crossref, OCLC, EBSCO, and the ProQuest family of products</a:t>
            </a:r>
          </a:p>
          <a:p>
            <a:endParaRPr lang="en-US" dirty="0">
              <a:latin typeface="PT Sans" panose="020B0503020203020204" pitchFamily="34" charset="0"/>
            </a:endParaRPr>
          </a:p>
          <a:p>
            <a:endParaRPr lang="en-US" dirty="0">
              <a:latin typeface="PT Sans" panose="020B0503020203020204" pitchFamily="34" charset="0"/>
            </a:endParaRPr>
          </a:p>
        </p:txBody>
      </p:sp>
      <p:sp>
        <p:nvSpPr>
          <p:cNvPr id="4" name="Slide Number Placeholder 3">
            <a:extLst>
              <a:ext uri="{FF2B5EF4-FFF2-40B4-BE49-F238E27FC236}">
                <a16:creationId xmlns:a16="http://schemas.microsoft.com/office/drawing/2014/main" id="{AF1C65A7-61B9-4329-B89D-5D6A5F7AC4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dirty="0"/>
          </a:p>
        </p:txBody>
      </p:sp>
      <p:pic>
        <p:nvPicPr>
          <p:cNvPr id="6" name="Picture 5">
            <a:extLst>
              <a:ext uri="{FF2B5EF4-FFF2-40B4-BE49-F238E27FC236}">
                <a16:creationId xmlns:a16="http://schemas.microsoft.com/office/drawing/2014/main" id="{514FB3D3-F329-4045-B056-2EBB868A371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7269" y="1955074"/>
            <a:ext cx="4083231" cy="3247737"/>
          </a:xfrm>
          <a:prstGeom prst="rect">
            <a:avLst/>
          </a:prstGeom>
          <a:ln>
            <a:solidFill>
              <a:schemeClr val="tx1"/>
            </a:solidFill>
          </a:ln>
        </p:spPr>
      </p:pic>
    </p:spTree>
    <p:extLst>
      <p:ext uri="{BB962C8B-B14F-4D97-AF65-F5344CB8AC3E}">
        <p14:creationId xmlns:p14="http://schemas.microsoft.com/office/powerpoint/2010/main" val="2776016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8F9AC-15D9-435D-BBBA-0DB2155D15FF}"/>
              </a:ext>
            </a:extLst>
          </p:cNvPr>
          <p:cNvSpPr>
            <a:spLocks noGrp="1"/>
          </p:cNvSpPr>
          <p:nvPr>
            <p:ph type="title"/>
          </p:nvPr>
        </p:nvSpPr>
        <p:spPr/>
        <p:txBody>
          <a:bodyPr/>
          <a:lstStyle/>
          <a:p>
            <a:r>
              <a:rPr lang="en" dirty="0"/>
              <a:t>Penn State Journals Collection</a:t>
            </a:r>
            <a:endParaRPr lang="en-US" dirty="0"/>
          </a:p>
        </p:txBody>
      </p:sp>
      <p:sp>
        <p:nvSpPr>
          <p:cNvPr id="3" name="Text Placeholder 2">
            <a:extLst>
              <a:ext uri="{FF2B5EF4-FFF2-40B4-BE49-F238E27FC236}">
                <a16:creationId xmlns:a16="http://schemas.microsoft.com/office/drawing/2014/main" id="{8CC2EE73-7D30-4BC5-80FA-1A8FECDA23CA}"/>
              </a:ext>
            </a:extLst>
          </p:cNvPr>
          <p:cNvSpPr>
            <a:spLocks noGrp="1"/>
          </p:cNvSpPr>
          <p:nvPr>
            <p:ph type="body" idx="1"/>
          </p:nvPr>
        </p:nvSpPr>
        <p:spPr>
          <a:xfrm>
            <a:off x="914400" y="1828801"/>
            <a:ext cx="5124994" cy="4097382"/>
          </a:xfrm>
        </p:spPr>
        <p:txBody>
          <a:bodyPr/>
          <a:lstStyle/>
          <a:p>
            <a:pPr marL="0" lvl="0" indent="0">
              <a:buNone/>
            </a:pPr>
            <a:r>
              <a:rPr lang="en-US" sz="2000" dirty="0">
                <a:latin typeface="PT Sans"/>
                <a:ea typeface="PT Sans"/>
                <a:cs typeface="PT Sans"/>
                <a:sym typeface="PT Sans"/>
              </a:rPr>
              <a:t>The 2026 collection provides online access to scholarship from 80 journals published by Penn State University Press, a leading publisher of humanities and social sciences journals, and archival content from six additional journals. This collection aims to broaden the reach of scholarship produced by small scholarly organizations and societies, covering literature, religious studies, education, theater, and more.</a:t>
            </a:r>
            <a:endParaRPr lang="en-US" sz="2000" dirty="0"/>
          </a:p>
        </p:txBody>
      </p:sp>
      <p:sp>
        <p:nvSpPr>
          <p:cNvPr id="4" name="Slide Number Placeholder 3">
            <a:extLst>
              <a:ext uri="{FF2B5EF4-FFF2-40B4-BE49-F238E27FC236}">
                <a16:creationId xmlns:a16="http://schemas.microsoft.com/office/drawing/2014/main" id="{D8113C3B-2B65-461B-9E85-1F0AF6E0B2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dirty="0"/>
          </a:p>
        </p:txBody>
      </p:sp>
      <p:pic>
        <p:nvPicPr>
          <p:cNvPr id="5" name="Google Shape;243;p30">
            <a:extLst>
              <a:ext uri="{FF2B5EF4-FFF2-40B4-BE49-F238E27FC236}">
                <a16:creationId xmlns:a16="http://schemas.microsoft.com/office/drawing/2014/main" id="{E08F1E99-899B-49AA-BC93-4717B1C674E0}"/>
              </a:ext>
            </a:extLst>
          </p:cNvPr>
          <p:cNvPicPr preferRelativeResize="0">
            <a:picLocks/>
          </p:cNvPicPr>
          <p:nvPr/>
        </p:nvPicPr>
        <p:blipFill>
          <a:blip r:embed="rId2" cstate="print">
            <a:extLst>
              <a:ext uri="{28A0092B-C50C-407E-A947-70E740481C1C}">
                <a14:useLocalDpi xmlns:a14="http://schemas.microsoft.com/office/drawing/2010/main"/>
              </a:ext>
            </a:extLst>
          </a:blip>
          <a:stretch>
            <a:fillRect/>
          </a:stretch>
        </p:blipFill>
        <p:spPr>
          <a:xfrm>
            <a:off x="6334606" y="1845868"/>
            <a:ext cx="2336268" cy="3504403"/>
          </a:xfrm>
          <a:prstGeom prst="rect">
            <a:avLst/>
          </a:prstGeom>
          <a:noFill/>
          <a:ln>
            <a:noFill/>
          </a:ln>
        </p:spPr>
      </p:pic>
      <p:pic>
        <p:nvPicPr>
          <p:cNvPr id="6" name="Google Shape;244;p30">
            <a:extLst>
              <a:ext uri="{FF2B5EF4-FFF2-40B4-BE49-F238E27FC236}">
                <a16:creationId xmlns:a16="http://schemas.microsoft.com/office/drawing/2014/main" id="{7510C30F-7DFC-484A-B7AE-D2D94A6C62DF}"/>
              </a:ext>
            </a:extLst>
          </p:cNvPr>
          <p:cNvPicPr preferRelativeResize="0">
            <a:picLocks/>
          </p:cNvPicPr>
          <p:nvPr/>
        </p:nvPicPr>
        <p:blipFill>
          <a:blip r:embed="rId3"/>
          <a:stretch>
            <a:fillRect/>
          </a:stretch>
        </p:blipFill>
        <p:spPr>
          <a:xfrm>
            <a:off x="9024721" y="1871663"/>
            <a:ext cx="2301874" cy="3452812"/>
          </a:xfrm>
          <a:prstGeom prst="rect">
            <a:avLst/>
          </a:prstGeom>
          <a:noFill/>
          <a:ln>
            <a:solidFill>
              <a:schemeClr val="tx1"/>
            </a:solidFill>
          </a:ln>
        </p:spPr>
      </p:pic>
      <p:pic>
        <p:nvPicPr>
          <p:cNvPr id="7" name="Google Shape;83;p16">
            <a:extLst>
              <a:ext uri="{FF2B5EF4-FFF2-40B4-BE49-F238E27FC236}">
                <a16:creationId xmlns:a16="http://schemas.microsoft.com/office/drawing/2014/main" id="{4AED0523-1590-43EA-B781-FA65150148FB}"/>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61660" y="5926183"/>
            <a:ext cx="1021800" cy="625125"/>
          </a:xfrm>
          <a:prstGeom prst="rect">
            <a:avLst/>
          </a:prstGeom>
          <a:noFill/>
          <a:ln>
            <a:noFill/>
          </a:ln>
        </p:spPr>
      </p:pic>
      <p:pic>
        <p:nvPicPr>
          <p:cNvPr id="8" name="Google Shape;82;p16">
            <a:extLst>
              <a:ext uri="{FF2B5EF4-FFF2-40B4-BE49-F238E27FC236}">
                <a16:creationId xmlns:a16="http://schemas.microsoft.com/office/drawing/2014/main" id="{A2E7DB94-1D12-49A5-A100-5F0E45CE665A}"/>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9161422" y="494409"/>
            <a:ext cx="2165173" cy="526176"/>
          </a:xfrm>
          <a:prstGeom prst="rect">
            <a:avLst/>
          </a:prstGeom>
          <a:noFill/>
          <a:ln>
            <a:noFill/>
          </a:ln>
        </p:spPr>
      </p:pic>
    </p:spTree>
    <p:extLst>
      <p:ext uri="{BB962C8B-B14F-4D97-AF65-F5344CB8AC3E}">
        <p14:creationId xmlns:p14="http://schemas.microsoft.com/office/powerpoint/2010/main" val="2368462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36ECF-D4D8-43EC-8E14-C8FEB02DBF2E}"/>
              </a:ext>
            </a:extLst>
          </p:cNvPr>
          <p:cNvSpPr>
            <a:spLocks noGrp="1"/>
          </p:cNvSpPr>
          <p:nvPr>
            <p:ph type="title"/>
          </p:nvPr>
        </p:nvSpPr>
        <p:spPr/>
        <p:txBody>
          <a:bodyPr/>
          <a:lstStyle/>
          <a:p>
            <a:r>
              <a:rPr lang="en" dirty="0"/>
              <a:t>Illinois Journals Collection</a:t>
            </a:r>
            <a:endParaRPr lang="en-US" dirty="0"/>
          </a:p>
        </p:txBody>
      </p:sp>
      <p:sp>
        <p:nvSpPr>
          <p:cNvPr id="3" name="Text Placeholder 2">
            <a:extLst>
              <a:ext uri="{FF2B5EF4-FFF2-40B4-BE49-F238E27FC236}">
                <a16:creationId xmlns:a16="http://schemas.microsoft.com/office/drawing/2014/main" id="{F8BD54CD-ED45-4F92-947C-7CDA62BF3691}"/>
              </a:ext>
            </a:extLst>
          </p:cNvPr>
          <p:cNvSpPr>
            <a:spLocks noGrp="1"/>
          </p:cNvSpPr>
          <p:nvPr>
            <p:ph type="body" idx="1"/>
          </p:nvPr>
        </p:nvSpPr>
        <p:spPr>
          <a:xfrm>
            <a:off x="914400" y="1828801"/>
            <a:ext cx="5222449" cy="4097382"/>
          </a:xfrm>
        </p:spPr>
        <p:txBody>
          <a:bodyPr/>
          <a:lstStyle/>
          <a:p>
            <a:pPr marL="0" lvl="0" indent="0">
              <a:buNone/>
            </a:pPr>
            <a:r>
              <a:rPr lang="en-US" sz="2000" dirty="0">
                <a:latin typeface="PT Sans"/>
                <a:ea typeface="PT Sans"/>
                <a:cs typeface="PT Sans"/>
                <a:sym typeface="PT Sans"/>
              </a:rPr>
              <a:t>The 2026 collection provides online access to scholarship from 40 journals published by the University of Illinois Press, a leading publisher of humanities and social sciences journals, and archival content from two additional journals. This collection offers a longstanding list of established titles in a wide range of disciplines, including philosophy and religion, ethnic and regional European studies, American studies, and music and visual culture, as well as the publications of several state historical societies.</a:t>
            </a:r>
            <a:endParaRPr lang="en-US" sz="3200" dirty="0">
              <a:latin typeface="PT Sans"/>
              <a:ea typeface="PT Sans"/>
              <a:cs typeface="PT Sans"/>
              <a:sym typeface="PT Sans"/>
            </a:endParaRPr>
          </a:p>
        </p:txBody>
      </p:sp>
      <p:sp>
        <p:nvSpPr>
          <p:cNvPr id="4" name="Slide Number Placeholder 3">
            <a:extLst>
              <a:ext uri="{FF2B5EF4-FFF2-40B4-BE49-F238E27FC236}">
                <a16:creationId xmlns:a16="http://schemas.microsoft.com/office/drawing/2014/main" id="{1887580B-0B2A-4DC4-9090-AA21CDDFFC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dirty="0"/>
          </a:p>
        </p:txBody>
      </p:sp>
      <p:pic>
        <p:nvPicPr>
          <p:cNvPr id="5" name="Google Shape;243;p30">
            <a:extLst>
              <a:ext uri="{FF2B5EF4-FFF2-40B4-BE49-F238E27FC236}">
                <a16:creationId xmlns:a16="http://schemas.microsoft.com/office/drawing/2014/main" id="{EF311A34-91B6-4DCF-86BF-7F43C47D2B70}"/>
              </a:ext>
            </a:extLst>
          </p:cNvPr>
          <p:cNvPicPr preferRelativeResize="0">
            <a:picLocks/>
          </p:cNvPicPr>
          <p:nvPr/>
        </p:nvPicPr>
        <p:blipFill>
          <a:blip r:embed="rId2" cstate="print">
            <a:extLst>
              <a:ext uri="{28A0092B-C50C-407E-A947-70E740481C1C}">
                <a14:useLocalDpi xmlns:a14="http://schemas.microsoft.com/office/drawing/2010/main"/>
              </a:ext>
            </a:extLst>
          </a:blip>
          <a:stretch>
            <a:fillRect/>
          </a:stretch>
        </p:blipFill>
        <p:spPr>
          <a:xfrm>
            <a:off x="6334606" y="1845868"/>
            <a:ext cx="2336268" cy="3504402"/>
          </a:xfrm>
          <a:prstGeom prst="rect">
            <a:avLst/>
          </a:prstGeom>
          <a:noFill/>
          <a:ln>
            <a:noFill/>
          </a:ln>
        </p:spPr>
      </p:pic>
      <p:pic>
        <p:nvPicPr>
          <p:cNvPr id="6" name="Google Shape;244;p30">
            <a:extLst>
              <a:ext uri="{FF2B5EF4-FFF2-40B4-BE49-F238E27FC236}">
                <a16:creationId xmlns:a16="http://schemas.microsoft.com/office/drawing/2014/main" id="{A9D5A2B3-C775-43B5-8A49-D2C09CCE47D7}"/>
              </a:ext>
            </a:extLst>
          </p:cNvPr>
          <p:cNvPicPr preferRelativeResize="0">
            <a:picLocks/>
          </p:cNvPicPr>
          <p:nvPr/>
        </p:nvPicPr>
        <p:blipFill>
          <a:blip r:embed="rId3" cstate="print">
            <a:extLst>
              <a:ext uri="{28A0092B-C50C-407E-A947-70E740481C1C}">
                <a14:useLocalDpi xmlns:a14="http://schemas.microsoft.com/office/drawing/2010/main"/>
              </a:ext>
            </a:extLst>
          </a:blip>
          <a:stretch>
            <a:fillRect/>
          </a:stretch>
        </p:blipFill>
        <p:spPr>
          <a:xfrm>
            <a:off x="9024721" y="1871663"/>
            <a:ext cx="2301874" cy="3452811"/>
          </a:xfrm>
          <a:prstGeom prst="rect">
            <a:avLst/>
          </a:prstGeom>
          <a:noFill/>
          <a:ln>
            <a:solidFill>
              <a:schemeClr val="tx1"/>
            </a:solidFill>
          </a:ln>
        </p:spPr>
      </p:pic>
      <p:pic>
        <p:nvPicPr>
          <p:cNvPr id="7" name="Google Shape;83;p16">
            <a:extLst>
              <a:ext uri="{FF2B5EF4-FFF2-40B4-BE49-F238E27FC236}">
                <a16:creationId xmlns:a16="http://schemas.microsoft.com/office/drawing/2014/main" id="{8B619228-0D93-4D61-B852-BF6AC8F4458F}"/>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61660" y="5926183"/>
            <a:ext cx="1021800" cy="625125"/>
          </a:xfrm>
          <a:prstGeom prst="rect">
            <a:avLst/>
          </a:prstGeom>
          <a:noFill/>
          <a:ln>
            <a:noFill/>
          </a:ln>
        </p:spPr>
      </p:pic>
    </p:spTree>
    <p:extLst>
      <p:ext uri="{BB962C8B-B14F-4D97-AF65-F5344CB8AC3E}">
        <p14:creationId xmlns:p14="http://schemas.microsoft.com/office/powerpoint/2010/main" val="818382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3" name="Picture 2">
            <a:extLst>
              <a:ext uri="{FF2B5EF4-FFF2-40B4-BE49-F238E27FC236}">
                <a16:creationId xmlns:a16="http://schemas.microsoft.com/office/drawing/2014/main" id="{3E1C3CA0-F356-4F69-95DE-50BD4E4A01CA}"/>
              </a:ext>
            </a:extLst>
          </p:cNvPr>
          <p:cNvPicPr>
            <a:picLocks noChangeAspect="1"/>
          </p:cNvPicPr>
          <p:nvPr/>
        </p:nvPicPr>
        <p:blipFill>
          <a:blip r:embed="rId3"/>
          <a:stretch>
            <a:fillRect/>
          </a:stretch>
        </p:blipFill>
        <p:spPr>
          <a:xfrm>
            <a:off x="-1489" y="0"/>
            <a:ext cx="12263120" cy="8175413"/>
          </a:xfrm>
          <a:prstGeom prst="rect">
            <a:avLst/>
          </a:prstGeom>
        </p:spPr>
      </p:pic>
      <p:sp>
        <p:nvSpPr>
          <p:cNvPr id="444" name="Google Shape;444;p52"/>
          <p:cNvSpPr/>
          <p:nvPr/>
        </p:nvSpPr>
        <p:spPr>
          <a:xfrm>
            <a:off x="-1489" y="4410074"/>
            <a:ext cx="12192000" cy="1343025"/>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445" name="Google Shape;445;p52"/>
          <p:cNvSpPr txBox="1">
            <a:spLocks noGrp="1"/>
          </p:cNvSpPr>
          <p:nvPr>
            <p:ph type="title"/>
          </p:nvPr>
        </p:nvSpPr>
        <p:spPr>
          <a:xfrm>
            <a:off x="914400" y="4852986"/>
            <a:ext cx="10433050" cy="45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More Resources from DUP</a:t>
            </a:r>
            <a:endParaRPr dirty="0"/>
          </a:p>
        </p:txBody>
      </p:sp>
      <p:sp>
        <p:nvSpPr>
          <p:cNvPr id="5" name="Picture Placeholder 4">
            <a:extLst>
              <a:ext uri="{FF2B5EF4-FFF2-40B4-BE49-F238E27FC236}">
                <a16:creationId xmlns:a16="http://schemas.microsoft.com/office/drawing/2014/main" id="{CF76AE9E-944B-4511-9EFA-83B3398CA908}"/>
              </a:ext>
            </a:extLst>
          </p:cNvPr>
          <p:cNvSpPr>
            <a:spLocks noGrp="1"/>
          </p:cNvSpPr>
          <p:nvPr>
            <p:ph type="pic" idx="2"/>
          </p:nvPr>
        </p:nvSpPr>
        <p:spPr/>
        <p:txBody>
          <a:bodyPr/>
          <a:lstStyle/>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3"/>
          <p:cNvSpPr txBox="1">
            <a:spLocks noGrp="1"/>
          </p:cNvSpPr>
          <p:nvPr>
            <p:ph type="title"/>
          </p:nvPr>
        </p:nvSpPr>
        <p:spPr>
          <a:xfrm>
            <a:off x="914400" y="639763"/>
            <a:ext cx="48768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Reading Lists</a:t>
            </a:r>
            <a:endParaRPr dirty="0"/>
          </a:p>
        </p:txBody>
      </p:sp>
      <p:sp>
        <p:nvSpPr>
          <p:cNvPr id="451" name="Google Shape;451;p53"/>
          <p:cNvSpPr txBox="1">
            <a:spLocks noGrp="1"/>
          </p:cNvSpPr>
          <p:nvPr>
            <p:ph type="body" idx="1"/>
          </p:nvPr>
        </p:nvSpPr>
        <p:spPr>
          <a:xfrm>
            <a:off x="914400" y="1825625"/>
            <a:ext cx="4876800" cy="3736975"/>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1800"/>
              <a:buChar char="•"/>
            </a:pPr>
            <a:r>
              <a:rPr lang="en-US" sz="1800" dirty="0"/>
              <a:t>Staff-curated syllabi featuring book chapters and journal content covering today’s most critical topics</a:t>
            </a:r>
            <a:endParaRPr dirty="0"/>
          </a:p>
          <a:p>
            <a:pPr marL="576072" lvl="1" indent="-228600" algn="l" rtl="0">
              <a:lnSpc>
                <a:spcPct val="120000"/>
              </a:lnSpc>
              <a:spcBef>
                <a:spcPts val="0"/>
              </a:spcBef>
              <a:spcAft>
                <a:spcPts val="0"/>
              </a:spcAft>
              <a:buClr>
                <a:schemeClr val="dk1"/>
              </a:buClr>
              <a:buSzPts val="1400"/>
              <a:buChar char="∘"/>
            </a:pPr>
            <a:r>
              <a:rPr lang="en-US" sz="1400" dirty="0"/>
              <a:t>Racial Justice</a:t>
            </a:r>
            <a:endParaRPr sz="1400" dirty="0"/>
          </a:p>
          <a:p>
            <a:pPr marL="576072" lvl="1" indent="-228600" algn="l" rtl="0">
              <a:lnSpc>
                <a:spcPct val="120000"/>
              </a:lnSpc>
              <a:spcBef>
                <a:spcPts val="0"/>
              </a:spcBef>
              <a:spcAft>
                <a:spcPts val="0"/>
              </a:spcAft>
              <a:buClr>
                <a:schemeClr val="dk1"/>
              </a:buClr>
              <a:buSzPts val="1400"/>
              <a:buChar char="∘"/>
            </a:pPr>
            <a:r>
              <a:rPr lang="en-US" sz="1400" dirty="0"/>
              <a:t>Environmentalism and Climate Change</a:t>
            </a:r>
            <a:endParaRPr sz="1400" dirty="0"/>
          </a:p>
          <a:p>
            <a:pPr marL="576072" lvl="1" indent="-228600" algn="l" rtl="0">
              <a:lnSpc>
                <a:spcPct val="120000"/>
              </a:lnSpc>
              <a:spcBef>
                <a:spcPts val="0"/>
              </a:spcBef>
              <a:spcAft>
                <a:spcPts val="0"/>
              </a:spcAft>
              <a:buClr>
                <a:schemeClr val="dk1"/>
              </a:buClr>
              <a:buSzPts val="1400"/>
              <a:buChar char="∘"/>
            </a:pPr>
            <a:r>
              <a:rPr lang="en-US" sz="1400" dirty="0"/>
              <a:t>Navigating the Threat of Pandemic</a:t>
            </a:r>
          </a:p>
          <a:p>
            <a:pPr marL="576072" lvl="1" indent="-228600" algn="l" rtl="0">
              <a:lnSpc>
                <a:spcPct val="120000"/>
              </a:lnSpc>
              <a:spcBef>
                <a:spcPts val="0"/>
              </a:spcBef>
              <a:spcAft>
                <a:spcPts val="0"/>
              </a:spcAft>
              <a:buClr>
                <a:schemeClr val="dk1"/>
              </a:buClr>
              <a:buSzPts val="1400"/>
              <a:buChar char="∘"/>
            </a:pPr>
            <a:r>
              <a:rPr lang="en-US" sz="1400" dirty="0"/>
              <a:t>Global Immigration</a:t>
            </a:r>
            <a:endParaRPr sz="1400" dirty="0"/>
          </a:p>
          <a:p>
            <a:pPr marL="576072" lvl="1" indent="-228600" algn="l" rtl="0">
              <a:lnSpc>
                <a:spcPct val="120000"/>
              </a:lnSpc>
              <a:spcBef>
                <a:spcPts val="0"/>
              </a:spcBef>
              <a:spcAft>
                <a:spcPts val="0"/>
              </a:spcAft>
              <a:buClr>
                <a:schemeClr val="dk1"/>
              </a:buClr>
              <a:buSzPts val="1400"/>
              <a:buChar char="∘"/>
            </a:pPr>
            <a:r>
              <a:rPr lang="en-US" sz="1400" dirty="0"/>
              <a:t>Police Violence</a:t>
            </a:r>
            <a:endParaRPr sz="1400" dirty="0"/>
          </a:p>
          <a:p>
            <a:pPr marL="576072" lvl="1" indent="-228600" algn="l" rtl="0">
              <a:lnSpc>
                <a:spcPct val="120000"/>
              </a:lnSpc>
              <a:spcBef>
                <a:spcPts val="0"/>
              </a:spcBef>
              <a:spcAft>
                <a:spcPts val="0"/>
              </a:spcAft>
              <a:buClr>
                <a:schemeClr val="dk1"/>
              </a:buClr>
              <a:buSzPts val="1400"/>
              <a:buChar char="∘"/>
            </a:pPr>
            <a:r>
              <a:rPr lang="en-US" sz="1400" dirty="0"/>
              <a:t>and more</a:t>
            </a:r>
            <a:endParaRPr dirty="0"/>
          </a:p>
          <a:p>
            <a:pPr marL="228600" lvl="0" indent="-228600" algn="l" rtl="0">
              <a:lnSpc>
                <a:spcPct val="120000"/>
              </a:lnSpc>
              <a:spcBef>
                <a:spcPts val="0"/>
              </a:spcBef>
              <a:spcAft>
                <a:spcPts val="0"/>
              </a:spcAft>
              <a:buClr>
                <a:schemeClr val="dk1"/>
              </a:buClr>
              <a:buSzPts val="1800"/>
              <a:buChar char="•"/>
            </a:pPr>
            <a:r>
              <a:rPr lang="en-US" sz="1800" dirty="0"/>
              <a:t>Including open access content and/or some content made temporarily free to read </a:t>
            </a:r>
            <a:endParaRPr dirty="0"/>
          </a:p>
          <a:p>
            <a:pPr marL="228600" lvl="0" indent="-114300" algn="l" rtl="0">
              <a:lnSpc>
                <a:spcPct val="120000"/>
              </a:lnSpc>
              <a:spcBef>
                <a:spcPts val="0"/>
              </a:spcBef>
              <a:spcAft>
                <a:spcPts val="0"/>
              </a:spcAft>
              <a:buClr>
                <a:schemeClr val="dk1"/>
              </a:buClr>
              <a:buSzPts val="1800"/>
              <a:buNone/>
            </a:pPr>
            <a:endParaRPr sz="1800" dirty="0"/>
          </a:p>
        </p:txBody>
      </p:sp>
      <p:sp>
        <p:nvSpPr>
          <p:cNvPr id="452" name="Google Shape;452;p5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35</a:t>
            </a:fld>
            <a:endParaRPr dirty="0"/>
          </a:p>
        </p:txBody>
      </p:sp>
      <p:pic>
        <p:nvPicPr>
          <p:cNvPr id="3" name="Picture 2" descr="A screenshot of a computer&#10;&#10;AI-generated content may be incorrect.">
            <a:extLst>
              <a:ext uri="{FF2B5EF4-FFF2-40B4-BE49-F238E27FC236}">
                <a16:creationId xmlns:a16="http://schemas.microsoft.com/office/drawing/2014/main" id="{918FA916-A6C2-1DCC-4BAB-7F209D50852D}"/>
              </a:ext>
            </a:extLst>
          </p:cNvPr>
          <p:cNvPicPr>
            <a:picLocks noChangeAspect="1"/>
          </p:cNvPicPr>
          <p:nvPr/>
        </p:nvPicPr>
        <p:blipFill>
          <a:blip r:embed="rId3"/>
          <a:stretch>
            <a:fillRect/>
          </a:stretch>
        </p:blipFill>
        <p:spPr>
          <a:xfrm>
            <a:off x="5791200" y="1823279"/>
            <a:ext cx="6210300" cy="284949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5"/>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a:solidFill>
                  <a:schemeClr val="dk1"/>
                </a:solidFill>
                <a:latin typeface="Roboto"/>
                <a:ea typeface="Roboto"/>
                <a:cs typeface="Roboto"/>
                <a:sym typeface="Roboto"/>
              </a:rPr>
              <a:t>36</a:t>
            </a:fld>
            <a:endParaRPr sz="1400" dirty="0">
              <a:solidFill>
                <a:schemeClr val="dk1"/>
              </a:solidFill>
              <a:latin typeface="Roboto"/>
              <a:ea typeface="Roboto"/>
              <a:cs typeface="Roboto"/>
              <a:sym typeface="Roboto"/>
            </a:endParaRPr>
          </a:p>
        </p:txBody>
      </p:sp>
      <p:pic>
        <p:nvPicPr>
          <p:cNvPr id="467" name="Google Shape;467;p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14400" y="5638800"/>
            <a:ext cx="1755775" cy="908050"/>
          </a:xfrm>
          <a:prstGeom prst="rect">
            <a:avLst/>
          </a:prstGeom>
          <a:noFill/>
          <a:ln>
            <a:noFill/>
          </a:ln>
        </p:spPr>
      </p:pic>
      <p:sp>
        <p:nvSpPr>
          <p:cNvPr id="468" name="Google Shape;468;p55"/>
          <p:cNvSpPr txBox="1"/>
          <p:nvPr/>
        </p:nvSpPr>
        <p:spPr>
          <a:xfrm>
            <a:off x="914400" y="540631"/>
            <a:ext cx="5405378" cy="2445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dirty="0">
              <a:solidFill>
                <a:schemeClr val="dk1"/>
              </a:solidFill>
              <a:latin typeface="Cambria"/>
              <a:ea typeface="Cambria"/>
              <a:cs typeface="Cambria"/>
              <a:sym typeface="Cambria"/>
            </a:endParaRPr>
          </a:p>
          <a:p>
            <a:pPr marL="0" marR="0" lvl="0" indent="0" algn="l" rtl="0">
              <a:spcBef>
                <a:spcPts val="0"/>
              </a:spcBef>
              <a:spcAft>
                <a:spcPts val="0"/>
              </a:spcAft>
              <a:buNone/>
            </a:pPr>
            <a:endParaRPr lang="en-US" sz="1800" dirty="0">
              <a:solidFill>
                <a:schemeClr val="dk1"/>
              </a:solidFill>
              <a:latin typeface="Cambria"/>
              <a:ea typeface="Cambria"/>
              <a:cs typeface="Cambria"/>
              <a:sym typeface="Cambria"/>
            </a:endParaRPr>
          </a:p>
          <a:p>
            <a:pPr marL="0" marR="0" lvl="0" indent="0" algn="l" rtl="0">
              <a:spcBef>
                <a:spcPts val="0"/>
              </a:spcBef>
              <a:spcAft>
                <a:spcPts val="0"/>
              </a:spcAft>
              <a:buNone/>
            </a:pPr>
            <a:endParaRPr lang="en-US" sz="1800" dirty="0">
              <a:solidFill>
                <a:schemeClr val="dk1"/>
              </a:solidFill>
              <a:latin typeface="Cambria"/>
              <a:ea typeface="Cambria"/>
              <a:cs typeface="Cambria"/>
              <a:sym typeface="Cambria"/>
            </a:endParaRPr>
          </a:p>
          <a:p>
            <a:pPr marL="0" marR="0" lvl="0" indent="0" algn="l" rtl="0">
              <a:spcBef>
                <a:spcPts val="0"/>
              </a:spcBef>
              <a:spcAft>
                <a:spcPts val="0"/>
              </a:spcAft>
              <a:buNone/>
            </a:pPr>
            <a:endParaRPr lang="en-US" sz="18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1800" dirty="0">
                <a:solidFill>
                  <a:schemeClr val="dk1"/>
                </a:solidFill>
                <a:latin typeface="Cambria"/>
                <a:ea typeface="Cambria"/>
                <a:cs typeface="Cambria"/>
                <a:sym typeface="Cambria"/>
              </a:rPr>
              <a:t>Thank you!</a:t>
            </a:r>
            <a:endParaRPr dirty="0"/>
          </a:p>
          <a:p>
            <a:pPr marL="0" marR="0" lvl="0" indent="0" algn="l" rtl="0">
              <a:spcBef>
                <a:spcPts val="0"/>
              </a:spcBef>
              <a:spcAft>
                <a:spcPts val="0"/>
              </a:spcAft>
              <a:buNone/>
            </a:pPr>
            <a:endParaRPr sz="18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1800" dirty="0">
                <a:solidFill>
                  <a:schemeClr val="dk1"/>
                </a:solidFill>
                <a:latin typeface="Cambria"/>
                <a:ea typeface="Cambria"/>
                <a:cs typeface="Cambria"/>
                <a:sym typeface="Cambria"/>
              </a:rPr>
              <a:t>For further details, please contact:</a:t>
            </a:r>
            <a:endParaRPr dirty="0"/>
          </a:p>
          <a:p>
            <a:pPr marL="0" marR="0" lvl="0" indent="0" algn="l" rtl="0">
              <a:spcBef>
                <a:spcPts val="0"/>
              </a:spcBef>
              <a:spcAft>
                <a:spcPts val="0"/>
              </a:spcAft>
              <a:buNone/>
            </a:pPr>
            <a:endParaRPr sz="18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1800" dirty="0">
                <a:solidFill>
                  <a:schemeClr val="dk1"/>
                </a:solidFill>
                <a:latin typeface="Cambria"/>
                <a:ea typeface="Cambria"/>
                <a:cs typeface="Cambria"/>
                <a:sym typeface="Cambria"/>
                <a:hlinkClick r:id="rId4">
                  <a:extLst>
                    <a:ext uri="{A12FA001-AC4F-418D-AE19-62706E023703}">
                      <ahyp:hlinkClr xmlns:ahyp="http://schemas.microsoft.com/office/drawing/2018/hyperlinkcolor" val="tx"/>
                    </a:ext>
                  </a:extLst>
                </a:hlinkClick>
              </a:rPr>
              <a:t>dup_libraryrelations@duke.edu</a:t>
            </a:r>
            <a:r>
              <a:rPr lang="en-US" sz="1800" dirty="0">
                <a:solidFill>
                  <a:schemeClr val="dk1"/>
                </a:solidFill>
                <a:latin typeface="Cambria"/>
                <a:ea typeface="Cambria"/>
                <a:cs typeface="Cambria"/>
                <a:sym typeface="Cambria"/>
              </a:rPr>
              <a:t> </a:t>
            </a:r>
            <a:endParaRPr sz="1800" dirty="0">
              <a:solidFill>
                <a:schemeClr val="dk1"/>
              </a:solidFill>
              <a:latin typeface="Cambria"/>
              <a:ea typeface="Cambria"/>
              <a:cs typeface="Cambria"/>
              <a:sym typeface="Cambria"/>
            </a:endParaRPr>
          </a:p>
          <a:p>
            <a:pPr marL="0" marR="0" lvl="0" indent="0" algn="l" rtl="0">
              <a:spcBef>
                <a:spcPts val="0"/>
              </a:spcBef>
              <a:spcAft>
                <a:spcPts val="0"/>
              </a:spcAft>
              <a:buNone/>
            </a:pPr>
            <a:r>
              <a:rPr lang="en-US" sz="1800" dirty="0">
                <a:solidFill>
                  <a:schemeClr val="dk1"/>
                </a:solidFill>
                <a:latin typeface="Cambria"/>
                <a:ea typeface="Cambria"/>
                <a:cs typeface="Cambria"/>
                <a:sym typeface="Cambria"/>
              </a:rPr>
              <a:t> </a:t>
            </a:r>
            <a:endParaRPr dirty="0"/>
          </a:p>
          <a:p>
            <a:pPr marL="0" marR="0" lvl="0" indent="0" algn="l" rtl="0">
              <a:spcBef>
                <a:spcPts val="0"/>
              </a:spcBef>
              <a:spcAft>
                <a:spcPts val="0"/>
              </a:spcAft>
              <a:buNone/>
            </a:pPr>
            <a:endParaRPr sz="1800" dirty="0">
              <a:solidFill>
                <a:schemeClr val="dk1"/>
              </a:solidFill>
              <a:latin typeface="Cambria"/>
              <a:ea typeface="Cambria"/>
              <a:cs typeface="Cambria"/>
              <a:sym typeface="Cambria"/>
            </a:endParaRPr>
          </a:p>
        </p:txBody>
      </p:sp>
      <p:pic>
        <p:nvPicPr>
          <p:cNvPr id="469" name="Google Shape;469;p5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70613" y="0"/>
            <a:ext cx="6021387"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2026 Journals Citation Report</a:t>
            </a:r>
            <a:endParaRPr dirty="0"/>
          </a:p>
        </p:txBody>
      </p:sp>
      <p:sp>
        <p:nvSpPr>
          <p:cNvPr id="117" name="Google Shape;117;p16"/>
          <p:cNvSpPr txBox="1">
            <a:spLocks noGrp="1"/>
          </p:cNvSpPr>
          <p:nvPr>
            <p:ph type="body" idx="1"/>
          </p:nvPr>
        </p:nvSpPr>
        <p:spPr>
          <a:xfrm>
            <a:off x="914399" y="1825626"/>
            <a:ext cx="6325052" cy="3544888"/>
          </a:xfrm>
          <a:prstGeom prst="rect">
            <a:avLst/>
          </a:prstGeom>
          <a:noFill/>
          <a:ln>
            <a:noFill/>
          </a:ln>
        </p:spPr>
        <p:txBody>
          <a:bodyPr spcFirstLastPara="1" wrap="square" lIns="0" tIns="0" rIns="0" bIns="0" anchor="t" anchorCtr="0">
            <a:noAutofit/>
          </a:bodyPr>
          <a:lstStyle/>
          <a:p>
            <a:pPr marL="0" indent="0">
              <a:buSzPts val="2000"/>
              <a:buNone/>
            </a:pPr>
            <a:endParaRPr lang="en-US" sz="1600" dirty="0"/>
          </a:p>
          <a:p>
            <a:pPr marL="228600" indent="-228600">
              <a:buSzPts val="2000"/>
            </a:pPr>
            <a:r>
              <a:rPr lang="en-US" sz="2000" dirty="0"/>
              <a:t>61 titles in SCOPUS</a:t>
            </a:r>
          </a:p>
          <a:p>
            <a:pPr marL="228600" indent="-228600">
              <a:buSzPts val="2000"/>
            </a:pPr>
            <a:r>
              <a:rPr lang="en-US" sz="2000" dirty="0"/>
              <a:t>52 titles in the MLA International Bibliography</a:t>
            </a:r>
            <a:endParaRPr lang="en-US" sz="1600" dirty="0"/>
          </a:p>
          <a:p>
            <a:pPr marL="228600" indent="-228600">
              <a:buSzPts val="2000"/>
            </a:pPr>
            <a:r>
              <a:rPr lang="en-US" sz="2000" dirty="0"/>
              <a:t>49 titles in the Web of Science</a:t>
            </a:r>
          </a:p>
          <a:p>
            <a:pPr marL="228600" lvl="0" indent="-228600" algn="l" rtl="0">
              <a:lnSpc>
                <a:spcPct val="120000"/>
              </a:lnSpc>
              <a:spcBef>
                <a:spcPts val="0"/>
              </a:spcBef>
              <a:spcAft>
                <a:spcPts val="0"/>
              </a:spcAft>
              <a:buClr>
                <a:schemeClr val="dk1"/>
              </a:buClr>
              <a:buSzPts val="2000"/>
              <a:buChar char="•"/>
            </a:pPr>
            <a:r>
              <a:rPr lang="en-US" sz="2000" dirty="0"/>
              <a:t>33 titles in the Arts and Humanities Citation Index </a:t>
            </a:r>
            <a:endParaRPr dirty="0"/>
          </a:p>
          <a:p>
            <a:pPr marL="228600" lvl="0" indent="-228600" algn="l" rtl="0">
              <a:lnSpc>
                <a:spcPct val="120000"/>
              </a:lnSpc>
              <a:spcBef>
                <a:spcPts val="0"/>
              </a:spcBef>
              <a:spcAft>
                <a:spcPts val="0"/>
              </a:spcAft>
              <a:buClr>
                <a:schemeClr val="dk1"/>
              </a:buClr>
              <a:buSzPts val="2000"/>
              <a:buChar char="•"/>
            </a:pPr>
            <a:r>
              <a:rPr lang="en-US" sz="2000" dirty="0"/>
              <a:t>14 titles in the Social Sciences Citation Index</a:t>
            </a:r>
            <a:endParaRPr dirty="0"/>
          </a:p>
          <a:p>
            <a:pPr marL="228600" lvl="0" indent="-228600" algn="l" rtl="0">
              <a:lnSpc>
                <a:spcPct val="120000"/>
              </a:lnSpc>
              <a:spcBef>
                <a:spcPts val="0"/>
              </a:spcBef>
              <a:spcAft>
                <a:spcPts val="0"/>
              </a:spcAft>
              <a:buClr>
                <a:schemeClr val="dk1"/>
              </a:buClr>
              <a:buSzPts val="2000"/>
              <a:buChar char="•"/>
            </a:pPr>
            <a:r>
              <a:rPr lang="en-US" sz="2000" dirty="0"/>
              <a:t>10 titles in the Emerging Sources Citation Index</a:t>
            </a:r>
            <a:endParaRPr dirty="0"/>
          </a:p>
          <a:p>
            <a:pPr marL="228600" indent="-228600">
              <a:buSzPts val="2400"/>
            </a:pPr>
            <a:r>
              <a:rPr lang="en-US" sz="2000" dirty="0"/>
              <a:t>4 titles in the Science Citation Index Expanded</a:t>
            </a:r>
          </a:p>
          <a:p>
            <a:pPr marL="228600" lvl="0" indent="-228600">
              <a:buSzPts val="2400"/>
            </a:pPr>
            <a:r>
              <a:rPr lang="en-US" sz="2000" dirty="0"/>
              <a:t>4 titles in Zentralblatt MATH</a:t>
            </a:r>
          </a:p>
          <a:p>
            <a:pPr marL="228600" lvl="0" indent="-228600" algn="l" rtl="0">
              <a:lnSpc>
                <a:spcPct val="120000"/>
              </a:lnSpc>
              <a:spcBef>
                <a:spcPts val="0"/>
              </a:spcBef>
              <a:spcAft>
                <a:spcPts val="0"/>
              </a:spcAft>
              <a:buClr>
                <a:schemeClr val="dk1"/>
              </a:buClr>
              <a:buSzPts val="2000"/>
              <a:buChar char="•"/>
            </a:pPr>
            <a:endParaRPr sz="2100" dirty="0"/>
          </a:p>
        </p:txBody>
      </p:sp>
      <p:sp>
        <p:nvSpPr>
          <p:cNvPr id="118" name="Google Shape;118;p16"/>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4</a:t>
            </a:fld>
            <a:endParaRPr dirty="0"/>
          </a:p>
        </p:txBody>
      </p:sp>
      <p:pic>
        <p:nvPicPr>
          <p:cNvPr id="119" name="Google Shape;119;p16"/>
          <p:cNvPicPr preferRelativeResize="0"/>
          <p:nvPr/>
        </p:nvPicPr>
        <p:blipFill>
          <a:blip r:embed="rId3" cstate="print">
            <a:extLst>
              <a:ext uri="{28A0092B-C50C-407E-A947-70E740481C1C}">
                <a14:useLocalDpi xmlns:a14="http://schemas.microsoft.com/office/drawing/2010/main"/>
              </a:ext>
            </a:extLst>
          </a:blip>
          <a:stretch>
            <a:fillRect/>
          </a:stretch>
        </p:blipFill>
        <p:spPr>
          <a:xfrm>
            <a:off x="7590835" y="1824046"/>
            <a:ext cx="1846998" cy="2244103"/>
          </a:xfrm>
          <a:prstGeom prst="rect">
            <a:avLst/>
          </a:prstGeom>
          <a:noFill/>
          <a:ln>
            <a:noFill/>
          </a:ln>
        </p:spPr>
      </p:pic>
      <p:sp>
        <p:nvSpPr>
          <p:cNvPr id="120" name="Google Shape;120;p16"/>
          <p:cNvSpPr txBox="1"/>
          <p:nvPr/>
        </p:nvSpPr>
        <p:spPr>
          <a:xfrm>
            <a:off x="7590291" y="4074222"/>
            <a:ext cx="1848086" cy="461665"/>
          </a:xfrm>
          <a:prstGeom prst="rect">
            <a:avLst/>
          </a:prstGeom>
          <a:noFill/>
          <a:ln>
            <a:noFill/>
          </a:ln>
        </p:spPr>
        <p:txBody>
          <a:bodyPr spcFirstLastPara="1" wrap="square" lIns="0"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mbria"/>
                <a:ea typeface="Cambria"/>
                <a:cs typeface="Cambria"/>
                <a:sym typeface="Cambria"/>
              </a:rPr>
              <a:t>0.9 Impact Factor (2024)</a:t>
            </a:r>
            <a:endParaRPr sz="1200" dirty="0">
              <a:solidFill>
                <a:schemeClr val="dk1"/>
              </a:solidFill>
              <a:latin typeface="Cambria"/>
              <a:ea typeface="Cambria"/>
              <a:cs typeface="Cambria"/>
              <a:sym typeface="Cambria"/>
            </a:endParaRPr>
          </a:p>
        </p:txBody>
      </p:sp>
      <p:pic>
        <p:nvPicPr>
          <p:cNvPr id="121" name="Google Shape;121;p16"/>
          <p:cNvPicPr preferRelativeResize="0">
            <a:picLocks noGrp="1"/>
          </p:cNvPicPr>
          <p:nvPr>
            <p:ph type="pic" idx="3"/>
          </p:nvPr>
        </p:nvPicPr>
        <p:blipFill>
          <a:blip r:embed="rId4" cstate="print">
            <a:extLst>
              <a:ext uri="{28A0092B-C50C-407E-A947-70E740481C1C}">
                <a14:useLocalDpi xmlns:a14="http://schemas.microsoft.com/office/drawing/2010/main"/>
              </a:ext>
            </a:extLst>
          </a:blip>
          <a:stretch>
            <a:fillRect/>
          </a:stretch>
        </p:blipFill>
        <p:spPr>
          <a:xfrm>
            <a:off x="9729997" y="1855398"/>
            <a:ext cx="1623495" cy="2383832"/>
          </a:xfrm>
          <a:prstGeom prst="rect">
            <a:avLst/>
          </a:prstGeom>
          <a:noFill/>
          <a:ln w="6350" cap="flat" cmpd="sng">
            <a:noFill/>
            <a:prstDash val="solid"/>
            <a:round/>
            <a:headEnd type="none" w="sm" len="sm"/>
            <a:tailEnd type="none" w="sm" len="sm"/>
          </a:ln>
        </p:spPr>
      </p:pic>
      <p:sp>
        <p:nvSpPr>
          <p:cNvPr id="122" name="Google Shape;122;p16"/>
          <p:cNvSpPr txBox="1"/>
          <p:nvPr/>
        </p:nvSpPr>
        <p:spPr>
          <a:xfrm>
            <a:off x="9729690" y="4270050"/>
            <a:ext cx="1624110" cy="461665"/>
          </a:xfrm>
          <a:prstGeom prst="rect">
            <a:avLst/>
          </a:prstGeom>
          <a:noFill/>
          <a:ln>
            <a:noFill/>
          </a:ln>
        </p:spPr>
        <p:txBody>
          <a:bodyPr spcFirstLastPara="1" wrap="square" lIns="0"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Cambria"/>
                <a:ea typeface="Cambria"/>
                <a:cs typeface="Cambria"/>
                <a:sym typeface="Cambria"/>
              </a:rPr>
              <a:t>3.0 Impact Factor (2024)</a:t>
            </a:r>
            <a:endParaRPr sz="1200" dirty="0">
              <a:solidFill>
                <a:schemeClr val="dk1"/>
              </a:solidFill>
              <a:latin typeface="Cambria"/>
              <a:ea typeface="Cambria"/>
              <a:cs typeface="Cambria"/>
              <a:sym typeface="Cambr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8"/>
          <p:cNvPicPr preferRelativeResize="0"/>
          <p:nvPr/>
        </p:nvPicPr>
        <p:blipFill>
          <a:blip r:embed="rId3"/>
          <a:stretch>
            <a:fillRect/>
          </a:stretch>
        </p:blipFill>
        <p:spPr>
          <a:xfrm>
            <a:off x="1" y="1668"/>
            <a:ext cx="12192000" cy="6858000"/>
          </a:xfrm>
          <a:prstGeom prst="rect">
            <a:avLst/>
          </a:prstGeom>
          <a:noFill/>
          <a:ln>
            <a:noFill/>
          </a:ln>
        </p:spPr>
      </p:pic>
      <p:sp>
        <p:nvSpPr>
          <p:cNvPr id="137" name="Google Shape;137;p18"/>
          <p:cNvSpPr/>
          <p:nvPr/>
        </p:nvSpPr>
        <p:spPr>
          <a:xfrm>
            <a:off x="-1" y="3171464"/>
            <a:ext cx="12192000" cy="3686536"/>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mbria"/>
              <a:ea typeface="Cambria"/>
              <a:cs typeface="Cambria"/>
              <a:sym typeface="Cambria"/>
            </a:endParaRPr>
          </a:p>
        </p:txBody>
      </p:sp>
      <p:sp>
        <p:nvSpPr>
          <p:cNvPr id="138" name="Google Shape;138;p18"/>
          <p:cNvSpPr txBox="1"/>
          <p:nvPr/>
        </p:nvSpPr>
        <p:spPr>
          <a:xfrm>
            <a:off x="474561" y="3342791"/>
            <a:ext cx="5224613" cy="490538"/>
          </a:xfrm>
          <a:prstGeom prst="rect">
            <a:avLst/>
          </a:prstGeom>
          <a:noFill/>
          <a:ln>
            <a:noFill/>
          </a:ln>
        </p:spPr>
        <p:txBody>
          <a:bodyPr spcFirstLastPara="1" wrap="square" lIns="0" tIns="0" rIns="0" bIns="0" anchor="t" anchorCtr="0">
            <a:noAutofit/>
          </a:bodyPr>
          <a:lstStyle/>
          <a:p>
            <a:pPr marL="228600" marR="0" lvl="0" indent="-228600" algn="l" rtl="0">
              <a:lnSpc>
                <a:spcPct val="110000"/>
              </a:lnSpc>
              <a:spcBef>
                <a:spcPts val="0"/>
              </a:spcBef>
              <a:spcAft>
                <a:spcPts val="0"/>
              </a:spcAft>
              <a:buClr>
                <a:schemeClr val="lt1"/>
              </a:buClr>
              <a:buSzPts val="2800"/>
              <a:buFont typeface="Arial"/>
              <a:buNone/>
            </a:pPr>
            <a:r>
              <a:rPr lang="en-US" sz="2800" b="1" i="0" u="none" strike="noStrike" cap="none" dirty="0">
                <a:solidFill>
                  <a:schemeClr val="lt1"/>
                </a:solidFill>
                <a:latin typeface="Roboto"/>
                <a:ea typeface="Roboto"/>
                <a:cs typeface="Roboto"/>
                <a:sym typeface="Roboto"/>
              </a:rPr>
              <a:t>Humanities and Social Sciences</a:t>
            </a:r>
            <a:endParaRPr dirty="0"/>
          </a:p>
        </p:txBody>
      </p:sp>
      <p:sp>
        <p:nvSpPr>
          <p:cNvPr id="5" name="Google Shape;152;p20">
            <a:extLst>
              <a:ext uri="{FF2B5EF4-FFF2-40B4-BE49-F238E27FC236}">
                <a16:creationId xmlns:a16="http://schemas.microsoft.com/office/drawing/2014/main" id="{365CCDD8-EDC1-4DE4-95B9-671B33EBC35C}"/>
              </a:ext>
            </a:extLst>
          </p:cNvPr>
          <p:cNvSpPr txBox="1"/>
          <p:nvPr/>
        </p:nvSpPr>
        <p:spPr>
          <a:xfrm>
            <a:off x="2166967" y="4004656"/>
            <a:ext cx="2916300" cy="25299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Anthropology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Art</a:t>
            </a:r>
          </a:p>
          <a:p>
            <a:pPr marL="0" marR="0" lvl="0" indent="0" algn="l" rtl="0">
              <a:lnSpc>
                <a:spcPct val="110000"/>
              </a:lnSpc>
              <a:spcBef>
                <a:spcPts val="0"/>
              </a:spcBef>
              <a:spcAft>
                <a:spcPts val="0"/>
              </a:spcAft>
              <a:buNone/>
            </a:pPr>
            <a:r>
              <a:rPr lang="en-US" dirty="0">
                <a:solidFill>
                  <a:schemeClr val="bg1"/>
                </a:solidFill>
                <a:latin typeface="Cambria"/>
                <a:ea typeface="Cambria"/>
                <a:sym typeface="Cambria"/>
              </a:rPr>
              <a:t>African and African Diaspora Studies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Asian Studies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Cultural Studies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Environmental Humanities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Ethnography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Film and Television Studies</a:t>
            </a:r>
          </a:p>
          <a:p>
            <a:pPr>
              <a:lnSpc>
                <a:spcPct val="110000"/>
              </a:lnSpc>
            </a:pPr>
            <a:r>
              <a:rPr lang="en-US" sz="1800" dirty="0">
                <a:solidFill>
                  <a:schemeClr val="bg1"/>
                </a:solidFill>
                <a:latin typeface="Cambria"/>
                <a:ea typeface="Cambria"/>
              </a:rPr>
              <a:t>Gender and Sexuality</a:t>
            </a:r>
            <a:endParaRPr lang="en-US" dirty="0"/>
          </a:p>
        </p:txBody>
      </p:sp>
      <p:sp>
        <p:nvSpPr>
          <p:cNvPr id="6" name="Google Shape;153;p20">
            <a:extLst>
              <a:ext uri="{FF2B5EF4-FFF2-40B4-BE49-F238E27FC236}">
                <a16:creationId xmlns:a16="http://schemas.microsoft.com/office/drawing/2014/main" id="{C32D4EFA-BC4F-41FC-83D7-CFC2BE9EBA8F}"/>
              </a:ext>
            </a:extLst>
          </p:cNvPr>
          <p:cNvSpPr txBox="1"/>
          <p:nvPr/>
        </p:nvSpPr>
        <p:spPr>
          <a:xfrm>
            <a:off x="5699174" y="4004656"/>
            <a:ext cx="3239400" cy="25299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History</a:t>
            </a:r>
            <a:endParaRPr lang="en-US"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International Studies</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Latin American Studies</a:t>
            </a:r>
          </a:p>
          <a:p>
            <a:pPr marL="0" marR="0" lvl="0" indent="0" algn="l" rtl="0">
              <a:lnSpc>
                <a:spcPct val="110000"/>
              </a:lnSpc>
              <a:spcBef>
                <a:spcPts val="0"/>
              </a:spcBef>
              <a:spcAft>
                <a:spcPts val="0"/>
              </a:spcAft>
              <a:buNone/>
            </a:pPr>
            <a:r>
              <a:rPr lang="en-US" sz="1800" dirty="0">
                <a:solidFill>
                  <a:schemeClr val="bg1"/>
                </a:solidFill>
                <a:latin typeface="Cambria"/>
                <a:ea typeface="Cambria"/>
                <a:cs typeface="Cambria"/>
                <a:sym typeface="Cambria"/>
              </a:rPr>
              <a:t>LGBTQIA+ Studies</a:t>
            </a:r>
            <a:br>
              <a:rPr lang="en-US" sz="1800" b="0" i="0" u="none" strike="noStrike" cap="none" dirty="0">
                <a:solidFill>
                  <a:schemeClr val="bg1"/>
                </a:solidFill>
                <a:latin typeface="Cambria"/>
                <a:ea typeface="Cambria"/>
                <a:cs typeface="Cambria"/>
                <a:sym typeface="Cambria"/>
              </a:rPr>
            </a:br>
            <a:r>
              <a:rPr lang="en-US" sz="1800" b="0" i="0" u="none" strike="noStrike" cap="none" dirty="0">
                <a:solidFill>
                  <a:schemeClr val="bg1"/>
                </a:solidFill>
                <a:latin typeface="Cambria"/>
                <a:ea typeface="Cambria"/>
                <a:cs typeface="Cambria"/>
                <a:sym typeface="Cambria"/>
              </a:rPr>
              <a:t>Literary Studies</a:t>
            </a:r>
          </a:p>
          <a:p>
            <a:pPr marL="0" marR="0" lvl="0" indent="0" algn="l" rtl="0">
              <a:lnSpc>
                <a:spcPct val="110000"/>
              </a:lnSpc>
              <a:spcBef>
                <a:spcPts val="0"/>
              </a:spcBef>
              <a:spcAft>
                <a:spcPts val="0"/>
              </a:spcAft>
              <a:buNone/>
            </a:pPr>
            <a:r>
              <a:rPr lang="en-US" sz="1800" dirty="0">
                <a:solidFill>
                  <a:schemeClr val="bg1"/>
                </a:solidFill>
                <a:latin typeface="Cambria"/>
                <a:ea typeface="Cambria"/>
                <a:sym typeface="Cambria"/>
              </a:rPr>
              <a:t>Media Criticism and Theory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Music and Sound Studies </a:t>
            </a:r>
            <a:endParaRPr lang="en-US" sz="1800" b="0" i="0" u="none" strike="noStrike" cap="none" dirty="0">
              <a:solidFill>
                <a:schemeClr val="bg1"/>
              </a:solidFill>
              <a:latin typeface="Cambria"/>
              <a:ea typeface="Cambria"/>
              <a:cs typeface="Cambria"/>
            </a:endParaRPr>
          </a:p>
          <a:p>
            <a:pPr>
              <a:lnSpc>
                <a:spcPct val="110000"/>
              </a:lnSpc>
            </a:pPr>
            <a:r>
              <a:rPr lang="en-US" sz="1800" dirty="0">
                <a:solidFill>
                  <a:schemeClr val="bg1"/>
                </a:solidFill>
                <a:latin typeface="Cambria"/>
                <a:ea typeface="Cambria"/>
              </a:rPr>
              <a:t>Native and Indigenous Studies</a:t>
            </a:r>
          </a:p>
          <a:p>
            <a:pPr>
              <a:lnSpc>
                <a:spcPct val="110000"/>
              </a:lnSpc>
            </a:pPr>
            <a:r>
              <a:rPr lang="en-US" sz="1800" dirty="0">
                <a:solidFill>
                  <a:schemeClr val="bg1"/>
                </a:solidFill>
                <a:latin typeface="Cambria"/>
                <a:ea typeface="Cambria"/>
              </a:rPr>
              <a:t>Political Science</a:t>
            </a:r>
            <a:endParaRPr lang="en-US" dirty="0">
              <a:solidFill>
                <a:schemeClr val="bg1"/>
              </a:solidFill>
            </a:endParaRPr>
          </a:p>
        </p:txBody>
      </p:sp>
      <p:sp>
        <p:nvSpPr>
          <p:cNvPr id="7" name="Google Shape;154;p20">
            <a:extLst>
              <a:ext uri="{FF2B5EF4-FFF2-40B4-BE49-F238E27FC236}">
                <a16:creationId xmlns:a16="http://schemas.microsoft.com/office/drawing/2014/main" id="{8E5353D1-A610-4F7C-AFA1-03AE5A8BC23F}"/>
              </a:ext>
            </a:extLst>
          </p:cNvPr>
          <p:cNvSpPr txBox="1"/>
          <p:nvPr/>
        </p:nvSpPr>
        <p:spPr>
          <a:xfrm>
            <a:off x="9554481" y="4004656"/>
            <a:ext cx="2332717" cy="25299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Postcolonial Studies</a:t>
            </a:r>
            <a:endParaRPr lang="en-US"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Psychology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Public Policy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Race and Ethnicity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Religious Studies </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Social Theory</a:t>
            </a:r>
            <a:endParaRPr dirty="0">
              <a:solidFill>
                <a:schemeClr val="bg1"/>
              </a:solidFill>
            </a:endParaRPr>
          </a:p>
          <a:p>
            <a:pPr marL="0" marR="0" lvl="0" indent="0" algn="l" rtl="0">
              <a:lnSpc>
                <a:spcPct val="110000"/>
              </a:lnSpc>
              <a:spcBef>
                <a:spcPts val="0"/>
              </a:spcBef>
              <a:spcAft>
                <a:spcPts val="0"/>
              </a:spcAft>
              <a:buNone/>
            </a:pPr>
            <a:r>
              <a:rPr lang="en-US" sz="1800" b="0" i="0" u="none" strike="noStrike" cap="none" dirty="0">
                <a:solidFill>
                  <a:schemeClr val="bg1"/>
                </a:solidFill>
                <a:latin typeface="Cambria"/>
                <a:ea typeface="Cambria"/>
                <a:cs typeface="Cambria"/>
                <a:sym typeface="Cambria"/>
              </a:rPr>
              <a:t>Sociology</a:t>
            </a:r>
          </a:p>
          <a:p>
            <a:pPr marL="0" marR="0" lvl="0" indent="0" algn="l" rtl="0">
              <a:lnSpc>
                <a:spcPct val="110000"/>
              </a:lnSpc>
              <a:spcBef>
                <a:spcPts val="0"/>
              </a:spcBef>
              <a:spcAft>
                <a:spcPts val="0"/>
              </a:spcAft>
              <a:buNone/>
            </a:pPr>
            <a:r>
              <a:rPr lang="en-US" sz="1800" dirty="0">
                <a:solidFill>
                  <a:schemeClr val="bg1"/>
                </a:solidFill>
                <a:latin typeface="Cambria"/>
                <a:ea typeface="Cambria"/>
                <a:sym typeface="Cambria"/>
              </a:rPr>
              <a:t>Transgender Studies</a:t>
            </a:r>
            <a:endParaRPr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Product Overview</a:t>
            </a:r>
            <a:endParaRPr dirty="0"/>
          </a:p>
        </p:txBody>
      </p:sp>
      <p:sp>
        <p:nvSpPr>
          <p:cNvPr id="145" name="Google Shape;145;p19"/>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6</a:t>
            </a:fld>
            <a:endParaRPr dirty="0"/>
          </a:p>
        </p:txBody>
      </p:sp>
      <p:sp>
        <p:nvSpPr>
          <p:cNvPr id="146" name="Google Shape;146;p19"/>
          <p:cNvSpPr txBox="1"/>
          <p:nvPr/>
        </p:nvSpPr>
        <p:spPr>
          <a:xfrm>
            <a:off x="914400" y="1409372"/>
            <a:ext cx="10277778" cy="4401205"/>
          </a:xfrm>
          <a:prstGeom prst="rect">
            <a:avLst/>
          </a:prstGeom>
          <a:noFill/>
          <a:ln>
            <a:noFill/>
          </a:ln>
        </p:spPr>
        <p:txBody>
          <a:bodyPr spcFirstLastPara="1" wrap="square" lIns="0" tIns="45700" rIns="91425" bIns="45700" anchor="t" anchorCtr="0">
            <a:noAutofit/>
          </a:bodyPr>
          <a:lstStyle/>
          <a:p>
            <a:pPr>
              <a:buClr>
                <a:schemeClr val="dk1"/>
              </a:buClr>
              <a:buSzPts val="2000"/>
            </a:pPr>
            <a:r>
              <a:rPr lang="en-US" sz="2000" b="1" i="0" u="none" strike="noStrike" cap="none" dirty="0">
                <a:solidFill>
                  <a:schemeClr val="dk1"/>
                </a:solidFill>
                <a:latin typeface="Roboto"/>
                <a:ea typeface="Roboto"/>
                <a:cs typeface="Roboto"/>
                <a:sym typeface="Roboto"/>
              </a:rPr>
              <a:t>e-Duke </a:t>
            </a:r>
            <a:r>
              <a:rPr lang="en-US" sz="2000" b="1" dirty="0">
                <a:solidFill>
                  <a:schemeClr val="dk1"/>
                </a:solidFill>
                <a:latin typeface="Roboto"/>
                <a:ea typeface="Roboto"/>
                <a:cs typeface="Roboto"/>
                <a:sym typeface="Roboto"/>
              </a:rPr>
              <a:t>Journals </a:t>
            </a:r>
            <a:r>
              <a:rPr lang="en-US" sz="2000" dirty="0">
                <a:solidFill>
                  <a:schemeClr val="dk1"/>
                </a:solidFill>
                <a:latin typeface="Cambria"/>
                <a:ea typeface="Cambria"/>
                <a:cs typeface="Roboto"/>
                <a:sym typeface="Roboto"/>
              </a:rPr>
              <a:t>60</a:t>
            </a:r>
            <a:r>
              <a:rPr lang="en-US" sz="2000" b="0" i="0" u="none" strike="noStrike" cap="none" dirty="0">
                <a:solidFill>
                  <a:schemeClr val="dk1"/>
                </a:solidFill>
                <a:latin typeface="Cambria"/>
                <a:ea typeface="Cambria"/>
                <a:cs typeface="Cambria"/>
                <a:sym typeface="Cambria"/>
              </a:rPr>
              <a:t> journals in </a:t>
            </a:r>
            <a:r>
              <a:rPr lang="en-US" sz="2000" dirty="0">
                <a:solidFill>
                  <a:schemeClr val="dk1"/>
                </a:solidFill>
                <a:latin typeface="Cambria"/>
                <a:ea typeface="Cambria"/>
                <a:cs typeface="Cambria"/>
                <a:sym typeface="Cambria"/>
              </a:rPr>
              <a:t>the 2026 collection</a:t>
            </a:r>
            <a:endParaRPr lang="en-US" sz="2000" b="0" i="0" u="none" strike="noStrike" cap="none" dirty="0">
              <a:solidFill>
                <a:schemeClr val="dk1"/>
              </a:solidFill>
              <a:latin typeface="Cambria"/>
              <a:ea typeface="Cambria"/>
              <a:cs typeface="Cambria"/>
            </a:endParaRPr>
          </a:p>
          <a:p>
            <a:pPr lvl="0">
              <a:spcBef>
                <a:spcPts val="1200"/>
              </a:spcBef>
              <a:buClr>
                <a:schemeClr val="dk1"/>
              </a:buClr>
              <a:buSzPts val="2000"/>
            </a:pPr>
            <a:r>
              <a:rPr lang="en-US" sz="2000" b="1" dirty="0">
                <a:solidFill>
                  <a:schemeClr val="dk1"/>
                </a:solidFill>
                <a:latin typeface="Roboto"/>
                <a:ea typeface="Roboto"/>
                <a:cs typeface="Roboto"/>
                <a:sym typeface="Roboto"/>
              </a:rPr>
              <a:t>Journal Archival Products </a:t>
            </a:r>
            <a:r>
              <a:rPr lang="en-US" sz="2000" dirty="0">
                <a:solidFill>
                  <a:schemeClr val="dk1"/>
                </a:solidFill>
                <a:latin typeface="Cambria"/>
                <a:ea typeface="Cambria"/>
                <a:cs typeface="Roboto"/>
                <a:sym typeface="Roboto"/>
              </a:rPr>
              <a:t>Back content for all current journals and archival content of </a:t>
            </a:r>
            <a:r>
              <a:rPr lang="en-US" sz="2000" i="1" dirty="0">
                <a:solidFill>
                  <a:schemeClr val="dk1"/>
                </a:solidFill>
                <a:latin typeface="Cambria"/>
                <a:ea typeface="Cambria"/>
                <a:cs typeface="Roboto"/>
                <a:sym typeface="Roboto"/>
              </a:rPr>
              <a:t>Black Sacred Music</a:t>
            </a:r>
            <a:r>
              <a:rPr lang="en-US" sz="2000" dirty="0">
                <a:solidFill>
                  <a:schemeClr val="dk1"/>
                </a:solidFill>
                <a:latin typeface="Cambria"/>
                <a:ea typeface="Cambria"/>
                <a:cs typeface="Roboto"/>
                <a:sym typeface="Roboto"/>
              </a:rPr>
              <a:t>, </a:t>
            </a:r>
            <a:r>
              <a:rPr lang="en-US" sz="2000" i="1" dirty="0">
                <a:solidFill>
                  <a:schemeClr val="dk1"/>
                </a:solidFill>
                <a:latin typeface="Cambria"/>
                <a:ea typeface="Cambria"/>
                <a:cs typeface="Roboto"/>
                <a:sym typeface="Roboto"/>
              </a:rPr>
              <a:t>Tikkun</a:t>
            </a:r>
            <a:r>
              <a:rPr lang="en-US" sz="2000" dirty="0">
                <a:solidFill>
                  <a:schemeClr val="dk1"/>
                </a:solidFill>
                <a:latin typeface="Cambria"/>
                <a:ea typeface="Cambria"/>
                <a:cs typeface="Roboto"/>
                <a:sym typeface="Roboto"/>
              </a:rPr>
              <a:t>, and </a:t>
            </a:r>
            <a:r>
              <a:rPr lang="en-US" sz="2000" i="1" dirty="0">
                <a:solidFill>
                  <a:schemeClr val="dk1"/>
                </a:solidFill>
                <a:latin typeface="Cambria"/>
                <a:ea typeface="Cambria"/>
                <a:cs typeface="Roboto"/>
                <a:sym typeface="Roboto"/>
              </a:rPr>
              <a:t>American Literary Scholarship</a:t>
            </a:r>
            <a:endParaRPr lang="en-US" sz="2000" b="1" i="0" u="none" strike="noStrike" cap="none" dirty="0">
              <a:solidFill>
                <a:schemeClr val="dk1"/>
              </a:solidFill>
              <a:latin typeface="Cambria"/>
              <a:ea typeface="Cambria"/>
              <a:cs typeface="Roboto"/>
            </a:endParaRPr>
          </a:p>
          <a:p>
            <a:pPr>
              <a:spcBef>
                <a:spcPts val="1200"/>
              </a:spcBef>
              <a:buClr>
                <a:schemeClr val="dk1"/>
              </a:buClr>
              <a:buSzPts val="2000"/>
            </a:pPr>
            <a:r>
              <a:rPr lang="en-US" sz="2000" b="1" i="0" u="none" strike="noStrike" cap="none" dirty="0">
                <a:solidFill>
                  <a:schemeClr val="dk1"/>
                </a:solidFill>
                <a:latin typeface="Roboto"/>
                <a:ea typeface="Roboto"/>
                <a:cs typeface="Roboto"/>
                <a:sym typeface="Roboto"/>
              </a:rPr>
              <a:t>e-Duke Books</a:t>
            </a:r>
            <a:r>
              <a:rPr lang="en-US" sz="2000" b="1" dirty="0">
                <a:solidFill>
                  <a:schemeClr val="dk1"/>
                </a:solidFill>
                <a:latin typeface="Roboto"/>
                <a:ea typeface="Roboto"/>
                <a:cs typeface="Roboto"/>
                <a:sym typeface="Roboto"/>
              </a:rPr>
              <a:t> </a:t>
            </a:r>
            <a:r>
              <a:rPr lang="en-US" sz="2000" b="0" i="0" u="none" strike="noStrike" cap="none" dirty="0">
                <a:solidFill>
                  <a:schemeClr val="dk1"/>
                </a:solidFill>
                <a:latin typeface="Cambria"/>
                <a:ea typeface="Cambria"/>
                <a:cs typeface="Cambria"/>
                <a:sym typeface="Cambria"/>
              </a:rPr>
              <a:t>Approximately 120 new titles in </a:t>
            </a:r>
            <a:r>
              <a:rPr lang="en-US" sz="2000" dirty="0">
                <a:solidFill>
                  <a:schemeClr val="dk1"/>
                </a:solidFill>
                <a:latin typeface="Cambria"/>
                <a:ea typeface="Cambria"/>
                <a:cs typeface="Cambria"/>
                <a:sym typeface="Cambria"/>
              </a:rPr>
              <a:t>the 2026 collection,</a:t>
            </a:r>
            <a:r>
              <a:rPr lang="en-US" sz="2000" b="0" i="0" u="none" strike="noStrike" cap="none" dirty="0">
                <a:solidFill>
                  <a:schemeClr val="dk1"/>
                </a:solidFill>
                <a:latin typeface="Cambria"/>
                <a:ea typeface="Cambria"/>
                <a:cs typeface="Cambria"/>
                <a:sym typeface="Cambria"/>
              </a:rPr>
              <a:t> term access to over </a:t>
            </a:r>
            <a:r>
              <a:rPr lang="en-US" sz="2000" dirty="0">
                <a:solidFill>
                  <a:schemeClr val="dk1"/>
                </a:solidFill>
                <a:latin typeface="Cambria"/>
                <a:ea typeface="Cambria"/>
                <a:cs typeface="Cambria"/>
                <a:sym typeface="Cambria"/>
              </a:rPr>
              <a:t>3,300</a:t>
            </a:r>
            <a:r>
              <a:rPr lang="en-US" sz="2000" b="0" i="0" u="none" strike="noStrike" cap="none" dirty="0">
                <a:solidFill>
                  <a:schemeClr val="dk1"/>
                </a:solidFill>
                <a:latin typeface="Cambria"/>
                <a:ea typeface="Cambria"/>
                <a:cs typeface="Cambria"/>
                <a:sym typeface="Cambria"/>
              </a:rPr>
              <a:t> backlist titles in pre-2008 archive and annual backlist collections 2008-2025</a:t>
            </a:r>
            <a:endParaRPr lang="en-US" sz="2000" b="0" i="0" u="none" strike="noStrike" cap="none" dirty="0">
              <a:solidFill>
                <a:schemeClr val="dk1"/>
              </a:solidFill>
              <a:latin typeface="Cambria"/>
              <a:ea typeface="Cambria"/>
              <a:cs typeface="Cambria"/>
            </a:endParaRPr>
          </a:p>
          <a:p>
            <a:pPr marR="0" lvl="0" algn="l" rtl="0">
              <a:lnSpc>
                <a:spcPct val="100000"/>
              </a:lnSpc>
              <a:spcBef>
                <a:spcPts val="1200"/>
              </a:spcBef>
              <a:spcAft>
                <a:spcPts val="0"/>
              </a:spcAft>
              <a:buClr>
                <a:schemeClr val="dk1"/>
              </a:buClr>
              <a:buSzPts val="2000"/>
            </a:pPr>
            <a:endParaRPr dirty="0"/>
          </a:p>
          <a:p>
            <a:r>
              <a:rPr lang="en-US" sz="2000" b="1" i="0" u="none" strike="noStrike" cap="none" dirty="0">
                <a:solidFill>
                  <a:schemeClr val="dk1"/>
                </a:solidFill>
                <a:latin typeface="Roboto"/>
                <a:ea typeface="Roboto"/>
                <a:cs typeface="Roboto"/>
                <a:sym typeface="Roboto"/>
              </a:rPr>
              <a:t>e-Book Subject Collections</a:t>
            </a:r>
            <a:r>
              <a:rPr lang="en-US" sz="2000" b="1" dirty="0">
                <a:solidFill>
                  <a:schemeClr val="dk1"/>
                </a:solidFill>
                <a:latin typeface="Cambria"/>
                <a:ea typeface="Cambria"/>
                <a:cs typeface="Roboto"/>
                <a:sym typeface="Cambria"/>
              </a:rPr>
              <a:t> </a:t>
            </a:r>
          </a:p>
          <a:p>
            <a:endParaRPr lang="en-US" sz="2000" b="1" dirty="0">
              <a:solidFill>
                <a:schemeClr val="dk1"/>
              </a:solidFill>
              <a:latin typeface="Cambria"/>
              <a:ea typeface="Cambria"/>
              <a:cs typeface="Roboto"/>
              <a:sym typeface="Cambria"/>
            </a:endParaRPr>
          </a:p>
          <a:p>
            <a:pPr marL="285750" lvl="8" indent="-285750">
              <a:buFont typeface="Arial" panose="020B0604020202020204" pitchFamily="34" charset="0"/>
              <a:buChar char="•"/>
            </a:pPr>
            <a:r>
              <a:rPr lang="en-US" dirty="0"/>
              <a:t>African American, African, and Black Diaspora Studies</a:t>
            </a:r>
          </a:p>
          <a:p>
            <a:pPr marL="285750" lvl="3" indent="-285750">
              <a:buFont typeface="Arial" panose="020B0604020202020204" pitchFamily="34" charset="0"/>
              <a:buChar char="•"/>
            </a:pPr>
            <a:r>
              <a:rPr lang="en-US" dirty="0"/>
              <a:t>Anthropology</a:t>
            </a:r>
          </a:p>
          <a:p>
            <a:pPr marL="285750" lvl="3" indent="-285750">
              <a:buFont typeface="Arial" panose="020B0604020202020204" pitchFamily="34" charset="0"/>
              <a:buChar char="•"/>
            </a:pPr>
            <a:r>
              <a:rPr lang="en-US" dirty="0"/>
              <a:t>Art and Art History</a:t>
            </a:r>
          </a:p>
          <a:p>
            <a:pPr marL="285750" lvl="3" indent="-285750">
              <a:buFont typeface="Arial" panose="020B0604020202020204" pitchFamily="34" charset="0"/>
              <a:buChar char="•"/>
            </a:pPr>
            <a:r>
              <a:rPr lang="en-US" dirty="0"/>
              <a:t>Asian Studies </a:t>
            </a:r>
          </a:p>
          <a:p>
            <a:pPr marL="285750" lvl="3" indent="-285750">
              <a:buFont typeface="Arial" panose="020B0604020202020204" pitchFamily="34" charset="0"/>
              <a:buChar char="•"/>
            </a:pPr>
            <a:r>
              <a:rPr lang="en-US" dirty="0"/>
              <a:t>Environmental Humanities</a:t>
            </a:r>
          </a:p>
          <a:p>
            <a:pPr lvl="8"/>
            <a:endParaRPr lang="en-US" sz="2000" b="1" dirty="0">
              <a:latin typeface="Roboto" panose="02000000000000000000" pitchFamily="2" charset="0"/>
              <a:ea typeface="Roboto" panose="02000000000000000000" pitchFamily="2" charset="0"/>
              <a:cs typeface="Roboto" panose="02000000000000000000" pitchFamily="2" charset="0"/>
            </a:endParaRPr>
          </a:p>
          <a:p>
            <a:pPr lvl="3"/>
            <a:r>
              <a:rPr lang="en-US" sz="2000" b="1" dirty="0">
                <a:latin typeface="Roboto" panose="02000000000000000000" pitchFamily="2" charset="0"/>
                <a:ea typeface="Roboto" panose="02000000000000000000" pitchFamily="2" charset="0"/>
                <a:cs typeface="Roboto" panose="02000000000000000000" pitchFamily="2" charset="0"/>
              </a:rPr>
              <a:t>Pick-and-Choose e-Books</a:t>
            </a:r>
          </a:p>
          <a:p>
            <a:pPr lvl="3"/>
            <a:endParaRPr lang="en-US" sz="2000" b="1" dirty="0">
              <a:solidFill>
                <a:schemeClr val="dk1"/>
              </a:solidFill>
              <a:latin typeface="Roboto"/>
              <a:ea typeface="Roboto"/>
              <a:cs typeface="Roboto"/>
            </a:endParaRPr>
          </a:p>
          <a:p>
            <a:pPr lvl="3"/>
            <a:r>
              <a:rPr lang="en-US" sz="2000" b="1" dirty="0">
                <a:solidFill>
                  <a:schemeClr val="dk1"/>
                </a:solidFill>
                <a:latin typeface="Roboto"/>
                <a:ea typeface="Roboto"/>
                <a:cs typeface="Roboto"/>
              </a:rPr>
              <a:t>Direct to Open (D2O) </a:t>
            </a:r>
            <a:endParaRPr lang="en-US" sz="2000" b="1" i="0" u="none" strike="noStrike" cap="none" dirty="0">
              <a:solidFill>
                <a:schemeClr val="dk1"/>
              </a:solidFill>
              <a:latin typeface="Roboto"/>
              <a:ea typeface="Roboto"/>
              <a:cs typeface="Roboto"/>
            </a:endParaRPr>
          </a:p>
          <a:p>
            <a:pPr>
              <a:spcBef>
                <a:spcPts val="1200"/>
              </a:spcBef>
              <a:buClr>
                <a:schemeClr val="dk1"/>
              </a:buClr>
              <a:buSzPts val="2000"/>
            </a:pPr>
            <a:endParaRPr lang="en-US" sz="2000" b="1" dirty="0">
              <a:solidFill>
                <a:schemeClr val="dk1"/>
              </a:solidFill>
              <a:latin typeface="Roboto"/>
              <a:ea typeface="Roboto"/>
              <a:cs typeface="Roboto"/>
            </a:endParaRPr>
          </a:p>
        </p:txBody>
      </p:sp>
      <p:sp>
        <p:nvSpPr>
          <p:cNvPr id="5" name="TextBox 4">
            <a:extLst>
              <a:ext uri="{FF2B5EF4-FFF2-40B4-BE49-F238E27FC236}">
                <a16:creationId xmlns:a16="http://schemas.microsoft.com/office/drawing/2014/main" id="{4815074A-7514-4AB7-83CD-B269F1D2E38B}"/>
              </a:ext>
            </a:extLst>
          </p:cNvPr>
          <p:cNvSpPr txBox="1"/>
          <p:nvPr/>
        </p:nvSpPr>
        <p:spPr>
          <a:xfrm>
            <a:off x="6054168" y="4210420"/>
            <a:ext cx="4025461" cy="1600438"/>
          </a:xfrm>
          <a:prstGeom prst="rect">
            <a:avLst/>
          </a:prstGeom>
          <a:noFill/>
        </p:spPr>
        <p:txBody>
          <a:bodyPr wrap="none" rtlCol="0">
            <a:spAutoFit/>
          </a:bodyPr>
          <a:lstStyle/>
          <a:p>
            <a:pPr marL="285750" indent="-285750">
              <a:buFont typeface="Arial" panose="020B0604020202020204" pitchFamily="34" charset="0"/>
              <a:buChar char="•"/>
            </a:pPr>
            <a:r>
              <a:rPr lang="en-US" dirty="0"/>
              <a:t>Gender Studies</a:t>
            </a:r>
          </a:p>
          <a:p>
            <a:pPr lvl="3"/>
            <a:r>
              <a:rPr lang="en-US" dirty="0"/>
              <a:t>	LGBTQIA+ Studies </a:t>
            </a:r>
          </a:p>
          <a:p>
            <a:pPr lvl="3"/>
            <a:r>
              <a:rPr lang="en-US" dirty="0"/>
              <a:t>	Transgender Studies </a:t>
            </a:r>
          </a:p>
          <a:p>
            <a:pPr marL="285750" lvl="3" indent="-285750">
              <a:buFont typeface="Arial" panose="020B0604020202020204" pitchFamily="34" charset="0"/>
              <a:buChar char="•"/>
            </a:pPr>
            <a:r>
              <a:rPr lang="en-US" dirty="0"/>
              <a:t>Latin American Studies </a:t>
            </a:r>
          </a:p>
          <a:p>
            <a:pPr marL="285750" indent="-285750">
              <a:buFont typeface="Arial" panose="020B0604020202020204" pitchFamily="34" charset="0"/>
              <a:buChar char="•"/>
            </a:pPr>
            <a:r>
              <a:rPr lang="en-US" dirty="0"/>
              <a:t>Music and Sound Studies </a:t>
            </a:r>
          </a:p>
          <a:p>
            <a:pPr marL="285750" indent="-285750">
              <a:buFont typeface="Arial" panose="020B0604020202020204" pitchFamily="34" charset="0"/>
              <a:buChar char="•"/>
            </a:pPr>
            <a:r>
              <a:rPr lang="en-US" dirty="0"/>
              <a:t>Native and Indigenous Studies (new in 2026)</a:t>
            </a:r>
          </a:p>
          <a:p>
            <a:pPr marL="285750" indent="-285750">
              <a:buFont typeface="Arial" panose="020B0604020202020204" pitchFamily="34" charset="0"/>
              <a:buChar char="•"/>
            </a:pPr>
            <a:r>
              <a:rPr lang="en-US" dirty="0"/>
              <a:t>Religious Studies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1"/>
          <p:cNvPicPr preferRelativeResize="0"/>
          <p:nvPr/>
        </p:nvPicPr>
        <p:blipFill>
          <a:blip r:embed="rId3"/>
          <a:stretch>
            <a:fillRect/>
          </a:stretch>
        </p:blipFill>
        <p:spPr>
          <a:xfrm>
            <a:off x="-1" y="2449"/>
            <a:ext cx="12183291" cy="6853101"/>
          </a:xfrm>
          <a:prstGeom prst="rect">
            <a:avLst/>
          </a:prstGeom>
          <a:noFill/>
          <a:ln>
            <a:noFill/>
          </a:ln>
        </p:spPr>
      </p:pic>
      <p:pic>
        <p:nvPicPr>
          <p:cNvPr id="161" name="Google Shape;161;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906000" y="5105400"/>
            <a:ext cx="1790700" cy="1339850"/>
          </a:xfrm>
          <a:prstGeom prst="rect">
            <a:avLst/>
          </a:prstGeom>
          <a:noFill/>
          <a:ln>
            <a:noFill/>
          </a:ln>
        </p:spPr>
      </p:pic>
      <p:sp>
        <p:nvSpPr>
          <p:cNvPr id="162" name="Google Shape;162;p21"/>
          <p:cNvSpPr/>
          <p:nvPr/>
        </p:nvSpPr>
        <p:spPr>
          <a:xfrm>
            <a:off x="-8709" y="365760"/>
            <a:ext cx="12200709" cy="802185"/>
          </a:xfrm>
          <a:prstGeom prst="rect">
            <a:avLst/>
          </a:prstGeom>
          <a:solidFill>
            <a:schemeClr val="dk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mbria"/>
              <a:ea typeface="Cambria"/>
              <a:cs typeface="Cambria"/>
              <a:sym typeface="Cambria"/>
            </a:endParaRPr>
          </a:p>
        </p:txBody>
      </p:sp>
      <p:sp>
        <p:nvSpPr>
          <p:cNvPr id="163" name="Google Shape;163;p21"/>
          <p:cNvSpPr txBox="1"/>
          <p:nvPr/>
        </p:nvSpPr>
        <p:spPr>
          <a:xfrm>
            <a:off x="914400" y="639763"/>
            <a:ext cx="10439400" cy="42703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2800"/>
              <a:buFont typeface="Roboto"/>
              <a:buNone/>
            </a:pPr>
            <a:r>
              <a:rPr lang="en-US" sz="2800" b="1" dirty="0">
                <a:solidFill>
                  <a:schemeClr val="lt1"/>
                </a:solidFill>
                <a:latin typeface="Roboto"/>
                <a:ea typeface="Roboto"/>
                <a:cs typeface="Roboto"/>
                <a:sym typeface="Roboto"/>
              </a:rPr>
              <a:t>e-Journals Products</a:t>
            </a:r>
            <a:endParaRPr sz="2800" b="1" dirty="0">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e-Duke Journals Collection</a:t>
            </a:r>
            <a:endParaRPr dirty="0"/>
          </a:p>
        </p:txBody>
      </p:sp>
      <p:sp>
        <p:nvSpPr>
          <p:cNvPr id="170" name="Google Shape;170;p22"/>
          <p:cNvSpPr txBox="1">
            <a:spLocks noGrp="1"/>
          </p:cNvSpPr>
          <p:nvPr>
            <p:ph type="body" idx="1"/>
          </p:nvPr>
        </p:nvSpPr>
        <p:spPr>
          <a:xfrm>
            <a:off x="914400" y="1825625"/>
            <a:ext cx="4125300" cy="39846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dk1"/>
              </a:buClr>
              <a:buSzPts val="2400"/>
              <a:buNone/>
            </a:pPr>
            <a:r>
              <a:rPr lang="en-US" b="1" dirty="0"/>
              <a:t>60 titles with strengths in</a:t>
            </a:r>
            <a:endParaRPr dirty="0"/>
          </a:p>
          <a:p>
            <a:pPr marL="342900" lvl="1" indent="-342900" algn="l" rtl="0">
              <a:lnSpc>
                <a:spcPct val="120000"/>
              </a:lnSpc>
              <a:spcBef>
                <a:spcPts val="1200"/>
              </a:spcBef>
              <a:spcAft>
                <a:spcPts val="0"/>
              </a:spcAft>
              <a:buClr>
                <a:schemeClr val="dk1"/>
              </a:buClr>
              <a:buSzPts val="2400"/>
              <a:buFont typeface="Cambria"/>
              <a:buChar char="•"/>
            </a:pPr>
            <a:r>
              <a:rPr lang="en-US" sz="2400" dirty="0"/>
              <a:t>Criticism and theory</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Cultural studies</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History</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Literary studies</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Politics and sociology</a:t>
            </a:r>
            <a:endParaRPr dirty="0"/>
          </a:p>
          <a:p>
            <a:pPr marL="342900" lvl="1" indent="-342900" algn="l" rtl="0">
              <a:lnSpc>
                <a:spcPct val="120000"/>
              </a:lnSpc>
              <a:spcBef>
                <a:spcPts val="0"/>
              </a:spcBef>
              <a:spcAft>
                <a:spcPts val="0"/>
              </a:spcAft>
              <a:buClr>
                <a:schemeClr val="dk1"/>
              </a:buClr>
              <a:buSzPts val="2400"/>
              <a:buFont typeface="Cambria"/>
              <a:buChar char="•"/>
            </a:pPr>
            <a:r>
              <a:rPr lang="en-US" sz="2400" dirty="0"/>
              <a:t>Asian Studies</a:t>
            </a:r>
            <a:endParaRPr dirty="0"/>
          </a:p>
          <a:p>
            <a:pPr marL="228600" lvl="0" indent="-76200" algn="l" rtl="0">
              <a:lnSpc>
                <a:spcPct val="120000"/>
              </a:lnSpc>
              <a:spcBef>
                <a:spcPts val="0"/>
              </a:spcBef>
              <a:spcAft>
                <a:spcPts val="0"/>
              </a:spcAft>
              <a:buClr>
                <a:schemeClr val="dk1"/>
              </a:buClr>
              <a:buSzPts val="2400"/>
              <a:buNone/>
            </a:pPr>
            <a:endParaRPr dirty="0"/>
          </a:p>
        </p:txBody>
      </p:sp>
      <p:sp>
        <p:nvSpPr>
          <p:cNvPr id="172" name="Google Shape;172;p22"/>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8</a:t>
            </a:fld>
            <a:endParaRPr dirty="0"/>
          </a:p>
        </p:txBody>
      </p:sp>
      <p:sp>
        <p:nvSpPr>
          <p:cNvPr id="2" name="TextBox 1">
            <a:extLst>
              <a:ext uri="{FF2B5EF4-FFF2-40B4-BE49-F238E27FC236}">
                <a16:creationId xmlns:a16="http://schemas.microsoft.com/office/drawing/2014/main" id="{B6FF5D63-7A3C-4F60-84BB-7D1C05E923DA}"/>
              </a:ext>
            </a:extLst>
          </p:cNvPr>
          <p:cNvSpPr txBox="1"/>
          <p:nvPr/>
        </p:nvSpPr>
        <p:spPr>
          <a:xfrm>
            <a:off x="4599741" y="3702879"/>
            <a:ext cx="3540353" cy="1569660"/>
          </a:xfrm>
          <a:prstGeom prst="rect">
            <a:avLst/>
          </a:prstGeom>
          <a:solidFill>
            <a:schemeClr val="bg1">
              <a:lumMod val="85000"/>
            </a:schemeClr>
          </a:solidFill>
        </p:spPr>
        <p:txBody>
          <a:bodyPr wrap="square" lIns="91440" tIns="45720" rIns="91440" bIns="45720" rtlCol="0" anchor="t">
            <a:spAutoFit/>
          </a:bodyPr>
          <a:lstStyle/>
          <a:p>
            <a:r>
              <a:rPr lang="en-US" sz="2400" b="1" dirty="0">
                <a:latin typeface="Cambria"/>
                <a:ea typeface="Cambria"/>
              </a:rPr>
              <a:t>New Additions</a:t>
            </a:r>
            <a:endParaRPr lang="en-US" dirty="0">
              <a:ea typeface="Cambria"/>
            </a:endParaRPr>
          </a:p>
          <a:p>
            <a:pPr marL="342900" indent="-342900">
              <a:buChar char="•"/>
            </a:pPr>
            <a:r>
              <a:rPr lang="en-US" sz="2400" i="1" dirty="0">
                <a:latin typeface="Cambria"/>
                <a:ea typeface="Cambria"/>
              </a:rPr>
              <a:t>Federal Sentencing Reporter</a:t>
            </a:r>
          </a:p>
          <a:p>
            <a:pPr marL="342900" indent="-342900">
              <a:buChar char="•"/>
            </a:pPr>
            <a:r>
              <a:rPr lang="en-US" sz="2400" i="1" dirty="0">
                <a:latin typeface="Cambria"/>
                <a:ea typeface="Cambria"/>
              </a:rPr>
              <a:t>New Political Science</a:t>
            </a:r>
          </a:p>
        </p:txBody>
      </p:sp>
      <p:pic>
        <p:nvPicPr>
          <p:cNvPr id="3" name="Picture 2" descr="Federal Sentencing Reporter Cover Image for Volume 38, Issue 1">
            <a:extLst>
              <a:ext uri="{FF2B5EF4-FFF2-40B4-BE49-F238E27FC236}">
                <a16:creationId xmlns:a16="http://schemas.microsoft.com/office/drawing/2014/main" id="{79922EBA-EE81-60B4-67F4-368A2D89A73F}"/>
              </a:ext>
            </a:extLst>
          </p:cNvPr>
          <p:cNvPicPr>
            <a:picLocks noChangeAspect="1"/>
          </p:cNvPicPr>
          <p:nvPr/>
        </p:nvPicPr>
        <p:blipFill>
          <a:blip r:embed="rId3"/>
          <a:stretch>
            <a:fillRect/>
          </a:stretch>
        </p:blipFill>
        <p:spPr>
          <a:xfrm>
            <a:off x="8241662" y="2916679"/>
            <a:ext cx="1808485" cy="2355602"/>
          </a:xfrm>
          <a:prstGeom prst="rect">
            <a:avLst/>
          </a:prstGeom>
        </p:spPr>
      </p:pic>
      <p:pic>
        <p:nvPicPr>
          <p:cNvPr id="7" name="Picture 6" descr="New Political Science Cover Image for Volume 47, Issue 4">
            <a:extLst>
              <a:ext uri="{FF2B5EF4-FFF2-40B4-BE49-F238E27FC236}">
                <a16:creationId xmlns:a16="http://schemas.microsoft.com/office/drawing/2014/main" id="{656BFE58-0404-FA42-5861-338D70C94287}"/>
              </a:ext>
            </a:extLst>
          </p:cNvPr>
          <p:cNvPicPr>
            <a:picLocks noChangeAspect="1"/>
          </p:cNvPicPr>
          <p:nvPr/>
        </p:nvPicPr>
        <p:blipFill>
          <a:blip r:embed="rId4"/>
          <a:stretch>
            <a:fillRect/>
          </a:stretch>
        </p:blipFill>
        <p:spPr>
          <a:xfrm>
            <a:off x="10193020" y="2918143"/>
            <a:ext cx="1681480" cy="23526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914400" y="639763"/>
            <a:ext cx="10439400" cy="4270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800"/>
              <a:buFont typeface="Roboto"/>
              <a:buNone/>
            </a:pPr>
            <a:r>
              <a:rPr lang="en-US" dirty="0"/>
              <a:t>e-Duke Journals Collection Features</a:t>
            </a:r>
            <a:endParaRPr dirty="0"/>
          </a:p>
        </p:txBody>
      </p:sp>
      <p:pic>
        <p:nvPicPr>
          <p:cNvPr id="180" name="Google Shape;180;p23"/>
          <p:cNvPicPr preferRelativeResize="0">
            <a:picLocks noGrp="1"/>
          </p:cNvPicPr>
          <p:nvPr>
            <p:ph type="pic" idx="2"/>
          </p:nvPr>
        </p:nvPicPr>
        <p:blipFill>
          <a:blip r:embed="rId3"/>
          <a:stretch>
            <a:fillRect/>
          </a:stretch>
        </p:blipFill>
        <p:spPr>
          <a:xfrm>
            <a:off x="8234363" y="1831880"/>
            <a:ext cx="2816352" cy="4224528"/>
          </a:xfrm>
          <a:prstGeom prst="rect">
            <a:avLst/>
          </a:prstGeom>
          <a:noFill/>
          <a:ln>
            <a:noFill/>
          </a:ln>
        </p:spPr>
      </p:pic>
      <p:sp>
        <p:nvSpPr>
          <p:cNvPr id="181" name="Google Shape;181;p23"/>
          <p:cNvSpPr txBox="1">
            <a:spLocks noGrp="1"/>
          </p:cNvSpPr>
          <p:nvPr>
            <p:ph type="body" idx="1"/>
          </p:nvPr>
        </p:nvSpPr>
        <p:spPr>
          <a:xfrm>
            <a:off x="914399" y="1825626"/>
            <a:ext cx="6424613" cy="3544888"/>
          </a:xfrm>
          <a:prstGeom prst="rect">
            <a:avLst/>
          </a:prstGeom>
          <a:noFill/>
          <a:ln>
            <a:noFill/>
          </a:ln>
        </p:spPr>
        <p:txBody>
          <a:bodyPr spcFirstLastPara="1" wrap="square" lIns="0" tIns="0" rIns="0" bIns="0" anchor="t" anchorCtr="0">
            <a:noAutofit/>
          </a:bodyPr>
          <a:lstStyle/>
          <a:p>
            <a:pPr marL="228600" lvl="0" indent="-228600" algn="l" rtl="0">
              <a:lnSpc>
                <a:spcPct val="120000"/>
              </a:lnSpc>
              <a:spcBef>
                <a:spcPts val="0"/>
              </a:spcBef>
              <a:spcAft>
                <a:spcPts val="0"/>
              </a:spcAft>
              <a:buClr>
                <a:schemeClr val="dk1"/>
              </a:buClr>
              <a:buSzPts val="2400"/>
              <a:buChar char="•"/>
            </a:pPr>
            <a:r>
              <a:rPr lang="en-US" dirty="0"/>
              <a:t>Perpetual access to current content</a:t>
            </a:r>
            <a:endParaRPr dirty="0"/>
          </a:p>
          <a:p>
            <a:pPr marL="228600" lvl="0" indent="-228600" algn="l" rtl="0">
              <a:lnSpc>
                <a:spcPct val="120000"/>
              </a:lnSpc>
              <a:spcBef>
                <a:spcPts val="0"/>
              </a:spcBef>
              <a:spcAft>
                <a:spcPts val="0"/>
              </a:spcAft>
              <a:buClr>
                <a:schemeClr val="dk1"/>
              </a:buClr>
              <a:buSzPts val="2400"/>
              <a:buChar char="•"/>
            </a:pPr>
            <a:r>
              <a:rPr lang="en-US" dirty="0"/>
              <a:t>Term access to all back issues during </a:t>
            </a:r>
            <a:br>
              <a:rPr lang="en-US" dirty="0"/>
            </a:br>
            <a:r>
              <a:rPr lang="en-US" dirty="0"/>
              <a:t>the year of purchase</a:t>
            </a:r>
            <a:endParaRPr dirty="0"/>
          </a:p>
          <a:p>
            <a:pPr marL="228600" lvl="0" indent="-228600" algn="l" rtl="0">
              <a:lnSpc>
                <a:spcPct val="120000"/>
              </a:lnSpc>
              <a:spcBef>
                <a:spcPts val="0"/>
              </a:spcBef>
              <a:spcAft>
                <a:spcPts val="0"/>
              </a:spcAft>
              <a:buClr>
                <a:schemeClr val="dk1"/>
              </a:buClr>
              <a:buSzPts val="2400"/>
              <a:buChar char="•"/>
            </a:pPr>
            <a:r>
              <a:rPr lang="en-US" dirty="0"/>
              <a:t>No digital rights management (DRM)</a:t>
            </a:r>
            <a:endParaRPr dirty="0"/>
          </a:p>
          <a:p>
            <a:pPr marL="228600" lvl="0" indent="-228600" algn="l" rtl="0">
              <a:lnSpc>
                <a:spcPct val="120000"/>
              </a:lnSpc>
              <a:spcBef>
                <a:spcPts val="0"/>
              </a:spcBef>
              <a:spcAft>
                <a:spcPts val="0"/>
              </a:spcAft>
              <a:buClr>
                <a:schemeClr val="dk1"/>
              </a:buClr>
              <a:buSzPts val="2400"/>
              <a:buChar char="•"/>
            </a:pPr>
            <a:r>
              <a:rPr lang="en-US" dirty="0"/>
              <a:t>Unlimited multiuser access</a:t>
            </a:r>
            <a:endParaRPr dirty="0"/>
          </a:p>
          <a:p>
            <a:pPr marL="228600" lvl="0" indent="-228600" algn="l" rtl="0">
              <a:lnSpc>
                <a:spcPct val="120000"/>
              </a:lnSpc>
              <a:spcBef>
                <a:spcPts val="0"/>
              </a:spcBef>
              <a:spcAft>
                <a:spcPts val="0"/>
              </a:spcAft>
              <a:buClr>
                <a:schemeClr val="dk1"/>
              </a:buClr>
              <a:buSzPts val="2400"/>
              <a:buChar char="•"/>
            </a:pPr>
            <a:r>
              <a:rPr lang="en-US" dirty="0"/>
              <a:t>COUNTER-compliant usage statistics</a:t>
            </a:r>
            <a:endParaRPr dirty="0"/>
          </a:p>
          <a:p>
            <a:pPr marL="228600" lvl="0" indent="-228600" algn="l" rtl="0">
              <a:lnSpc>
                <a:spcPct val="120000"/>
              </a:lnSpc>
              <a:spcBef>
                <a:spcPts val="0"/>
              </a:spcBef>
              <a:spcAft>
                <a:spcPts val="0"/>
              </a:spcAft>
              <a:buClr>
                <a:schemeClr val="dk1"/>
              </a:buClr>
              <a:buSzPts val="2400"/>
              <a:buChar char="•"/>
            </a:pPr>
            <a:r>
              <a:rPr lang="en-US" dirty="0"/>
              <a:t>No ongoing maintenance fees</a:t>
            </a:r>
            <a:endParaRPr dirty="0"/>
          </a:p>
        </p:txBody>
      </p:sp>
      <p:sp>
        <p:nvSpPr>
          <p:cNvPr id="182" name="Google Shape;182;p23"/>
          <p:cNvSpPr txBox="1">
            <a:spLocks noGrp="1"/>
          </p:cNvSpPr>
          <p:nvPr>
            <p:ph type="sldNum" idx="12"/>
          </p:nvPr>
        </p:nvSpPr>
        <p:spPr>
          <a:xfrm>
            <a:off x="11353800" y="6400800"/>
            <a:ext cx="533400" cy="1174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sld>
</file>

<file path=ppt/theme/theme1.xml><?xml version="1.0" encoding="utf-8"?>
<a:theme xmlns:a="http://schemas.openxmlformats.org/drawingml/2006/main" name="Office Theme">
  <a:themeElements>
    <a:clrScheme name="DUP Colors">
      <a:dk1>
        <a:srgbClr val="000000"/>
      </a:dk1>
      <a:lt1>
        <a:srgbClr val="FFFFFF"/>
      </a:lt1>
      <a:dk2>
        <a:srgbClr val="81817C"/>
      </a:dk2>
      <a:lt2>
        <a:srgbClr val="9FD7CB"/>
      </a:lt2>
      <a:accent1>
        <a:srgbClr val="5276BA"/>
      </a:accent1>
      <a:accent2>
        <a:srgbClr val="79BB45"/>
      </a:accent2>
      <a:accent3>
        <a:srgbClr val="F29436"/>
      </a:accent3>
      <a:accent4>
        <a:srgbClr val="29B892"/>
      </a:accent4>
      <a:accent5>
        <a:srgbClr val="945AA5"/>
      </a:accent5>
      <a:accent6>
        <a:srgbClr val="D8404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419B58AA9A7F429BB4AA248B6FEAD9" ma:contentTypeVersion="11" ma:contentTypeDescription="Create a new document." ma:contentTypeScope="" ma:versionID="1b55478e2e98ec50f5b82cf353076791">
  <xsd:schema xmlns:xsd="http://www.w3.org/2001/XMLSchema" xmlns:xs="http://www.w3.org/2001/XMLSchema" xmlns:p="http://schemas.microsoft.com/office/2006/metadata/properties" xmlns:ns3="88d5e723-6484-4de7-bd94-f043e66c27cd" targetNamespace="http://schemas.microsoft.com/office/2006/metadata/properties" ma:root="true" ma:fieldsID="ce1a5dd0dc8de4403ee396f89a126df3" ns3:_="">
    <xsd:import namespace="88d5e723-6484-4de7-bd94-f043e66c27c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d5e723-6484-4de7-bd94-f043e66c27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5B5467-6322-4B25-BF73-6217AC049BDB}">
  <ds:schemaRefs>
    <ds:schemaRef ds:uri="http://schemas.microsoft.com/sharepoint/v3/contenttype/forms"/>
  </ds:schemaRefs>
</ds:datastoreItem>
</file>

<file path=customXml/itemProps2.xml><?xml version="1.0" encoding="utf-8"?>
<ds:datastoreItem xmlns:ds="http://schemas.openxmlformats.org/officeDocument/2006/customXml" ds:itemID="{7041FFEE-A3E9-41F6-B7A5-E4AD0CE648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d5e723-6484-4de7-bd94-f043e66c27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45C1C3-DF4E-49B4-B805-374018B3441F}">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88d5e723-6484-4de7-bd94-f043e66c27cd"/>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31661</TotalTime>
  <Words>1931</Words>
  <Application>Microsoft Office PowerPoint</Application>
  <PresentationFormat>Widescreen</PresentationFormat>
  <Paragraphs>338</Paragraphs>
  <Slides>36</Slides>
  <Notes>31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Duke University Press  Digital Products for Libraries 2026</vt:lpstr>
      <vt:lpstr>About Duke University Press</vt:lpstr>
      <vt:lpstr>Publishing Strengths</vt:lpstr>
      <vt:lpstr>2026 Journals Citation Report</vt:lpstr>
      <vt:lpstr>PowerPoint Presentation</vt:lpstr>
      <vt:lpstr>Product Overview</vt:lpstr>
      <vt:lpstr>PowerPoint Presentation</vt:lpstr>
      <vt:lpstr>e-Duke Journals Collection</vt:lpstr>
      <vt:lpstr>e-Duke Journals Collection Features</vt:lpstr>
      <vt:lpstr>Flagship Journals</vt:lpstr>
      <vt:lpstr>Supporting Emerging Scholarship in New Fields</vt:lpstr>
      <vt:lpstr>Archival Journal Products </vt:lpstr>
      <vt:lpstr>PowerPoint Presentation</vt:lpstr>
      <vt:lpstr>e-Duke Books Collection</vt:lpstr>
      <vt:lpstr>e-Duke Books Archive</vt:lpstr>
      <vt:lpstr>Direct to Open (D2O) </vt:lpstr>
      <vt:lpstr>E-Book Subject Collections</vt:lpstr>
      <vt:lpstr>e-Book Subject Collections</vt:lpstr>
      <vt:lpstr>Pick-and-Choose e-Books</vt:lpstr>
      <vt:lpstr>e-Book Features</vt:lpstr>
      <vt:lpstr>Open Access Content</vt:lpstr>
      <vt:lpstr>Demography: A Subscribe to Open Journal</vt:lpstr>
      <vt:lpstr>PowerPoint Presentation</vt:lpstr>
      <vt:lpstr>Product Overview</vt:lpstr>
      <vt:lpstr>Euclid Prime</vt:lpstr>
      <vt:lpstr>Euclid Prime Facts</vt:lpstr>
      <vt:lpstr>Duke Mathematical Journal and DMJ100</vt:lpstr>
      <vt:lpstr>Project Euclid Platform Features</vt:lpstr>
      <vt:lpstr>PowerPoint Presentation</vt:lpstr>
      <vt:lpstr>The Scholarly Publishing Collective - Electronic Platform</vt:lpstr>
      <vt:lpstr>The Scholarly Publishing Collective - Electronic Platform</vt:lpstr>
      <vt:lpstr>Penn State Journals Collection</vt:lpstr>
      <vt:lpstr>Illinois Journals Collection</vt:lpstr>
      <vt:lpstr>More Resources from DUP</vt:lpstr>
      <vt:lpstr>Reading Lists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Duke University Press Digital Products</dc:title>
  <dc:creator>Evan Watson</dc:creator>
  <cp:lastModifiedBy>Robert Thompson</cp:lastModifiedBy>
  <cp:revision>207</cp:revision>
  <dcterms:modified xsi:type="dcterms:W3CDTF">2026-03-13T17:51:08Z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0x010100B7419B58AA9A7F429BB4AA248B6FEAD9</vt:lpwstr>
  </property>
</Properties>
</file>