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Lst>
  <p:notesMasterIdLst>
    <p:notesMasterId r:id="rId40"/>
  </p:notesMasterIdLst>
  <p:sldIdLst>
    <p:sldId id="256" r:id="rId5"/>
    <p:sldId id="257" r:id="rId6"/>
    <p:sldId id="258" r:id="rId7"/>
    <p:sldId id="259" r:id="rId8"/>
    <p:sldId id="261" r:id="rId9"/>
    <p:sldId id="262" r:id="rId10"/>
    <p:sldId id="264" r:id="rId11"/>
    <p:sldId id="265" r:id="rId12"/>
    <p:sldId id="266" r:id="rId13"/>
    <p:sldId id="267" r:id="rId14"/>
    <p:sldId id="268" r:id="rId15"/>
    <p:sldId id="269" r:id="rId16"/>
    <p:sldId id="271" r:id="rId17"/>
    <p:sldId id="272" r:id="rId18"/>
    <p:sldId id="273" r:id="rId19"/>
    <p:sldId id="274" r:id="rId20"/>
    <p:sldId id="275" r:id="rId21"/>
    <p:sldId id="283" r:id="rId22"/>
    <p:sldId id="284" r:id="rId23"/>
    <p:sldId id="285" r:id="rId24"/>
    <p:sldId id="286" r:id="rId25"/>
    <p:sldId id="287" r:id="rId26"/>
    <p:sldId id="289" r:id="rId27"/>
    <p:sldId id="290" r:id="rId28"/>
    <p:sldId id="291" r:id="rId29"/>
    <p:sldId id="293" r:id="rId30"/>
    <p:sldId id="294" r:id="rId31"/>
    <p:sldId id="299" r:id="rId32"/>
    <p:sldId id="300" r:id="rId33"/>
    <p:sldId id="301" r:id="rId34"/>
    <p:sldId id="303" r:id="rId35"/>
    <p:sldId id="304" r:id="rId36"/>
    <p:sldId id="295" r:id="rId37"/>
    <p:sldId id="296" r:id="rId38"/>
    <p:sldId id="298" r:id="rId39"/>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Cambria" panose="02040503050406030204" pitchFamily="18" charset="0"/>
      <p:regular r:id="rId45"/>
      <p:bold r:id="rId46"/>
      <p:italic r:id="rId47"/>
      <p:boldItalic r:id="rId48"/>
    </p:embeddedFont>
    <p:embeddedFont>
      <p:font typeface="Manuale" panose="020B0604020202020204" charset="0"/>
      <p:regular r:id="rId49"/>
      <p:bold r:id="rId50"/>
      <p:italic r:id="rId51"/>
      <p:boldItalic r:id="rId52"/>
    </p:embeddedFont>
    <p:embeddedFont>
      <p:font typeface="PT Sans" panose="020B0604020202020204" charset="0"/>
      <p:regular r:id="rId53"/>
      <p:bold r:id="rId54"/>
      <p:italic r:id="rId55"/>
      <p:boldItalic r:id="rId56"/>
    </p:embeddedFont>
    <p:embeddedFont>
      <p:font typeface="Roboto" panose="02000000000000000000" pitchFamily="2"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celyn Dawson" initials="" lastIdx="15" clrIdx="0"/>
  <p:cmAuthor id="1" name="Katja Moos" initials="" lastIdx="3" clrIdx="1"/>
  <p:cmAuthor id="2" name="Evan Watson" initials="" lastIdx="1" clrIdx="2"/>
  <p:cmAuthor id="3" name="Kim Steinle" initials="" lastIdx="5" clrIdx="3"/>
  <p:cmAuthor id="4" name="Evan Watson" initials="EW" lastIdx="9" clrIdx="4">
    <p:extLst>
      <p:ext uri="{19B8F6BF-5375-455C-9EA6-DF929625EA0E}">
        <p15:presenceInfo xmlns:p15="http://schemas.microsoft.com/office/powerpoint/2012/main" userId="S-1-5-21-1614895754-1935655697-725345543-448786" providerId="AD"/>
      </p:ext>
    </p:extLst>
  </p:cmAuthor>
  <p:cmAuthor id="5" name="Kimberly Steinle" initials="KS" lastIdx="2" clrIdx="5">
    <p:extLst>
      <p:ext uri="{19B8F6BF-5375-455C-9EA6-DF929625EA0E}">
        <p15:presenceInfo xmlns:p15="http://schemas.microsoft.com/office/powerpoint/2012/main" userId="S-1-5-21-1614895754-1935655697-725345543-830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70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up from 120+ front-list titles each year before 2021</a:t>
            </a:r>
            <a:endParaRPr/>
          </a:p>
        </p:txBody>
      </p:sp>
      <p:sp>
        <p:nvSpPr>
          <p:cNvPr id="230" name="Google Shape;23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2" name="Google Shape;14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Google Shape;15;p2"/>
          <p:cNvSpPr/>
          <p:nvPr/>
        </p:nvSpPr>
        <p:spPr>
          <a:xfrm>
            <a:off x="0" y="0"/>
            <a:ext cx="12192000" cy="502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Cambria"/>
              <a:ea typeface="Cambria"/>
              <a:cs typeface="Cambria"/>
              <a:sym typeface="Cambria"/>
            </a:endParaRPr>
          </a:p>
        </p:txBody>
      </p:sp>
      <p:sp>
        <p:nvSpPr>
          <p:cNvPr id="16" name="Google Shape;16;p2"/>
          <p:cNvSpPr txBox="1">
            <a:spLocks noGrp="1"/>
          </p:cNvSpPr>
          <p:nvPr>
            <p:ph type="ctrTitle"/>
          </p:nvPr>
        </p:nvSpPr>
        <p:spPr>
          <a:xfrm>
            <a:off x="2743200" y="1333499"/>
            <a:ext cx="7086600" cy="18875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800"/>
              <a:buFont typeface="Roboto"/>
              <a:buNone/>
              <a:defRPr sz="4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2743200" y="3602038"/>
            <a:ext cx="7086600" cy="1046162"/>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lt1"/>
              </a:buClr>
              <a:buSzPts val="2400"/>
              <a:buNone/>
              <a:defRPr sz="2400" i="1">
                <a:solidFill>
                  <a:schemeClr val="lt1"/>
                </a:solidFill>
                <a:latin typeface="Roboto"/>
                <a:ea typeface="Roboto"/>
                <a:cs typeface="Roboto"/>
                <a:sym typeface="Roboto"/>
              </a:defRPr>
            </a:lvl1pPr>
            <a:lvl2pPr lvl="1" algn="ctr">
              <a:lnSpc>
                <a:spcPct val="120000"/>
              </a:lnSpc>
              <a:spcBef>
                <a:spcPts val="0"/>
              </a:spcBef>
              <a:spcAft>
                <a:spcPts val="0"/>
              </a:spcAft>
              <a:buClr>
                <a:schemeClr val="dk1"/>
              </a:buClr>
              <a:buSzPts val="2000"/>
              <a:buNone/>
              <a:defRPr sz="2000"/>
            </a:lvl2pPr>
            <a:lvl3pPr lvl="2" algn="ctr">
              <a:lnSpc>
                <a:spcPct val="120000"/>
              </a:lnSpc>
              <a:spcBef>
                <a:spcPts val="0"/>
              </a:spcBef>
              <a:spcAft>
                <a:spcPts val="0"/>
              </a:spcAft>
              <a:buClr>
                <a:schemeClr val="dk1"/>
              </a:buClr>
              <a:buSzPts val="1800"/>
              <a:buNone/>
              <a:defRPr sz="1800"/>
            </a:lvl3pPr>
            <a:lvl4pPr lvl="3" algn="ctr">
              <a:lnSpc>
                <a:spcPct val="120000"/>
              </a:lnSpc>
              <a:spcBef>
                <a:spcPts val="0"/>
              </a:spcBef>
              <a:spcAft>
                <a:spcPts val="0"/>
              </a:spcAft>
              <a:buClr>
                <a:schemeClr val="dk1"/>
              </a:buClr>
              <a:buSzPts val="1600"/>
              <a:buNone/>
              <a:defRPr sz="1600"/>
            </a:lvl4pPr>
            <a:lvl5pPr lvl="4" algn="ctr">
              <a:lnSpc>
                <a:spcPct val="120000"/>
              </a:lnSpc>
              <a:spcBef>
                <a:spcPts val="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9" name="Google Shape;19;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829800" y="5410200"/>
            <a:ext cx="1755775" cy="9080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3"/>
        <p:cNvGrpSpPr/>
        <p:nvPr/>
      </p:nvGrpSpPr>
      <p:grpSpPr>
        <a:xfrm>
          <a:off x="0" y="0"/>
          <a:ext cx="0" cy="0"/>
          <a:chOff x="0" y="0"/>
          <a:chExt cx="0" cy="0"/>
        </a:xfrm>
      </p:grpSpPr>
      <p:sp>
        <p:nvSpPr>
          <p:cNvPr id="74" name="Google Shape;74;p11"/>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a:ea typeface="Cambria"/>
              <a:cs typeface="Cambria"/>
              <a:sym typeface="Cambria"/>
            </a:endParaRPr>
          </a:p>
        </p:txBody>
      </p:sp>
      <p:sp>
        <p:nvSpPr>
          <p:cNvPr id="75" name="Google Shape;75;p11"/>
          <p:cNvSpPr txBox="1">
            <a:spLocks noGrp="1"/>
          </p:cNvSpPr>
          <p:nvPr>
            <p:ph type="body" idx="1"/>
          </p:nvPr>
        </p:nvSpPr>
        <p:spPr>
          <a:xfrm>
            <a:off x="914400" y="1681163"/>
            <a:ext cx="5083175" cy="823912"/>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Clr>
                <a:schemeClr val="dk1"/>
              </a:buClr>
              <a:buSzPts val="2400"/>
              <a:buNone/>
              <a:defRPr sz="2400" b="1">
                <a:latin typeface="Roboto"/>
                <a:ea typeface="Roboto"/>
                <a:cs typeface="Roboto"/>
                <a:sym typeface="Roboto"/>
              </a:defRPr>
            </a:lvl1pPr>
            <a:lvl2pPr marL="914400" lvl="1" indent="-228600" algn="l">
              <a:lnSpc>
                <a:spcPct val="120000"/>
              </a:lnSpc>
              <a:spcBef>
                <a:spcPts val="0"/>
              </a:spcBef>
              <a:spcAft>
                <a:spcPts val="0"/>
              </a:spcAft>
              <a:buClr>
                <a:schemeClr val="dk1"/>
              </a:buClr>
              <a:buSzPts val="2000"/>
              <a:buNone/>
              <a:defRPr sz="2000" b="1"/>
            </a:lvl2pPr>
            <a:lvl3pPr marL="1371600" lvl="2" indent="-228600" algn="l">
              <a:lnSpc>
                <a:spcPct val="120000"/>
              </a:lnSpc>
              <a:spcBef>
                <a:spcPts val="0"/>
              </a:spcBef>
              <a:spcAft>
                <a:spcPts val="0"/>
              </a:spcAft>
              <a:buClr>
                <a:schemeClr val="dk1"/>
              </a:buClr>
              <a:buSzPts val="1800"/>
              <a:buNone/>
              <a:defRPr sz="1800" b="1"/>
            </a:lvl3pPr>
            <a:lvl4pPr marL="1828800" lvl="3" indent="-228600" algn="l">
              <a:lnSpc>
                <a:spcPct val="120000"/>
              </a:lnSpc>
              <a:spcBef>
                <a:spcPts val="0"/>
              </a:spcBef>
              <a:spcAft>
                <a:spcPts val="0"/>
              </a:spcAft>
              <a:buClr>
                <a:schemeClr val="dk1"/>
              </a:buClr>
              <a:buSzPts val="1600"/>
              <a:buNone/>
              <a:defRPr sz="1600" b="1"/>
            </a:lvl4pPr>
            <a:lvl5pPr marL="2286000" lvl="4" indent="-228600" algn="l">
              <a:lnSpc>
                <a:spcPct val="120000"/>
              </a:lnSpc>
              <a:spcBef>
                <a:spcPts val="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11"/>
          <p:cNvSpPr txBox="1">
            <a:spLocks noGrp="1"/>
          </p:cNvSpPr>
          <p:nvPr>
            <p:ph type="body" idx="2"/>
          </p:nvPr>
        </p:nvSpPr>
        <p:spPr>
          <a:xfrm>
            <a:off x="914400" y="2505075"/>
            <a:ext cx="5083175" cy="313372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1"/>
          <p:cNvSpPr txBox="1">
            <a:spLocks noGrp="1"/>
          </p:cNvSpPr>
          <p:nvPr>
            <p:ph type="body" idx="3"/>
          </p:nvPr>
        </p:nvSpPr>
        <p:spPr>
          <a:xfrm>
            <a:off x="6269736" y="1681163"/>
            <a:ext cx="5084064" cy="823912"/>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Clr>
                <a:schemeClr val="dk1"/>
              </a:buClr>
              <a:buSzPts val="2400"/>
              <a:buNone/>
              <a:defRPr sz="2400" b="1">
                <a:latin typeface="Roboto"/>
                <a:ea typeface="Roboto"/>
                <a:cs typeface="Roboto"/>
                <a:sym typeface="Roboto"/>
              </a:defRPr>
            </a:lvl1pPr>
            <a:lvl2pPr marL="914400" lvl="1" indent="-228600" algn="l">
              <a:lnSpc>
                <a:spcPct val="120000"/>
              </a:lnSpc>
              <a:spcBef>
                <a:spcPts val="0"/>
              </a:spcBef>
              <a:spcAft>
                <a:spcPts val="0"/>
              </a:spcAft>
              <a:buClr>
                <a:schemeClr val="dk1"/>
              </a:buClr>
              <a:buSzPts val="2000"/>
              <a:buNone/>
              <a:defRPr sz="2000" b="1"/>
            </a:lvl2pPr>
            <a:lvl3pPr marL="1371600" lvl="2" indent="-228600" algn="l">
              <a:lnSpc>
                <a:spcPct val="120000"/>
              </a:lnSpc>
              <a:spcBef>
                <a:spcPts val="0"/>
              </a:spcBef>
              <a:spcAft>
                <a:spcPts val="0"/>
              </a:spcAft>
              <a:buClr>
                <a:schemeClr val="dk1"/>
              </a:buClr>
              <a:buSzPts val="1800"/>
              <a:buNone/>
              <a:defRPr sz="1800" b="1"/>
            </a:lvl3pPr>
            <a:lvl4pPr marL="1828800" lvl="3" indent="-228600" algn="l">
              <a:lnSpc>
                <a:spcPct val="120000"/>
              </a:lnSpc>
              <a:spcBef>
                <a:spcPts val="0"/>
              </a:spcBef>
              <a:spcAft>
                <a:spcPts val="0"/>
              </a:spcAft>
              <a:buClr>
                <a:schemeClr val="dk1"/>
              </a:buClr>
              <a:buSzPts val="1600"/>
              <a:buNone/>
              <a:defRPr sz="1600" b="1"/>
            </a:lvl4pPr>
            <a:lvl5pPr marL="2286000" lvl="4" indent="-228600" algn="l">
              <a:lnSpc>
                <a:spcPct val="120000"/>
              </a:lnSpc>
              <a:spcBef>
                <a:spcPts val="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 name="Google Shape;78;p11"/>
          <p:cNvSpPr txBox="1">
            <a:spLocks noGrp="1"/>
          </p:cNvSpPr>
          <p:nvPr>
            <p:ph type="body" idx="4"/>
          </p:nvPr>
        </p:nvSpPr>
        <p:spPr>
          <a:xfrm>
            <a:off x="6269736" y="2505075"/>
            <a:ext cx="5084064" cy="313372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1"/>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1"/>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1"/>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82" name="Google Shape;82;p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3"/>
        <p:cNvGrpSpPr/>
        <p:nvPr/>
      </p:nvGrpSpPr>
      <p:grpSpPr>
        <a:xfrm>
          <a:off x="0" y="0"/>
          <a:ext cx="0" cy="0"/>
          <a:chOff x="0" y="0"/>
          <a:chExt cx="0" cy="0"/>
        </a:xfrm>
      </p:grpSpPr>
      <p:sp>
        <p:nvSpPr>
          <p:cNvPr id="84" name="Google Shape;84;p12"/>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a:ea typeface="Cambria"/>
              <a:cs typeface="Cambria"/>
              <a:sym typeface="Cambria"/>
            </a:endParaRPr>
          </a:p>
        </p:txBody>
      </p:sp>
      <p:sp>
        <p:nvSpPr>
          <p:cNvPr id="85" name="Google Shape;85;p12"/>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2"/>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2"/>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88" name="Google Shape;88;p1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Google Shape;15;p2"/>
          <p:cNvSpPr/>
          <p:nvPr/>
        </p:nvSpPr>
        <p:spPr>
          <a:xfrm>
            <a:off x="0" y="0"/>
            <a:ext cx="12192000" cy="502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Cambria"/>
              <a:ea typeface="Cambria"/>
              <a:cs typeface="Cambria"/>
              <a:sym typeface="Cambria"/>
            </a:endParaRPr>
          </a:p>
        </p:txBody>
      </p:sp>
      <p:sp>
        <p:nvSpPr>
          <p:cNvPr id="16" name="Google Shape;16;p2"/>
          <p:cNvSpPr txBox="1">
            <a:spLocks noGrp="1"/>
          </p:cNvSpPr>
          <p:nvPr>
            <p:ph type="ctrTitle"/>
          </p:nvPr>
        </p:nvSpPr>
        <p:spPr>
          <a:xfrm>
            <a:off x="2743200" y="1333499"/>
            <a:ext cx="7086600" cy="18875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800"/>
              <a:buFont typeface="Roboto"/>
              <a:buNone/>
              <a:defRPr sz="4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2743200" y="3602038"/>
            <a:ext cx="7086600" cy="1046162"/>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lt1"/>
              </a:buClr>
              <a:buSzPts val="2400"/>
              <a:buNone/>
              <a:defRPr sz="2400" i="1">
                <a:solidFill>
                  <a:schemeClr val="lt1"/>
                </a:solidFill>
                <a:latin typeface="Roboto"/>
                <a:ea typeface="Roboto"/>
                <a:cs typeface="Roboto"/>
                <a:sym typeface="Roboto"/>
              </a:defRPr>
            </a:lvl1pPr>
            <a:lvl2pPr lvl="1" algn="ctr">
              <a:lnSpc>
                <a:spcPct val="120000"/>
              </a:lnSpc>
              <a:spcBef>
                <a:spcPts val="0"/>
              </a:spcBef>
              <a:spcAft>
                <a:spcPts val="0"/>
              </a:spcAft>
              <a:buClr>
                <a:schemeClr val="dk1"/>
              </a:buClr>
              <a:buSzPts val="2000"/>
              <a:buNone/>
              <a:defRPr sz="2000"/>
            </a:lvl2pPr>
            <a:lvl3pPr lvl="2" algn="ctr">
              <a:lnSpc>
                <a:spcPct val="120000"/>
              </a:lnSpc>
              <a:spcBef>
                <a:spcPts val="0"/>
              </a:spcBef>
              <a:spcAft>
                <a:spcPts val="0"/>
              </a:spcAft>
              <a:buClr>
                <a:schemeClr val="dk1"/>
              </a:buClr>
              <a:buSzPts val="1800"/>
              <a:buNone/>
              <a:defRPr sz="1800"/>
            </a:lvl3pPr>
            <a:lvl4pPr lvl="3" algn="ctr">
              <a:lnSpc>
                <a:spcPct val="120000"/>
              </a:lnSpc>
              <a:spcBef>
                <a:spcPts val="0"/>
              </a:spcBef>
              <a:spcAft>
                <a:spcPts val="0"/>
              </a:spcAft>
              <a:buClr>
                <a:schemeClr val="dk1"/>
              </a:buClr>
              <a:buSzPts val="1600"/>
              <a:buNone/>
              <a:defRPr sz="1600"/>
            </a:lvl4pPr>
            <a:lvl5pPr lvl="4" algn="ctr">
              <a:lnSpc>
                <a:spcPct val="120000"/>
              </a:lnSpc>
              <a:spcBef>
                <a:spcPts val="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9" name="Google Shape;19;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829800" y="5410200"/>
            <a:ext cx="1755775" cy="9080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 big image">
  <p:cSld name="1 big image">
    <p:spTree>
      <p:nvGrpSpPr>
        <p:cNvPr id="1" name="Shape 20"/>
        <p:cNvGrpSpPr/>
        <p:nvPr/>
      </p:nvGrpSpPr>
      <p:grpSpPr>
        <a:xfrm>
          <a:off x="0" y="0"/>
          <a:ext cx="0" cy="0"/>
          <a:chOff x="0" y="0"/>
          <a:chExt cx="0" cy="0"/>
        </a:xfrm>
      </p:grpSpPr>
      <p:sp>
        <p:nvSpPr>
          <p:cNvPr id="21" name="Google Shape;21;p3"/>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22" name="Google Shape;22;p3"/>
          <p:cNvSpPr txBox="1">
            <a:spLocks noGrp="1"/>
          </p:cNvSpPr>
          <p:nvPr>
            <p:ph type="title"/>
          </p:nvPr>
        </p:nvSpPr>
        <p:spPr>
          <a:xfrm>
            <a:off x="914400" y="639763"/>
            <a:ext cx="48768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914400" y="1825625"/>
            <a:ext cx="4876800" cy="373697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25" name="Google Shape;25;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
        <p:nvSpPr>
          <p:cNvPr id="26" name="Google Shape;26;p3"/>
          <p:cNvSpPr>
            <a:spLocks noGrp="1"/>
          </p:cNvSpPr>
          <p:nvPr>
            <p:ph type="pic" idx="2"/>
          </p:nvPr>
        </p:nvSpPr>
        <p:spPr>
          <a:xfrm>
            <a:off x="6324600" y="0"/>
            <a:ext cx="5867400" cy="6858000"/>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 images">
  <p:cSld name="2 images">
    <p:spTree>
      <p:nvGrpSpPr>
        <p:cNvPr id="1" name="Shape 27"/>
        <p:cNvGrpSpPr/>
        <p:nvPr/>
      </p:nvGrpSpPr>
      <p:grpSpPr>
        <a:xfrm>
          <a:off x="0" y="0"/>
          <a:ext cx="0" cy="0"/>
          <a:chOff x="0" y="0"/>
          <a:chExt cx="0" cy="0"/>
        </a:xfrm>
      </p:grpSpPr>
      <p:sp>
        <p:nvSpPr>
          <p:cNvPr id="28" name="Google Shape;28;p4"/>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29" name="Google Shape;29;p4"/>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914399" y="1825626"/>
            <a:ext cx="5093565" cy="354488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33" name="Google Shape;33;p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
        <p:nvSpPr>
          <p:cNvPr id="34" name="Google Shape;34;p4"/>
          <p:cNvSpPr>
            <a:spLocks noGrp="1"/>
          </p:cNvSpPr>
          <p:nvPr>
            <p:ph type="pic" idx="2"/>
          </p:nvPr>
        </p:nvSpPr>
        <p:spPr>
          <a:xfrm>
            <a:off x="6324600" y="1825625"/>
            <a:ext cx="2356282" cy="3544889"/>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a:p>
        </p:txBody>
      </p:sp>
      <p:sp>
        <p:nvSpPr>
          <p:cNvPr id="35" name="Google Shape;35;p4"/>
          <p:cNvSpPr>
            <a:spLocks noGrp="1"/>
          </p:cNvSpPr>
          <p:nvPr>
            <p:ph type="pic" idx="3"/>
          </p:nvPr>
        </p:nvSpPr>
        <p:spPr>
          <a:xfrm>
            <a:off x="8997518" y="1825625"/>
            <a:ext cx="2356282" cy="3544889"/>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5"/>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9"/>
        <p:cNvGrpSpPr/>
        <p:nvPr/>
      </p:nvGrpSpPr>
      <p:grpSpPr>
        <a:xfrm>
          <a:off x="0" y="0"/>
          <a:ext cx="0" cy="0"/>
          <a:chOff x="0" y="0"/>
          <a:chExt cx="0" cy="0"/>
        </a:xfrm>
      </p:grpSpPr>
      <p:sp>
        <p:nvSpPr>
          <p:cNvPr id="40" name="Google Shape;40;p6"/>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41" name="Google Shape;41;p6"/>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914400" y="1825625"/>
            <a:ext cx="10439400" cy="3813175"/>
          </a:xfrm>
          <a:prstGeom prst="rect">
            <a:avLst/>
          </a:prstGeom>
          <a:noFill/>
          <a:ln>
            <a:noFill/>
          </a:ln>
        </p:spPr>
        <p:txBody>
          <a:bodyPr spcFirstLastPara="1" wrap="square" lIns="0" tIns="0" rIns="0" bIns="0" anchor="t" anchorCtr="0">
            <a:noAutofit/>
          </a:bodyPr>
          <a:lstStyle>
            <a:lvl1pPr marL="457200" marR="0" lvl="0" indent="-381000" algn="l">
              <a:lnSpc>
                <a:spcPct val="120000"/>
              </a:lnSpc>
              <a:spcBef>
                <a:spcPts val="0"/>
              </a:spcBef>
              <a:spcAft>
                <a:spcPts val="0"/>
              </a:spcAft>
              <a:buClr>
                <a:schemeClr val="dk1"/>
              </a:buClr>
              <a:buSzPts val="2400"/>
              <a:buFont typeface="Arial"/>
              <a:buChar char="•"/>
              <a:defRPr/>
            </a:lvl1pPr>
            <a:lvl2pPr marL="914400" marR="0" lvl="1" indent="-355600" algn="l">
              <a:lnSpc>
                <a:spcPct val="120000"/>
              </a:lnSpc>
              <a:spcBef>
                <a:spcPts val="0"/>
              </a:spcBef>
              <a:spcAft>
                <a:spcPts val="0"/>
              </a:spcAft>
              <a:buClr>
                <a:schemeClr val="dk1"/>
              </a:buClr>
              <a:buSzPts val="2000"/>
              <a:buFont typeface="Cambria"/>
              <a:buChar char="∘"/>
              <a:defRPr/>
            </a:lvl2pPr>
            <a:lvl3pPr marL="1371600" marR="0" lvl="2" indent="-342900" algn="l">
              <a:lnSpc>
                <a:spcPct val="120000"/>
              </a:lnSpc>
              <a:spcBef>
                <a:spcPts val="0"/>
              </a:spcBef>
              <a:spcAft>
                <a:spcPts val="0"/>
              </a:spcAft>
              <a:buClr>
                <a:schemeClr val="dk1"/>
              </a:buClr>
              <a:buSzPts val="1800"/>
              <a:buFont typeface="Noto Sans Symbols"/>
              <a:buChar char="▪"/>
              <a:defRPr/>
            </a:lvl3pPr>
            <a:lvl4pPr marL="1828800" marR="0" lvl="3" indent="-330200" algn="l">
              <a:lnSpc>
                <a:spcPct val="120000"/>
              </a:lnSpc>
              <a:spcBef>
                <a:spcPts val="0"/>
              </a:spcBef>
              <a:spcAft>
                <a:spcPts val="0"/>
              </a:spcAft>
              <a:buClr>
                <a:schemeClr val="dk1"/>
              </a:buClr>
              <a:buSzPts val="1600"/>
              <a:buFont typeface="Arial"/>
              <a:buChar char="•"/>
              <a:defRPr/>
            </a:lvl4pPr>
            <a:lvl5pPr marL="2286000" marR="0" lvl="4" indent="-317500" algn="l">
              <a:lnSpc>
                <a:spcPct val="120000"/>
              </a:lnSpc>
              <a:spcBef>
                <a:spcPts val="0"/>
              </a:spcBef>
              <a:spcAft>
                <a:spcPts val="0"/>
              </a:spcAft>
              <a:buClr>
                <a:schemeClr val="dk1"/>
              </a:buClr>
              <a:buSzPts val="1400"/>
              <a:buFont typeface="Cambria"/>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6"/>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5"/>
        <p:cNvGrpSpPr/>
        <p:nvPr/>
      </p:nvGrpSpPr>
      <p:grpSpPr>
        <a:xfrm>
          <a:off x="0" y="0"/>
          <a:ext cx="0" cy="0"/>
          <a:chOff x="0" y="0"/>
          <a:chExt cx="0" cy="0"/>
        </a:xfrm>
      </p:grpSpPr>
      <p:sp>
        <p:nvSpPr>
          <p:cNvPr id="46" name="Google Shape;46;p7"/>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47" name="Google Shape;47;p7"/>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
          <p:cNvSpPr txBox="1">
            <a:spLocks noGrp="1"/>
          </p:cNvSpPr>
          <p:nvPr>
            <p:ph type="body" idx="1"/>
          </p:nvPr>
        </p:nvSpPr>
        <p:spPr>
          <a:xfrm>
            <a:off x="914400" y="1825625"/>
            <a:ext cx="10439400" cy="3813175"/>
          </a:xfrm>
          <a:prstGeom prst="rect">
            <a:avLst/>
          </a:prstGeom>
          <a:noFill/>
          <a:ln>
            <a:noFill/>
          </a:ln>
        </p:spPr>
        <p:txBody>
          <a:bodyPr spcFirstLastPara="1" wrap="square" lIns="0" tIns="0" rIns="0" bIns="0" anchor="t" anchorCtr="0">
            <a:noAutofit/>
          </a:bodyPr>
          <a:lstStyle>
            <a:lvl1pPr marL="457200" marR="0" lvl="0" indent="-381000" algn="l">
              <a:lnSpc>
                <a:spcPct val="120000"/>
              </a:lnSpc>
              <a:spcBef>
                <a:spcPts val="0"/>
              </a:spcBef>
              <a:spcAft>
                <a:spcPts val="0"/>
              </a:spcAft>
              <a:buClr>
                <a:schemeClr val="dk1"/>
              </a:buClr>
              <a:buSzPts val="2400"/>
              <a:buFont typeface="Arial"/>
              <a:buChar char="•"/>
              <a:defRPr/>
            </a:lvl1pPr>
            <a:lvl2pPr marL="914400" marR="0" lvl="1" indent="-355600" algn="l">
              <a:lnSpc>
                <a:spcPct val="120000"/>
              </a:lnSpc>
              <a:spcBef>
                <a:spcPts val="0"/>
              </a:spcBef>
              <a:spcAft>
                <a:spcPts val="0"/>
              </a:spcAft>
              <a:buClr>
                <a:schemeClr val="dk1"/>
              </a:buClr>
              <a:buSzPts val="2000"/>
              <a:buFont typeface="Cambria"/>
              <a:buChar char="∘"/>
              <a:defRPr/>
            </a:lvl2pPr>
            <a:lvl3pPr marL="1371600" marR="0" lvl="2" indent="-342900" algn="l">
              <a:lnSpc>
                <a:spcPct val="120000"/>
              </a:lnSpc>
              <a:spcBef>
                <a:spcPts val="0"/>
              </a:spcBef>
              <a:spcAft>
                <a:spcPts val="0"/>
              </a:spcAft>
              <a:buClr>
                <a:schemeClr val="dk1"/>
              </a:buClr>
              <a:buSzPts val="1800"/>
              <a:buFont typeface="Noto Sans Symbols"/>
              <a:buChar char="▪"/>
              <a:defRPr/>
            </a:lvl3pPr>
            <a:lvl4pPr marL="1828800" marR="0" lvl="3" indent="-330200" algn="l">
              <a:lnSpc>
                <a:spcPct val="120000"/>
              </a:lnSpc>
              <a:spcBef>
                <a:spcPts val="0"/>
              </a:spcBef>
              <a:spcAft>
                <a:spcPts val="0"/>
              </a:spcAft>
              <a:buClr>
                <a:schemeClr val="dk1"/>
              </a:buClr>
              <a:buSzPts val="1600"/>
              <a:buFont typeface="Arial"/>
              <a:buChar char="•"/>
              <a:defRPr/>
            </a:lvl4pPr>
            <a:lvl5pPr marL="2286000" marR="0" lvl="4" indent="-317500" algn="l">
              <a:lnSpc>
                <a:spcPct val="120000"/>
              </a:lnSpc>
              <a:spcBef>
                <a:spcPts val="0"/>
              </a:spcBef>
              <a:spcAft>
                <a:spcPts val="0"/>
              </a:spcAft>
              <a:buClr>
                <a:schemeClr val="dk1"/>
              </a:buClr>
              <a:buSzPts val="1400"/>
              <a:buFont typeface="Cambria"/>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7"/>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7"/>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51" name="Google Shape;51;p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 image">
  <p:cSld name="1 image">
    <p:spTree>
      <p:nvGrpSpPr>
        <p:cNvPr id="1" name="Shape 52"/>
        <p:cNvGrpSpPr/>
        <p:nvPr/>
      </p:nvGrpSpPr>
      <p:grpSpPr>
        <a:xfrm>
          <a:off x="0" y="0"/>
          <a:ext cx="0" cy="0"/>
          <a:chOff x="0" y="0"/>
          <a:chExt cx="0" cy="0"/>
        </a:xfrm>
      </p:grpSpPr>
      <p:sp>
        <p:nvSpPr>
          <p:cNvPr id="53" name="Google Shape;53;p8"/>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a:ea typeface="Cambria"/>
              <a:cs typeface="Cambria"/>
              <a:sym typeface="Cambria"/>
            </a:endParaRPr>
          </a:p>
        </p:txBody>
      </p:sp>
      <p:sp>
        <p:nvSpPr>
          <p:cNvPr id="54" name="Google Shape;54;p8"/>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body" idx="1"/>
          </p:nvPr>
        </p:nvSpPr>
        <p:spPr>
          <a:xfrm>
            <a:off x="914399" y="1825626"/>
            <a:ext cx="6424613" cy="354488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8"/>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58" name="Google Shape;58;p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
        <p:nvSpPr>
          <p:cNvPr id="59" name="Google Shape;59;p8"/>
          <p:cNvSpPr>
            <a:spLocks noGrp="1"/>
          </p:cNvSpPr>
          <p:nvPr>
            <p:ph type="pic" idx="2"/>
          </p:nvPr>
        </p:nvSpPr>
        <p:spPr>
          <a:xfrm>
            <a:off x="8234363" y="1825625"/>
            <a:ext cx="2816352" cy="4237038"/>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0"/>
        <p:cNvGrpSpPr/>
        <p:nvPr/>
      </p:nvGrpSpPr>
      <p:grpSpPr>
        <a:xfrm>
          <a:off x="0" y="0"/>
          <a:ext cx="0" cy="0"/>
          <a:chOff x="0" y="0"/>
          <a:chExt cx="0" cy="0"/>
        </a:xfrm>
      </p:grpSpPr>
      <p:sp>
        <p:nvSpPr>
          <p:cNvPr id="61" name="Google Shape;61;p9"/>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a:ea typeface="Cambria"/>
              <a:cs typeface="Cambria"/>
              <a:sym typeface="Cambria"/>
            </a:endParaRPr>
          </a:p>
        </p:txBody>
      </p:sp>
      <p:sp>
        <p:nvSpPr>
          <p:cNvPr id="62" name="Google Shape;62;p9"/>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3" name="Google Shape;63;p9"/>
          <p:cNvSpPr txBox="1">
            <a:spLocks noGrp="1"/>
          </p:cNvSpPr>
          <p:nvPr>
            <p:ph type="body" idx="1"/>
          </p:nvPr>
        </p:nvSpPr>
        <p:spPr>
          <a:xfrm>
            <a:off x="914400" y="1825625"/>
            <a:ext cx="5105400" cy="373697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17500" algn="l">
              <a:lnSpc>
                <a:spcPct val="120000"/>
              </a:lnSpc>
              <a:spcBef>
                <a:spcPts val="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4" name="Google Shape;64;p9"/>
          <p:cNvSpPr txBox="1">
            <a:spLocks noGrp="1"/>
          </p:cNvSpPr>
          <p:nvPr>
            <p:ph type="body" idx="2"/>
          </p:nvPr>
        </p:nvSpPr>
        <p:spPr>
          <a:xfrm>
            <a:off x="6251448" y="1825625"/>
            <a:ext cx="5102352" cy="373697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9"/>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9"/>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67" name="Google Shape;67;p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 big image">
  <p:cSld name="1 big image">
    <p:spTree>
      <p:nvGrpSpPr>
        <p:cNvPr id="1" name="Shape 20"/>
        <p:cNvGrpSpPr/>
        <p:nvPr/>
      </p:nvGrpSpPr>
      <p:grpSpPr>
        <a:xfrm>
          <a:off x="0" y="0"/>
          <a:ext cx="0" cy="0"/>
          <a:chOff x="0" y="0"/>
          <a:chExt cx="0" cy="0"/>
        </a:xfrm>
      </p:grpSpPr>
      <p:sp>
        <p:nvSpPr>
          <p:cNvPr id="21" name="Google Shape;21;p3"/>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22" name="Google Shape;22;p3"/>
          <p:cNvSpPr txBox="1">
            <a:spLocks noGrp="1"/>
          </p:cNvSpPr>
          <p:nvPr>
            <p:ph type="title"/>
          </p:nvPr>
        </p:nvSpPr>
        <p:spPr>
          <a:xfrm>
            <a:off x="914400" y="639763"/>
            <a:ext cx="48768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914400" y="1825625"/>
            <a:ext cx="4876800" cy="373697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25" name="Google Shape;25;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
        <p:nvSpPr>
          <p:cNvPr id="26" name="Google Shape;26;p3"/>
          <p:cNvSpPr>
            <a:spLocks noGrp="1"/>
          </p:cNvSpPr>
          <p:nvPr>
            <p:ph type="pic" idx="2"/>
          </p:nvPr>
        </p:nvSpPr>
        <p:spPr>
          <a:xfrm>
            <a:off x="6324600" y="0"/>
            <a:ext cx="5867400" cy="6858000"/>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8"/>
        <p:cNvGrpSpPr/>
        <p:nvPr/>
      </p:nvGrpSpPr>
      <p:grpSpPr>
        <a:xfrm>
          <a:off x="0" y="0"/>
          <a:ext cx="0" cy="0"/>
          <a:chOff x="0" y="0"/>
          <a:chExt cx="0" cy="0"/>
        </a:xfrm>
      </p:grpSpPr>
      <p:sp>
        <p:nvSpPr>
          <p:cNvPr id="69" name="Google Shape;69;p10"/>
          <p:cNvSpPr>
            <a:spLocks noGrp="1"/>
          </p:cNvSpPr>
          <p:nvPr>
            <p:ph type="pic" idx="2"/>
          </p:nvPr>
        </p:nvSpPr>
        <p:spPr>
          <a:xfrm>
            <a:off x="0" y="0"/>
            <a:ext cx="12192000" cy="6858000"/>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a:p>
        </p:txBody>
      </p:sp>
      <p:sp>
        <p:nvSpPr>
          <p:cNvPr id="70" name="Google Shape;70;p10"/>
          <p:cNvSpPr/>
          <p:nvPr/>
        </p:nvSpPr>
        <p:spPr>
          <a:xfrm>
            <a:off x="0" y="3810000"/>
            <a:ext cx="12192000" cy="1343025"/>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a:ea typeface="Cambria"/>
              <a:cs typeface="Cambria"/>
              <a:sym typeface="Cambria"/>
            </a:endParaRPr>
          </a:p>
        </p:txBody>
      </p:sp>
      <p:sp>
        <p:nvSpPr>
          <p:cNvPr id="71" name="Google Shape;71;p10"/>
          <p:cNvSpPr txBox="1">
            <a:spLocks noGrp="1"/>
          </p:cNvSpPr>
          <p:nvPr>
            <p:ph type="title"/>
          </p:nvPr>
        </p:nvSpPr>
        <p:spPr>
          <a:xfrm>
            <a:off x="914400" y="4191000"/>
            <a:ext cx="10433050" cy="45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2" name="Google Shape;72;p1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3"/>
        <p:cNvGrpSpPr/>
        <p:nvPr/>
      </p:nvGrpSpPr>
      <p:grpSpPr>
        <a:xfrm>
          <a:off x="0" y="0"/>
          <a:ext cx="0" cy="0"/>
          <a:chOff x="0" y="0"/>
          <a:chExt cx="0" cy="0"/>
        </a:xfrm>
      </p:grpSpPr>
      <p:sp>
        <p:nvSpPr>
          <p:cNvPr id="74" name="Google Shape;74;p11"/>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a:ea typeface="Cambria"/>
              <a:cs typeface="Cambria"/>
              <a:sym typeface="Cambria"/>
            </a:endParaRPr>
          </a:p>
        </p:txBody>
      </p:sp>
      <p:sp>
        <p:nvSpPr>
          <p:cNvPr id="75" name="Google Shape;75;p11"/>
          <p:cNvSpPr txBox="1">
            <a:spLocks noGrp="1"/>
          </p:cNvSpPr>
          <p:nvPr>
            <p:ph type="body" idx="1"/>
          </p:nvPr>
        </p:nvSpPr>
        <p:spPr>
          <a:xfrm>
            <a:off x="914400" y="1681163"/>
            <a:ext cx="5083175" cy="823912"/>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Clr>
                <a:schemeClr val="dk1"/>
              </a:buClr>
              <a:buSzPts val="2400"/>
              <a:buNone/>
              <a:defRPr sz="2400" b="1">
                <a:latin typeface="Roboto"/>
                <a:ea typeface="Roboto"/>
                <a:cs typeface="Roboto"/>
                <a:sym typeface="Roboto"/>
              </a:defRPr>
            </a:lvl1pPr>
            <a:lvl2pPr marL="914400" lvl="1" indent="-228600" algn="l">
              <a:lnSpc>
                <a:spcPct val="120000"/>
              </a:lnSpc>
              <a:spcBef>
                <a:spcPts val="0"/>
              </a:spcBef>
              <a:spcAft>
                <a:spcPts val="0"/>
              </a:spcAft>
              <a:buClr>
                <a:schemeClr val="dk1"/>
              </a:buClr>
              <a:buSzPts val="2000"/>
              <a:buNone/>
              <a:defRPr sz="2000" b="1"/>
            </a:lvl2pPr>
            <a:lvl3pPr marL="1371600" lvl="2" indent="-228600" algn="l">
              <a:lnSpc>
                <a:spcPct val="120000"/>
              </a:lnSpc>
              <a:spcBef>
                <a:spcPts val="0"/>
              </a:spcBef>
              <a:spcAft>
                <a:spcPts val="0"/>
              </a:spcAft>
              <a:buClr>
                <a:schemeClr val="dk1"/>
              </a:buClr>
              <a:buSzPts val="1800"/>
              <a:buNone/>
              <a:defRPr sz="1800" b="1"/>
            </a:lvl3pPr>
            <a:lvl4pPr marL="1828800" lvl="3" indent="-228600" algn="l">
              <a:lnSpc>
                <a:spcPct val="120000"/>
              </a:lnSpc>
              <a:spcBef>
                <a:spcPts val="0"/>
              </a:spcBef>
              <a:spcAft>
                <a:spcPts val="0"/>
              </a:spcAft>
              <a:buClr>
                <a:schemeClr val="dk1"/>
              </a:buClr>
              <a:buSzPts val="1600"/>
              <a:buNone/>
              <a:defRPr sz="1600" b="1"/>
            </a:lvl4pPr>
            <a:lvl5pPr marL="2286000" lvl="4" indent="-228600" algn="l">
              <a:lnSpc>
                <a:spcPct val="120000"/>
              </a:lnSpc>
              <a:spcBef>
                <a:spcPts val="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11"/>
          <p:cNvSpPr txBox="1">
            <a:spLocks noGrp="1"/>
          </p:cNvSpPr>
          <p:nvPr>
            <p:ph type="body" idx="2"/>
          </p:nvPr>
        </p:nvSpPr>
        <p:spPr>
          <a:xfrm>
            <a:off x="914400" y="2505075"/>
            <a:ext cx="5083175" cy="313372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1"/>
          <p:cNvSpPr txBox="1">
            <a:spLocks noGrp="1"/>
          </p:cNvSpPr>
          <p:nvPr>
            <p:ph type="body" idx="3"/>
          </p:nvPr>
        </p:nvSpPr>
        <p:spPr>
          <a:xfrm>
            <a:off x="6269736" y="1681163"/>
            <a:ext cx="5084064" cy="823912"/>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Clr>
                <a:schemeClr val="dk1"/>
              </a:buClr>
              <a:buSzPts val="2400"/>
              <a:buNone/>
              <a:defRPr sz="2400" b="1">
                <a:latin typeface="Roboto"/>
                <a:ea typeface="Roboto"/>
                <a:cs typeface="Roboto"/>
                <a:sym typeface="Roboto"/>
              </a:defRPr>
            </a:lvl1pPr>
            <a:lvl2pPr marL="914400" lvl="1" indent="-228600" algn="l">
              <a:lnSpc>
                <a:spcPct val="120000"/>
              </a:lnSpc>
              <a:spcBef>
                <a:spcPts val="0"/>
              </a:spcBef>
              <a:spcAft>
                <a:spcPts val="0"/>
              </a:spcAft>
              <a:buClr>
                <a:schemeClr val="dk1"/>
              </a:buClr>
              <a:buSzPts val="2000"/>
              <a:buNone/>
              <a:defRPr sz="2000" b="1"/>
            </a:lvl2pPr>
            <a:lvl3pPr marL="1371600" lvl="2" indent="-228600" algn="l">
              <a:lnSpc>
                <a:spcPct val="120000"/>
              </a:lnSpc>
              <a:spcBef>
                <a:spcPts val="0"/>
              </a:spcBef>
              <a:spcAft>
                <a:spcPts val="0"/>
              </a:spcAft>
              <a:buClr>
                <a:schemeClr val="dk1"/>
              </a:buClr>
              <a:buSzPts val="1800"/>
              <a:buNone/>
              <a:defRPr sz="1800" b="1"/>
            </a:lvl3pPr>
            <a:lvl4pPr marL="1828800" lvl="3" indent="-228600" algn="l">
              <a:lnSpc>
                <a:spcPct val="120000"/>
              </a:lnSpc>
              <a:spcBef>
                <a:spcPts val="0"/>
              </a:spcBef>
              <a:spcAft>
                <a:spcPts val="0"/>
              </a:spcAft>
              <a:buClr>
                <a:schemeClr val="dk1"/>
              </a:buClr>
              <a:buSzPts val="1600"/>
              <a:buNone/>
              <a:defRPr sz="1600" b="1"/>
            </a:lvl4pPr>
            <a:lvl5pPr marL="2286000" lvl="4" indent="-228600" algn="l">
              <a:lnSpc>
                <a:spcPct val="120000"/>
              </a:lnSpc>
              <a:spcBef>
                <a:spcPts val="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 name="Google Shape;78;p11"/>
          <p:cNvSpPr txBox="1">
            <a:spLocks noGrp="1"/>
          </p:cNvSpPr>
          <p:nvPr>
            <p:ph type="body" idx="4"/>
          </p:nvPr>
        </p:nvSpPr>
        <p:spPr>
          <a:xfrm>
            <a:off x="6269736" y="2505075"/>
            <a:ext cx="5084064" cy="313372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1"/>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1"/>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1"/>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82" name="Google Shape;82;p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3"/>
        <p:cNvGrpSpPr/>
        <p:nvPr/>
      </p:nvGrpSpPr>
      <p:grpSpPr>
        <a:xfrm>
          <a:off x="0" y="0"/>
          <a:ext cx="0" cy="0"/>
          <a:chOff x="0" y="0"/>
          <a:chExt cx="0" cy="0"/>
        </a:xfrm>
      </p:grpSpPr>
      <p:sp>
        <p:nvSpPr>
          <p:cNvPr id="84" name="Google Shape;84;p12"/>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a:ea typeface="Cambria"/>
              <a:cs typeface="Cambria"/>
              <a:sym typeface="Cambria"/>
            </a:endParaRPr>
          </a:p>
        </p:txBody>
      </p:sp>
      <p:sp>
        <p:nvSpPr>
          <p:cNvPr id="85" name="Google Shape;85;p12"/>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2"/>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2"/>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88" name="Google Shape;88;p1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Google Shape;57;p14">
            <a:extLst>
              <a:ext uri="{FF2B5EF4-FFF2-40B4-BE49-F238E27FC236}">
                <a16:creationId xmlns:a16="http://schemas.microsoft.com/office/drawing/2014/main" id="{B5A19BC9-B533-4CFD-92A1-FBACE0761758}"/>
              </a:ext>
            </a:extLst>
          </p:cNvPr>
          <p:cNvSpPr txBox="1">
            <a:spLocks noGrp="1"/>
          </p:cNvSpPr>
          <p:nvPr>
            <p:ph type="title"/>
          </p:nvPr>
        </p:nvSpPr>
        <p:spPr>
          <a:xfrm>
            <a:off x="914400" y="640079"/>
            <a:ext cx="7829400" cy="426713"/>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34F59"/>
              </a:buClr>
              <a:buSzPts val="2100"/>
              <a:buFont typeface="PT Sans"/>
              <a:buNone/>
              <a:defRPr sz="2800" b="1" i="0" u="none" strike="noStrike" cap="none">
                <a:solidFill>
                  <a:srgbClr val="034F59"/>
                </a:solidFill>
                <a:latin typeface="PT Sans"/>
                <a:ea typeface="PT Sans"/>
                <a:cs typeface="PT Sans"/>
                <a:sym typeface="PT Sans"/>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dirty="0"/>
          </a:p>
        </p:txBody>
      </p:sp>
      <p:sp>
        <p:nvSpPr>
          <p:cNvPr id="6" name="Google Shape;58;p14">
            <a:extLst>
              <a:ext uri="{FF2B5EF4-FFF2-40B4-BE49-F238E27FC236}">
                <a16:creationId xmlns:a16="http://schemas.microsoft.com/office/drawing/2014/main" id="{CCDEFA65-4A4A-41C3-A005-6EE6EB488D8B}"/>
              </a:ext>
            </a:extLst>
          </p:cNvPr>
          <p:cNvSpPr txBox="1">
            <a:spLocks noGrp="1"/>
          </p:cNvSpPr>
          <p:nvPr>
            <p:ph type="body" idx="1"/>
          </p:nvPr>
        </p:nvSpPr>
        <p:spPr>
          <a:xfrm>
            <a:off x="914400" y="1828801"/>
            <a:ext cx="9936480" cy="4097382"/>
          </a:xfrm>
          <a:prstGeom prst="rect">
            <a:avLst/>
          </a:prstGeom>
          <a:noFill/>
          <a:ln>
            <a:noFill/>
          </a:ln>
        </p:spPr>
        <p:txBody>
          <a:bodyPr spcFirstLastPara="1" wrap="square" lIns="0" tIns="0" rIns="0" bIns="0" anchor="t" anchorCtr="0">
            <a:noAutofit/>
          </a:bodyPr>
          <a:lstStyle>
            <a:lvl1pPr marL="457200" marR="0" lvl="0" indent="-342900" algn="l" rtl="0">
              <a:lnSpc>
                <a:spcPct val="120000"/>
              </a:lnSpc>
              <a:spcBef>
                <a:spcPts val="0"/>
              </a:spcBef>
              <a:spcAft>
                <a:spcPts val="0"/>
              </a:spcAft>
              <a:buClr>
                <a:srgbClr val="F78D2D"/>
              </a:buClr>
              <a:buSzPts val="1800"/>
              <a:buFont typeface="Manuale"/>
              <a:buChar char="▸"/>
              <a:defRPr sz="2400" i="0" u="none" strike="noStrike" cap="none">
                <a:solidFill>
                  <a:schemeClr val="dk1"/>
                </a:solidFill>
                <a:latin typeface="Manuale"/>
                <a:ea typeface="Manuale"/>
                <a:cs typeface="Manuale"/>
                <a:sym typeface="Manuale"/>
              </a:defRPr>
            </a:lvl1pPr>
            <a:lvl2pPr marL="914400" marR="0" lvl="1" indent="-323850" algn="l" rtl="0">
              <a:lnSpc>
                <a:spcPct val="120000"/>
              </a:lnSpc>
              <a:spcBef>
                <a:spcPts val="0"/>
              </a:spcBef>
              <a:spcAft>
                <a:spcPts val="0"/>
              </a:spcAft>
              <a:buClr>
                <a:srgbClr val="F78D2D"/>
              </a:buClr>
              <a:buSzPts val="1500"/>
              <a:buFont typeface="Manuale"/>
              <a:buChar char="▹"/>
              <a:defRPr sz="1500" i="0" u="none" strike="noStrike" cap="none">
                <a:solidFill>
                  <a:schemeClr val="dk1"/>
                </a:solidFill>
                <a:latin typeface="Manuale"/>
                <a:ea typeface="Manuale"/>
                <a:cs typeface="Manuale"/>
                <a:sym typeface="Manuale"/>
              </a:defRPr>
            </a:lvl2pPr>
            <a:lvl3pPr marL="1371600" marR="0" lvl="2" indent="-317500" algn="l" rtl="0">
              <a:lnSpc>
                <a:spcPct val="120000"/>
              </a:lnSpc>
              <a:spcBef>
                <a:spcPts val="0"/>
              </a:spcBef>
              <a:spcAft>
                <a:spcPts val="0"/>
              </a:spcAft>
              <a:buClr>
                <a:srgbClr val="F78D2D"/>
              </a:buClr>
              <a:buSzPts val="1400"/>
              <a:buFont typeface="Manuale"/>
              <a:buChar char="▸"/>
              <a:defRPr sz="1400" i="0" u="none" strike="noStrike" cap="none">
                <a:solidFill>
                  <a:schemeClr val="dk1"/>
                </a:solidFill>
                <a:latin typeface="Manuale"/>
                <a:ea typeface="Manuale"/>
                <a:cs typeface="Manuale"/>
                <a:sym typeface="Manuale"/>
              </a:defRPr>
            </a:lvl3pPr>
            <a:lvl4pPr marL="1828800" marR="0" lvl="3" indent="-304800" algn="l" rtl="0">
              <a:lnSpc>
                <a:spcPct val="120000"/>
              </a:lnSpc>
              <a:spcBef>
                <a:spcPts val="0"/>
              </a:spcBef>
              <a:spcAft>
                <a:spcPts val="0"/>
              </a:spcAft>
              <a:buClr>
                <a:srgbClr val="F78D2D"/>
              </a:buClr>
              <a:buSzPts val="1200"/>
              <a:buFont typeface="Manuale"/>
              <a:buChar char="▹"/>
              <a:defRPr sz="1200" i="0" u="none" strike="noStrike" cap="none">
                <a:solidFill>
                  <a:schemeClr val="dk1"/>
                </a:solidFill>
                <a:latin typeface="Manuale"/>
                <a:ea typeface="Manuale"/>
                <a:cs typeface="Manuale"/>
                <a:sym typeface="Manuale"/>
              </a:defRPr>
            </a:lvl4pPr>
            <a:lvl5pPr marL="2286000" marR="0" lvl="4" indent="-298450" algn="l" rtl="0">
              <a:lnSpc>
                <a:spcPct val="120000"/>
              </a:lnSpc>
              <a:spcBef>
                <a:spcPts val="0"/>
              </a:spcBef>
              <a:spcAft>
                <a:spcPts val="0"/>
              </a:spcAft>
              <a:buClr>
                <a:srgbClr val="F78D2D"/>
              </a:buClr>
              <a:buSzPts val="1100"/>
              <a:buFont typeface="Manuale"/>
              <a:buChar char="∘"/>
              <a:defRPr sz="1100" i="0" u="none" strike="noStrike" cap="none">
                <a:solidFill>
                  <a:schemeClr val="dk1"/>
                </a:solidFill>
                <a:latin typeface="Manuale"/>
                <a:ea typeface="Manuale"/>
                <a:cs typeface="Manuale"/>
                <a:sym typeface="Manuale"/>
              </a:defRPr>
            </a:lvl5pPr>
            <a:lvl6pPr marL="2743200" marR="0" lvl="5" indent="-317500" algn="l" rtl="0">
              <a:lnSpc>
                <a:spcPct val="90000"/>
              </a:lnSpc>
              <a:spcBef>
                <a:spcPts val="400"/>
              </a:spcBef>
              <a:spcAft>
                <a:spcPts val="0"/>
              </a:spcAft>
              <a:buClr>
                <a:srgbClr val="F78D2D"/>
              </a:buClr>
              <a:buSzPts val="1400"/>
              <a:buFont typeface="Manuale"/>
              <a:buChar char="•"/>
              <a:defRPr sz="1400" i="0" u="none" strike="noStrike" cap="none">
                <a:solidFill>
                  <a:schemeClr val="dk1"/>
                </a:solidFill>
                <a:latin typeface="Manuale"/>
                <a:ea typeface="Manuale"/>
                <a:cs typeface="Manuale"/>
                <a:sym typeface="Manuale"/>
              </a:defRPr>
            </a:lvl6pPr>
            <a:lvl7pPr marL="3200400" marR="0" lvl="6" indent="-317500" algn="l" rtl="0">
              <a:lnSpc>
                <a:spcPct val="90000"/>
              </a:lnSpc>
              <a:spcBef>
                <a:spcPts val="400"/>
              </a:spcBef>
              <a:spcAft>
                <a:spcPts val="0"/>
              </a:spcAft>
              <a:buClr>
                <a:srgbClr val="F78D2D"/>
              </a:buClr>
              <a:buSzPts val="1400"/>
              <a:buFont typeface="Manuale"/>
              <a:buChar char="•"/>
              <a:defRPr sz="1400" i="0" u="none" strike="noStrike" cap="none">
                <a:solidFill>
                  <a:schemeClr val="dk1"/>
                </a:solidFill>
                <a:latin typeface="Manuale"/>
                <a:ea typeface="Manuale"/>
                <a:cs typeface="Manuale"/>
                <a:sym typeface="Manuale"/>
              </a:defRPr>
            </a:lvl7pPr>
            <a:lvl8pPr marL="3657600" marR="0" lvl="7" indent="-317500" algn="l" rtl="0">
              <a:lnSpc>
                <a:spcPct val="90000"/>
              </a:lnSpc>
              <a:spcBef>
                <a:spcPts val="400"/>
              </a:spcBef>
              <a:spcAft>
                <a:spcPts val="0"/>
              </a:spcAft>
              <a:buClr>
                <a:srgbClr val="F78D2D"/>
              </a:buClr>
              <a:buSzPts val="1400"/>
              <a:buFont typeface="Manuale"/>
              <a:buChar char="•"/>
              <a:defRPr sz="1400" i="0" u="none" strike="noStrike" cap="none">
                <a:solidFill>
                  <a:schemeClr val="dk1"/>
                </a:solidFill>
                <a:latin typeface="Manuale"/>
                <a:ea typeface="Manuale"/>
                <a:cs typeface="Manuale"/>
                <a:sym typeface="Manuale"/>
              </a:defRPr>
            </a:lvl8pPr>
            <a:lvl9pPr marL="4114800" marR="0" lvl="8" indent="-317500" algn="l" rtl="0">
              <a:lnSpc>
                <a:spcPct val="90000"/>
              </a:lnSpc>
              <a:spcBef>
                <a:spcPts val="400"/>
              </a:spcBef>
              <a:spcAft>
                <a:spcPts val="0"/>
              </a:spcAft>
              <a:buClr>
                <a:srgbClr val="F78D2D"/>
              </a:buClr>
              <a:buSzPts val="1400"/>
              <a:buFont typeface="Manuale"/>
              <a:buChar char="•"/>
              <a:defRPr sz="1400" i="0" u="none" strike="noStrike" cap="none">
                <a:solidFill>
                  <a:schemeClr val="dk1"/>
                </a:solidFill>
                <a:latin typeface="Manuale"/>
                <a:ea typeface="Manuale"/>
                <a:cs typeface="Manuale"/>
                <a:sym typeface="Manuale"/>
              </a:defRPr>
            </a:lvl9pPr>
          </a:lstStyle>
          <a:p>
            <a:endParaRPr dirty="0"/>
          </a:p>
        </p:txBody>
      </p:sp>
      <p:cxnSp>
        <p:nvCxnSpPr>
          <p:cNvPr id="8" name="Google Shape;60;p14">
            <a:extLst>
              <a:ext uri="{FF2B5EF4-FFF2-40B4-BE49-F238E27FC236}">
                <a16:creationId xmlns:a16="http://schemas.microsoft.com/office/drawing/2014/main" id="{E2FA1A6F-1BBD-4088-AFEB-B9BC5CE47FA1}"/>
              </a:ext>
            </a:extLst>
          </p:cNvPr>
          <p:cNvCxnSpPr>
            <a:cxnSpLocks/>
          </p:cNvCxnSpPr>
          <p:nvPr userDrawn="1"/>
        </p:nvCxnSpPr>
        <p:spPr>
          <a:xfrm>
            <a:off x="914400" y="1344168"/>
            <a:ext cx="11277600" cy="0"/>
          </a:xfrm>
          <a:prstGeom prst="straightConnector1">
            <a:avLst/>
          </a:prstGeom>
          <a:noFill/>
          <a:ln w="19050" cap="flat" cmpd="sng">
            <a:solidFill>
              <a:srgbClr val="F78D2D"/>
            </a:solidFill>
            <a:prstDash val="solid"/>
            <a:round/>
            <a:headEnd type="none" w="med" len="med"/>
            <a:tailEnd type="none" w="med" len="med"/>
          </a:ln>
        </p:spPr>
      </p:cxnSp>
      <p:sp>
        <p:nvSpPr>
          <p:cNvPr id="10" name="Google Shape;87;p12">
            <a:extLst>
              <a:ext uri="{FF2B5EF4-FFF2-40B4-BE49-F238E27FC236}">
                <a16:creationId xmlns:a16="http://schemas.microsoft.com/office/drawing/2014/main" id="{FB9EE17A-AE4B-477F-8E99-A205872570BC}"/>
              </a:ext>
            </a:extLst>
          </p:cNvPr>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9477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images">
  <p:cSld name="2 images">
    <p:spTree>
      <p:nvGrpSpPr>
        <p:cNvPr id="1" name="Shape 27"/>
        <p:cNvGrpSpPr/>
        <p:nvPr/>
      </p:nvGrpSpPr>
      <p:grpSpPr>
        <a:xfrm>
          <a:off x="0" y="0"/>
          <a:ext cx="0" cy="0"/>
          <a:chOff x="0" y="0"/>
          <a:chExt cx="0" cy="0"/>
        </a:xfrm>
      </p:grpSpPr>
      <p:sp>
        <p:nvSpPr>
          <p:cNvPr id="28" name="Google Shape;28;p4"/>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29" name="Google Shape;29;p4"/>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914399" y="1825626"/>
            <a:ext cx="5093565" cy="354488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33" name="Google Shape;33;p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
        <p:nvSpPr>
          <p:cNvPr id="34" name="Google Shape;34;p4"/>
          <p:cNvSpPr>
            <a:spLocks noGrp="1"/>
          </p:cNvSpPr>
          <p:nvPr>
            <p:ph type="pic" idx="2"/>
          </p:nvPr>
        </p:nvSpPr>
        <p:spPr>
          <a:xfrm>
            <a:off x="6324600" y="1825625"/>
            <a:ext cx="2356282" cy="3544889"/>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a:p>
        </p:txBody>
      </p:sp>
      <p:sp>
        <p:nvSpPr>
          <p:cNvPr id="35" name="Google Shape;35;p4"/>
          <p:cNvSpPr>
            <a:spLocks noGrp="1"/>
          </p:cNvSpPr>
          <p:nvPr>
            <p:ph type="pic" idx="3"/>
          </p:nvPr>
        </p:nvSpPr>
        <p:spPr>
          <a:xfrm>
            <a:off x="8997518" y="1825625"/>
            <a:ext cx="2356282" cy="3544889"/>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5"/>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9"/>
        <p:cNvGrpSpPr/>
        <p:nvPr/>
      </p:nvGrpSpPr>
      <p:grpSpPr>
        <a:xfrm>
          <a:off x="0" y="0"/>
          <a:ext cx="0" cy="0"/>
          <a:chOff x="0" y="0"/>
          <a:chExt cx="0" cy="0"/>
        </a:xfrm>
      </p:grpSpPr>
      <p:sp>
        <p:nvSpPr>
          <p:cNvPr id="40" name="Google Shape;40;p6"/>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41" name="Google Shape;41;p6"/>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914400" y="1825625"/>
            <a:ext cx="10439400" cy="3813175"/>
          </a:xfrm>
          <a:prstGeom prst="rect">
            <a:avLst/>
          </a:prstGeom>
          <a:noFill/>
          <a:ln>
            <a:noFill/>
          </a:ln>
        </p:spPr>
        <p:txBody>
          <a:bodyPr spcFirstLastPara="1" wrap="square" lIns="0" tIns="0" rIns="0" bIns="0" anchor="t" anchorCtr="0">
            <a:noAutofit/>
          </a:bodyPr>
          <a:lstStyle>
            <a:lvl1pPr marL="457200" marR="0" lvl="0" indent="-381000" algn="l">
              <a:lnSpc>
                <a:spcPct val="120000"/>
              </a:lnSpc>
              <a:spcBef>
                <a:spcPts val="0"/>
              </a:spcBef>
              <a:spcAft>
                <a:spcPts val="0"/>
              </a:spcAft>
              <a:buClr>
                <a:schemeClr val="dk1"/>
              </a:buClr>
              <a:buSzPts val="2400"/>
              <a:buFont typeface="Arial"/>
              <a:buChar char="•"/>
              <a:defRPr/>
            </a:lvl1pPr>
            <a:lvl2pPr marL="914400" marR="0" lvl="1" indent="-355600" algn="l">
              <a:lnSpc>
                <a:spcPct val="120000"/>
              </a:lnSpc>
              <a:spcBef>
                <a:spcPts val="0"/>
              </a:spcBef>
              <a:spcAft>
                <a:spcPts val="0"/>
              </a:spcAft>
              <a:buClr>
                <a:schemeClr val="dk1"/>
              </a:buClr>
              <a:buSzPts val="2000"/>
              <a:buFont typeface="Cambria"/>
              <a:buChar char="∘"/>
              <a:defRPr/>
            </a:lvl2pPr>
            <a:lvl3pPr marL="1371600" marR="0" lvl="2" indent="-342900" algn="l">
              <a:lnSpc>
                <a:spcPct val="120000"/>
              </a:lnSpc>
              <a:spcBef>
                <a:spcPts val="0"/>
              </a:spcBef>
              <a:spcAft>
                <a:spcPts val="0"/>
              </a:spcAft>
              <a:buClr>
                <a:schemeClr val="dk1"/>
              </a:buClr>
              <a:buSzPts val="1800"/>
              <a:buFont typeface="Noto Sans Symbols"/>
              <a:buChar char="▪"/>
              <a:defRPr/>
            </a:lvl3pPr>
            <a:lvl4pPr marL="1828800" marR="0" lvl="3" indent="-330200" algn="l">
              <a:lnSpc>
                <a:spcPct val="120000"/>
              </a:lnSpc>
              <a:spcBef>
                <a:spcPts val="0"/>
              </a:spcBef>
              <a:spcAft>
                <a:spcPts val="0"/>
              </a:spcAft>
              <a:buClr>
                <a:schemeClr val="dk1"/>
              </a:buClr>
              <a:buSzPts val="1600"/>
              <a:buFont typeface="Arial"/>
              <a:buChar char="•"/>
              <a:defRPr/>
            </a:lvl4pPr>
            <a:lvl5pPr marL="2286000" marR="0" lvl="4" indent="-317500" algn="l">
              <a:lnSpc>
                <a:spcPct val="120000"/>
              </a:lnSpc>
              <a:spcBef>
                <a:spcPts val="0"/>
              </a:spcBef>
              <a:spcAft>
                <a:spcPts val="0"/>
              </a:spcAft>
              <a:buClr>
                <a:schemeClr val="dk1"/>
              </a:buClr>
              <a:buSzPts val="1400"/>
              <a:buFont typeface="Cambria"/>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6"/>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5"/>
        <p:cNvGrpSpPr/>
        <p:nvPr/>
      </p:nvGrpSpPr>
      <p:grpSpPr>
        <a:xfrm>
          <a:off x="0" y="0"/>
          <a:ext cx="0" cy="0"/>
          <a:chOff x="0" y="0"/>
          <a:chExt cx="0" cy="0"/>
        </a:xfrm>
      </p:grpSpPr>
      <p:sp>
        <p:nvSpPr>
          <p:cNvPr id="46" name="Google Shape;46;p7"/>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47" name="Google Shape;47;p7"/>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
          <p:cNvSpPr txBox="1">
            <a:spLocks noGrp="1"/>
          </p:cNvSpPr>
          <p:nvPr>
            <p:ph type="body" idx="1"/>
          </p:nvPr>
        </p:nvSpPr>
        <p:spPr>
          <a:xfrm>
            <a:off x="914400" y="1825625"/>
            <a:ext cx="10439400" cy="3813175"/>
          </a:xfrm>
          <a:prstGeom prst="rect">
            <a:avLst/>
          </a:prstGeom>
          <a:noFill/>
          <a:ln>
            <a:noFill/>
          </a:ln>
        </p:spPr>
        <p:txBody>
          <a:bodyPr spcFirstLastPara="1" wrap="square" lIns="0" tIns="0" rIns="0" bIns="0" anchor="t" anchorCtr="0">
            <a:noAutofit/>
          </a:bodyPr>
          <a:lstStyle>
            <a:lvl1pPr marL="457200" marR="0" lvl="0" indent="-381000" algn="l">
              <a:lnSpc>
                <a:spcPct val="120000"/>
              </a:lnSpc>
              <a:spcBef>
                <a:spcPts val="0"/>
              </a:spcBef>
              <a:spcAft>
                <a:spcPts val="0"/>
              </a:spcAft>
              <a:buClr>
                <a:schemeClr val="dk1"/>
              </a:buClr>
              <a:buSzPts val="2400"/>
              <a:buFont typeface="Arial"/>
              <a:buChar char="•"/>
              <a:defRPr/>
            </a:lvl1pPr>
            <a:lvl2pPr marL="914400" marR="0" lvl="1" indent="-355600" algn="l">
              <a:lnSpc>
                <a:spcPct val="120000"/>
              </a:lnSpc>
              <a:spcBef>
                <a:spcPts val="0"/>
              </a:spcBef>
              <a:spcAft>
                <a:spcPts val="0"/>
              </a:spcAft>
              <a:buClr>
                <a:schemeClr val="dk1"/>
              </a:buClr>
              <a:buSzPts val="2000"/>
              <a:buFont typeface="Cambria"/>
              <a:buChar char="∘"/>
              <a:defRPr/>
            </a:lvl2pPr>
            <a:lvl3pPr marL="1371600" marR="0" lvl="2" indent="-342900" algn="l">
              <a:lnSpc>
                <a:spcPct val="120000"/>
              </a:lnSpc>
              <a:spcBef>
                <a:spcPts val="0"/>
              </a:spcBef>
              <a:spcAft>
                <a:spcPts val="0"/>
              </a:spcAft>
              <a:buClr>
                <a:schemeClr val="dk1"/>
              </a:buClr>
              <a:buSzPts val="1800"/>
              <a:buFont typeface="Noto Sans Symbols"/>
              <a:buChar char="▪"/>
              <a:defRPr/>
            </a:lvl3pPr>
            <a:lvl4pPr marL="1828800" marR="0" lvl="3" indent="-330200" algn="l">
              <a:lnSpc>
                <a:spcPct val="120000"/>
              </a:lnSpc>
              <a:spcBef>
                <a:spcPts val="0"/>
              </a:spcBef>
              <a:spcAft>
                <a:spcPts val="0"/>
              </a:spcAft>
              <a:buClr>
                <a:schemeClr val="dk1"/>
              </a:buClr>
              <a:buSzPts val="1600"/>
              <a:buFont typeface="Arial"/>
              <a:buChar char="•"/>
              <a:defRPr/>
            </a:lvl4pPr>
            <a:lvl5pPr marL="2286000" marR="0" lvl="4" indent="-317500" algn="l">
              <a:lnSpc>
                <a:spcPct val="120000"/>
              </a:lnSpc>
              <a:spcBef>
                <a:spcPts val="0"/>
              </a:spcBef>
              <a:spcAft>
                <a:spcPts val="0"/>
              </a:spcAft>
              <a:buClr>
                <a:schemeClr val="dk1"/>
              </a:buClr>
              <a:buSzPts val="1400"/>
              <a:buFont typeface="Cambria"/>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7"/>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7"/>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51" name="Google Shape;51;p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 image">
  <p:cSld name="1 image">
    <p:spTree>
      <p:nvGrpSpPr>
        <p:cNvPr id="1" name="Shape 52"/>
        <p:cNvGrpSpPr/>
        <p:nvPr/>
      </p:nvGrpSpPr>
      <p:grpSpPr>
        <a:xfrm>
          <a:off x="0" y="0"/>
          <a:ext cx="0" cy="0"/>
          <a:chOff x="0" y="0"/>
          <a:chExt cx="0" cy="0"/>
        </a:xfrm>
      </p:grpSpPr>
      <p:sp>
        <p:nvSpPr>
          <p:cNvPr id="53" name="Google Shape;53;p8"/>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a:ea typeface="Cambria"/>
              <a:cs typeface="Cambria"/>
              <a:sym typeface="Cambria"/>
            </a:endParaRPr>
          </a:p>
        </p:txBody>
      </p:sp>
      <p:sp>
        <p:nvSpPr>
          <p:cNvPr id="54" name="Google Shape;54;p8"/>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body" idx="1"/>
          </p:nvPr>
        </p:nvSpPr>
        <p:spPr>
          <a:xfrm>
            <a:off x="914399" y="1825626"/>
            <a:ext cx="6424613" cy="354488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8"/>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58" name="Google Shape;58;p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
        <p:nvSpPr>
          <p:cNvPr id="59" name="Google Shape;59;p8"/>
          <p:cNvSpPr>
            <a:spLocks noGrp="1"/>
          </p:cNvSpPr>
          <p:nvPr>
            <p:ph type="pic" idx="2"/>
          </p:nvPr>
        </p:nvSpPr>
        <p:spPr>
          <a:xfrm>
            <a:off x="8234363" y="1825625"/>
            <a:ext cx="2816352" cy="4237038"/>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0"/>
        <p:cNvGrpSpPr/>
        <p:nvPr/>
      </p:nvGrpSpPr>
      <p:grpSpPr>
        <a:xfrm>
          <a:off x="0" y="0"/>
          <a:ext cx="0" cy="0"/>
          <a:chOff x="0" y="0"/>
          <a:chExt cx="0" cy="0"/>
        </a:xfrm>
      </p:grpSpPr>
      <p:sp>
        <p:nvSpPr>
          <p:cNvPr id="61" name="Google Shape;61;p9"/>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a:ea typeface="Cambria"/>
              <a:cs typeface="Cambria"/>
              <a:sym typeface="Cambria"/>
            </a:endParaRPr>
          </a:p>
        </p:txBody>
      </p:sp>
      <p:sp>
        <p:nvSpPr>
          <p:cNvPr id="62" name="Google Shape;62;p9"/>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9"/>
          <p:cNvSpPr txBox="1">
            <a:spLocks noGrp="1"/>
          </p:cNvSpPr>
          <p:nvPr>
            <p:ph type="body" idx="1"/>
          </p:nvPr>
        </p:nvSpPr>
        <p:spPr>
          <a:xfrm>
            <a:off x="914400" y="1825625"/>
            <a:ext cx="5105400" cy="373697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17500" algn="l">
              <a:lnSpc>
                <a:spcPct val="120000"/>
              </a:lnSpc>
              <a:spcBef>
                <a:spcPts val="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9"/>
          <p:cNvSpPr txBox="1">
            <a:spLocks noGrp="1"/>
          </p:cNvSpPr>
          <p:nvPr>
            <p:ph type="body" idx="2"/>
          </p:nvPr>
        </p:nvSpPr>
        <p:spPr>
          <a:xfrm>
            <a:off x="6251448" y="1825625"/>
            <a:ext cx="5102352" cy="373697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9"/>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9"/>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67" name="Google Shape;67;p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8"/>
        <p:cNvGrpSpPr/>
        <p:nvPr/>
      </p:nvGrpSpPr>
      <p:grpSpPr>
        <a:xfrm>
          <a:off x="0" y="0"/>
          <a:ext cx="0" cy="0"/>
          <a:chOff x="0" y="0"/>
          <a:chExt cx="0" cy="0"/>
        </a:xfrm>
      </p:grpSpPr>
      <p:sp>
        <p:nvSpPr>
          <p:cNvPr id="69" name="Google Shape;69;p10"/>
          <p:cNvSpPr>
            <a:spLocks noGrp="1"/>
          </p:cNvSpPr>
          <p:nvPr>
            <p:ph type="pic" idx="2"/>
          </p:nvPr>
        </p:nvSpPr>
        <p:spPr>
          <a:xfrm>
            <a:off x="0" y="0"/>
            <a:ext cx="12192000" cy="6858000"/>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a:p>
        </p:txBody>
      </p:sp>
      <p:sp>
        <p:nvSpPr>
          <p:cNvPr id="70" name="Google Shape;70;p10"/>
          <p:cNvSpPr/>
          <p:nvPr/>
        </p:nvSpPr>
        <p:spPr>
          <a:xfrm>
            <a:off x="0" y="3810000"/>
            <a:ext cx="12192000" cy="1343025"/>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a:ea typeface="Cambria"/>
              <a:cs typeface="Cambria"/>
              <a:sym typeface="Cambria"/>
            </a:endParaRPr>
          </a:p>
        </p:txBody>
      </p:sp>
      <p:sp>
        <p:nvSpPr>
          <p:cNvPr id="71" name="Google Shape;71;p10"/>
          <p:cNvSpPr txBox="1">
            <a:spLocks noGrp="1"/>
          </p:cNvSpPr>
          <p:nvPr>
            <p:ph type="title"/>
          </p:nvPr>
        </p:nvSpPr>
        <p:spPr>
          <a:xfrm>
            <a:off x="914400" y="4191000"/>
            <a:ext cx="10433050" cy="45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2" name="Google Shape;72;p1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4400"/>
              <a:buFont typeface="Roboto"/>
              <a:buNone/>
              <a:defRPr sz="4400" b="0" i="0" u="none" strike="noStrike" cap="non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914400" y="1825625"/>
            <a:ext cx="10439400" cy="3813175"/>
          </a:xfrm>
          <a:prstGeom prst="rect">
            <a:avLst/>
          </a:prstGeom>
          <a:noFill/>
          <a:ln>
            <a:noFill/>
          </a:ln>
        </p:spPr>
        <p:txBody>
          <a:bodyPr spcFirstLastPara="1" wrap="square" lIns="0" tIns="0" rIns="0" bIns="0" anchor="t" anchorCtr="0">
            <a:noAutofit/>
          </a:bodyPr>
          <a:lstStyle>
            <a:lvl1pPr marL="457200" marR="0" lvl="0" indent="-38100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L="914400" marR="0" lvl="1" indent="-355600"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L="1371600" marR="0" lvl="2" indent="-342900"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L="1828800" marR="0" lvl="3" indent="-330200"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L="2286000" marR="0" lvl="4" indent="-317500"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a:p>
        </p:txBody>
      </p:sp>
      <p:sp>
        <p:nvSpPr>
          <p:cNvPr id="12" name="Google Shape;12;p1"/>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1200" b="0" i="0" u="none" strike="noStrike" cap="none">
                <a:solidFill>
                  <a:srgbClr val="7F7F7F"/>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2pPr>
            <a:lvl3pPr marR="0" lvl="2"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3pPr>
            <a:lvl4pPr marR="0" lvl="3"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4pPr>
            <a:lvl5pPr marR="0" lvl="4"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5pPr>
            <a:lvl6pPr marR="0" lvl="5"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6pPr>
            <a:lvl7pPr marR="0" lvl="6"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7pPr>
            <a:lvl8pPr marR="0" lvl="7"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8pPr>
            <a:lvl9pPr marR="0" lvl="8"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9pPr>
          </a:lstStyle>
          <a:p>
            <a:endParaRPr/>
          </a:p>
        </p:txBody>
      </p:sp>
      <p:sp>
        <p:nvSpPr>
          <p:cNvPr id="13" name="Google Shape;13;p1"/>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400" b="0" i="0" u="none" strike="noStrike" cap="none">
                <a:solidFill>
                  <a:srgbClr val="7F7F7F"/>
                </a:solidFill>
                <a:latin typeface="Roboto"/>
                <a:ea typeface="Roboto"/>
                <a:cs typeface="Roboto"/>
                <a:sym typeface="Roboto"/>
              </a:defRPr>
            </a:lvl1pPr>
            <a:lvl2pPr marL="0" marR="0" lvl="1" indent="0" algn="r" rtl="0">
              <a:spcBef>
                <a:spcPts val="0"/>
              </a:spcBef>
              <a:buNone/>
              <a:defRPr sz="1400" b="0" i="0" u="none" strike="noStrike" cap="none">
                <a:solidFill>
                  <a:srgbClr val="7F7F7F"/>
                </a:solidFill>
                <a:latin typeface="Roboto"/>
                <a:ea typeface="Roboto"/>
                <a:cs typeface="Roboto"/>
                <a:sym typeface="Roboto"/>
              </a:defRPr>
            </a:lvl2pPr>
            <a:lvl3pPr marL="0" marR="0" lvl="2" indent="0" algn="r" rtl="0">
              <a:spcBef>
                <a:spcPts val="0"/>
              </a:spcBef>
              <a:buNone/>
              <a:defRPr sz="1400" b="0" i="0" u="none" strike="noStrike" cap="none">
                <a:solidFill>
                  <a:srgbClr val="7F7F7F"/>
                </a:solidFill>
                <a:latin typeface="Roboto"/>
                <a:ea typeface="Roboto"/>
                <a:cs typeface="Roboto"/>
                <a:sym typeface="Roboto"/>
              </a:defRPr>
            </a:lvl3pPr>
            <a:lvl4pPr marL="0" marR="0" lvl="3" indent="0" algn="r" rtl="0">
              <a:spcBef>
                <a:spcPts val="0"/>
              </a:spcBef>
              <a:buNone/>
              <a:defRPr sz="1400" b="0" i="0" u="none" strike="noStrike" cap="none">
                <a:solidFill>
                  <a:srgbClr val="7F7F7F"/>
                </a:solidFill>
                <a:latin typeface="Roboto"/>
                <a:ea typeface="Roboto"/>
                <a:cs typeface="Roboto"/>
                <a:sym typeface="Roboto"/>
              </a:defRPr>
            </a:lvl4pPr>
            <a:lvl5pPr marL="0" marR="0" lvl="4" indent="0" algn="r" rtl="0">
              <a:spcBef>
                <a:spcPts val="0"/>
              </a:spcBef>
              <a:buNone/>
              <a:defRPr sz="1400" b="0" i="0" u="none" strike="noStrike" cap="none">
                <a:solidFill>
                  <a:srgbClr val="7F7F7F"/>
                </a:solidFill>
                <a:latin typeface="Roboto"/>
                <a:ea typeface="Roboto"/>
                <a:cs typeface="Roboto"/>
                <a:sym typeface="Roboto"/>
              </a:defRPr>
            </a:lvl5pPr>
            <a:lvl6pPr marL="0" marR="0" lvl="5" indent="0" algn="r" rtl="0">
              <a:spcBef>
                <a:spcPts val="0"/>
              </a:spcBef>
              <a:buNone/>
              <a:defRPr sz="1400" b="0" i="0" u="none" strike="noStrike" cap="none">
                <a:solidFill>
                  <a:srgbClr val="7F7F7F"/>
                </a:solidFill>
                <a:latin typeface="Roboto"/>
                <a:ea typeface="Roboto"/>
                <a:cs typeface="Roboto"/>
                <a:sym typeface="Roboto"/>
              </a:defRPr>
            </a:lvl6pPr>
            <a:lvl7pPr marL="0" marR="0" lvl="6" indent="0" algn="r" rtl="0">
              <a:spcBef>
                <a:spcPts val="0"/>
              </a:spcBef>
              <a:buNone/>
              <a:defRPr sz="1400" b="0" i="0" u="none" strike="noStrike" cap="none">
                <a:solidFill>
                  <a:srgbClr val="7F7F7F"/>
                </a:solidFill>
                <a:latin typeface="Roboto"/>
                <a:ea typeface="Roboto"/>
                <a:cs typeface="Roboto"/>
                <a:sym typeface="Roboto"/>
              </a:defRPr>
            </a:lvl7pPr>
            <a:lvl8pPr marL="0" marR="0" lvl="7" indent="0" algn="r" rtl="0">
              <a:spcBef>
                <a:spcPts val="0"/>
              </a:spcBef>
              <a:buNone/>
              <a:defRPr sz="1400" b="0" i="0" u="none" strike="noStrike" cap="none">
                <a:solidFill>
                  <a:srgbClr val="7F7F7F"/>
                </a:solidFill>
                <a:latin typeface="Roboto"/>
                <a:ea typeface="Roboto"/>
                <a:cs typeface="Roboto"/>
                <a:sym typeface="Roboto"/>
              </a:defRPr>
            </a:lvl8pPr>
            <a:lvl9pPr marL="0" marR="0" lvl="8" indent="0" algn="r" rtl="0">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2" r:id="rId12"/>
    <p:sldLayoutId id="2147483664" r:id="rId13"/>
    <p:sldLayoutId id="2147483666" r:id="rId14"/>
    <p:sldLayoutId id="2147483668" r:id="rId15"/>
    <p:sldLayoutId id="2147483670" r:id="rId16"/>
    <p:sldLayoutId id="2147483660" r:id="rId17"/>
    <p:sldLayoutId id="2147483661" r:id="rId18"/>
    <p:sldLayoutId id="2147483663" r:id="rId19"/>
    <p:sldLayoutId id="2147483665" r:id="rId20"/>
    <p:sldLayoutId id="2147483667" r:id="rId21"/>
    <p:sldLayoutId id="2147483669" r:id="rId22"/>
    <p:sldLayoutId id="2147483671"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9.png"/><Relationship Id="rId7"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hyperlink" Target="mailto:Dup_libraryrelations@duke.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3"/>
          <p:cNvSpPr txBox="1">
            <a:spLocks noGrp="1"/>
          </p:cNvSpPr>
          <p:nvPr>
            <p:ph type="ctrTitle"/>
          </p:nvPr>
        </p:nvSpPr>
        <p:spPr>
          <a:xfrm>
            <a:off x="1325114" y="1333076"/>
            <a:ext cx="9540240" cy="1887539"/>
          </a:xfrm>
          <a:prstGeom prst="rect">
            <a:avLst/>
          </a:prstGeom>
          <a:noFill/>
          <a:ln>
            <a:noFill/>
          </a:ln>
        </p:spPr>
        <p:txBody>
          <a:bodyPr spcFirstLastPara="1" wrap="square" lIns="0" tIns="0" rIns="0" bIns="0" anchor="t" anchorCtr="0">
            <a:noAutofit/>
          </a:bodyPr>
          <a:lstStyle/>
          <a:p>
            <a:pPr marL="0" lvl="0" indent="0" algn="just" rtl="0">
              <a:lnSpc>
                <a:spcPct val="90000"/>
              </a:lnSpc>
              <a:spcBef>
                <a:spcPts val="0"/>
              </a:spcBef>
              <a:spcAft>
                <a:spcPts val="0"/>
              </a:spcAft>
              <a:buClr>
                <a:schemeClr val="lt1"/>
              </a:buClr>
              <a:buSzPts val="4800"/>
              <a:buFont typeface="Roboto"/>
              <a:buNone/>
            </a:pPr>
            <a:r>
              <a:rPr lang="en-US" sz="7200" dirty="0"/>
              <a:t>Duke University Press </a:t>
            </a:r>
            <a:br>
              <a:rPr lang="en-US" dirty="0"/>
            </a:br>
            <a:r>
              <a:rPr lang="en-US" dirty="0"/>
              <a:t>Digital Products for Libraries 2025</a:t>
            </a:r>
            <a:endParaRPr sz="4800" dirty="0"/>
          </a:p>
        </p:txBody>
      </p:sp>
      <p:sp>
        <p:nvSpPr>
          <p:cNvPr id="94" name="Google Shape;94;p13"/>
          <p:cNvSpPr txBox="1">
            <a:spLocks noGrp="1"/>
          </p:cNvSpPr>
          <p:nvPr>
            <p:ph type="subTitle" idx="1"/>
          </p:nvPr>
        </p:nvSpPr>
        <p:spPr>
          <a:xfrm>
            <a:off x="2743200" y="3602038"/>
            <a:ext cx="6704068" cy="1046162"/>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lt1"/>
              </a:buClr>
              <a:buSzPts val="2400"/>
              <a:buNone/>
            </a:pPr>
            <a:r>
              <a:rPr lang="en-US"/>
              <a:t>Humanities, Social Sciences, and Mathematics </a:t>
            </a:r>
            <a:endParaRPr/>
          </a:p>
        </p:txBody>
      </p:sp>
      <p:sp>
        <p:nvSpPr>
          <p:cNvPr id="95" name="Google Shape;95;p13"/>
          <p:cNvSpPr txBox="1"/>
          <p:nvPr/>
        </p:nvSpPr>
        <p:spPr>
          <a:xfrm>
            <a:off x="2743200" y="5411046"/>
            <a:ext cx="6230112" cy="1046162"/>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7F7F7F"/>
              </a:buClr>
              <a:buSzPts val="1800"/>
              <a:buFont typeface="Arial"/>
              <a:buNone/>
            </a:pPr>
            <a:r>
              <a:rPr lang="en-US" sz="1800" b="0" i="0" u="none" strike="noStrike" cap="none" dirty="0">
                <a:solidFill>
                  <a:srgbClr val="7F7F7F"/>
                </a:solidFill>
                <a:latin typeface="Roboto"/>
                <a:ea typeface="Roboto"/>
                <a:cs typeface="Roboto"/>
                <a:sym typeface="Roboto"/>
              </a:rPr>
              <a:t> </a:t>
            </a:r>
            <a:r>
              <a:rPr lang="en-US" sz="1800" dirty="0">
                <a:solidFill>
                  <a:srgbClr val="7F7F7F"/>
                </a:solidFill>
                <a:latin typeface="Roboto"/>
                <a:ea typeface="Roboto"/>
                <a:cs typeface="Roboto"/>
                <a:sym typeface="Roboto"/>
              </a:rPr>
              <a:t>July</a:t>
            </a:r>
            <a:r>
              <a:rPr lang="en-US" sz="1800" b="0" i="0" u="none" strike="noStrike" cap="none" dirty="0">
                <a:solidFill>
                  <a:srgbClr val="7F7F7F"/>
                </a:solidFill>
                <a:latin typeface="Roboto"/>
                <a:ea typeface="Roboto"/>
                <a:cs typeface="Roboto"/>
                <a:sym typeface="Roboto"/>
              </a:rPr>
              <a:t> 2024</a:t>
            </a:r>
            <a:endParaRPr sz="1800" b="0" i="0" u="none" strike="noStrike" cap="none" dirty="0">
              <a:solidFill>
                <a:srgbClr val="7F7F7F"/>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4"/>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a:t>Flagship Journals</a:t>
            </a:r>
            <a:endParaRPr/>
          </a:p>
        </p:txBody>
      </p:sp>
      <p:sp>
        <p:nvSpPr>
          <p:cNvPr id="188" name="Google Shape;188;p24"/>
          <p:cNvSpPr txBox="1">
            <a:spLocks noGrp="1"/>
          </p:cNvSpPr>
          <p:nvPr>
            <p:ph type="body" idx="1"/>
          </p:nvPr>
        </p:nvSpPr>
        <p:spPr>
          <a:xfrm>
            <a:off x="914399" y="1825626"/>
            <a:ext cx="5093565" cy="3544888"/>
          </a:xfrm>
          <a:prstGeom prst="rect">
            <a:avLst/>
          </a:prstGeom>
          <a:noFill/>
          <a:ln>
            <a:noFill/>
          </a:ln>
        </p:spPr>
        <p:txBody>
          <a:bodyPr spcFirstLastPara="1" wrap="square" lIns="0" tIns="0" rIns="0" bIns="0" anchor="t" anchorCtr="0">
            <a:noAutofit/>
          </a:bodyPr>
          <a:lstStyle/>
          <a:p>
            <a:pPr marL="228600" indent="-228600">
              <a:buSzPts val="2000"/>
            </a:pPr>
            <a:r>
              <a:rPr lang="en-US" i="1" dirty="0"/>
              <a:t>American Literature</a:t>
            </a:r>
            <a:endParaRPr lang="en-US" dirty="0"/>
          </a:p>
          <a:p>
            <a:pPr marL="228600" indent="-228600">
              <a:buSzPts val="2000"/>
            </a:pPr>
            <a:r>
              <a:rPr lang="en-US" i="1" dirty="0"/>
              <a:t>GLQ: A Journal of Lesbian and </a:t>
            </a:r>
            <a:br>
              <a:rPr lang="en-US" i="1" dirty="0"/>
            </a:br>
            <a:r>
              <a:rPr lang="en-US" i="1" dirty="0"/>
              <a:t>Gay Studies</a:t>
            </a:r>
            <a:endParaRPr lang="en-US" dirty="0"/>
          </a:p>
          <a:p>
            <a:pPr marL="228600" lvl="0" indent="-228600" algn="l" rtl="0">
              <a:lnSpc>
                <a:spcPct val="120000"/>
              </a:lnSpc>
              <a:spcBef>
                <a:spcPts val="0"/>
              </a:spcBef>
              <a:spcAft>
                <a:spcPts val="0"/>
              </a:spcAft>
              <a:buClr>
                <a:schemeClr val="dk1"/>
              </a:buClr>
              <a:buSzPts val="2000"/>
              <a:buChar char="•"/>
            </a:pPr>
            <a:r>
              <a:rPr lang="en-US" i="1" dirty="0"/>
              <a:t>Hispanic American Historical Review</a:t>
            </a:r>
            <a:endParaRPr dirty="0"/>
          </a:p>
          <a:p>
            <a:pPr marL="228600" indent="-228600">
              <a:buSzPts val="2000"/>
            </a:pPr>
            <a:r>
              <a:rPr lang="en-US" i="1" dirty="0"/>
              <a:t>History of Political Economy</a:t>
            </a:r>
          </a:p>
          <a:p>
            <a:pPr marL="228600" indent="-228600">
              <a:buSzPts val="2000"/>
            </a:pPr>
            <a:r>
              <a:rPr lang="en-US" i="1" dirty="0"/>
              <a:t>Journal of Asian Studies</a:t>
            </a:r>
            <a:endParaRPr lang="en-US" dirty="0"/>
          </a:p>
          <a:p>
            <a:pPr marL="228600" indent="-228600">
              <a:buSzPts val="2000"/>
            </a:pPr>
            <a:r>
              <a:rPr lang="en-US" i="1" dirty="0"/>
              <a:t>Modern Language Quarterly</a:t>
            </a:r>
            <a:endParaRPr lang="en-US" dirty="0"/>
          </a:p>
          <a:p>
            <a:pPr marL="228600" lvl="0" indent="-228600" algn="l" rtl="0">
              <a:lnSpc>
                <a:spcPct val="120000"/>
              </a:lnSpc>
              <a:spcBef>
                <a:spcPts val="0"/>
              </a:spcBef>
              <a:spcAft>
                <a:spcPts val="0"/>
              </a:spcAft>
              <a:buClr>
                <a:schemeClr val="dk1"/>
              </a:buClr>
              <a:buSzPts val="2000"/>
              <a:buChar char="•"/>
            </a:pPr>
            <a:r>
              <a:rPr lang="en-US" i="1" dirty="0"/>
              <a:t>Philosophical Review</a:t>
            </a:r>
            <a:endParaRPr dirty="0"/>
          </a:p>
          <a:p>
            <a:pPr marL="0" lvl="0" indent="0" algn="l" rtl="0">
              <a:lnSpc>
                <a:spcPct val="120000"/>
              </a:lnSpc>
              <a:spcBef>
                <a:spcPts val="0"/>
              </a:spcBef>
              <a:spcAft>
                <a:spcPts val="0"/>
              </a:spcAft>
              <a:buClr>
                <a:schemeClr val="dk1"/>
              </a:buClr>
              <a:buSzPts val="2000"/>
              <a:buNone/>
            </a:pPr>
            <a:endParaRPr dirty="0"/>
          </a:p>
        </p:txBody>
      </p:sp>
      <p:pic>
        <p:nvPicPr>
          <p:cNvPr id="189" name="Google Shape;189;p24"/>
          <p:cNvPicPr preferRelativeResize="0">
            <a:picLocks noGrp="1"/>
          </p:cNvPicPr>
          <p:nvPr>
            <p:ph type="pic" idx="2"/>
          </p:nvPr>
        </p:nvPicPr>
        <p:blipFill>
          <a:blip r:embed="rId3" cstate="print">
            <a:extLst>
              <a:ext uri="{28A0092B-C50C-407E-A947-70E740481C1C}">
                <a14:useLocalDpi xmlns:a14="http://schemas.microsoft.com/office/drawing/2010/main"/>
              </a:ext>
            </a:extLst>
          </a:blip>
          <a:stretch>
            <a:fillRect/>
          </a:stretch>
        </p:blipFill>
        <p:spPr>
          <a:xfrm>
            <a:off x="6324600" y="1830858"/>
            <a:ext cx="2356282" cy="3534423"/>
          </a:xfrm>
          <a:prstGeom prst="rect">
            <a:avLst/>
          </a:prstGeom>
          <a:noFill/>
          <a:ln>
            <a:noFill/>
          </a:ln>
        </p:spPr>
      </p:pic>
      <p:pic>
        <p:nvPicPr>
          <p:cNvPr id="190" name="Google Shape;190;p24"/>
          <p:cNvPicPr preferRelativeResize="0">
            <a:picLocks noGrp="1"/>
          </p:cNvPicPr>
          <p:nvPr>
            <p:ph type="pic" idx="3"/>
          </p:nvPr>
        </p:nvPicPr>
        <p:blipFill>
          <a:blip r:embed="rId4"/>
          <a:stretch>
            <a:fillRect/>
          </a:stretch>
        </p:blipFill>
        <p:spPr>
          <a:xfrm>
            <a:off x="9029693" y="1831130"/>
            <a:ext cx="2291930" cy="3393819"/>
          </a:xfrm>
          <a:prstGeom prst="rect">
            <a:avLst/>
          </a:prstGeom>
          <a:noFill/>
          <a:ln>
            <a:noFill/>
          </a:ln>
        </p:spPr>
      </p:pic>
      <p:sp>
        <p:nvSpPr>
          <p:cNvPr id="191" name="Google Shape;191;p24"/>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5"/>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a:t>Supporting Emerging Scholarship in New Fields</a:t>
            </a:r>
            <a:endParaRPr/>
          </a:p>
        </p:txBody>
      </p:sp>
      <p:sp>
        <p:nvSpPr>
          <p:cNvPr id="198" name="Google Shape;198;p25"/>
          <p:cNvSpPr txBox="1">
            <a:spLocks noGrp="1"/>
          </p:cNvSpPr>
          <p:nvPr>
            <p:ph type="body" idx="1"/>
          </p:nvPr>
        </p:nvSpPr>
        <p:spPr>
          <a:xfrm>
            <a:off x="914399" y="1825626"/>
            <a:ext cx="5093565" cy="3544888"/>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i="1" dirty="0"/>
              <a:t>Environmental Humanities</a:t>
            </a:r>
            <a:endParaRPr dirty="0"/>
          </a:p>
          <a:p>
            <a:pPr marL="228600" lvl="0" indent="-228600" algn="l" rtl="0">
              <a:lnSpc>
                <a:spcPct val="120000"/>
              </a:lnSpc>
              <a:spcBef>
                <a:spcPts val="0"/>
              </a:spcBef>
              <a:spcAft>
                <a:spcPts val="0"/>
              </a:spcAft>
              <a:buClr>
                <a:schemeClr val="dk1"/>
              </a:buClr>
              <a:buSzPts val="2400"/>
              <a:buChar char="•"/>
            </a:pPr>
            <a:r>
              <a:rPr lang="en-US" i="1" dirty="0"/>
              <a:t>History of the Present</a:t>
            </a:r>
            <a:endParaRPr i="1" dirty="0"/>
          </a:p>
          <a:p>
            <a:pPr marL="228600" lvl="0" indent="-228600" algn="l" rtl="0">
              <a:lnSpc>
                <a:spcPct val="120000"/>
              </a:lnSpc>
              <a:spcBef>
                <a:spcPts val="0"/>
              </a:spcBef>
              <a:spcAft>
                <a:spcPts val="0"/>
              </a:spcAft>
              <a:buClr>
                <a:schemeClr val="dk1"/>
              </a:buClr>
              <a:buSzPts val="2400"/>
              <a:buChar char="•"/>
            </a:pPr>
            <a:r>
              <a:rPr lang="en-US" sz="2000" i="1" dirty="0"/>
              <a:t>Journal of Middle East Women’s Studies</a:t>
            </a:r>
            <a:endParaRPr sz="2000" dirty="0"/>
          </a:p>
          <a:p>
            <a:pPr marL="228600" indent="-228600">
              <a:buSzPts val="2400"/>
            </a:pPr>
            <a:r>
              <a:rPr lang="en-US" i="1" dirty="0"/>
              <a:t>liquid blackness</a:t>
            </a:r>
            <a:endParaRPr lang="en-US" dirty="0"/>
          </a:p>
          <a:p>
            <a:pPr marL="228600" lvl="0" indent="-228600" algn="l" rtl="0">
              <a:lnSpc>
                <a:spcPct val="120000"/>
              </a:lnSpc>
              <a:spcBef>
                <a:spcPts val="0"/>
              </a:spcBef>
              <a:spcAft>
                <a:spcPts val="0"/>
              </a:spcAft>
              <a:buClr>
                <a:schemeClr val="dk1"/>
              </a:buClr>
              <a:buSzPts val="2400"/>
              <a:buChar char="•"/>
            </a:pPr>
            <a:r>
              <a:rPr lang="en-US" i="1" dirty="0"/>
              <a:t>positions: </a:t>
            </a:r>
            <a:r>
              <a:rPr lang="en-US" i="1" dirty="0" err="1"/>
              <a:t>asia</a:t>
            </a:r>
            <a:r>
              <a:rPr lang="en-US" i="1" dirty="0"/>
              <a:t> critique</a:t>
            </a:r>
            <a:endParaRPr dirty="0"/>
          </a:p>
          <a:p>
            <a:pPr marL="228600" lvl="0" indent="-228600" algn="l" rtl="0">
              <a:lnSpc>
                <a:spcPct val="120000"/>
              </a:lnSpc>
              <a:spcBef>
                <a:spcPts val="0"/>
              </a:spcBef>
              <a:spcAft>
                <a:spcPts val="0"/>
              </a:spcAft>
              <a:buClr>
                <a:schemeClr val="dk1"/>
              </a:buClr>
              <a:buSzPts val="2400"/>
              <a:buChar char="•"/>
            </a:pPr>
            <a:r>
              <a:rPr lang="en-US" i="1" dirty="0"/>
              <a:t>Public Culture</a:t>
            </a:r>
          </a:p>
          <a:p>
            <a:pPr marL="228600" lvl="0" indent="-228600" algn="l" rtl="0">
              <a:lnSpc>
                <a:spcPct val="120000"/>
              </a:lnSpc>
              <a:spcBef>
                <a:spcPts val="0"/>
              </a:spcBef>
              <a:spcAft>
                <a:spcPts val="0"/>
              </a:spcAft>
              <a:buClr>
                <a:schemeClr val="dk1"/>
              </a:buClr>
              <a:buSzPts val="2400"/>
              <a:buChar char="•"/>
            </a:pPr>
            <a:r>
              <a:rPr lang="en-US" sz="2000" i="1" dirty="0"/>
              <a:t>QTR: Trans and Queer Studies in Religion</a:t>
            </a:r>
          </a:p>
          <a:p>
            <a:pPr marL="228600" indent="-228600">
              <a:buSzPts val="2400"/>
            </a:pPr>
            <a:r>
              <a:rPr lang="en-US" i="1" dirty="0"/>
              <a:t>TSQ: Transgender Studies Quarterly</a:t>
            </a:r>
            <a:endParaRPr lang="en-US" dirty="0"/>
          </a:p>
          <a:p>
            <a:pPr marL="0" lvl="0" indent="0" algn="l" rtl="0">
              <a:lnSpc>
                <a:spcPct val="120000"/>
              </a:lnSpc>
              <a:spcBef>
                <a:spcPts val="0"/>
              </a:spcBef>
              <a:spcAft>
                <a:spcPts val="0"/>
              </a:spcAft>
              <a:buClr>
                <a:schemeClr val="dk1"/>
              </a:buClr>
              <a:buSzPts val="2400"/>
              <a:buNone/>
            </a:pPr>
            <a:endParaRPr dirty="0"/>
          </a:p>
        </p:txBody>
      </p:sp>
      <p:pic>
        <p:nvPicPr>
          <p:cNvPr id="199" name="Google Shape;199;p25"/>
          <p:cNvPicPr preferRelativeResize="0">
            <a:picLocks noGrp="1"/>
          </p:cNvPicPr>
          <p:nvPr>
            <p:ph type="pic" idx="2"/>
          </p:nvPr>
        </p:nvPicPr>
        <p:blipFill>
          <a:blip r:embed="rId3" cstate="print">
            <a:extLst>
              <a:ext uri="{28A0092B-C50C-407E-A947-70E740481C1C}">
                <a14:useLocalDpi xmlns:a14="http://schemas.microsoft.com/office/drawing/2010/main"/>
              </a:ext>
            </a:extLst>
          </a:blip>
          <a:stretch>
            <a:fillRect/>
          </a:stretch>
        </p:blipFill>
        <p:spPr>
          <a:xfrm>
            <a:off x="6324796" y="1825905"/>
            <a:ext cx="2355889" cy="3364994"/>
          </a:xfrm>
          <a:prstGeom prst="rect">
            <a:avLst/>
          </a:prstGeom>
          <a:noFill/>
          <a:ln>
            <a:noFill/>
          </a:ln>
        </p:spPr>
      </p:pic>
      <p:pic>
        <p:nvPicPr>
          <p:cNvPr id="200" name="Google Shape;200;p25"/>
          <p:cNvPicPr preferRelativeResize="0">
            <a:picLocks noGrp="1"/>
          </p:cNvPicPr>
          <p:nvPr>
            <p:ph type="pic" idx="3"/>
          </p:nvPr>
        </p:nvPicPr>
        <p:blipFill>
          <a:blip r:embed="rId4" cstate="print">
            <a:extLst>
              <a:ext uri="{28A0092B-C50C-407E-A947-70E740481C1C}">
                <a14:useLocalDpi xmlns:a14="http://schemas.microsoft.com/office/drawing/2010/main"/>
              </a:ext>
            </a:extLst>
          </a:blip>
          <a:stretch>
            <a:fillRect/>
          </a:stretch>
        </p:blipFill>
        <p:spPr>
          <a:xfrm>
            <a:off x="9032862" y="1825626"/>
            <a:ext cx="2285593" cy="2285593"/>
          </a:xfrm>
          <a:prstGeom prst="rect">
            <a:avLst/>
          </a:prstGeom>
          <a:noFill/>
          <a:ln>
            <a:noFill/>
          </a:ln>
        </p:spPr>
      </p:pic>
      <p:sp>
        <p:nvSpPr>
          <p:cNvPr id="201" name="Google Shape;201;p25"/>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6"/>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i="1" dirty="0"/>
              <a:t>Archival Journal Products</a:t>
            </a:r>
            <a:r>
              <a:rPr lang="en-US" dirty="0"/>
              <a:t> </a:t>
            </a:r>
            <a:endParaRPr dirty="0"/>
          </a:p>
        </p:txBody>
      </p:sp>
      <p:sp>
        <p:nvSpPr>
          <p:cNvPr id="208" name="Google Shape;208;p26"/>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12</a:t>
            </a:fld>
            <a:endParaRPr/>
          </a:p>
        </p:txBody>
      </p:sp>
      <p:pic>
        <p:nvPicPr>
          <p:cNvPr id="209" name="Google Shape;209;p26"/>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5970677" y="3802142"/>
            <a:ext cx="1759407" cy="2454594"/>
          </a:xfrm>
          <a:prstGeom prst="rect">
            <a:avLst/>
          </a:prstGeom>
          <a:noFill/>
          <a:ln>
            <a:noFill/>
          </a:ln>
        </p:spPr>
      </p:pic>
      <p:sp>
        <p:nvSpPr>
          <p:cNvPr id="7" name="Google Shape;216;p27">
            <a:extLst>
              <a:ext uri="{FF2B5EF4-FFF2-40B4-BE49-F238E27FC236}">
                <a16:creationId xmlns:a16="http://schemas.microsoft.com/office/drawing/2014/main" id="{0AE0122F-2E44-4B39-9DE6-74275EC02010}"/>
              </a:ext>
            </a:extLst>
          </p:cNvPr>
          <p:cNvSpPr txBox="1">
            <a:spLocks/>
          </p:cNvSpPr>
          <p:nvPr/>
        </p:nvSpPr>
        <p:spPr>
          <a:xfrm>
            <a:off x="5867401" y="1693703"/>
            <a:ext cx="4632961" cy="347059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20000"/>
              </a:lnSpc>
              <a:spcBef>
                <a:spcPts val="0"/>
              </a:spcBef>
              <a:spcAft>
                <a:spcPts val="0"/>
              </a:spcAft>
              <a:buClr>
                <a:schemeClr val="dk1"/>
              </a:buClr>
              <a:buSzPts val="1800"/>
              <a:buFont typeface="Arial"/>
              <a:buChar char="•"/>
              <a:defRPr sz="2400" b="0" i="0" u="none" strike="noStrike" cap="none">
                <a:solidFill>
                  <a:schemeClr val="dk1"/>
                </a:solidFill>
                <a:latin typeface="Cambria"/>
                <a:ea typeface="Cambria"/>
                <a:cs typeface="Cambria"/>
                <a:sym typeface="Cambria"/>
              </a:defRPr>
            </a:lvl1pPr>
            <a:lvl2pPr marL="914400" marR="0" lvl="1" indent="-342900" algn="l" rtl="0">
              <a:lnSpc>
                <a:spcPct val="120000"/>
              </a:lnSpc>
              <a:spcBef>
                <a:spcPts val="0"/>
              </a:spcBef>
              <a:spcAft>
                <a:spcPts val="0"/>
              </a:spcAft>
              <a:buClr>
                <a:schemeClr val="dk1"/>
              </a:buClr>
              <a:buSzPts val="1800"/>
              <a:buFont typeface="Cambria"/>
              <a:buChar char="∘"/>
              <a:defRPr sz="2000" b="0" i="0" u="none" strike="noStrike" cap="none">
                <a:solidFill>
                  <a:schemeClr val="dk1"/>
                </a:solidFill>
                <a:latin typeface="Cambria"/>
                <a:ea typeface="Cambria"/>
                <a:cs typeface="Cambria"/>
                <a:sym typeface="Cambria"/>
              </a:defRPr>
            </a:lvl2pPr>
            <a:lvl3pPr marL="1371600" marR="0" lvl="2" indent="-342900"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L="1828800" marR="0" lvl="3" indent="-342900" algn="l" rtl="0">
              <a:lnSpc>
                <a:spcPct val="120000"/>
              </a:lnSpc>
              <a:spcBef>
                <a:spcPts val="0"/>
              </a:spcBef>
              <a:spcAft>
                <a:spcPts val="0"/>
              </a:spcAft>
              <a:buClr>
                <a:schemeClr val="dk1"/>
              </a:buClr>
              <a:buSzPts val="1800"/>
              <a:buFont typeface="Arial"/>
              <a:buChar char="•"/>
              <a:defRPr sz="1600" b="0" i="0" u="none" strike="noStrike" cap="none">
                <a:solidFill>
                  <a:schemeClr val="dk1"/>
                </a:solidFill>
                <a:latin typeface="Cambria"/>
                <a:ea typeface="Cambria"/>
                <a:cs typeface="Cambria"/>
                <a:sym typeface="Cambria"/>
              </a:defRPr>
            </a:lvl4pPr>
            <a:lvl5pPr marL="2286000" marR="0" lvl="4" indent="-342900" algn="l" rtl="0">
              <a:lnSpc>
                <a:spcPct val="120000"/>
              </a:lnSpc>
              <a:spcBef>
                <a:spcPts val="0"/>
              </a:spcBef>
              <a:spcAft>
                <a:spcPts val="0"/>
              </a:spcAft>
              <a:buClr>
                <a:schemeClr val="dk1"/>
              </a:buClr>
              <a:buSzPts val="1800"/>
              <a:buFont typeface="Cambria"/>
              <a:buChar char="∘"/>
              <a:defRPr sz="1400" b="0" i="0" u="none" strike="noStrike" cap="none">
                <a:solidFill>
                  <a:schemeClr val="dk1"/>
                </a:solidFill>
                <a:latin typeface="Cambria"/>
                <a:ea typeface="Cambria"/>
                <a:cs typeface="Cambria"/>
                <a:sym typeface="Cambr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pPr marL="0" indent="0">
              <a:buSzPts val="2000"/>
              <a:buFont typeface="Arial"/>
              <a:buNone/>
            </a:pPr>
            <a:r>
              <a:rPr lang="en-US" sz="1600" b="1" i="1" dirty="0"/>
              <a:t>Tikkun</a:t>
            </a:r>
          </a:p>
          <a:p>
            <a:pPr marL="228600" indent="-228600">
              <a:buSzPts val="2000"/>
            </a:pPr>
            <a:r>
              <a:rPr lang="en-US" sz="1600" dirty="0"/>
              <a:t>Content from 2000–2018 as a complete collection or by year</a:t>
            </a:r>
            <a:endParaRPr lang="en-US" sz="1800" dirty="0"/>
          </a:p>
          <a:p>
            <a:pPr marL="228600" indent="-228600">
              <a:buSzPts val="2000"/>
            </a:pPr>
            <a:r>
              <a:rPr lang="en-US" sz="1600" dirty="0"/>
              <a:t>Analysis and commentary that strives to bridge the cultural divide between religious and secular progressives from a Jewish perspective</a:t>
            </a:r>
          </a:p>
        </p:txBody>
      </p:sp>
      <p:sp>
        <p:nvSpPr>
          <p:cNvPr id="10" name="Google Shape;216;p27">
            <a:extLst>
              <a:ext uri="{FF2B5EF4-FFF2-40B4-BE49-F238E27FC236}">
                <a16:creationId xmlns:a16="http://schemas.microsoft.com/office/drawing/2014/main" id="{773AC318-090A-4FDB-A75C-D26D7350A2E1}"/>
              </a:ext>
            </a:extLst>
          </p:cNvPr>
          <p:cNvSpPr txBox="1">
            <a:spLocks/>
          </p:cNvSpPr>
          <p:nvPr/>
        </p:nvSpPr>
        <p:spPr>
          <a:xfrm>
            <a:off x="736547" y="1693703"/>
            <a:ext cx="5093565" cy="354488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20000"/>
              </a:lnSpc>
              <a:spcBef>
                <a:spcPts val="0"/>
              </a:spcBef>
              <a:spcAft>
                <a:spcPts val="0"/>
              </a:spcAft>
              <a:buClr>
                <a:schemeClr val="dk1"/>
              </a:buClr>
              <a:buSzPts val="1800"/>
              <a:buFont typeface="Arial"/>
              <a:buChar char="•"/>
              <a:defRPr sz="2400" b="0" i="0" u="none" strike="noStrike" cap="none">
                <a:solidFill>
                  <a:schemeClr val="dk1"/>
                </a:solidFill>
                <a:latin typeface="Cambria"/>
                <a:ea typeface="Cambria"/>
                <a:cs typeface="Cambria"/>
                <a:sym typeface="Cambria"/>
              </a:defRPr>
            </a:lvl1pPr>
            <a:lvl2pPr marL="914400" marR="0" lvl="1" indent="-342900" algn="l" rtl="0">
              <a:lnSpc>
                <a:spcPct val="120000"/>
              </a:lnSpc>
              <a:spcBef>
                <a:spcPts val="0"/>
              </a:spcBef>
              <a:spcAft>
                <a:spcPts val="0"/>
              </a:spcAft>
              <a:buClr>
                <a:schemeClr val="dk1"/>
              </a:buClr>
              <a:buSzPts val="1800"/>
              <a:buFont typeface="Cambria"/>
              <a:buChar char="∘"/>
              <a:defRPr sz="2000" b="0" i="0" u="none" strike="noStrike" cap="none">
                <a:solidFill>
                  <a:schemeClr val="dk1"/>
                </a:solidFill>
                <a:latin typeface="Cambria"/>
                <a:ea typeface="Cambria"/>
                <a:cs typeface="Cambria"/>
                <a:sym typeface="Cambria"/>
              </a:defRPr>
            </a:lvl2pPr>
            <a:lvl3pPr marL="1371600" marR="0" lvl="2" indent="-342900"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L="1828800" marR="0" lvl="3" indent="-342900" algn="l" rtl="0">
              <a:lnSpc>
                <a:spcPct val="120000"/>
              </a:lnSpc>
              <a:spcBef>
                <a:spcPts val="0"/>
              </a:spcBef>
              <a:spcAft>
                <a:spcPts val="0"/>
              </a:spcAft>
              <a:buClr>
                <a:schemeClr val="dk1"/>
              </a:buClr>
              <a:buSzPts val="1800"/>
              <a:buFont typeface="Arial"/>
              <a:buChar char="•"/>
              <a:defRPr sz="1600" b="0" i="0" u="none" strike="noStrike" cap="none">
                <a:solidFill>
                  <a:schemeClr val="dk1"/>
                </a:solidFill>
                <a:latin typeface="Cambria"/>
                <a:ea typeface="Cambria"/>
                <a:cs typeface="Cambria"/>
                <a:sym typeface="Cambria"/>
              </a:defRPr>
            </a:lvl4pPr>
            <a:lvl5pPr marL="2286000" marR="0" lvl="4" indent="-342900" algn="l" rtl="0">
              <a:lnSpc>
                <a:spcPct val="120000"/>
              </a:lnSpc>
              <a:spcBef>
                <a:spcPts val="0"/>
              </a:spcBef>
              <a:spcAft>
                <a:spcPts val="0"/>
              </a:spcAft>
              <a:buClr>
                <a:schemeClr val="dk1"/>
              </a:buClr>
              <a:buSzPts val="1800"/>
              <a:buFont typeface="Cambria"/>
              <a:buChar char="∘"/>
              <a:defRPr sz="1400" b="0" i="0" u="none" strike="noStrike" cap="none">
                <a:solidFill>
                  <a:schemeClr val="dk1"/>
                </a:solidFill>
                <a:latin typeface="Cambria"/>
                <a:ea typeface="Cambria"/>
                <a:cs typeface="Cambria"/>
                <a:sym typeface="Cambr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pPr marL="0" indent="0">
              <a:buSzPts val="2000"/>
              <a:buFont typeface="Arial"/>
              <a:buNone/>
            </a:pPr>
            <a:r>
              <a:rPr lang="en-US" sz="1600" b="1" i="1" dirty="0"/>
              <a:t>American Literary Scholarship</a:t>
            </a:r>
          </a:p>
          <a:p>
            <a:pPr marL="285750" indent="-285750">
              <a:buSzPts val="2000"/>
            </a:pPr>
            <a:r>
              <a:rPr lang="en-US" sz="1600" dirty="0"/>
              <a:t>2000-2022</a:t>
            </a:r>
          </a:p>
          <a:p>
            <a:pPr marL="285750" indent="-285750">
              <a:buSzPts val="2000"/>
            </a:pPr>
            <a:r>
              <a:rPr lang="en-US" sz="1600" dirty="0"/>
              <a:t>During its years of publication, American Literary Scholarship featured bibliographic essays arranged by writer and time period, from pre-1800 to 2020, and acted as a “systematic evaluative guide to published studies of American literature” (ALA Booklist).</a:t>
            </a:r>
          </a:p>
          <a:p>
            <a:pPr marL="285750" indent="-285750">
              <a:buSzPts val="2000"/>
            </a:pPr>
            <a:endParaRPr lang="en-US" sz="1600" dirty="0"/>
          </a:p>
          <a:p>
            <a:pPr marL="0" lvl="0" indent="0">
              <a:buSzPts val="2000"/>
              <a:buNone/>
            </a:pPr>
            <a:r>
              <a:rPr lang="en-US" sz="1600" b="1" i="1" dirty="0"/>
              <a:t>Black Sacred Music</a:t>
            </a:r>
          </a:p>
          <a:p>
            <a:pPr marL="228600" lvl="0" indent="-228600">
              <a:buSzPts val="2000"/>
            </a:pPr>
            <a:r>
              <a:rPr lang="en-US" sz="1600" dirty="0"/>
              <a:t>Complete archive from 1987 to 1995</a:t>
            </a:r>
            <a:endParaRPr lang="en-US" sz="1800" dirty="0"/>
          </a:p>
          <a:p>
            <a:pPr marL="228600" lvl="0" indent="-228600">
              <a:buSzPts val="2000"/>
            </a:pPr>
            <a:r>
              <a:rPr lang="en-US" sz="1600" dirty="0"/>
              <a:t>Black secular music, the early days of rap, soul, jazz, civil rights songs, religious music of Africa and the African diaspora, spirituals, gospel music, music of the black church</a:t>
            </a:r>
            <a:endParaRPr lang="en-US" sz="1800" dirty="0"/>
          </a:p>
          <a:p>
            <a:pPr marL="0" indent="0">
              <a:buSzPts val="2000"/>
              <a:buNone/>
            </a:pPr>
            <a:endParaRPr lang="en-US" sz="1600" dirty="0"/>
          </a:p>
          <a:p>
            <a:pPr marL="342900">
              <a:buSzPts val="2000"/>
            </a:pPr>
            <a:endParaRPr lang="en-US" sz="2000" dirty="0"/>
          </a:p>
        </p:txBody>
      </p:sp>
      <p:pic>
        <p:nvPicPr>
          <p:cNvPr id="11" name="Google Shape;218;p27">
            <a:extLst>
              <a:ext uri="{FF2B5EF4-FFF2-40B4-BE49-F238E27FC236}">
                <a16:creationId xmlns:a16="http://schemas.microsoft.com/office/drawing/2014/main" id="{FED0376A-5741-4EE1-879B-73382E63FC40}"/>
              </a:ext>
            </a:extLst>
          </p:cNvPr>
          <p:cNvPicPr preferRelativeResize="0">
            <a:picLocks noGrp="1"/>
          </p:cNvPicPr>
          <p:nvPr>
            <p:ph type="pic" idx="3"/>
          </p:nvPr>
        </p:nvPicPr>
        <p:blipFill rotWithShape="1">
          <a:blip r:embed="rId4" cstate="print">
            <a:alphaModFix/>
            <a:extLst>
              <a:ext uri="{28A0092B-C50C-407E-A947-70E740481C1C}">
                <a14:useLocalDpi xmlns:a14="http://schemas.microsoft.com/office/drawing/2010/main"/>
              </a:ext>
            </a:extLst>
          </a:blip>
          <a:srcRect l="7412" r="7412"/>
          <a:stretch/>
        </p:blipFill>
        <p:spPr>
          <a:xfrm>
            <a:off x="7870648" y="3802142"/>
            <a:ext cx="1722120" cy="2454594"/>
          </a:xfrm>
          <a:prstGeom prst="rect">
            <a:avLst/>
          </a:prstGeom>
          <a:noFill/>
          <a:ln w="9525" cap="flat" cmpd="sng">
            <a:solidFill>
              <a:schemeClr val="dk1"/>
            </a:solidFill>
            <a:prstDash val="solid"/>
            <a:round/>
            <a:headEnd type="none" w="sm" len="sm"/>
            <a:tailEnd type="none" w="sm" len="sm"/>
          </a:ln>
        </p:spPr>
      </p:pic>
      <p:pic>
        <p:nvPicPr>
          <p:cNvPr id="1026" name="Picture 2" descr="Issue Cover">
            <a:extLst>
              <a:ext uri="{FF2B5EF4-FFF2-40B4-BE49-F238E27FC236}">
                <a16:creationId xmlns:a16="http://schemas.microsoft.com/office/drawing/2014/main" id="{ED36FB94-E78A-4AAF-88C0-A001D1671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3333" y="3744913"/>
            <a:ext cx="1722120" cy="2583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3" name="Picture 2">
            <a:extLst>
              <a:ext uri="{FF2B5EF4-FFF2-40B4-BE49-F238E27FC236}">
                <a16:creationId xmlns:a16="http://schemas.microsoft.com/office/drawing/2014/main" id="{C0C60108-5EA6-4337-9C2A-94B717661C0C}"/>
              </a:ext>
            </a:extLst>
          </p:cNvPr>
          <p:cNvPicPr>
            <a:picLocks noChangeAspect="1"/>
          </p:cNvPicPr>
          <p:nvPr/>
        </p:nvPicPr>
        <p:blipFill>
          <a:blip r:embed="rId3"/>
          <a:stretch>
            <a:fillRect/>
          </a:stretch>
        </p:blipFill>
        <p:spPr>
          <a:xfrm>
            <a:off x="-1" y="0"/>
            <a:ext cx="12200709" cy="8133806"/>
          </a:xfrm>
          <a:prstGeom prst="rect">
            <a:avLst/>
          </a:prstGeom>
        </p:spPr>
      </p:pic>
      <p:pic>
        <p:nvPicPr>
          <p:cNvPr id="225" name="Google Shape;225;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14400" y="5562600"/>
            <a:ext cx="1701800" cy="881063"/>
          </a:xfrm>
          <a:prstGeom prst="rect">
            <a:avLst/>
          </a:prstGeom>
          <a:noFill/>
          <a:ln>
            <a:noFill/>
          </a:ln>
        </p:spPr>
      </p:pic>
      <p:sp>
        <p:nvSpPr>
          <p:cNvPr id="226" name="Google Shape;226;p28"/>
          <p:cNvSpPr/>
          <p:nvPr/>
        </p:nvSpPr>
        <p:spPr>
          <a:xfrm>
            <a:off x="-8709" y="365760"/>
            <a:ext cx="12200709" cy="802185"/>
          </a:xfrm>
          <a:prstGeom prst="rect">
            <a:avLst/>
          </a:prstGeom>
          <a:solidFill>
            <a:schemeClr val="dk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a:ea typeface="Cambria"/>
              <a:cs typeface="Cambria"/>
              <a:sym typeface="Cambria"/>
            </a:endParaRPr>
          </a:p>
        </p:txBody>
      </p:sp>
      <p:sp>
        <p:nvSpPr>
          <p:cNvPr id="227" name="Google Shape;227;p28"/>
          <p:cNvSpPr txBox="1"/>
          <p:nvPr/>
        </p:nvSpPr>
        <p:spPr>
          <a:xfrm>
            <a:off x="914400" y="639763"/>
            <a:ext cx="10439400" cy="42703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2800"/>
              <a:buFont typeface="Roboto"/>
              <a:buNone/>
            </a:pPr>
            <a:r>
              <a:rPr lang="en-US" sz="2800" b="1">
                <a:solidFill>
                  <a:schemeClr val="lt1"/>
                </a:solidFill>
                <a:latin typeface="Roboto"/>
                <a:ea typeface="Roboto"/>
                <a:cs typeface="Roboto"/>
                <a:sym typeface="Roboto"/>
              </a:rPr>
              <a:t>e-Books Products</a:t>
            </a:r>
            <a:endParaRPr sz="2800" b="1">
              <a:solidFill>
                <a:schemeClr val="lt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9"/>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a:t>e-Duke Books Scholarly Collection</a:t>
            </a:r>
            <a:endParaRPr/>
          </a:p>
        </p:txBody>
      </p:sp>
      <p:sp>
        <p:nvSpPr>
          <p:cNvPr id="233" name="Google Shape;233;p29"/>
          <p:cNvSpPr txBox="1">
            <a:spLocks noGrp="1"/>
          </p:cNvSpPr>
          <p:nvPr>
            <p:ph type="body" idx="1"/>
          </p:nvPr>
        </p:nvSpPr>
        <p:spPr>
          <a:xfrm>
            <a:off x="609600" y="1825625"/>
            <a:ext cx="5587200" cy="3544800"/>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Over 3,300 titles through 2024</a:t>
            </a:r>
            <a:endParaRPr dirty="0"/>
          </a:p>
          <a:p>
            <a:pPr marL="228600" lvl="0" indent="-228600" algn="l" rtl="0">
              <a:lnSpc>
                <a:spcPct val="120000"/>
              </a:lnSpc>
              <a:spcBef>
                <a:spcPts val="0"/>
              </a:spcBef>
              <a:spcAft>
                <a:spcPts val="0"/>
              </a:spcAft>
              <a:buClr>
                <a:schemeClr val="dk1"/>
              </a:buClr>
              <a:buSzPts val="2400"/>
              <a:buChar char="•"/>
            </a:pPr>
            <a:r>
              <a:rPr lang="en-US" dirty="0"/>
              <a:t>Annual collection model</a:t>
            </a:r>
            <a:endParaRPr dirty="0"/>
          </a:p>
          <a:p>
            <a:pPr marL="576072" lvl="1" indent="-228600" algn="l" rtl="0">
              <a:lnSpc>
                <a:spcPct val="120000"/>
              </a:lnSpc>
              <a:spcBef>
                <a:spcPts val="0"/>
              </a:spcBef>
              <a:spcAft>
                <a:spcPts val="0"/>
              </a:spcAft>
              <a:buClr>
                <a:schemeClr val="dk1"/>
              </a:buClr>
              <a:buSzPts val="2000"/>
              <a:buChar char="∘"/>
            </a:pPr>
            <a:r>
              <a:rPr lang="en-US" dirty="0"/>
              <a:t>Perpetual access to new titles published during purchase year (150+ titles*)</a:t>
            </a:r>
            <a:endParaRPr dirty="0"/>
          </a:p>
          <a:p>
            <a:pPr marL="576072" lvl="1" indent="-228600" algn="l" rtl="0">
              <a:lnSpc>
                <a:spcPct val="120000"/>
              </a:lnSpc>
              <a:spcBef>
                <a:spcPts val="0"/>
              </a:spcBef>
              <a:spcAft>
                <a:spcPts val="0"/>
              </a:spcAft>
              <a:buClr>
                <a:schemeClr val="dk1"/>
              </a:buClr>
              <a:buSzPts val="2000"/>
              <a:buChar char="∘"/>
            </a:pPr>
            <a:r>
              <a:rPr lang="en-US" dirty="0"/>
              <a:t>Term access to entire backlist </a:t>
            </a:r>
            <a:br>
              <a:rPr lang="en-US" dirty="0"/>
            </a:br>
            <a:r>
              <a:rPr lang="en-US" dirty="0"/>
              <a:t>(during purchase year)</a:t>
            </a:r>
          </a:p>
          <a:p>
            <a:pPr marL="576072" lvl="1" indent="-228600" algn="l" rtl="0">
              <a:lnSpc>
                <a:spcPct val="120000"/>
              </a:lnSpc>
              <a:spcBef>
                <a:spcPts val="0"/>
              </a:spcBef>
              <a:spcAft>
                <a:spcPts val="0"/>
              </a:spcAft>
              <a:buClr>
                <a:schemeClr val="dk1"/>
              </a:buClr>
              <a:buSzPts val="2000"/>
              <a:buChar char="∘"/>
            </a:pPr>
            <a:r>
              <a:rPr lang="en-US" dirty="0"/>
              <a:t>Annual collections 2008-2024 available for outright purchase</a:t>
            </a:r>
            <a:endParaRPr dirty="0"/>
          </a:p>
          <a:p>
            <a:pPr marL="0" lvl="0" indent="0" algn="l" rtl="0">
              <a:lnSpc>
                <a:spcPct val="120000"/>
              </a:lnSpc>
              <a:spcBef>
                <a:spcPts val="0"/>
              </a:spcBef>
              <a:spcAft>
                <a:spcPts val="0"/>
              </a:spcAft>
              <a:buNone/>
            </a:pPr>
            <a:r>
              <a:rPr lang="en-US" dirty="0"/>
              <a:t>							   </a:t>
            </a:r>
            <a:endParaRPr sz="1700" dirty="0"/>
          </a:p>
          <a:p>
            <a:pPr marL="576072" lvl="1" indent="-101600" algn="l" rtl="0">
              <a:lnSpc>
                <a:spcPct val="120000"/>
              </a:lnSpc>
              <a:spcBef>
                <a:spcPts val="0"/>
              </a:spcBef>
              <a:spcAft>
                <a:spcPts val="0"/>
              </a:spcAft>
              <a:buClr>
                <a:schemeClr val="dk1"/>
              </a:buClr>
              <a:buSzPts val="2000"/>
              <a:buNone/>
            </a:pPr>
            <a:endParaRPr dirty="0"/>
          </a:p>
        </p:txBody>
      </p:sp>
      <p:pic>
        <p:nvPicPr>
          <p:cNvPr id="234" name="Google Shape;234;p29"/>
          <p:cNvPicPr preferRelativeResize="0">
            <a:picLocks noGrp="1"/>
          </p:cNvPicPr>
          <p:nvPr>
            <p:ph type="pic" idx="2"/>
          </p:nvPr>
        </p:nvPicPr>
        <p:blipFill>
          <a:blip r:embed="rId3" cstate="print">
            <a:extLst>
              <a:ext uri="{28A0092B-C50C-407E-A947-70E740481C1C}">
                <a14:useLocalDpi xmlns:a14="http://schemas.microsoft.com/office/drawing/2010/main"/>
              </a:ext>
            </a:extLst>
          </a:blip>
          <a:stretch>
            <a:fillRect/>
          </a:stretch>
        </p:blipFill>
        <p:spPr>
          <a:xfrm>
            <a:off x="6358065" y="1829545"/>
            <a:ext cx="2289352" cy="3537049"/>
          </a:xfrm>
          <a:prstGeom prst="rect">
            <a:avLst/>
          </a:prstGeom>
          <a:noFill/>
          <a:ln>
            <a:noFill/>
          </a:ln>
        </p:spPr>
      </p:pic>
      <p:pic>
        <p:nvPicPr>
          <p:cNvPr id="235" name="Google Shape;235;p29"/>
          <p:cNvPicPr preferRelativeResize="0">
            <a:picLocks noGrp="1"/>
          </p:cNvPicPr>
          <p:nvPr>
            <p:ph type="pic" idx="3"/>
          </p:nvPr>
        </p:nvPicPr>
        <p:blipFill>
          <a:blip r:embed="rId4" cstate="print">
            <a:extLst>
              <a:ext uri="{28A0092B-C50C-407E-A947-70E740481C1C}">
                <a14:useLocalDpi xmlns:a14="http://schemas.microsoft.com/office/drawing/2010/main"/>
              </a:ext>
            </a:extLst>
          </a:blip>
          <a:stretch>
            <a:fillRect/>
          </a:stretch>
        </p:blipFill>
        <p:spPr>
          <a:xfrm>
            <a:off x="8939349" y="1825625"/>
            <a:ext cx="2358349" cy="3537524"/>
          </a:xfrm>
          <a:prstGeom prst="rect">
            <a:avLst/>
          </a:prstGeom>
          <a:noFill/>
          <a:ln w="9525" cap="flat" cmpd="sng">
            <a:solidFill>
              <a:srgbClr val="7F7F7F"/>
            </a:solidFill>
            <a:prstDash val="solid"/>
            <a:round/>
            <a:headEnd type="none" w="sm" len="sm"/>
            <a:tailEnd type="none" w="sm" len="sm"/>
          </a:ln>
        </p:spPr>
      </p:pic>
      <p:sp>
        <p:nvSpPr>
          <p:cNvPr id="236" name="Google Shape;236;p29"/>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14</a:t>
            </a:fld>
            <a:endParaRPr/>
          </a:p>
        </p:txBody>
      </p:sp>
      <p:pic>
        <p:nvPicPr>
          <p:cNvPr id="3" name="Picture 2">
            <a:extLst>
              <a:ext uri="{FF2B5EF4-FFF2-40B4-BE49-F238E27FC236}">
                <a16:creationId xmlns:a16="http://schemas.microsoft.com/office/drawing/2014/main" id="{E94E863C-5024-42B2-BBB3-C94380387707}"/>
              </a:ext>
            </a:extLst>
          </p:cNvPr>
          <p:cNvPicPr>
            <a:picLocks noChangeAspect="1"/>
          </p:cNvPicPr>
          <p:nvPr/>
        </p:nvPicPr>
        <p:blipFill>
          <a:blip r:embed="rId5"/>
          <a:stretch>
            <a:fillRect/>
          </a:stretch>
        </p:blipFill>
        <p:spPr>
          <a:xfrm>
            <a:off x="6324503" y="1825625"/>
            <a:ext cx="2358032" cy="353704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0"/>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a:t>e-Duke Books Archive</a:t>
            </a:r>
            <a:endParaRPr/>
          </a:p>
        </p:txBody>
      </p:sp>
      <p:sp>
        <p:nvSpPr>
          <p:cNvPr id="242" name="Google Shape;242;p30"/>
          <p:cNvSpPr txBox="1">
            <a:spLocks noGrp="1"/>
          </p:cNvSpPr>
          <p:nvPr>
            <p:ph type="body" idx="1"/>
          </p:nvPr>
        </p:nvSpPr>
        <p:spPr>
          <a:xfrm>
            <a:off x="914399" y="1825626"/>
            <a:ext cx="5093565" cy="3544888"/>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Over 1,200 titles published before 2008</a:t>
            </a:r>
            <a:endParaRPr dirty="0"/>
          </a:p>
          <a:p>
            <a:pPr marL="228600" lvl="0" indent="-76200" algn="l" rtl="0">
              <a:lnSpc>
                <a:spcPct val="120000"/>
              </a:lnSpc>
              <a:spcBef>
                <a:spcPts val="0"/>
              </a:spcBef>
              <a:spcAft>
                <a:spcPts val="0"/>
              </a:spcAft>
              <a:buClr>
                <a:schemeClr val="dk1"/>
              </a:buClr>
              <a:buSzPts val="2400"/>
              <a:buNone/>
            </a:pPr>
            <a:endParaRPr dirty="0"/>
          </a:p>
          <a:p>
            <a:pPr marL="228600" lvl="0" indent="-228600" algn="l" rtl="0">
              <a:lnSpc>
                <a:spcPct val="120000"/>
              </a:lnSpc>
              <a:spcBef>
                <a:spcPts val="0"/>
              </a:spcBef>
              <a:spcAft>
                <a:spcPts val="0"/>
              </a:spcAft>
              <a:buClr>
                <a:schemeClr val="dk1"/>
              </a:buClr>
              <a:buSzPts val="2400"/>
              <a:buChar char="•"/>
            </a:pPr>
            <a:r>
              <a:rPr lang="en-US" dirty="0"/>
              <a:t>Perpetual access model</a:t>
            </a:r>
            <a:endParaRPr dirty="0"/>
          </a:p>
          <a:p>
            <a:pPr marL="576072" lvl="1" indent="-228600" algn="l" rtl="0">
              <a:lnSpc>
                <a:spcPct val="120000"/>
              </a:lnSpc>
              <a:spcBef>
                <a:spcPts val="0"/>
              </a:spcBef>
              <a:spcAft>
                <a:spcPts val="0"/>
              </a:spcAft>
              <a:buClr>
                <a:schemeClr val="dk1"/>
              </a:buClr>
              <a:buSzPts val="2000"/>
              <a:buChar char="∘"/>
            </a:pPr>
            <a:r>
              <a:rPr lang="en-US" dirty="0"/>
              <a:t>Outright purchase with perpetual access</a:t>
            </a:r>
          </a:p>
          <a:p>
            <a:pPr marL="576072" lvl="1" indent="-228600" algn="l" rtl="0">
              <a:lnSpc>
                <a:spcPct val="120000"/>
              </a:lnSpc>
              <a:spcBef>
                <a:spcPts val="0"/>
              </a:spcBef>
              <a:spcAft>
                <a:spcPts val="0"/>
              </a:spcAft>
              <a:buClr>
                <a:schemeClr val="dk1"/>
              </a:buClr>
              <a:buSzPts val="2000"/>
              <a:buChar char="∘"/>
            </a:pPr>
            <a:r>
              <a:rPr lang="en-US" dirty="0"/>
              <a:t>Current e-Duke Books Collection customers receive only term access to these titles with no post-cancellation access</a:t>
            </a:r>
            <a:endParaRPr dirty="0"/>
          </a:p>
        </p:txBody>
      </p:sp>
      <p:pic>
        <p:nvPicPr>
          <p:cNvPr id="243" name="Google Shape;243;p30"/>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6334606" y="1840027"/>
            <a:ext cx="2336269" cy="3516085"/>
          </a:xfrm>
          <a:prstGeom prst="rect">
            <a:avLst/>
          </a:prstGeom>
          <a:noFill/>
          <a:ln>
            <a:noFill/>
          </a:ln>
        </p:spPr>
      </p:pic>
      <p:pic>
        <p:nvPicPr>
          <p:cNvPr id="244" name="Google Shape;244;p30"/>
          <p:cNvPicPr preferRelativeResize="0">
            <a:picLocks noGrp="1"/>
          </p:cNvPicPr>
          <p:nvPr>
            <p:ph type="pic" idx="3"/>
          </p:nvPr>
        </p:nvPicPr>
        <p:blipFill rotWithShape="1">
          <a:blip r:embed="rId4" cstate="screen">
            <a:alphaModFix/>
            <a:extLst>
              <a:ext uri="{28A0092B-C50C-407E-A947-70E740481C1C}">
                <a14:useLocalDpi xmlns:a14="http://schemas.microsoft.com/office/drawing/2010/main"/>
              </a:ext>
            </a:extLst>
          </a:blip>
          <a:srcRect/>
          <a:stretch/>
        </p:blipFill>
        <p:spPr>
          <a:xfrm>
            <a:off x="9024721" y="1825625"/>
            <a:ext cx="2301875" cy="3544889"/>
          </a:xfrm>
          <a:prstGeom prst="rect">
            <a:avLst/>
          </a:prstGeom>
          <a:noFill/>
          <a:ln>
            <a:noFill/>
          </a:ln>
        </p:spPr>
      </p:pic>
      <p:sp>
        <p:nvSpPr>
          <p:cNvPr id="245" name="Google Shape;245;p30"/>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1"/>
          <p:cNvSpPr txBox="1">
            <a:spLocks noGrp="1"/>
          </p:cNvSpPr>
          <p:nvPr>
            <p:ph type="title"/>
          </p:nvPr>
        </p:nvSpPr>
        <p:spPr>
          <a:xfrm>
            <a:off x="4944094" y="639763"/>
            <a:ext cx="6409706"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a:t>E-Book Subject Collections</a:t>
            </a:r>
            <a:endParaRPr/>
          </a:p>
        </p:txBody>
      </p:sp>
      <p:sp>
        <p:nvSpPr>
          <p:cNvPr id="251" name="Google Shape;251;p31"/>
          <p:cNvSpPr txBox="1">
            <a:spLocks noGrp="1"/>
          </p:cNvSpPr>
          <p:nvPr>
            <p:ph type="body" idx="2"/>
          </p:nvPr>
        </p:nvSpPr>
        <p:spPr>
          <a:xfrm>
            <a:off x="4851496" y="1559357"/>
            <a:ext cx="6409706" cy="3736975"/>
          </a:xfrm>
          <a:prstGeom prst="rect">
            <a:avLst/>
          </a:prstGeom>
          <a:noFill/>
          <a:ln>
            <a:noFill/>
          </a:ln>
        </p:spPr>
        <p:txBody>
          <a:bodyPr spcFirstLastPara="1" wrap="square" lIns="0" tIns="0" rIns="0" bIns="0" anchor="t" anchorCtr="0">
            <a:noAutofit/>
          </a:bodyPr>
          <a:lstStyle/>
          <a:p>
            <a:pPr marL="114300" indent="0">
              <a:buNone/>
            </a:pPr>
            <a:r>
              <a:rPr lang="en-US" sz="2000" dirty="0"/>
              <a:t>Our e-book Subject Collections allow you to purchase all the available e-books in the subject areas Duke University Press is best known for.</a:t>
            </a:r>
            <a:br>
              <a:rPr lang="en-US" dirty="0"/>
            </a:br>
            <a:endParaRPr lang="en-US" sz="2000" dirty="0"/>
          </a:p>
          <a:p>
            <a:pPr marL="114300" indent="0">
              <a:buNone/>
            </a:pPr>
            <a:r>
              <a:rPr lang="en-US" sz="2000" b="1" dirty="0"/>
              <a:t>Purchase Full Collections</a:t>
            </a:r>
            <a:br>
              <a:rPr lang="en-US" dirty="0"/>
            </a:br>
            <a:r>
              <a:rPr lang="en-US" sz="2000" dirty="0"/>
              <a:t>Purchase includes perpetual access to all e-books in the chosen collection. 2025 collections include all relevant titles published through the end of 2024.</a:t>
            </a:r>
            <a:br>
              <a:rPr lang="en-US" dirty="0"/>
            </a:br>
            <a:endParaRPr lang="en-US" sz="2000" dirty="0"/>
          </a:p>
          <a:p>
            <a:pPr marL="114300" indent="0">
              <a:buNone/>
            </a:pPr>
            <a:r>
              <a:rPr lang="en-US" sz="2000" b="1" dirty="0"/>
              <a:t>Top-ups</a:t>
            </a:r>
            <a:br>
              <a:rPr lang="en-US" dirty="0"/>
            </a:br>
            <a:r>
              <a:rPr lang="en-US" sz="2000" dirty="0"/>
              <a:t>Existing subject collection customers have the option to “top up” their subject collection by purchasing the year’s new batch of relevant titles. 2024 top-ups contain all relevant titles published in 2024.</a:t>
            </a:r>
            <a:br>
              <a:rPr lang="en-US" dirty="0"/>
            </a:br>
            <a:endParaRPr dirty="0"/>
          </a:p>
        </p:txBody>
      </p:sp>
      <p:pic>
        <p:nvPicPr>
          <p:cNvPr id="3" name="Picture 2">
            <a:extLst>
              <a:ext uri="{FF2B5EF4-FFF2-40B4-BE49-F238E27FC236}">
                <a16:creationId xmlns:a16="http://schemas.microsoft.com/office/drawing/2014/main" id="{F302220D-63F4-4665-8A19-20823A2A97B2}"/>
              </a:ext>
            </a:extLst>
          </p:cNvPr>
          <p:cNvPicPr>
            <a:picLocks noChangeAspect="1"/>
          </p:cNvPicPr>
          <p:nvPr/>
        </p:nvPicPr>
        <p:blipFill>
          <a:blip r:embed="rId3"/>
          <a:stretch>
            <a:fillRect/>
          </a:stretch>
        </p:blipFill>
        <p:spPr>
          <a:xfrm>
            <a:off x="0" y="-1156"/>
            <a:ext cx="4572397"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2"/>
          <p:cNvSpPr txBox="1">
            <a:spLocks noGrp="1"/>
          </p:cNvSpPr>
          <p:nvPr>
            <p:ph type="title"/>
          </p:nvPr>
        </p:nvSpPr>
        <p:spPr>
          <a:xfrm>
            <a:off x="914400" y="640080"/>
            <a:ext cx="10439400" cy="46590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e-Book Subject Collections</a:t>
            </a:r>
            <a:endParaRPr dirty="0"/>
          </a:p>
        </p:txBody>
      </p:sp>
      <p:sp>
        <p:nvSpPr>
          <p:cNvPr id="258" name="Google Shape;258;p32"/>
          <p:cNvSpPr txBox="1">
            <a:spLocks noGrp="1"/>
          </p:cNvSpPr>
          <p:nvPr>
            <p:ph type="body" idx="1"/>
          </p:nvPr>
        </p:nvSpPr>
        <p:spPr>
          <a:xfrm>
            <a:off x="2704351" y="1727438"/>
            <a:ext cx="7912849" cy="3403124"/>
          </a:xfrm>
          <a:prstGeom prst="rect">
            <a:avLst/>
          </a:prstGeom>
          <a:noFill/>
          <a:ln>
            <a:noFill/>
          </a:ln>
        </p:spPr>
        <p:txBody>
          <a:bodyPr spcFirstLastPara="1" wrap="square" lIns="0" tIns="0" rIns="0" bIns="0" anchor="t" anchorCtr="0">
            <a:noAutofit/>
          </a:bodyPr>
          <a:lstStyle/>
          <a:p>
            <a:pPr marL="228600" lvl="0" indent="-228600">
              <a:buSzPts val="2400"/>
            </a:pPr>
            <a:r>
              <a:rPr lang="en-US" sz="2000" dirty="0"/>
              <a:t>African American, African, and Black Diaspora Studies (560+ titles)</a:t>
            </a:r>
          </a:p>
          <a:p>
            <a:pPr marL="228600" lvl="0" indent="-228600">
              <a:buSzPts val="2400"/>
            </a:pPr>
            <a:r>
              <a:rPr lang="en-US" sz="2000" dirty="0"/>
              <a:t>Anthropology (750+ titles) </a:t>
            </a:r>
          </a:p>
          <a:p>
            <a:pPr marL="228600" lvl="0" indent="-228600">
              <a:buSzPts val="2400"/>
            </a:pPr>
            <a:r>
              <a:rPr lang="en-US" sz="2000" dirty="0"/>
              <a:t>Art and Art History (260+ titles) </a:t>
            </a:r>
          </a:p>
          <a:p>
            <a:pPr marL="228600" lvl="0" indent="-228600">
              <a:buSzPts val="2400"/>
            </a:pPr>
            <a:r>
              <a:rPr lang="en-US" sz="2000" dirty="0"/>
              <a:t>Asian Studies (450+ titles) </a:t>
            </a:r>
          </a:p>
          <a:p>
            <a:pPr marL="228600" lvl="0" indent="-228600">
              <a:buSzPts val="2400"/>
            </a:pPr>
            <a:r>
              <a:rPr lang="en-US" sz="2000" dirty="0"/>
              <a:t>Environmental Humanities (123 titles) New in 2024 </a:t>
            </a:r>
          </a:p>
          <a:p>
            <a:pPr marL="228600" lvl="0" indent="-228600">
              <a:buSzPts val="2400"/>
            </a:pPr>
            <a:r>
              <a:rPr lang="en-US" sz="2000" dirty="0"/>
              <a:t>Gender Studies (800+ titles) </a:t>
            </a:r>
          </a:p>
          <a:p>
            <a:pPr marL="685800" lvl="1" indent="-228600">
              <a:buSzPts val="2400"/>
            </a:pPr>
            <a:r>
              <a:rPr lang="en-US" dirty="0"/>
              <a:t>LGBTQIA+ (263 titles) New in 2024 </a:t>
            </a:r>
          </a:p>
          <a:p>
            <a:pPr marL="685800" lvl="1" indent="-228600">
              <a:buSzPts val="2400"/>
            </a:pPr>
            <a:r>
              <a:rPr lang="en-US" dirty="0"/>
              <a:t>Transgender (23 titles) New in 2024 </a:t>
            </a:r>
          </a:p>
          <a:p>
            <a:pPr marL="228600" lvl="0" indent="-228600">
              <a:buSzPts val="2400"/>
            </a:pPr>
            <a:r>
              <a:rPr lang="en-US" sz="2000" dirty="0"/>
              <a:t>Latin American Studies (700+ titles)</a:t>
            </a:r>
          </a:p>
          <a:p>
            <a:pPr marL="228600" lvl="0" indent="-228600">
              <a:buSzPts val="2400"/>
            </a:pPr>
            <a:r>
              <a:rPr lang="en-US" sz="2000" dirty="0"/>
              <a:t>Music and Sound Studies (200+ titles)</a:t>
            </a:r>
          </a:p>
          <a:p>
            <a:pPr marL="228600" lvl="0" indent="-228600">
              <a:buSzPts val="2400"/>
            </a:pPr>
            <a:r>
              <a:rPr lang="en-US" sz="2000" dirty="0"/>
              <a:t>Religious Studies (160+ titles)</a:t>
            </a:r>
          </a:p>
        </p:txBody>
      </p:sp>
      <p:sp>
        <p:nvSpPr>
          <p:cNvPr id="259" name="Google Shape;259;p32"/>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0"/>
          <p:cNvSpPr txBox="1">
            <a:spLocks noGrp="1"/>
          </p:cNvSpPr>
          <p:nvPr>
            <p:ph type="title"/>
          </p:nvPr>
        </p:nvSpPr>
        <p:spPr>
          <a:xfrm>
            <a:off x="914400" y="639763"/>
            <a:ext cx="48768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Pick-and-Choose e-Books</a:t>
            </a:r>
            <a:endParaRPr dirty="0"/>
          </a:p>
        </p:txBody>
      </p:sp>
      <p:sp>
        <p:nvSpPr>
          <p:cNvPr id="330" name="Google Shape;330;p40"/>
          <p:cNvSpPr txBox="1">
            <a:spLocks noGrp="1"/>
          </p:cNvSpPr>
          <p:nvPr>
            <p:ph type="body" idx="1"/>
          </p:nvPr>
        </p:nvSpPr>
        <p:spPr>
          <a:xfrm>
            <a:off x="914399" y="1825625"/>
            <a:ext cx="5050971" cy="3736975"/>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Title by title purchase of e-books</a:t>
            </a:r>
            <a:endParaRPr dirty="0"/>
          </a:p>
          <a:p>
            <a:pPr marL="228600" lvl="0" indent="-228600" algn="l" rtl="0">
              <a:lnSpc>
                <a:spcPct val="120000"/>
              </a:lnSpc>
              <a:spcBef>
                <a:spcPts val="0"/>
              </a:spcBef>
              <a:spcAft>
                <a:spcPts val="0"/>
              </a:spcAft>
              <a:buClr>
                <a:schemeClr val="dk1"/>
              </a:buClr>
              <a:buSzPts val="2400"/>
              <a:buChar char="•"/>
            </a:pPr>
            <a:r>
              <a:rPr lang="en-US" dirty="0"/>
              <a:t>Across title list of e-books in the humanities and social sciences</a:t>
            </a:r>
            <a:endParaRPr dirty="0"/>
          </a:p>
          <a:p>
            <a:pPr marL="228600" lvl="0" indent="-228600" algn="l" rtl="0">
              <a:lnSpc>
                <a:spcPct val="120000"/>
              </a:lnSpc>
              <a:spcBef>
                <a:spcPts val="0"/>
              </a:spcBef>
              <a:spcAft>
                <a:spcPts val="0"/>
              </a:spcAft>
              <a:buClr>
                <a:schemeClr val="dk1"/>
              </a:buClr>
              <a:buSzPts val="2400"/>
              <a:buChar char="•"/>
            </a:pPr>
            <a:r>
              <a:rPr lang="en-US" dirty="0"/>
              <a:t>Volume discounts start at 25 books</a:t>
            </a:r>
            <a:endParaRPr dirty="0"/>
          </a:p>
          <a:p>
            <a:pPr marL="228600" lvl="0" indent="-228600" algn="l" rtl="0">
              <a:lnSpc>
                <a:spcPct val="120000"/>
              </a:lnSpc>
              <a:spcBef>
                <a:spcPts val="0"/>
              </a:spcBef>
              <a:spcAft>
                <a:spcPts val="0"/>
              </a:spcAft>
              <a:buClr>
                <a:schemeClr val="dk1"/>
              </a:buClr>
              <a:buSzPts val="2400"/>
              <a:buChar char="•"/>
            </a:pPr>
            <a:r>
              <a:rPr lang="en-US" dirty="0"/>
              <a:t>Allows curation of e-book collections</a:t>
            </a:r>
            <a:endParaRPr dirty="0"/>
          </a:p>
          <a:p>
            <a:pPr marL="228600" lvl="0" indent="-228600" algn="l" rtl="0">
              <a:lnSpc>
                <a:spcPct val="120000"/>
              </a:lnSpc>
              <a:spcBef>
                <a:spcPts val="0"/>
              </a:spcBef>
              <a:spcAft>
                <a:spcPts val="0"/>
              </a:spcAft>
              <a:buClr>
                <a:schemeClr val="dk1"/>
              </a:buClr>
              <a:buSzPts val="2400"/>
              <a:buChar char="•"/>
            </a:pPr>
            <a:r>
              <a:rPr lang="en-US" dirty="0"/>
              <a:t>Same platform and features as </a:t>
            </a:r>
            <a:br>
              <a:rPr lang="en-US" dirty="0"/>
            </a:br>
            <a:r>
              <a:rPr lang="en-US" dirty="0"/>
              <a:t>e-book collections products</a:t>
            </a:r>
          </a:p>
          <a:p>
            <a:pPr marL="228600" lvl="0" indent="-228600" algn="l" rtl="0">
              <a:lnSpc>
                <a:spcPct val="120000"/>
              </a:lnSpc>
              <a:spcBef>
                <a:spcPts val="0"/>
              </a:spcBef>
              <a:spcAft>
                <a:spcPts val="0"/>
              </a:spcAft>
              <a:buClr>
                <a:schemeClr val="dk1"/>
              </a:buClr>
              <a:buSzPts val="2400"/>
              <a:buChar char="•"/>
            </a:pPr>
            <a:r>
              <a:rPr lang="en-US" dirty="0"/>
              <a:t>Outright purchase with perpetual access</a:t>
            </a:r>
            <a:endParaRPr dirty="0"/>
          </a:p>
        </p:txBody>
      </p:sp>
      <p:sp>
        <p:nvSpPr>
          <p:cNvPr id="331" name="Google Shape;331;p40"/>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18</a:t>
            </a:fld>
            <a:endParaRPr/>
          </a:p>
        </p:txBody>
      </p:sp>
      <p:pic>
        <p:nvPicPr>
          <p:cNvPr id="3" name="Picture 2">
            <a:extLst>
              <a:ext uri="{FF2B5EF4-FFF2-40B4-BE49-F238E27FC236}">
                <a16:creationId xmlns:a16="http://schemas.microsoft.com/office/drawing/2014/main" id="{34A3574F-2FD0-486D-92C8-BC50D3F2D4DA}"/>
              </a:ext>
            </a:extLst>
          </p:cNvPr>
          <p:cNvPicPr>
            <a:picLocks noChangeAspect="1"/>
          </p:cNvPicPr>
          <p:nvPr/>
        </p:nvPicPr>
        <p:blipFill>
          <a:blip r:embed="rId3"/>
          <a:stretch>
            <a:fillRect/>
          </a:stretch>
        </p:blipFill>
        <p:spPr>
          <a:xfrm>
            <a:off x="6226633" y="1676400"/>
            <a:ext cx="5736768" cy="3823834"/>
          </a:xfrm>
          <a:prstGeom prst="rect">
            <a:avLst/>
          </a:prstGeom>
        </p:spPr>
      </p:pic>
      <p:sp>
        <p:nvSpPr>
          <p:cNvPr id="5" name="Picture Placeholder 4">
            <a:extLst>
              <a:ext uri="{FF2B5EF4-FFF2-40B4-BE49-F238E27FC236}">
                <a16:creationId xmlns:a16="http://schemas.microsoft.com/office/drawing/2014/main" id="{A81E3800-2B63-4654-AB5C-E7DFABF3FC4E}"/>
              </a:ext>
            </a:extLst>
          </p:cNvPr>
          <p:cNvSpPr>
            <a:spLocks noGrp="1"/>
          </p:cNvSpPr>
          <p:nvPr>
            <p:ph type="pic" idx="2"/>
          </p:nvPr>
        </p:nvSpPr>
        <p:spPr>
          <a:xfrm>
            <a:off x="6096000" y="0"/>
            <a:ext cx="5867400" cy="6858000"/>
          </a:xfrm>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1"/>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e-Book Features</a:t>
            </a:r>
            <a:endParaRPr dirty="0"/>
          </a:p>
        </p:txBody>
      </p:sp>
      <p:sp>
        <p:nvSpPr>
          <p:cNvPr id="338" name="Google Shape;338;p41"/>
          <p:cNvSpPr txBox="1">
            <a:spLocks noGrp="1"/>
          </p:cNvSpPr>
          <p:nvPr>
            <p:ph type="body" idx="1"/>
          </p:nvPr>
        </p:nvSpPr>
        <p:spPr>
          <a:xfrm>
            <a:off x="914398" y="1825625"/>
            <a:ext cx="8057861" cy="4341373"/>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000"/>
              <a:buChar char="•"/>
            </a:pPr>
            <a:r>
              <a:rPr lang="en-US" sz="2000" dirty="0"/>
              <a:t>No digital rights management (DRM)</a:t>
            </a:r>
            <a:endParaRPr sz="2000" dirty="0"/>
          </a:p>
          <a:p>
            <a:pPr marL="228600" lvl="0" indent="-228600" algn="l" rtl="0">
              <a:lnSpc>
                <a:spcPct val="110000"/>
              </a:lnSpc>
              <a:spcBef>
                <a:spcPts val="1000"/>
              </a:spcBef>
              <a:spcAft>
                <a:spcPts val="0"/>
              </a:spcAft>
              <a:buClr>
                <a:schemeClr val="dk1"/>
              </a:buClr>
              <a:buSzPts val="2000"/>
              <a:buChar char="•"/>
            </a:pPr>
            <a:r>
              <a:rPr lang="en-US" sz="2000" dirty="0"/>
              <a:t>Unlimited multiuser access</a:t>
            </a:r>
            <a:endParaRPr dirty="0"/>
          </a:p>
          <a:p>
            <a:pPr marL="228600" lvl="0" indent="-228600" algn="l" rtl="0">
              <a:lnSpc>
                <a:spcPct val="110000"/>
              </a:lnSpc>
              <a:spcBef>
                <a:spcPts val="1000"/>
              </a:spcBef>
              <a:spcAft>
                <a:spcPts val="0"/>
              </a:spcAft>
              <a:buClr>
                <a:schemeClr val="dk1"/>
              </a:buClr>
              <a:buSzPts val="2000"/>
              <a:buChar char="•"/>
            </a:pPr>
            <a:r>
              <a:rPr lang="en-US" sz="2000" dirty="0"/>
              <a:t>Tiered discounting</a:t>
            </a:r>
            <a:endParaRPr dirty="0"/>
          </a:p>
          <a:p>
            <a:pPr marL="228600" lvl="0" indent="-228600" algn="l" rtl="0">
              <a:lnSpc>
                <a:spcPct val="110000"/>
              </a:lnSpc>
              <a:spcBef>
                <a:spcPts val="1000"/>
              </a:spcBef>
              <a:spcAft>
                <a:spcPts val="0"/>
              </a:spcAft>
              <a:buClr>
                <a:schemeClr val="dk1"/>
              </a:buClr>
              <a:buSzPts val="2000"/>
              <a:buChar char="•"/>
            </a:pPr>
            <a:r>
              <a:rPr lang="en-US" sz="2000" dirty="0"/>
              <a:t>COUNTER-compliant usage statistics</a:t>
            </a:r>
            <a:endParaRPr dirty="0"/>
          </a:p>
          <a:p>
            <a:pPr marL="228600" lvl="0" indent="-228600" algn="l" rtl="0">
              <a:lnSpc>
                <a:spcPct val="110000"/>
              </a:lnSpc>
              <a:spcBef>
                <a:spcPts val="1000"/>
              </a:spcBef>
              <a:spcAft>
                <a:spcPts val="0"/>
              </a:spcAft>
              <a:buClr>
                <a:schemeClr val="dk1"/>
              </a:buClr>
              <a:buSzPts val="2000"/>
              <a:buChar char="•"/>
            </a:pPr>
            <a:r>
              <a:rPr lang="en-US" sz="2000" dirty="0"/>
              <a:t>Users can print, read online, or download PDFs by chapter</a:t>
            </a:r>
            <a:endParaRPr dirty="0"/>
          </a:p>
          <a:p>
            <a:pPr marL="228600" lvl="0" indent="-228600" algn="l" rtl="0">
              <a:lnSpc>
                <a:spcPct val="110000"/>
              </a:lnSpc>
              <a:spcBef>
                <a:spcPts val="1000"/>
              </a:spcBef>
              <a:spcAft>
                <a:spcPts val="0"/>
              </a:spcAft>
              <a:buClr>
                <a:schemeClr val="dk1"/>
              </a:buClr>
              <a:buSzPts val="2000"/>
              <a:buChar char="•"/>
            </a:pPr>
            <a:r>
              <a:rPr lang="en-US" sz="2000" dirty="0"/>
              <a:t>No ongoing maintenance fees</a:t>
            </a:r>
            <a:endParaRPr dirty="0"/>
          </a:p>
          <a:p>
            <a:pPr marL="228600" lvl="0" indent="-228600" algn="l" rtl="0">
              <a:lnSpc>
                <a:spcPct val="110000"/>
              </a:lnSpc>
              <a:spcBef>
                <a:spcPts val="1000"/>
              </a:spcBef>
              <a:spcAft>
                <a:spcPts val="0"/>
              </a:spcAft>
              <a:buClr>
                <a:schemeClr val="dk1"/>
              </a:buClr>
              <a:buSzPts val="2000"/>
              <a:buChar char="•"/>
            </a:pPr>
            <a:r>
              <a:rPr lang="en-US" sz="2000" dirty="0"/>
              <a:t>Free MARC records, created by catalogers at Duke University Libraries</a:t>
            </a:r>
            <a:endParaRPr sz="2000" dirty="0"/>
          </a:p>
          <a:p>
            <a:pPr marL="0" lvl="0" indent="0" algn="l" rtl="0">
              <a:lnSpc>
                <a:spcPct val="120000"/>
              </a:lnSpc>
              <a:spcBef>
                <a:spcPts val="0"/>
              </a:spcBef>
              <a:spcAft>
                <a:spcPts val="0"/>
              </a:spcAft>
              <a:buClr>
                <a:schemeClr val="dk1"/>
              </a:buClr>
              <a:buSzPts val="2400"/>
              <a:buNone/>
            </a:pPr>
            <a:endParaRPr dirty="0"/>
          </a:p>
          <a:p>
            <a:pPr marL="228600" lvl="0" indent="-76200" algn="l" rtl="0">
              <a:lnSpc>
                <a:spcPct val="120000"/>
              </a:lnSpc>
              <a:spcBef>
                <a:spcPts val="0"/>
              </a:spcBef>
              <a:spcAft>
                <a:spcPts val="0"/>
              </a:spcAft>
              <a:buClr>
                <a:schemeClr val="dk1"/>
              </a:buClr>
              <a:buSzPts val="2400"/>
              <a:buNone/>
            </a:pPr>
            <a:endParaRPr dirty="0"/>
          </a:p>
        </p:txBody>
      </p:sp>
      <p:sp>
        <p:nvSpPr>
          <p:cNvPr id="340" name="Google Shape;340;p41"/>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19</a:t>
            </a:fld>
            <a:endParaRPr/>
          </a:p>
        </p:txBody>
      </p:sp>
      <p:pic>
        <p:nvPicPr>
          <p:cNvPr id="3" name="Picture 2">
            <a:extLst>
              <a:ext uri="{FF2B5EF4-FFF2-40B4-BE49-F238E27FC236}">
                <a16:creationId xmlns:a16="http://schemas.microsoft.com/office/drawing/2014/main" id="{1CB06766-DF73-4078-B0AA-01BB0B47162F}"/>
              </a:ext>
            </a:extLst>
          </p:cNvPr>
          <p:cNvPicPr>
            <a:picLocks noChangeAspect="1"/>
          </p:cNvPicPr>
          <p:nvPr/>
        </p:nvPicPr>
        <p:blipFill>
          <a:blip r:embed="rId3"/>
          <a:stretch>
            <a:fillRect/>
          </a:stretch>
        </p:blipFill>
        <p:spPr>
          <a:xfrm>
            <a:off x="9088820" y="1825625"/>
            <a:ext cx="1968717" cy="29530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a:spLocks noGrp="1"/>
          </p:cNvSpPr>
          <p:nvPr>
            <p:ph type="title"/>
          </p:nvPr>
        </p:nvSpPr>
        <p:spPr>
          <a:xfrm>
            <a:off x="914400" y="639763"/>
            <a:ext cx="48768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a:t>About Duke University Press</a:t>
            </a:r>
            <a:endParaRPr/>
          </a:p>
        </p:txBody>
      </p:sp>
      <p:sp>
        <p:nvSpPr>
          <p:cNvPr id="101" name="Google Shape;101;p14"/>
          <p:cNvSpPr txBox="1">
            <a:spLocks noGrp="1"/>
          </p:cNvSpPr>
          <p:nvPr>
            <p:ph type="body" idx="1"/>
          </p:nvPr>
        </p:nvSpPr>
        <p:spPr>
          <a:xfrm>
            <a:off x="914400" y="1825625"/>
            <a:ext cx="4876800" cy="3736975"/>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Humanities, social sciences, </a:t>
            </a:r>
            <a:br>
              <a:rPr lang="en-US" dirty="0"/>
            </a:br>
            <a:r>
              <a:rPr lang="en-US" dirty="0"/>
              <a:t>and mathematics publisher</a:t>
            </a:r>
            <a:endParaRPr dirty="0"/>
          </a:p>
          <a:p>
            <a:pPr marL="228600" lvl="0" indent="-228600" algn="l" rtl="0">
              <a:lnSpc>
                <a:spcPct val="120000"/>
              </a:lnSpc>
              <a:spcBef>
                <a:spcPts val="1200"/>
              </a:spcBef>
              <a:spcAft>
                <a:spcPts val="0"/>
              </a:spcAft>
              <a:buClr>
                <a:schemeClr val="dk1"/>
              </a:buClr>
              <a:buSzPts val="2400"/>
              <a:buChar char="•"/>
            </a:pPr>
            <a:r>
              <a:rPr lang="en-US" dirty="0"/>
              <a:t>A division of Duke University </a:t>
            </a:r>
            <a:br>
              <a:rPr lang="en-US" dirty="0"/>
            </a:br>
            <a:r>
              <a:rPr lang="en-US" dirty="0"/>
              <a:t>in Durham, North Carolina, USA</a:t>
            </a:r>
            <a:endParaRPr dirty="0"/>
          </a:p>
          <a:p>
            <a:pPr marL="228600" lvl="0" indent="-228600" algn="l" rtl="0">
              <a:lnSpc>
                <a:spcPct val="120000"/>
              </a:lnSpc>
              <a:spcBef>
                <a:spcPts val="1200"/>
              </a:spcBef>
              <a:spcAft>
                <a:spcPts val="0"/>
              </a:spcAft>
              <a:buClr>
                <a:schemeClr val="dk1"/>
              </a:buClr>
              <a:buSzPts val="2400"/>
              <a:buChar char="•"/>
            </a:pPr>
            <a:r>
              <a:rPr lang="en-US" dirty="0"/>
              <a:t>Strong reputation for leading-edge scholarly publishing</a:t>
            </a:r>
            <a:endParaRPr dirty="0"/>
          </a:p>
          <a:p>
            <a:pPr marL="228600" lvl="0" indent="-76200" algn="l" rtl="0">
              <a:lnSpc>
                <a:spcPct val="120000"/>
              </a:lnSpc>
              <a:spcBef>
                <a:spcPts val="0"/>
              </a:spcBef>
              <a:spcAft>
                <a:spcPts val="0"/>
              </a:spcAft>
              <a:buClr>
                <a:schemeClr val="dk1"/>
              </a:buClr>
              <a:buSzPts val="2400"/>
              <a:buNone/>
            </a:pPr>
            <a:endParaRPr dirty="0"/>
          </a:p>
        </p:txBody>
      </p:sp>
      <p:pic>
        <p:nvPicPr>
          <p:cNvPr id="102" name="Google Shape;102;p14"/>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6324600" y="0"/>
            <a:ext cx="586740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2"/>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a:t>Open Access Content</a:t>
            </a:r>
            <a:endParaRPr/>
          </a:p>
        </p:txBody>
      </p:sp>
      <p:sp>
        <p:nvSpPr>
          <p:cNvPr id="346" name="Google Shape;346;p42"/>
          <p:cNvSpPr txBox="1">
            <a:spLocks noGrp="1"/>
          </p:cNvSpPr>
          <p:nvPr>
            <p:ph type="body" idx="1"/>
          </p:nvPr>
        </p:nvSpPr>
        <p:spPr>
          <a:xfrm>
            <a:off x="914400" y="1674778"/>
            <a:ext cx="6935821" cy="3544888"/>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000"/>
              <a:buChar char="•"/>
            </a:pPr>
            <a:r>
              <a:rPr lang="en-US" sz="2000" dirty="0"/>
              <a:t>Seven fully open access journals: </a:t>
            </a:r>
            <a:endParaRPr dirty="0"/>
          </a:p>
          <a:p>
            <a:pPr marL="576072" lvl="1" indent="-228600" algn="l" rtl="0">
              <a:lnSpc>
                <a:spcPct val="120000"/>
              </a:lnSpc>
              <a:spcBef>
                <a:spcPts val="0"/>
              </a:spcBef>
              <a:spcAft>
                <a:spcPts val="0"/>
              </a:spcAft>
              <a:buClr>
                <a:schemeClr val="dk1"/>
              </a:buClr>
              <a:buSzPts val="1600"/>
              <a:buChar char="∘"/>
            </a:pPr>
            <a:r>
              <a:rPr lang="en-US" sz="1600" i="1" dirty="0"/>
              <a:t>Carlyle Letters Online</a:t>
            </a:r>
            <a:endParaRPr dirty="0"/>
          </a:p>
          <a:p>
            <a:pPr marL="576072" lvl="1" indent="-228600" algn="l" rtl="0">
              <a:lnSpc>
                <a:spcPct val="120000"/>
              </a:lnSpc>
              <a:spcBef>
                <a:spcPts val="0"/>
              </a:spcBef>
              <a:spcAft>
                <a:spcPts val="0"/>
              </a:spcAft>
              <a:buClr>
                <a:schemeClr val="dk1"/>
              </a:buClr>
              <a:buSzPts val="1600"/>
              <a:buChar char="∘"/>
            </a:pPr>
            <a:r>
              <a:rPr lang="en-US" sz="1600" i="1" dirty="0"/>
              <a:t>Critical Times</a:t>
            </a:r>
            <a:endParaRPr sz="1800" dirty="0"/>
          </a:p>
          <a:p>
            <a:pPr marL="576072" lvl="1" indent="-228600" algn="l" rtl="0">
              <a:lnSpc>
                <a:spcPct val="120000"/>
              </a:lnSpc>
              <a:spcBef>
                <a:spcPts val="0"/>
              </a:spcBef>
              <a:spcAft>
                <a:spcPts val="0"/>
              </a:spcAft>
              <a:buClr>
                <a:schemeClr val="dk1"/>
              </a:buClr>
              <a:buSzPts val="1600"/>
              <a:buChar char="∘"/>
            </a:pPr>
            <a:r>
              <a:rPr lang="en-US" sz="1600" i="1" dirty="0"/>
              <a:t>Environmental Humanities</a:t>
            </a:r>
            <a:endParaRPr dirty="0"/>
          </a:p>
          <a:p>
            <a:pPr marL="576072" lvl="1" indent="-228600" algn="l" rtl="0">
              <a:lnSpc>
                <a:spcPct val="120000"/>
              </a:lnSpc>
              <a:spcBef>
                <a:spcPts val="0"/>
              </a:spcBef>
              <a:spcAft>
                <a:spcPts val="0"/>
              </a:spcAft>
              <a:buClr>
                <a:schemeClr val="dk1"/>
              </a:buClr>
              <a:buSzPts val="1600"/>
              <a:buChar char="∘"/>
            </a:pPr>
            <a:r>
              <a:rPr lang="en-US" sz="1600" i="1" dirty="0"/>
              <a:t>liquid blackness </a:t>
            </a:r>
          </a:p>
          <a:p>
            <a:pPr marL="576072" lvl="1" indent="-228600" algn="l" rtl="0">
              <a:lnSpc>
                <a:spcPct val="120000"/>
              </a:lnSpc>
              <a:spcBef>
                <a:spcPts val="0"/>
              </a:spcBef>
              <a:spcAft>
                <a:spcPts val="0"/>
              </a:spcAft>
              <a:buClr>
                <a:schemeClr val="dk1"/>
              </a:buClr>
              <a:buSzPts val="1600"/>
              <a:buChar char="∘"/>
            </a:pPr>
            <a:r>
              <a:rPr lang="en-US" sz="1600" i="1" dirty="0"/>
              <a:t>QTR: A Journal of Trans and Queer Studies in Religion</a:t>
            </a:r>
            <a:endParaRPr sz="2200" dirty="0"/>
          </a:p>
          <a:p>
            <a:pPr marL="576072" lvl="1" indent="-228600" algn="l" rtl="0">
              <a:lnSpc>
                <a:spcPct val="120000"/>
              </a:lnSpc>
              <a:spcBef>
                <a:spcPts val="0"/>
              </a:spcBef>
              <a:spcAft>
                <a:spcPts val="0"/>
              </a:spcAft>
              <a:buClr>
                <a:schemeClr val="dk1"/>
              </a:buClr>
              <a:buSzPts val="1600"/>
              <a:buChar char="∘"/>
            </a:pPr>
            <a:r>
              <a:rPr lang="en-US" sz="1600" i="1" dirty="0" err="1"/>
              <a:t>Sungkyun</a:t>
            </a:r>
            <a:r>
              <a:rPr lang="en-US" sz="1600" i="1" dirty="0"/>
              <a:t> Journal of East Asian Studies</a:t>
            </a:r>
          </a:p>
          <a:p>
            <a:pPr marL="576072" lvl="1" indent="-228600" algn="l" rtl="0">
              <a:lnSpc>
                <a:spcPct val="120000"/>
              </a:lnSpc>
              <a:spcBef>
                <a:spcPts val="0"/>
              </a:spcBef>
              <a:spcAft>
                <a:spcPts val="0"/>
              </a:spcAft>
              <a:buClr>
                <a:schemeClr val="dk1"/>
              </a:buClr>
              <a:buSzPts val="1600"/>
              <a:buChar char="∘"/>
            </a:pPr>
            <a:r>
              <a:rPr lang="en-US" sz="1600" i="1" dirty="0"/>
              <a:t>Trans Asia Photography</a:t>
            </a:r>
            <a:endParaRPr dirty="0"/>
          </a:p>
          <a:p>
            <a:pPr marL="228600" lvl="0" indent="-228600" algn="l" rtl="0">
              <a:lnSpc>
                <a:spcPct val="120000"/>
              </a:lnSpc>
              <a:spcBef>
                <a:spcPts val="0"/>
              </a:spcBef>
              <a:spcAft>
                <a:spcPts val="0"/>
              </a:spcAft>
              <a:buClr>
                <a:schemeClr val="dk1"/>
              </a:buClr>
              <a:buSzPts val="2000"/>
              <a:buChar char="•"/>
            </a:pPr>
            <a:r>
              <a:rPr lang="en-US" sz="2000" dirty="0"/>
              <a:t>Select book titles included in the open e-book initiatives </a:t>
            </a:r>
            <a:endParaRPr dirty="0"/>
          </a:p>
          <a:p>
            <a:pPr marL="576072" lvl="1" indent="-228600" algn="l" rtl="0">
              <a:lnSpc>
                <a:spcPct val="120000"/>
              </a:lnSpc>
              <a:spcBef>
                <a:spcPts val="0"/>
              </a:spcBef>
              <a:spcAft>
                <a:spcPts val="0"/>
              </a:spcAft>
              <a:buClr>
                <a:schemeClr val="dk1"/>
              </a:buClr>
              <a:buSzPts val="2000"/>
              <a:buChar char="∘"/>
            </a:pPr>
            <a:r>
              <a:rPr lang="en-US" sz="1600" dirty="0"/>
              <a:t>Tome</a:t>
            </a:r>
            <a:endParaRPr sz="1600" dirty="0"/>
          </a:p>
          <a:p>
            <a:pPr marL="576072" lvl="1" indent="-228600" algn="l" rtl="0">
              <a:lnSpc>
                <a:spcPct val="120000"/>
              </a:lnSpc>
              <a:spcBef>
                <a:spcPts val="0"/>
              </a:spcBef>
              <a:spcAft>
                <a:spcPts val="0"/>
              </a:spcAft>
              <a:buClr>
                <a:schemeClr val="dk1"/>
              </a:buClr>
              <a:buSzPts val="2000"/>
              <a:buChar char="∘"/>
            </a:pPr>
            <a:r>
              <a:rPr lang="en-US" sz="1600" dirty="0"/>
              <a:t>Knowledge Unlatched</a:t>
            </a:r>
            <a:endParaRPr sz="1600" dirty="0"/>
          </a:p>
          <a:p>
            <a:pPr marL="576072" lvl="1" indent="-228600" algn="l" rtl="0">
              <a:lnSpc>
                <a:spcPct val="120000"/>
              </a:lnSpc>
              <a:spcBef>
                <a:spcPts val="0"/>
              </a:spcBef>
              <a:spcAft>
                <a:spcPts val="0"/>
              </a:spcAft>
              <a:buClr>
                <a:schemeClr val="dk1"/>
              </a:buClr>
              <a:buSzPts val="2000"/>
              <a:buChar char="∘"/>
            </a:pPr>
            <a:r>
              <a:rPr lang="en-US" sz="1600" dirty="0"/>
              <a:t>Duke University Open Book Archive</a:t>
            </a:r>
            <a:endParaRPr sz="1600" dirty="0"/>
          </a:p>
          <a:p>
            <a:pPr marL="576072" lvl="1" indent="-228600" algn="l" rtl="0">
              <a:lnSpc>
                <a:spcPct val="120000"/>
              </a:lnSpc>
              <a:spcBef>
                <a:spcPts val="0"/>
              </a:spcBef>
              <a:spcAft>
                <a:spcPts val="0"/>
              </a:spcAft>
              <a:buClr>
                <a:schemeClr val="dk1"/>
              </a:buClr>
              <a:buSzPts val="2000"/>
              <a:buChar char="∘"/>
            </a:pPr>
            <a:r>
              <a:rPr lang="en-US" sz="1600" dirty="0"/>
              <a:t>OAPEN platform </a:t>
            </a:r>
            <a:endParaRPr sz="1600" dirty="0"/>
          </a:p>
        </p:txBody>
      </p:sp>
      <p:sp>
        <p:nvSpPr>
          <p:cNvPr id="347" name="Google Shape;347;p42"/>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20</a:t>
            </a:fld>
            <a:endParaRPr/>
          </a:p>
        </p:txBody>
      </p:sp>
      <p:pic>
        <p:nvPicPr>
          <p:cNvPr id="348" name="Google Shape;348;p42"/>
          <p:cNvPicPr preferRelativeResize="0">
            <a:picLocks noGrp="1"/>
          </p:cNvPicPr>
          <p:nvPr>
            <p:ph type="pic" idx="2"/>
          </p:nvPr>
        </p:nvPicPr>
        <p:blipFill>
          <a:blip r:embed="rId3"/>
          <a:stretch>
            <a:fillRect/>
          </a:stretch>
        </p:blipFill>
        <p:spPr>
          <a:xfrm>
            <a:off x="8238744" y="1828800"/>
            <a:ext cx="2750890" cy="3929188"/>
          </a:xfrm>
          <a:prstGeom prst="rect">
            <a:avLst/>
          </a:prstGeom>
          <a:noFill/>
          <a:ln>
            <a:noFill/>
          </a:ln>
        </p:spPr>
      </p:pic>
      <p:pic>
        <p:nvPicPr>
          <p:cNvPr id="349" name="Google Shape;349;p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311510" y="5791465"/>
            <a:ext cx="1993627" cy="7974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3"/>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i="1" dirty="0"/>
              <a:t>Demography: A Subscribe to Open Journal</a:t>
            </a:r>
            <a:endParaRPr i="1" dirty="0"/>
          </a:p>
        </p:txBody>
      </p:sp>
      <p:sp>
        <p:nvSpPr>
          <p:cNvPr id="355" name="Google Shape;355;p43"/>
          <p:cNvSpPr txBox="1">
            <a:spLocks noGrp="1"/>
          </p:cNvSpPr>
          <p:nvPr>
            <p:ph type="body" idx="1"/>
          </p:nvPr>
        </p:nvSpPr>
        <p:spPr>
          <a:xfrm>
            <a:off x="914399" y="1874976"/>
            <a:ext cx="6424500" cy="3544800"/>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Font typeface="Cambria"/>
              <a:buChar char="•"/>
            </a:pPr>
            <a:r>
              <a:rPr lang="en-US" sz="2200" dirty="0"/>
              <a:t>Subscribe to Open access model started in 2024</a:t>
            </a:r>
            <a:endParaRPr sz="2200" dirty="0"/>
          </a:p>
          <a:p>
            <a:pPr marL="228600" lvl="0" indent="-228600" algn="l" rtl="0">
              <a:lnSpc>
                <a:spcPct val="120000"/>
              </a:lnSpc>
              <a:spcBef>
                <a:spcPts val="0"/>
              </a:spcBef>
              <a:spcAft>
                <a:spcPts val="0"/>
              </a:spcAft>
              <a:buClr>
                <a:schemeClr val="dk1"/>
              </a:buClr>
              <a:buSzPts val="2400"/>
              <a:buFont typeface="Cambria"/>
              <a:buChar char="•"/>
            </a:pPr>
            <a:r>
              <a:rPr lang="en-US" sz="2200" dirty="0"/>
              <a:t>Flagship journal of the Population Association of America</a:t>
            </a:r>
            <a:endParaRPr sz="2200" dirty="0"/>
          </a:p>
          <a:p>
            <a:pPr marL="228600" lvl="0" indent="-228600" algn="l" rtl="0">
              <a:lnSpc>
                <a:spcPct val="120000"/>
              </a:lnSpc>
              <a:spcBef>
                <a:spcPts val="0"/>
              </a:spcBef>
              <a:spcAft>
                <a:spcPts val="0"/>
              </a:spcAft>
              <a:buClr>
                <a:schemeClr val="dk1"/>
              </a:buClr>
              <a:buSzPts val="2400"/>
              <a:buFont typeface="Cambria"/>
              <a:buChar char="•"/>
            </a:pPr>
            <a:r>
              <a:rPr lang="en-US" sz="2200" dirty="0"/>
              <a:t>The most-cited journal in population studies</a:t>
            </a:r>
            <a:endParaRPr sz="2200" dirty="0"/>
          </a:p>
          <a:p>
            <a:pPr marL="228600" lvl="0" indent="-228600" algn="l" rtl="0">
              <a:lnSpc>
                <a:spcPct val="120000"/>
              </a:lnSpc>
              <a:spcBef>
                <a:spcPts val="0"/>
              </a:spcBef>
              <a:spcAft>
                <a:spcPts val="0"/>
              </a:spcAft>
              <a:buClr>
                <a:schemeClr val="dk1"/>
              </a:buClr>
              <a:buSzPts val="2400"/>
              <a:buFont typeface="Cambria"/>
              <a:buChar char="•"/>
            </a:pPr>
            <a:r>
              <a:rPr lang="en-US" sz="2200" dirty="0"/>
              <a:t>Global geographic focus with highest quality original research</a:t>
            </a:r>
          </a:p>
          <a:p>
            <a:pPr marL="228600" lvl="0" indent="-228600" algn="l" rtl="0">
              <a:lnSpc>
                <a:spcPct val="120000"/>
              </a:lnSpc>
              <a:spcBef>
                <a:spcPts val="0"/>
              </a:spcBef>
              <a:spcAft>
                <a:spcPts val="0"/>
              </a:spcAft>
              <a:buClr>
                <a:schemeClr val="dk1"/>
              </a:buClr>
              <a:buSzPts val="2400"/>
              <a:buFont typeface="Cambria"/>
              <a:buChar char="•"/>
            </a:pPr>
            <a:r>
              <a:rPr lang="en-US" sz="2200" dirty="0"/>
              <a:t>Paid subscribers receive immediate and perpetual access. If the funding threshold is met, the volume becomes fully open access</a:t>
            </a:r>
          </a:p>
        </p:txBody>
      </p:sp>
      <p:sp>
        <p:nvSpPr>
          <p:cNvPr id="356" name="Google Shape;356;p43"/>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21</a:t>
            </a:fld>
            <a:endParaRPr/>
          </a:p>
        </p:txBody>
      </p:sp>
      <p:pic>
        <p:nvPicPr>
          <p:cNvPr id="2050" name="Picture 2" descr="https://www.dukeupress.edu/getmedia/414c4f8f-39ac-4f8b-8721-fa7ecf31a441/DEM_new_pr.jpg?width=270&amp;height=400">
            <a:extLst>
              <a:ext uri="{FF2B5EF4-FFF2-40B4-BE49-F238E27FC236}">
                <a16:creationId xmlns:a16="http://schemas.microsoft.com/office/drawing/2014/main" id="{58094EE5-7306-499D-A19D-2836EA135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6880" y="1742376"/>
            <a:ext cx="2687955" cy="39821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dukeupress.edu/getmedia/c0590cac-6beb-4be7-bfc4-f847d6eff1d6/S20-Flash-Sep22-EquitableOA-COL-RGB.png?width=160&amp;height=160">
            <a:extLst>
              <a:ext uri="{FF2B5EF4-FFF2-40B4-BE49-F238E27FC236}">
                <a16:creationId xmlns:a16="http://schemas.microsoft.com/office/drawing/2014/main" id="{702FFC46-F4E5-4750-A7C6-205EBB2AAD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2072" y="454888"/>
            <a:ext cx="1932712" cy="1932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48" y="0"/>
            <a:ext cx="12188952" cy="6861337"/>
          </a:xfrm>
          <a:prstGeom prst="rect">
            <a:avLst/>
          </a:prstGeom>
          <a:noFill/>
          <a:ln>
            <a:noFill/>
          </a:ln>
        </p:spPr>
      </p:pic>
      <p:pic>
        <p:nvPicPr>
          <p:cNvPr id="363" name="Google Shape;363;p4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62000" y="5600780"/>
            <a:ext cx="1571625" cy="812800"/>
          </a:xfrm>
          <a:prstGeom prst="rect">
            <a:avLst/>
          </a:prstGeom>
          <a:noFill/>
          <a:ln>
            <a:noFill/>
          </a:ln>
        </p:spPr>
      </p:pic>
      <p:sp>
        <p:nvSpPr>
          <p:cNvPr id="364" name="Google Shape;364;p44"/>
          <p:cNvSpPr/>
          <p:nvPr/>
        </p:nvSpPr>
        <p:spPr>
          <a:xfrm>
            <a:off x="0" y="3810000"/>
            <a:ext cx="12192000" cy="1343025"/>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a:ea typeface="Cambria"/>
              <a:cs typeface="Cambria"/>
              <a:sym typeface="Cambria"/>
            </a:endParaRPr>
          </a:p>
        </p:txBody>
      </p:sp>
      <p:sp>
        <p:nvSpPr>
          <p:cNvPr id="365" name="Google Shape;365;p44"/>
          <p:cNvSpPr txBox="1"/>
          <p:nvPr/>
        </p:nvSpPr>
        <p:spPr>
          <a:xfrm>
            <a:off x="914400" y="4235450"/>
            <a:ext cx="5861050" cy="490538"/>
          </a:xfrm>
          <a:prstGeom prst="rect">
            <a:avLst/>
          </a:prstGeom>
          <a:noFill/>
          <a:ln>
            <a:noFill/>
          </a:ln>
        </p:spPr>
        <p:txBody>
          <a:bodyPr spcFirstLastPara="1" wrap="square" lIns="0" tIns="0" rIns="0" bIns="0" anchor="t" anchorCtr="0">
            <a:noAutofit/>
          </a:bodyPr>
          <a:lstStyle/>
          <a:p>
            <a:pPr marL="228600" marR="0" lvl="0" indent="-228600" algn="l" rtl="0">
              <a:lnSpc>
                <a:spcPct val="110000"/>
              </a:lnSpc>
              <a:spcBef>
                <a:spcPts val="0"/>
              </a:spcBef>
              <a:spcAft>
                <a:spcPts val="0"/>
              </a:spcAft>
              <a:buClr>
                <a:schemeClr val="lt1"/>
              </a:buClr>
              <a:buSzPts val="2800"/>
              <a:buFont typeface="Arial"/>
              <a:buNone/>
            </a:pPr>
            <a:r>
              <a:rPr lang="en-US" sz="2800" b="1">
                <a:solidFill>
                  <a:schemeClr val="lt1"/>
                </a:solidFill>
                <a:latin typeface="Roboto"/>
                <a:ea typeface="Roboto"/>
                <a:cs typeface="Roboto"/>
                <a:sym typeface="Roboto"/>
              </a:rPr>
              <a:t>Mathematics</a:t>
            </a:r>
            <a:endParaRPr/>
          </a:p>
        </p:txBody>
      </p:sp>
      <p:sp>
        <p:nvSpPr>
          <p:cNvPr id="6" name="Google Shape;371;p45">
            <a:extLst>
              <a:ext uri="{FF2B5EF4-FFF2-40B4-BE49-F238E27FC236}">
                <a16:creationId xmlns:a16="http://schemas.microsoft.com/office/drawing/2014/main" id="{830E2873-6053-46B9-B1B9-5AB76C5A8BB7}"/>
              </a:ext>
            </a:extLst>
          </p:cNvPr>
          <p:cNvSpPr txBox="1"/>
          <p:nvPr/>
        </p:nvSpPr>
        <p:spPr>
          <a:xfrm>
            <a:off x="3414531" y="4005752"/>
            <a:ext cx="2916300" cy="9141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Applied Mathematics</a:t>
            </a:r>
            <a:endParaRPr dirty="0">
              <a:solidFill>
                <a:schemeClr val="bg1"/>
              </a:solidFill>
            </a:endParaRPr>
          </a:p>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Commutative Algebra</a:t>
            </a:r>
            <a:endParaRPr dirty="0">
              <a:solidFill>
                <a:schemeClr val="bg1"/>
              </a:solidFill>
            </a:endParaRPr>
          </a:p>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Formal Logic</a:t>
            </a:r>
            <a:endParaRPr sz="1800" dirty="0">
              <a:solidFill>
                <a:schemeClr val="bg1"/>
              </a:solidFill>
              <a:latin typeface="Cambria"/>
              <a:ea typeface="Cambria"/>
              <a:cs typeface="Cambria"/>
              <a:sym typeface="Cambria"/>
            </a:endParaRPr>
          </a:p>
        </p:txBody>
      </p:sp>
      <p:sp>
        <p:nvSpPr>
          <p:cNvPr id="7" name="Google Shape;372;p45">
            <a:extLst>
              <a:ext uri="{FF2B5EF4-FFF2-40B4-BE49-F238E27FC236}">
                <a16:creationId xmlns:a16="http://schemas.microsoft.com/office/drawing/2014/main" id="{163F7372-5F65-4D4E-8EAC-C86D99D5C800}"/>
              </a:ext>
            </a:extLst>
          </p:cNvPr>
          <p:cNvSpPr txBox="1"/>
          <p:nvPr/>
        </p:nvSpPr>
        <p:spPr>
          <a:xfrm>
            <a:off x="5867622" y="4005750"/>
            <a:ext cx="3239400" cy="9141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Functional Analysis</a:t>
            </a:r>
            <a:endParaRPr dirty="0">
              <a:solidFill>
                <a:schemeClr val="bg1"/>
              </a:solidFill>
            </a:endParaRPr>
          </a:p>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General Mathematics</a:t>
            </a:r>
            <a:endParaRPr dirty="0">
              <a:solidFill>
                <a:schemeClr val="bg1"/>
              </a:solidFill>
            </a:endParaRPr>
          </a:p>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Integral Equations</a:t>
            </a:r>
            <a:endParaRPr sz="1800" dirty="0">
              <a:solidFill>
                <a:schemeClr val="bg1"/>
              </a:solidFill>
              <a:latin typeface="Cambria"/>
              <a:ea typeface="Cambria"/>
              <a:cs typeface="Cambria"/>
              <a:sym typeface="Cambria"/>
            </a:endParaRPr>
          </a:p>
        </p:txBody>
      </p:sp>
      <p:sp>
        <p:nvSpPr>
          <p:cNvPr id="8" name="Google Shape;373;p45">
            <a:extLst>
              <a:ext uri="{FF2B5EF4-FFF2-40B4-BE49-F238E27FC236}">
                <a16:creationId xmlns:a16="http://schemas.microsoft.com/office/drawing/2014/main" id="{A4A9D17C-33F8-4FBE-8A4A-33D021404E02}"/>
              </a:ext>
            </a:extLst>
          </p:cNvPr>
          <p:cNvSpPr txBox="1"/>
          <p:nvPr/>
        </p:nvSpPr>
        <p:spPr>
          <a:xfrm>
            <a:off x="8213108" y="4005750"/>
            <a:ext cx="3239400" cy="9141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Mathematical Analysis</a:t>
            </a:r>
            <a:endParaRPr dirty="0">
              <a:solidFill>
                <a:schemeClr val="bg1"/>
              </a:solidFill>
            </a:endParaRPr>
          </a:p>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Mathematical Physics</a:t>
            </a:r>
            <a:endParaRPr dirty="0">
              <a:solidFill>
                <a:schemeClr val="bg1"/>
              </a:solidFill>
            </a:endParaRPr>
          </a:p>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Statistics and Probability</a:t>
            </a:r>
            <a:endParaRPr sz="1800" dirty="0">
              <a:solidFill>
                <a:schemeClr val="bg1"/>
              </a:solidFill>
              <a:latin typeface="Cambria"/>
              <a:ea typeface="Cambria"/>
              <a:cs typeface="Cambria"/>
              <a:sym typeface="Cambri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6"/>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a:t>Product Overview</a:t>
            </a:r>
            <a:endParaRPr/>
          </a:p>
        </p:txBody>
      </p:sp>
      <p:sp>
        <p:nvSpPr>
          <p:cNvPr id="384" name="Google Shape;384;p46"/>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23</a:t>
            </a:fld>
            <a:endParaRPr/>
          </a:p>
        </p:txBody>
      </p:sp>
      <p:sp>
        <p:nvSpPr>
          <p:cNvPr id="385" name="Google Shape;385;p46"/>
          <p:cNvSpPr txBox="1"/>
          <p:nvPr/>
        </p:nvSpPr>
        <p:spPr>
          <a:xfrm>
            <a:off x="914401" y="1828800"/>
            <a:ext cx="10090484" cy="2092881"/>
          </a:xfrm>
          <a:prstGeom prst="rect">
            <a:avLst/>
          </a:prstGeom>
          <a:noFill/>
          <a:ln>
            <a:noFill/>
          </a:ln>
        </p:spPr>
        <p:txBody>
          <a:bodyPr spcFirstLastPara="1" wrap="square" lIns="0" tIns="45700" rIns="91425" bIns="45700" anchor="t" anchorCtr="0">
            <a:noAutofit/>
          </a:bodyPr>
          <a:lstStyle/>
          <a:p>
            <a:pPr marL="342900" marR="0" lvl="0" indent="-342900" algn="l" rtl="0">
              <a:lnSpc>
                <a:spcPct val="100000"/>
              </a:lnSpc>
              <a:spcBef>
                <a:spcPts val="0"/>
              </a:spcBef>
              <a:spcAft>
                <a:spcPts val="0"/>
              </a:spcAft>
              <a:buClr>
                <a:schemeClr val="dk1"/>
              </a:buClr>
              <a:buSzPts val="2000"/>
              <a:buFont typeface="Arial"/>
              <a:buChar char="•"/>
            </a:pPr>
            <a:r>
              <a:rPr lang="en-US" sz="2000" b="1" i="1" dirty="0">
                <a:solidFill>
                  <a:schemeClr val="dk1"/>
                </a:solidFill>
                <a:latin typeface="Roboto"/>
                <a:ea typeface="Roboto"/>
                <a:cs typeface="Roboto"/>
                <a:sym typeface="Roboto"/>
              </a:rPr>
              <a:t>Duke Mathematical Journal   </a:t>
            </a:r>
            <a:r>
              <a:rPr lang="en-US" sz="2000" dirty="0">
                <a:solidFill>
                  <a:schemeClr val="dk1"/>
                </a:solidFill>
                <a:latin typeface="Cambria"/>
                <a:ea typeface="Cambria"/>
                <a:cs typeface="Cambria"/>
                <a:sym typeface="Cambria"/>
              </a:rPr>
              <a:t>One of the world’s top ten mathematics journals</a:t>
            </a:r>
            <a:endParaRPr dirty="0"/>
          </a:p>
          <a:p>
            <a:pPr marL="342900" marR="0" lvl="0" indent="-342900" algn="l" rtl="0">
              <a:lnSpc>
                <a:spcPct val="100000"/>
              </a:lnSpc>
              <a:spcBef>
                <a:spcPts val="1200"/>
              </a:spcBef>
              <a:spcAft>
                <a:spcPts val="0"/>
              </a:spcAft>
              <a:buClr>
                <a:schemeClr val="dk1"/>
              </a:buClr>
              <a:buSzPts val="2000"/>
              <a:buFont typeface="Arial"/>
              <a:buChar char="•"/>
            </a:pPr>
            <a:r>
              <a:rPr lang="en-US" sz="2000" b="1" i="1" dirty="0">
                <a:solidFill>
                  <a:schemeClr val="dk1"/>
                </a:solidFill>
                <a:latin typeface="Roboto"/>
                <a:ea typeface="Roboto"/>
                <a:cs typeface="Roboto"/>
                <a:sym typeface="Roboto"/>
              </a:rPr>
              <a:t>DMJ100</a:t>
            </a:r>
            <a:r>
              <a:rPr lang="en-US" sz="2000" b="1" dirty="0">
                <a:solidFill>
                  <a:schemeClr val="dk1"/>
                </a:solidFill>
                <a:latin typeface="Roboto"/>
                <a:ea typeface="Roboto"/>
                <a:cs typeface="Roboto"/>
                <a:sym typeface="Roboto"/>
              </a:rPr>
              <a:t>   </a:t>
            </a:r>
            <a:r>
              <a:rPr lang="en-US" sz="2000" dirty="0">
                <a:solidFill>
                  <a:schemeClr val="dk1"/>
                </a:solidFill>
                <a:latin typeface="Cambria"/>
                <a:ea typeface="Cambria"/>
                <a:cs typeface="Cambria"/>
                <a:sym typeface="Cambria"/>
              </a:rPr>
              <a:t>An archive of the first 100 volumes of </a:t>
            </a:r>
            <a:r>
              <a:rPr lang="en-US" sz="2000" i="1" dirty="0">
                <a:solidFill>
                  <a:schemeClr val="dk1"/>
                </a:solidFill>
                <a:latin typeface="Cambria"/>
                <a:ea typeface="Cambria"/>
                <a:cs typeface="Cambria"/>
                <a:sym typeface="Cambria"/>
              </a:rPr>
              <a:t>DMJ</a:t>
            </a:r>
            <a:r>
              <a:rPr lang="en-US" sz="2000" dirty="0">
                <a:solidFill>
                  <a:schemeClr val="dk1"/>
                </a:solidFill>
                <a:latin typeface="Cambria"/>
                <a:ea typeface="Cambria"/>
                <a:cs typeface="Cambria"/>
                <a:sym typeface="Cambria"/>
              </a:rPr>
              <a:t>, 4,830 articles published from 1935 to 1999</a:t>
            </a:r>
            <a:endParaRPr sz="2000" dirty="0">
              <a:solidFill>
                <a:schemeClr val="dk1"/>
              </a:solidFill>
              <a:latin typeface="Cambria"/>
              <a:ea typeface="Cambria"/>
              <a:cs typeface="Cambria"/>
              <a:sym typeface="Cambria"/>
            </a:endParaRPr>
          </a:p>
          <a:p>
            <a:pPr marL="342900" marR="0" lvl="0" indent="-342900" algn="l" rtl="0">
              <a:lnSpc>
                <a:spcPct val="100000"/>
              </a:lnSpc>
              <a:spcBef>
                <a:spcPts val="1200"/>
              </a:spcBef>
              <a:spcAft>
                <a:spcPts val="0"/>
              </a:spcAft>
              <a:buClr>
                <a:schemeClr val="dk1"/>
              </a:buClr>
              <a:buSzPts val="2000"/>
              <a:buFont typeface="Arial"/>
              <a:buChar char="•"/>
            </a:pPr>
            <a:r>
              <a:rPr lang="en-US" sz="2000" b="1" dirty="0">
                <a:solidFill>
                  <a:schemeClr val="dk1"/>
                </a:solidFill>
                <a:latin typeface="Roboto"/>
                <a:ea typeface="Roboto"/>
                <a:cs typeface="Roboto"/>
                <a:sym typeface="Roboto"/>
              </a:rPr>
              <a:t>Euclid Prime collection   </a:t>
            </a:r>
            <a:r>
              <a:rPr lang="en-US" sz="2000" dirty="0">
                <a:solidFill>
                  <a:schemeClr val="dk1"/>
                </a:solidFill>
                <a:latin typeface="Cambria"/>
                <a:ea typeface="Cambria"/>
                <a:cs typeface="Cambria"/>
                <a:sym typeface="Cambria"/>
              </a:rPr>
              <a:t>31 peer-reviewed journals in 2024 from a variety of publishers </a:t>
            </a:r>
            <a:endParaRPr dirty="0"/>
          </a:p>
        </p:txBody>
      </p:sp>
      <p:pic>
        <p:nvPicPr>
          <p:cNvPr id="386" name="Google Shape;386;p4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15768" y="5797739"/>
            <a:ext cx="2286000" cy="719137"/>
          </a:xfrm>
          <a:prstGeom prst="rect">
            <a:avLst/>
          </a:prstGeom>
          <a:noFill/>
          <a:ln>
            <a:noFill/>
          </a:ln>
        </p:spPr>
      </p:pic>
      <p:pic>
        <p:nvPicPr>
          <p:cNvPr id="388" name="Google Shape;388;p4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15381" y="5820154"/>
            <a:ext cx="2286000" cy="67430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7"/>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a:t>Euclid Prime</a:t>
            </a:r>
            <a:endParaRPr/>
          </a:p>
        </p:txBody>
      </p:sp>
      <p:sp>
        <p:nvSpPr>
          <p:cNvPr id="394" name="Google Shape;394;p47"/>
          <p:cNvSpPr txBox="1">
            <a:spLocks noGrp="1"/>
          </p:cNvSpPr>
          <p:nvPr>
            <p:ph type="body" idx="1"/>
          </p:nvPr>
        </p:nvSpPr>
        <p:spPr>
          <a:xfrm>
            <a:off x="914399" y="1825625"/>
            <a:ext cx="6674453" cy="3736975"/>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31 titles in 2025</a:t>
            </a:r>
          </a:p>
          <a:p>
            <a:pPr marL="228600" lvl="0" indent="-228600" algn="l" rtl="0">
              <a:lnSpc>
                <a:spcPct val="120000"/>
              </a:lnSpc>
              <a:spcBef>
                <a:spcPts val="0"/>
              </a:spcBef>
              <a:spcAft>
                <a:spcPts val="0"/>
              </a:spcAft>
              <a:buClr>
                <a:schemeClr val="dk1"/>
              </a:buClr>
              <a:buSzPts val="2400"/>
              <a:buChar char="•"/>
            </a:pPr>
            <a:r>
              <a:rPr lang="en-US" dirty="0"/>
              <a:t>Journals published by small societies and university departments</a:t>
            </a:r>
            <a:endParaRPr dirty="0"/>
          </a:p>
          <a:p>
            <a:pPr marL="228600" lvl="0" indent="-228600" algn="l" rtl="0">
              <a:lnSpc>
                <a:spcPct val="120000"/>
              </a:lnSpc>
              <a:spcBef>
                <a:spcPts val="0"/>
              </a:spcBef>
              <a:spcAft>
                <a:spcPts val="0"/>
              </a:spcAft>
              <a:buClr>
                <a:schemeClr val="dk1"/>
              </a:buClr>
              <a:buSzPts val="2400"/>
              <a:buChar char="•"/>
            </a:pPr>
            <a:r>
              <a:rPr lang="en-US" dirty="0"/>
              <a:t>International journals based in Japan, Egypt, Senegal, United States, Spain, Belgium</a:t>
            </a:r>
            <a:endParaRPr dirty="0"/>
          </a:p>
          <a:p>
            <a:pPr marL="228600" lvl="0" indent="-228600" algn="l" rtl="0">
              <a:lnSpc>
                <a:spcPct val="120000"/>
              </a:lnSpc>
              <a:spcBef>
                <a:spcPts val="0"/>
              </a:spcBef>
              <a:spcAft>
                <a:spcPts val="0"/>
              </a:spcAft>
              <a:buClr>
                <a:schemeClr val="dk1"/>
              </a:buClr>
              <a:buSzPts val="2400"/>
              <a:buChar char="•"/>
            </a:pPr>
            <a:r>
              <a:rPr lang="en-US" dirty="0"/>
              <a:t>Hosted on the Project Euclid platform</a:t>
            </a:r>
            <a:endParaRPr dirty="0"/>
          </a:p>
          <a:p>
            <a:pPr marL="228600" lvl="0" indent="-76200" algn="l" rtl="0">
              <a:lnSpc>
                <a:spcPct val="120000"/>
              </a:lnSpc>
              <a:spcBef>
                <a:spcPts val="0"/>
              </a:spcBef>
              <a:spcAft>
                <a:spcPts val="0"/>
              </a:spcAft>
              <a:buClr>
                <a:schemeClr val="dk1"/>
              </a:buClr>
              <a:buSzPts val="2400"/>
              <a:buNone/>
            </a:pPr>
            <a:endParaRPr dirty="0"/>
          </a:p>
        </p:txBody>
      </p:sp>
      <p:sp>
        <p:nvSpPr>
          <p:cNvPr id="395" name="Google Shape;395;p47"/>
          <p:cNvSpPr txBox="1">
            <a:spLocks noGrp="1"/>
          </p:cNvSpPr>
          <p:nvPr>
            <p:ph type="body" idx="2"/>
          </p:nvPr>
        </p:nvSpPr>
        <p:spPr>
          <a:xfrm>
            <a:off x="7758882" y="1825625"/>
            <a:ext cx="3594918" cy="3736975"/>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Subjects</a:t>
            </a:r>
            <a:endParaRPr dirty="0"/>
          </a:p>
          <a:p>
            <a:pPr marL="576072" lvl="1" indent="-228600" algn="l" rtl="0">
              <a:lnSpc>
                <a:spcPct val="120000"/>
              </a:lnSpc>
              <a:spcBef>
                <a:spcPts val="0"/>
              </a:spcBef>
              <a:spcAft>
                <a:spcPts val="0"/>
              </a:spcAft>
              <a:buClr>
                <a:schemeClr val="dk1"/>
              </a:buClr>
              <a:buSzPts val="2000"/>
              <a:buChar char="∘"/>
            </a:pPr>
            <a:r>
              <a:rPr lang="en-US" i="1" dirty="0"/>
              <a:t>Applied Mathematics</a:t>
            </a:r>
            <a:endParaRPr dirty="0"/>
          </a:p>
          <a:p>
            <a:pPr marL="576072" lvl="1" indent="-228600" algn="l" rtl="0">
              <a:lnSpc>
                <a:spcPct val="120000"/>
              </a:lnSpc>
              <a:spcBef>
                <a:spcPts val="0"/>
              </a:spcBef>
              <a:spcAft>
                <a:spcPts val="0"/>
              </a:spcAft>
              <a:buClr>
                <a:schemeClr val="dk1"/>
              </a:buClr>
              <a:buSzPts val="2000"/>
              <a:buChar char="∘"/>
            </a:pPr>
            <a:r>
              <a:rPr lang="en-US" i="1" dirty="0"/>
              <a:t>Commutative Algebra</a:t>
            </a:r>
            <a:endParaRPr dirty="0"/>
          </a:p>
          <a:p>
            <a:pPr marL="576072" lvl="1" indent="-228600" algn="l" rtl="0">
              <a:lnSpc>
                <a:spcPct val="120000"/>
              </a:lnSpc>
              <a:spcBef>
                <a:spcPts val="0"/>
              </a:spcBef>
              <a:spcAft>
                <a:spcPts val="0"/>
              </a:spcAft>
              <a:buClr>
                <a:schemeClr val="dk1"/>
              </a:buClr>
              <a:buSzPts val="2000"/>
              <a:buChar char="∘"/>
            </a:pPr>
            <a:r>
              <a:rPr lang="en-US" i="1" dirty="0"/>
              <a:t>Formal Logic</a:t>
            </a:r>
            <a:endParaRPr dirty="0"/>
          </a:p>
          <a:p>
            <a:pPr marL="576072" lvl="1" indent="-228600" algn="l" rtl="0">
              <a:lnSpc>
                <a:spcPct val="120000"/>
              </a:lnSpc>
              <a:spcBef>
                <a:spcPts val="0"/>
              </a:spcBef>
              <a:spcAft>
                <a:spcPts val="0"/>
              </a:spcAft>
              <a:buClr>
                <a:schemeClr val="dk1"/>
              </a:buClr>
              <a:buSzPts val="2000"/>
              <a:buChar char="∘"/>
            </a:pPr>
            <a:r>
              <a:rPr lang="en-US" i="1" dirty="0"/>
              <a:t>Functional Analysis</a:t>
            </a:r>
            <a:endParaRPr dirty="0"/>
          </a:p>
          <a:p>
            <a:pPr marL="576072" lvl="1" indent="-228600" algn="l" rtl="0">
              <a:lnSpc>
                <a:spcPct val="120000"/>
              </a:lnSpc>
              <a:spcBef>
                <a:spcPts val="0"/>
              </a:spcBef>
              <a:spcAft>
                <a:spcPts val="0"/>
              </a:spcAft>
              <a:buClr>
                <a:schemeClr val="dk1"/>
              </a:buClr>
              <a:buSzPts val="2000"/>
              <a:buChar char="∘"/>
            </a:pPr>
            <a:r>
              <a:rPr lang="en-US" i="1" dirty="0"/>
              <a:t>General Mathematics</a:t>
            </a:r>
            <a:endParaRPr dirty="0"/>
          </a:p>
          <a:p>
            <a:pPr marL="576072" lvl="1" indent="-228600" algn="l" rtl="0">
              <a:lnSpc>
                <a:spcPct val="120000"/>
              </a:lnSpc>
              <a:spcBef>
                <a:spcPts val="0"/>
              </a:spcBef>
              <a:spcAft>
                <a:spcPts val="0"/>
              </a:spcAft>
              <a:buClr>
                <a:schemeClr val="dk1"/>
              </a:buClr>
              <a:buSzPts val="2000"/>
              <a:buChar char="∘"/>
            </a:pPr>
            <a:r>
              <a:rPr lang="en-US" i="1" dirty="0"/>
              <a:t>Integral Equations</a:t>
            </a:r>
            <a:endParaRPr dirty="0"/>
          </a:p>
          <a:p>
            <a:pPr marL="576072" lvl="1" indent="-228600" algn="l" rtl="0">
              <a:lnSpc>
                <a:spcPct val="120000"/>
              </a:lnSpc>
              <a:spcBef>
                <a:spcPts val="0"/>
              </a:spcBef>
              <a:spcAft>
                <a:spcPts val="0"/>
              </a:spcAft>
              <a:buClr>
                <a:schemeClr val="dk1"/>
              </a:buClr>
              <a:buSzPts val="2000"/>
              <a:buChar char="∘"/>
            </a:pPr>
            <a:r>
              <a:rPr lang="en-US" i="1" dirty="0"/>
              <a:t>Mathematical Analysis</a:t>
            </a:r>
            <a:endParaRPr dirty="0"/>
          </a:p>
          <a:p>
            <a:pPr marL="576072" lvl="1" indent="-228600" algn="l" rtl="0">
              <a:lnSpc>
                <a:spcPct val="120000"/>
              </a:lnSpc>
              <a:spcBef>
                <a:spcPts val="0"/>
              </a:spcBef>
              <a:spcAft>
                <a:spcPts val="0"/>
              </a:spcAft>
              <a:buClr>
                <a:schemeClr val="dk1"/>
              </a:buClr>
              <a:buSzPts val="2000"/>
              <a:buChar char="∘"/>
            </a:pPr>
            <a:r>
              <a:rPr lang="en-US" i="1" dirty="0"/>
              <a:t>Mathematical Physics</a:t>
            </a:r>
            <a:endParaRPr dirty="0"/>
          </a:p>
          <a:p>
            <a:pPr marL="576072" lvl="1" indent="-228600" algn="l" rtl="0">
              <a:lnSpc>
                <a:spcPct val="120000"/>
              </a:lnSpc>
              <a:spcBef>
                <a:spcPts val="0"/>
              </a:spcBef>
              <a:spcAft>
                <a:spcPts val="0"/>
              </a:spcAft>
              <a:buClr>
                <a:schemeClr val="dk1"/>
              </a:buClr>
              <a:buSzPts val="2000"/>
              <a:buChar char="∘"/>
            </a:pPr>
            <a:r>
              <a:rPr lang="en-US" i="1" dirty="0"/>
              <a:t>Probability</a:t>
            </a:r>
            <a:endParaRPr i="1" dirty="0"/>
          </a:p>
          <a:p>
            <a:pPr marL="228600" lvl="0" indent="-76200" algn="l" rtl="0">
              <a:lnSpc>
                <a:spcPct val="120000"/>
              </a:lnSpc>
              <a:spcBef>
                <a:spcPts val="0"/>
              </a:spcBef>
              <a:spcAft>
                <a:spcPts val="0"/>
              </a:spcAft>
              <a:buClr>
                <a:schemeClr val="dk1"/>
              </a:buClr>
              <a:buSzPts val="2400"/>
              <a:buNone/>
            </a:pPr>
            <a:endParaRPr dirty="0"/>
          </a:p>
          <a:p>
            <a:pPr marL="228600" lvl="0" indent="-76200" algn="l" rtl="0">
              <a:lnSpc>
                <a:spcPct val="120000"/>
              </a:lnSpc>
              <a:spcBef>
                <a:spcPts val="0"/>
              </a:spcBef>
              <a:spcAft>
                <a:spcPts val="0"/>
              </a:spcAft>
              <a:buClr>
                <a:schemeClr val="dk1"/>
              </a:buClr>
              <a:buSzPts val="2400"/>
              <a:buNone/>
            </a:pPr>
            <a:endParaRPr dirty="0"/>
          </a:p>
        </p:txBody>
      </p:sp>
      <p:sp>
        <p:nvSpPr>
          <p:cNvPr id="396" name="Google Shape;396;p47"/>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24</a:t>
            </a:fld>
            <a:endParaRPr/>
          </a:p>
        </p:txBody>
      </p:sp>
      <p:pic>
        <p:nvPicPr>
          <p:cNvPr id="397" name="Google Shape;397;p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15768" y="5797739"/>
            <a:ext cx="2286000" cy="71913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8"/>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a:t>Euclid Prime Facts</a:t>
            </a:r>
            <a:endParaRPr/>
          </a:p>
        </p:txBody>
      </p:sp>
      <p:sp>
        <p:nvSpPr>
          <p:cNvPr id="403" name="Google Shape;403;p48"/>
          <p:cNvSpPr txBox="1">
            <a:spLocks noGrp="1"/>
          </p:cNvSpPr>
          <p:nvPr>
            <p:ph type="body" idx="1"/>
          </p:nvPr>
        </p:nvSpPr>
        <p:spPr>
          <a:xfrm>
            <a:off x="914399" y="1825626"/>
            <a:ext cx="6424613" cy="3544888"/>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Unique titles</a:t>
            </a:r>
            <a:endParaRPr dirty="0"/>
          </a:p>
          <a:p>
            <a:pPr marL="576072" lvl="1" indent="-228600" algn="l" rtl="0">
              <a:lnSpc>
                <a:spcPct val="120000"/>
              </a:lnSpc>
              <a:spcBef>
                <a:spcPts val="0"/>
              </a:spcBef>
              <a:spcAft>
                <a:spcPts val="0"/>
              </a:spcAft>
              <a:buClr>
                <a:schemeClr val="dk1"/>
              </a:buClr>
              <a:buSzPts val="2000"/>
              <a:buChar char="∘"/>
            </a:pPr>
            <a:r>
              <a:rPr lang="en-US" dirty="0"/>
              <a:t>not available in any other aggregations</a:t>
            </a:r>
            <a:endParaRPr dirty="0"/>
          </a:p>
          <a:p>
            <a:pPr marL="228600" lvl="0" indent="-228600" algn="l" rtl="0">
              <a:lnSpc>
                <a:spcPct val="120000"/>
              </a:lnSpc>
              <a:spcBef>
                <a:spcPts val="0"/>
              </a:spcBef>
              <a:spcAft>
                <a:spcPts val="0"/>
              </a:spcAft>
              <a:buClr>
                <a:schemeClr val="dk1"/>
              </a:buClr>
              <a:buSzPts val="2400"/>
              <a:buChar char="•"/>
            </a:pPr>
            <a:r>
              <a:rPr lang="en-US" dirty="0"/>
              <a:t>Leading journals (with 2023 impact factor): </a:t>
            </a:r>
            <a:endParaRPr dirty="0"/>
          </a:p>
          <a:p>
            <a:pPr marL="576072" lvl="1" indent="-228600" algn="l" rtl="0">
              <a:lnSpc>
                <a:spcPct val="120000"/>
              </a:lnSpc>
              <a:spcBef>
                <a:spcPts val="0"/>
              </a:spcBef>
              <a:spcAft>
                <a:spcPts val="0"/>
              </a:spcAft>
              <a:buClr>
                <a:schemeClr val="dk1"/>
              </a:buClr>
              <a:buSzPts val="2000"/>
              <a:buChar char="∘"/>
            </a:pPr>
            <a:r>
              <a:rPr lang="en-US" i="1" dirty="0"/>
              <a:t>Rocky Mountain Journal of Mathematics </a:t>
            </a:r>
            <a:r>
              <a:rPr lang="en-US" dirty="0"/>
              <a:t>(0.7)</a:t>
            </a:r>
            <a:endParaRPr dirty="0"/>
          </a:p>
          <a:p>
            <a:pPr marL="576072" lvl="1" indent="-228600" algn="l" rtl="0">
              <a:lnSpc>
                <a:spcPct val="120000"/>
              </a:lnSpc>
              <a:spcBef>
                <a:spcPts val="0"/>
              </a:spcBef>
              <a:spcAft>
                <a:spcPts val="0"/>
              </a:spcAft>
              <a:buClr>
                <a:schemeClr val="dk1"/>
              </a:buClr>
              <a:buSzPts val="2000"/>
              <a:buChar char="∘"/>
            </a:pPr>
            <a:r>
              <a:rPr lang="en-US" i="1" dirty="0"/>
              <a:t>Notre Dame Journal of Formal Logic </a:t>
            </a:r>
            <a:r>
              <a:rPr lang="en-US" dirty="0"/>
              <a:t>(0.6)</a:t>
            </a:r>
            <a:endParaRPr dirty="0"/>
          </a:p>
          <a:p>
            <a:pPr marL="576072" lvl="1" indent="-228600" algn="l" rtl="0">
              <a:lnSpc>
                <a:spcPct val="120000"/>
              </a:lnSpc>
              <a:spcBef>
                <a:spcPts val="0"/>
              </a:spcBef>
              <a:spcAft>
                <a:spcPts val="0"/>
              </a:spcAft>
              <a:buClr>
                <a:schemeClr val="dk1"/>
              </a:buClr>
              <a:buSzPts val="2000"/>
              <a:buChar char="∘"/>
            </a:pPr>
            <a:r>
              <a:rPr lang="en-US" i="1" dirty="0" err="1"/>
              <a:t>Publicacions</a:t>
            </a:r>
            <a:r>
              <a:rPr lang="en-US" i="1" dirty="0"/>
              <a:t> </a:t>
            </a:r>
            <a:r>
              <a:rPr lang="en-US" i="1" dirty="0" err="1"/>
              <a:t>Matemàtiques</a:t>
            </a:r>
            <a:r>
              <a:rPr lang="en-US" i="1" dirty="0"/>
              <a:t> </a:t>
            </a:r>
            <a:r>
              <a:rPr lang="en-US" dirty="0"/>
              <a:t>(0.8)</a:t>
            </a:r>
            <a:endParaRPr dirty="0"/>
          </a:p>
          <a:p>
            <a:pPr marL="576072" lvl="1" indent="-228600" algn="l" rtl="0">
              <a:lnSpc>
                <a:spcPct val="120000"/>
              </a:lnSpc>
              <a:spcBef>
                <a:spcPts val="0"/>
              </a:spcBef>
              <a:spcAft>
                <a:spcPts val="0"/>
              </a:spcAft>
              <a:buClr>
                <a:schemeClr val="dk1"/>
              </a:buClr>
              <a:buSzPts val="2000"/>
              <a:buChar char="∘"/>
            </a:pPr>
            <a:r>
              <a:rPr lang="en-US" i="1" dirty="0" err="1"/>
              <a:t>Kodai</a:t>
            </a:r>
            <a:r>
              <a:rPr lang="en-US" i="1" dirty="0"/>
              <a:t> Mathematical Journal </a:t>
            </a:r>
            <a:r>
              <a:rPr lang="en-US" dirty="0"/>
              <a:t>(0.4)</a:t>
            </a:r>
            <a:endParaRPr dirty="0"/>
          </a:p>
          <a:p>
            <a:pPr marL="576072" lvl="1" indent="-228600" algn="l" rtl="0">
              <a:lnSpc>
                <a:spcPct val="120000"/>
              </a:lnSpc>
              <a:spcBef>
                <a:spcPts val="0"/>
              </a:spcBef>
              <a:spcAft>
                <a:spcPts val="0"/>
              </a:spcAft>
              <a:buClr>
                <a:schemeClr val="dk1"/>
              </a:buClr>
              <a:buSzPts val="2000"/>
              <a:buChar char="∘"/>
            </a:pPr>
            <a:r>
              <a:rPr lang="en-US" i="1" dirty="0"/>
              <a:t>Tokyo Journal of Mathematics </a:t>
            </a:r>
            <a:r>
              <a:rPr lang="en-US" dirty="0"/>
              <a:t>(0.4)</a:t>
            </a:r>
            <a:endParaRPr dirty="0"/>
          </a:p>
          <a:p>
            <a:pPr marL="228600" lvl="0" indent="-228600" algn="l" rtl="0">
              <a:lnSpc>
                <a:spcPct val="120000"/>
              </a:lnSpc>
              <a:spcBef>
                <a:spcPts val="0"/>
              </a:spcBef>
              <a:spcAft>
                <a:spcPts val="0"/>
              </a:spcAft>
              <a:buClr>
                <a:schemeClr val="dk1"/>
              </a:buClr>
              <a:buSzPts val="2400"/>
              <a:buChar char="•"/>
            </a:pPr>
            <a:r>
              <a:rPr lang="en-US" dirty="0"/>
              <a:t>Annual subscription </a:t>
            </a:r>
            <a:endParaRPr dirty="0"/>
          </a:p>
          <a:p>
            <a:pPr marL="228600" lvl="0" indent="-76200" algn="l" rtl="0">
              <a:lnSpc>
                <a:spcPct val="120000"/>
              </a:lnSpc>
              <a:spcBef>
                <a:spcPts val="0"/>
              </a:spcBef>
              <a:spcAft>
                <a:spcPts val="0"/>
              </a:spcAft>
              <a:buClr>
                <a:schemeClr val="dk1"/>
              </a:buClr>
              <a:buSzPts val="2400"/>
              <a:buNone/>
            </a:pPr>
            <a:endParaRPr dirty="0"/>
          </a:p>
          <a:p>
            <a:pPr marL="228600" lvl="0" indent="-76200" algn="l" rtl="0">
              <a:lnSpc>
                <a:spcPct val="120000"/>
              </a:lnSpc>
              <a:spcBef>
                <a:spcPts val="0"/>
              </a:spcBef>
              <a:spcAft>
                <a:spcPts val="0"/>
              </a:spcAft>
              <a:buClr>
                <a:schemeClr val="dk1"/>
              </a:buClr>
              <a:buSzPts val="2400"/>
              <a:buNone/>
            </a:pPr>
            <a:endParaRPr dirty="0"/>
          </a:p>
        </p:txBody>
      </p:sp>
      <p:pic>
        <p:nvPicPr>
          <p:cNvPr id="404" name="Google Shape;404;p48"/>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8234363" y="1831880"/>
            <a:ext cx="2816352" cy="4224528"/>
          </a:xfrm>
          <a:prstGeom prst="rect">
            <a:avLst/>
          </a:prstGeom>
          <a:noFill/>
          <a:ln>
            <a:noFill/>
          </a:ln>
        </p:spPr>
      </p:pic>
      <p:sp>
        <p:nvSpPr>
          <p:cNvPr id="405" name="Google Shape;405;p48"/>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25</a:t>
            </a:fld>
            <a:endParaRPr/>
          </a:p>
        </p:txBody>
      </p:sp>
      <p:pic>
        <p:nvPicPr>
          <p:cNvPr id="406" name="Google Shape;406;p4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15768" y="5797739"/>
            <a:ext cx="2286000" cy="71913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0"/>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i="1"/>
              <a:t>Duke Mathematical Journal </a:t>
            </a:r>
            <a:r>
              <a:rPr lang="en-US"/>
              <a:t>and </a:t>
            </a:r>
            <a:r>
              <a:rPr lang="en-US" i="1"/>
              <a:t>DMJ100</a:t>
            </a:r>
            <a:endParaRPr i="1"/>
          </a:p>
        </p:txBody>
      </p:sp>
      <p:sp>
        <p:nvSpPr>
          <p:cNvPr id="421" name="Google Shape;421;p50"/>
          <p:cNvSpPr txBox="1">
            <a:spLocks noGrp="1"/>
          </p:cNvSpPr>
          <p:nvPr>
            <p:ph type="body" idx="1"/>
          </p:nvPr>
        </p:nvSpPr>
        <p:spPr>
          <a:xfrm>
            <a:off x="914399" y="1825626"/>
            <a:ext cx="6634407" cy="3544888"/>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i="1" dirty="0"/>
              <a:t>Duke Mathematical Journal</a:t>
            </a:r>
            <a:endParaRPr dirty="0"/>
          </a:p>
          <a:p>
            <a:pPr marL="576072" lvl="1" indent="-228600" algn="l" rtl="0">
              <a:lnSpc>
                <a:spcPct val="120000"/>
              </a:lnSpc>
              <a:spcBef>
                <a:spcPts val="0"/>
              </a:spcBef>
              <a:spcAft>
                <a:spcPts val="0"/>
              </a:spcAft>
              <a:buClr>
                <a:schemeClr val="dk1"/>
              </a:buClr>
              <a:buSzPts val="2000"/>
              <a:buChar char="∘"/>
            </a:pPr>
            <a:r>
              <a:rPr lang="en-US" dirty="0"/>
              <a:t>DMJ has a five-year impact factor of 2.8 (2022)</a:t>
            </a:r>
            <a:endParaRPr dirty="0"/>
          </a:p>
          <a:p>
            <a:pPr marL="576072" lvl="1" indent="-228600" algn="l" rtl="0">
              <a:lnSpc>
                <a:spcPct val="120000"/>
              </a:lnSpc>
              <a:spcBef>
                <a:spcPts val="0"/>
              </a:spcBef>
              <a:spcAft>
                <a:spcPts val="0"/>
              </a:spcAft>
              <a:buClr>
                <a:schemeClr val="dk1"/>
              </a:buClr>
              <a:buSzPts val="2000"/>
              <a:buChar char="∘"/>
            </a:pPr>
            <a:r>
              <a:rPr lang="en-US" dirty="0"/>
              <a:t>Annual subscription</a:t>
            </a:r>
            <a:endParaRPr dirty="0"/>
          </a:p>
          <a:p>
            <a:pPr marL="0" lvl="0" indent="0" algn="l" rtl="0">
              <a:lnSpc>
                <a:spcPct val="120000"/>
              </a:lnSpc>
              <a:spcBef>
                <a:spcPts val="0"/>
              </a:spcBef>
              <a:spcAft>
                <a:spcPts val="0"/>
              </a:spcAft>
              <a:buClr>
                <a:schemeClr val="dk1"/>
              </a:buClr>
              <a:buSzPts val="2400"/>
              <a:buNone/>
            </a:pPr>
            <a:endParaRPr dirty="0"/>
          </a:p>
          <a:p>
            <a:pPr marL="228600" lvl="0" indent="-228600" algn="l" rtl="0">
              <a:lnSpc>
                <a:spcPct val="120000"/>
              </a:lnSpc>
              <a:spcBef>
                <a:spcPts val="0"/>
              </a:spcBef>
              <a:spcAft>
                <a:spcPts val="0"/>
              </a:spcAft>
              <a:buClr>
                <a:schemeClr val="dk1"/>
              </a:buClr>
              <a:buSzPts val="2400"/>
              <a:buChar char="•"/>
            </a:pPr>
            <a:r>
              <a:rPr lang="en-US" i="1" dirty="0"/>
              <a:t>DMJ 100 </a:t>
            </a:r>
            <a:endParaRPr i="1" dirty="0"/>
          </a:p>
          <a:p>
            <a:pPr marL="576072" lvl="1" indent="-228600" algn="l" rtl="0">
              <a:lnSpc>
                <a:spcPct val="120000"/>
              </a:lnSpc>
              <a:spcBef>
                <a:spcPts val="0"/>
              </a:spcBef>
              <a:spcAft>
                <a:spcPts val="0"/>
              </a:spcAft>
              <a:buClr>
                <a:schemeClr val="dk1"/>
              </a:buClr>
              <a:buSzPts val="2000"/>
              <a:buChar char="∘"/>
            </a:pPr>
            <a:r>
              <a:rPr lang="en-US" dirty="0"/>
              <a:t>An archive of the first 100 volumes of </a:t>
            </a:r>
            <a:r>
              <a:rPr lang="en-US" i="1" dirty="0"/>
              <a:t>DMJ</a:t>
            </a:r>
            <a:r>
              <a:rPr lang="en-US" dirty="0"/>
              <a:t> (1935–1999)  </a:t>
            </a:r>
            <a:endParaRPr dirty="0"/>
          </a:p>
          <a:p>
            <a:pPr marL="576072" lvl="1" indent="-228600" algn="l" rtl="0">
              <a:lnSpc>
                <a:spcPct val="120000"/>
              </a:lnSpc>
              <a:spcBef>
                <a:spcPts val="0"/>
              </a:spcBef>
              <a:spcAft>
                <a:spcPts val="0"/>
              </a:spcAft>
              <a:buClr>
                <a:schemeClr val="dk1"/>
              </a:buClr>
              <a:buSzPts val="2000"/>
              <a:buChar char="∘"/>
            </a:pPr>
            <a:r>
              <a:rPr lang="en-US" dirty="0"/>
              <a:t>One-time purchase</a:t>
            </a:r>
            <a:endParaRPr dirty="0"/>
          </a:p>
          <a:p>
            <a:pPr marL="228600" lvl="0" indent="-76200" algn="l" rtl="0">
              <a:lnSpc>
                <a:spcPct val="120000"/>
              </a:lnSpc>
              <a:spcBef>
                <a:spcPts val="0"/>
              </a:spcBef>
              <a:spcAft>
                <a:spcPts val="0"/>
              </a:spcAft>
              <a:buClr>
                <a:schemeClr val="dk1"/>
              </a:buClr>
              <a:buSzPts val="2400"/>
              <a:buNone/>
            </a:pPr>
            <a:endParaRPr dirty="0"/>
          </a:p>
        </p:txBody>
      </p:sp>
      <p:pic>
        <p:nvPicPr>
          <p:cNvPr id="422" name="Google Shape;422;p50"/>
          <p:cNvPicPr preferRelativeResize="0">
            <a:picLocks noGrp="1"/>
          </p:cNvPicPr>
          <p:nvPr>
            <p:ph type="pic" idx="2"/>
          </p:nvPr>
        </p:nvPicPr>
        <p:blipFill>
          <a:blip r:embed="rId3"/>
          <a:stretch>
            <a:fillRect/>
          </a:stretch>
        </p:blipFill>
        <p:spPr>
          <a:xfrm>
            <a:off x="8235162" y="1833132"/>
            <a:ext cx="2814753" cy="4132996"/>
          </a:xfrm>
          <a:prstGeom prst="rect">
            <a:avLst/>
          </a:prstGeom>
          <a:noFill/>
          <a:ln w="9525" cap="flat" cmpd="sng">
            <a:noFill/>
            <a:prstDash val="solid"/>
            <a:round/>
            <a:headEnd type="none" w="sm" len="sm"/>
            <a:tailEnd type="none" w="sm" len="sm"/>
          </a:ln>
        </p:spPr>
      </p:pic>
      <p:pic>
        <p:nvPicPr>
          <p:cNvPr id="423" name="Google Shape;423;p5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15768" y="5843969"/>
            <a:ext cx="2286000" cy="674306"/>
          </a:xfrm>
          <a:prstGeom prst="rect">
            <a:avLst/>
          </a:prstGeom>
          <a:noFill/>
          <a:ln>
            <a:noFill/>
          </a:ln>
        </p:spPr>
      </p:pic>
      <p:sp>
        <p:nvSpPr>
          <p:cNvPr id="424" name="Google Shape;424;p50"/>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1"/>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Project Euclid Platform Features</a:t>
            </a:r>
            <a:endParaRPr dirty="0"/>
          </a:p>
        </p:txBody>
      </p:sp>
      <p:sp>
        <p:nvSpPr>
          <p:cNvPr id="430" name="Google Shape;430;p51"/>
          <p:cNvSpPr txBox="1">
            <a:spLocks noGrp="1"/>
          </p:cNvSpPr>
          <p:nvPr>
            <p:ph type="body" idx="1"/>
          </p:nvPr>
        </p:nvSpPr>
        <p:spPr>
          <a:xfrm>
            <a:off x="914400" y="1828800"/>
            <a:ext cx="10439400" cy="3813175"/>
          </a:xfrm>
          <a:prstGeom prst="rect">
            <a:avLst/>
          </a:prstGeom>
          <a:noFill/>
          <a:ln>
            <a:noFill/>
          </a:ln>
        </p:spPr>
        <p:txBody>
          <a:bodyPr spcFirstLastPara="1" wrap="square" lIns="0" tIns="0" rIns="0" bIns="0" anchor="t" anchorCtr="0">
            <a:noAutofit/>
          </a:bodyPr>
          <a:lstStyle/>
          <a:p>
            <a:pPr marL="228600" marR="0" lvl="0" indent="-228600" algn="l" rtl="0">
              <a:lnSpc>
                <a:spcPct val="120000"/>
              </a:lnSpc>
              <a:spcBef>
                <a:spcPts val="0"/>
              </a:spcBef>
              <a:spcAft>
                <a:spcPts val="0"/>
              </a:spcAft>
              <a:buClr>
                <a:schemeClr val="dk1"/>
              </a:buClr>
              <a:buSzPts val="2400"/>
              <a:buFont typeface="Arial"/>
              <a:buChar char="•"/>
            </a:pPr>
            <a:r>
              <a:rPr lang="en-US" dirty="0"/>
              <a:t>Platform designed specifically for math and </a:t>
            </a:r>
            <a:br>
              <a:rPr lang="en-US" dirty="0"/>
            </a:br>
            <a:r>
              <a:rPr lang="en-US" dirty="0"/>
              <a:t>well-integrated with mathematical tools </a:t>
            </a:r>
            <a:endParaRPr dirty="0"/>
          </a:p>
          <a:p>
            <a:pPr marL="228600" marR="0" lvl="0" indent="-228600" algn="l" rtl="0">
              <a:lnSpc>
                <a:spcPct val="120000"/>
              </a:lnSpc>
              <a:spcBef>
                <a:spcPts val="0"/>
              </a:spcBef>
              <a:spcAft>
                <a:spcPts val="0"/>
              </a:spcAft>
              <a:buClr>
                <a:schemeClr val="dk1"/>
              </a:buClr>
              <a:buSzPts val="2400"/>
              <a:buFont typeface="Arial"/>
              <a:buChar char="•"/>
            </a:pPr>
            <a:r>
              <a:rPr lang="en-US" dirty="0"/>
              <a:t>A nonprofit, university-based online hosting </a:t>
            </a:r>
            <a:br>
              <a:rPr lang="en-US" dirty="0"/>
            </a:br>
            <a:r>
              <a:rPr lang="en-US" dirty="0"/>
              <a:t>platform managed by Duke University Press</a:t>
            </a:r>
            <a:endParaRPr dirty="0"/>
          </a:p>
          <a:p>
            <a:pPr marL="228600" marR="0" lvl="0" indent="-228600" algn="l" rtl="0">
              <a:lnSpc>
                <a:spcPct val="120000"/>
              </a:lnSpc>
              <a:spcBef>
                <a:spcPts val="0"/>
              </a:spcBef>
              <a:spcAft>
                <a:spcPts val="0"/>
              </a:spcAft>
              <a:buClr>
                <a:schemeClr val="dk1"/>
              </a:buClr>
              <a:buSzPts val="2400"/>
              <a:buFont typeface="Arial"/>
              <a:buChar char="•"/>
            </a:pPr>
            <a:r>
              <a:rPr lang="en-US" dirty="0"/>
              <a:t>Migration to upgraded platform in early 2021, developed by SPIE </a:t>
            </a:r>
            <a:endParaRPr dirty="0"/>
          </a:p>
          <a:p>
            <a:pPr marL="228600" marR="0" lvl="0" indent="-228600" algn="l" rtl="0">
              <a:lnSpc>
                <a:spcPct val="120000"/>
              </a:lnSpc>
              <a:spcBef>
                <a:spcPts val="0"/>
              </a:spcBef>
              <a:spcAft>
                <a:spcPts val="0"/>
              </a:spcAft>
              <a:buClr>
                <a:schemeClr val="dk1"/>
              </a:buClr>
              <a:buSzPts val="2400"/>
              <a:buChar char="•"/>
            </a:pPr>
            <a:r>
              <a:rPr lang="en-US" b="1" dirty="0"/>
              <a:t>Over 80% of content on Project Euclid is open access</a:t>
            </a:r>
            <a:endParaRPr b="1" dirty="0"/>
          </a:p>
        </p:txBody>
      </p:sp>
      <p:pic>
        <p:nvPicPr>
          <p:cNvPr id="431" name="Google Shape;431;p51" descr="zbMATH"/>
          <p:cNvPicPr preferRelativeResize="0"/>
          <p:nvPr/>
        </p:nvPicPr>
        <p:blipFill rotWithShape="1">
          <a:blip r:embed="rId3">
            <a:alphaModFix/>
          </a:blip>
          <a:srcRect/>
          <a:stretch/>
        </p:blipFill>
        <p:spPr>
          <a:xfrm>
            <a:off x="7499001" y="1988403"/>
            <a:ext cx="2343150" cy="628650"/>
          </a:xfrm>
          <a:prstGeom prst="rect">
            <a:avLst/>
          </a:prstGeom>
          <a:noFill/>
          <a:ln>
            <a:noFill/>
          </a:ln>
        </p:spPr>
      </p:pic>
      <p:pic>
        <p:nvPicPr>
          <p:cNvPr id="432" name="Google Shape;432;p51" descr="MathSciNet"/>
          <p:cNvPicPr preferRelativeResize="0"/>
          <p:nvPr/>
        </p:nvPicPr>
        <p:blipFill rotWithShape="1">
          <a:blip r:embed="rId4" cstate="screen">
            <a:alphaModFix/>
            <a:extLst>
              <a:ext uri="{28A0092B-C50C-407E-A947-70E740481C1C}">
                <a14:useLocalDpi xmlns:a14="http://schemas.microsoft.com/office/drawing/2010/main"/>
              </a:ext>
            </a:extLst>
          </a:blip>
          <a:srcRect r="50720"/>
          <a:stretch/>
        </p:blipFill>
        <p:spPr>
          <a:xfrm>
            <a:off x="10257436" y="2040791"/>
            <a:ext cx="1682750" cy="523875"/>
          </a:xfrm>
          <a:prstGeom prst="rect">
            <a:avLst/>
          </a:prstGeom>
          <a:noFill/>
          <a:ln>
            <a:noFill/>
          </a:ln>
        </p:spPr>
      </p:pic>
      <p:pic>
        <p:nvPicPr>
          <p:cNvPr id="433" name="Google Shape;433;p51" descr="https://tse3.mm.bing.net/th?id=OIP.M6ed8004bdf7e213a95efca91021ecc5bo0&amp;pid=15.1&amp;P=0&amp;w=204&amp;h=18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679378" y="2861158"/>
            <a:ext cx="1943100" cy="762000"/>
          </a:xfrm>
          <a:prstGeom prst="rect">
            <a:avLst/>
          </a:prstGeom>
          <a:noFill/>
          <a:ln>
            <a:noFill/>
          </a:ln>
        </p:spPr>
      </p:pic>
      <p:pic>
        <p:nvPicPr>
          <p:cNvPr id="434" name="Google Shape;434;p51" descr="https://tse3.mm.bing.net/th?id=OIP.M3cd6ecaae14a3eb0eef63d676e2065c2o0&amp;pid=15.1&amp;P=0&amp;w=279&amp;h=15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037763" y="2975458"/>
            <a:ext cx="1849437" cy="533400"/>
          </a:xfrm>
          <a:prstGeom prst="rect">
            <a:avLst/>
          </a:prstGeom>
          <a:noFill/>
          <a:ln>
            <a:noFill/>
          </a:ln>
        </p:spPr>
      </p:pic>
      <p:sp>
        <p:nvSpPr>
          <p:cNvPr id="436" name="Google Shape;436;p51"/>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27</a:t>
            </a:fld>
            <a:endParaRPr/>
          </a:p>
        </p:txBody>
      </p:sp>
      <p:pic>
        <p:nvPicPr>
          <p:cNvPr id="437" name="Google Shape;437;p5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715768" y="5797739"/>
            <a:ext cx="2286000" cy="719137"/>
          </a:xfrm>
          <a:prstGeom prst="rect">
            <a:avLst/>
          </a:prstGeom>
          <a:noFill/>
          <a:ln>
            <a:noFill/>
          </a:ln>
        </p:spPr>
      </p:pic>
      <p:pic>
        <p:nvPicPr>
          <p:cNvPr id="438" name="Google Shape;438;p5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393378" y="5843969"/>
            <a:ext cx="2286000" cy="67430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DA54B378-E354-4D07-A925-8C424C4FD75C}"/>
              </a:ext>
            </a:extLst>
          </p:cNvPr>
          <p:cNvSpPr>
            <a:spLocks noGrp="1"/>
          </p:cNvSpPr>
          <p:nvPr>
            <p:ph type="body" idx="1"/>
          </p:nvPr>
        </p:nvSpPr>
        <p:spPr>
          <a:xfrm>
            <a:off x="914400" y="1443522"/>
            <a:ext cx="6435634" cy="4097382"/>
          </a:xfrm>
        </p:spPr>
        <p:txBody>
          <a:bodyPr lIns="0" tIns="0" rIns="0" bIns="0"/>
          <a:lstStyle/>
          <a:p>
            <a:pPr marL="0" lvl="0" indent="0">
              <a:buNone/>
            </a:pPr>
            <a:r>
              <a:rPr lang="en-US" dirty="0">
                <a:latin typeface="PT Sans"/>
                <a:ea typeface="PT Sans"/>
                <a:cs typeface="PT Sans"/>
                <a:sym typeface="PT Sans"/>
              </a:rPr>
              <a:t>A collaboration between nonprofit scholarly journal publishers and societies managed by Duke University Press</a:t>
            </a:r>
          </a:p>
          <a:p>
            <a:pPr marL="0" lvl="0" indent="0">
              <a:buNone/>
            </a:pPr>
            <a:endParaRPr lang="en-US" dirty="0">
              <a:latin typeface="PT Sans"/>
              <a:ea typeface="PT Sans"/>
              <a:cs typeface="PT Sans"/>
              <a:sym typeface="PT Sans"/>
            </a:endParaRPr>
          </a:p>
          <a:p>
            <a:pPr marL="0" lvl="0" indent="0">
              <a:buNone/>
            </a:pPr>
            <a:r>
              <a:rPr lang="en-US" dirty="0">
                <a:latin typeface="PT Sans"/>
                <a:ea typeface="PT Sans"/>
                <a:cs typeface="PT Sans"/>
                <a:sym typeface="PT Sans"/>
              </a:rPr>
              <a:t>Electronic hosting and print fulfillment* of over 200 journals from 10 publishers</a:t>
            </a:r>
          </a:p>
          <a:p>
            <a:pPr marL="0" lvl="0" indent="0">
              <a:buNone/>
            </a:pPr>
            <a:endParaRPr lang="en-US" dirty="0">
              <a:latin typeface="PT Sans"/>
              <a:ea typeface="PT Sans"/>
              <a:cs typeface="PT Sans"/>
              <a:sym typeface="PT Sans"/>
            </a:endParaRPr>
          </a:p>
          <a:p>
            <a:pPr marL="0" lvl="0" indent="0">
              <a:buNone/>
            </a:pPr>
            <a:r>
              <a:rPr lang="en-US" dirty="0">
                <a:latin typeface="PT Sans"/>
                <a:ea typeface="PT Sans"/>
                <a:cs typeface="PT Sans"/>
                <a:sym typeface="PT Sans"/>
              </a:rPr>
              <a:t>Single-title subscriptions and collection sales</a:t>
            </a:r>
          </a:p>
          <a:p>
            <a:pPr marL="0" indent="0">
              <a:buNone/>
            </a:pPr>
            <a:r>
              <a:rPr lang="en-US" dirty="0"/>
              <a:t> </a:t>
            </a:r>
          </a:p>
          <a:p>
            <a:pPr marL="0" indent="0">
              <a:buNone/>
            </a:pPr>
            <a:r>
              <a:rPr lang="en-US" dirty="0">
                <a:latin typeface="PT Sans" panose="020B0604020202020204" charset="0"/>
              </a:rPr>
              <a:t>The </a:t>
            </a:r>
            <a:r>
              <a:rPr lang="en-US" i="1" dirty="0">
                <a:latin typeface="PT Sans" panose="020B0604020202020204" charset="0"/>
              </a:rPr>
              <a:t>Journal of Mental Health Counseling</a:t>
            </a:r>
            <a:r>
              <a:rPr lang="en-US" dirty="0">
                <a:latin typeface="PT Sans" panose="020B0604020202020204" charset="0"/>
              </a:rPr>
              <a:t>, will be hosted on the Collective platform beginning in 2025.</a:t>
            </a:r>
          </a:p>
          <a:p>
            <a:pPr marL="0" lvl="0" indent="0">
              <a:buNone/>
            </a:pPr>
            <a:endParaRPr lang="en-US" dirty="0">
              <a:latin typeface="PT Sans"/>
              <a:ea typeface="PT Sans"/>
              <a:cs typeface="PT Sans"/>
              <a:sym typeface="PT Sans"/>
            </a:endParaRPr>
          </a:p>
        </p:txBody>
      </p:sp>
      <p:sp>
        <p:nvSpPr>
          <p:cNvPr id="4" name="Slide Number Placeholder 3">
            <a:extLst>
              <a:ext uri="{FF2B5EF4-FFF2-40B4-BE49-F238E27FC236}">
                <a16:creationId xmlns:a16="http://schemas.microsoft.com/office/drawing/2014/main" id="{355CB4F7-FF7C-4542-8678-7946B666DD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pic>
        <p:nvPicPr>
          <p:cNvPr id="19" name="Google Shape;68;p15">
            <a:extLst>
              <a:ext uri="{FF2B5EF4-FFF2-40B4-BE49-F238E27FC236}">
                <a16:creationId xmlns:a16="http://schemas.microsoft.com/office/drawing/2014/main" id="{0D07372F-0ECE-4CA0-B9E8-D1CA93248CE9}"/>
              </a:ext>
            </a:extLst>
          </p:cNvPr>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8150165" y="4004011"/>
            <a:ext cx="1840181" cy="1035110"/>
          </a:xfrm>
          <a:prstGeom prst="rect">
            <a:avLst/>
          </a:prstGeom>
          <a:noFill/>
          <a:ln>
            <a:noFill/>
          </a:ln>
        </p:spPr>
      </p:pic>
      <p:pic>
        <p:nvPicPr>
          <p:cNvPr id="20" name="Google Shape;69;p15">
            <a:extLst>
              <a:ext uri="{FF2B5EF4-FFF2-40B4-BE49-F238E27FC236}">
                <a16:creationId xmlns:a16="http://schemas.microsoft.com/office/drawing/2014/main" id="{32921737-AA36-41EA-A1FB-943B49FDEC83}"/>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8221553" y="3268621"/>
            <a:ext cx="1840181" cy="447185"/>
          </a:xfrm>
          <a:prstGeom prst="rect">
            <a:avLst/>
          </a:prstGeom>
          <a:noFill/>
          <a:ln>
            <a:noFill/>
          </a:ln>
        </p:spPr>
      </p:pic>
      <p:pic>
        <p:nvPicPr>
          <p:cNvPr id="21" name="Google Shape;70;p15">
            <a:extLst>
              <a:ext uri="{FF2B5EF4-FFF2-40B4-BE49-F238E27FC236}">
                <a16:creationId xmlns:a16="http://schemas.microsoft.com/office/drawing/2014/main" id="{86475CEE-FD50-4251-BF7E-240517548BF0}"/>
              </a:ext>
            </a:extLst>
          </p:cNvPr>
          <p:cNvPicPr preferRelativeResize="0"/>
          <p:nvPr/>
        </p:nvPicPr>
        <p:blipFill>
          <a:blip r:embed="rId4">
            <a:alphaModFix/>
          </a:blip>
          <a:stretch>
            <a:fillRect/>
          </a:stretch>
        </p:blipFill>
        <p:spPr>
          <a:xfrm>
            <a:off x="8438660" y="1913119"/>
            <a:ext cx="1405968" cy="725182"/>
          </a:xfrm>
          <a:prstGeom prst="rect">
            <a:avLst/>
          </a:prstGeom>
          <a:noFill/>
          <a:ln>
            <a:noFill/>
          </a:ln>
        </p:spPr>
      </p:pic>
      <p:pic>
        <p:nvPicPr>
          <p:cNvPr id="23" name="Picture 22">
            <a:extLst>
              <a:ext uri="{FF2B5EF4-FFF2-40B4-BE49-F238E27FC236}">
                <a16:creationId xmlns:a16="http://schemas.microsoft.com/office/drawing/2014/main" id="{62774E01-CCCD-4ED5-BBD8-EF8F99BDBBF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29432" y="1942704"/>
            <a:ext cx="1236617" cy="695597"/>
          </a:xfrm>
          <a:prstGeom prst="rect">
            <a:avLst/>
          </a:prstGeom>
        </p:spPr>
      </p:pic>
      <p:sp>
        <p:nvSpPr>
          <p:cNvPr id="24" name="Google Shape;71;p15">
            <a:extLst>
              <a:ext uri="{FF2B5EF4-FFF2-40B4-BE49-F238E27FC236}">
                <a16:creationId xmlns:a16="http://schemas.microsoft.com/office/drawing/2014/main" id="{7C985BC6-BE58-4A18-9383-53C5EB9C3349}"/>
              </a:ext>
            </a:extLst>
          </p:cNvPr>
          <p:cNvSpPr txBox="1"/>
          <p:nvPr/>
        </p:nvSpPr>
        <p:spPr>
          <a:xfrm>
            <a:off x="9021300" y="5443610"/>
            <a:ext cx="2865900" cy="1292631"/>
          </a:xfrm>
          <a:prstGeom prst="rect">
            <a:avLst/>
          </a:prstGeom>
          <a:noFill/>
          <a:ln>
            <a:noFill/>
          </a:ln>
        </p:spPr>
        <p:txBody>
          <a:bodyPr spcFirstLastPara="1" wrap="square" lIns="0" tIns="91425" rIns="91425" bIns="91425" anchor="t" anchorCtr="0">
            <a:spAutoFit/>
          </a:bodyPr>
          <a:lstStyle/>
          <a:p>
            <a:pPr marL="0" lvl="0" indent="0" rtl="0">
              <a:spcBef>
                <a:spcPts val="0"/>
              </a:spcBef>
              <a:spcAft>
                <a:spcPts val="0"/>
              </a:spcAft>
              <a:buNone/>
            </a:pPr>
            <a:r>
              <a:rPr lang="en" sz="1200" dirty="0">
                <a:latin typeface="PT Sans"/>
                <a:ea typeface="PT Sans"/>
                <a:cs typeface="PT Sans"/>
                <a:sym typeface="PT Sans"/>
              </a:rPr>
              <a:t>Cornell University Press*</a:t>
            </a:r>
            <a:endParaRPr sz="1200" dirty="0">
              <a:latin typeface="PT Sans"/>
              <a:ea typeface="PT Sans"/>
              <a:cs typeface="PT Sans"/>
              <a:sym typeface="PT Sans"/>
            </a:endParaRPr>
          </a:p>
          <a:p>
            <a:pPr marL="0" lvl="0" indent="0" rtl="0">
              <a:spcBef>
                <a:spcPts val="0"/>
              </a:spcBef>
              <a:spcAft>
                <a:spcPts val="0"/>
              </a:spcAft>
              <a:buNone/>
            </a:pPr>
            <a:r>
              <a:rPr lang="en" sz="1200" dirty="0">
                <a:latin typeface="PT Sans"/>
                <a:ea typeface="PT Sans"/>
                <a:cs typeface="PT Sans"/>
                <a:sym typeface="PT Sans"/>
              </a:rPr>
              <a:t>Texas Tech University Press*</a:t>
            </a:r>
            <a:endParaRPr sz="1200" dirty="0">
              <a:latin typeface="PT Sans"/>
              <a:ea typeface="PT Sans"/>
              <a:cs typeface="PT Sans"/>
              <a:sym typeface="PT Sans"/>
            </a:endParaRPr>
          </a:p>
          <a:p>
            <a:pPr marL="0" lvl="0" indent="0" rtl="0">
              <a:spcBef>
                <a:spcPts val="0"/>
              </a:spcBef>
              <a:spcAft>
                <a:spcPts val="0"/>
              </a:spcAft>
              <a:buNone/>
            </a:pPr>
            <a:r>
              <a:rPr lang="en" sz="1200" dirty="0">
                <a:latin typeface="PT Sans"/>
                <a:ea typeface="PT Sans"/>
                <a:cs typeface="PT Sans"/>
                <a:sym typeface="PT Sans"/>
              </a:rPr>
              <a:t>West Virginia University Press*</a:t>
            </a:r>
            <a:endParaRPr sz="1200" dirty="0">
              <a:latin typeface="PT Sans"/>
              <a:ea typeface="PT Sans"/>
              <a:cs typeface="PT Sans"/>
              <a:sym typeface="PT Sans"/>
            </a:endParaRPr>
          </a:p>
          <a:p>
            <a:pPr marL="0" lvl="0" indent="0" rtl="0">
              <a:spcBef>
                <a:spcPts val="0"/>
              </a:spcBef>
              <a:spcAft>
                <a:spcPts val="0"/>
              </a:spcAft>
              <a:buNone/>
            </a:pPr>
            <a:r>
              <a:rPr lang="en" sz="1200" dirty="0">
                <a:latin typeface="PT Sans"/>
                <a:ea typeface="PT Sans"/>
                <a:cs typeface="PT Sans"/>
                <a:sym typeface="PT Sans"/>
              </a:rPr>
              <a:t>University of North Carolina Press*</a:t>
            </a:r>
          </a:p>
          <a:p>
            <a:pPr marL="0" lvl="0" indent="0" rtl="0">
              <a:spcBef>
                <a:spcPts val="0"/>
              </a:spcBef>
              <a:spcAft>
                <a:spcPts val="0"/>
              </a:spcAft>
              <a:buNone/>
            </a:pPr>
            <a:endParaRPr lang="en" sz="1200" dirty="0">
              <a:latin typeface="PT Sans"/>
              <a:ea typeface="PT Sans"/>
              <a:cs typeface="PT Sans"/>
              <a:sym typeface="PT Sans"/>
            </a:endParaRPr>
          </a:p>
          <a:p>
            <a:pPr marL="0" lvl="0" indent="0" rtl="0">
              <a:spcBef>
                <a:spcPts val="0"/>
              </a:spcBef>
              <a:spcAft>
                <a:spcPts val="0"/>
              </a:spcAft>
              <a:buNone/>
            </a:pPr>
            <a:r>
              <a:rPr lang="en" sz="1200" dirty="0">
                <a:latin typeface="PT Sans"/>
                <a:ea typeface="PT Sans"/>
                <a:cs typeface="PT Sans"/>
                <a:sym typeface="PT Sans"/>
              </a:rPr>
              <a:t>*</a:t>
            </a:r>
            <a:r>
              <a:rPr lang="en-US" sz="1200" dirty="0">
                <a:latin typeface="PT Sans"/>
                <a:ea typeface="PT Sans"/>
                <a:cs typeface="PT Sans"/>
                <a:sym typeface="PT Sans"/>
              </a:rPr>
              <a:t>Print subscription fulfillment only</a:t>
            </a:r>
            <a:endParaRPr sz="1200" dirty="0">
              <a:latin typeface="PT Sans"/>
              <a:ea typeface="PT Sans"/>
              <a:cs typeface="PT Sans"/>
              <a:sym typeface="PT Sans"/>
            </a:endParaRPr>
          </a:p>
        </p:txBody>
      </p:sp>
      <p:pic>
        <p:nvPicPr>
          <p:cNvPr id="27" name="Google Shape;66;p15">
            <a:extLst>
              <a:ext uri="{FF2B5EF4-FFF2-40B4-BE49-F238E27FC236}">
                <a16:creationId xmlns:a16="http://schemas.microsoft.com/office/drawing/2014/main" id="{FE90CDDE-8A32-4568-B111-929DE6E93043}"/>
              </a:ext>
            </a:extLst>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914400" y="640081"/>
            <a:ext cx="5868186" cy="399040"/>
          </a:xfrm>
          <a:prstGeom prst="rect">
            <a:avLst/>
          </a:prstGeom>
          <a:noFill/>
          <a:ln>
            <a:noFill/>
          </a:ln>
        </p:spPr>
      </p:pic>
      <p:pic>
        <p:nvPicPr>
          <p:cNvPr id="3" name="Picture 2">
            <a:extLst>
              <a:ext uri="{FF2B5EF4-FFF2-40B4-BE49-F238E27FC236}">
                <a16:creationId xmlns:a16="http://schemas.microsoft.com/office/drawing/2014/main" id="{0BA312DB-B3FC-4BA2-8AAC-B12470795F59}"/>
              </a:ext>
            </a:extLst>
          </p:cNvPr>
          <p:cNvPicPr>
            <a:picLocks noChangeAspect="1"/>
          </p:cNvPicPr>
          <p:nvPr/>
        </p:nvPicPr>
        <p:blipFill>
          <a:blip r:embed="rId7"/>
          <a:stretch>
            <a:fillRect/>
          </a:stretch>
        </p:blipFill>
        <p:spPr>
          <a:xfrm>
            <a:off x="10633390" y="3212541"/>
            <a:ext cx="1028700" cy="1352550"/>
          </a:xfrm>
          <a:prstGeom prst="rect">
            <a:avLst/>
          </a:prstGeom>
        </p:spPr>
      </p:pic>
    </p:spTree>
    <p:extLst>
      <p:ext uri="{BB962C8B-B14F-4D97-AF65-F5344CB8AC3E}">
        <p14:creationId xmlns:p14="http://schemas.microsoft.com/office/powerpoint/2010/main" val="674786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CAD6D-6164-47DC-8F98-D4F55348ACF2}"/>
              </a:ext>
            </a:extLst>
          </p:cNvPr>
          <p:cNvSpPr>
            <a:spLocks noGrp="1"/>
          </p:cNvSpPr>
          <p:nvPr>
            <p:ph type="title"/>
          </p:nvPr>
        </p:nvSpPr>
        <p:spPr>
          <a:xfrm>
            <a:off x="914399" y="640079"/>
            <a:ext cx="10162903" cy="426713"/>
          </a:xfrm>
        </p:spPr>
        <p:txBody>
          <a:bodyPr lIns="0"/>
          <a:lstStyle/>
          <a:p>
            <a:r>
              <a:rPr lang="en" dirty="0"/>
              <a:t>The Scholarly Publishing Collective - Electronic Platform</a:t>
            </a:r>
            <a:endParaRPr lang="en-US" dirty="0"/>
          </a:p>
        </p:txBody>
      </p:sp>
      <p:sp>
        <p:nvSpPr>
          <p:cNvPr id="3" name="Text Placeholder 2">
            <a:extLst>
              <a:ext uri="{FF2B5EF4-FFF2-40B4-BE49-F238E27FC236}">
                <a16:creationId xmlns:a16="http://schemas.microsoft.com/office/drawing/2014/main" id="{FC400D55-47F1-4C3E-B628-D629426DA9A0}"/>
              </a:ext>
            </a:extLst>
          </p:cNvPr>
          <p:cNvSpPr>
            <a:spLocks noGrp="1"/>
          </p:cNvSpPr>
          <p:nvPr>
            <p:ph type="body" idx="1"/>
          </p:nvPr>
        </p:nvSpPr>
        <p:spPr>
          <a:xfrm>
            <a:off x="914400" y="1828801"/>
            <a:ext cx="9936480" cy="4097382"/>
          </a:xfrm>
        </p:spPr>
        <p:txBody>
          <a:bodyPr lIns="0" tIns="0" rIns="0"/>
          <a:lstStyle/>
          <a:p>
            <a:pPr lvl="0" indent="-336550">
              <a:buSzPts val="1700"/>
              <a:buFont typeface="PT Sans"/>
              <a:buChar char="▸"/>
            </a:pPr>
            <a:r>
              <a:rPr lang="en-US" dirty="0">
                <a:latin typeface="PT Sans"/>
                <a:ea typeface="PT Sans"/>
                <a:cs typeface="PT Sans"/>
                <a:sym typeface="PT Sans"/>
              </a:rPr>
              <a:t>Four scholarly publishers</a:t>
            </a:r>
          </a:p>
          <a:p>
            <a:pPr lvl="0" indent="-336550">
              <a:buSzPts val="1700"/>
              <a:buFont typeface="PT Sans"/>
              <a:buChar char="▸"/>
            </a:pPr>
            <a:r>
              <a:rPr lang="en-US" dirty="0">
                <a:latin typeface="PT Sans"/>
                <a:ea typeface="PT Sans"/>
                <a:cs typeface="PT Sans"/>
                <a:sym typeface="PT Sans"/>
              </a:rPr>
              <a:t>Over 158 journals</a:t>
            </a:r>
          </a:p>
          <a:p>
            <a:pPr lvl="0" indent="-336550">
              <a:buSzPts val="1700"/>
              <a:buFont typeface="PT Sans"/>
              <a:buChar char="▸"/>
            </a:pPr>
            <a:r>
              <a:rPr lang="en-US" dirty="0">
                <a:latin typeface="PT Sans"/>
                <a:ea typeface="PT Sans"/>
                <a:cs typeface="PT Sans"/>
                <a:sym typeface="PT Sans"/>
              </a:rPr>
              <a:t>Over 70,000 articles</a:t>
            </a:r>
          </a:p>
          <a:p>
            <a:pPr lvl="0" indent="-336550">
              <a:buSzPts val="1700"/>
              <a:buFont typeface="PT Sans"/>
              <a:buChar char="▸"/>
            </a:pPr>
            <a:r>
              <a:rPr lang="en-US" dirty="0">
                <a:latin typeface="PT Sans"/>
                <a:ea typeface="PT Sans"/>
                <a:cs typeface="PT Sans"/>
                <a:sym typeface="PT Sans"/>
              </a:rPr>
              <a:t>Decades of content</a:t>
            </a:r>
          </a:p>
          <a:p>
            <a:pPr lvl="0" indent="-336550">
              <a:buSzPts val="1700"/>
              <a:buFont typeface="PT Sans"/>
              <a:buChar char="▸"/>
            </a:pPr>
            <a:r>
              <a:rPr lang="en-US" dirty="0">
                <a:latin typeface="PT Sans"/>
                <a:ea typeface="PT Sans"/>
                <a:cs typeface="PT Sans"/>
                <a:sym typeface="PT Sans"/>
              </a:rPr>
              <a:t>Scholarlypublishingcollective.org </a:t>
            </a:r>
          </a:p>
          <a:p>
            <a:pPr lvl="0" indent="-336550">
              <a:buSzPts val="1700"/>
              <a:buFont typeface="PT Sans"/>
              <a:buChar char="▸"/>
            </a:pPr>
            <a:endParaRPr lang="en-US" dirty="0">
              <a:latin typeface="PT Sans"/>
              <a:ea typeface="PT Sans"/>
              <a:cs typeface="PT Sans"/>
              <a:sym typeface="PT Sans"/>
            </a:endParaRPr>
          </a:p>
          <a:p>
            <a:pPr lvl="0" indent="-336550">
              <a:buSzPts val="1700"/>
              <a:buFont typeface="PT Sans"/>
              <a:buChar char="▸"/>
            </a:pPr>
            <a:r>
              <a:rPr lang="en-US" b="1" dirty="0">
                <a:latin typeface="PT Sans"/>
                <a:ea typeface="PT Sans"/>
                <a:cs typeface="PT Sans"/>
                <a:sym typeface="PT Sans"/>
              </a:rPr>
              <a:t>New for 2024</a:t>
            </a:r>
          </a:p>
          <a:p>
            <a:pPr indent="-336550">
              <a:buSzPts val="1700"/>
              <a:buFont typeface="PT Sans"/>
              <a:buChar char="▸"/>
            </a:pPr>
            <a:r>
              <a:rPr lang="en-US" dirty="0">
                <a:latin typeface="Cambria"/>
                <a:ea typeface="Cambria"/>
                <a:cs typeface="Courier New"/>
              </a:rPr>
              <a:t>American</a:t>
            </a:r>
            <a:r>
              <a:rPr lang="en-US" dirty="0"/>
              <a:t> Mental </a:t>
            </a:r>
            <a:r>
              <a:rPr lang="en-US" dirty="0">
                <a:latin typeface="Cambria"/>
                <a:ea typeface="Cambria"/>
                <a:cs typeface="Courier New"/>
              </a:rPr>
              <a:t>Health </a:t>
            </a:r>
            <a:r>
              <a:rPr lang="en-US" dirty="0"/>
              <a:t>Counselors Association</a:t>
            </a:r>
            <a:endParaRPr lang="en-US" dirty="0">
              <a:ea typeface="Cambria"/>
            </a:endParaRPr>
          </a:p>
          <a:p>
            <a:pPr lvl="0" indent="-336550">
              <a:buSzPts val="1700"/>
              <a:buFont typeface="PT Sans"/>
              <a:buChar char="▸"/>
            </a:pPr>
            <a:endParaRPr lang="en-US" dirty="0">
              <a:latin typeface="PT Sans"/>
              <a:ea typeface="PT Sans"/>
              <a:cs typeface="PT Sans"/>
              <a:sym typeface="PT Sans"/>
            </a:endParaRPr>
          </a:p>
          <a:p>
            <a:pPr marL="0" lvl="0" indent="0">
              <a:buNone/>
            </a:pPr>
            <a:endParaRPr lang="en-US" sz="1800" dirty="0">
              <a:latin typeface="Roboto"/>
              <a:ea typeface="Roboto"/>
              <a:cs typeface="Roboto"/>
              <a:sym typeface="Roboto"/>
            </a:endParaRPr>
          </a:p>
        </p:txBody>
      </p:sp>
      <p:sp>
        <p:nvSpPr>
          <p:cNvPr id="4" name="Slide Number Placeholder 3">
            <a:extLst>
              <a:ext uri="{FF2B5EF4-FFF2-40B4-BE49-F238E27FC236}">
                <a16:creationId xmlns:a16="http://schemas.microsoft.com/office/drawing/2014/main" id="{0136D008-15F3-4973-8BB0-78AE2625A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pic>
        <p:nvPicPr>
          <p:cNvPr id="5" name="Google Shape;83;p16">
            <a:extLst>
              <a:ext uri="{FF2B5EF4-FFF2-40B4-BE49-F238E27FC236}">
                <a16:creationId xmlns:a16="http://schemas.microsoft.com/office/drawing/2014/main" id="{F2E8D51F-0287-4E8E-A2C0-5299B3649827}"/>
              </a:ext>
            </a:extLst>
          </p:cNvPr>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346268" y="5926183"/>
            <a:ext cx="1021800" cy="625125"/>
          </a:xfrm>
          <a:prstGeom prst="rect">
            <a:avLst/>
          </a:prstGeom>
          <a:noFill/>
          <a:ln>
            <a:noFill/>
          </a:ln>
        </p:spPr>
      </p:pic>
      <p:pic>
        <p:nvPicPr>
          <p:cNvPr id="6" name="Google Shape;79;p16">
            <a:extLst>
              <a:ext uri="{FF2B5EF4-FFF2-40B4-BE49-F238E27FC236}">
                <a16:creationId xmlns:a16="http://schemas.microsoft.com/office/drawing/2014/main" id="{1605D22B-834B-43A2-B604-840B5CC60712}"/>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666488" y="5681072"/>
            <a:ext cx="1622050" cy="912400"/>
          </a:xfrm>
          <a:prstGeom prst="rect">
            <a:avLst/>
          </a:prstGeom>
          <a:noFill/>
          <a:ln>
            <a:noFill/>
          </a:ln>
        </p:spPr>
      </p:pic>
      <p:pic>
        <p:nvPicPr>
          <p:cNvPr id="7" name="Google Shape;80;p16">
            <a:extLst>
              <a:ext uri="{FF2B5EF4-FFF2-40B4-BE49-F238E27FC236}">
                <a16:creationId xmlns:a16="http://schemas.microsoft.com/office/drawing/2014/main" id="{12559E64-F429-4713-B385-7A15E3A4DD72}"/>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8041332" y="5740382"/>
            <a:ext cx="1222200" cy="687475"/>
          </a:xfrm>
          <a:prstGeom prst="rect">
            <a:avLst/>
          </a:prstGeom>
          <a:noFill/>
          <a:ln>
            <a:noFill/>
          </a:ln>
        </p:spPr>
      </p:pic>
      <p:pic>
        <p:nvPicPr>
          <p:cNvPr id="8" name="Google Shape;81;p16">
            <a:extLst>
              <a:ext uri="{FF2B5EF4-FFF2-40B4-BE49-F238E27FC236}">
                <a16:creationId xmlns:a16="http://schemas.microsoft.com/office/drawing/2014/main" id="{243369BF-58B3-47AA-A184-91EAB8D9019F}"/>
              </a:ext>
            </a:extLst>
          </p:cNvPr>
          <p:cNvPicPr preferRelativeResize="0"/>
          <p:nvPr/>
        </p:nvPicPr>
        <p:blipFill>
          <a:blip r:embed="rId5">
            <a:alphaModFix/>
          </a:blip>
          <a:stretch>
            <a:fillRect/>
          </a:stretch>
        </p:blipFill>
        <p:spPr>
          <a:xfrm>
            <a:off x="3515242" y="5600620"/>
            <a:ext cx="2194849" cy="1234600"/>
          </a:xfrm>
          <a:prstGeom prst="rect">
            <a:avLst/>
          </a:prstGeom>
          <a:noFill/>
          <a:ln>
            <a:noFill/>
          </a:ln>
        </p:spPr>
      </p:pic>
      <p:pic>
        <p:nvPicPr>
          <p:cNvPr id="9" name="Google Shape;82;p16">
            <a:extLst>
              <a:ext uri="{FF2B5EF4-FFF2-40B4-BE49-F238E27FC236}">
                <a16:creationId xmlns:a16="http://schemas.microsoft.com/office/drawing/2014/main" id="{42E2A4C0-D66D-4E04-94FF-5D37193FA35E}"/>
              </a:ext>
            </a:extLst>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5854806" y="5854525"/>
            <a:ext cx="2165173" cy="526176"/>
          </a:xfrm>
          <a:prstGeom prst="rect">
            <a:avLst/>
          </a:prstGeom>
          <a:noFill/>
          <a:ln>
            <a:noFill/>
          </a:ln>
        </p:spPr>
      </p:pic>
      <p:pic>
        <p:nvPicPr>
          <p:cNvPr id="20" name="Picture 19" descr="A black background with grey text&#10;&#10;Description automatically generated">
            <a:extLst>
              <a:ext uri="{FF2B5EF4-FFF2-40B4-BE49-F238E27FC236}">
                <a16:creationId xmlns:a16="http://schemas.microsoft.com/office/drawing/2014/main" id="{4BEF6EDB-91D5-4918-B655-CE1C82BB2E06}"/>
              </a:ext>
            </a:extLst>
          </p:cNvPr>
          <p:cNvPicPr>
            <a:picLocks noChangeAspect="1"/>
          </p:cNvPicPr>
          <p:nvPr/>
        </p:nvPicPr>
        <p:blipFill>
          <a:blip r:embed="rId7"/>
          <a:stretch>
            <a:fillRect/>
          </a:stretch>
        </p:blipFill>
        <p:spPr>
          <a:xfrm>
            <a:off x="9366448" y="5801398"/>
            <a:ext cx="3974704" cy="599402"/>
          </a:xfrm>
          <a:prstGeom prst="rect">
            <a:avLst/>
          </a:prstGeom>
        </p:spPr>
      </p:pic>
    </p:spTree>
    <p:extLst>
      <p:ext uri="{BB962C8B-B14F-4D97-AF65-F5344CB8AC3E}">
        <p14:creationId xmlns:p14="http://schemas.microsoft.com/office/powerpoint/2010/main" val="3331066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a:t>Publishing Strengths</a:t>
            </a:r>
            <a:endParaRPr/>
          </a:p>
        </p:txBody>
      </p:sp>
      <p:sp>
        <p:nvSpPr>
          <p:cNvPr id="108" name="Google Shape;108;p15"/>
          <p:cNvSpPr txBox="1">
            <a:spLocks noGrp="1"/>
          </p:cNvSpPr>
          <p:nvPr>
            <p:ph type="body" idx="1"/>
          </p:nvPr>
        </p:nvSpPr>
        <p:spPr>
          <a:xfrm>
            <a:off x="914399" y="1825626"/>
            <a:ext cx="5093565" cy="3544888"/>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Ground-breaking scholarship that defines and redefines disciplines</a:t>
            </a:r>
            <a:endParaRPr dirty="0"/>
          </a:p>
          <a:p>
            <a:pPr marL="228600" lvl="0" indent="-228600" algn="l" rtl="0">
              <a:lnSpc>
                <a:spcPct val="120000"/>
              </a:lnSpc>
              <a:spcBef>
                <a:spcPts val="0"/>
              </a:spcBef>
              <a:spcAft>
                <a:spcPts val="0"/>
              </a:spcAft>
              <a:buClr>
                <a:schemeClr val="dk1"/>
              </a:buClr>
              <a:buSzPts val="2400"/>
              <a:buChar char="•"/>
            </a:pPr>
            <a:r>
              <a:rPr lang="en-US" dirty="0"/>
              <a:t>Strong interdisciplinary and international focus</a:t>
            </a:r>
            <a:endParaRPr dirty="0"/>
          </a:p>
          <a:p>
            <a:pPr marL="228600" lvl="0" indent="-228600" algn="l" rtl="0">
              <a:lnSpc>
                <a:spcPct val="120000"/>
              </a:lnSpc>
              <a:spcBef>
                <a:spcPts val="0"/>
              </a:spcBef>
              <a:spcAft>
                <a:spcPts val="0"/>
              </a:spcAft>
              <a:buClr>
                <a:schemeClr val="dk1"/>
              </a:buClr>
              <a:buSzPts val="2400"/>
              <a:buChar char="•"/>
            </a:pPr>
            <a:r>
              <a:rPr lang="en-US" dirty="0"/>
              <a:t>Foregrounding traditionally underrepresented and new scholarly voices</a:t>
            </a:r>
            <a:endParaRPr dirty="0"/>
          </a:p>
          <a:p>
            <a:pPr marL="228600" lvl="0" indent="-228600" algn="l" rtl="0">
              <a:lnSpc>
                <a:spcPct val="120000"/>
              </a:lnSpc>
              <a:spcBef>
                <a:spcPts val="0"/>
              </a:spcBef>
              <a:spcAft>
                <a:spcPts val="0"/>
              </a:spcAft>
              <a:buClr>
                <a:schemeClr val="dk1"/>
              </a:buClr>
              <a:buSzPts val="2400"/>
              <a:buChar char="•"/>
            </a:pPr>
            <a:r>
              <a:rPr lang="en-US" dirty="0"/>
              <a:t>Cultivating emerging fields and </a:t>
            </a:r>
            <a:br>
              <a:rPr lang="en-US" dirty="0"/>
            </a:br>
            <a:r>
              <a:rPr lang="en-US" dirty="0"/>
              <a:t>new subject areas</a:t>
            </a:r>
            <a:endParaRPr dirty="0"/>
          </a:p>
          <a:p>
            <a:pPr marL="228600" lvl="0" indent="-76200" algn="l" rtl="0">
              <a:lnSpc>
                <a:spcPct val="120000"/>
              </a:lnSpc>
              <a:spcBef>
                <a:spcPts val="0"/>
              </a:spcBef>
              <a:spcAft>
                <a:spcPts val="0"/>
              </a:spcAft>
              <a:buClr>
                <a:schemeClr val="dk1"/>
              </a:buClr>
              <a:buSzPts val="2400"/>
              <a:buNone/>
            </a:pPr>
            <a:endParaRPr dirty="0"/>
          </a:p>
          <a:p>
            <a:pPr marL="228600" lvl="0" indent="-76200" algn="l" rtl="0">
              <a:lnSpc>
                <a:spcPct val="120000"/>
              </a:lnSpc>
              <a:spcBef>
                <a:spcPts val="0"/>
              </a:spcBef>
              <a:spcAft>
                <a:spcPts val="0"/>
              </a:spcAft>
              <a:buClr>
                <a:schemeClr val="dk1"/>
              </a:buClr>
              <a:buSzPts val="2400"/>
              <a:buNone/>
            </a:pPr>
            <a:endParaRPr dirty="0"/>
          </a:p>
        </p:txBody>
      </p:sp>
      <p:sp>
        <p:nvSpPr>
          <p:cNvPr id="110" name="Google Shape;110;p15"/>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3</a:t>
            </a:fld>
            <a:endParaRPr/>
          </a:p>
        </p:txBody>
      </p:sp>
      <p:pic>
        <p:nvPicPr>
          <p:cNvPr id="7" name="Picture 6">
            <a:extLst>
              <a:ext uri="{FF2B5EF4-FFF2-40B4-BE49-F238E27FC236}">
                <a16:creationId xmlns:a16="http://schemas.microsoft.com/office/drawing/2014/main" id="{C313DEB8-7B6B-4130-B1A8-BFCDC7E42476}"/>
              </a:ext>
            </a:extLst>
          </p:cNvPr>
          <p:cNvPicPr>
            <a:picLocks noChangeAspect="1"/>
          </p:cNvPicPr>
          <p:nvPr/>
        </p:nvPicPr>
        <p:blipFill>
          <a:blip r:embed="rId3"/>
          <a:stretch>
            <a:fillRect/>
          </a:stretch>
        </p:blipFill>
        <p:spPr>
          <a:xfrm>
            <a:off x="8036560" y="1879600"/>
            <a:ext cx="2736427" cy="410464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CC28C-350A-4F12-81FE-50C14D0CA040}"/>
              </a:ext>
            </a:extLst>
          </p:cNvPr>
          <p:cNvSpPr>
            <a:spLocks noGrp="1"/>
          </p:cNvSpPr>
          <p:nvPr>
            <p:ph type="title"/>
          </p:nvPr>
        </p:nvSpPr>
        <p:spPr>
          <a:xfrm>
            <a:off x="914400" y="640079"/>
            <a:ext cx="9936480" cy="426713"/>
          </a:xfrm>
        </p:spPr>
        <p:txBody>
          <a:bodyPr lIns="0"/>
          <a:lstStyle/>
          <a:p>
            <a:r>
              <a:rPr lang="en" dirty="0"/>
              <a:t>The Scholarly Publishing Collective - Electronic Platform</a:t>
            </a:r>
            <a:endParaRPr lang="en-US" dirty="0"/>
          </a:p>
        </p:txBody>
      </p:sp>
      <p:sp>
        <p:nvSpPr>
          <p:cNvPr id="3" name="Text Placeholder 2">
            <a:extLst>
              <a:ext uri="{FF2B5EF4-FFF2-40B4-BE49-F238E27FC236}">
                <a16:creationId xmlns:a16="http://schemas.microsoft.com/office/drawing/2014/main" id="{37B8FBC0-C693-4456-8402-988C4B1A00BF}"/>
              </a:ext>
            </a:extLst>
          </p:cNvPr>
          <p:cNvSpPr>
            <a:spLocks noGrp="1"/>
          </p:cNvSpPr>
          <p:nvPr>
            <p:ph type="body" idx="1"/>
          </p:nvPr>
        </p:nvSpPr>
        <p:spPr>
          <a:xfrm>
            <a:off x="914401" y="1828801"/>
            <a:ext cx="6306532" cy="4097382"/>
          </a:xfrm>
        </p:spPr>
        <p:txBody>
          <a:bodyPr lIns="0"/>
          <a:lstStyle/>
          <a:p>
            <a:pPr marL="0" lvl="0" indent="0">
              <a:buNone/>
            </a:pPr>
            <a:r>
              <a:rPr lang="en-US" sz="2000" dirty="0">
                <a:latin typeface="PT Sans"/>
                <a:ea typeface="PT Sans"/>
                <a:cs typeface="PT Sans"/>
                <a:sym typeface="PT Sans"/>
              </a:rPr>
              <a:t>Features of the platform and collections</a:t>
            </a:r>
          </a:p>
          <a:p>
            <a:r>
              <a:rPr lang="en-US" sz="1800" dirty="0">
                <a:latin typeface="PT Sans" panose="020B0503020203020204" pitchFamily="34" charset="0"/>
              </a:rPr>
              <a:t>COUNTER-compliant usage statistics</a:t>
            </a:r>
          </a:p>
          <a:p>
            <a:r>
              <a:rPr lang="en-US" sz="1800" dirty="0">
                <a:latin typeface="PT Sans" panose="020B0503020203020204" pitchFamily="34" charset="0"/>
              </a:rPr>
              <a:t>no ongoing maintenance fees</a:t>
            </a:r>
          </a:p>
          <a:p>
            <a:r>
              <a:rPr lang="en-US" sz="1800" dirty="0">
                <a:latin typeface="PT Sans" panose="020B0503020203020204" pitchFamily="34" charset="0"/>
              </a:rPr>
              <a:t>DRM-free access and printing</a:t>
            </a:r>
          </a:p>
          <a:p>
            <a:r>
              <a:rPr lang="en-US" sz="1800" dirty="0">
                <a:latin typeface="PT Sans" panose="020B0503020203020204" pitchFamily="34" charset="0"/>
              </a:rPr>
              <a:t>Unlimited multiuser access</a:t>
            </a:r>
          </a:p>
          <a:p>
            <a:r>
              <a:rPr lang="en-US" sz="1800" dirty="0">
                <a:latin typeface="PT Sans" panose="020B0503020203020204" pitchFamily="34" charset="0"/>
              </a:rPr>
              <a:t>Citation links to </a:t>
            </a:r>
            <a:r>
              <a:rPr lang="en-US" sz="1800" dirty="0" err="1">
                <a:latin typeface="PT Sans" panose="020B0503020203020204" pitchFamily="34" charset="0"/>
              </a:rPr>
              <a:t>Crossref</a:t>
            </a:r>
            <a:r>
              <a:rPr lang="en-US" sz="1800" dirty="0">
                <a:latin typeface="PT Sans" panose="020B0503020203020204" pitchFamily="34" charset="0"/>
              </a:rPr>
              <a:t>, PubMed, and Google Scholar</a:t>
            </a:r>
          </a:p>
          <a:p>
            <a:r>
              <a:rPr lang="en-US" sz="1800" dirty="0">
                <a:latin typeface="PT Sans" panose="020B0503020203020204" pitchFamily="34" charset="0"/>
              </a:rPr>
              <a:t>Platform user experience that meets or exceeds the World Wide Web Consortium Web Content Accessibility Guidelines version 2.0, Level AA Conformance</a:t>
            </a:r>
          </a:p>
          <a:p>
            <a:r>
              <a:rPr lang="en-US" sz="1800" dirty="0">
                <a:latin typeface="PT Sans" panose="020B0503020203020204" pitchFamily="34" charset="0"/>
              </a:rPr>
              <a:t>Robustly indexed in major discovery services, including </a:t>
            </a:r>
            <a:r>
              <a:rPr lang="en-US" sz="1800" dirty="0" err="1">
                <a:latin typeface="PT Sans" panose="020B0503020203020204" pitchFamily="34" charset="0"/>
              </a:rPr>
              <a:t>Crossref</a:t>
            </a:r>
            <a:r>
              <a:rPr lang="en-US" sz="1800" dirty="0">
                <a:latin typeface="PT Sans" panose="020B0503020203020204" pitchFamily="34" charset="0"/>
              </a:rPr>
              <a:t>, OCLC, EBSCO, and the ProQuest family of products</a:t>
            </a:r>
          </a:p>
          <a:p>
            <a:endParaRPr lang="en-US" dirty="0">
              <a:latin typeface="PT Sans" panose="020B0503020203020204" pitchFamily="34" charset="0"/>
            </a:endParaRPr>
          </a:p>
          <a:p>
            <a:endParaRPr lang="en-US" dirty="0">
              <a:latin typeface="PT Sans" panose="020B0503020203020204" pitchFamily="34" charset="0"/>
            </a:endParaRPr>
          </a:p>
        </p:txBody>
      </p:sp>
      <p:sp>
        <p:nvSpPr>
          <p:cNvPr id="4" name="Slide Number Placeholder 3">
            <a:extLst>
              <a:ext uri="{FF2B5EF4-FFF2-40B4-BE49-F238E27FC236}">
                <a16:creationId xmlns:a16="http://schemas.microsoft.com/office/drawing/2014/main" id="{AF1C65A7-61B9-4329-B89D-5D6A5F7AC4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pic>
        <p:nvPicPr>
          <p:cNvPr id="6" name="Picture 5">
            <a:extLst>
              <a:ext uri="{FF2B5EF4-FFF2-40B4-BE49-F238E27FC236}">
                <a16:creationId xmlns:a16="http://schemas.microsoft.com/office/drawing/2014/main" id="{514FB3D3-F329-4045-B056-2EBB868A371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7269" y="1955074"/>
            <a:ext cx="4083231" cy="3247737"/>
          </a:xfrm>
          <a:prstGeom prst="rect">
            <a:avLst/>
          </a:prstGeom>
          <a:ln>
            <a:solidFill>
              <a:schemeClr val="tx1"/>
            </a:solidFill>
          </a:ln>
        </p:spPr>
      </p:pic>
    </p:spTree>
    <p:extLst>
      <p:ext uri="{BB962C8B-B14F-4D97-AF65-F5344CB8AC3E}">
        <p14:creationId xmlns:p14="http://schemas.microsoft.com/office/powerpoint/2010/main" val="2776016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8F9AC-15D9-435D-BBBA-0DB2155D15FF}"/>
              </a:ext>
            </a:extLst>
          </p:cNvPr>
          <p:cNvSpPr>
            <a:spLocks noGrp="1"/>
          </p:cNvSpPr>
          <p:nvPr>
            <p:ph type="title"/>
          </p:nvPr>
        </p:nvSpPr>
        <p:spPr/>
        <p:txBody>
          <a:bodyPr/>
          <a:lstStyle/>
          <a:p>
            <a:r>
              <a:rPr lang="en" dirty="0"/>
              <a:t>Penn State Journals Collection</a:t>
            </a:r>
            <a:endParaRPr lang="en-US" dirty="0"/>
          </a:p>
        </p:txBody>
      </p:sp>
      <p:sp>
        <p:nvSpPr>
          <p:cNvPr id="3" name="Text Placeholder 2">
            <a:extLst>
              <a:ext uri="{FF2B5EF4-FFF2-40B4-BE49-F238E27FC236}">
                <a16:creationId xmlns:a16="http://schemas.microsoft.com/office/drawing/2014/main" id="{8CC2EE73-7D30-4BC5-80FA-1A8FECDA23CA}"/>
              </a:ext>
            </a:extLst>
          </p:cNvPr>
          <p:cNvSpPr>
            <a:spLocks noGrp="1"/>
          </p:cNvSpPr>
          <p:nvPr>
            <p:ph type="body" idx="1"/>
          </p:nvPr>
        </p:nvSpPr>
        <p:spPr>
          <a:xfrm>
            <a:off x="914400" y="1828801"/>
            <a:ext cx="5124994" cy="4097382"/>
          </a:xfrm>
        </p:spPr>
        <p:txBody>
          <a:bodyPr/>
          <a:lstStyle/>
          <a:p>
            <a:pPr marL="0" lvl="0" indent="0">
              <a:buNone/>
            </a:pPr>
            <a:r>
              <a:rPr lang="en-US" sz="2000" dirty="0">
                <a:latin typeface="PT Sans"/>
                <a:ea typeface="PT Sans"/>
                <a:cs typeface="PT Sans"/>
                <a:sym typeface="PT Sans"/>
              </a:rPr>
              <a:t>The 2025 Collection provides online access to scholarship from 81 journals published by Penn State University Press, a leading publisher of humanities and social sciences journals. This collection aims to broaden the reach of scholarship produced by small scholarly organizations and societies, covering literature, religious studies, education, theater, and more.</a:t>
            </a:r>
            <a:endParaRPr lang="en-US" sz="2000" dirty="0"/>
          </a:p>
        </p:txBody>
      </p:sp>
      <p:sp>
        <p:nvSpPr>
          <p:cNvPr id="4" name="Slide Number Placeholder 3">
            <a:extLst>
              <a:ext uri="{FF2B5EF4-FFF2-40B4-BE49-F238E27FC236}">
                <a16:creationId xmlns:a16="http://schemas.microsoft.com/office/drawing/2014/main" id="{D8113C3B-2B65-461B-9E85-1F0AF6E0B26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pic>
        <p:nvPicPr>
          <p:cNvPr id="5" name="Google Shape;243;p30">
            <a:extLst>
              <a:ext uri="{FF2B5EF4-FFF2-40B4-BE49-F238E27FC236}">
                <a16:creationId xmlns:a16="http://schemas.microsoft.com/office/drawing/2014/main" id="{E08F1E99-899B-49AA-BC93-4717B1C674E0}"/>
              </a:ext>
            </a:extLst>
          </p:cNvPr>
          <p:cNvPicPr preferRelativeResize="0">
            <a:picLocks/>
          </p:cNvPicPr>
          <p:nvPr/>
        </p:nvPicPr>
        <p:blipFill>
          <a:blip r:embed="rId2" cstate="print">
            <a:extLst>
              <a:ext uri="{28A0092B-C50C-407E-A947-70E740481C1C}">
                <a14:useLocalDpi xmlns:a14="http://schemas.microsoft.com/office/drawing/2010/main"/>
              </a:ext>
            </a:extLst>
          </a:blip>
          <a:stretch>
            <a:fillRect/>
          </a:stretch>
        </p:blipFill>
        <p:spPr>
          <a:xfrm>
            <a:off x="6334606" y="1845868"/>
            <a:ext cx="2336268" cy="3504403"/>
          </a:xfrm>
          <a:prstGeom prst="rect">
            <a:avLst/>
          </a:prstGeom>
          <a:noFill/>
          <a:ln>
            <a:noFill/>
          </a:ln>
        </p:spPr>
      </p:pic>
      <p:pic>
        <p:nvPicPr>
          <p:cNvPr id="6" name="Google Shape;244;p30">
            <a:extLst>
              <a:ext uri="{FF2B5EF4-FFF2-40B4-BE49-F238E27FC236}">
                <a16:creationId xmlns:a16="http://schemas.microsoft.com/office/drawing/2014/main" id="{7510C30F-7DFC-484A-B7AE-D2D94A6C62DF}"/>
              </a:ext>
            </a:extLst>
          </p:cNvPr>
          <p:cNvPicPr preferRelativeResize="0">
            <a:picLocks/>
          </p:cNvPicPr>
          <p:nvPr/>
        </p:nvPicPr>
        <p:blipFill>
          <a:blip r:embed="rId3"/>
          <a:stretch>
            <a:fillRect/>
          </a:stretch>
        </p:blipFill>
        <p:spPr>
          <a:xfrm>
            <a:off x="9024721" y="1871663"/>
            <a:ext cx="2301874" cy="3452812"/>
          </a:xfrm>
          <a:prstGeom prst="rect">
            <a:avLst/>
          </a:prstGeom>
          <a:noFill/>
          <a:ln>
            <a:solidFill>
              <a:schemeClr val="tx1"/>
            </a:solidFill>
          </a:ln>
        </p:spPr>
      </p:pic>
      <p:pic>
        <p:nvPicPr>
          <p:cNvPr id="7" name="Google Shape;83;p16">
            <a:extLst>
              <a:ext uri="{FF2B5EF4-FFF2-40B4-BE49-F238E27FC236}">
                <a16:creationId xmlns:a16="http://schemas.microsoft.com/office/drawing/2014/main" id="{4AED0523-1590-43EA-B781-FA65150148FB}"/>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761660" y="5926183"/>
            <a:ext cx="1021800" cy="625125"/>
          </a:xfrm>
          <a:prstGeom prst="rect">
            <a:avLst/>
          </a:prstGeom>
          <a:noFill/>
          <a:ln>
            <a:noFill/>
          </a:ln>
        </p:spPr>
      </p:pic>
      <p:pic>
        <p:nvPicPr>
          <p:cNvPr id="8" name="Google Shape;82;p16">
            <a:extLst>
              <a:ext uri="{FF2B5EF4-FFF2-40B4-BE49-F238E27FC236}">
                <a16:creationId xmlns:a16="http://schemas.microsoft.com/office/drawing/2014/main" id="{A2E7DB94-1D12-49A5-A100-5F0E45CE665A}"/>
              </a:ext>
            </a:extLst>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9161422" y="494409"/>
            <a:ext cx="2165173" cy="526176"/>
          </a:xfrm>
          <a:prstGeom prst="rect">
            <a:avLst/>
          </a:prstGeom>
          <a:noFill/>
          <a:ln>
            <a:noFill/>
          </a:ln>
        </p:spPr>
      </p:pic>
    </p:spTree>
    <p:extLst>
      <p:ext uri="{BB962C8B-B14F-4D97-AF65-F5344CB8AC3E}">
        <p14:creationId xmlns:p14="http://schemas.microsoft.com/office/powerpoint/2010/main" val="2368462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36ECF-D4D8-43EC-8E14-C8FEB02DBF2E}"/>
              </a:ext>
            </a:extLst>
          </p:cNvPr>
          <p:cNvSpPr>
            <a:spLocks noGrp="1"/>
          </p:cNvSpPr>
          <p:nvPr>
            <p:ph type="title"/>
          </p:nvPr>
        </p:nvSpPr>
        <p:spPr/>
        <p:txBody>
          <a:bodyPr/>
          <a:lstStyle/>
          <a:p>
            <a:r>
              <a:rPr lang="en" dirty="0"/>
              <a:t>Illinois Journals Collection</a:t>
            </a:r>
            <a:endParaRPr lang="en-US" dirty="0"/>
          </a:p>
        </p:txBody>
      </p:sp>
      <p:sp>
        <p:nvSpPr>
          <p:cNvPr id="3" name="Text Placeholder 2">
            <a:extLst>
              <a:ext uri="{FF2B5EF4-FFF2-40B4-BE49-F238E27FC236}">
                <a16:creationId xmlns:a16="http://schemas.microsoft.com/office/drawing/2014/main" id="{F8BD54CD-ED45-4F92-947C-7CDA62BF3691}"/>
              </a:ext>
            </a:extLst>
          </p:cNvPr>
          <p:cNvSpPr>
            <a:spLocks noGrp="1"/>
          </p:cNvSpPr>
          <p:nvPr>
            <p:ph type="body" idx="1"/>
          </p:nvPr>
        </p:nvSpPr>
        <p:spPr>
          <a:xfrm>
            <a:off x="914400" y="1828801"/>
            <a:ext cx="5222449" cy="4097382"/>
          </a:xfrm>
        </p:spPr>
        <p:txBody>
          <a:bodyPr/>
          <a:lstStyle/>
          <a:p>
            <a:pPr marL="0" lvl="0" indent="0">
              <a:buNone/>
            </a:pPr>
            <a:r>
              <a:rPr lang="en-US" sz="2000" dirty="0">
                <a:latin typeface="PT Sans"/>
                <a:ea typeface="PT Sans"/>
                <a:cs typeface="PT Sans"/>
                <a:sym typeface="PT Sans"/>
              </a:rPr>
              <a:t>The 2025 Collection provides online access to scholarship from 39 journals published by the University of Illinois Press, a leading publisher of humanities and social sciences journals. This collection offers a longstanding list of established titles in a wide range of disciplines, including philosophy and religion, ethnic and regional European studies, American studies, and music and visual culture, as well as the publications of several state historical societies.</a:t>
            </a:r>
            <a:endParaRPr lang="en-US" sz="3200" dirty="0">
              <a:latin typeface="PT Sans"/>
              <a:ea typeface="PT Sans"/>
              <a:cs typeface="PT Sans"/>
              <a:sym typeface="PT Sans"/>
            </a:endParaRPr>
          </a:p>
        </p:txBody>
      </p:sp>
      <p:sp>
        <p:nvSpPr>
          <p:cNvPr id="4" name="Slide Number Placeholder 3">
            <a:extLst>
              <a:ext uri="{FF2B5EF4-FFF2-40B4-BE49-F238E27FC236}">
                <a16:creationId xmlns:a16="http://schemas.microsoft.com/office/drawing/2014/main" id="{1887580B-0B2A-4DC4-9090-AA21CDDFFC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pic>
        <p:nvPicPr>
          <p:cNvPr id="5" name="Google Shape;243;p30">
            <a:extLst>
              <a:ext uri="{FF2B5EF4-FFF2-40B4-BE49-F238E27FC236}">
                <a16:creationId xmlns:a16="http://schemas.microsoft.com/office/drawing/2014/main" id="{EF311A34-91B6-4DCF-86BF-7F43C47D2B70}"/>
              </a:ext>
            </a:extLst>
          </p:cNvPr>
          <p:cNvPicPr preferRelativeResize="0">
            <a:picLocks/>
          </p:cNvPicPr>
          <p:nvPr/>
        </p:nvPicPr>
        <p:blipFill>
          <a:blip r:embed="rId2" cstate="print">
            <a:extLst>
              <a:ext uri="{28A0092B-C50C-407E-A947-70E740481C1C}">
                <a14:useLocalDpi xmlns:a14="http://schemas.microsoft.com/office/drawing/2010/main"/>
              </a:ext>
            </a:extLst>
          </a:blip>
          <a:stretch>
            <a:fillRect/>
          </a:stretch>
        </p:blipFill>
        <p:spPr>
          <a:xfrm>
            <a:off x="6334606" y="1845868"/>
            <a:ext cx="2336268" cy="3504402"/>
          </a:xfrm>
          <a:prstGeom prst="rect">
            <a:avLst/>
          </a:prstGeom>
          <a:noFill/>
          <a:ln>
            <a:noFill/>
          </a:ln>
        </p:spPr>
      </p:pic>
      <p:pic>
        <p:nvPicPr>
          <p:cNvPr id="6" name="Google Shape;244;p30">
            <a:extLst>
              <a:ext uri="{FF2B5EF4-FFF2-40B4-BE49-F238E27FC236}">
                <a16:creationId xmlns:a16="http://schemas.microsoft.com/office/drawing/2014/main" id="{A9D5A2B3-C775-43B5-8A49-D2C09CCE47D7}"/>
              </a:ext>
            </a:extLst>
          </p:cNvPr>
          <p:cNvPicPr preferRelativeResize="0">
            <a:picLocks/>
          </p:cNvPicPr>
          <p:nvPr/>
        </p:nvPicPr>
        <p:blipFill>
          <a:blip r:embed="rId3" cstate="print">
            <a:extLst>
              <a:ext uri="{28A0092B-C50C-407E-A947-70E740481C1C}">
                <a14:useLocalDpi xmlns:a14="http://schemas.microsoft.com/office/drawing/2010/main"/>
              </a:ext>
            </a:extLst>
          </a:blip>
          <a:stretch>
            <a:fillRect/>
          </a:stretch>
        </p:blipFill>
        <p:spPr>
          <a:xfrm>
            <a:off x="9024721" y="1871663"/>
            <a:ext cx="2301874" cy="3452811"/>
          </a:xfrm>
          <a:prstGeom prst="rect">
            <a:avLst/>
          </a:prstGeom>
          <a:noFill/>
          <a:ln>
            <a:solidFill>
              <a:schemeClr val="tx1"/>
            </a:solidFill>
          </a:ln>
        </p:spPr>
      </p:pic>
      <p:pic>
        <p:nvPicPr>
          <p:cNvPr id="7" name="Google Shape;83;p16">
            <a:extLst>
              <a:ext uri="{FF2B5EF4-FFF2-40B4-BE49-F238E27FC236}">
                <a16:creationId xmlns:a16="http://schemas.microsoft.com/office/drawing/2014/main" id="{8B619228-0D93-4D61-B852-BF6AC8F4458F}"/>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761660" y="5926183"/>
            <a:ext cx="1021800" cy="625125"/>
          </a:xfrm>
          <a:prstGeom prst="rect">
            <a:avLst/>
          </a:prstGeom>
          <a:noFill/>
          <a:ln>
            <a:noFill/>
          </a:ln>
        </p:spPr>
      </p:pic>
    </p:spTree>
    <p:extLst>
      <p:ext uri="{BB962C8B-B14F-4D97-AF65-F5344CB8AC3E}">
        <p14:creationId xmlns:p14="http://schemas.microsoft.com/office/powerpoint/2010/main" val="818382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3" name="Picture 2">
            <a:extLst>
              <a:ext uri="{FF2B5EF4-FFF2-40B4-BE49-F238E27FC236}">
                <a16:creationId xmlns:a16="http://schemas.microsoft.com/office/drawing/2014/main" id="{3E1C3CA0-F356-4F69-95DE-50BD4E4A01CA}"/>
              </a:ext>
            </a:extLst>
          </p:cNvPr>
          <p:cNvPicPr>
            <a:picLocks noChangeAspect="1"/>
          </p:cNvPicPr>
          <p:nvPr/>
        </p:nvPicPr>
        <p:blipFill>
          <a:blip r:embed="rId3"/>
          <a:stretch>
            <a:fillRect/>
          </a:stretch>
        </p:blipFill>
        <p:spPr>
          <a:xfrm>
            <a:off x="-1489" y="0"/>
            <a:ext cx="12263120" cy="8175413"/>
          </a:xfrm>
          <a:prstGeom prst="rect">
            <a:avLst/>
          </a:prstGeom>
        </p:spPr>
      </p:pic>
      <p:sp>
        <p:nvSpPr>
          <p:cNvPr id="444" name="Google Shape;444;p52"/>
          <p:cNvSpPr/>
          <p:nvPr/>
        </p:nvSpPr>
        <p:spPr>
          <a:xfrm>
            <a:off x="-1489" y="4410074"/>
            <a:ext cx="12192000" cy="1343025"/>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a:ea typeface="Cambria"/>
              <a:cs typeface="Cambria"/>
              <a:sym typeface="Cambria"/>
            </a:endParaRPr>
          </a:p>
        </p:txBody>
      </p:sp>
      <p:sp>
        <p:nvSpPr>
          <p:cNvPr id="445" name="Google Shape;445;p52"/>
          <p:cNvSpPr txBox="1">
            <a:spLocks noGrp="1"/>
          </p:cNvSpPr>
          <p:nvPr>
            <p:ph type="title"/>
          </p:nvPr>
        </p:nvSpPr>
        <p:spPr>
          <a:xfrm>
            <a:off x="914400" y="4852986"/>
            <a:ext cx="10433050" cy="45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a:t>More Resources from DUP</a:t>
            </a:r>
            <a:endParaRPr/>
          </a:p>
        </p:txBody>
      </p:sp>
      <p:sp>
        <p:nvSpPr>
          <p:cNvPr id="5" name="Picture Placeholder 4">
            <a:extLst>
              <a:ext uri="{FF2B5EF4-FFF2-40B4-BE49-F238E27FC236}">
                <a16:creationId xmlns:a16="http://schemas.microsoft.com/office/drawing/2014/main" id="{CF76AE9E-944B-4511-9EFA-83B3398CA908}"/>
              </a:ext>
            </a:extLst>
          </p:cNvPr>
          <p:cNvSpPr>
            <a:spLocks noGrp="1"/>
          </p:cNvSpPr>
          <p:nvPr>
            <p:ph type="pic" idx="2"/>
          </p:nvPr>
        </p:nvSpPr>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3"/>
          <p:cNvSpPr txBox="1">
            <a:spLocks noGrp="1"/>
          </p:cNvSpPr>
          <p:nvPr>
            <p:ph type="title"/>
          </p:nvPr>
        </p:nvSpPr>
        <p:spPr>
          <a:xfrm>
            <a:off x="914400" y="639763"/>
            <a:ext cx="48768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Reading Lists</a:t>
            </a:r>
            <a:endParaRPr dirty="0"/>
          </a:p>
        </p:txBody>
      </p:sp>
      <p:sp>
        <p:nvSpPr>
          <p:cNvPr id="451" name="Google Shape;451;p53"/>
          <p:cNvSpPr txBox="1">
            <a:spLocks noGrp="1"/>
          </p:cNvSpPr>
          <p:nvPr>
            <p:ph type="body" idx="1"/>
          </p:nvPr>
        </p:nvSpPr>
        <p:spPr>
          <a:xfrm>
            <a:off x="914400" y="1825625"/>
            <a:ext cx="4876800" cy="3736975"/>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1800"/>
              <a:buChar char="•"/>
            </a:pPr>
            <a:r>
              <a:rPr lang="en-US" sz="1800" dirty="0"/>
              <a:t>Staff-curated syllabi featuring book chapters and journal content covering today’s most critical topics</a:t>
            </a:r>
            <a:endParaRPr dirty="0"/>
          </a:p>
          <a:p>
            <a:pPr marL="576072" lvl="1" indent="-228600" algn="l" rtl="0">
              <a:lnSpc>
                <a:spcPct val="120000"/>
              </a:lnSpc>
              <a:spcBef>
                <a:spcPts val="0"/>
              </a:spcBef>
              <a:spcAft>
                <a:spcPts val="0"/>
              </a:spcAft>
              <a:buClr>
                <a:schemeClr val="dk1"/>
              </a:buClr>
              <a:buSzPts val="1400"/>
              <a:buChar char="∘"/>
            </a:pPr>
            <a:r>
              <a:rPr lang="en-US" sz="1400" dirty="0"/>
              <a:t>Racial Justice</a:t>
            </a:r>
            <a:endParaRPr sz="1400" dirty="0"/>
          </a:p>
          <a:p>
            <a:pPr marL="576072" lvl="1" indent="-228600" algn="l" rtl="0">
              <a:lnSpc>
                <a:spcPct val="120000"/>
              </a:lnSpc>
              <a:spcBef>
                <a:spcPts val="0"/>
              </a:spcBef>
              <a:spcAft>
                <a:spcPts val="0"/>
              </a:spcAft>
              <a:buClr>
                <a:schemeClr val="dk1"/>
              </a:buClr>
              <a:buSzPts val="1400"/>
              <a:buChar char="∘"/>
            </a:pPr>
            <a:r>
              <a:rPr lang="en-US" sz="1400" dirty="0"/>
              <a:t>Environmentalism and Climate Change</a:t>
            </a:r>
            <a:endParaRPr sz="1400" dirty="0"/>
          </a:p>
          <a:p>
            <a:pPr marL="576072" lvl="1" indent="-228600" algn="l" rtl="0">
              <a:lnSpc>
                <a:spcPct val="120000"/>
              </a:lnSpc>
              <a:spcBef>
                <a:spcPts val="0"/>
              </a:spcBef>
              <a:spcAft>
                <a:spcPts val="0"/>
              </a:spcAft>
              <a:buClr>
                <a:schemeClr val="dk1"/>
              </a:buClr>
              <a:buSzPts val="1400"/>
              <a:buChar char="∘"/>
            </a:pPr>
            <a:r>
              <a:rPr lang="en-US" sz="1400" dirty="0"/>
              <a:t>Navigating the Threat of Pandemic</a:t>
            </a:r>
          </a:p>
          <a:p>
            <a:pPr marL="576072" lvl="1" indent="-228600" algn="l" rtl="0">
              <a:lnSpc>
                <a:spcPct val="120000"/>
              </a:lnSpc>
              <a:spcBef>
                <a:spcPts val="0"/>
              </a:spcBef>
              <a:spcAft>
                <a:spcPts val="0"/>
              </a:spcAft>
              <a:buClr>
                <a:schemeClr val="dk1"/>
              </a:buClr>
              <a:buSzPts val="1400"/>
              <a:buChar char="∘"/>
            </a:pPr>
            <a:r>
              <a:rPr lang="en-US" sz="1400" dirty="0"/>
              <a:t>Global Immigration</a:t>
            </a:r>
            <a:endParaRPr sz="1400" dirty="0"/>
          </a:p>
          <a:p>
            <a:pPr marL="576072" lvl="1" indent="-228600" algn="l" rtl="0">
              <a:lnSpc>
                <a:spcPct val="120000"/>
              </a:lnSpc>
              <a:spcBef>
                <a:spcPts val="0"/>
              </a:spcBef>
              <a:spcAft>
                <a:spcPts val="0"/>
              </a:spcAft>
              <a:buClr>
                <a:schemeClr val="dk1"/>
              </a:buClr>
              <a:buSzPts val="1400"/>
              <a:buChar char="∘"/>
            </a:pPr>
            <a:r>
              <a:rPr lang="en-US" sz="1400" dirty="0"/>
              <a:t>Police Violence</a:t>
            </a:r>
            <a:endParaRPr sz="1400" dirty="0"/>
          </a:p>
          <a:p>
            <a:pPr marL="576072" lvl="1" indent="-228600" algn="l" rtl="0">
              <a:lnSpc>
                <a:spcPct val="120000"/>
              </a:lnSpc>
              <a:spcBef>
                <a:spcPts val="0"/>
              </a:spcBef>
              <a:spcAft>
                <a:spcPts val="0"/>
              </a:spcAft>
              <a:buClr>
                <a:schemeClr val="dk1"/>
              </a:buClr>
              <a:buSzPts val="1400"/>
              <a:buChar char="∘"/>
            </a:pPr>
            <a:r>
              <a:rPr lang="en-US" sz="1400" dirty="0"/>
              <a:t>and more</a:t>
            </a:r>
            <a:endParaRPr dirty="0"/>
          </a:p>
          <a:p>
            <a:pPr marL="228600" lvl="0" indent="-228600" algn="l" rtl="0">
              <a:lnSpc>
                <a:spcPct val="120000"/>
              </a:lnSpc>
              <a:spcBef>
                <a:spcPts val="0"/>
              </a:spcBef>
              <a:spcAft>
                <a:spcPts val="0"/>
              </a:spcAft>
              <a:buClr>
                <a:schemeClr val="dk1"/>
              </a:buClr>
              <a:buSzPts val="1800"/>
              <a:buChar char="•"/>
            </a:pPr>
            <a:r>
              <a:rPr lang="en-US" sz="1800" dirty="0"/>
              <a:t>Including open access content and/or some content made temporarily free to read </a:t>
            </a:r>
            <a:endParaRPr dirty="0"/>
          </a:p>
          <a:p>
            <a:pPr marL="228600" lvl="0" indent="-114300" algn="l" rtl="0">
              <a:lnSpc>
                <a:spcPct val="120000"/>
              </a:lnSpc>
              <a:spcBef>
                <a:spcPts val="0"/>
              </a:spcBef>
              <a:spcAft>
                <a:spcPts val="0"/>
              </a:spcAft>
              <a:buClr>
                <a:schemeClr val="dk1"/>
              </a:buClr>
              <a:buSzPts val="1800"/>
              <a:buNone/>
            </a:pPr>
            <a:endParaRPr sz="1800" dirty="0"/>
          </a:p>
        </p:txBody>
      </p:sp>
      <p:sp>
        <p:nvSpPr>
          <p:cNvPr id="452" name="Google Shape;452;p53"/>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34</a:t>
            </a:fld>
            <a:endParaRPr/>
          </a:p>
        </p:txBody>
      </p:sp>
      <p:pic>
        <p:nvPicPr>
          <p:cNvPr id="2" name="Picture 1">
            <a:extLst>
              <a:ext uri="{FF2B5EF4-FFF2-40B4-BE49-F238E27FC236}">
                <a16:creationId xmlns:a16="http://schemas.microsoft.com/office/drawing/2014/main" id="{3EF67E0A-06F5-4460-93B3-CE81EDBF9D3E}"/>
              </a:ext>
            </a:extLst>
          </p:cNvPr>
          <p:cNvPicPr>
            <a:picLocks noChangeAspect="1"/>
          </p:cNvPicPr>
          <p:nvPr/>
        </p:nvPicPr>
        <p:blipFill>
          <a:blip r:embed="rId3"/>
          <a:stretch>
            <a:fillRect/>
          </a:stretch>
        </p:blipFill>
        <p:spPr>
          <a:xfrm>
            <a:off x="5791200" y="1825625"/>
            <a:ext cx="5622524" cy="311007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5"/>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a:solidFill>
                  <a:schemeClr val="dk1"/>
                </a:solidFill>
                <a:latin typeface="Roboto"/>
                <a:ea typeface="Roboto"/>
                <a:cs typeface="Roboto"/>
                <a:sym typeface="Roboto"/>
              </a:rPr>
              <a:t>35</a:t>
            </a:fld>
            <a:endParaRPr sz="1400">
              <a:solidFill>
                <a:schemeClr val="dk1"/>
              </a:solidFill>
              <a:latin typeface="Roboto"/>
              <a:ea typeface="Roboto"/>
              <a:cs typeface="Roboto"/>
              <a:sym typeface="Roboto"/>
            </a:endParaRPr>
          </a:p>
        </p:txBody>
      </p:sp>
      <p:pic>
        <p:nvPicPr>
          <p:cNvPr id="467" name="Google Shape;467;p5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14400" y="5638800"/>
            <a:ext cx="1755775" cy="908050"/>
          </a:xfrm>
          <a:prstGeom prst="rect">
            <a:avLst/>
          </a:prstGeom>
          <a:noFill/>
          <a:ln>
            <a:noFill/>
          </a:ln>
        </p:spPr>
      </p:pic>
      <p:sp>
        <p:nvSpPr>
          <p:cNvPr id="468" name="Google Shape;468;p55"/>
          <p:cNvSpPr txBox="1"/>
          <p:nvPr/>
        </p:nvSpPr>
        <p:spPr>
          <a:xfrm>
            <a:off x="914400" y="540631"/>
            <a:ext cx="5405378" cy="2445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800" dirty="0">
              <a:solidFill>
                <a:schemeClr val="dk1"/>
              </a:solidFill>
              <a:latin typeface="Cambria"/>
              <a:ea typeface="Cambria"/>
              <a:cs typeface="Cambria"/>
              <a:sym typeface="Cambria"/>
            </a:endParaRPr>
          </a:p>
          <a:p>
            <a:pPr marL="0" marR="0" lvl="0" indent="0" algn="l" rtl="0">
              <a:spcBef>
                <a:spcPts val="0"/>
              </a:spcBef>
              <a:spcAft>
                <a:spcPts val="0"/>
              </a:spcAft>
              <a:buNone/>
            </a:pPr>
            <a:endParaRPr lang="en-US" sz="1800" dirty="0">
              <a:solidFill>
                <a:schemeClr val="dk1"/>
              </a:solidFill>
              <a:latin typeface="Cambria"/>
              <a:ea typeface="Cambria"/>
              <a:cs typeface="Cambria"/>
              <a:sym typeface="Cambria"/>
            </a:endParaRPr>
          </a:p>
          <a:p>
            <a:pPr marL="0" marR="0" lvl="0" indent="0" algn="l" rtl="0">
              <a:spcBef>
                <a:spcPts val="0"/>
              </a:spcBef>
              <a:spcAft>
                <a:spcPts val="0"/>
              </a:spcAft>
              <a:buNone/>
            </a:pPr>
            <a:endParaRPr lang="en-US" sz="1800" dirty="0">
              <a:solidFill>
                <a:schemeClr val="dk1"/>
              </a:solidFill>
              <a:latin typeface="Cambria"/>
              <a:ea typeface="Cambria"/>
              <a:cs typeface="Cambria"/>
              <a:sym typeface="Cambria"/>
            </a:endParaRPr>
          </a:p>
          <a:p>
            <a:pPr marL="0" marR="0" lvl="0" indent="0" algn="l" rtl="0">
              <a:spcBef>
                <a:spcPts val="0"/>
              </a:spcBef>
              <a:spcAft>
                <a:spcPts val="0"/>
              </a:spcAft>
              <a:buNone/>
            </a:pPr>
            <a:endParaRPr lang="en-US" sz="18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1800" dirty="0">
                <a:solidFill>
                  <a:schemeClr val="dk1"/>
                </a:solidFill>
                <a:latin typeface="Cambria"/>
                <a:ea typeface="Cambria"/>
                <a:cs typeface="Cambria"/>
                <a:sym typeface="Cambria"/>
              </a:rPr>
              <a:t>Thank you!</a:t>
            </a:r>
            <a:endParaRPr dirty="0"/>
          </a:p>
          <a:p>
            <a:pPr marL="0" marR="0" lvl="0" indent="0" algn="l" rtl="0">
              <a:spcBef>
                <a:spcPts val="0"/>
              </a:spcBef>
              <a:spcAft>
                <a:spcPts val="0"/>
              </a:spcAft>
              <a:buNone/>
            </a:pPr>
            <a:endParaRPr sz="18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1800" dirty="0">
                <a:solidFill>
                  <a:schemeClr val="dk1"/>
                </a:solidFill>
                <a:latin typeface="Cambria"/>
                <a:ea typeface="Cambria"/>
                <a:cs typeface="Cambria"/>
                <a:sym typeface="Cambria"/>
              </a:rPr>
              <a:t>For further details, please contact:</a:t>
            </a:r>
            <a:endParaRPr dirty="0"/>
          </a:p>
          <a:p>
            <a:pPr marL="0" marR="0" lvl="0" indent="0" algn="l" rtl="0">
              <a:spcBef>
                <a:spcPts val="0"/>
              </a:spcBef>
              <a:spcAft>
                <a:spcPts val="0"/>
              </a:spcAft>
              <a:buNone/>
            </a:pPr>
            <a:endParaRPr sz="18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1800" dirty="0">
                <a:solidFill>
                  <a:schemeClr val="dk1"/>
                </a:solidFill>
                <a:latin typeface="Cambria"/>
                <a:ea typeface="Cambria"/>
                <a:cs typeface="Cambria"/>
                <a:sym typeface="Cambria"/>
                <a:hlinkClick r:id="rId4"/>
              </a:rPr>
              <a:t>Dup_libraryrelations@duke.edu</a:t>
            </a:r>
            <a:r>
              <a:rPr lang="en-US" sz="1800" dirty="0">
                <a:solidFill>
                  <a:schemeClr val="dk1"/>
                </a:solidFill>
                <a:latin typeface="Cambria"/>
                <a:ea typeface="Cambria"/>
                <a:cs typeface="Cambria"/>
                <a:sym typeface="Cambria"/>
              </a:rPr>
              <a:t> </a:t>
            </a:r>
            <a:endParaRPr sz="18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1800" dirty="0">
                <a:solidFill>
                  <a:schemeClr val="dk1"/>
                </a:solidFill>
                <a:latin typeface="Cambria"/>
                <a:ea typeface="Cambria"/>
                <a:cs typeface="Cambria"/>
                <a:sym typeface="Cambria"/>
              </a:rPr>
              <a:t> </a:t>
            </a:r>
            <a:endParaRPr dirty="0"/>
          </a:p>
          <a:p>
            <a:pPr marL="0" marR="0" lvl="0" indent="0" algn="l" rtl="0">
              <a:spcBef>
                <a:spcPts val="0"/>
              </a:spcBef>
              <a:spcAft>
                <a:spcPts val="0"/>
              </a:spcAft>
              <a:buNone/>
            </a:pPr>
            <a:endParaRPr sz="1800" dirty="0">
              <a:solidFill>
                <a:schemeClr val="dk1"/>
              </a:solidFill>
              <a:latin typeface="Cambria"/>
              <a:ea typeface="Cambria"/>
              <a:cs typeface="Cambria"/>
              <a:sym typeface="Cambria"/>
            </a:endParaRPr>
          </a:p>
        </p:txBody>
      </p:sp>
      <p:pic>
        <p:nvPicPr>
          <p:cNvPr id="469" name="Google Shape;469;p5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70613" y="0"/>
            <a:ext cx="6021387"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2024 Journals Citation Report</a:t>
            </a:r>
            <a:endParaRPr dirty="0"/>
          </a:p>
        </p:txBody>
      </p:sp>
      <p:sp>
        <p:nvSpPr>
          <p:cNvPr id="117" name="Google Shape;117;p16"/>
          <p:cNvSpPr txBox="1">
            <a:spLocks noGrp="1"/>
          </p:cNvSpPr>
          <p:nvPr>
            <p:ph type="body" idx="1"/>
          </p:nvPr>
        </p:nvSpPr>
        <p:spPr>
          <a:xfrm>
            <a:off x="914399" y="1825626"/>
            <a:ext cx="6325052" cy="3544888"/>
          </a:xfrm>
          <a:prstGeom prst="rect">
            <a:avLst/>
          </a:prstGeom>
          <a:noFill/>
          <a:ln>
            <a:noFill/>
          </a:ln>
        </p:spPr>
        <p:txBody>
          <a:bodyPr spcFirstLastPara="1" wrap="square" lIns="0" tIns="0" rIns="0" bIns="0" anchor="t" anchorCtr="0">
            <a:noAutofit/>
          </a:bodyPr>
          <a:lstStyle/>
          <a:p>
            <a:pPr marL="0" indent="0">
              <a:buSzPts val="2000"/>
              <a:buNone/>
            </a:pPr>
            <a:endParaRPr lang="en-US" sz="1600" dirty="0"/>
          </a:p>
          <a:p>
            <a:pPr marL="228600" indent="-228600">
              <a:buSzPts val="2000"/>
            </a:pPr>
            <a:r>
              <a:rPr lang="en-US" sz="2000" dirty="0"/>
              <a:t>61 titles in SCOPUS</a:t>
            </a:r>
          </a:p>
          <a:p>
            <a:pPr marL="228600" indent="-228600">
              <a:buSzPts val="2000"/>
            </a:pPr>
            <a:r>
              <a:rPr lang="en-US" sz="2000" dirty="0"/>
              <a:t>48 titles in the MLA International Bibliography</a:t>
            </a:r>
            <a:endParaRPr lang="en-US" sz="1600" dirty="0"/>
          </a:p>
          <a:p>
            <a:pPr marL="228600" indent="-228600">
              <a:buSzPts val="2000"/>
            </a:pPr>
            <a:r>
              <a:rPr lang="en-US" sz="2000" dirty="0"/>
              <a:t>50 titles in the Web of Science</a:t>
            </a:r>
          </a:p>
          <a:p>
            <a:pPr marL="228600" lvl="0" indent="-228600" algn="l" rtl="0">
              <a:lnSpc>
                <a:spcPct val="120000"/>
              </a:lnSpc>
              <a:spcBef>
                <a:spcPts val="0"/>
              </a:spcBef>
              <a:spcAft>
                <a:spcPts val="0"/>
              </a:spcAft>
              <a:buClr>
                <a:schemeClr val="dk1"/>
              </a:buClr>
              <a:buSzPts val="2000"/>
              <a:buChar char="•"/>
            </a:pPr>
            <a:r>
              <a:rPr lang="en-US" sz="2000" dirty="0"/>
              <a:t>33 titles in the Arts and Humanities Citation Index </a:t>
            </a:r>
            <a:endParaRPr dirty="0"/>
          </a:p>
          <a:p>
            <a:pPr marL="228600" lvl="0" indent="-228600" algn="l" rtl="0">
              <a:lnSpc>
                <a:spcPct val="120000"/>
              </a:lnSpc>
              <a:spcBef>
                <a:spcPts val="0"/>
              </a:spcBef>
              <a:spcAft>
                <a:spcPts val="0"/>
              </a:spcAft>
              <a:buClr>
                <a:schemeClr val="dk1"/>
              </a:buClr>
              <a:buSzPts val="2000"/>
              <a:buChar char="•"/>
            </a:pPr>
            <a:r>
              <a:rPr lang="en-US" sz="2000" dirty="0"/>
              <a:t>15 titles in the Social Sciences Citation Index</a:t>
            </a:r>
            <a:endParaRPr dirty="0"/>
          </a:p>
          <a:p>
            <a:pPr marL="228600" lvl="0" indent="-228600" algn="l" rtl="0">
              <a:lnSpc>
                <a:spcPct val="120000"/>
              </a:lnSpc>
              <a:spcBef>
                <a:spcPts val="0"/>
              </a:spcBef>
              <a:spcAft>
                <a:spcPts val="0"/>
              </a:spcAft>
              <a:buClr>
                <a:schemeClr val="dk1"/>
              </a:buClr>
              <a:buSzPts val="2000"/>
              <a:buChar char="•"/>
            </a:pPr>
            <a:r>
              <a:rPr lang="en-US" sz="2000" dirty="0"/>
              <a:t>14 titles in the Emerging Sources Citation Index</a:t>
            </a:r>
            <a:endParaRPr dirty="0"/>
          </a:p>
          <a:p>
            <a:pPr marL="228600" indent="-228600">
              <a:buSzPts val="2400"/>
            </a:pPr>
            <a:r>
              <a:rPr lang="en-US" sz="2000" dirty="0"/>
              <a:t>5 titles in the Science Citation Index Expanded</a:t>
            </a:r>
          </a:p>
          <a:p>
            <a:pPr marL="228600" lvl="0" indent="-228600">
              <a:buSzPts val="2400"/>
            </a:pPr>
            <a:r>
              <a:rPr lang="en-US" sz="2000" dirty="0"/>
              <a:t>4 titles in </a:t>
            </a:r>
            <a:r>
              <a:rPr lang="en-US" sz="2000" dirty="0" err="1"/>
              <a:t>Zentralblatt</a:t>
            </a:r>
            <a:r>
              <a:rPr lang="en-US" sz="2000" dirty="0"/>
              <a:t> MATH</a:t>
            </a:r>
          </a:p>
          <a:p>
            <a:pPr marL="228600" lvl="0" indent="-228600" algn="l" rtl="0">
              <a:lnSpc>
                <a:spcPct val="120000"/>
              </a:lnSpc>
              <a:spcBef>
                <a:spcPts val="0"/>
              </a:spcBef>
              <a:spcAft>
                <a:spcPts val="0"/>
              </a:spcAft>
              <a:buClr>
                <a:schemeClr val="dk1"/>
              </a:buClr>
              <a:buSzPts val="2000"/>
              <a:buChar char="•"/>
            </a:pPr>
            <a:endParaRPr sz="2100" dirty="0"/>
          </a:p>
        </p:txBody>
      </p:sp>
      <p:sp>
        <p:nvSpPr>
          <p:cNvPr id="118" name="Google Shape;118;p16"/>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4</a:t>
            </a:fld>
            <a:endParaRPr/>
          </a:p>
        </p:txBody>
      </p:sp>
      <p:pic>
        <p:nvPicPr>
          <p:cNvPr id="119" name="Google Shape;119;p16"/>
          <p:cNvPicPr preferRelativeResize="0"/>
          <p:nvPr/>
        </p:nvPicPr>
        <p:blipFill>
          <a:blip r:embed="rId3" cstate="print">
            <a:extLst>
              <a:ext uri="{28A0092B-C50C-407E-A947-70E740481C1C}">
                <a14:useLocalDpi xmlns:a14="http://schemas.microsoft.com/office/drawing/2010/main"/>
              </a:ext>
            </a:extLst>
          </a:blip>
          <a:stretch>
            <a:fillRect/>
          </a:stretch>
        </p:blipFill>
        <p:spPr>
          <a:xfrm>
            <a:off x="7590835" y="1824046"/>
            <a:ext cx="1846998" cy="2244103"/>
          </a:xfrm>
          <a:prstGeom prst="rect">
            <a:avLst/>
          </a:prstGeom>
          <a:noFill/>
          <a:ln>
            <a:noFill/>
          </a:ln>
        </p:spPr>
      </p:pic>
      <p:sp>
        <p:nvSpPr>
          <p:cNvPr id="120" name="Google Shape;120;p16"/>
          <p:cNvSpPr txBox="1"/>
          <p:nvPr/>
        </p:nvSpPr>
        <p:spPr>
          <a:xfrm>
            <a:off x="7590291" y="4074222"/>
            <a:ext cx="1848086" cy="461665"/>
          </a:xfrm>
          <a:prstGeom prst="rect">
            <a:avLst/>
          </a:prstGeom>
          <a:noFill/>
          <a:ln>
            <a:noFill/>
          </a:ln>
        </p:spPr>
        <p:txBody>
          <a:bodyPr spcFirstLastPara="1" wrap="square" lIns="0"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mbria"/>
                <a:ea typeface="Cambria"/>
                <a:cs typeface="Cambria"/>
                <a:sym typeface="Cambria"/>
              </a:rPr>
              <a:t>1.442 Impact Factor (2021)</a:t>
            </a:r>
            <a:endParaRPr sz="1200" dirty="0">
              <a:solidFill>
                <a:schemeClr val="dk1"/>
              </a:solidFill>
              <a:latin typeface="Cambria"/>
              <a:ea typeface="Cambria"/>
              <a:cs typeface="Cambria"/>
              <a:sym typeface="Cambria"/>
            </a:endParaRPr>
          </a:p>
        </p:txBody>
      </p:sp>
      <p:pic>
        <p:nvPicPr>
          <p:cNvPr id="121" name="Google Shape;121;p16"/>
          <p:cNvPicPr preferRelativeResize="0">
            <a:picLocks noGrp="1"/>
          </p:cNvPicPr>
          <p:nvPr>
            <p:ph type="pic" idx="3"/>
          </p:nvPr>
        </p:nvPicPr>
        <p:blipFill>
          <a:blip r:embed="rId4" cstate="print">
            <a:extLst>
              <a:ext uri="{28A0092B-C50C-407E-A947-70E740481C1C}">
                <a14:useLocalDpi xmlns:a14="http://schemas.microsoft.com/office/drawing/2010/main"/>
              </a:ext>
            </a:extLst>
          </a:blip>
          <a:stretch>
            <a:fillRect/>
          </a:stretch>
        </p:blipFill>
        <p:spPr>
          <a:xfrm>
            <a:off x="9729997" y="1855398"/>
            <a:ext cx="1623495" cy="2383832"/>
          </a:xfrm>
          <a:prstGeom prst="rect">
            <a:avLst/>
          </a:prstGeom>
          <a:noFill/>
          <a:ln w="6350" cap="flat" cmpd="sng">
            <a:noFill/>
            <a:prstDash val="solid"/>
            <a:round/>
            <a:headEnd type="none" w="sm" len="sm"/>
            <a:tailEnd type="none" w="sm" len="sm"/>
          </a:ln>
        </p:spPr>
      </p:pic>
      <p:sp>
        <p:nvSpPr>
          <p:cNvPr id="122" name="Google Shape;122;p16"/>
          <p:cNvSpPr txBox="1"/>
          <p:nvPr/>
        </p:nvSpPr>
        <p:spPr>
          <a:xfrm>
            <a:off x="9729690" y="4270050"/>
            <a:ext cx="1624110" cy="461665"/>
          </a:xfrm>
          <a:prstGeom prst="rect">
            <a:avLst/>
          </a:prstGeom>
          <a:noFill/>
          <a:ln>
            <a:noFill/>
          </a:ln>
        </p:spPr>
        <p:txBody>
          <a:bodyPr spcFirstLastPara="1" wrap="square" lIns="0"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Cambria"/>
                <a:ea typeface="Cambria"/>
                <a:cs typeface="Cambria"/>
                <a:sym typeface="Cambria"/>
              </a:rPr>
              <a:t>2.377 Impact Factor (2021)</a:t>
            </a:r>
            <a:endParaRPr sz="1200" dirty="0">
              <a:solidFill>
                <a:schemeClr val="dk1"/>
              </a:solidFill>
              <a:latin typeface="Cambria"/>
              <a:ea typeface="Cambria"/>
              <a:cs typeface="Cambria"/>
              <a:sym typeface="Cambri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18"/>
          <p:cNvPicPr preferRelativeResize="0"/>
          <p:nvPr/>
        </p:nvPicPr>
        <p:blipFill>
          <a:blip r:embed="rId3"/>
          <a:stretch>
            <a:fillRect/>
          </a:stretch>
        </p:blipFill>
        <p:spPr>
          <a:xfrm>
            <a:off x="1" y="1668"/>
            <a:ext cx="12192000" cy="6858000"/>
          </a:xfrm>
          <a:prstGeom prst="rect">
            <a:avLst/>
          </a:prstGeom>
          <a:noFill/>
          <a:ln>
            <a:noFill/>
          </a:ln>
        </p:spPr>
      </p:pic>
      <p:sp>
        <p:nvSpPr>
          <p:cNvPr id="137" name="Google Shape;137;p18"/>
          <p:cNvSpPr/>
          <p:nvPr/>
        </p:nvSpPr>
        <p:spPr>
          <a:xfrm>
            <a:off x="-1" y="3171464"/>
            <a:ext cx="12192000" cy="3686536"/>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138" name="Google Shape;138;p18"/>
          <p:cNvSpPr txBox="1"/>
          <p:nvPr/>
        </p:nvSpPr>
        <p:spPr>
          <a:xfrm>
            <a:off x="474561" y="3342791"/>
            <a:ext cx="5224613" cy="490538"/>
          </a:xfrm>
          <a:prstGeom prst="rect">
            <a:avLst/>
          </a:prstGeom>
          <a:noFill/>
          <a:ln>
            <a:noFill/>
          </a:ln>
        </p:spPr>
        <p:txBody>
          <a:bodyPr spcFirstLastPara="1" wrap="square" lIns="0" tIns="0" rIns="0" bIns="0" anchor="t" anchorCtr="0">
            <a:noAutofit/>
          </a:bodyPr>
          <a:lstStyle/>
          <a:p>
            <a:pPr marL="228600" marR="0" lvl="0" indent="-228600" algn="l" rtl="0">
              <a:lnSpc>
                <a:spcPct val="110000"/>
              </a:lnSpc>
              <a:spcBef>
                <a:spcPts val="0"/>
              </a:spcBef>
              <a:spcAft>
                <a:spcPts val="0"/>
              </a:spcAft>
              <a:buClr>
                <a:schemeClr val="lt1"/>
              </a:buClr>
              <a:buSzPts val="2800"/>
              <a:buFont typeface="Arial"/>
              <a:buNone/>
            </a:pPr>
            <a:r>
              <a:rPr lang="en-US" sz="2800" b="1" i="0" u="none" strike="noStrike" cap="none" dirty="0">
                <a:solidFill>
                  <a:schemeClr val="lt1"/>
                </a:solidFill>
                <a:latin typeface="Roboto"/>
                <a:ea typeface="Roboto"/>
                <a:cs typeface="Roboto"/>
                <a:sym typeface="Roboto"/>
              </a:rPr>
              <a:t>Humanities and Social Sciences</a:t>
            </a:r>
            <a:endParaRPr dirty="0"/>
          </a:p>
        </p:txBody>
      </p:sp>
      <p:sp>
        <p:nvSpPr>
          <p:cNvPr id="5" name="Google Shape;152;p20">
            <a:extLst>
              <a:ext uri="{FF2B5EF4-FFF2-40B4-BE49-F238E27FC236}">
                <a16:creationId xmlns:a16="http://schemas.microsoft.com/office/drawing/2014/main" id="{365CCDD8-EDC1-4DE4-95B9-671B33EBC35C}"/>
              </a:ext>
            </a:extLst>
          </p:cNvPr>
          <p:cNvSpPr txBox="1"/>
          <p:nvPr/>
        </p:nvSpPr>
        <p:spPr>
          <a:xfrm>
            <a:off x="2166967" y="4004656"/>
            <a:ext cx="2916300" cy="25299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Anthropology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Art</a:t>
            </a:r>
          </a:p>
          <a:p>
            <a:pPr marL="0" marR="0" lvl="0" indent="0" algn="l" rtl="0">
              <a:lnSpc>
                <a:spcPct val="110000"/>
              </a:lnSpc>
              <a:spcBef>
                <a:spcPts val="0"/>
              </a:spcBef>
              <a:spcAft>
                <a:spcPts val="0"/>
              </a:spcAft>
              <a:buNone/>
            </a:pPr>
            <a:r>
              <a:rPr lang="en-US" dirty="0">
                <a:solidFill>
                  <a:schemeClr val="bg1"/>
                </a:solidFill>
                <a:latin typeface="Cambria"/>
                <a:ea typeface="Cambria"/>
                <a:sym typeface="Cambria"/>
              </a:rPr>
              <a:t>African and African Diaspora Studies</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Asian Studies</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Cultural Studies</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Environmental Humanities</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Ethnography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Film and Television Studies</a:t>
            </a:r>
            <a:endParaRPr sz="1800" b="0" i="0" u="none" strike="noStrike" cap="none" dirty="0">
              <a:solidFill>
                <a:schemeClr val="bg1"/>
              </a:solidFill>
              <a:latin typeface="Cambria"/>
              <a:ea typeface="Cambria"/>
              <a:cs typeface="Cambria"/>
              <a:sym typeface="Cambria"/>
            </a:endParaRPr>
          </a:p>
        </p:txBody>
      </p:sp>
      <p:sp>
        <p:nvSpPr>
          <p:cNvPr id="6" name="Google Shape;153;p20">
            <a:extLst>
              <a:ext uri="{FF2B5EF4-FFF2-40B4-BE49-F238E27FC236}">
                <a16:creationId xmlns:a16="http://schemas.microsoft.com/office/drawing/2014/main" id="{C32D4EFA-BC4F-41FC-83D7-CFC2BE9EBA8F}"/>
              </a:ext>
            </a:extLst>
          </p:cNvPr>
          <p:cNvSpPr txBox="1"/>
          <p:nvPr/>
        </p:nvSpPr>
        <p:spPr>
          <a:xfrm>
            <a:off x="5699174" y="4004656"/>
            <a:ext cx="3239400" cy="25299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Gender and Sexuality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History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International Studies</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Latin American Studies</a:t>
            </a:r>
          </a:p>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LGBTQIA+ Studies</a:t>
            </a:r>
            <a:br>
              <a:rPr lang="en-US" sz="1800" b="0" i="0" u="none" strike="noStrike" cap="none" dirty="0">
                <a:solidFill>
                  <a:schemeClr val="bg1"/>
                </a:solidFill>
                <a:latin typeface="Cambria"/>
                <a:ea typeface="Cambria"/>
                <a:cs typeface="Cambria"/>
                <a:sym typeface="Cambria"/>
              </a:rPr>
            </a:br>
            <a:r>
              <a:rPr lang="en-US" sz="1800" b="0" i="0" u="none" strike="noStrike" cap="none" dirty="0">
                <a:solidFill>
                  <a:schemeClr val="bg1"/>
                </a:solidFill>
                <a:latin typeface="Cambria"/>
                <a:ea typeface="Cambria"/>
                <a:cs typeface="Cambria"/>
                <a:sym typeface="Cambria"/>
              </a:rPr>
              <a:t>Literary Studies</a:t>
            </a:r>
          </a:p>
          <a:p>
            <a:pPr marL="0" marR="0" lvl="0" indent="0" algn="l" rtl="0">
              <a:lnSpc>
                <a:spcPct val="110000"/>
              </a:lnSpc>
              <a:spcBef>
                <a:spcPts val="0"/>
              </a:spcBef>
              <a:spcAft>
                <a:spcPts val="0"/>
              </a:spcAft>
              <a:buNone/>
            </a:pPr>
            <a:r>
              <a:rPr lang="en-US" sz="1800" dirty="0">
                <a:solidFill>
                  <a:schemeClr val="bg1"/>
                </a:solidFill>
                <a:latin typeface="Cambria"/>
                <a:ea typeface="Cambria"/>
                <a:sym typeface="Cambria"/>
              </a:rPr>
              <a:t>Media Criticism and Theory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Music and Sound Studies </a:t>
            </a:r>
            <a:endParaRPr sz="1800" b="0" i="0" u="none" strike="noStrike" cap="none" dirty="0">
              <a:solidFill>
                <a:schemeClr val="bg1"/>
              </a:solidFill>
              <a:latin typeface="Cambria"/>
              <a:ea typeface="Cambria"/>
              <a:cs typeface="Cambria"/>
              <a:sym typeface="Cambria"/>
            </a:endParaRPr>
          </a:p>
        </p:txBody>
      </p:sp>
      <p:sp>
        <p:nvSpPr>
          <p:cNvPr id="7" name="Google Shape;154;p20">
            <a:extLst>
              <a:ext uri="{FF2B5EF4-FFF2-40B4-BE49-F238E27FC236}">
                <a16:creationId xmlns:a16="http://schemas.microsoft.com/office/drawing/2014/main" id="{8E5353D1-A610-4F7C-AFA1-03AE5A8BC23F}"/>
              </a:ext>
            </a:extLst>
          </p:cNvPr>
          <p:cNvSpPr txBox="1"/>
          <p:nvPr/>
        </p:nvSpPr>
        <p:spPr>
          <a:xfrm>
            <a:off x="9554481" y="4004656"/>
            <a:ext cx="2332717" cy="25299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Political Science</a:t>
            </a: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Postcolonial Studies</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Psychology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Public Policy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Race and Ethnicity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Religious Studies </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Social Theory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Sociology</a:t>
            </a:r>
          </a:p>
          <a:p>
            <a:pPr marL="0" marR="0" lvl="0" indent="0" algn="l" rtl="0">
              <a:lnSpc>
                <a:spcPct val="110000"/>
              </a:lnSpc>
              <a:spcBef>
                <a:spcPts val="0"/>
              </a:spcBef>
              <a:spcAft>
                <a:spcPts val="0"/>
              </a:spcAft>
              <a:buNone/>
            </a:pPr>
            <a:r>
              <a:rPr lang="en-US" sz="1800" dirty="0">
                <a:solidFill>
                  <a:schemeClr val="bg1"/>
                </a:solidFill>
                <a:latin typeface="Cambria"/>
                <a:ea typeface="Cambria"/>
                <a:sym typeface="Cambria"/>
              </a:rPr>
              <a:t>Transgender Studies</a:t>
            </a:r>
            <a:endParaRPr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9"/>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a:t>Product Overview</a:t>
            </a:r>
            <a:endParaRPr/>
          </a:p>
        </p:txBody>
      </p:sp>
      <p:sp>
        <p:nvSpPr>
          <p:cNvPr id="145" name="Google Shape;145;p19"/>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6</a:t>
            </a:fld>
            <a:endParaRPr/>
          </a:p>
        </p:txBody>
      </p:sp>
      <p:sp>
        <p:nvSpPr>
          <p:cNvPr id="146" name="Google Shape;146;p19"/>
          <p:cNvSpPr txBox="1"/>
          <p:nvPr/>
        </p:nvSpPr>
        <p:spPr>
          <a:xfrm>
            <a:off x="914400" y="1533197"/>
            <a:ext cx="10277778" cy="4401205"/>
          </a:xfrm>
          <a:prstGeom prst="rect">
            <a:avLst/>
          </a:prstGeom>
          <a:noFill/>
          <a:ln>
            <a:noFill/>
          </a:ln>
        </p:spPr>
        <p:txBody>
          <a:bodyPr spcFirstLastPara="1" wrap="square" lIns="0" tIns="45700" rIns="91425" bIns="45700" anchor="t" anchorCtr="0">
            <a:noAutofit/>
          </a:bodyPr>
          <a:lstStyle/>
          <a:p>
            <a:pPr marL="342900" marR="0" lvl="0" indent="-342900" algn="l" rtl="0">
              <a:lnSpc>
                <a:spcPct val="100000"/>
              </a:lnSpc>
              <a:spcBef>
                <a:spcPts val="0"/>
              </a:spcBef>
              <a:spcAft>
                <a:spcPts val="0"/>
              </a:spcAft>
              <a:buClr>
                <a:schemeClr val="dk1"/>
              </a:buClr>
              <a:buSzPts val="2000"/>
              <a:buFont typeface="Arial"/>
              <a:buChar char="•"/>
            </a:pPr>
            <a:r>
              <a:rPr lang="en-US" sz="2000" b="1" i="0" u="none" strike="noStrike" cap="none" dirty="0">
                <a:solidFill>
                  <a:schemeClr val="dk1"/>
                </a:solidFill>
                <a:latin typeface="Roboto"/>
                <a:ea typeface="Roboto"/>
                <a:cs typeface="Roboto"/>
                <a:sym typeface="Roboto"/>
              </a:rPr>
              <a:t>e-Duke Journals Scholarly Collection   </a:t>
            </a:r>
            <a:r>
              <a:rPr lang="en-US" sz="2000" b="0" i="0" u="none" strike="noStrike" cap="none" dirty="0">
                <a:solidFill>
                  <a:schemeClr val="dk1"/>
                </a:solidFill>
                <a:latin typeface="Cambria"/>
                <a:ea typeface="Cambria"/>
                <a:cs typeface="Cambria"/>
                <a:sym typeface="Cambria"/>
              </a:rPr>
              <a:t>59 journals in 2025</a:t>
            </a:r>
            <a:endParaRPr sz="2000" b="0" i="0" u="none" strike="noStrike" cap="none" dirty="0">
              <a:solidFill>
                <a:schemeClr val="dk1"/>
              </a:solidFill>
              <a:latin typeface="Cambria"/>
              <a:ea typeface="Cambria"/>
              <a:cs typeface="Cambria"/>
              <a:sym typeface="Cambria"/>
            </a:endParaRPr>
          </a:p>
          <a:p>
            <a:pPr marL="342900" lvl="0" indent="-342900">
              <a:spcBef>
                <a:spcPts val="1200"/>
              </a:spcBef>
              <a:buClr>
                <a:schemeClr val="dk1"/>
              </a:buClr>
              <a:buSzPts val="2000"/>
              <a:buFont typeface="Arial"/>
              <a:buChar char="•"/>
            </a:pPr>
            <a:r>
              <a:rPr lang="en-US" sz="2000" b="1" dirty="0">
                <a:solidFill>
                  <a:schemeClr val="dk1"/>
                </a:solidFill>
                <a:latin typeface="Roboto"/>
                <a:ea typeface="Roboto"/>
                <a:cs typeface="Roboto"/>
                <a:sym typeface="Roboto"/>
              </a:rPr>
              <a:t>Journal Archival Content </a:t>
            </a:r>
            <a:r>
              <a:rPr lang="en-US" sz="2000" dirty="0">
                <a:solidFill>
                  <a:schemeClr val="dk1"/>
                </a:solidFill>
                <a:latin typeface="Cambria" panose="02040503050406030204" pitchFamily="18" charset="0"/>
                <a:ea typeface="Cambria" panose="02040503050406030204" pitchFamily="18" charset="0"/>
                <a:cs typeface="Roboto"/>
                <a:sym typeface="Roboto"/>
              </a:rPr>
              <a:t>Back content for all current journals and archival content of </a:t>
            </a:r>
            <a:r>
              <a:rPr lang="en-US" sz="2000" i="1" dirty="0">
                <a:solidFill>
                  <a:schemeClr val="dk1"/>
                </a:solidFill>
                <a:latin typeface="Cambria" panose="02040503050406030204" pitchFamily="18" charset="0"/>
                <a:ea typeface="Cambria" panose="02040503050406030204" pitchFamily="18" charset="0"/>
                <a:cs typeface="Roboto"/>
                <a:sym typeface="Roboto"/>
              </a:rPr>
              <a:t>Black Sacred Music</a:t>
            </a:r>
            <a:r>
              <a:rPr lang="en-US" sz="2000" dirty="0">
                <a:solidFill>
                  <a:schemeClr val="dk1"/>
                </a:solidFill>
                <a:latin typeface="Cambria" panose="02040503050406030204" pitchFamily="18" charset="0"/>
                <a:ea typeface="Cambria" panose="02040503050406030204" pitchFamily="18" charset="0"/>
                <a:cs typeface="Roboto"/>
                <a:sym typeface="Roboto"/>
              </a:rPr>
              <a:t>, </a:t>
            </a:r>
            <a:r>
              <a:rPr lang="en-US" sz="2000" i="1" dirty="0">
                <a:solidFill>
                  <a:schemeClr val="dk1"/>
                </a:solidFill>
                <a:latin typeface="Cambria" panose="02040503050406030204" pitchFamily="18" charset="0"/>
                <a:ea typeface="Cambria" panose="02040503050406030204" pitchFamily="18" charset="0"/>
                <a:cs typeface="Roboto"/>
                <a:sym typeface="Roboto"/>
              </a:rPr>
              <a:t>Tikkun</a:t>
            </a:r>
            <a:r>
              <a:rPr lang="en-US" sz="2000" dirty="0">
                <a:solidFill>
                  <a:schemeClr val="dk1"/>
                </a:solidFill>
                <a:latin typeface="Cambria" panose="02040503050406030204" pitchFamily="18" charset="0"/>
                <a:ea typeface="Cambria" panose="02040503050406030204" pitchFamily="18" charset="0"/>
                <a:cs typeface="Roboto"/>
                <a:sym typeface="Roboto"/>
              </a:rPr>
              <a:t>, and </a:t>
            </a:r>
            <a:r>
              <a:rPr lang="en-US" sz="2000" i="1" dirty="0">
                <a:solidFill>
                  <a:schemeClr val="dk1"/>
                </a:solidFill>
                <a:latin typeface="Cambria" panose="02040503050406030204" pitchFamily="18" charset="0"/>
                <a:ea typeface="Cambria" panose="02040503050406030204" pitchFamily="18" charset="0"/>
                <a:cs typeface="Roboto"/>
                <a:sym typeface="Roboto"/>
              </a:rPr>
              <a:t>American Literary Scholarship</a:t>
            </a:r>
            <a:endParaRPr lang="en-US" sz="2000" b="1" i="0" u="none" strike="noStrike" cap="none" dirty="0">
              <a:solidFill>
                <a:schemeClr val="dk1"/>
              </a:solidFill>
              <a:latin typeface="Roboto"/>
              <a:ea typeface="Roboto"/>
              <a:cs typeface="Roboto"/>
              <a:sym typeface="Roboto"/>
            </a:endParaRPr>
          </a:p>
          <a:p>
            <a:pPr marL="342900" marR="0" lvl="0" indent="-342900" algn="l" rtl="0">
              <a:lnSpc>
                <a:spcPct val="100000"/>
              </a:lnSpc>
              <a:spcBef>
                <a:spcPts val="1200"/>
              </a:spcBef>
              <a:spcAft>
                <a:spcPts val="0"/>
              </a:spcAft>
              <a:buClr>
                <a:schemeClr val="dk1"/>
              </a:buClr>
              <a:buSzPts val="2000"/>
              <a:buFont typeface="Arial"/>
              <a:buChar char="•"/>
            </a:pPr>
            <a:r>
              <a:rPr lang="en-US" sz="2000" b="1" i="0" u="none" strike="noStrike" cap="none" dirty="0">
                <a:solidFill>
                  <a:schemeClr val="dk1"/>
                </a:solidFill>
                <a:latin typeface="Roboto"/>
                <a:ea typeface="Roboto"/>
                <a:cs typeface="Roboto"/>
                <a:sym typeface="Roboto"/>
              </a:rPr>
              <a:t>e-Duke Books Scholarly Collection   </a:t>
            </a:r>
            <a:r>
              <a:rPr lang="en-US" sz="2000" b="0" i="0" u="none" strike="noStrike" cap="none" dirty="0">
                <a:solidFill>
                  <a:schemeClr val="dk1"/>
                </a:solidFill>
                <a:latin typeface="Cambria"/>
                <a:ea typeface="Cambria"/>
                <a:cs typeface="Cambria"/>
                <a:sym typeface="Cambria"/>
              </a:rPr>
              <a:t>At least 150 new titles in 2025, term access to over 3,300 backlist titles in pre-2008 archive and annual backlist collections 2008-2024</a:t>
            </a:r>
          </a:p>
          <a:p>
            <a:pPr marR="0" lvl="0" algn="l" rtl="0">
              <a:lnSpc>
                <a:spcPct val="100000"/>
              </a:lnSpc>
              <a:spcBef>
                <a:spcPts val="1200"/>
              </a:spcBef>
              <a:spcAft>
                <a:spcPts val="0"/>
              </a:spcAft>
              <a:buClr>
                <a:schemeClr val="dk1"/>
              </a:buClr>
              <a:buSzPts val="2000"/>
            </a:pPr>
            <a:endParaRPr dirty="0"/>
          </a:p>
          <a:p>
            <a:r>
              <a:rPr lang="en-US" sz="2000" b="1" i="0" u="none" strike="noStrike" cap="none" dirty="0">
                <a:solidFill>
                  <a:schemeClr val="dk1"/>
                </a:solidFill>
                <a:latin typeface="Roboto"/>
                <a:ea typeface="Roboto"/>
                <a:cs typeface="Roboto"/>
                <a:sym typeface="Roboto"/>
              </a:rPr>
              <a:t>e-Book Subject Collections</a:t>
            </a:r>
            <a:r>
              <a:rPr lang="en-US" sz="2000" b="1" dirty="0">
                <a:solidFill>
                  <a:schemeClr val="dk1"/>
                </a:solidFill>
                <a:latin typeface="Cambria"/>
                <a:ea typeface="Cambria"/>
                <a:cs typeface="Roboto"/>
                <a:sym typeface="Cambria"/>
              </a:rPr>
              <a:t> </a:t>
            </a:r>
          </a:p>
          <a:p>
            <a:endParaRPr lang="en-US" sz="2000" b="1" dirty="0">
              <a:solidFill>
                <a:schemeClr val="dk1"/>
              </a:solidFill>
              <a:latin typeface="Cambria"/>
              <a:ea typeface="Cambria"/>
              <a:cs typeface="Roboto"/>
              <a:sym typeface="Cambria"/>
            </a:endParaRPr>
          </a:p>
          <a:p>
            <a:pPr marL="285750" lvl="8" indent="-285750">
              <a:buFont typeface="Arial" panose="020B0604020202020204" pitchFamily="34" charset="0"/>
              <a:buChar char="•"/>
            </a:pPr>
            <a:r>
              <a:rPr lang="en-US" dirty="0"/>
              <a:t>African American, African, and Black Diaspora Studies</a:t>
            </a:r>
          </a:p>
          <a:p>
            <a:pPr marL="285750" lvl="3" indent="-285750">
              <a:buFont typeface="Arial" panose="020B0604020202020204" pitchFamily="34" charset="0"/>
              <a:buChar char="•"/>
            </a:pPr>
            <a:r>
              <a:rPr lang="en-US" dirty="0"/>
              <a:t>Anthropology</a:t>
            </a:r>
          </a:p>
          <a:p>
            <a:pPr marL="285750" lvl="3" indent="-285750">
              <a:buFont typeface="Arial" panose="020B0604020202020204" pitchFamily="34" charset="0"/>
              <a:buChar char="•"/>
            </a:pPr>
            <a:r>
              <a:rPr lang="en-US" dirty="0"/>
              <a:t>Art and Art History</a:t>
            </a:r>
          </a:p>
          <a:p>
            <a:pPr marL="285750" lvl="3" indent="-285750">
              <a:buFont typeface="Arial" panose="020B0604020202020204" pitchFamily="34" charset="0"/>
              <a:buChar char="•"/>
            </a:pPr>
            <a:r>
              <a:rPr lang="en-US" dirty="0"/>
              <a:t>Asian Studies </a:t>
            </a:r>
          </a:p>
          <a:p>
            <a:pPr marL="285750" lvl="3" indent="-285750">
              <a:buFont typeface="Arial" panose="020B0604020202020204" pitchFamily="34" charset="0"/>
              <a:buChar char="•"/>
            </a:pPr>
            <a:r>
              <a:rPr lang="en-US" dirty="0"/>
              <a:t>Environmental Humanities (new in 2024)</a:t>
            </a:r>
          </a:p>
          <a:p>
            <a:pPr lvl="8"/>
            <a:endParaRPr lang="en-US" sz="2000" b="1" dirty="0">
              <a:latin typeface="Roboto" panose="02000000000000000000" pitchFamily="2" charset="0"/>
              <a:ea typeface="Roboto" panose="02000000000000000000" pitchFamily="2" charset="0"/>
              <a:cs typeface="Roboto" panose="02000000000000000000" pitchFamily="2" charset="0"/>
            </a:endParaRPr>
          </a:p>
          <a:p>
            <a:pPr lvl="3"/>
            <a:endParaRPr lang="en-US" sz="2000" b="1" dirty="0">
              <a:latin typeface="Roboto" panose="02000000000000000000" pitchFamily="2" charset="0"/>
              <a:ea typeface="Roboto" panose="02000000000000000000" pitchFamily="2" charset="0"/>
              <a:cs typeface="Roboto" panose="02000000000000000000" pitchFamily="2" charset="0"/>
            </a:endParaRPr>
          </a:p>
          <a:p>
            <a:pPr lvl="3"/>
            <a:r>
              <a:rPr lang="en-US" sz="2000" b="1" dirty="0">
                <a:latin typeface="Roboto" panose="02000000000000000000" pitchFamily="2" charset="0"/>
                <a:ea typeface="Roboto" panose="02000000000000000000" pitchFamily="2" charset="0"/>
                <a:cs typeface="Roboto" panose="02000000000000000000" pitchFamily="2" charset="0"/>
              </a:rPr>
              <a:t>Pick-and-Choose e-Books</a:t>
            </a:r>
          </a:p>
          <a:p>
            <a:pPr marL="0" marR="0" lvl="0" indent="0" algn="l" rtl="0">
              <a:lnSpc>
                <a:spcPct val="100000"/>
              </a:lnSpc>
              <a:spcBef>
                <a:spcPts val="1200"/>
              </a:spcBef>
              <a:spcAft>
                <a:spcPts val="0"/>
              </a:spcAft>
              <a:buClr>
                <a:schemeClr val="dk1"/>
              </a:buClr>
              <a:buSzPts val="2000"/>
              <a:buFont typeface="Arial"/>
              <a:buNone/>
            </a:pPr>
            <a:endParaRPr sz="2000" b="1" i="0" u="none" strike="noStrike" cap="none" dirty="0">
              <a:solidFill>
                <a:schemeClr val="dk1"/>
              </a:solidFill>
              <a:latin typeface="Roboto"/>
              <a:ea typeface="Roboto"/>
              <a:cs typeface="Roboto"/>
              <a:sym typeface="Roboto"/>
            </a:endParaRPr>
          </a:p>
        </p:txBody>
      </p:sp>
      <p:sp>
        <p:nvSpPr>
          <p:cNvPr id="5" name="TextBox 4">
            <a:extLst>
              <a:ext uri="{FF2B5EF4-FFF2-40B4-BE49-F238E27FC236}">
                <a16:creationId xmlns:a16="http://schemas.microsoft.com/office/drawing/2014/main" id="{4815074A-7514-4AB7-83CD-B269F1D2E38B}"/>
              </a:ext>
            </a:extLst>
          </p:cNvPr>
          <p:cNvSpPr txBox="1"/>
          <p:nvPr/>
        </p:nvSpPr>
        <p:spPr>
          <a:xfrm>
            <a:off x="5987493" y="4305670"/>
            <a:ext cx="3902030" cy="1384995"/>
          </a:xfrm>
          <a:prstGeom prst="rect">
            <a:avLst/>
          </a:prstGeom>
          <a:noFill/>
        </p:spPr>
        <p:txBody>
          <a:bodyPr wrap="none" rtlCol="0">
            <a:spAutoFit/>
          </a:bodyPr>
          <a:lstStyle/>
          <a:p>
            <a:pPr marL="285750" indent="-285750">
              <a:buFont typeface="Arial" panose="020B0604020202020204" pitchFamily="34" charset="0"/>
              <a:buChar char="•"/>
            </a:pPr>
            <a:r>
              <a:rPr lang="en-US" dirty="0"/>
              <a:t>Gender Studies</a:t>
            </a:r>
          </a:p>
          <a:p>
            <a:pPr lvl="3"/>
            <a:r>
              <a:rPr lang="en-US" dirty="0"/>
              <a:t>	LGBTQIA+ Studies (new in 2024)</a:t>
            </a:r>
          </a:p>
          <a:p>
            <a:pPr lvl="3"/>
            <a:r>
              <a:rPr lang="en-US" dirty="0"/>
              <a:t>	Transgender Studies (new in 2024)</a:t>
            </a:r>
          </a:p>
          <a:p>
            <a:pPr marL="285750" indent="-285750">
              <a:buFont typeface="Arial" panose="020B0604020202020204" pitchFamily="34" charset="0"/>
              <a:buChar char="•"/>
            </a:pPr>
            <a:r>
              <a:rPr lang="en-US" dirty="0"/>
              <a:t>Latin American Studies </a:t>
            </a:r>
          </a:p>
          <a:p>
            <a:pPr marL="285750" indent="-285750">
              <a:buFont typeface="Arial" panose="020B0604020202020204" pitchFamily="34" charset="0"/>
              <a:buChar char="•"/>
            </a:pPr>
            <a:r>
              <a:rPr lang="en-US" dirty="0"/>
              <a:t>Music and Sound Studies </a:t>
            </a:r>
          </a:p>
          <a:p>
            <a:pPr marL="285750" indent="-285750">
              <a:buFont typeface="Arial" panose="020B0604020202020204" pitchFamily="34" charset="0"/>
              <a:buChar char="•"/>
            </a:pPr>
            <a:r>
              <a:rPr lang="en-US" dirty="0"/>
              <a:t>Religious Studies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1"/>
          <p:cNvPicPr preferRelativeResize="0"/>
          <p:nvPr/>
        </p:nvPicPr>
        <p:blipFill>
          <a:blip r:embed="rId3"/>
          <a:stretch>
            <a:fillRect/>
          </a:stretch>
        </p:blipFill>
        <p:spPr>
          <a:xfrm>
            <a:off x="-1" y="2449"/>
            <a:ext cx="12183291" cy="6853101"/>
          </a:xfrm>
          <a:prstGeom prst="rect">
            <a:avLst/>
          </a:prstGeom>
          <a:noFill/>
          <a:ln>
            <a:noFill/>
          </a:ln>
        </p:spPr>
      </p:pic>
      <p:pic>
        <p:nvPicPr>
          <p:cNvPr id="161" name="Google Shape;161;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906000" y="5105400"/>
            <a:ext cx="1790700" cy="1339850"/>
          </a:xfrm>
          <a:prstGeom prst="rect">
            <a:avLst/>
          </a:prstGeom>
          <a:noFill/>
          <a:ln>
            <a:noFill/>
          </a:ln>
        </p:spPr>
      </p:pic>
      <p:sp>
        <p:nvSpPr>
          <p:cNvPr id="162" name="Google Shape;162;p21"/>
          <p:cNvSpPr/>
          <p:nvPr/>
        </p:nvSpPr>
        <p:spPr>
          <a:xfrm>
            <a:off x="-8709" y="365760"/>
            <a:ext cx="12200709" cy="802185"/>
          </a:xfrm>
          <a:prstGeom prst="rect">
            <a:avLst/>
          </a:prstGeom>
          <a:solidFill>
            <a:schemeClr val="dk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a:ea typeface="Cambria"/>
              <a:cs typeface="Cambria"/>
              <a:sym typeface="Cambria"/>
            </a:endParaRPr>
          </a:p>
        </p:txBody>
      </p:sp>
      <p:sp>
        <p:nvSpPr>
          <p:cNvPr id="163" name="Google Shape;163;p21"/>
          <p:cNvSpPr txBox="1"/>
          <p:nvPr/>
        </p:nvSpPr>
        <p:spPr>
          <a:xfrm>
            <a:off x="914400" y="639763"/>
            <a:ext cx="10439400" cy="42703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2800"/>
              <a:buFont typeface="Roboto"/>
              <a:buNone/>
            </a:pPr>
            <a:r>
              <a:rPr lang="en-US" sz="2800" b="1">
                <a:solidFill>
                  <a:schemeClr val="lt1"/>
                </a:solidFill>
                <a:latin typeface="Roboto"/>
                <a:ea typeface="Roboto"/>
                <a:cs typeface="Roboto"/>
                <a:sym typeface="Roboto"/>
              </a:rPr>
              <a:t>e-Journals Products</a:t>
            </a:r>
            <a:endParaRPr sz="2800" b="1">
              <a:solidFill>
                <a:schemeClr val="lt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2"/>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e-Duke Journals Scholarly Collection</a:t>
            </a:r>
            <a:endParaRPr dirty="0"/>
          </a:p>
        </p:txBody>
      </p:sp>
      <p:sp>
        <p:nvSpPr>
          <p:cNvPr id="170" name="Google Shape;170;p22"/>
          <p:cNvSpPr txBox="1">
            <a:spLocks noGrp="1"/>
          </p:cNvSpPr>
          <p:nvPr>
            <p:ph type="body" idx="1"/>
          </p:nvPr>
        </p:nvSpPr>
        <p:spPr>
          <a:xfrm>
            <a:off x="914400" y="1825625"/>
            <a:ext cx="4125300" cy="39846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dk1"/>
              </a:buClr>
              <a:buSzPts val="2400"/>
              <a:buNone/>
            </a:pPr>
            <a:r>
              <a:rPr lang="en-US" b="1" dirty="0"/>
              <a:t>59 titles with strengths in</a:t>
            </a:r>
            <a:endParaRPr dirty="0"/>
          </a:p>
          <a:p>
            <a:pPr marL="342900" lvl="1" indent="-342900" algn="l" rtl="0">
              <a:lnSpc>
                <a:spcPct val="120000"/>
              </a:lnSpc>
              <a:spcBef>
                <a:spcPts val="1200"/>
              </a:spcBef>
              <a:spcAft>
                <a:spcPts val="0"/>
              </a:spcAft>
              <a:buClr>
                <a:schemeClr val="dk1"/>
              </a:buClr>
              <a:buSzPts val="2400"/>
              <a:buFont typeface="Cambria"/>
              <a:buChar char="•"/>
            </a:pPr>
            <a:r>
              <a:rPr lang="en-US" sz="2400" dirty="0"/>
              <a:t>Criticism and theory</a:t>
            </a:r>
            <a:endParaRPr dirty="0"/>
          </a:p>
          <a:p>
            <a:pPr marL="342900" lvl="1" indent="-342900" algn="l" rtl="0">
              <a:lnSpc>
                <a:spcPct val="120000"/>
              </a:lnSpc>
              <a:spcBef>
                <a:spcPts val="0"/>
              </a:spcBef>
              <a:spcAft>
                <a:spcPts val="0"/>
              </a:spcAft>
              <a:buClr>
                <a:schemeClr val="dk1"/>
              </a:buClr>
              <a:buSzPts val="2400"/>
              <a:buFont typeface="Cambria"/>
              <a:buChar char="•"/>
            </a:pPr>
            <a:r>
              <a:rPr lang="en-US" sz="2400" dirty="0"/>
              <a:t>Cultural studies</a:t>
            </a:r>
            <a:endParaRPr dirty="0"/>
          </a:p>
          <a:p>
            <a:pPr marL="342900" lvl="1" indent="-342900" algn="l" rtl="0">
              <a:lnSpc>
                <a:spcPct val="120000"/>
              </a:lnSpc>
              <a:spcBef>
                <a:spcPts val="0"/>
              </a:spcBef>
              <a:spcAft>
                <a:spcPts val="0"/>
              </a:spcAft>
              <a:buClr>
                <a:schemeClr val="dk1"/>
              </a:buClr>
              <a:buSzPts val="2400"/>
              <a:buFont typeface="Cambria"/>
              <a:buChar char="•"/>
            </a:pPr>
            <a:r>
              <a:rPr lang="en-US" sz="2400" dirty="0"/>
              <a:t>History</a:t>
            </a:r>
            <a:endParaRPr dirty="0"/>
          </a:p>
          <a:p>
            <a:pPr marL="342900" lvl="1" indent="-342900" algn="l" rtl="0">
              <a:lnSpc>
                <a:spcPct val="120000"/>
              </a:lnSpc>
              <a:spcBef>
                <a:spcPts val="0"/>
              </a:spcBef>
              <a:spcAft>
                <a:spcPts val="0"/>
              </a:spcAft>
              <a:buClr>
                <a:schemeClr val="dk1"/>
              </a:buClr>
              <a:buSzPts val="2400"/>
              <a:buFont typeface="Cambria"/>
              <a:buChar char="•"/>
            </a:pPr>
            <a:r>
              <a:rPr lang="en-US" sz="2400" dirty="0"/>
              <a:t>Literary studies</a:t>
            </a:r>
            <a:endParaRPr dirty="0"/>
          </a:p>
          <a:p>
            <a:pPr marL="342900" lvl="1" indent="-342900" algn="l" rtl="0">
              <a:lnSpc>
                <a:spcPct val="120000"/>
              </a:lnSpc>
              <a:spcBef>
                <a:spcPts val="0"/>
              </a:spcBef>
              <a:spcAft>
                <a:spcPts val="0"/>
              </a:spcAft>
              <a:buClr>
                <a:schemeClr val="dk1"/>
              </a:buClr>
              <a:buSzPts val="2400"/>
              <a:buFont typeface="Cambria"/>
              <a:buChar char="•"/>
            </a:pPr>
            <a:r>
              <a:rPr lang="en-US" sz="2400" dirty="0"/>
              <a:t>Politics and sociology</a:t>
            </a:r>
            <a:endParaRPr dirty="0"/>
          </a:p>
          <a:p>
            <a:pPr marL="342900" lvl="1" indent="-342900" algn="l" rtl="0">
              <a:lnSpc>
                <a:spcPct val="120000"/>
              </a:lnSpc>
              <a:spcBef>
                <a:spcPts val="0"/>
              </a:spcBef>
              <a:spcAft>
                <a:spcPts val="0"/>
              </a:spcAft>
              <a:buClr>
                <a:schemeClr val="dk1"/>
              </a:buClr>
              <a:buSzPts val="2400"/>
              <a:buFont typeface="Cambria"/>
              <a:buChar char="•"/>
            </a:pPr>
            <a:r>
              <a:rPr lang="en-US" sz="2400" dirty="0"/>
              <a:t>Asian Studies</a:t>
            </a:r>
            <a:endParaRPr dirty="0"/>
          </a:p>
          <a:p>
            <a:pPr marL="228600" lvl="0" indent="-76200" algn="l" rtl="0">
              <a:lnSpc>
                <a:spcPct val="120000"/>
              </a:lnSpc>
              <a:spcBef>
                <a:spcPts val="0"/>
              </a:spcBef>
              <a:spcAft>
                <a:spcPts val="0"/>
              </a:spcAft>
              <a:buClr>
                <a:schemeClr val="dk1"/>
              </a:buClr>
              <a:buSzPts val="2400"/>
              <a:buNone/>
            </a:pPr>
            <a:endParaRPr dirty="0"/>
          </a:p>
        </p:txBody>
      </p:sp>
      <p:pic>
        <p:nvPicPr>
          <p:cNvPr id="171" name="Google Shape;171;p22"/>
          <p:cNvPicPr preferRelativeResize="0">
            <a:picLocks noGrp="1"/>
          </p:cNvPicPr>
          <p:nvPr>
            <p:ph type="pic" idx="2"/>
          </p:nvPr>
        </p:nvPicPr>
        <p:blipFill>
          <a:blip r:embed="rId3"/>
          <a:stretch>
            <a:fillRect/>
          </a:stretch>
        </p:blipFill>
        <p:spPr>
          <a:xfrm>
            <a:off x="8234598" y="1825625"/>
            <a:ext cx="2815882" cy="3754509"/>
          </a:xfrm>
          <a:prstGeom prst="rect">
            <a:avLst/>
          </a:prstGeom>
          <a:noFill/>
          <a:ln>
            <a:noFill/>
          </a:ln>
        </p:spPr>
      </p:pic>
      <p:sp>
        <p:nvSpPr>
          <p:cNvPr id="172" name="Google Shape;172;p22"/>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8</a:t>
            </a:fld>
            <a:endParaRPr/>
          </a:p>
        </p:txBody>
      </p:sp>
      <p:sp>
        <p:nvSpPr>
          <p:cNvPr id="2" name="TextBox 1">
            <a:extLst>
              <a:ext uri="{FF2B5EF4-FFF2-40B4-BE49-F238E27FC236}">
                <a16:creationId xmlns:a16="http://schemas.microsoft.com/office/drawing/2014/main" id="{B6FF5D63-7A3C-4F60-84BB-7D1C05E923DA}"/>
              </a:ext>
            </a:extLst>
          </p:cNvPr>
          <p:cNvSpPr txBox="1"/>
          <p:nvPr/>
        </p:nvSpPr>
        <p:spPr>
          <a:xfrm>
            <a:off x="4599741" y="3702879"/>
            <a:ext cx="3273653" cy="1569660"/>
          </a:xfrm>
          <a:prstGeom prst="rect">
            <a:avLst/>
          </a:prstGeom>
          <a:solidFill>
            <a:schemeClr val="bg1">
              <a:lumMod val="85000"/>
            </a:schemeClr>
          </a:solidFill>
        </p:spPr>
        <p:txBody>
          <a:bodyPr wrap="square" rtlCol="0">
            <a:spAutoFit/>
          </a:bodyPr>
          <a:lstStyle/>
          <a:p>
            <a:r>
              <a:rPr lang="en-US" sz="2400" b="1" dirty="0">
                <a:latin typeface="Cambria" panose="02040503050406030204" pitchFamily="18" charset="0"/>
                <a:ea typeface="Cambria" panose="02040503050406030204" pitchFamily="18" charset="0"/>
              </a:rPr>
              <a:t>New in 2025</a:t>
            </a:r>
          </a:p>
          <a:p>
            <a:r>
              <a:rPr lang="en-US" sz="2400" i="1" dirty="0">
                <a:latin typeface="Cambria" panose="02040503050406030204" pitchFamily="18" charset="0"/>
                <a:ea typeface="Cambria" panose="02040503050406030204" pitchFamily="18" charset="0"/>
              </a:rPr>
              <a:t>Federal Sentencing Reporter</a:t>
            </a:r>
            <a:r>
              <a:rPr lang="en-US" sz="2400" dirty="0">
                <a:latin typeface="Cambria" panose="02040503050406030204" pitchFamily="18" charset="0"/>
                <a:ea typeface="Cambria" panose="02040503050406030204" pitchFamily="18" charset="0"/>
              </a:rPr>
              <a:t> and </a:t>
            </a:r>
            <a:r>
              <a:rPr lang="en-US" sz="2400" i="1" dirty="0">
                <a:latin typeface="Cambria" panose="02040503050406030204" pitchFamily="18" charset="0"/>
                <a:ea typeface="Cambria" panose="02040503050406030204" pitchFamily="18" charset="0"/>
              </a:rPr>
              <a:t>New Political Science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3"/>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a:t>e-Duke Journals Scholarly Collection Features</a:t>
            </a:r>
            <a:endParaRPr/>
          </a:p>
        </p:txBody>
      </p:sp>
      <p:pic>
        <p:nvPicPr>
          <p:cNvPr id="180" name="Google Shape;180;p23"/>
          <p:cNvPicPr preferRelativeResize="0">
            <a:picLocks noGrp="1"/>
          </p:cNvPicPr>
          <p:nvPr>
            <p:ph type="pic" idx="2"/>
          </p:nvPr>
        </p:nvPicPr>
        <p:blipFill>
          <a:blip r:embed="rId3"/>
          <a:stretch>
            <a:fillRect/>
          </a:stretch>
        </p:blipFill>
        <p:spPr>
          <a:xfrm>
            <a:off x="8234363" y="1831880"/>
            <a:ext cx="2816352" cy="4224528"/>
          </a:xfrm>
          <a:prstGeom prst="rect">
            <a:avLst/>
          </a:prstGeom>
          <a:noFill/>
          <a:ln>
            <a:noFill/>
          </a:ln>
        </p:spPr>
      </p:pic>
      <p:sp>
        <p:nvSpPr>
          <p:cNvPr id="181" name="Google Shape;181;p23"/>
          <p:cNvSpPr txBox="1">
            <a:spLocks noGrp="1"/>
          </p:cNvSpPr>
          <p:nvPr>
            <p:ph type="body" idx="1"/>
          </p:nvPr>
        </p:nvSpPr>
        <p:spPr>
          <a:xfrm>
            <a:off x="914399" y="1825626"/>
            <a:ext cx="6424613" cy="3544888"/>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Perpetual access to current content</a:t>
            </a:r>
            <a:endParaRPr dirty="0"/>
          </a:p>
          <a:p>
            <a:pPr marL="228600" lvl="0" indent="-228600" algn="l" rtl="0">
              <a:lnSpc>
                <a:spcPct val="120000"/>
              </a:lnSpc>
              <a:spcBef>
                <a:spcPts val="0"/>
              </a:spcBef>
              <a:spcAft>
                <a:spcPts val="0"/>
              </a:spcAft>
              <a:buClr>
                <a:schemeClr val="dk1"/>
              </a:buClr>
              <a:buSzPts val="2400"/>
              <a:buChar char="•"/>
            </a:pPr>
            <a:r>
              <a:rPr lang="en-US" dirty="0"/>
              <a:t>Term access to all back issues during </a:t>
            </a:r>
            <a:br>
              <a:rPr lang="en-US" dirty="0"/>
            </a:br>
            <a:r>
              <a:rPr lang="en-US" dirty="0"/>
              <a:t>the year of purchase</a:t>
            </a:r>
            <a:endParaRPr dirty="0"/>
          </a:p>
          <a:p>
            <a:pPr marL="228600" lvl="0" indent="-228600" algn="l" rtl="0">
              <a:lnSpc>
                <a:spcPct val="120000"/>
              </a:lnSpc>
              <a:spcBef>
                <a:spcPts val="0"/>
              </a:spcBef>
              <a:spcAft>
                <a:spcPts val="0"/>
              </a:spcAft>
              <a:buClr>
                <a:schemeClr val="dk1"/>
              </a:buClr>
              <a:buSzPts val="2400"/>
              <a:buChar char="•"/>
            </a:pPr>
            <a:r>
              <a:rPr lang="en-US" dirty="0"/>
              <a:t>No digital rights management (DRM)</a:t>
            </a:r>
            <a:endParaRPr dirty="0"/>
          </a:p>
          <a:p>
            <a:pPr marL="228600" lvl="0" indent="-228600" algn="l" rtl="0">
              <a:lnSpc>
                <a:spcPct val="120000"/>
              </a:lnSpc>
              <a:spcBef>
                <a:spcPts val="0"/>
              </a:spcBef>
              <a:spcAft>
                <a:spcPts val="0"/>
              </a:spcAft>
              <a:buClr>
                <a:schemeClr val="dk1"/>
              </a:buClr>
              <a:buSzPts val="2400"/>
              <a:buChar char="•"/>
            </a:pPr>
            <a:r>
              <a:rPr lang="en-US" dirty="0"/>
              <a:t>Unlimited multiuser access</a:t>
            </a:r>
            <a:endParaRPr dirty="0"/>
          </a:p>
          <a:p>
            <a:pPr marL="228600" lvl="0" indent="-228600" algn="l" rtl="0">
              <a:lnSpc>
                <a:spcPct val="120000"/>
              </a:lnSpc>
              <a:spcBef>
                <a:spcPts val="0"/>
              </a:spcBef>
              <a:spcAft>
                <a:spcPts val="0"/>
              </a:spcAft>
              <a:buClr>
                <a:schemeClr val="dk1"/>
              </a:buClr>
              <a:buSzPts val="2400"/>
              <a:buChar char="•"/>
            </a:pPr>
            <a:r>
              <a:rPr lang="en-US" dirty="0"/>
              <a:t>COUNTER-compliant usage statistics</a:t>
            </a:r>
            <a:endParaRPr dirty="0"/>
          </a:p>
          <a:p>
            <a:pPr marL="228600" lvl="0" indent="-228600" algn="l" rtl="0">
              <a:lnSpc>
                <a:spcPct val="120000"/>
              </a:lnSpc>
              <a:spcBef>
                <a:spcPts val="0"/>
              </a:spcBef>
              <a:spcAft>
                <a:spcPts val="0"/>
              </a:spcAft>
              <a:buClr>
                <a:schemeClr val="dk1"/>
              </a:buClr>
              <a:buSzPts val="2400"/>
              <a:buChar char="•"/>
            </a:pPr>
            <a:r>
              <a:rPr lang="en-US" dirty="0"/>
              <a:t>No ongoing maintenance fees</a:t>
            </a:r>
            <a:endParaRPr dirty="0"/>
          </a:p>
        </p:txBody>
      </p:sp>
      <p:sp>
        <p:nvSpPr>
          <p:cNvPr id="182" name="Google Shape;182;p23"/>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Office Theme">
  <a:themeElements>
    <a:clrScheme name="DUP Colors">
      <a:dk1>
        <a:srgbClr val="000000"/>
      </a:dk1>
      <a:lt1>
        <a:srgbClr val="FFFFFF"/>
      </a:lt1>
      <a:dk2>
        <a:srgbClr val="81817C"/>
      </a:dk2>
      <a:lt2>
        <a:srgbClr val="9FD7CB"/>
      </a:lt2>
      <a:accent1>
        <a:srgbClr val="5276BA"/>
      </a:accent1>
      <a:accent2>
        <a:srgbClr val="79BB45"/>
      </a:accent2>
      <a:accent3>
        <a:srgbClr val="F29436"/>
      </a:accent3>
      <a:accent4>
        <a:srgbClr val="29B892"/>
      </a:accent4>
      <a:accent5>
        <a:srgbClr val="945AA5"/>
      </a:accent5>
      <a:accent6>
        <a:srgbClr val="D8404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419B58AA9A7F429BB4AA248B6FEAD9" ma:contentTypeVersion="11" ma:contentTypeDescription="Create a new document." ma:contentTypeScope="" ma:versionID="1b55478e2e98ec50f5b82cf353076791">
  <xsd:schema xmlns:xsd="http://www.w3.org/2001/XMLSchema" xmlns:xs="http://www.w3.org/2001/XMLSchema" xmlns:p="http://schemas.microsoft.com/office/2006/metadata/properties" xmlns:ns3="88d5e723-6484-4de7-bd94-f043e66c27cd" targetNamespace="http://schemas.microsoft.com/office/2006/metadata/properties" ma:root="true" ma:fieldsID="ce1a5dd0dc8de4403ee396f89a126df3" ns3:_="">
    <xsd:import namespace="88d5e723-6484-4de7-bd94-f043e66c27c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d5e723-6484-4de7-bd94-f043e66c27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41FFEE-A3E9-41F6-B7A5-E4AD0CE648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d5e723-6484-4de7-bd94-f043e66c27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45C1C3-DF4E-49B4-B805-374018B3441F}">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88d5e723-6484-4de7-bd94-f043e66c27cd"/>
    <ds:schemaRef ds:uri="http://purl.org/dc/elements/1.1/"/>
    <ds:schemaRef ds:uri="http://www.w3.org/XML/1998/namespace"/>
  </ds:schemaRefs>
</ds:datastoreItem>
</file>

<file path=customXml/itemProps3.xml><?xml version="1.0" encoding="utf-8"?>
<ds:datastoreItem xmlns:ds="http://schemas.openxmlformats.org/officeDocument/2006/customXml" ds:itemID="{6F5B5467-6322-4B25-BF73-6217AC049B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26236</TotalTime>
  <Words>1779</Words>
  <Application>Microsoft Office PowerPoint</Application>
  <PresentationFormat>Widescreen</PresentationFormat>
  <Paragraphs>321</Paragraphs>
  <Slides>35</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Noto Sans Symbols</vt:lpstr>
      <vt:lpstr>Roboto</vt:lpstr>
      <vt:lpstr>Cambria</vt:lpstr>
      <vt:lpstr>PT Sans</vt:lpstr>
      <vt:lpstr>Manuale</vt:lpstr>
      <vt:lpstr>Courier New</vt:lpstr>
      <vt:lpstr>Calibri</vt:lpstr>
      <vt:lpstr>Office Theme</vt:lpstr>
      <vt:lpstr>Duke University Press  Digital Products for Libraries 2025</vt:lpstr>
      <vt:lpstr>About Duke University Press</vt:lpstr>
      <vt:lpstr>Publishing Strengths</vt:lpstr>
      <vt:lpstr>2024 Journals Citation Report</vt:lpstr>
      <vt:lpstr>PowerPoint Presentation</vt:lpstr>
      <vt:lpstr>Product Overview</vt:lpstr>
      <vt:lpstr>PowerPoint Presentation</vt:lpstr>
      <vt:lpstr>e-Duke Journals Scholarly Collection</vt:lpstr>
      <vt:lpstr>e-Duke Journals Scholarly Collection Features</vt:lpstr>
      <vt:lpstr>Flagship Journals</vt:lpstr>
      <vt:lpstr>Supporting Emerging Scholarship in New Fields</vt:lpstr>
      <vt:lpstr>Archival Journal Products </vt:lpstr>
      <vt:lpstr>PowerPoint Presentation</vt:lpstr>
      <vt:lpstr>e-Duke Books Scholarly Collection</vt:lpstr>
      <vt:lpstr>e-Duke Books Archive</vt:lpstr>
      <vt:lpstr>E-Book Subject Collections</vt:lpstr>
      <vt:lpstr>e-Book Subject Collections</vt:lpstr>
      <vt:lpstr>Pick-and-Choose e-Books</vt:lpstr>
      <vt:lpstr>e-Book Features</vt:lpstr>
      <vt:lpstr>Open Access Content</vt:lpstr>
      <vt:lpstr>Demography: A Subscribe to Open Journal</vt:lpstr>
      <vt:lpstr>PowerPoint Presentation</vt:lpstr>
      <vt:lpstr>Product Overview</vt:lpstr>
      <vt:lpstr>Euclid Prime</vt:lpstr>
      <vt:lpstr>Euclid Prime Facts</vt:lpstr>
      <vt:lpstr>Duke Mathematical Journal and DMJ100</vt:lpstr>
      <vt:lpstr>Project Euclid Platform Features</vt:lpstr>
      <vt:lpstr>PowerPoint Presentation</vt:lpstr>
      <vt:lpstr>The Scholarly Publishing Collective - Electronic Platform</vt:lpstr>
      <vt:lpstr>The Scholarly Publishing Collective - Electronic Platform</vt:lpstr>
      <vt:lpstr>Penn State Journals Collection</vt:lpstr>
      <vt:lpstr>Illinois Journals Collection</vt:lpstr>
      <vt:lpstr>More Resources from DUP</vt:lpstr>
      <vt:lpstr>Reading Lists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Duke University Press Digital Products</dc:title>
  <dc:creator>Evan Watson</dc:creator>
  <cp:lastModifiedBy>Robert Thompson</cp:lastModifiedBy>
  <cp:revision>52</cp:revision>
  <dcterms:modified xsi:type="dcterms:W3CDTF">2025-01-08T17:13:40Z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0x010100B7419B58AA9A7F429BB4AA248B6FEAD9</vt:lpwstr>
  </property>
</Properties>
</file>