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27"/>
  </p:notesMasterIdLst>
  <p:sldIdLst>
    <p:sldId id="256" r:id="rId3"/>
    <p:sldId id="275" r:id="rId4"/>
    <p:sldId id="285" r:id="rId5"/>
    <p:sldId id="273" r:id="rId6"/>
    <p:sldId id="264" r:id="rId7"/>
    <p:sldId id="271" r:id="rId8"/>
    <p:sldId id="268" r:id="rId9"/>
    <p:sldId id="270" r:id="rId10"/>
    <p:sldId id="269" r:id="rId11"/>
    <p:sldId id="274" r:id="rId12"/>
    <p:sldId id="276" r:id="rId13"/>
    <p:sldId id="286" r:id="rId14"/>
    <p:sldId id="284" r:id="rId15"/>
    <p:sldId id="277" r:id="rId16"/>
    <p:sldId id="281" r:id="rId17"/>
    <p:sldId id="282" r:id="rId18"/>
    <p:sldId id="278" r:id="rId19"/>
    <p:sldId id="287" r:id="rId20"/>
    <p:sldId id="279" r:id="rId21"/>
    <p:sldId id="288" r:id="rId22"/>
    <p:sldId id="290" r:id="rId23"/>
    <p:sldId id="291" r:id="rId24"/>
    <p:sldId id="292"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5620" autoAdjust="0"/>
  </p:normalViewPr>
  <p:slideViewPr>
    <p:cSldViewPr snapToGrid="0">
      <p:cViewPr varScale="1">
        <p:scale>
          <a:sx n="66" d="100"/>
          <a:sy n="66" d="100"/>
        </p:scale>
        <p:origin x="2886"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10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331A6-E913-4229-AA28-360A9ADC3D0E}" type="datetimeFigureOut">
              <a:rPr kumimoji="1" lang="ja-JP" altLang="en-US" smtClean="0"/>
              <a:t>2017/10/2</a:t>
            </a:fld>
            <a:endParaRPr kumimoji="1" lang="ja-JP"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78D17-01DC-4456-AB79-3944CB5022E1}" type="slidenum">
              <a:rPr kumimoji="1" lang="ja-JP" altLang="en-US" smtClean="0"/>
              <a:t>‹#›</a:t>
            </a:fld>
            <a:endParaRPr kumimoji="1" lang="ja-JP" altLang="en-US"/>
          </a:p>
        </p:txBody>
      </p:sp>
    </p:spTree>
    <p:extLst>
      <p:ext uri="{BB962C8B-B14F-4D97-AF65-F5344CB8AC3E}">
        <p14:creationId xmlns:p14="http://schemas.microsoft.com/office/powerpoint/2010/main" val="27487667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Hello, everyone.</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The </a:t>
            </a:r>
            <a:r>
              <a:rPr kumimoji="1" lang="en-US" altLang="ja-JP" sz="1100" dirty="0" err="1">
                <a:latin typeface="Arial Narrow" panose="020B0606020202030204" pitchFamily="34" charset="0"/>
              </a:rPr>
              <a:t>Keysight</a:t>
            </a:r>
            <a:r>
              <a:rPr kumimoji="1" lang="en-US" altLang="ja-JP" sz="1100" dirty="0">
                <a:latin typeface="Arial Narrow" panose="020B0606020202030204" pitchFamily="34" charset="0"/>
              </a:rPr>
              <a:t> B2900 precision benchtop instrument family provides best-in-class source and measurement performance along with other powerful capabilities. </a:t>
            </a:r>
          </a:p>
          <a:p>
            <a:r>
              <a:rPr kumimoji="1" lang="en-US" altLang="ja-JP" sz="1100" dirty="0">
                <a:latin typeface="Arial Narrow" panose="020B0606020202030204" pitchFamily="34" charset="0"/>
              </a:rPr>
              <a:t>It covers broad applications from research and education to industrial development, production test, and automated manufacturing. </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The family currently consists of precision</a:t>
            </a:r>
            <a:r>
              <a:rPr kumimoji="1" lang="en-US" altLang="ja-JP" sz="1100" baseline="0" dirty="0">
                <a:latin typeface="Arial Narrow" panose="020B0606020202030204" pitchFamily="34" charset="0"/>
              </a:rPr>
              <a:t> source/measure units (SMUs), </a:t>
            </a:r>
            <a:r>
              <a:rPr kumimoji="1" lang="en-US" altLang="ja-JP" sz="1100" dirty="0">
                <a:latin typeface="Arial Narrow" panose="020B0606020202030204" pitchFamily="34" charset="0"/>
              </a:rPr>
              <a:t>precision low-noise power sources, and </a:t>
            </a:r>
            <a:r>
              <a:rPr kumimoji="1" lang="en-US" altLang="ja-JP" sz="1100" dirty="0" err="1">
                <a:latin typeface="Arial Narrow" panose="020B0606020202030204" pitchFamily="34" charset="0"/>
              </a:rPr>
              <a:t>femto</a:t>
            </a:r>
            <a:r>
              <a:rPr kumimoji="1" lang="en-US" altLang="ja-JP" sz="1100" dirty="0">
                <a:latin typeface="Arial Narrow" panose="020B0606020202030204" pitchFamily="34" charset="0"/>
              </a:rPr>
              <a:t>/</a:t>
            </a:r>
            <a:r>
              <a:rPr kumimoji="1" lang="en-US" altLang="ja-JP" sz="1100" dirty="0" err="1">
                <a:latin typeface="Arial Narrow" panose="020B0606020202030204" pitchFamily="34" charset="0"/>
              </a:rPr>
              <a:t>picoammeters</a:t>
            </a:r>
            <a:r>
              <a:rPr kumimoji="1" lang="en-US" altLang="ja-JP" sz="1100" dirty="0">
                <a:latin typeface="Arial Narrow" panose="020B0606020202030204" pitchFamily="34" charset="0"/>
              </a:rPr>
              <a:t> and electrometers/high-resistance meters.  These units work equally well as standalone or system components.</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Today, I’d like to share with you some application examples for</a:t>
            </a:r>
            <a:r>
              <a:rPr kumimoji="1" lang="en-US" altLang="ja-JP" sz="1100" baseline="0" dirty="0">
                <a:latin typeface="Arial Narrow" panose="020B0606020202030204" pitchFamily="34" charset="0"/>
              </a:rPr>
              <a:t> the B2900 precision instrument family.</a:t>
            </a:r>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1</a:t>
            </a:fld>
            <a:endParaRPr kumimoji="1" lang="ja-JP" altLang="en-US"/>
          </a:p>
        </p:txBody>
      </p:sp>
    </p:spTree>
    <p:extLst>
      <p:ext uri="{BB962C8B-B14F-4D97-AF65-F5344CB8AC3E}">
        <p14:creationId xmlns:p14="http://schemas.microsoft.com/office/powerpoint/2010/main" val="202602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Traditionally, evaluating ICs and electronic components required multiple instruments such as a digital multimeter, a power supply, and an electronic load. This meant that you would need to change the wiring for each measurement parameter. </a:t>
            </a:r>
            <a:r>
              <a:rPr kumimoji="1" lang="en-US" altLang="ja-JP" sz="1100" dirty="0" err="1">
                <a:latin typeface="Arial Narrow" panose="020B0606020202030204" pitchFamily="34" charset="0"/>
              </a:rPr>
              <a:t>Keysight’s</a:t>
            </a:r>
            <a:r>
              <a:rPr kumimoji="1" lang="en-US" altLang="ja-JP" sz="1100" dirty="0">
                <a:latin typeface="Arial Narrow" panose="020B0606020202030204" pitchFamily="34" charset="0"/>
              </a:rPr>
              <a:t> B2900A series of SMU improves bench-top DC measurement efficiency for IC and electronic component evaluation.</a:t>
            </a:r>
          </a:p>
          <a:p>
            <a:endParaRPr kumimoji="1" lang="en-US" altLang="ja-JP" sz="1100" dirty="0">
              <a:latin typeface="Arial Narrow" panose="020B0606020202030204" pitchFamily="34" charset="0"/>
            </a:endParaRPr>
          </a:p>
          <a:p>
            <a:r>
              <a:rPr lang="en-US" altLang="ja-JP" sz="1100" dirty="0">
                <a:latin typeface="Arial Narrow" panose="020B0606020202030204" pitchFamily="34" charset="0"/>
              </a:rPr>
              <a:t>In addition to the other benefits mentioned before, </a:t>
            </a:r>
            <a:r>
              <a:rPr kumimoji="1" lang="en-US" altLang="ja-JP" sz="1100" dirty="0">
                <a:latin typeface="Arial Narrow" panose="020B0606020202030204" pitchFamily="34" charset="0"/>
              </a:rPr>
              <a:t>the B2900A supports 4-wire connection which</a:t>
            </a:r>
            <a:r>
              <a:rPr kumimoji="1" lang="en-US" altLang="ja-JP" sz="1100" baseline="0" dirty="0">
                <a:latin typeface="Arial Narrow" panose="020B0606020202030204" pitchFamily="34" charset="0"/>
              </a:rPr>
              <a:t> eliminates cable resistance effects f</a:t>
            </a:r>
            <a:r>
              <a:rPr kumimoji="1" lang="en-US" altLang="ja-JP" sz="1100" dirty="0">
                <a:latin typeface="Arial Narrow" panose="020B0606020202030204" pitchFamily="34" charset="0"/>
              </a:rPr>
              <a:t>or measurements</a:t>
            </a:r>
            <a:r>
              <a:rPr kumimoji="1" lang="en-US" altLang="ja-JP" sz="1100" baseline="0" dirty="0">
                <a:latin typeface="Arial Narrow" panose="020B0606020202030204" pitchFamily="34" charset="0"/>
              </a:rPr>
              <a:t> using high current.</a:t>
            </a:r>
            <a:r>
              <a:rPr lang="en-US" altLang="ja-JP" sz="1100" dirty="0">
                <a:latin typeface="Arial Narrow" panose="020B0606020202030204" pitchFamily="34" charset="0"/>
              </a:rPr>
              <a:t> Also, </a:t>
            </a:r>
            <a:r>
              <a:rPr kumimoji="1" lang="en-US" altLang="ja-JP" sz="1100" baseline="0" dirty="0">
                <a:latin typeface="Arial Narrow" panose="020B0606020202030204" pitchFamily="34" charset="0"/>
              </a:rPr>
              <a:t>the channels in the two channel models can work with each other synchronously, to make two port measurements such as load regulation, load transient response, etc. </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Please refer to the application briefs shown in this slide for more detail.</a:t>
            </a:r>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10</a:t>
            </a:fld>
            <a:endParaRPr kumimoji="1" lang="ja-JP" altLang="en-US"/>
          </a:p>
        </p:txBody>
      </p:sp>
    </p:spTree>
    <p:extLst>
      <p:ext uri="{BB962C8B-B14F-4D97-AF65-F5344CB8AC3E}">
        <p14:creationId xmlns:p14="http://schemas.microsoft.com/office/powerpoint/2010/main" val="246112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11</a:t>
            </a:fld>
            <a:endParaRPr kumimoji="1" lang="ja-JP" altLang="en-US"/>
          </a:p>
        </p:txBody>
      </p:sp>
    </p:spTree>
    <p:extLst>
      <p:ext uri="{BB962C8B-B14F-4D97-AF65-F5344CB8AC3E}">
        <p14:creationId xmlns:p14="http://schemas.microsoft.com/office/powerpoint/2010/main" val="147776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The Keysight B2960A 6.5-digit low-noise power source is another member of the B2900 family. </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The B2960A series can precisely source voltage with wide coverage</a:t>
            </a:r>
            <a:r>
              <a:rPr kumimoji="1" lang="en-US" altLang="ja-JP" sz="1100" baseline="0" dirty="0">
                <a:latin typeface="Arial Narrow" panose="020B0606020202030204" pitchFamily="34" charset="0"/>
              </a:rPr>
              <a:t> </a:t>
            </a:r>
            <a:r>
              <a:rPr kumimoji="1" lang="en-US" altLang="ja-JP" sz="1100" dirty="0">
                <a:latin typeface="Arial Narrow" panose="020B0606020202030204" pitchFamily="34" charset="0"/>
              </a:rPr>
              <a:t>up to +/- 210 V and current up to +/- 3 A (DC) or +/- 10.5 A (pulsed) with 6.5-digit resolution, although the</a:t>
            </a:r>
            <a:r>
              <a:rPr kumimoji="1" lang="en-US" altLang="ja-JP" sz="1100" baseline="0" dirty="0">
                <a:latin typeface="Arial Narrow" panose="020B0606020202030204" pitchFamily="34" charset="0"/>
              </a:rPr>
              <a:t> units</a:t>
            </a:r>
            <a:r>
              <a:rPr kumimoji="1" lang="en-US" altLang="ja-JP" sz="1100" dirty="0">
                <a:latin typeface="Arial Narrow" panose="020B0606020202030204" pitchFamily="34" charset="0"/>
              </a:rPr>
              <a:t> cannot source both maximum output voltage and maximum current at the same time. This is wide enough to cover the requirements for testing a variety of devices.</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The noise performance of conventional power supplies is about 100 μVrms or 1 mVrms even if they are linear power supplies. </a:t>
            </a:r>
            <a:r>
              <a:rPr lang="en-US" altLang="ja-JP" sz="1100" dirty="0">
                <a:latin typeface="Arial Narrow" panose="020B0606020202030204" pitchFamily="34" charset="0"/>
              </a:rPr>
              <a:t>T</a:t>
            </a:r>
            <a:r>
              <a:rPr kumimoji="1" lang="en-US" altLang="ja-JP" sz="1100" dirty="0">
                <a:latin typeface="Arial Narrow" panose="020B0606020202030204" pitchFamily="34" charset="0"/>
              </a:rPr>
              <a:t>he B2960A Series surpasses that to as low as 10 </a:t>
            </a:r>
            <a:r>
              <a:rPr kumimoji="1" lang="en-US" altLang="ja-JP" sz="1100" dirty="0" err="1">
                <a:latin typeface="Arial Narrow" panose="020B0606020202030204" pitchFamily="34" charset="0"/>
              </a:rPr>
              <a:t>μVrms</a:t>
            </a:r>
            <a:r>
              <a:rPr kumimoji="1" lang="en-US" altLang="ja-JP" sz="1100" dirty="0">
                <a:latin typeface="Arial Narrow" panose="020B0606020202030204" pitchFamily="34" charset="0"/>
              </a:rPr>
              <a:t> with optional filters. That’s 10 to 100 times better than conventional power supplies. We offer a choice of three external filters, so that you can select the one that best meets your needs.</a:t>
            </a:r>
          </a:p>
          <a:p>
            <a:r>
              <a:rPr kumimoji="1" lang="en-US" altLang="ja-JP" sz="1100" dirty="0">
                <a:latin typeface="Arial Narrow" panose="020B0606020202030204" pitchFamily="34" charset="0"/>
              </a:rPr>
              <a:t>In addition, the B2960A series has a precise and wide-range arbitrary waveform generation function and a time-domain voltage/current waveform viewer.</a:t>
            </a:r>
            <a:r>
              <a:rPr kumimoji="1" lang="en-US" altLang="ja-JP" sz="1100" baseline="0" dirty="0">
                <a:latin typeface="Arial Narrow" panose="020B0606020202030204" pitchFamily="34" charset="0"/>
              </a:rPr>
              <a:t> C</a:t>
            </a:r>
            <a:r>
              <a:rPr kumimoji="1" lang="en-US" altLang="ja-JP" sz="1100" dirty="0">
                <a:latin typeface="Arial Narrow" panose="020B0606020202030204" pitchFamily="34" charset="0"/>
              </a:rPr>
              <a:t>onventional power supplies don’t usuall</a:t>
            </a:r>
            <a:r>
              <a:rPr lang="en-US" altLang="ja-JP" sz="1100" dirty="0">
                <a:latin typeface="Arial Narrow" panose="020B0606020202030204" pitchFamily="34" charset="0"/>
              </a:rPr>
              <a:t>y come with </a:t>
            </a:r>
            <a:r>
              <a:rPr kumimoji="1" lang="en-US" altLang="ja-JP" sz="1100" dirty="0">
                <a:latin typeface="Arial Narrow" panose="020B0606020202030204" pitchFamily="34" charset="0"/>
              </a:rPr>
              <a:t>extra source functions.</a:t>
            </a:r>
          </a:p>
          <a:p>
            <a:endParaRPr kumimoji="1" lang="en-US" altLang="ja-JP" sz="11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Arial Narrow" panose="020B0606020202030204" pitchFamily="34" charset="0"/>
              </a:rPr>
              <a:t>The Keysight B2960A series can solve issues with conventional power supplies and help you test</a:t>
            </a:r>
            <a:r>
              <a:rPr kumimoji="1" lang="en-US" altLang="ja-JP" sz="1100" baseline="0" dirty="0">
                <a:latin typeface="Arial Narrow" panose="020B0606020202030204" pitchFamily="34" charset="0"/>
              </a:rPr>
              <a:t> a variety of devices at modest prices</a:t>
            </a:r>
            <a:r>
              <a:rPr kumimoji="1" lang="en-US" altLang="ja-JP" sz="1100" dirty="0">
                <a:latin typeface="Arial Narrow" panose="020B0606020202030204" pitchFamily="34" charset="0"/>
              </a:rPr>
              <a:t>. </a:t>
            </a:r>
            <a:r>
              <a:rPr lang="en-US" altLang="ja-JP" sz="1100" dirty="0">
                <a:latin typeface="Arial Narrow" panose="020B0606020202030204" pitchFamily="34" charset="0"/>
              </a:rPr>
              <a:t>The following slides give some application examples where the B2960A provides specific benefits.</a:t>
            </a:r>
            <a:endParaRPr kumimoji="1" lang="en-US" altLang="ja-JP" sz="1100" dirty="0">
              <a:latin typeface="Arial Narrow" panose="020B0606020202030204" pitchFamily="34" charset="0"/>
            </a:endParaRPr>
          </a:p>
          <a:p>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83E0B2A-F969-416F-BFFF-C3E1DF570408}" type="slidenum">
              <a:rPr kumimoji="1" lang="ja-JP" altLang="en-US" smtClean="0"/>
              <a:t>12</a:t>
            </a:fld>
            <a:endParaRPr kumimoji="1" lang="ja-JP" altLang="en-US"/>
          </a:p>
        </p:txBody>
      </p:sp>
    </p:spTree>
    <p:extLst>
      <p:ext uri="{BB962C8B-B14F-4D97-AF65-F5344CB8AC3E}">
        <p14:creationId xmlns:p14="http://schemas.microsoft.com/office/powerpoint/2010/main" val="3966549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An output signal frequency of voltage controlled oscillator (VCO) is controlled by the DC voltage at its tuning port. VCOs are extremely sensitive to DC source noise, so a low-noise DC source is crucial for accurate VCO characterization. </a:t>
            </a:r>
            <a:r>
              <a:rPr kumimoji="1" lang="en-US" altLang="ja-JP" sz="1100" dirty="0" err="1">
                <a:latin typeface="Arial Narrow" panose="020B0606020202030204" pitchFamily="34" charset="0"/>
              </a:rPr>
              <a:t>Keysight’s</a:t>
            </a:r>
            <a:r>
              <a:rPr kumimoji="1" lang="en-US" altLang="ja-JP" sz="1100" dirty="0">
                <a:latin typeface="Arial Narrow" panose="020B0606020202030204" pitchFamily="34" charset="0"/>
              </a:rPr>
              <a:t> B2960A low-noise power source with external filter options can reveal true characteristics of voltage controlled oscillators.</a:t>
            </a:r>
          </a:p>
          <a:p>
            <a:endParaRPr kumimoji="1" lang="en-US" altLang="ja-JP" sz="1100" dirty="0">
              <a:latin typeface="Arial Narrow" panose="020B0606020202030204" pitchFamily="34" charset="0"/>
            </a:endParaRPr>
          </a:p>
          <a:p>
            <a:r>
              <a:rPr lang="en-US" altLang="ja-JP" sz="1100" dirty="0">
                <a:latin typeface="Arial Narrow" panose="020B0606020202030204" pitchFamily="34" charset="0"/>
              </a:rPr>
              <a:t>With the B2960A, it </a:t>
            </a:r>
            <a:r>
              <a:rPr kumimoji="1" lang="en-US" altLang="ja-JP" sz="1100" dirty="0">
                <a:latin typeface="Arial Narrow" panose="020B0606020202030204" pitchFamily="34" charset="0"/>
              </a:rPr>
              <a:t>is possible to minimize its voltage noise using the dedicated external filters. We offer two ultra-low noise filters. One is a high-current</a:t>
            </a:r>
            <a:r>
              <a:rPr kumimoji="1" lang="en-US" altLang="ja-JP" sz="1100" baseline="0" dirty="0">
                <a:latin typeface="Arial Narrow" panose="020B0606020202030204" pitchFamily="34" charset="0"/>
              </a:rPr>
              <a:t> ultra-low noise filter, and the other is an ultra-low noise filter.</a:t>
            </a:r>
            <a:r>
              <a:rPr lang="en-US" altLang="ja-JP" sz="1100" dirty="0">
                <a:latin typeface="Arial Narrow" panose="020B0606020202030204" pitchFamily="34" charset="0"/>
              </a:rPr>
              <a:t> </a:t>
            </a:r>
            <a:r>
              <a:rPr kumimoji="1" lang="en-US" altLang="ja-JP" sz="1100" dirty="0">
                <a:latin typeface="Arial Narrow" panose="020B0606020202030204" pitchFamily="34" charset="0"/>
              </a:rPr>
              <a:t>Both of them make</a:t>
            </a:r>
            <a:r>
              <a:rPr kumimoji="1" lang="en-US" altLang="ja-JP" sz="1100" baseline="0" dirty="0">
                <a:latin typeface="Arial Narrow" panose="020B0606020202030204" pitchFamily="34" charset="0"/>
              </a:rPr>
              <a:t> it possible to achieve </a:t>
            </a:r>
            <a:r>
              <a:rPr kumimoji="1" lang="el-GR" altLang="ja-JP" sz="1100" baseline="0" dirty="0">
                <a:latin typeface="Arial Narrow" panose="020B0606020202030204" pitchFamily="34" charset="0"/>
              </a:rPr>
              <a:t>10 μ</a:t>
            </a:r>
            <a:r>
              <a:rPr kumimoji="1" lang="en-US" altLang="ja-JP" sz="1100" baseline="0" dirty="0" err="1">
                <a:latin typeface="Arial Narrow" panose="020B0606020202030204" pitchFamily="34" charset="0"/>
              </a:rPr>
              <a:t>Vrms</a:t>
            </a:r>
            <a:r>
              <a:rPr kumimoji="1" lang="en-US" altLang="ja-JP" sz="1100" baseline="0" dirty="0">
                <a:latin typeface="Arial Narrow" panose="020B0606020202030204" pitchFamily="34" charset="0"/>
              </a:rPr>
              <a:t> in the frequency range of 10 Hz to 20 MHz, and 1 </a:t>
            </a:r>
            <a:r>
              <a:rPr kumimoji="1" lang="en-US" altLang="ja-JP" sz="1100" baseline="0" dirty="0" err="1">
                <a:latin typeface="Arial Narrow" panose="020B0606020202030204" pitchFamily="34" charset="0"/>
              </a:rPr>
              <a:t>nVrms</a:t>
            </a:r>
            <a:r>
              <a:rPr kumimoji="1" lang="en-US" altLang="ja-JP" sz="1100" baseline="0" dirty="0">
                <a:latin typeface="Arial Narrow" panose="020B0606020202030204" pitchFamily="34" charset="0"/>
              </a:rPr>
              <a:t>/√Hz at 10 kHz. Generally, a noise density between 1 </a:t>
            </a:r>
            <a:r>
              <a:rPr kumimoji="1" lang="en-US" altLang="ja-JP" sz="1100" baseline="0" dirty="0" err="1">
                <a:latin typeface="Arial Narrow" panose="020B0606020202030204" pitchFamily="34" charset="0"/>
              </a:rPr>
              <a:t>nVrms</a:t>
            </a:r>
            <a:r>
              <a:rPr kumimoji="1" lang="en-US" altLang="ja-JP" sz="1100" baseline="0" dirty="0">
                <a:latin typeface="Arial Narrow" panose="020B0606020202030204" pitchFamily="34" charset="0"/>
              </a:rPr>
              <a:t>/√Hz to 10 </a:t>
            </a:r>
            <a:r>
              <a:rPr kumimoji="1" lang="en-US" altLang="ja-JP" sz="1100" baseline="0" dirty="0" err="1">
                <a:latin typeface="Arial Narrow" panose="020B0606020202030204" pitchFamily="34" charset="0"/>
              </a:rPr>
              <a:t>nVrms</a:t>
            </a:r>
            <a:r>
              <a:rPr kumimoji="1" lang="en-US" altLang="ja-JP" sz="1100" baseline="0" dirty="0">
                <a:latin typeface="Arial Narrow" panose="020B0606020202030204" pitchFamily="34" charset="0"/>
              </a:rPr>
              <a:t>/√Hz at 10 kHz is desirable for optimal VCO characterization.</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Secondly, the</a:t>
            </a:r>
            <a:r>
              <a:rPr kumimoji="1" lang="en-US" altLang="ja-JP" sz="1100" baseline="0" dirty="0">
                <a:latin typeface="Arial Narrow" panose="020B0606020202030204" pitchFamily="34" charset="0"/>
              </a:rPr>
              <a:t> B2960A series with its external filters can expand maximum current output. A DC control voltage source output built into </a:t>
            </a:r>
            <a:r>
              <a:rPr kumimoji="1" lang="en-US" altLang="ja-JP" sz="1100" baseline="0" dirty="0" err="1">
                <a:latin typeface="Arial Narrow" panose="020B0606020202030204" pitchFamily="34" charset="0"/>
              </a:rPr>
              <a:t>Keysight’s</a:t>
            </a:r>
            <a:r>
              <a:rPr kumimoji="1" lang="en-US" altLang="ja-JP" sz="1100" baseline="0" dirty="0">
                <a:latin typeface="Arial Narrow" panose="020B0606020202030204" pitchFamily="34" charset="0"/>
              </a:rPr>
              <a:t> E5052B signal source analyzer is commonly used for the characterization. However, its output current is limited to 20 mA.</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The B2960A’s high-current, ultra-low noise filter allows it to source voltage up to 21 V and current up to 500 mA.</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The ultra-low noise filter allows the B2960A series to source voltage up to 42 V and current up to 105 mA.</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Finally, the B2960A series helps you to improve measurement flexibility as it is a stand</a:t>
            </a:r>
            <a:r>
              <a:rPr kumimoji="1" lang="en-US" altLang="ja-JP" sz="1100" baseline="0" dirty="0">
                <a:latin typeface="Arial Narrow" panose="020B0606020202030204" pitchFamily="34" charset="0"/>
              </a:rPr>
              <a:t>alone low noise power supply.</a:t>
            </a:r>
            <a:r>
              <a:rPr kumimoji="1" lang="en-US" altLang="ja-JP" sz="1100" dirty="0">
                <a:latin typeface="Arial Narrow" panose="020B0606020202030204" pitchFamily="34" charset="0"/>
              </a:rPr>
              <a:t> It’s bench-top form factor makes it easy to use it for additional ports of the VCO devices, to share among the multiple test systems, and to combine it with the other instruments such as spectrum analyzers, frequency counters, etc.</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Please refer to the application briefs shown in this slide for more detail.</a:t>
            </a:r>
          </a:p>
          <a:p>
            <a:endParaRPr kumimoji="1" lang="en-US" altLang="ja-JP"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13</a:t>
            </a:fld>
            <a:endParaRPr kumimoji="1" lang="ja-JP" altLang="en-US"/>
          </a:p>
        </p:txBody>
      </p:sp>
    </p:spTree>
    <p:extLst>
      <p:ext uri="{BB962C8B-B14F-4D97-AF65-F5344CB8AC3E}">
        <p14:creationId xmlns:p14="http://schemas.microsoft.com/office/powerpoint/2010/main" val="1562133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As I mentioned before, resistance measurements are one of the most commonly performed tests to characterize electrical device properties. Very small resistance measurements require a very precise, low-level current source to prevent device self-heating or device damage during testing. </a:t>
            </a:r>
            <a:r>
              <a:rPr kumimoji="1" lang="en-US" altLang="ja-JP" sz="1100" dirty="0" err="1">
                <a:latin typeface="Arial Narrow" panose="020B0606020202030204" pitchFamily="34" charset="0"/>
              </a:rPr>
              <a:t>Keysight’s</a:t>
            </a:r>
            <a:r>
              <a:rPr kumimoji="1" lang="en-US" altLang="ja-JP" sz="1100" dirty="0">
                <a:latin typeface="Arial Narrow" panose="020B0606020202030204" pitchFamily="34" charset="0"/>
              </a:rPr>
              <a:t> B2960A series combined with a </a:t>
            </a:r>
            <a:r>
              <a:rPr kumimoji="1" lang="en-US" altLang="ja-JP" sz="1100" err="1">
                <a:latin typeface="Arial Narrow" panose="020B0606020202030204" pitchFamily="34" charset="0"/>
              </a:rPr>
              <a:t>nano</a:t>
            </a:r>
            <a:r>
              <a:rPr kumimoji="1" lang="en-US" altLang="ja-JP" sz="1100">
                <a:latin typeface="Arial Narrow" panose="020B0606020202030204" pitchFamily="34" charset="0"/>
              </a:rPr>
              <a:t>-volt</a:t>
            </a:r>
            <a:r>
              <a:rPr kumimoji="1" lang="en-US" altLang="ja-JP" sz="1100" baseline="0">
                <a:latin typeface="Arial Narrow" panose="020B0606020202030204" pitchFamily="34" charset="0"/>
              </a:rPr>
              <a:t> meter </a:t>
            </a:r>
            <a:r>
              <a:rPr kumimoji="1" lang="en-US" altLang="ja-JP" sz="1100" dirty="0">
                <a:latin typeface="Arial Narrow" panose="020B0606020202030204" pitchFamily="34" charset="0"/>
              </a:rPr>
              <a:t>is the best solution to measure a wide range of low resistance down to sub</a:t>
            </a:r>
            <a:r>
              <a:rPr kumimoji="1" lang="en-US" altLang="ja-JP" sz="1100" baseline="0" dirty="0">
                <a:latin typeface="Arial Narrow" panose="020B0606020202030204" pitchFamily="34" charset="0"/>
              </a:rPr>
              <a:t>-</a:t>
            </a:r>
            <a:r>
              <a:rPr kumimoji="1" lang="en-US" altLang="ja-JP" sz="1100" dirty="0" err="1">
                <a:latin typeface="Arial Narrow" panose="020B0606020202030204" pitchFamily="34" charset="0"/>
              </a:rPr>
              <a:t>mohm</a:t>
            </a:r>
            <a:r>
              <a:rPr kumimoji="1" lang="en-US" altLang="ja-JP" sz="1100" dirty="0">
                <a:latin typeface="Arial Narrow" panose="020B0606020202030204" pitchFamily="34" charset="0"/>
              </a:rPr>
              <a:t> accurately.</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First, the B2960A series can expand the nano-volt meter’s resistance measurement capability. Generally, the test current of the nano-volt meter is fixed and the range of the resistance measurements</a:t>
            </a:r>
            <a:r>
              <a:rPr kumimoji="1" lang="en-US" altLang="ja-JP" sz="1100" baseline="0" dirty="0">
                <a:latin typeface="Arial Narrow" panose="020B0606020202030204" pitchFamily="34" charset="0"/>
              </a:rPr>
              <a:t> is limited.</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However, the B2960A series’</a:t>
            </a:r>
            <a:r>
              <a:rPr kumimoji="1" lang="en-US" altLang="ja-JP" sz="1100" dirty="0">
                <a:latin typeface="Arial Narrow" panose="020B0606020202030204" pitchFamily="34" charset="0"/>
              </a:rPr>
              <a:t> wide coverage of test currents</a:t>
            </a:r>
            <a:r>
              <a:rPr kumimoji="1" lang="en-US" altLang="ja-JP" sz="1100" baseline="0" dirty="0">
                <a:latin typeface="Arial Narrow" panose="020B0606020202030204" pitchFamily="34" charset="0"/>
              </a:rPr>
              <a:t> up to 3 A (DC) enables a wide range of low resistance measurements down to sub-</a:t>
            </a:r>
            <a:r>
              <a:rPr kumimoji="1" lang="en-US" altLang="ja-JP" sz="1100" baseline="0" dirty="0" err="1">
                <a:latin typeface="Arial Narrow" panose="020B0606020202030204" pitchFamily="34" charset="0"/>
              </a:rPr>
              <a:t>mohm</a:t>
            </a:r>
            <a:r>
              <a:rPr kumimoji="1" lang="en-US" altLang="ja-JP" sz="1100" baseline="0" dirty="0">
                <a:latin typeface="Arial Narrow" panose="020B0606020202030204" pitchFamily="34" charset="0"/>
              </a:rPr>
              <a:t>.</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Secondly, the B2960A series</a:t>
            </a:r>
            <a:r>
              <a:rPr kumimoji="1" lang="en-US" altLang="ja-JP" sz="1100" baseline="0" dirty="0">
                <a:latin typeface="Arial Narrow" panose="020B0606020202030204" pitchFamily="34" charset="0"/>
              </a:rPr>
              <a:t> helps you to improve measurements by using flexible test current</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to keep the measurement voltage as large as possible to ensure the measurement accuracy.</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At the same time, the test current can be optimized to suppress device self-heating or device damage caused by power dissipation during testing.</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It is also possible to generate alternating polarity test currents to minimize the effects of thermal electromotive force errors.</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Please refer to the application notes shown on this slide for more detail.</a:t>
            </a:r>
          </a:p>
          <a:p>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14</a:t>
            </a:fld>
            <a:endParaRPr kumimoji="1" lang="ja-JP" altLang="en-US"/>
          </a:p>
        </p:txBody>
      </p:sp>
    </p:spTree>
    <p:extLst>
      <p:ext uri="{BB962C8B-B14F-4D97-AF65-F5344CB8AC3E}">
        <p14:creationId xmlns:p14="http://schemas.microsoft.com/office/powerpoint/2010/main" val="275304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A variety of new</a:t>
            </a:r>
            <a:r>
              <a:rPr kumimoji="1" lang="en-US" altLang="ja-JP" sz="1100" baseline="0" dirty="0">
                <a:latin typeface="Arial Narrow" panose="020B0606020202030204" pitchFamily="34" charset="0"/>
              </a:rPr>
              <a:t> materials are being developed and studied in the area of physics, chemistry and biotechnology. </a:t>
            </a:r>
            <a:r>
              <a:rPr lang="en-US" altLang="ja-JP" sz="1100" dirty="0">
                <a:latin typeface="Arial Narrow" panose="020B0606020202030204" pitchFamily="34" charset="0"/>
              </a:rPr>
              <a:t>The physical properties of these materials must be evaluated electrically with highly stable and precise current or voltage outputs. </a:t>
            </a:r>
            <a:r>
              <a:rPr kumimoji="1" lang="en-US" altLang="ja-JP" sz="1100" baseline="0" dirty="0" err="1">
                <a:latin typeface="Arial Narrow" panose="020B0606020202030204" pitchFamily="34" charset="0"/>
              </a:rPr>
              <a:t>Keysight’s</a:t>
            </a:r>
            <a:r>
              <a:rPr kumimoji="1" lang="en-US" altLang="ja-JP" sz="1100" baseline="0" dirty="0">
                <a:latin typeface="Arial Narrow" panose="020B0606020202030204" pitchFamily="34" charset="0"/>
              </a:rPr>
              <a:t> B2960A series provides</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highly stable current/voltage sources, ideal for evaluating the physical properties of materials and many types of samples.</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Highly</a:t>
            </a:r>
            <a:r>
              <a:rPr kumimoji="1" lang="en-US" altLang="ja-JP" sz="1100" baseline="0" dirty="0">
                <a:latin typeface="Arial Narrow" panose="020B0606020202030204" pitchFamily="34" charset="0"/>
              </a:rPr>
              <a:t> stable and precise outputs of the</a:t>
            </a:r>
            <a:r>
              <a:rPr kumimoji="1" lang="en-US" altLang="ja-JP" sz="1100" dirty="0">
                <a:latin typeface="Arial Narrow" panose="020B0606020202030204" pitchFamily="34" charset="0"/>
              </a:rPr>
              <a:t> B2960A series</a:t>
            </a:r>
            <a:r>
              <a:rPr kumimoji="1" lang="en-US" altLang="ja-JP" sz="1100" baseline="0" dirty="0">
                <a:latin typeface="Arial Narrow" panose="020B0606020202030204" pitchFamily="34" charset="0"/>
              </a:rPr>
              <a:t> ensure that you can detect all tiny signal variations emanating from materials under test.</a:t>
            </a:r>
            <a:r>
              <a:rPr lang="en-US" altLang="ja-JP" sz="1100" dirty="0">
                <a:latin typeface="Arial Narrow" panose="020B0606020202030204" pitchFamily="34" charset="0"/>
              </a:rPr>
              <a:t> </a:t>
            </a:r>
            <a:r>
              <a:rPr kumimoji="1" lang="en-US" altLang="ja-JP" sz="1100" baseline="0" dirty="0">
                <a:latin typeface="Arial Narrow" panose="020B0606020202030204" pitchFamily="34" charset="0"/>
              </a:rPr>
              <a:t>First, it can output very stable and clean current and voltage with ranges of </a:t>
            </a:r>
            <a:r>
              <a:rPr kumimoji="1" lang="en-US" altLang="ja-JP" sz="1100" baseline="0" dirty="0" err="1">
                <a:latin typeface="Arial Narrow" panose="020B0606020202030204" pitchFamily="34" charset="0"/>
              </a:rPr>
              <a:t>nA</a:t>
            </a:r>
            <a:r>
              <a:rPr kumimoji="1" lang="en-US" altLang="ja-JP" sz="1100" baseline="0" dirty="0">
                <a:latin typeface="Arial Narrow" panose="020B0606020202030204" pitchFamily="34" charset="0"/>
              </a:rPr>
              <a:t> to 10 A, and </a:t>
            </a:r>
            <a:r>
              <a:rPr kumimoji="1" lang="el-GR" altLang="ja-JP" sz="1100" baseline="0" dirty="0">
                <a:latin typeface="Arial Narrow" panose="020B0606020202030204" pitchFamily="34" charset="0"/>
              </a:rPr>
              <a:t>μ</a:t>
            </a:r>
            <a:r>
              <a:rPr kumimoji="1" lang="en-US" altLang="ja-JP" sz="1100" baseline="0" dirty="0">
                <a:latin typeface="Arial Narrow" panose="020B0606020202030204" pitchFamily="34" charset="0"/>
              </a:rPr>
              <a:t>V to 210 V.</a:t>
            </a:r>
          </a:p>
          <a:p>
            <a:r>
              <a:rPr kumimoji="1" lang="en-US" altLang="ja-JP" sz="1100" baseline="0" dirty="0">
                <a:latin typeface="Arial Narrow" panose="020B0606020202030204" pitchFamily="34" charset="0"/>
              </a:rPr>
              <a:t>Second, the B2960A series has the capability to source not only DC signals, but also sinusoid, pulse, ramp waveforms in the frequency range of 1 </a:t>
            </a:r>
            <a:r>
              <a:rPr kumimoji="1" lang="en-US" altLang="ja-JP" sz="1100" baseline="0" dirty="0" err="1">
                <a:latin typeface="Arial Narrow" panose="020B0606020202030204" pitchFamily="34" charset="0"/>
              </a:rPr>
              <a:t>mHz</a:t>
            </a:r>
            <a:r>
              <a:rPr kumimoji="1" lang="en-US" altLang="ja-JP" sz="1100" baseline="0" dirty="0">
                <a:latin typeface="Arial Narrow" panose="020B0606020202030204" pitchFamily="34" charset="0"/>
              </a:rPr>
              <a:t> to 10 kHz.</a:t>
            </a:r>
          </a:p>
          <a:p>
            <a:r>
              <a:rPr kumimoji="1" lang="en-US" altLang="ja-JP" sz="1100" baseline="0" dirty="0">
                <a:latin typeface="Arial Narrow" panose="020B0606020202030204" pitchFamily="34" charset="0"/>
              </a:rPr>
              <a:t>Third, it can maintain a stable output even if the state of the sample changes.</a:t>
            </a:r>
          </a:p>
          <a:p>
            <a:r>
              <a:rPr kumimoji="1" lang="en-US" altLang="ja-JP" sz="1100" baseline="0" dirty="0">
                <a:latin typeface="Arial Narrow" panose="020B0606020202030204" pitchFamily="34" charset="0"/>
              </a:rPr>
              <a:t>Finally, the B2960A series has the ability to monitor its output accurately at high speed with 0.02 % accuracy and 10 </a:t>
            </a:r>
            <a:r>
              <a:rPr kumimoji="1" lang="el-GR" altLang="ja-JP" sz="1100" baseline="0" dirty="0">
                <a:latin typeface="Arial Narrow" panose="020B0606020202030204" pitchFamily="34" charset="0"/>
              </a:rPr>
              <a:t>μ</a:t>
            </a:r>
            <a:r>
              <a:rPr kumimoji="1" lang="en-US" altLang="ja-JP" sz="1100" baseline="0" dirty="0">
                <a:latin typeface="Arial Narrow" panose="020B0606020202030204" pitchFamily="34" charset="0"/>
              </a:rPr>
              <a:t>sec resolution, which eliminates the need for an additional ammeter or voltmeter to ensure the actual output.</a:t>
            </a:r>
          </a:p>
          <a:p>
            <a:endParaRPr kumimoji="1" lang="en-US" altLang="ja-JP" sz="1100" baseline="0" dirty="0">
              <a:latin typeface="Arial Narrow" panose="020B0606020202030204" pitchFamily="34" charset="0"/>
            </a:endParaRPr>
          </a:p>
          <a:p>
            <a:r>
              <a:rPr kumimoji="1" lang="en-US" altLang="ja-JP" sz="1100" baseline="0" dirty="0">
                <a:latin typeface="Arial Narrow" panose="020B0606020202030204" pitchFamily="34" charset="0"/>
              </a:rPr>
              <a:t>Those features make the B2960A series ideal for evaluating the physical properties of materials and many types of samples in the applications such as material science, electrochemical, chemical material, organic material/device, and bio sensing.</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15</a:t>
            </a:fld>
            <a:endParaRPr kumimoji="1" lang="ja-JP" altLang="en-US"/>
          </a:p>
        </p:txBody>
      </p:sp>
    </p:spTree>
    <p:extLst>
      <p:ext uri="{BB962C8B-B14F-4D97-AF65-F5344CB8AC3E}">
        <p14:creationId xmlns:p14="http://schemas.microsoft.com/office/powerpoint/2010/main" val="208891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baseline="0" dirty="0">
                <a:latin typeface="Arial Narrow" panose="020B0606020202030204" pitchFamily="34" charset="0"/>
              </a:rPr>
              <a:t>Final verification, validation and debug of an electronic circuits requires a voltage source or current source. </a:t>
            </a:r>
            <a:r>
              <a:rPr kumimoji="1" lang="en-US" altLang="ja-JP" sz="1100" baseline="0" dirty="0" err="1">
                <a:latin typeface="Arial Narrow" panose="020B0606020202030204" pitchFamily="34" charset="0"/>
              </a:rPr>
              <a:t>Keysight’s</a:t>
            </a:r>
            <a:r>
              <a:rPr kumimoji="1" lang="en-US" altLang="ja-JP" sz="1100" baseline="0" dirty="0">
                <a:latin typeface="Arial Narrow" panose="020B0606020202030204" pitchFamily="34" charset="0"/>
              </a:rPr>
              <a:t> B2960A series simplifies electronic circuit final verification, validation, and debug</a:t>
            </a:r>
            <a:r>
              <a:rPr kumimoji="1" lang="en-US" altLang="ja-JP" sz="1100" dirty="0">
                <a:latin typeface="Arial Narrow" panose="020B0606020202030204" pitchFamily="34" charset="0"/>
              </a:rPr>
              <a:t> with its </a:t>
            </a:r>
            <a:r>
              <a:rPr kumimoji="1" lang="en-US" altLang="ja-JP" sz="1100" baseline="0" dirty="0">
                <a:latin typeface="Arial Narrow" panose="020B0606020202030204" pitchFamily="34" charset="0"/>
              </a:rPr>
              <a:t>high speed current/voltage source.  The B2960A</a:t>
            </a:r>
            <a:r>
              <a:rPr kumimoji="1" lang="en-US" altLang="ja-JP" sz="1100" dirty="0">
                <a:latin typeface="Arial Narrow" panose="020B0606020202030204" pitchFamily="34" charset="0"/>
              </a:rPr>
              <a:t> provides</a:t>
            </a:r>
            <a:r>
              <a:rPr kumimoji="1" lang="en-US" altLang="ja-JP" sz="1100" baseline="0" dirty="0">
                <a:latin typeface="Arial Narrow" panose="020B0606020202030204" pitchFamily="34" charset="0"/>
              </a:rPr>
              <a:t> a convenient, highly</a:t>
            </a:r>
            <a:r>
              <a:rPr kumimoji="1" lang="en-US" altLang="ja-JP" sz="1100" dirty="0">
                <a:latin typeface="Arial Narrow" panose="020B0606020202030204" pitchFamily="34" charset="0"/>
              </a:rPr>
              <a:t> accurate and stable</a:t>
            </a:r>
            <a:r>
              <a:rPr kumimoji="1" lang="en-US" altLang="ja-JP" sz="1100" baseline="0" dirty="0">
                <a:latin typeface="Arial Narrow" panose="020B0606020202030204" pitchFamily="34" charset="0"/>
              </a:rPr>
              <a:t> waveform generation function </a:t>
            </a:r>
            <a:r>
              <a:rPr lang="en-US" altLang="ja-JP" sz="1100" dirty="0">
                <a:latin typeface="Arial Narrow" panose="020B0606020202030204" pitchFamily="34" charset="0"/>
              </a:rPr>
              <a:t>with </a:t>
            </a:r>
            <a:r>
              <a:rPr kumimoji="1" lang="en-US" altLang="ja-JP" sz="1100" baseline="0" dirty="0">
                <a:latin typeface="Arial Narrow" panose="020B0606020202030204" pitchFamily="34" charset="0"/>
              </a:rPr>
              <a:t>0.02 % basic accuracy in the frequency range of 1 </a:t>
            </a:r>
            <a:r>
              <a:rPr kumimoji="1" lang="en-US" altLang="ja-JP" sz="1100" baseline="0" dirty="0" err="1">
                <a:latin typeface="Arial Narrow" panose="020B0606020202030204" pitchFamily="34" charset="0"/>
              </a:rPr>
              <a:t>mHz</a:t>
            </a:r>
            <a:r>
              <a:rPr kumimoji="1" lang="en-US" altLang="ja-JP" sz="1100" baseline="0" dirty="0">
                <a:latin typeface="Arial Narrow" panose="020B0606020202030204" pitchFamily="34" charset="0"/>
              </a:rPr>
              <a:t> to 10 kHz. </a:t>
            </a:r>
            <a:r>
              <a:rPr kumimoji="1" lang="en-US" altLang="ja-JP" sz="1100" dirty="0">
                <a:latin typeface="Arial Narrow" panose="020B0606020202030204" pitchFamily="34" charset="0"/>
              </a:rPr>
              <a:t>There are three major</a:t>
            </a:r>
            <a:r>
              <a:rPr kumimoji="1" lang="en-US" altLang="ja-JP" sz="1100" baseline="0" dirty="0">
                <a:latin typeface="Arial Narrow" panose="020B0606020202030204" pitchFamily="34" charset="0"/>
              </a:rPr>
              <a:t> benefits to use the B2960A series as a voltage source or current source.</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First, the B2960A series enhances validation</a:t>
            </a:r>
            <a:r>
              <a:rPr kumimoji="1" lang="en-US" altLang="ja-JP" sz="1100" baseline="0" dirty="0">
                <a:latin typeface="Arial Narrow" panose="020B0606020202030204" pitchFamily="34" charset="0"/>
              </a:rPr>
              <a:t> accuracy.</a:t>
            </a:r>
          </a:p>
          <a:p>
            <a:r>
              <a:rPr kumimoji="1" lang="en-US" altLang="ja-JP" sz="1100" baseline="0" dirty="0">
                <a:latin typeface="Arial Narrow" panose="020B0606020202030204" pitchFamily="34" charset="0"/>
              </a:rPr>
              <a:t>It</a:t>
            </a:r>
            <a:r>
              <a:rPr kumimoji="1" lang="en-US" altLang="ja-JP" sz="1100" dirty="0">
                <a:latin typeface="Arial Narrow" panose="020B0606020202030204" pitchFamily="34" charset="0"/>
              </a:rPr>
              <a:t> offers</a:t>
            </a:r>
            <a:r>
              <a:rPr kumimoji="1" lang="en-US" altLang="ja-JP" sz="1100" baseline="0" dirty="0">
                <a:latin typeface="Arial Narrow" panose="020B0606020202030204" pitchFamily="34" charset="0"/>
              </a:rPr>
              <a:t> higher accuracy, higher stability and much lower noise than conventional power supplies to significantly</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improve measurement results.</a:t>
            </a:r>
            <a:r>
              <a:rPr lang="en-US" altLang="ja-JP" sz="1100" dirty="0">
                <a:latin typeface="Arial Narrow" panose="020B0606020202030204" pitchFamily="34" charset="0"/>
              </a:rPr>
              <a:t> </a:t>
            </a:r>
            <a:r>
              <a:rPr kumimoji="1" lang="en-US" altLang="ja-JP" sz="1100" baseline="0" dirty="0">
                <a:latin typeface="Arial Narrow" panose="020B0606020202030204" pitchFamily="34" charset="0"/>
              </a:rPr>
              <a:t>The arbitrary waveform generation function helps you emulate signal variations to the circuit as it switches on and off.</a:t>
            </a:r>
          </a:p>
          <a:p>
            <a:endParaRPr kumimoji="1" lang="en-US" altLang="ja-JP" sz="1100" baseline="0" dirty="0">
              <a:latin typeface="Arial Narrow" panose="020B0606020202030204" pitchFamily="34" charset="0"/>
            </a:endParaRPr>
          </a:p>
          <a:p>
            <a:r>
              <a:rPr kumimoji="1" lang="en-US" altLang="ja-JP" sz="1100" baseline="0" dirty="0">
                <a:latin typeface="Arial Narrow" panose="020B0606020202030204" pitchFamily="34" charset="0"/>
              </a:rPr>
              <a:t>Secondly, the B2960A can eliminate the need to create custom circuits for validation.</a:t>
            </a:r>
          </a:p>
          <a:p>
            <a:r>
              <a:rPr kumimoji="1" lang="en-US" altLang="ja-JP" sz="1100" baseline="0" dirty="0">
                <a:latin typeface="Arial Narrow" panose="020B0606020202030204" pitchFamily="34" charset="0"/>
              </a:rPr>
              <a:t>The B2960A series’ low noise performance removes the need for an external filter circuit and any stabilizing circuit.</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In addition, it is not necessary to develop a circuit to source constant current because current source mode is one of its</a:t>
            </a:r>
            <a:r>
              <a:rPr kumimoji="1" lang="en-US" altLang="ja-JP" sz="1100" dirty="0">
                <a:latin typeface="Arial Narrow" panose="020B0606020202030204" pitchFamily="34" charset="0"/>
              </a:rPr>
              <a:t> basic</a:t>
            </a:r>
            <a:r>
              <a:rPr kumimoji="1" lang="en-US" altLang="ja-JP" sz="1100" baseline="0" dirty="0">
                <a:latin typeface="Arial Narrow" panose="020B0606020202030204" pitchFamily="34" charset="0"/>
              </a:rPr>
              <a:t> functions.</a:t>
            </a:r>
          </a:p>
          <a:p>
            <a:endParaRPr kumimoji="1" lang="en-US" altLang="ja-JP" sz="1100" baseline="0" dirty="0">
              <a:latin typeface="Arial Narrow" panose="020B0606020202030204" pitchFamily="34" charset="0"/>
            </a:endParaRPr>
          </a:p>
          <a:p>
            <a:r>
              <a:rPr kumimoji="1" lang="en-US" altLang="ja-JP" sz="1100" baseline="0" dirty="0">
                <a:latin typeface="Arial Narrow" panose="020B0606020202030204" pitchFamily="34" charset="0"/>
              </a:rPr>
              <a:t>Thirdly, the B2960A helps you improve test efficiency.</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Since the B2960A monitors current or voltage, it eliminates need for an additional meter.</a:t>
            </a:r>
            <a:r>
              <a:rPr lang="en-US" altLang="ja-JP" sz="1100" dirty="0">
                <a:latin typeface="Arial Narrow" panose="020B0606020202030204" pitchFamily="34" charset="0"/>
              </a:rPr>
              <a:t> </a:t>
            </a:r>
            <a:r>
              <a:rPr kumimoji="1" lang="en-US" altLang="ja-JP" sz="1100" baseline="0" dirty="0">
                <a:latin typeface="Arial Narrow" panose="020B0606020202030204" pitchFamily="34" charset="0"/>
              </a:rPr>
              <a:t>In addition, it can monitor its own output, eliminating the need for a DMM.</a:t>
            </a:r>
            <a:r>
              <a:rPr lang="en-US" altLang="ja-JP" sz="1100" dirty="0">
                <a:latin typeface="Arial Narrow" panose="020B0606020202030204" pitchFamily="34" charset="0"/>
              </a:rPr>
              <a:t> </a:t>
            </a:r>
            <a:r>
              <a:rPr kumimoji="1" lang="en-US" altLang="ja-JP" sz="1100" baseline="0" dirty="0">
                <a:latin typeface="Arial Narrow" panose="020B0606020202030204" pitchFamily="34" charset="0"/>
              </a:rPr>
              <a:t>The B2960A can also be connected to the circuit output and operate as an electronic load.</a:t>
            </a:r>
          </a:p>
          <a:p>
            <a:endParaRPr kumimoji="1" lang="en-US" altLang="ja-JP" sz="1100" baseline="0" dirty="0">
              <a:latin typeface="Arial Narrow" panose="020B0606020202030204" pitchFamily="34" charset="0"/>
            </a:endParaRPr>
          </a:p>
          <a:p>
            <a:r>
              <a:rPr kumimoji="1" lang="en-US" altLang="ja-JP" sz="1100" baseline="0" dirty="0">
                <a:latin typeface="Arial Narrow" panose="020B0606020202030204" pitchFamily="34" charset="0"/>
              </a:rPr>
              <a:t>The B2960A series simplifies electronic circuit final verification, validation, and debug and gives you those benefits.</a:t>
            </a: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16</a:t>
            </a:fld>
            <a:endParaRPr kumimoji="1" lang="ja-JP" altLang="en-US"/>
          </a:p>
        </p:txBody>
      </p:sp>
    </p:spTree>
    <p:extLst>
      <p:ext uri="{BB962C8B-B14F-4D97-AF65-F5344CB8AC3E}">
        <p14:creationId xmlns:p14="http://schemas.microsoft.com/office/powerpoint/2010/main" val="193082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17</a:t>
            </a:fld>
            <a:endParaRPr kumimoji="1" lang="ja-JP" altLang="en-US"/>
          </a:p>
        </p:txBody>
      </p:sp>
    </p:spTree>
    <p:extLst>
      <p:ext uri="{BB962C8B-B14F-4D97-AF65-F5344CB8AC3E}">
        <p14:creationId xmlns:p14="http://schemas.microsoft.com/office/powerpoint/2010/main" val="2209541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Arial Narrow" panose="020B0606020202030204" pitchFamily="34" charset="0"/>
              </a:rPr>
              <a:t>Another group of instruments under t</a:t>
            </a:r>
            <a:r>
              <a:rPr kumimoji="1" lang="en-US" altLang="ja-JP" sz="1100" dirty="0">
                <a:latin typeface="Arial Narrow" panose="020B0606020202030204" pitchFamily="34" charset="0"/>
              </a:rPr>
              <a:t>he Keysight B2900 precision benchtop instrument family is the Keysight B2980A series </a:t>
            </a:r>
            <a:r>
              <a:rPr kumimoji="1" lang="en-US" altLang="ja-JP" sz="1100" dirty="0" err="1">
                <a:latin typeface="Arial Narrow" panose="020B0606020202030204" pitchFamily="34" charset="0"/>
              </a:rPr>
              <a:t>femto</a:t>
            </a:r>
            <a:r>
              <a:rPr kumimoji="1" lang="en-US" altLang="ja-JP" sz="1100" dirty="0">
                <a:latin typeface="Arial Narrow" panose="020B0606020202030204" pitchFamily="34" charset="0"/>
              </a:rPr>
              <a:t>/</a:t>
            </a:r>
            <a:r>
              <a:rPr kumimoji="1" lang="en-US" altLang="ja-JP" sz="1100" dirty="0" err="1">
                <a:latin typeface="Arial Narrow" panose="020B0606020202030204" pitchFamily="34" charset="0"/>
              </a:rPr>
              <a:t>picoammeters</a:t>
            </a:r>
            <a:r>
              <a:rPr kumimoji="1" lang="en-US" altLang="ja-JP" sz="1100" dirty="0">
                <a:latin typeface="Arial Narrow" panose="020B0606020202030204" pitchFamily="34" charset="0"/>
              </a:rPr>
              <a:t> and electrometer/high resistance meters. </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The B2980A femto/</a:t>
            </a:r>
            <a:r>
              <a:rPr kumimoji="1" lang="en-US" altLang="ja-JP" sz="1100" dirty="0" err="1">
                <a:latin typeface="Arial Narrow" panose="020B0606020202030204" pitchFamily="34" charset="0"/>
              </a:rPr>
              <a:t>picoammeter</a:t>
            </a:r>
            <a:r>
              <a:rPr kumimoji="1" lang="en-US" altLang="ja-JP" sz="1100" dirty="0">
                <a:latin typeface="Arial Narrow" panose="020B0606020202030204" pitchFamily="34" charset="0"/>
              </a:rPr>
              <a:t> and electrometer </a:t>
            </a:r>
            <a:r>
              <a:rPr lang="en-US" altLang="ja-JP" sz="1100" dirty="0">
                <a:latin typeface="Arial Narrow" panose="020B0606020202030204" pitchFamily="34" charset="0"/>
              </a:rPr>
              <a:t>offers</a:t>
            </a:r>
            <a:r>
              <a:rPr kumimoji="1" lang="en-US" altLang="ja-JP" sz="1100" dirty="0">
                <a:latin typeface="Arial Narrow" panose="020B0606020202030204" pitchFamily="34" charset="0"/>
              </a:rPr>
              <a:t> best-in-class current ranges from 2 pA to 20 mA.</a:t>
            </a:r>
            <a:r>
              <a:rPr kumimoji="1" lang="en-US" altLang="ja-JP" sz="1100" baseline="0" dirty="0">
                <a:latin typeface="Arial Narrow" panose="020B0606020202030204" pitchFamily="34" charset="0"/>
              </a:rPr>
              <a:t> I</a:t>
            </a:r>
            <a:r>
              <a:rPr kumimoji="1" lang="en-US" altLang="ja-JP" sz="1100" dirty="0">
                <a:latin typeface="Arial Narrow" panose="020B0606020202030204" pitchFamily="34" charset="0"/>
              </a:rPr>
              <a:t>ts internal voltage source can output voltage up to 1,000 V. This ensures accurate 0.01 fA and 10 Peta-ohm measurement capabilities. It also has an interactive graphical user interface (GUI) on its 4.3’’ color LCD display that allows quantities to be displayed not only numerically but also graphically. This helps with quick benchtop testing, debug, and characterization.</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Battery-operated models are available to help you eliminate AC power-line noise as a source of measurement error. And a “Test Setup Integrity Checker” software option is available to help ensure</a:t>
            </a:r>
            <a:r>
              <a:rPr kumimoji="1" lang="en-US" altLang="ja-JP" sz="1100" baseline="0" dirty="0">
                <a:latin typeface="Arial Narrow" panose="020B0606020202030204" pitchFamily="34" charset="0"/>
              </a:rPr>
              <a:t> that </a:t>
            </a:r>
            <a:r>
              <a:rPr kumimoji="1" lang="en-US" altLang="ja-JP" sz="1100" dirty="0">
                <a:latin typeface="Arial Narrow" panose="020B0606020202030204" pitchFamily="34" charset="0"/>
              </a:rPr>
              <a:t>cables are working correctly.</a:t>
            </a:r>
          </a:p>
          <a:p>
            <a:endParaRPr kumimoji="1" lang="en-US" altLang="ja-JP" sz="11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Arial Narrow" panose="020B0606020202030204" pitchFamily="34" charset="0"/>
              </a:rPr>
              <a:t>The Keysight B2980A series can solve issues with sensitive measurements and help you confidently measure down to 0.01 fA and up to 10 Peta-ohm</a:t>
            </a:r>
            <a:r>
              <a:rPr kumimoji="1" lang="en-US" altLang="ja-JP" sz="1100" baseline="0" dirty="0">
                <a:latin typeface="Arial Narrow" panose="020B0606020202030204" pitchFamily="34" charset="0"/>
              </a:rPr>
              <a:t> at a low price</a:t>
            </a:r>
            <a:r>
              <a:rPr kumimoji="1" lang="en-US" altLang="ja-JP" sz="1100" dirty="0">
                <a:latin typeface="Arial Narrow" panose="020B0606020202030204" pitchFamily="34" charset="0"/>
              </a:rPr>
              <a:t>.</a:t>
            </a:r>
          </a:p>
          <a:p>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CC734727-872A-49E7-A740-CFC049EB2D6E}" type="slidenum">
              <a:rPr kumimoji="1" lang="ja-JP" altLang="en-US" smtClean="0"/>
              <a:t>18</a:t>
            </a:fld>
            <a:endParaRPr kumimoji="1" lang="ja-JP" altLang="en-US"/>
          </a:p>
        </p:txBody>
      </p:sp>
    </p:spTree>
    <p:extLst>
      <p:ext uri="{BB962C8B-B14F-4D97-AF65-F5344CB8AC3E}">
        <p14:creationId xmlns:p14="http://schemas.microsoft.com/office/powerpoint/2010/main" val="187689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S</a:t>
            </a:r>
            <a:r>
              <a:rPr kumimoji="1" lang="en-US" altLang="ja-JP" sz="1100" baseline="0" dirty="0">
                <a:latin typeface="Arial Narrow" panose="020B0606020202030204" pitchFamily="34" charset="0"/>
              </a:rPr>
              <a:t>urface resistivity and volume resistivity </a:t>
            </a:r>
            <a:r>
              <a:rPr lang="en-US" sz="1100" dirty="0">
                <a:latin typeface="Arial Narrow" panose="020B0606020202030204" pitchFamily="34" charset="0"/>
              </a:rPr>
              <a:t>measure the resisting power of a specified material or property against the flow of an electric current. </a:t>
            </a:r>
            <a:r>
              <a:rPr kumimoji="1" lang="en-US" altLang="ja-JP" sz="1100" baseline="0" dirty="0">
                <a:latin typeface="Arial Narrow" panose="020B0606020202030204" pitchFamily="34" charset="0"/>
              </a:rPr>
              <a:t> </a:t>
            </a:r>
            <a:r>
              <a:rPr kumimoji="1" lang="en-US" altLang="ja-JP" sz="1100" baseline="0" dirty="0" err="1">
                <a:latin typeface="Arial Narrow" panose="020B0606020202030204" pitchFamily="34" charset="0"/>
              </a:rPr>
              <a:t>Keysight’s</a:t>
            </a:r>
            <a:r>
              <a:rPr kumimoji="1" lang="en-US" altLang="ja-JP" sz="1100" baseline="0" dirty="0">
                <a:latin typeface="Arial Narrow" panose="020B0606020202030204" pitchFamily="34" charset="0"/>
              </a:rPr>
              <a:t> B2980A series simplifies the surface and volume resistivity characterization of insulating materials.</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a:p>
            <a:r>
              <a:rPr lang="en-US" altLang="ja-JP" sz="1100" dirty="0">
                <a:latin typeface="Arial Narrow" panose="020B0606020202030204" pitchFamily="34" charset="0"/>
              </a:rPr>
              <a:t>T</a:t>
            </a:r>
            <a:r>
              <a:rPr kumimoji="1" lang="en-US" altLang="ja-JP" sz="1100" dirty="0">
                <a:latin typeface="Arial Narrow" panose="020B0606020202030204" pitchFamily="34" charset="0"/>
              </a:rPr>
              <a:t>he B2980A</a:t>
            </a:r>
            <a:r>
              <a:rPr kumimoji="1" lang="en-US" altLang="ja-JP" sz="1100" baseline="0" dirty="0">
                <a:latin typeface="Arial Narrow" panose="020B0606020202030204" pitchFamily="34" charset="0"/>
              </a:rPr>
              <a:t> can make a very accurate high resistance measurement.</a:t>
            </a:r>
            <a:r>
              <a:rPr lang="en-US" altLang="ja-JP" sz="1100" dirty="0">
                <a:latin typeface="Arial Narrow" panose="020B0606020202030204" pitchFamily="34" charset="0"/>
              </a:rPr>
              <a:t> </a:t>
            </a:r>
            <a:r>
              <a:rPr kumimoji="1" lang="en-US" altLang="ja-JP" sz="1100" baseline="0" dirty="0">
                <a:latin typeface="Arial Narrow" panose="020B0606020202030204" pitchFamily="34" charset="0"/>
              </a:rPr>
              <a:t>Its unmatched current measurement resolution of 10 atto-amps and a built-in 1,000 V voltage source allows you to measure resistances of up to 10 </a:t>
            </a:r>
            <a:r>
              <a:rPr kumimoji="1" lang="en-US" altLang="ja-JP" sz="1100" baseline="0" dirty="0" err="1">
                <a:latin typeface="Arial Narrow" panose="020B0606020202030204" pitchFamily="34" charset="0"/>
              </a:rPr>
              <a:t>peta</a:t>
            </a:r>
            <a:r>
              <a:rPr kumimoji="1" lang="en-US" altLang="ja-JP" sz="1100" baseline="0" dirty="0">
                <a:latin typeface="Arial Narrow" panose="020B0606020202030204" pitchFamily="34" charset="0"/>
              </a:rPr>
              <a:t>-Ohm.</a:t>
            </a:r>
            <a:r>
              <a:rPr kumimoji="1" lang="en-US" altLang="ja-JP" sz="1100" dirty="0">
                <a:latin typeface="Arial Narrow" panose="020B0606020202030204" pitchFamily="34" charset="0"/>
              </a:rPr>
              <a:t> I</a:t>
            </a:r>
            <a:r>
              <a:rPr kumimoji="1" lang="en-US" altLang="ja-JP" sz="1100" baseline="0" dirty="0">
                <a:latin typeface="Arial Narrow" panose="020B0606020202030204" pitchFamily="34" charset="0"/>
              </a:rPr>
              <a:t>ts guard function prevents current from leaking into the cable and the surrounding measurement path.</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Current leakage in cables and test fixtures can cause significant measurement errors, especially when measuring large resistances (more than 1 GΩ) where the measurement current is small (less than a nanoamp). In this case, a guarding technique is required to make an accurate measurement.</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Some other features offered for resistivity tests include the B2980A’s ability to record</a:t>
            </a:r>
            <a:r>
              <a:rPr kumimoji="1" lang="en-US" altLang="ja-JP" sz="1100" baseline="0" dirty="0">
                <a:latin typeface="Arial Narrow" panose="020B0606020202030204" pitchFamily="34" charset="0"/>
              </a:rPr>
              <a:t> humidity and temperature affecting resistivity measurements along with resistance measurement data.</a:t>
            </a:r>
            <a:r>
              <a:rPr kumimoji="1" lang="en-US" altLang="ja-JP" sz="1100" dirty="0">
                <a:latin typeface="Arial Narrow" panose="020B0606020202030204" pitchFamily="34" charset="0"/>
              </a:rPr>
              <a:t> It has a timer</a:t>
            </a:r>
            <a:r>
              <a:rPr kumimoji="1" lang="en-US" altLang="ja-JP" sz="1100" baseline="0" dirty="0">
                <a:latin typeface="Arial Narrow" panose="020B0606020202030204" pitchFamily="34" charset="0"/>
              </a:rPr>
              <a:t>-based triggering capability to help you specify exactly what time to make a measurement after applying stimulus. The resistivity of insulating materials typically does not converge to a stable value quickly, which means that any resistivity specification has to state at what time the resistivity measurement should take place.</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In addition, a trend graph of the resistivity versus time can be plotted on its display to view resistivity changes up until the point at which the final resistivity value is recorded.</a:t>
            </a:r>
          </a:p>
          <a:p>
            <a:endParaRPr kumimoji="1" lang="en-US" altLang="ja-JP" sz="1100" baseline="0" dirty="0">
              <a:latin typeface="Arial Narrow" panose="020B0606020202030204" pitchFamily="34" charset="0"/>
            </a:endParaRPr>
          </a:p>
          <a:p>
            <a:r>
              <a:rPr kumimoji="1" lang="en-US" altLang="ja-JP" sz="1100" dirty="0">
                <a:latin typeface="Arial Narrow" panose="020B0606020202030204" pitchFamily="34" charset="0"/>
              </a:rPr>
              <a:t>Those enable the B2980A series to</a:t>
            </a:r>
            <a:r>
              <a:rPr kumimoji="1" lang="en-US" altLang="ja-JP" sz="1100" baseline="0" dirty="0">
                <a:latin typeface="Arial Narrow" panose="020B0606020202030204" pitchFamily="34" charset="0"/>
              </a:rPr>
              <a:t> simplify the surface and volume resistivity characterization of insulating materials.</a:t>
            </a:r>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Please refer to the application note shown in this slide </a:t>
            </a:r>
            <a:r>
              <a:rPr lang="en-US" altLang="ja-JP" sz="1100" dirty="0">
                <a:latin typeface="Arial Narrow" panose="020B0606020202030204" pitchFamily="34" charset="0"/>
              </a:rPr>
              <a:t>for more</a:t>
            </a:r>
            <a:r>
              <a:rPr kumimoji="1" lang="en-US" altLang="ja-JP" sz="1100" dirty="0">
                <a:latin typeface="Arial Narrow" panose="020B0606020202030204" pitchFamily="34" charset="0"/>
              </a:rPr>
              <a:t> detail.</a:t>
            </a:r>
          </a:p>
          <a:p>
            <a:endParaRPr kumimoji="1" lang="en-US" altLang="ja-JP" sz="1100" dirty="0">
              <a:latin typeface="Arial Narrow" panose="020B0606020202030204" pitchFamily="34" charset="0"/>
            </a:endParaRPr>
          </a:p>
          <a:p>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19</a:t>
            </a:fld>
            <a:endParaRPr kumimoji="1" lang="ja-JP" altLang="en-US"/>
          </a:p>
        </p:txBody>
      </p:sp>
    </p:spTree>
    <p:extLst>
      <p:ext uri="{BB962C8B-B14F-4D97-AF65-F5344CB8AC3E}">
        <p14:creationId xmlns:p14="http://schemas.microsoft.com/office/powerpoint/2010/main" val="306052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2</a:t>
            </a:fld>
            <a:endParaRPr kumimoji="1" lang="ja-JP" altLang="en-US"/>
          </a:p>
        </p:txBody>
      </p:sp>
    </p:spTree>
    <p:extLst>
      <p:ext uri="{BB962C8B-B14F-4D97-AF65-F5344CB8AC3E}">
        <p14:creationId xmlns:p14="http://schemas.microsoft.com/office/powerpoint/2010/main" val="3845820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20</a:t>
            </a:fld>
            <a:endParaRPr kumimoji="1" lang="ja-JP" altLang="en-US"/>
          </a:p>
        </p:txBody>
      </p:sp>
    </p:spTree>
    <p:extLst>
      <p:ext uri="{BB962C8B-B14F-4D97-AF65-F5344CB8AC3E}">
        <p14:creationId xmlns:p14="http://schemas.microsoft.com/office/powerpoint/2010/main" val="222895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Arial Narrow" panose="020B0606020202030204" pitchFamily="34" charset="0"/>
              </a:rPr>
              <a:t>To summarize, the Keysight B2900 precision benchtop instrument family provides best-in-class source and measurement performance along with other powerful capabilities. It addresses a broad range of applications from research and education to industrial development, production test, and automated manufacturing. The family consists of precision source/measure units (SMUs), precision low-noise power sources, and </a:t>
            </a:r>
            <a:r>
              <a:rPr kumimoji="1" lang="en-US" altLang="ja-JP" sz="1100" dirty="0" err="1">
                <a:latin typeface="Arial Narrow" panose="020B0606020202030204" pitchFamily="34" charset="0"/>
              </a:rPr>
              <a:t>femto</a:t>
            </a:r>
            <a:r>
              <a:rPr kumimoji="1" lang="en-US" altLang="ja-JP" sz="1100" dirty="0">
                <a:latin typeface="Arial Narrow" panose="020B0606020202030204" pitchFamily="34" charset="0"/>
              </a:rPr>
              <a:t>/</a:t>
            </a:r>
            <a:r>
              <a:rPr kumimoji="1" lang="en-US" altLang="ja-JP" sz="1100" dirty="0" err="1">
                <a:latin typeface="Arial Narrow" panose="020B0606020202030204" pitchFamily="34" charset="0"/>
              </a:rPr>
              <a:t>picoammeters</a:t>
            </a:r>
            <a:r>
              <a:rPr kumimoji="1" lang="en-US" altLang="ja-JP" sz="1100" dirty="0">
                <a:latin typeface="Arial Narrow" panose="020B0606020202030204" pitchFamily="34" charset="0"/>
              </a:rPr>
              <a:t> and electrometers/high-resistance meters.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Arial Narrow" panose="020B0606020202030204" pitchFamily="34" charset="0"/>
              </a:rPr>
              <a:t>These units work equally well as standalone or system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Arial Narrow" panose="020B0606020202030204" pitchFamily="34" charset="0"/>
              </a:rPr>
              <a:t>The B2900A precision source/measure unit (SMU) helps you quickly debug and accurately characterize a wide range of devices, better than conventional SMUs, at a low price. </a:t>
            </a:r>
            <a:r>
              <a:rPr lang="en-US" altLang="ja-JP" sz="1100" dirty="0">
                <a:latin typeface="Arial Narrow" panose="020B0606020202030204" pitchFamily="34" charset="0"/>
              </a:rPr>
              <a:t>It </a:t>
            </a:r>
            <a:r>
              <a:rPr kumimoji="1" lang="en-US" altLang="ja-JP" sz="1100" dirty="0">
                <a:latin typeface="Arial Narrow" panose="020B0606020202030204" pitchFamily="34" charset="0"/>
              </a:rPr>
              <a:t>can</a:t>
            </a:r>
            <a:r>
              <a:rPr kumimoji="1" lang="en-US" altLang="ja-JP" sz="1100" baseline="0" dirty="0">
                <a:latin typeface="Arial Narrow" panose="020B0606020202030204" pitchFamily="34" charset="0"/>
              </a:rPr>
              <a:t> be used for a variety of applications such as resistance measurements of materials, characterization of the transistors, photovoltaic cells, diodes, L-I-V tests for laser diodes, electrochemistry 3-electrode measurements, and bench-top evaluation of ICs and electronic components.</a:t>
            </a:r>
            <a:endParaRPr kumimoji="1" lang="en-US" altLang="ja-JP" sz="11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Arial Narrow" panose="020B0606020202030204" pitchFamily="34" charset="0"/>
              </a:rPr>
              <a:t>The Keysight B2960A 6.5-digit low-noise power source helps you test a variety of devices better than conventional power supplies, at a low price.</a:t>
            </a:r>
            <a:r>
              <a:rPr lang="en-US" altLang="ja-JP" sz="1100" dirty="0">
                <a:latin typeface="Arial Narrow" panose="020B0606020202030204" pitchFamily="34" charset="0"/>
              </a:rPr>
              <a:t> It</a:t>
            </a:r>
            <a:r>
              <a:rPr kumimoji="1" lang="en-US" altLang="ja-JP" sz="1100" dirty="0">
                <a:latin typeface="Arial Narrow" panose="020B0606020202030204" pitchFamily="34" charset="0"/>
              </a:rPr>
              <a:t> can</a:t>
            </a:r>
            <a:r>
              <a:rPr kumimoji="1" lang="en-US" altLang="ja-JP" sz="1100" baseline="0" dirty="0">
                <a:latin typeface="Arial Narrow" panose="020B0606020202030204" pitchFamily="34" charset="0"/>
              </a:rPr>
              <a:t> be used for voltage controlled oscillator characterizations, low resistance measurements, Physics, Chemistry &amp; Biotechnology evaluations, and electronic circuit final verifications, validations &amp; debugs.</a:t>
            </a:r>
            <a:endParaRPr kumimoji="1" lang="en-US" altLang="ja-JP" sz="11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Arial Narrow" panose="020B0606020202030204" pitchFamily="34" charset="0"/>
              </a:rPr>
              <a:t>The Keysight B2980A </a:t>
            </a:r>
            <a:r>
              <a:rPr kumimoji="1" lang="en-US" altLang="ja-JP" sz="1100" dirty="0" err="1">
                <a:latin typeface="Arial Narrow" panose="020B0606020202030204" pitchFamily="34" charset="0"/>
              </a:rPr>
              <a:t>femto</a:t>
            </a:r>
            <a:r>
              <a:rPr kumimoji="1" lang="en-US" altLang="ja-JP" sz="1100" dirty="0">
                <a:latin typeface="Arial Narrow" panose="020B0606020202030204" pitchFamily="34" charset="0"/>
              </a:rPr>
              <a:t>/</a:t>
            </a:r>
            <a:r>
              <a:rPr kumimoji="1" lang="en-US" altLang="ja-JP" sz="1100" dirty="0" err="1">
                <a:latin typeface="Arial Narrow" panose="020B0606020202030204" pitchFamily="34" charset="0"/>
              </a:rPr>
              <a:t>picoammeter</a:t>
            </a:r>
            <a:r>
              <a:rPr kumimoji="1" lang="en-US" altLang="ja-JP" sz="1100" dirty="0">
                <a:latin typeface="Arial Narrow" panose="020B0606020202030204" pitchFamily="34" charset="0"/>
              </a:rPr>
              <a:t> and electrometer/high resistance meter can solve issues with sensitive measurements and help you confidently measure down to 0.01 </a:t>
            </a:r>
            <a:r>
              <a:rPr kumimoji="1" lang="en-US" altLang="ja-JP" sz="1100" dirty="0" err="1">
                <a:latin typeface="Arial Narrow" panose="020B0606020202030204" pitchFamily="34" charset="0"/>
              </a:rPr>
              <a:t>fA</a:t>
            </a:r>
            <a:r>
              <a:rPr kumimoji="1" lang="en-US" altLang="ja-JP" sz="1100" dirty="0">
                <a:latin typeface="Arial Narrow" panose="020B0606020202030204" pitchFamily="34" charset="0"/>
              </a:rPr>
              <a:t> and up to 10 Peta-ohm at modest prices. It can be used for sensitive measurements such as volume and surface resistivity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CC734727-872A-49E7-A740-CFC049EB2D6E}" type="slidenum">
              <a:rPr kumimoji="1" lang="ja-JP" altLang="en-US" smtClean="0"/>
              <a:t>21</a:t>
            </a:fld>
            <a:endParaRPr kumimoji="1" lang="ja-JP" altLang="en-US"/>
          </a:p>
        </p:txBody>
      </p:sp>
    </p:spTree>
    <p:extLst>
      <p:ext uri="{BB962C8B-B14F-4D97-AF65-F5344CB8AC3E}">
        <p14:creationId xmlns:p14="http://schemas.microsoft.com/office/powerpoint/2010/main" val="2240590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ln/>
        </p:spPr>
      </p:sp>
      <p:sp>
        <p:nvSpPr>
          <p:cNvPr id="54275" name="ノート プレースホルダ 2"/>
          <p:cNvSpPr>
            <a:spLocks noGrp="1"/>
          </p:cNvSpPr>
          <p:nvPr>
            <p:ph type="body" idx="1"/>
          </p:nvPr>
        </p:nvSpPr>
        <p:spPr>
          <a:noFill/>
          <a:ln/>
        </p:spPr>
        <p:txBody>
          <a:bodyPr/>
          <a:lstStyle/>
          <a:p>
            <a:r>
              <a:rPr lang="en-US" altLang="ja-JP" sz="1100" dirty="0">
                <a:latin typeface="Arial Narrow" panose="020B0606020202030204" pitchFamily="34" charset="0"/>
              </a:rPr>
              <a:t>Thank you for giving us time to introduce the application examples using </a:t>
            </a:r>
            <a:r>
              <a:rPr lang="en-US" altLang="ja-JP" sz="1100" dirty="0" err="1">
                <a:latin typeface="Arial Narrow" panose="020B0606020202030204" pitchFamily="34" charset="0"/>
              </a:rPr>
              <a:t>Keysight</a:t>
            </a:r>
            <a:r>
              <a:rPr lang="en-US" altLang="ja-JP" sz="1100" dirty="0">
                <a:latin typeface="Arial Narrow" panose="020B0606020202030204" pitchFamily="34" charset="0"/>
              </a:rPr>
              <a:t> B2900 precision instrument family</a:t>
            </a:r>
            <a:r>
              <a:rPr lang="en-US" altLang="ja-JP" sz="1100" baseline="0" dirty="0">
                <a:latin typeface="Arial Narrow" panose="020B0606020202030204" pitchFamily="34" charset="0"/>
              </a:rPr>
              <a:t>.</a:t>
            </a:r>
          </a:p>
          <a:p>
            <a:r>
              <a:rPr lang="en-US" altLang="ja-JP" sz="1100" baseline="0" dirty="0">
                <a:latin typeface="Arial Narrow" panose="020B0606020202030204" pitchFamily="34" charset="0"/>
              </a:rPr>
              <a:t>At last you have a solution!</a:t>
            </a:r>
            <a:endParaRPr lang="ja-JP" altLang="ja-JP" sz="1100" dirty="0">
              <a:latin typeface="Arial Narrow" panose="020B0606020202030204" pitchFamily="34" charset="0"/>
            </a:endParaRPr>
          </a:p>
        </p:txBody>
      </p:sp>
      <p:sp>
        <p:nvSpPr>
          <p:cNvPr id="54276" name="スライド番号プレースホルダ 3"/>
          <p:cNvSpPr>
            <a:spLocks noGrp="1"/>
          </p:cNvSpPr>
          <p:nvPr>
            <p:ph type="sldNum" sz="quarter" idx="5"/>
          </p:nvPr>
        </p:nvSpPr>
        <p:spPr>
          <a:noFill/>
        </p:spPr>
        <p:txBody>
          <a:bodyPr/>
          <a:lstStyle/>
          <a:p>
            <a:fld id="{D609FE1F-93BF-4BCC-B094-F040B6E9319C}" type="slidenum">
              <a:rPr lang="en-US" altLang="en-US" smtClean="0">
                <a:latin typeface="Arial" charset="0"/>
              </a:rPr>
              <a:pPr/>
              <a:t>22</a:t>
            </a:fld>
            <a:endParaRPr lang="en-US" altLang="en-US" dirty="0">
              <a:latin typeface="Arial" charset="0"/>
            </a:endParaRPr>
          </a:p>
        </p:txBody>
      </p:sp>
    </p:spTree>
    <p:extLst>
      <p:ext uri="{BB962C8B-B14F-4D97-AF65-F5344CB8AC3E}">
        <p14:creationId xmlns:p14="http://schemas.microsoft.com/office/powerpoint/2010/main" val="1094590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Narrow" panose="020B0606020202030204" pitchFamily="34" charset="0"/>
              </a:rPr>
              <a:t>So now I will open up the question and answer session.  </a:t>
            </a:r>
          </a:p>
        </p:txBody>
      </p:sp>
      <p:sp>
        <p:nvSpPr>
          <p:cNvPr id="4" name="Slide Number Placeholder 3"/>
          <p:cNvSpPr>
            <a:spLocks noGrp="1"/>
          </p:cNvSpPr>
          <p:nvPr>
            <p:ph type="sldNum" sz="quarter" idx="10"/>
          </p:nvPr>
        </p:nvSpPr>
        <p:spPr/>
        <p:txBody>
          <a:bodyPr/>
          <a:lstStyle/>
          <a:p>
            <a:fld id="{C08731A5-374A-4324-BDE8-D9921A02F95D}" type="slidenum">
              <a:rPr lang="en-US" smtClean="0"/>
              <a:t>23</a:t>
            </a:fld>
            <a:endParaRPr lang="en-US" dirty="0"/>
          </a:p>
        </p:txBody>
      </p:sp>
    </p:spTree>
    <p:extLst>
      <p:ext uri="{BB962C8B-B14F-4D97-AF65-F5344CB8AC3E}">
        <p14:creationId xmlns:p14="http://schemas.microsoft.com/office/powerpoint/2010/main" val="3905264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C08731A5-374A-4324-BDE8-D9921A02F95D}" type="slidenum">
              <a:rPr lang="en-US" smtClean="0"/>
              <a:t>24</a:t>
            </a:fld>
            <a:endParaRPr lang="en-US" dirty="0"/>
          </a:p>
        </p:txBody>
      </p:sp>
    </p:spTree>
    <p:extLst>
      <p:ext uri="{BB962C8B-B14F-4D97-AF65-F5344CB8AC3E}">
        <p14:creationId xmlns:p14="http://schemas.microsoft.com/office/powerpoint/2010/main" val="23065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The </a:t>
            </a:r>
            <a:r>
              <a:rPr kumimoji="1" lang="en-US" altLang="ja-JP" sz="1100" dirty="0" err="1">
                <a:latin typeface="Arial Narrow" panose="020B0606020202030204" pitchFamily="34" charset="0"/>
              </a:rPr>
              <a:t>Keysight</a:t>
            </a:r>
            <a:r>
              <a:rPr kumimoji="1" lang="en-US" altLang="ja-JP" sz="1100" dirty="0">
                <a:latin typeface="Arial Narrow" panose="020B0606020202030204" pitchFamily="34" charset="0"/>
              </a:rPr>
              <a:t> B2900 precision benchtop instrument family includes several different source and measurement solutions. The B2900A series of precision source/measure unit (SMU) is one </a:t>
            </a:r>
            <a:r>
              <a:rPr lang="en-US" altLang="ja-JP" sz="1100" dirty="0">
                <a:latin typeface="Arial Narrow" panose="020B0606020202030204" pitchFamily="34" charset="0"/>
              </a:rPr>
              <a:t>group of instruments</a:t>
            </a:r>
            <a:r>
              <a:rPr kumimoji="1" lang="en-US" altLang="ja-JP" sz="1100" dirty="0">
                <a:latin typeface="Arial Narrow" panose="020B0606020202030204" pitchFamily="34" charset="0"/>
              </a:rPr>
              <a:t>. </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The B2900A series of SMUs can source voltage with wide coverage up to +/- 210 V and current up to +/- 3 A (DC) or +/- 10.5 A (pulsed), although it obviously cannot source both maximum output voltage and maximum current at the same time. The range should be wide enough to cover all of your test requirements for a variety of devices.</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The</a:t>
            </a:r>
            <a:r>
              <a:rPr kumimoji="1" lang="en-US" altLang="ja-JP" sz="1100" baseline="0" dirty="0">
                <a:latin typeface="Arial Narrow" panose="020B0606020202030204" pitchFamily="34" charset="0"/>
              </a:rPr>
              <a:t> SMUs</a:t>
            </a:r>
            <a:r>
              <a:rPr kumimoji="1" lang="en-US" altLang="ja-JP" sz="1100" dirty="0">
                <a:latin typeface="Arial Narrow" panose="020B0606020202030204" pitchFamily="34" charset="0"/>
              </a:rPr>
              <a:t> can source and measure current with 10 fA resolution and voltage with 100 nV resolution. That helps you make a precise characterization of devices and materials.</a:t>
            </a:r>
          </a:p>
          <a:p>
            <a:r>
              <a:rPr kumimoji="1" lang="en-US" altLang="ja-JP" sz="1100" dirty="0">
                <a:latin typeface="Arial Narrow" panose="020B0606020202030204" pitchFamily="34" charset="0"/>
              </a:rPr>
              <a:t>The B2900A series of SMU has an interactive graphical user interface (GUI) on its 4.3’’ color LCD display. Both voltage and current on all channels can be displayed numerically and simultaneously. </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The B2900A series of SMU solves many common issues associated with conventional SMUs and helps you quickly</a:t>
            </a:r>
            <a:r>
              <a:rPr kumimoji="1" lang="en-US" altLang="ja-JP" sz="1100" baseline="0" dirty="0">
                <a:latin typeface="Arial Narrow" panose="020B0606020202030204" pitchFamily="34" charset="0"/>
              </a:rPr>
              <a:t> test, debug and accurately characterize a wide range of devices at a low price</a:t>
            </a:r>
            <a:r>
              <a:rPr kumimoji="1" lang="en-US" altLang="ja-JP" sz="1100" dirty="0">
                <a:latin typeface="Arial Narrow" panose="020B0606020202030204" pitchFamily="34" charset="0"/>
              </a:rPr>
              <a:t>.</a:t>
            </a:r>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CC734727-872A-49E7-A740-CFC049EB2D6E}" type="slidenum">
              <a:rPr kumimoji="1" lang="ja-JP" altLang="en-US" smtClean="0"/>
              <a:t>3</a:t>
            </a:fld>
            <a:endParaRPr kumimoji="1" lang="ja-JP" altLang="en-US"/>
          </a:p>
        </p:txBody>
      </p:sp>
    </p:spTree>
    <p:extLst>
      <p:ext uri="{BB962C8B-B14F-4D97-AF65-F5344CB8AC3E}">
        <p14:creationId xmlns:p14="http://schemas.microsoft.com/office/powerpoint/2010/main" val="180984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000" dirty="0">
                <a:latin typeface="Arial Narrow" panose="020B0606020202030204" pitchFamily="34" charset="0"/>
              </a:rPr>
              <a:t>A r</a:t>
            </a:r>
            <a:r>
              <a:rPr kumimoji="1" lang="en-US" altLang="ja-JP" sz="1000" dirty="0">
                <a:latin typeface="Arial Narrow" panose="020B0606020202030204" pitchFamily="34" charset="0"/>
              </a:rPr>
              <a:t>esistance measurement is a fundamental way to characterize materials, electronic</a:t>
            </a:r>
            <a:r>
              <a:rPr kumimoji="1" lang="ja-JP" altLang="en-US" sz="1000" baseline="0" dirty="0">
                <a:latin typeface="Arial Narrow" panose="020B0606020202030204" pitchFamily="34" charset="0"/>
              </a:rPr>
              <a:t> </a:t>
            </a:r>
            <a:r>
              <a:rPr kumimoji="1" lang="en-US" altLang="ja-JP" sz="1000" dirty="0">
                <a:latin typeface="Arial Narrow" panose="020B0606020202030204" pitchFamily="34" charset="0"/>
              </a:rPr>
              <a:t>devices, and circuits. While digital </a:t>
            </a:r>
            <a:r>
              <a:rPr kumimoji="1" lang="en-US" altLang="ja-JP" sz="1000" dirty="0" err="1">
                <a:latin typeface="Arial Narrow" panose="020B0606020202030204" pitchFamily="34" charset="0"/>
              </a:rPr>
              <a:t>multimeters</a:t>
            </a:r>
            <a:r>
              <a:rPr kumimoji="1" lang="en-US" altLang="ja-JP" sz="1000" dirty="0">
                <a:latin typeface="Arial Narrow" panose="020B0606020202030204" pitchFamily="34" charset="0"/>
              </a:rPr>
              <a:t> (DMMs) are commonly used to make resistance measurements, (and Keysight sells a bunch of </a:t>
            </a:r>
            <a:r>
              <a:rPr lang="en-US" altLang="ja-JP" sz="1000" dirty="0">
                <a:latin typeface="Arial Narrow" panose="020B0606020202030204" pitchFamily="34" charset="0"/>
              </a:rPr>
              <a:t>DMMs in different form factors), the B2900A series of SMU, is the best solution to measure a wide range of resistance from sub-Ω to GΩ accurately.</a:t>
            </a:r>
            <a:endParaRPr kumimoji="1" lang="en-US" altLang="ja-JP" sz="1000" baseline="0" dirty="0">
              <a:latin typeface="Arial Narrow" panose="020B0606020202030204" pitchFamily="34" charset="0"/>
            </a:endParaRPr>
          </a:p>
          <a:p>
            <a:endParaRPr kumimoji="1" lang="en-US" altLang="ja-JP" sz="1000" baseline="0" dirty="0">
              <a:latin typeface="Arial Narrow" panose="020B0606020202030204" pitchFamily="34" charset="0"/>
            </a:endParaRPr>
          </a:p>
          <a:p>
            <a:r>
              <a:rPr lang="en-US" altLang="ja-JP" sz="1000" dirty="0">
                <a:latin typeface="Arial Narrow" panose="020B0606020202030204" pitchFamily="34" charset="0"/>
              </a:rPr>
              <a:t>Why? </a:t>
            </a:r>
            <a:r>
              <a:rPr kumimoji="1" lang="en-US" altLang="ja-JP" sz="1000" baseline="0" dirty="0">
                <a:latin typeface="Arial Narrow" panose="020B0606020202030204" pitchFamily="34" charset="0"/>
              </a:rPr>
              <a:t>Because the B2900A series of SMU can make a wide range of resistance measurements.</a:t>
            </a:r>
            <a:r>
              <a:rPr kumimoji="1" lang="en-US" altLang="ja-JP" sz="1000" dirty="0">
                <a:latin typeface="Arial Narrow" panose="020B0606020202030204" pitchFamily="34" charset="0"/>
              </a:rPr>
              <a:t> </a:t>
            </a:r>
            <a:r>
              <a:rPr kumimoji="1" lang="en-US" altLang="ja-JP" sz="1000" baseline="0" dirty="0">
                <a:latin typeface="Arial Narrow" panose="020B0606020202030204" pitchFamily="34" charset="0"/>
              </a:rPr>
              <a:t>The B2900A covers currents from 10 </a:t>
            </a:r>
            <a:r>
              <a:rPr kumimoji="1" lang="en-US" altLang="ja-JP" sz="1000" baseline="0" dirty="0" err="1">
                <a:latin typeface="Arial Narrow" panose="020B0606020202030204" pitchFamily="34" charset="0"/>
              </a:rPr>
              <a:t>fA</a:t>
            </a:r>
            <a:r>
              <a:rPr kumimoji="1" lang="en-US" altLang="ja-JP" sz="1000" baseline="0" dirty="0">
                <a:latin typeface="Arial Narrow" panose="020B0606020202030204" pitchFamily="34" charset="0"/>
              </a:rPr>
              <a:t> to 3 A (DC)/10.5 A (pulsed) and voltages from 100 </a:t>
            </a:r>
            <a:r>
              <a:rPr kumimoji="1" lang="en-US" altLang="ja-JP" sz="1000" baseline="0" dirty="0" err="1">
                <a:latin typeface="Arial Narrow" panose="020B0606020202030204" pitchFamily="34" charset="0"/>
              </a:rPr>
              <a:t>nV</a:t>
            </a:r>
            <a:r>
              <a:rPr kumimoji="1" lang="en-US" altLang="ja-JP" sz="1000" baseline="0" dirty="0">
                <a:latin typeface="Arial Narrow" panose="020B0606020202030204" pitchFamily="34" charset="0"/>
              </a:rPr>
              <a:t> to 210 V, which makes it possible to make a wide range of resistance measurements from sub-</a:t>
            </a:r>
            <a:r>
              <a:rPr kumimoji="1" lang="el-GR" altLang="ja-JP" sz="1000" baseline="0" dirty="0">
                <a:latin typeface="Arial Narrow" panose="020B0606020202030204" pitchFamily="34" charset="0"/>
              </a:rPr>
              <a:t>Ω </a:t>
            </a:r>
            <a:r>
              <a:rPr kumimoji="1" lang="en-US" altLang="ja-JP" sz="1000" baseline="0" dirty="0">
                <a:latin typeface="Arial Narrow" panose="020B0606020202030204" pitchFamily="34" charset="0"/>
              </a:rPr>
              <a:t>to G</a:t>
            </a:r>
            <a:r>
              <a:rPr kumimoji="1" lang="el-GR" altLang="ja-JP" sz="1000" baseline="0" dirty="0">
                <a:latin typeface="Arial Narrow" panose="020B0606020202030204" pitchFamily="34" charset="0"/>
              </a:rPr>
              <a:t>Ω</a:t>
            </a:r>
            <a:r>
              <a:rPr kumimoji="1" lang="en-US" altLang="ja-JP" sz="1000" baseline="0" dirty="0">
                <a:latin typeface="Arial Narrow" panose="020B0606020202030204" pitchFamily="34" charset="0"/>
              </a:rPr>
              <a:t>, as compared with DMMs.</a:t>
            </a:r>
          </a:p>
          <a:p>
            <a:endParaRPr kumimoji="1" lang="en-US" altLang="ja-JP" sz="1000" baseline="0" dirty="0">
              <a:latin typeface="Arial Narrow" panose="020B0606020202030204" pitchFamily="34" charset="0"/>
            </a:endParaRPr>
          </a:p>
          <a:p>
            <a:r>
              <a:rPr lang="en-US" altLang="ja-JP" sz="1000" dirty="0">
                <a:latin typeface="Arial Narrow" panose="020B0606020202030204" pitchFamily="34" charset="0"/>
              </a:rPr>
              <a:t>T</a:t>
            </a:r>
            <a:r>
              <a:rPr kumimoji="1" lang="en-US" altLang="ja-JP" sz="1000" baseline="0" dirty="0">
                <a:latin typeface="Arial Narrow" panose="020B0606020202030204" pitchFamily="34" charset="0"/>
              </a:rPr>
              <a:t>he B2900A also provides a variety of functions to ensure the measurement accuracy.</a:t>
            </a:r>
          </a:p>
          <a:p>
            <a:r>
              <a:rPr kumimoji="1" lang="en-US" altLang="ja-JP" sz="1000" baseline="0" dirty="0">
                <a:latin typeface="Arial Narrow" panose="020B0606020202030204" pitchFamily="34" charset="0"/>
              </a:rPr>
              <a:t>A basic 2-wire connection is the most common configuration used for resistance measurements. However, for very low resistance measurements where the residual lead resistance is comparable to the DUT resistance, a 2-wire measurement will produce erroneous results. A 4-wire connection configuration (remote sensing) can be used to eliminate this error. The B2900A series of SMU supports both of 2-wire and 4-wire connections.</a:t>
            </a:r>
            <a:r>
              <a:rPr kumimoji="1" lang="en-US" altLang="ja-JP" sz="1000" dirty="0">
                <a:latin typeface="Arial Narrow" panose="020B0606020202030204" pitchFamily="34" charset="0"/>
              </a:rPr>
              <a:t> Since the voltage drop across the DUT is small when measuring low resistances, the effects of the offset and EMF voltages are not negligible. However, when</a:t>
            </a:r>
            <a:r>
              <a:rPr kumimoji="1" lang="en-US" altLang="ja-JP" sz="1000" baseline="0" dirty="0">
                <a:latin typeface="Arial Narrow" panose="020B0606020202030204" pitchFamily="34" charset="0"/>
              </a:rPr>
              <a:t> </a:t>
            </a:r>
            <a:r>
              <a:rPr kumimoji="1" lang="en-US" altLang="ja-JP" sz="1000" dirty="0">
                <a:latin typeface="Arial Narrow" panose="020B0606020202030204" pitchFamily="34" charset="0"/>
              </a:rPr>
              <a:t>the resistance compensation function of the B2900A </a:t>
            </a:r>
            <a:r>
              <a:rPr kumimoji="1" lang="en-US" altLang="ja-JP" sz="1000" baseline="0" dirty="0">
                <a:latin typeface="Arial Narrow" panose="020B0606020202030204" pitchFamily="34" charset="0"/>
              </a:rPr>
              <a:t>is enabled,</a:t>
            </a:r>
            <a:r>
              <a:rPr kumimoji="1" lang="en-US" altLang="ja-JP" sz="1000" dirty="0">
                <a:latin typeface="Arial Narrow" panose="020B0606020202030204" pitchFamily="34" charset="0"/>
              </a:rPr>
              <a:t> the instrument will automatically make a </a:t>
            </a:r>
            <a:r>
              <a:rPr lang="en-US" altLang="ja-JP" sz="1000" dirty="0">
                <a:latin typeface="Arial Narrow" panose="020B0606020202030204" pitchFamily="34" charset="0"/>
              </a:rPr>
              <a:t>2-</a:t>
            </a:r>
            <a:r>
              <a:rPr kumimoji="1" lang="en-US" altLang="ja-JP" sz="1000" dirty="0">
                <a:latin typeface="Arial Narrow" panose="020B0606020202030204" pitchFamily="34" charset="0"/>
              </a:rPr>
              <a:t>point measurement and calculate the true value of the resistance. Pulsed operation mode prevents device self-heating caused by power dissipation from distorting the measurement results. Leakage currents in the cables and test fixturing can cause significant measurement errors, especially when measuring large resistances where the measurement current is small. A buil</a:t>
            </a:r>
            <a:r>
              <a:rPr lang="en-US" altLang="ja-JP" sz="1000" dirty="0">
                <a:latin typeface="Arial Narrow" panose="020B0606020202030204" pitchFamily="34" charset="0"/>
              </a:rPr>
              <a:t>t-in </a:t>
            </a:r>
            <a:r>
              <a:rPr kumimoji="1" lang="en-US" altLang="ja-JP" sz="1000" dirty="0">
                <a:latin typeface="Arial Narrow" panose="020B0606020202030204" pitchFamily="34" charset="0"/>
              </a:rPr>
              <a:t>guard function maintains the guard terminal at same voltage potential as the high force line, which prevents current from leaking into the cable and the surrounding measurement path.</a:t>
            </a:r>
          </a:p>
          <a:p>
            <a:endParaRPr kumimoji="1" lang="en-US" altLang="ja-JP" sz="1000" dirty="0">
              <a:latin typeface="Arial Narrow" panose="020B0606020202030204" pitchFamily="34" charset="0"/>
            </a:endParaRPr>
          </a:p>
          <a:p>
            <a:r>
              <a:rPr kumimoji="1" lang="en-US" altLang="ja-JP" sz="1000" dirty="0">
                <a:latin typeface="Arial Narrow" panose="020B0606020202030204" pitchFamily="34" charset="0"/>
              </a:rPr>
              <a:t>Finally the B2900A series offers</a:t>
            </a:r>
            <a:r>
              <a:rPr kumimoji="1" lang="en-US" altLang="ja-JP" sz="1000" baseline="0" dirty="0">
                <a:latin typeface="Arial Narrow" panose="020B0606020202030204" pitchFamily="34" charset="0"/>
              </a:rPr>
              <a:t> flexible test conditions.</a:t>
            </a:r>
            <a:r>
              <a:rPr lang="en-US" altLang="ja-JP" sz="1000" dirty="0">
                <a:latin typeface="Arial Narrow" panose="020B0606020202030204" pitchFamily="34" charset="0"/>
              </a:rPr>
              <a:t> It </a:t>
            </a:r>
            <a:r>
              <a:rPr kumimoji="1" lang="en-US" altLang="ja-JP" sz="1000" dirty="0">
                <a:latin typeface="Arial Narrow" panose="020B0606020202030204" pitchFamily="34" charset="0"/>
              </a:rPr>
              <a:t>supports voltage and current output modes. Its manual measurement mode provides optional current or voltage settings to suppress</a:t>
            </a:r>
            <a:r>
              <a:rPr kumimoji="1" lang="en-US" altLang="ja-JP" sz="1000" baseline="0" dirty="0">
                <a:latin typeface="Arial Narrow" panose="020B0606020202030204" pitchFamily="34" charset="0"/>
              </a:rPr>
              <a:t> self-heating caused by power dissipation.</a:t>
            </a:r>
            <a:r>
              <a:rPr kumimoji="1" lang="en-US" altLang="ja-JP" sz="1000" dirty="0">
                <a:latin typeface="Arial Narrow" panose="020B0606020202030204" pitchFamily="34" charset="0"/>
              </a:rPr>
              <a:t> You can use arbitrary test currents</a:t>
            </a:r>
            <a:r>
              <a:rPr kumimoji="1" lang="en-US" altLang="ja-JP" sz="1000" baseline="0" dirty="0">
                <a:latin typeface="Arial Narrow" panose="020B0606020202030204" pitchFamily="34" charset="0"/>
              </a:rPr>
              <a:t> up to 3 A and voltages up to 200 V.</a:t>
            </a:r>
            <a:endParaRPr kumimoji="1" lang="en-US" altLang="ja-JP" sz="1000" dirty="0">
              <a:latin typeface="Arial Narrow" panose="020B0606020202030204" pitchFamily="34" charset="0"/>
            </a:endParaRPr>
          </a:p>
          <a:p>
            <a:endParaRPr kumimoji="1" lang="en-US" altLang="ja-JP" sz="1000" dirty="0">
              <a:latin typeface="Arial Narrow" panose="020B0606020202030204" pitchFamily="34" charset="0"/>
            </a:endParaRPr>
          </a:p>
          <a:p>
            <a:r>
              <a:rPr kumimoji="1" lang="en-US" altLang="ja-JP" sz="1000" dirty="0">
                <a:latin typeface="Arial Narrow" panose="020B0606020202030204" pitchFamily="34" charset="0"/>
              </a:rPr>
              <a:t>Those make the B2900A Series of SMU the best solution to measure a wide range</a:t>
            </a:r>
            <a:r>
              <a:rPr kumimoji="1" lang="en-US" altLang="ja-JP" sz="1000" baseline="0" dirty="0">
                <a:latin typeface="Arial Narrow" panose="020B0606020202030204" pitchFamily="34" charset="0"/>
              </a:rPr>
              <a:t> of resistance from sub-Ω to GΩ accurately.</a:t>
            </a:r>
            <a:r>
              <a:rPr kumimoji="1" lang="en-US" altLang="ja-JP" sz="1000" dirty="0">
                <a:latin typeface="Arial Narrow" panose="020B0606020202030204" pitchFamily="34" charset="0"/>
              </a:rPr>
              <a:t> I’ve </a:t>
            </a:r>
            <a:r>
              <a:rPr lang="en-US" altLang="ja-JP" sz="1000" dirty="0">
                <a:latin typeface="Arial Narrow" panose="020B0606020202030204" pitchFamily="34" charset="0"/>
              </a:rPr>
              <a:t>listed </a:t>
            </a:r>
            <a:r>
              <a:rPr kumimoji="1" lang="en-US" altLang="ja-JP" sz="1000" baseline="0" dirty="0">
                <a:latin typeface="Arial Narrow" panose="020B0606020202030204" pitchFamily="34" charset="0"/>
              </a:rPr>
              <a:t>application notes on this slide for more detail.</a:t>
            </a:r>
            <a:endParaRPr kumimoji="1" lang="en-US" altLang="ja-JP" sz="10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4</a:t>
            </a:fld>
            <a:endParaRPr kumimoji="1" lang="ja-JP" altLang="en-US"/>
          </a:p>
        </p:txBody>
      </p:sp>
    </p:spTree>
    <p:extLst>
      <p:ext uri="{BB962C8B-B14F-4D97-AF65-F5344CB8AC3E}">
        <p14:creationId xmlns:p14="http://schemas.microsoft.com/office/powerpoint/2010/main" val="314355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050" dirty="0">
                <a:latin typeface="Arial Narrow" panose="020B0606020202030204" pitchFamily="34" charset="0"/>
              </a:rPr>
              <a:t>The IV or current-voltage characterization</a:t>
            </a:r>
            <a:r>
              <a:rPr kumimoji="1" lang="en-US" altLang="ja-JP" sz="1050" baseline="0" dirty="0">
                <a:latin typeface="Arial Narrow" panose="020B0606020202030204" pitchFamily="34" charset="0"/>
              </a:rPr>
              <a:t> of transistors generally requires applying different voltages and currents with the constant or the sweep condition to the gate and the drain terminals, respectively.  </a:t>
            </a:r>
            <a:r>
              <a:rPr lang="en-US" altLang="ja-JP" sz="1050" dirty="0">
                <a:latin typeface="Arial Narrow" panose="020B0606020202030204" pitchFamily="34" charset="0"/>
              </a:rPr>
              <a:t>T</a:t>
            </a:r>
            <a:r>
              <a:rPr kumimoji="1" lang="en-US" altLang="ja-JP" sz="1050" baseline="0" dirty="0">
                <a:latin typeface="Arial Narrow" panose="020B0606020202030204" pitchFamily="34" charset="0"/>
              </a:rPr>
              <a:t>he B2900A series of SMU simplifies multi-channel current-voltage measurement tasks and improve characterization efficiency.</a:t>
            </a:r>
          </a:p>
          <a:p>
            <a:endParaRPr kumimoji="1" lang="en-US" altLang="ja-JP" sz="1050" baseline="0" dirty="0">
              <a:latin typeface="Arial Narrow" panose="020B0606020202030204" pitchFamily="34" charset="0"/>
            </a:endParaRPr>
          </a:p>
          <a:p>
            <a:r>
              <a:rPr kumimoji="1" lang="en-US" altLang="ja-JP" sz="1050" baseline="0" dirty="0">
                <a:latin typeface="Arial Narrow" panose="020B0606020202030204" pitchFamily="34" charset="0"/>
              </a:rPr>
              <a:t>How?</a:t>
            </a:r>
            <a:r>
              <a:rPr kumimoji="1" lang="en-US" altLang="ja-JP" sz="1050" dirty="0">
                <a:latin typeface="Arial Narrow" panose="020B0606020202030204" pitchFamily="34" charset="0"/>
              </a:rPr>
              <a:t> </a:t>
            </a:r>
            <a:r>
              <a:rPr lang="en-US" altLang="ja-JP" sz="1050" dirty="0">
                <a:latin typeface="Arial Narrow" panose="020B0606020202030204" pitchFamily="34" charset="0"/>
              </a:rPr>
              <a:t>To start, t</a:t>
            </a:r>
            <a:r>
              <a:rPr kumimoji="1" lang="en-US" altLang="ja-JP" sz="1050" baseline="0" dirty="0">
                <a:latin typeface="Arial Narrow" panose="020B0606020202030204" pitchFamily="34" charset="0"/>
              </a:rPr>
              <a:t>he B2900A series of SMU has the capability to characterize a variety of transistors precisely.</a:t>
            </a:r>
            <a:r>
              <a:rPr kumimoji="1" lang="en-US" altLang="ja-JP" sz="1050" dirty="0">
                <a:latin typeface="Arial Narrow" panose="020B0606020202030204" pitchFamily="34" charset="0"/>
              </a:rPr>
              <a:t> </a:t>
            </a:r>
            <a:r>
              <a:rPr kumimoji="1" lang="en-US" altLang="ja-JP" sz="1050" baseline="0" dirty="0">
                <a:latin typeface="Arial Narrow" panose="020B0606020202030204" pitchFamily="34" charset="0"/>
              </a:rPr>
              <a:t>An SMU combines a current source, a voltage source, a current meter and a voltage meter along with the capability to switch easily between these various functions into a single instrument. This means it can evaluate the current-voltage characteristics of devices across all four measurement quadrants without complicated wiring and additional equipment.</a:t>
            </a:r>
            <a:r>
              <a:rPr kumimoji="1" lang="en-US" altLang="ja-JP" sz="1050" dirty="0">
                <a:latin typeface="Arial Narrow" panose="020B0606020202030204" pitchFamily="34" charset="0"/>
              </a:rPr>
              <a:t> </a:t>
            </a:r>
            <a:r>
              <a:rPr kumimoji="1" lang="en-US" altLang="ja-JP" sz="1050" baseline="0" dirty="0">
                <a:latin typeface="Arial Narrow" panose="020B0606020202030204" pitchFamily="34" charset="0"/>
              </a:rPr>
              <a:t>Its 6.5 digit source &amp; measurement resolution makes it possible to achieve 10 </a:t>
            </a:r>
            <a:r>
              <a:rPr kumimoji="1" lang="en-US" altLang="ja-JP" sz="1050" baseline="0" dirty="0" err="1">
                <a:latin typeface="Arial Narrow" panose="020B0606020202030204" pitchFamily="34" charset="0"/>
              </a:rPr>
              <a:t>fA</a:t>
            </a:r>
            <a:r>
              <a:rPr kumimoji="1" lang="en-US" altLang="ja-JP" sz="1050" baseline="0" dirty="0">
                <a:latin typeface="Arial Narrow" panose="020B0606020202030204" pitchFamily="34" charset="0"/>
              </a:rPr>
              <a:t> or 100 </a:t>
            </a:r>
            <a:r>
              <a:rPr kumimoji="1" lang="en-US" altLang="ja-JP" sz="1050" baseline="0" dirty="0" err="1">
                <a:latin typeface="Arial Narrow" panose="020B0606020202030204" pitchFamily="34" charset="0"/>
              </a:rPr>
              <a:t>nV</a:t>
            </a:r>
            <a:r>
              <a:rPr kumimoji="1" lang="en-US" altLang="ja-JP" sz="1050" baseline="0" dirty="0">
                <a:latin typeface="Arial Narrow" panose="020B0606020202030204" pitchFamily="34" charset="0"/>
              </a:rPr>
              <a:t> minimum resolution, which helps with</a:t>
            </a:r>
            <a:r>
              <a:rPr kumimoji="1" lang="en-US" altLang="ja-JP" sz="1050" dirty="0">
                <a:latin typeface="Arial Narrow" panose="020B0606020202030204" pitchFamily="34" charset="0"/>
              </a:rPr>
              <a:t> precise </a:t>
            </a:r>
            <a:r>
              <a:rPr kumimoji="1" lang="en-US" altLang="ja-JP" sz="1050" baseline="0" dirty="0">
                <a:latin typeface="Arial Narrow" panose="020B0606020202030204" pitchFamily="34" charset="0"/>
              </a:rPr>
              <a:t>characterization.</a:t>
            </a:r>
            <a:r>
              <a:rPr kumimoji="1" lang="en-US" altLang="ja-JP" sz="1050" dirty="0">
                <a:latin typeface="Arial Narrow" panose="020B0606020202030204" pitchFamily="34" charset="0"/>
              </a:rPr>
              <a:t> </a:t>
            </a:r>
            <a:r>
              <a:rPr kumimoji="1" lang="en-US" altLang="ja-JP" sz="1050" baseline="0" dirty="0">
                <a:latin typeface="Arial Narrow" panose="020B0606020202030204" pitchFamily="34" charset="0"/>
              </a:rPr>
              <a:t>The B2900A covers voltages up to 210 V and currents up to 3 A (DC)/10.5 A (pulsed), which enables it to provide wider coverage for testing a variety of transistors.</a:t>
            </a:r>
          </a:p>
          <a:p>
            <a:endParaRPr kumimoji="1" lang="en-US" altLang="ja-JP" sz="1050" baseline="0" dirty="0">
              <a:latin typeface="Arial Narrow" panose="020B0606020202030204" pitchFamily="34" charset="0"/>
            </a:endParaRPr>
          </a:p>
          <a:p>
            <a:r>
              <a:rPr kumimoji="1" lang="en-US" altLang="ja-JP" sz="1050" baseline="0" dirty="0">
                <a:latin typeface="Arial Narrow" panose="020B0606020202030204" pitchFamily="34" charset="0"/>
              </a:rPr>
              <a:t>Secondly, the B2900A series of SMU easily performs multi-channel sweep measurements.</a:t>
            </a:r>
            <a:r>
              <a:rPr kumimoji="1" lang="en-US" altLang="ja-JP" sz="1050" dirty="0">
                <a:latin typeface="Arial Narrow" panose="020B0606020202030204" pitchFamily="34" charset="0"/>
              </a:rPr>
              <a:t> It</a:t>
            </a:r>
            <a:r>
              <a:rPr kumimoji="1" lang="en-US" altLang="ja-JP" sz="1050" baseline="0" dirty="0">
                <a:latin typeface="Arial Narrow" panose="020B0606020202030204" pitchFamily="34" charset="0"/>
              </a:rPr>
              <a:t> has a built-in sweep function which supports all of the standard sweep parameters such as, the start value, stop value, and number of steps, etc. You don’t need to create each step by setting constant source voltage or current one by one.</a:t>
            </a:r>
            <a:r>
              <a:rPr kumimoji="1" lang="en-US" altLang="ja-JP" sz="1050" dirty="0">
                <a:latin typeface="Arial Narrow" panose="020B0606020202030204" pitchFamily="34" charset="0"/>
              </a:rPr>
              <a:t> </a:t>
            </a:r>
            <a:r>
              <a:rPr lang="en-US" altLang="ja-JP" sz="1050" dirty="0">
                <a:latin typeface="Arial Narrow" panose="020B0606020202030204" pitchFamily="34" charset="0"/>
              </a:rPr>
              <a:t>I</a:t>
            </a:r>
            <a:r>
              <a:rPr kumimoji="1" lang="en-US" altLang="ja-JP" sz="1050" baseline="0" dirty="0">
                <a:latin typeface="Arial Narrow" panose="020B0606020202030204" pitchFamily="34" charset="0"/>
              </a:rPr>
              <a:t>n the two channel models, the channels are synchronized to get three terminal transistor characteristics such as Id-</a:t>
            </a:r>
            <a:r>
              <a:rPr kumimoji="1" lang="en-US" altLang="ja-JP" sz="1050" baseline="0" dirty="0" err="1">
                <a:latin typeface="Arial Narrow" panose="020B0606020202030204" pitchFamily="34" charset="0"/>
              </a:rPr>
              <a:t>Vd</a:t>
            </a:r>
            <a:r>
              <a:rPr kumimoji="1" lang="en-US" altLang="ja-JP" sz="1050" baseline="0" dirty="0">
                <a:latin typeface="Arial Narrow" panose="020B0606020202030204" pitchFamily="34" charset="0"/>
              </a:rPr>
              <a:t>, Id-Vg, </a:t>
            </a:r>
            <a:r>
              <a:rPr kumimoji="1" lang="en-US" altLang="ja-JP" sz="1050" baseline="0" dirty="0" err="1">
                <a:latin typeface="Arial Narrow" panose="020B0606020202030204" pitchFamily="34" charset="0"/>
              </a:rPr>
              <a:t>Ic-Vc</a:t>
            </a:r>
            <a:r>
              <a:rPr kumimoji="1" lang="en-US" altLang="ja-JP" sz="1050" baseline="0" dirty="0">
                <a:latin typeface="Arial Narrow" panose="020B0606020202030204" pitchFamily="34" charset="0"/>
              </a:rPr>
              <a:t> curves. </a:t>
            </a:r>
          </a:p>
          <a:p>
            <a:endParaRPr kumimoji="1" lang="en-US" altLang="ja-JP" sz="1050" baseline="0" dirty="0">
              <a:latin typeface="Arial Narrow" panose="020B0606020202030204" pitchFamily="34" charset="0"/>
            </a:endParaRPr>
          </a:p>
          <a:p>
            <a:r>
              <a:rPr kumimoji="1" lang="en-US" altLang="ja-JP" sz="1050" baseline="0" dirty="0">
                <a:latin typeface="Arial Narrow" panose="020B0606020202030204" pitchFamily="34" charset="0"/>
              </a:rPr>
              <a:t>Finally, the B2900A series of SMU helps you improve productivity for test, debug and characterization.</a:t>
            </a:r>
            <a:r>
              <a:rPr kumimoji="1" lang="en-US" altLang="ja-JP" sz="1050" dirty="0">
                <a:latin typeface="Arial Narrow" panose="020B0606020202030204" pitchFamily="34" charset="0"/>
              </a:rPr>
              <a:t> </a:t>
            </a:r>
            <a:r>
              <a:rPr kumimoji="1" lang="en-US" altLang="ja-JP" sz="1050" baseline="0" dirty="0">
                <a:latin typeface="Arial Narrow" panose="020B0606020202030204" pitchFamily="34" charset="0"/>
              </a:rPr>
              <a:t>It has the intuitive graphical user interface, which makes it easy to quickly</a:t>
            </a:r>
            <a:r>
              <a:rPr kumimoji="1" lang="en-US" altLang="ja-JP" sz="1050" dirty="0">
                <a:latin typeface="Arial Narrow" panose="020B0606020202030204" pitchFamily="34" charset="0"/>
              </a:rPr>
              <a:t> </a:t>
            </a:r>
            <a:r>
              <a:rPr kumimoji="1" lang="en-US" altLang="ja-JP" sz="1050" baseline="0" dirty="0">
                <a:latin typeface="Arial Narrow" panose="020B0606020202030204" pitchFamily="34" charset="0"/>
              </a:rPr>
              <a:t>set up, make, and display sweep measurements.</a:t>
            </a:r>
            <a:r>
              <a:rPr lang="en-US" altLang="ja-JP" sz="1050" dirty="0">
                <a:latin typeface="Arial Narrow" panose="020B0606020202030204" pitchFamily="34" charset="0"/>
              </a:rPr>
              <a:t> It also </a:t>
            </a:r>
            <a:r>
              <a:rPr kumimoji="1" lang="en-US" altLang="ja-JP" sz="1050" baseline="0" dirty="0">
                <a:latin typeface="Arial Narrow" panose="020B0606020202030204" pitchFamily="34" charset="0"/>
              </a:rPr>
              <a:t>comes with a range of software control options. One option,</a:t>
            </a:r>
            <a:r>
              <a:rPr kumimoji="1" lang="en-US" altLang="ja-JP" sz="1050" dirty="0">
                <a:latin typeface="Arial Narrow" panose="020B0606020202030204" pitchFamily="34" charset="0"/>
              </a:rPr>
              <a:t> </a:t>
            </a:r>
            <a:r>
              <a:rPr kumimoji="1" lang="en-US" altLang="ja-JP" sz="1050" baseline="0" dirty="0">
                <a:latin typeface="Arial Narrow" panose="020B0606020202030204" pitchFamily="34" charset="0"/>
              </a:rPr>
              <a:t>the </a:t>
            </a:r>
            <a:r>
              <a:rPr kumimoji="1" lang="en-US" altLang="ja-JP" sz="1050" baseline="0" dirty="0" err="1">
                <a:latin typeface="Arial Narrow" panose="020B0606020202030204" pitchFamily="34" charset="0"/>
              </a:rPr>
              <a:t>EasyEXPERT</a:t>
            </a:r>
            <a:r>
              <a:rPr kumimoji="1" lang="en-US" altLang="ja-JP" sz="1050" baseline="0" dirty="0">
                <a:latin typeface="Arial Narrow" panose="020B0606020202030204" pitchFamily="34" charset="0"/>
              </a:rPr>
              <a:t> group+ software, provides a powerful solution for detailed characterization and analysis of transistors. It has been widely used in the industry and has become the</a:t>
            </a:r>
            <a:r>
              <a:rPr kumimoji="1" lang="en-US" altLang="ja-JP" sz="1050" dirty="0">
                <a:latin typeface="Arial Narrow" panose="020B0606020202030204" pitchFamily="34" charset="0"/>
              </a:rPr>
              <a:t> standard</a:t>
            </a:r>
            <a:r>
              <a:rPr kumimoji="1" lang="en-US" altLang="ja-JP" sz="1050" baseline="0" dirty="0">
                <a:latin typeface="Arial Narrow" panose="020B0606020202030204" pitchFamily="34" charset="0"/>
              </a:rPr>
              <a:t>, with the semiconductor parameter analyzer.</a:t>
            </a:r>
          </a:p>
          <a:p>
            <a:endParaRPr kumimoji="1" lang="en-US" altLang="ja-JP" sz="1050" baseline="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aseline="0" dirty="0">
                <a:latin typeface="Arial Narrow" panose="020B0606020202030204" pitchFamily="34" charset="0"/>
              </a:rPr>
              <a:t>Again,</a:t>
            </a:r>
            <a:r>
              <a:rPr kumimoji="1" lang="en-US" altLang="ja-JP" sz="1050" dirty="0">
                <a:latin typeface="Arial Narrow" panose="020B0606020202030204" pitchFamily="34" charset="0"/>
              </a:rPr>
              <a:t> </a:t>
            </a:r>
            <a:r>
              <a:rPr lang="en-US" altLang="ja-JP" sz="1050" dirty="0">
                <a:latin typeface="Arial Narrow" panose="020B0606020202030204" pitchFamily="34" charset="0"/>
              </a:rPr>
              <a:t>p</a:t>
            </a:r>
            <a:r>
              <a:rPr kumimoji="1" lang="en-US" altLang="ja-JP" sz="1050" baseline="0" dirty="0">
                <a:latin typeface="Arial Narrow" panose="020B0606020202030204" pitchFamily="34" charset="0"/>
              </a:rPr>
              <a:t>lease refer to the application notes shown in this slide </a:t>
            </a:r>
            <a:r>
              <a:rPr lang="en-US" altLang="ja-JP" sz="1050" dirty="0">
                <a:latin typeface="Arial Narrow" panose="020B0606020202030204" pitchFamily="34" charset="0"/>
              </a:rPr>
              <a:t>for more</a:t>
            </a:r>
            <a:r>
              <a:rPr kumimoji="1" lang="en-US" altLang="ja-JP" sz="1050" baseline="0" dirty="0">
                <a:latin typeface="Arial Narrow" panose="020B0606020202030204" pitchFamily="34" charset="0"/>
              </a:rPr>
              <a:t> detail.</a:t>
            </a:r>
            <a:endParaRPr kumimoji="1" lang="en-US" altLang="ja-JP" sz="105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5</a:t>
            </a:fld>
            <a:endParaRPr kumimoji="1" lang="ja-JP" altLang="en-US"/>
          </a:p>
        </p:txBody>
      </p:sp>
    </p:spTree>
    <p:extLst>
      <p:ext uri="{BB962C8B-B14F-4D97-AF65-F5344CB8AC3E}">
        <p14:creationId xmlns:p14="http://schemas.microsoft.com/office/powerpoint/2010/main" val="427025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The light-current-voltage (L-I-V) sweep test is a fundamental measurement to determine the operating characteristics of a laser diode (LD). In the L-I-V test, current applied to the laser diode is swept, and the intensity of the emitted light is measured using a photo detector. So from electrical point of view, you need to measure the photo detector current with sweeping the laser diode drive current. </a:t>
            </a:r>
            <a:r>
              <a:rPr kumimoji="1" lang="en-US" altLang="ja-JP" sz="1100" dirty="0" err="1">
                <a:latin typeface="Arial Narrow" panose="020B0606020202030204" pitchFamily="34" charset="0"/>
              </a:rPr>
              <a:t>Keysight’s</a:t>
            </a:r>
            <a:r>
              <a:rPr kumimoji="1" lang="en-US" altLang="ja-JP" sz="1100" dirty="0">
                <a:latin typeface="Arial Narrow" panose="020B0606020202030204" pitchFamily="34" charset="0"/>
              </a:rPr>
              <a:t> B2900A series of SMU improves the L-I-V test speed with a fast &amp; quiet measurement.</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First, the B2900A series of SMU improves throughput of the L-I-V</a:t>
            </a:r>
            <a:r>
              <a:rPr kumimoji="1" lang="en-US" altLang="ja-JP" sz="1100" baseline="0" dirty="0">
                <a:latin typeface="Arial Narrow" panose="020B0606020202030204" pitchFamily="34" charset="0"/>
              </a:rPr>
              <a:t> test in production test.</a:t>
            </a:r>
            <a:r>
              <a:rPr kumimoji="1" lang="en-US" altLang="ja-JP" sz="1100" dirty="0">
                <a:latin typeface="Arial Narrow" panose="020B0606020202030204" pitchFamily="34" charset="0"/>
              </a:rPr>
              <a:t> </a:t>
            </a:r>
            <a:r>
              <a:rPr kumimoji="1" lang="en-US" altLang="ja-JP" sz="1100" baseline="0" dirty="0">
                <a:latin typeface="Arial Narrow" panose="020B0606020202030204" pitchFamily="34" charset="0"/>
              </a:rPr>
              <a:t>It possesses the fastest sweep measurement speed of any SMU in its class. </a:t>
            </a:r>
          </a:p>
          <a:p>
            <a:r>
              <a:rPr lang="en-US" altLang="ja-JP" sz="1100" dirty="0">
                <a:latin typeface="Arial Narrow" panose="020B0606020202030204" pitchFamily="34" charset="0"/>
              </a:rPr>
              <a:t>I</a:t>
            </a:r>
            <a:r>
              <a:rPr kumimoji="1" lang="en-US" altLang="ja-JP" sz="1100" baseline="0" dirty="0">
                <a:latin typeface="Arial Narrow" panose="020B0606020202030204" pitchFamily="34" charset="0"/>
              </a:rPr>
              <a:t>ts 6.5 digit high resolution and low noise floor also help you get accurate and stable test results with shorter measurement time.</a:t>
            </a:r>
            <a:r>
              <a:rPr lang="en-US" altLang="ja-JP" sz="1100" dirty="0">
                <a:latin typeface="Arial Narrow" panose="020B0606020202030204" pitchFamily="34" charset="0"/>
              </a:rPr>
              <a:t> </a:t>
            </a:r>
            <a:r>
              <a:rPr kumimoji="1" lang="en-US" altLang="ja-JP" sz="1100" baseline="0" dirty="0">
                <a:latin typeface="Arial Narrow" panose="020B0606020202030204" pitchFamily="34" charset="0"/>
              </a:rPr>
              <a:t>Since the L-I-V test requires measurement</a:t>
            </a:r>
            <a:r>
              <a:rPr kumimoji="1" lang="en-US" altLang="ja-JP" sz="1100" dirty="0">
                <a:latin typeface="Arial Narrow" panose="020B0606020202030204" pitchFamily="34" charset="0"/>
              </a:rPr>
              <a:t> of</a:t>
            </a:r>
            <a:r>
              <a:rPr kumimoji="1" lang="en-US" altLang="ja-JP" sz="1100" baseline="0" dirty="0">
                <a:latin typeface="Arial Narrow" panose="020B0606020202030204" pitchFamily="34" charset="0"/>
              </a:rPr>
              <a:t> more than 1,000 points per sweep to evaluate linearity, </a:t>
            </a:r>
            <a:r>
              <a:rPr lang="en-US" altLang="ja-JP" sz="1100" dirty="0">
                <a:latin typeface="Arial Narrow" panose="020B0606020202030204" pitchFamily="34" charset="0"/>
              </a:rPr>
              <a:t>sweep speed, resolution and noise</a:t>
            </a:r>
            <a:r>
              <a:rPr kumimoji="1" lang="en-US" altLang="ja-JP" sz="1100" baseline="0" dirty="0">
                <a:latin typeface="Arial Narrow" panose="020B0606020202030204" pitchFamily="34" charset="0"/>
              </a:rPr>
              <a:t> are the key factors to improve the throughput. It is also important to make the measurement time as short as possible to </a:t>
            </a:r>
            <a:r>
              <a:rPr lang="en-US" altLang="ja-JP" sz="1100" dirty="0">
                <a:latin typeface="Arial Narrow" panose="020B0606020202030204" pitchFamily="34" charset="0"/>
              </a:rPr>
              <a:t>prevent </a:t>
            </a:r>
            <a:r>
              <a:rPr kumimoji="1" lang="en-US" altLang="ja-JP" sz="1100" baseline="0" dirty="0">
                <a:latin typeface="Arial Narrow" panose="020B0606020202030204" pitchFamily="34" charset="0"/>
              </a:rPr>
              <a:t>self-heating from affecting the measurement results.</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Secondly, the B2900A series of SMU makes it easy to perform multi-channel sweep measurements. As mentioned before, the B2900A has a built-in sweep function which supports all of the standard sweep parameters so you don’t need to create each step one by one. Also, you have the option of </a:t>
            </a:r>
            <a:r>
              <a:rPr lang="en-US" altLang="ja-JP" sz="1100" dirty="0">
                <a:latin typeface="Arial Narrow" panose="020B0606020202030204" pitchFamily="34" charset="0"/>
              </a:rPr>
              <a:t>synchronized channels for</a:t>
            </a:r>
            <a:r>
              <a:rPr kumimoji="1" lang="en-US" altLang="ja-JP" sz="1100" baseline="0" dirty="0">
                <a:latin typeface="Arial Narrow" panose="020B0606020202030204" pitchFamily="34" charset="0"/>
              </a:rPr>
              <a:t> L-I-V.</a:t>
            </a:r>
            <a:endParaRPr kumimoji="1" lang="en-US" altLang="ja-JP" sz="1100" dirty="0">
              <a:latin typeface="Arial Narrow" panose="020B0606020202030204" pitchFamily="34" charset="0"/>
            </a:endParaRPr>
          </a:p>
          <a:p>
            <a:endParaRPr kumimoji="1" lang="en-US" altLang="ja-JP" sz="1100" dirty="0">
              <a:latin typeface="Arial Narrow" panose="020B0606020202030204" pitchFamily="34" charset="0"/>
            </a:endParaRPr>
          </a:p>
          <a:p>
            <a:r>
              <a:rPr lang="en-US" altLang="ja-JP" sz="1100" dirty="0">
                <a:latin typeface="Arial Narrow" panose="020B0606020202030204" pitchFamily="34" charset="0"/>
              </a:rPr>
              <a:t>Also as mentioned before,</a:t>
            </a:r>
            <a:r>
              <a:rPr kumimoji="1" lang="en-US" altLang="ja-JP" sz="1100" dirty="0">
                <a:latin typeface="Arial Narrow" panose="020B0606020202030204" pitchFamily="34" charset="0"/>
              </a:rPr>
              <a:t> the B2900A series of SMU helps you improve productivity with </a:t>
            </a:r>
            <a:r>
              <a:rPr lang="en-US" altLang="ja-JP" sz="1100" dirty="0">
                <a:latin typeface="Arial Narrow" panose="020B0606020202030204" pitchFamily="34" charset="0"/>
              </a:rPr>
              <a:t>its </a:t>
            </a:r>
            <a:r>
              <a:rPr kumimoji="1" lang="en-US" altLang="ja-JP" sz="1100" dirty="0">
                <a:latin typeface="Arial Narrow" panose="020B0606020202030204" pitchFamily="34" charset="0"/>
              </a:rPr>
              <a:t>intuitive graphical user interface, range of software control options. </a:t>
            </a:r>
            <a:r>
              <a:rPr lang="en-US" altLang="ja-JP" sz="1100" dirty="0">
                <a:latin typeface="Arial Narrow" panose="020B0606020202030204" pitchFamily="34" charset="0"/>
              </a:rPr>
              <a:t> </a:t>
            </a:r>
            <a:r>
              <a:rPr kumimoji="1" lang="en-US" altLang="ja-JP" sz="1100" dirty="0">
                <a:latin typeface="Arial Narrow" panose="020B0606020202030204" pitchFamily="34" charset="0"/>
              </a:rPr>
              <a:t>Please refer to the application note shown in this slide for more detail.</a:t>
            </a:r>
          </a:p>
          <a:p>
            <a:endParaRPr kumimoji="1" lang="en-US" altLang="ja-JP"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6</a:t>
            </a:fld>
            <a:endParaRPr kumimoji="1" lang="ja-JP" altLang="en-US"/>
          </a:p>
        </p:txBody>
      </p:sp>
    </p:spTree>
    <p:extLst>
      <p:ext uri="{BB962C8B-B14F-4D97-AF65-F5344CB8AC3E}">
        <p14:creationId xmlns:p14="http://schemas.microsoft.com/office/powerpoint/2010/main" val="174442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There are on-going efforts to develop photovoltaic solar cells that operate more efficiently and at a lower cost.  </a:t>
            </a:r>
            <a:r>
              <a:rPr kumimoji="1" lang="en-US" altLang="ja-JP" sz="1100" dirty="0" err="1">
                <a:latin typeface="Arial Narrow" panose="020B0606020202030204" pitchFamily="34" charset="0"/>
              </a:rPr>
              <a:t>Keysight’s</a:t>
            </a:r>
            <a:r>
              <a:rPr kumimoji="1" lang="en-US" altLang="ja-JP" sz="1100" dirty="0">
                <a:latin typeface="Arial Narrow" panose="020B0606020202030204" pitchFamily="34" charset="0"/>
              </a:rPr>
              <a:t> B2900A series of SMU simplifies the current-voltage characterization of photovoltaic cells to improve efficiency while also improving accuracy.</a:t>
            </a:r>
          </a:p>
          <a:p>
            <a:endParaRPr kumimoji="1" lang="en-US" altLang="ja-JP" sz="1100" dirty="0">
              <a:latin typeface="Arial Narrow" panose="020B0606020202030204" pitchFamily="34" charset="0"/>
            </a:endParaRPr>
          </a:p>
          <a:p>
            <a:r>
              <a:rPr lang="en-US" altLang="ja-JP" sz="1100" dirty="0">
                <a:latin typeface="Arial Narrow" panose="020B0606020202030204" pitchFamily="34" charset="0"/>
              </a:rPr>
              <a:t>First of all, t</a:t>
            </a:r>
            <a:r>
              <a:rPr kumimoji="1" lang="en-US" altLang="ja-JP" sz="1100" dirty="0">
                <a:latin typeface="Arial Narrow" panose="020B0606020202030204" pitchFamily="34" charset="0"/>
              </a:rPr>
              <a:t>he B2900A series of SMU provides better measurement performance with</a:t>
            </a:r>
            <a:r>
              <a:rPr kumimoji="1" lang="en-US" altLang="ja-JP" sz="1100" baseline="0" dirty="0">
                <a:latin typeface="Arial Narrow" panose="020B0606020202030204" pitchFamily="34" charset="0"/>
              </a:rPr>
              <a:t> less measurement error.</a:t>
            </a:r>
            <a:r>
              <a:rPr lang="en-US" altLang="ja-JP" sz="1100" dirty="0">
                <a:latin typeface="Arial Narrow" panose="020B0606020202030204" pitchFamily="34" charset="0"/>
              </a:rPr>
              <a:t> As mentioned before, a</a:t>
            </a:r>
            <a:r>
              <a:rPr kumimoji="1" lang="en-US" altLang="ja-JP" sz="1100" dirty="0">
                <a:latin typeface="Arial Narrow" panose="020B0606020202030204" pitchFamily="34" charset="0"/>
              </a:rPr>
              <a:t>n SMU combines </a:t>
            </a:r>
            <a:r>
              <a:rPr lang="en-US" altLang="ja-JP" sz="1100" dirty="0">
                <a:latin typeface="Arial Narrow" panose="020B0606020202030204" pitchFamily="34" charset="0"/>
              </a:rPr>
              <a:t>multiple</a:t>
            </a:r>
            <a:r>
              <a:rPr kumimoji="1" lang="en-US" altLang="ja-JP" sz="1100" dirty="0">
                <a:latin typeface="Arial Narrow" panose="020B0606020202030204" pitchFamily="34" charset="0"/>
              </a:rPr>
              <a:t> capabilities into a single instrument which enables it to more efficiently evaluate the current-voltage characteristics of devices across all four measurement quadrants. </a:t>
            </a:r>
            <a:r>
              <a:rPr lang="en-US" altLang="ja-JP" sz="1100" dirty="0">
                <a:latin typeface="Arial Narrow" panose="020B0606020202030204" pitchFamily="34" charset="0"/>
              </a:rPr>
              <a:t>And it offers </a:t>
            </a:r>
            <a:r>
              <a:rPr kumimoji="1" lang="en-US" altLang="ja-JP" sz="1100" dirty="0">
                <a:latin typeface="Arial Narrow" panose="020B0606020202030204" pitchFamily="34" charset="0"/>
              </a:rPr>
              <a:t>6.5 digit source &amp; measurement resolution for 10 </a:t>
            </a:r>
            <a:r>
              <a:rPr kumimoji="1" lang="en-US" altLang="ja-JP" sz="1100" dirty="0" err="1">
                <a:latin typeface="Arial Narrow" panose="020B0606020202030204" pitchFamily="34" charset="0"/>
              </a:rPr>
              <a:t>fA</a:t>
            </a:r>
            <a:r>
              <a:rPr kumimoji="1" lang="en-US" altLang="ja-JP" sz="1100" dirty="0">
                <a:latin typeface="Arial Narrow" panose="020B0606020202030204" pitchFamily="34" charset="0"/>
              </a:rPr>
              <a:t> or 100 </a:t>
            </a:r>
            <a:r>
              <a:rPr kumimoji="1" lang="en-US" altLang="ja-JP" sz="1100" dirty="0" err="1">
                <a:latin typeface="Arial Narrow" panose="020B0606020202030204" pitchFamily="34" charset="0"/>
              </a:rPr>
              <a:t>nV</a:t>
            </a:r>
            <a:r>
              <a:rPr kumimoji="1" lang="en-US" altLang="ja-JP" sz="1100" dirty="0">
                <a:latin typeface="Arial Narrow" panose="020B0606020202030204" pitchFamily="34" charset="0"/>
              </a:rPr>
              <a:t> minimum resolution, which helps you make a precise characterization.</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Secondly, the B2900A helps you characterize the details in the region of interest easily.</a:t>
            </a:r>
          </a:p>
          <a:p>
            <a:r>
              <a:rPr kumimoji="1" lang="en-US" altLang="ja-JP" sz="1100" dirty="0">
                <a:latin typeface="Arial Narrow" panose="020B0606020202030204" pitchFamily="34" charset="0"/>
              </a:rPr>
              <a:t>Its built-in list sweep capability allows you to specify widely-spaced steps in regions where the device characteristics are stable, and closely-spaced steps in regions of special interest such as the maximum power point.</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Again, the B2900A helps you improve productivity with its intuitive graphical user interface, and range of software control options. </a:t>
            </a:r>
            <a:r>
              <a:rPr kumimoji="1" lang="en-US" altLang="ja-JP" sz="1100" dirty="0" err="1">
                <a:latin typeface="Arial Narrow" panose="020B0606020202030204" pitchFamily="34" charset="0"/>
              </a:rPr>
              <a:t>EasyEXPERT</a:t>
            </a:r>
            <a:r>
              <a:rPr kumimoji="1" lang="en-US" altLang="ja-JP" sz="1100" dirty="0">
                <a:latin typeface="Arial Narrow" panose="020B0606020202030204" pitchFamily="34" charset="0"/>
              </a:rPr>
              <a:t> group+ software offers a  powerful solution for detailed characterization and analysis of photovoltaic cells. It supports efficient and repeatable characterization across the entire characterization process from measurement setup and execution to analysis and data management.</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Please refer to the application note shown in this slide </a:t>
            </a:r>
            <a:r>
              <a:rPr lang="en-US" altLang="ja-JP" sz="1100" dirty="0">
                <a:latin typeface="Arial Narrow" panose="020B0606020202030204" pitchFamily="34" charset="0"/>
              </a:rPr>
              <a:t>for more</a:t>
            </a:r>
            <a:r>
              <a:rPr kumimoji="1" lang="en-US" altLang="ja-JP" sz="1100" dirty="0">
                <a:latin typeface="Arial Narrow" panose="020B0606020202030204" pitchFamily="34" charset="0"/>
              </a:rPr>
              <a:t> detail.</a:t>
            </a:r>
          </a:p>
          <a:p>
            <a:endParaRPr kumimoji="1" lang="en-US" altLang="ja-JP" sz="1100" dirty="0">
              <a:latin typeface="Arial Narrow" panose="020B0606020202030204" pitchFamily="34" charset="0"/>
            </a:endParaRPr>
          </a:p>
          <a:p>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7</a:t>
            </a:fld>
            <a:endParaRPr kumimoji="1" lang="ja-JP" altLang="en-US" dirty="0"/>
          </a:p>
        </p:txBody>
      </p:sp>
    </p:spTree>
    <p:extLst>
      <p:ext uri="{BB962C8B-B14F-4D97-AF65-F5344CB8AC3E}">
        <p14:creationId xmlns:p14="http://schemas.microsoft.com/office/powerpoint/2010/main" val="405189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LEDs are energy efficient and durable. And they are now widely used in a variety of applications such as lighting, display panels, etc. This has spawned research into new types of LEDs with even higher energy efficiencies and properties tailored for specific applications. </a:t>
            </a:r>
            <a:r>
              <a:rPr kumimoji="1" lang="en-US" altLang="ja-JP" sz="1100" dirty="0" err="1">
                <a:latin typeface="Arial Narrow" panose="020B0606020202030204" pitchFamily="34" charset="0"/>
              </a:rPr>
              <a:t>Keysight’s</a:t>
            </a:r>
            <a:r>
              <a:rPr kumimoji="1" lang="en-US" altLang="ja-JP" sz="1100" dirty="0">
                <a:latin typeface="Arial Narrow" panose="020B0606020202030204" pitchFamily="34" charset="0"/>
              </a:rPr>
              <a:t> B2900A series of SMU simplifies complex current-voltage measurement tasks and improves characterization efficiency.</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First, the B2900A series of SMU has the capability to characterize a variety of diodes precisely.  As mentioned before, it efficiently measures the current-voltage characteristics of devices across all four measurement quadrants at 6.5 digit source &amp; measurement resolution and 10 </a:t>
            </a:r>
            <a:r>
              <a:rPr kumimoji="1" lang="en-US" altLang="ja-JP" sz="1100" dirty="0" err="1">
                <a:latin typeface="Arial Narrow" panose="020B0606020202030204" pitchFamily="34" charset="0"/>
              </a:rPr>
              <a:t>fA</a:t>
            </a:r>
            <a:r>
              <a:rPr kumimoji="1" lang="en-US" altLang="ja-JP" sz="1100" dirty="0">
                <a:latin typeface="Arial Narrow" panose="020B0606020202030204" pitchFamily="34" charset="0"/>
              </a:rPr>
              <a:t> or 100 </a:t>
            </a:r>
            <a:r>
              <a:rPr kumimoji="1" lang="en-US" altLang="ja-JP" sz="1100" dirty="0" err="1">
                <a:latin typeface="Arial Narrow" panose="020B0606020202030204" pitchFamily="34" charset="0"/>
              </a:rPr>
              <a:t>nV</a:t>
            </a:r>
            <a:r>
              <a:rPr kumimoji="1" lang="en-US" altLang="ja-JP" sz="1100" dirty="0">
                <a:latin typeface="Arial Narrow" panose="020B0606020202030204" pitchFamily="34" charset="0"/>
              </a:rPr>
              <a:t> minimum resolution, for precise characterization. The B2900A covers voltages up to 210 V and currents up to 3 A (DC)/10.5 A (pulsed), which enables it to provide wider coverage for testing a variety of diodes.</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The built-in sweep function helps you efficiently create sweeps and a range of software control options, helps you choose the solution that best fits your particular requirement and improve productivity for test, debug, and characterization.</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Please refer to the application notes shown in this slide </a:t>
            </a:r>
            <a:r>
              <a:rPr lang="en-US" altLang="ja-JP" sz="1100" dirty="0">
                <a:latin typeface="Arial Narrow" panose="020B0606020202030204" pitchFamily="34" charset="0"/>
              </a:rPr>
              <a:t>for more</a:t>
            </a:r>
            <a:r>
              <a:rPr kumimoji="1" lang="en-US" altLang="ja-JP" sz="1100" dirty="0">
                <a:latin typeface="Arial Narrow" panose="020B0606020202030204" pitchFamily="34" charset="0"/>
              </a:rPr>
              <a:t> detail.</a:t>
            </a:r>
          </a:p>
          <a:p>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8</a:t>
            </a:fld>
            <a:endParaRPr kumimoji="1" lang="ja-JP" altLang="en-US"/>
          </a:p>
        </p:txBody>
      </p:sp>
    </p:spTree>
    <p:extLst>
      <p:ext uri="{BB962C8B-B14F-4D97-AF65-F5344CB8AC3E}">
        <p14:creationId xmlns:p14="http://schemas.microsoft.com/office/powerpoint/2010/main" val="26242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100" dirty="0">
                <a:latin typeface="Arial Narrow" panose="020B0606020202030204" pitchFamily="34" charset="0"/>
              </a:rPr>
              <a:t>The field of electrochemistry, a combination of electrical</a:t>
            </a:r>
            <a:r>
              <a:rPr kumimoji="1" lang="ja-JP" altLang="en-US" sz="1100" baseline="0" dirty="0">
                <a:latin typeface="Arial Narrow" panose="020B0606020202030204" pitchFamily="34" charset="0"/>
              </a:rPr>
              <a:t> </a:t>
            </a:r>
            <a:r>
              <a:rPr kumimoji="1" lang="en-US" altLang="ja-JP" sz="1100" dirty="0">
                <a:latin typeface="Arial Narrow" panose="020B0606020202030204" pitchFamily="34" charset="0"/>
              </a:rPr>
              <a:t>and chemical energy, is attracting investment in energy-focused research areas such as batteries, capacitors, energy storage devices, photovoltaics, corrosion, hydrogen cells, electrochemical sensors etc. A common measurement technique in electrochemistry is cyclic voltammetry (C-V) which studies the redox and transport properties in an electrolyte solution. </a:t>
            </a:r>
            <a:r>
              <a:rPr kumimoji="1" lang="en-US" altLang="ja-JP" sz="1100" dirty="0" err="1">
                <a:latin typeface="Arial Narrow" panose="020B0606020202030204" pitchFamily="34" charset="0"/>
              </a:rPr>
              <a:t>Keysight’s</a:t>
            </a:r>
            <a:r>
              <a:rPr kumimoji="1" lang="en-US" altLang="ja-JP" sz="1100" dirty="0">
                <a:latin typeface="Arial Narrow" panose="020B0606020202030204" pitchFamily="34" charset="0"/>
              </a:rPr>
              <a:t> </a:t>
            </a:r>
            <a:r>
              <a:rPr lang="en-US" altLang="ja-JP" sz="1100" dirty="0">
                <a:latin typeface="Arial Narrow" panose="020B0606020202030204" pitchFamily="34" charset="0"/>
              </a:rPr>
              <a:t>B2900A series is well suited </a:t>
            </a:r>
            <a:r>
              <a:rPr kumimoji="1" lang="en-US" altLang="ja-JP" sz="1100" dirty="0">
                <a:latin typeface="Arial Narrow" panose="020B0606020202030204" pitchFamily="34" charset="0"/>
              </a:rPr>
              <a:t>for electrochemical measurements with integrated current-voltage (I-V) source &amp; measurement capabilities.</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First, the B2900A series of SMU has the capability to measure electrochemical</a:t>
            </a:r>
            <a:r>
              <a:rPr kumimoji="1" lang="en-US" altLang="ja-JP" sz="1100" baseline="0" dirty="0">
                <a:latin typeface="Arial Narrow" panose="020B0606020202030204" pitchFamily="34" charset="0"/>
              </a:rPr>
              <a:t> currents precisely.</a:t>
            </a:r>
            <a:r>
              <a:rPr lang="en-US" altLang="ja-JP" sz="1100" dirty="0">
                <a:latin typeface="Arial Narrow" panose="020B0606020202030204" pitchFamily="34" charset="0"/>
              </a:rPr>
              <a:t>  In addition to the benefits described before, its</a:t>
            </a:r>
            <a:r>
              <a:rPr kumimoji="1" lang="en-US" altLang="ja-JP" sz="1100" dirty="0">
                <a:latin typeface="Arial Narrow" panose="020B0606020202030204" pitchFamily="34" charset="0"/>
              </a:rPr>
              <a:t> 6.5 digit source &amp; measurement resolution and 10 </a:t>
            </a:r>
            <a:r>
              <a:rPr kumimoji="1" lang="en-US" altLang="ja-JP" sz="1100" dirty="0" err="1">
                <a:latin typeface="Arial Narrow" panose="020B0606020202030204" pitchFamily="34" charset="0"/>
              </a:rPr>
              <a:t>fA</a:t>
            </a:r>
            <a:r>
              <a:rPr kumimoji="1" lang="en-US" altLang="ja-JP" sz="1100" dirty="0">
                <a:latin typeface="Arial Narrow" panose="020B0606020202030204" pitchFamily="34" charset="0"/>
              </a:rPr>
              <a:t> minimum measurement resolution, enables</a:t>
            </a:r>
            <a:r>
              <a:rPr kumimoji="1" lang="en-US" altLang="ja-JP" sz="1100" baseline="0" dirty="0">
                <a:latin typeface="Arial Narrow" panose="020B0606020202030204" pitchFamily="34" charset="0"/>
              </a:rPr>
              <a:t> even small electrode system with low electrochemical currents to be accurately measured.</a:t>
            </a:r>
          </a:p>
          <a:p>
            <a:endParaRPr kumimoji="1" lang="en-US" altLang="ja-JP" sz="1100" dirty="0">
              <a:latin typeface="Arial Narrow" panose="020B0606020202030204" pitchFamily="34" charset="0"/>
            </a:endParaRPr>
          </a:p>
          <a:p>
            <a:r>
              <a:rPr kumimoji="1" lang="en-US" altLang="ja-JP" sz="1100" dirty="0">
                <a:latin typeface="Arial Narrow" panose="020B0606020202030204" pitchFamily="34" charset="0"/>
              </a:rPr>
              <a:t>The</a:t>
            </a:r>
            <a:r>
              <a:rPr kumimoji="1" lang="en-US" altLang="ja-JP" sz="1100" baseline="0" dirty="0">
                <a:latin typeface="Arial Narrow" panose="020B0606020202030204" pitchFamily="34" charset="0"/>
              </a:rPr>
              <a:t> B2900A series of SMU has</a:t>
            </a:r>
            <a:r>
              <a:rPr kumimoji="1" lang="en-US" altLang="ja-JP" sz="1100" dirty="0">
                <a:latin typeface="Arial Narrow" panose="020B0606020202030204" pitchFamily="34" charset="0"/>
              </a:rPr>
              <a:t> built-in sweep capability which makes it easy to output required voltage waveform. Its accurate timing control</a:t>
            </a:r>
            <a:r>
              <a:rPr kumimoji="1" lang="en-US" altLang="ja-JP" sz="1100" baseline="0" dirty="0">
                <a:latin typeface="Arial Narrow" panose="020B0606020202030204" pitchFamily="34" charset="0"/>
              </a:rPr>
              <a:t> capability with 10 </a:t>
            </a:r>
            <a:r>
              <a:rPr kumimoji="1" lang="el-GR" altLang="ja-JP" sz="1100" baseline="0" dirty="0">
                <a:latin typeface="Arial Narrow" panose="020B0606020202030204" pitchFamily="34" charset="0"/>
              </a:rPr>
              <a:t>μ</a:t>
            </a:r>
            <a:r>
              <a:rPr kumimoji="1" lang="en-US" altLang="ja-JP" sz="1100" baseline="0" dirty="0">
                <a:latin typeface="Arial Narrow" panose="020B0606020202030204" pitchFamily="34" charset="0"/>
              </a:rPr>
              <a:t>s resolution ensures the source and measurement timing strictly and accurately.</a:t>
            </a:r>
            <a:endParaRPr kumimoji="1" lang="en-US" altLang="ja-JP" sz="1100" dirty="0">
              <a:latin typeface="Arial Narrow" panose="020B0606020202030204" pitchFamily="34" charset="0"/>
            </a:endParaRPr>
          </a:p>
          <a:p>
            <a:endParaRPr lang="en-US" altLang="ja-JP" sz="1100" dirty="0">
              <a:latin typeface="Arial Narrow" panose="020B0606020202030204" pitchFamily="34" charset="0"/>
            </a:endParaRPr>
          </a:p>
          <a:p>
            <a:r>
              <a:rPr kumimoji="1" lang="en-US" altLang="ja-JP" sz="1100" dirty="0">
                <a:latin typeface="Arial Narrow" panose="020B0606020202030204" pitchFamily="34" charset="0"/>
              </a:rPr>
              <a:t>Please refer to the application note shown in this slide for more detail.</a:t>
            </a:r>
          </a:p>
          <a:p>
            <a:endParaRPr kumimoji="1" lang="ja-JP" alt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E078D17-01DC-4456-AB79-3944CB5022E1}" type="slidenum">
              <a:rPr kumimoji="1" lang="ja-JP" altLang="en-US" smtClean="0"/>
              <a:t>9</a:t>
            </a:fld>
            <a:endParaRPr kumimoji="1" lang="ja-JP" altLang="en-US" dirty="0"/>
          </a:p>
        </p:txBody>
      </p:sp>
    </p:spTree>
    <p:extLst>
      <p:ext uri="{BB962C8B-B14F-4D97-AF65-F5344CB8AC3E}">
        <p14:creationId xmlns:p14="http://schemas.microsoft.com/office/powerpoint/2010/main" val="3619183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Pr>
        <a:solidFill>
          <a:schemeClr val="bg1"/>
        </a:solidFill>
        <a:effectLst/>
      </p:bgPr>
    </p:bg>
    <p:spTree>
      <p:nvGrpSpPr>
        <p:cNvPr id="1" name=""/>
        <p:cNvGrpSpPr/>
        <p:nvPr/>
      </p:nvGrpSpPr>
      <p:grpSpPr>
        <a:xfrm>
          <a:off x="0" y="0"/>
          <a:ext cx="0" cy="0"/>
          <a:chOff x="0" y="0"/>
          <a:chExt cx="0" cy="0"/>
        </a:xfrm>
      </p:grpSpPr>
      <p:grpSp>
        <p:nvGrpSpPr>
          <p:cNvPr id="136" name="Group 135"/>
          <p:cNvGrpSpPr/>
          <p:nvPr/>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Arial</a:t>
            </a:r>
            <a:br>
              <a:rPr lang="en-US" dirty="0"/>
            </a:br>
            <a:r>
              <a:rPr lang="en-US" dirty="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a:t>Type Date Here</a:t>
            </a:r>
          </a:p>
        </p:txBody>
      </p:sp>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391999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3581400" y="1600199"/>
            <a:ext cx="5110163" cy="4572000"/>
          </a:xfrm>
        </p:spPr>
        <p:txBody>
          <a:bodyPr anchor="ctr"/>
          <a:lstStyle>
            <a:lvl1pPr marL="0" indent="0" algn="ctr">
              <a:buNone/>
              <a:defRPr/>
            </a:lvl1pPr>
          </a:lstStyle>
          <a:p>
            <a:r>
              <a:rPr lang="en-US" dirty="0"/>
              <a:t>Click to add image</a:t>
            </a:r>
          </a:p>
        </p:txBody>
      </p:sp>
      <p:sp>
        <p:nvSpPr>
          <p:cNvPr id="2" name="Title 1"/>
          <p:cNvSpPr>
            <a:spLocks noGrp="1"/>
          </p:cNvSpPr>
          <p:nvPr>
            <p:ph type="title"/>
          </p:nvPr>
        </p:nvSpPr>
        <p:spPr>
          <a:xfrm>
            <a:off x="751840" y="152400"/>
            <a:ext cx="7192010" cy="514350"/>
          </a:xfrm>
        </p:spPr>
        <p:txBody>
          <a:bodyPr/>
          <a:lstStyle>
            <a:lvl1pPr>
              <a:defRPr/>
            </a:lvl1pPr>
          </a:lstStyle>
          <a:p>
            <a:r>
              <a:rPr lang="en-US" altLang="ja-JP"/>
              <a:t>Click to edit Master title style</a:t>
            </a:r>
            <a:endParaRPr lang="en-US"/>
          </a:p>
        </p:txBody>
      </p:sp>
      <p:sp>
        <p:nvSpPr>
          <p:cNvPr id="5" name="Text Placeholder 4"/>
          <p:cNvSpPr>
            <a:spLocks noGrp="1"/>
          </p:cNvSpPr>
          <p:nvPr>
            <p:ph type="body" sz="quarter" idx="3" hasCustomPrompt="1"/>
          </p:nvPr>
        </p:nvSpPr>
        <p:spPr>
          <a:xfrm>
            <a:off x="7518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751840" y="1912300"/>
            <a:ext cx="2689860" cy="4261104"/>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8" name="Footer Placeholder 7"/>
          <p:cNvSpPr>
            <a:spLocks noGrp="1"/>
          </p:cNvSpPr>
          <p:nvPr>
            <p:ph type="ftr" sz="quarter" idx="11"/>
          </p:nvPr>
        </p:nvSpPr>
        <p:spPr/>
        <p:txBody>
          <a:bodyPr/>
          <a:lstStyle/>
          <a:p>
            <a:endParaRPr kumimoji="1" lang="ja-JP" altLang="en-US"/>
          </a:p>
        </p:txBody>
      </p:sp>
      <p:sp>
        <p:nvSpPr>
          <p:cNvPr id="10" name="Slide Number Placeholder 5"/>
          <p:cNvSpPr>
            <a:spLocks noGrp="1"/>
          </p:cNvSpPr>
          <p:nvPr>
            <p:ph type="sldNum" sz="quarter" idx="1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109953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altLang="ja-JP"/>
              <a:t>Click to edit Master title style</a:t>
            </a:r>
            <a:endParaRPr lang="en-US"/>
          </a:p>
        </p:txBody>
      </p:sp>
      <p:sp>
        <p:nvSpPr>
          <p:cNvPr id="3" name="Text Placeholder 2"/>
          <p:cNvSpPr>
            <a:spLocks noGrp="1"/>
          </p:cNvSpPr>
          <p:nvPr>
            <p:ph type="body" idx="1" hasCustomPrompt="1"/>
          </p:nvPr>
        </p:nvSpPr>
        <p:spPr>
          <a:xfrm>
            <a:off x="752475" y="1211580"/>
            <a:ext cx="374637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752475" y="1874201"/>
            <a:ext cx="3746373"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p:txBody>
      </p:sp>
      <p:sp>
        <p:nvSpPr>
          <p:cNvPr id="5" name="Text Placeholder 4"/>
          <p:cNvSpPr>
            <a:spLocks noGrp="1"/>
          </p:cNvSpPr>
          <p:nvPr>
            <p:ph type="body" sz="quarter" idx="3" hasCustomPrompt="1"/>
          </p:nvPr>
        </p:nvSpPr>
        <p:spPr>
          <a:xfrm>
            <a:off x="6598920" y="1539874"/>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1</a:t>
            </a:r>
          </a:p>
        </p:txBody>
      </p:sp>
      <p:sp>
        <p:nvSpPr>
          <p:cNvPr id="6" name="Content Placeholder 5"/>
          <p:cNvSpPr>
            <a:spLocks noGrp="1"/>
          </p:cNvSpPr>
          <p:nvPr>
            <p:ph sz="quarter" idx="4"/>
          </p:nvPr>
        </p:nvSpPr>
        <p:spPr>
          <a:xfrm>
            <a:off x="6598920" y="1834577"/>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ltLang="ja-JP"/>
              <a:t>Edit Master text styles</a:t>
            </a:r>
          </a:p>
          <a:p>
            <a:pPr lvl="1"/>
            <a:r>
              <a:rPr lang="en-US" altLang="ja-JP"/>
              <a:t>Second level</a:t>
            </a:r>
          </a:p>
        </p:txBody>
      </p:sp>
      <p:sp>
        <p:nvSpPr>
          <p:cNvPr id="8" name="Footer Placeholder 7"/>
          <p:cNvSpPr>
            <a:spLocks noGrp="1"/>
          </p:cNvSpPr>
          <p:nvPr>
            <p:ph type="ftr" sz="quarter" idx="11"/>
          </p:nvPr>
        </p:nvSpPr>
        <p:spPr/>
        <p:txBody>
          <a:bodyPr/>
          <a:lstStyle/>
          <a:p>
            <a:endParaRPr kumimoji="1" lang="ja-JP" altLang="en-US"/>
          </a:p>
        </p:txBody>
      </p:sp>
      <p:sp>
        <p:nvSpPr>
          <p:cNvPr id="14" name="Text Placeholder 4"/>
          <p:cNvSpPr>
            <a:spLocks noGrp="1"/>
          </p:cNvSpPr>
          <p:nvPr>
            <p:ph type="body" sz="quarter" idx="13" hasCustomPrompt="1"/>
          </p:nvPr>
        </p:nvSpPr>
        <p:spPr>
          <a:xfrm>
            <a:off x="6598920" y="302514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2</a:t>
            </a:r>
          </a:p>
        </p:txBody>
      </p:sp>
      <p:sp>
        <p:nvSpPr>
          <p:cNvPr id="15" name="Content Placeholder 5"/>
          <p:cNvSpPr>
            <a:spLocks noGrp="1"/>
          </p:cNvSpPr>
          <p:nvPr>
            <p:ph sz="quarter" idx="14"/>
          </p:nvPr>
        </p:nvSpPr>
        <p:spPr>
          <a:xfrm>
            <a:off x="6598920" y="331984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ltLang="ja-JP"/>
              <a:t>Edit Master text styles</a:t>
            </a:r>
          </a:p>
          <a:p>
            <a:pPr lvl="1"/>
            <a:r>
              <a:rPr lang="en-US" altLang="ja-JP"/>
              <a:t>Second level</a:t>
            </a:r>
          </a:p>
        </p:txBody>
      </p:sp>
      <p:sp>
        <p:nvSpPr>
          <p:cNvPr id="16" name="Text Placeholder 4"/>
          <p:cNvSpPr>
            <a:spLocks noGrp="1"/>
          </p:cNvSpPr>
          <p:nvPr>
            <p:ph type="body" sz="quarter" idx="15" hasCustomPrompt="1"/>
          </p:nvPr>
        </p:nvSpPr>
        <p:spPr>
          <a:xfrm>
            <a:off x="6598920" y="445770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3</a:t>
            </a:r>
          </a:p>
        </p:txBody>
      </p:sp>
      <p:sp>
        <p:nvSpPr>
          <p:cNvPr id="17" name="Content Placeholder 5"/>
          <p:cNvSpPr>
            <a:spLocks noGrp="1"/>
          </p:cNvSpPr>
          <p:nvPr>
            <p:ph sz="quarter" idx="16"/>
          </p:nvPr>
        </p:nvSpPr>
        <p:spPr>
          <a:xfrm>
            <a:off x="6598920" y="475240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ltLang="ja-JP"/>
              <a:t>Edit Master text styles</a:t>
            </a:r>
          </a:p>
          <a:p>
            <a:pPr lvl="1"/>
            <a:r>
              <a:rPr lang="en-US" altLang="ja-JP"/>
              <a:t>Second level</a:t>
            </a:r>
          </a:p>
        </p:txBody>
      </p:sp>
      <p:sp>
        <p:nvSpPr>
          <p:cNvPr id="19" name="Picture Placeholder 18"/>
          <p:cNvSpPr>
            <a:spLocks noGrp="1"/>
          </p:cNvSpPr>
          <p:nvPr>
            <p:ph type="pic" sz="quarter" idx="17" hasCustomPrompt="1"/>
          </p:nvPr>
        </p:nvSpPr>
        <p:spPr>
          <a:xfrm>
            <a:off x="4724400" y="1616075"/>
            <a:ext cx="1600200" cy="1203325"/>
          </a:xfrm>
        </p:spPr>
        <p:txBody>
          <a:bodyPr anchor="ctr"/>
          <a:lstStyle>
            <a:lvl1pPr marL="0" indent="0" algn="ctr">
              <a:buNone/>
              <a:defRPr sz="1300"/>
            </a:lvl1pPr>
          </a:lstStyle>
          <a:p>
            <a:r>
              <a:rPr lang="en-US" dirty="0"/>
              <a:t>Click to add image</a:t>
            </a:r>
          </a:p>
        </p:txBody>
      </p:sp>
      <p:sp>
        <p:nvSpPr>
          <p:cNvPr id="20" name="Picture Placeholder 18"/>
          <p:cNvSpPr>
            <a:spLocks noGrp="1"/>
          </p:cNvSpPr>
          <p:nvPr>
            <p:ph type="pic" sz="quarter" idx="18" hasCustomPrompt="1"/>
          </p:nvPr>
        </p:nvSpPr>
        <p:spPr>
          <a:xfrm>
            <a:off x="4724400" y="3071495"/>
            <a:ext cx="1600200" cy="1203325"/>
          </a:xfrm>
        </p:spPr>
        <p:txBody>
          <a:bodyPr anchor="ctr"/>
          <a:lstStyle>
            <a:lvl1pPr marL="0" indent="0" algn="ctr">
              <a:buNone/>
              <a:defRPr sz="1300"/>
            </a:lvl1pPr>
          </a:lstStyle>
          <a:p>
            <a:r>
              <a:rPr lang="en-US" dirty="0"/>
              <a:t>Click to add image</a:t>
            </a:r>
          </a:p>
        </p:txBody>
      </p:sp>
      <p:sp>
        <p:nvSpPr>
          <p:cNvPr id="21" name="Picture Placeholder 18"/>
          <p:cNvSpPr>
            <a:spLocks noGrp="1"/>
          </p:cNvSpPr>
          <p:nvPr>
            <p:ph type="pic" sz="quarter" idx="19" hasCustomPrompt="1"/>
          </p:nvPr>
        </p:nvSpPr>
        <p:spPr>
          <a:xfrm>
            <a:off x="4724400" y="4542155"/>
            <a:ext cx="1600200" cy="1203325"/>
          </a:xfrm>
        </p:spPr>
        <p:txBody>
          <a:bodyPr anchor="ctr"/>
          <a:lstStyle>
            <a:lvl1pPr marL="0" indent="0" algn="ctr">
              <a:buNone/>
              <a:defRPr sz="1300"/>
            </a:lvl1pPr>
          </a:lstStyle>
          <a:p>
            <a:r>
              <a:rPr lang="en-US" dirty="0"/>
              <a:t>Click to add image</a:t>
            </a:r>
          </a:p>
        </p:txBody>
      </p:sp>
      <p:sp>
        <p:nvSpPr>
          <p:cNvPr id="18" name="Slide Number Placeholder 5"/>
          <p:cNvSpPr>
            <a:spLocks noGrp="1"/>
          </p:cNvSpPr>
          <p:nvPr>
            <p:ph type="sldNum" sz="quarter" idx="20"/>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22" name="Date Placeholder 3"/>
          <p:cNvSpPr>
            <a:spLocks noGrp="1"/>
          </p:cNvSpPr>
          <p:nvPr>
            <p:ph type="dt" sz="half" idx="21"/>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44654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752474"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1</a:t>
            </a:r>
          </a:p>
        </p:txBody>
      </p:sp>
      <p:sp>
        <p:nvSpPr>
          <p:cNvPr id="2" name="Title 1"/>
          <p:cNvSpPr>
            <a:spLocks noGrp="1"/>
          </p:cNvSpPr>
          <p:nvPr>
            <p:ph type="title"/>
          </p:nvPr>
        </p:nvSpPr>
        <p:spPr>
          <a:xfrm>
            <a:off x="751840" y="152400"/>
            <a:ext cx="7192010" cy="514350"/>
          </a:xfrm>
        </p:spPr>
        <p:txBody>
          <a:bodyPr/>
          <a:lstStyle>
            <a:lvl1pPr>
              <a:defRPr/>
            </a:lvl1pPr>
          </a:lstStyle>
          <a:p>
            <a:r>
              <a:rPr lang="en-US" altLang="ja-JP"/>
              <a:t>Click to edit Master title style</a:t>
            </a:r>
            <a:endParaRPr lang="en-US"/>
          </a:p>
        </p:txBody>
      </p:sp>
      <p:sp>
        <p:nvSpPr>
          <p:cNvPr id="3" name="Text Placeholder 2"/>
          <p:cNvSpPr>
            <a:spLocks noGrp="1"/>
          </p:cNvSpPr>
          <p:nvPr>
            <p:ph type="body" idx="1" hasCustomPrompt="1"/>
          </p:nvPr>
        </p:nvSpPr>
        <p:spPr>
          <a:xfrm>
            <a:off x="752475" y="1211580"/>
            <a:ext cx="625792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752475" y="1874201"/>
            <a:ext cx="6257925"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altLang="ja-JP"/>
              <a:t>Edit Master text styles</a:t>
            </a:r>
          </a:p>
        </p:txBody>
      </p:sp>
      <p:sp>
        <p:nvSpPr>
          <p:cNvPr id="8" name="Footer Placeholder 7"/>
          <p:cNvSpPr>
            <a:spLocks noGrp="1"/>
          </p:cNvSpPr>
          <p:nvPr>
            <p:ph type="ftr" sz="quarter" idx="11"/>
          </p:nvPr>
        </p:nvSpPr>
        <p:spPr/>
        <p:txBody>
          <a:bodyPr/>
          <a:lstStyle/>
          <a:p>
            <a:endParaRPr kumimoji="1" lang="ja-JP" altLang="en-US"/>
          </a:p>
        </p:txBody>
      </p:sp>
      <p:sp>
        <p:nvSpPr>
          <p:cNvPr id="19" name="Picture Placeholder 18"/>
          <p:cNvSpPr>
            <a:spLocks noGrp="1"/>
          </p:cNvSpPr>
          <p:nvPr>
            <p:ph type="pic" sz="quarter" idx="17" hasCustomPrompt="1"/>
          </p:nvPr>
        </p:nvSpPr>
        <p:spPr>
          <a:xfrm>
            <a:off x="752474" y="2819400"/>
            <a:ext cx="2286000" cy="1417320"/>
          </a:xfrm>
        </p:spPr>
        <p:txBody>
          <a:bodyPr anchor="ctr"/>
          <a:lstStyle>
            <a:lvl1pPr marL="0" indent="0" algn="ctr">
              <a:buNone/>
              <a:defRPr sz="1300"/>
            </a:lvl1pPr>
          </a:lstStyle>
          <a:p>
            <a:r>
              <a:rPr lang="en-US" dirty="0"/>
              <a:t>Click to add image</a:t>
            </a:r>
          </a:p>
        </p:txBody>
      </p:sp>
      <p:sp>
        <p:nvSpPr>
          <p:cNvPr id="20" name="Picture Placeholder 18"/>
          <p:cNvSpPr>
            <a:spLocks noGrp="1"/>
          </p:cNvSpPr>
          <p:nvPr>
            <p:ph type="pic" sz="quarter" idx="18" hasCustomPrompt="1"/>
          </p:nvPr>
        </p:nvSpPr>
        <p:spPr>
          <a:xfrm>
            <a:off x="3419665" y="2819400"/>
            <a:ext cx="2286000" cy="1417320"/>
          </a:xfrm>
        </p:spPr>
        <p:txBody>
          <a:bodyPr anchor="ctr"/>
          <a:lstStyle>
            <a:lvl1pPr marL="0" indent="0" algn="ctr">
              <a:buNone/>
              <a:defRPr sz="1300"/>
            </a:lvl1pPr>
          </a:lstStyle>
          <a:p>
            <a:r>
              <a:rPr lang="en-US" dirty="0"/>
              <a:t>Click to add image</a:t>
            </a:r>
          </a:p>
        </p:txBody>
      </p:sp>
      <p:sp>
        <p:nvSpPr>
          <p:cNvPr id="21" name="Picture Placeholder 18"/>
          <p:cNvSpPr>
            <a:spLocks noGrp="1"/>
          </p:cNvSpPr>
          <p:nvPr>
            <p:ph type="pic" sz="quarter" idx="19" hasCustomPrompt="1"/>
          </p:nvPr>
        </p:nvSpPr>
        <p:spPr>
          <a:xfrm>
            <a:off x="6086856" y="2819400"/>
            <a:ext cx="2286000" cy="1417320"/>
          </a:xfrm>
        </p:spPr>
        <p:txBody>
          <a:bodyPr anchor="ctr"/>
          <a:lstStyle>
            <a:lvl1pPr marL="0" indent="0" algn="ctr">
              <a:buNone/>
              <a:defRPr sz="1300"/>
            </a:lvl1pPr>
          </a:lstStyle>
          <a:p>
            <a:r>
              <a:rPr lang="en-US" dirty="0"/>
              <a:t>Click to add image</a:t>
            </a:r>
          </a:p>
        </p:txBody>
      </p:sp>
      <p:sp>
        <p:nvSpPr>
          <p:cNvPr id="26" name="Text Placeholder 4"/>
          <p:cNvSpPr>
            <a:spLocks noGrp="1"/>
          </p:cNvSpPr>
          <p:nvPr>
            <p:ph type="body" sz="quarter" idx="25" hasCustomPrompt="1"/>
          </p:nvPr>
        </p:nvSpPr>
        <p:spPr>
          <a:xfrm>
            <a:off x="3419665"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2</a:t>
            </a:r>
          </a:p>
        </p:txBody>
      </p:sp>
      <p:sp>
        <p:nvSpPr>
          <p:cNvPr id="27" name="Text Placeholder 4"/>
          <p:cNvSpPr>
            <a:spLocks noGrp="1"/>
          </p:cNvSpPr>
          <p:nvPr>
            <p:ph type="body" sz="quarter" idx="26" hasCustomPrompt="1"/>
          </p:nvPr>
        </p:nvSpPr>
        <p:spPr>
          <a:xfrm>
            <a:off x="6086856"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3</a:t>
            </a:r>
          </a:p>
        </p:txBody>
      </p:sp>
      <p:sp>
        <p:nvSpPr>
          <p:cNvPr id="31" name="Text Placeholder 30"/>
          <p:cNvSpPr>
            <a:spLocks noGrp="1"/>
          </p:cNvSpPr>
          <p:nvPr>
            <p:ph type="body" sz="quarter" idx="30"/>
          </p:nvPr>
        </p:nvSpPr>
        <p:spPr>
          <a:xfrm>
            <a:off x="752475" y="4724400"/>
            <a:ext cx="2295525" cy="1144588"/>
          </a:xfrm>
        </p:spPr>
        <p:txBody>
          <a:bodyPr/>
          <a:lstStyle>
            <a:lvl1pPr>
              <a:defRPr sz="1300"/>
            </a:lvl1pPr>
            <a:lvl2pPr marL="511175" indent="-152400">
              <a:spcBef>
                <a:spcPts val="300"/>
              </a:spcBef>
              <a:defRPr sz="1300"/>
            </a:lvl2pPr>
          </a:lstStyle>
          <a:p>
            <a:pPr lvl="0"/>
            <a:r>
              <a:rPr lang="en-US" altLang="ja-JP"/>
              <a:t>Edit Master text styles</a:t>
            </a:r>
          </a:p>
          <a:p>
            <a:pPr lvl="1"/>
            <a:r>
              <a:rPr lang="en-US" altLang="ja-JP"/>
              <a:t>Second level</a:t>
            </a:r>
          </a:p>
        </p:txBody>
      </p:sp>
      <p:sp>
        <p:nvSpPr>
          <p:cNvPr id="32" name="Text Placeholder 30"/>
          <p:cNvSpPr>
            <a:spLocks noGrp="1"/>
          </p:cNvSpPr>
          <p:nvPr>
            <p:ph type="body" sz="quarter" idx="31"/>
          </p:nvPr>
        </p:nvSpPr>
        <p:spPr>
          <a:xfrm>
            <a:off x="3419665" y="4724400"/>
            <a:ext cx="2295525" cy="1144588"/>
          </a:xfrm>
        </p:spPr>
        <p:txBody>
          <a:bodyPr/>
          <a:lstStyle>
            <a:lvl1pPr>
              <a:defRPr sz="1300"/>
            </a:lvl1pPr>
            <a:lvl2pPr marL="511175" indent="-152400">
              <a:spcBef>
                <a:spcPts val="300"/>
              </a:spcBef>
              <a:defRPr sz="1300"/>
            </a:lvl2pPr>
          </a:lstStyle>
          <a:p>
            <a:pPr lvl="0"/>
            <a:r>
              <a:rPr lang="en-US" altLang="ja-JP"/>
              <a:t>Edit Master text styles</a:t>
            </a:r>
          </a:p>
          <a:p>
            <a:pPr lvl="1"/>
            <a:r>
              <a:rPr lang="en-US" altLang="ja-JP"/>
              <a:t>Second level</a:t>
            </a:r>
          </a:p>
        </p:txBody>
      </p:sp>
      <p:sp>
        <p:nvSpPr>
          <p:cNvPr id="33" name="Text Placeholder 30"/>
          <p:cNvSpPr>
            <a:spLocks noGrp="1"/>
          </p:cNvSpPr>
          <p:nvPr>
            <p:ph type="body" sz="quarter" idx="32"/>
          </p:nvPr>
        </p:nvSpPr>
        <p:spPr>
          <a:xfrm>
            <a:off x="6086856" y="4724400"/>
            <a:ext cx="2295525" cy="1144588"/>
          </a:xfrm>
        </p:spPr>
        <p:txBody>
          <a:bodyPr/>
          <a:lstStyle>
            <a:lvl1pPr>
              <a:defRPr sz="1300"/>
            </a:lvl1pPr>
            <a:lvl2pPr marL="511175" indent="-152400">
              <a:spcBef>
                <a:spcPts val="300"/>
              </a:spcBef>
              <a:defRPr sz="1300"/>
            </a:lvl2pPr>
          </a:lstStyle>
          <a:p>
            <a:pPr lvl="0"/>
            <a:r>
              <a:rPr lang="en-US" altLang="ja-JP"/>
              <a:t>Edit Master text styles</a:t>
            </a:r>
          </a:p>
          <a:p>
            <a:pPr lvl="1"/>
            <a:r>
              <a:rPr lang="en-US" altLang="ja-JP"/>
              <a:t>Second level</a:t>
            </a:r>
          </a:p>
        </p:txBody>
      </p:sp>
      <p:sp>
        <p:nvSpPr>
          <p:cNvPr id="1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17" name="Date Placeholder 3"/>
          <p:cNvSpPr>
            <a:spLocks noGrp="1"/>
          </p:cNvSpPr>
          <p:nvPr>
            <p:ph type="dt" sz="half" idx="3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65622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p:nvGrpSpPr>
        <p:grpSpPr>
          <a:xfrm>
            <a:off x="152400" y="401320"/>
            <a:ext cx="88392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6"/>
            <p:cNvSpPr>
              <a:spLocks noChangeShapeType="1"/>
            </p:cNvSpPr>
            <p:nvPr/>
          </p:nvSpPr>
          <p:spPr bwMode="auto">
            <a:xfrm>
              <a:off x="30221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7"/>
            <p:cNvSpPr>
              <a:spLocks noChangeShapeType="1"/>
            </p:cNvSpPr>
            <p:nvPr/>
          </p:nvSpPr>
          <p:spPr bwMode="auto">
            <a:xfrm>
              <a:off x="45203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9"/>
            <p:cNvSpPr>
              <a:spLocks noChangeShapeType="1"/>
            </p:cNvSpPr>
            <p:nvPr/>
          </p:nvSpPr>
          <p:spPr bwMode="auto">
            <a:xfrm>
              <a:off x="75166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0"/>
            <p:cNvSpPr>
              <a:spLocks noChangeShapeType="1"/>
            </p:cNvSpPr>
            <p:nvPr/>
          </p:nvSpPr>
          <p:spPr bwMode="auto">
            <a:xfrm>
              <a:off x="90148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1"/>
            <p:cNvSpPr>
              <a:spLocks noChangeShapeType="1"/>
            </p:cNvSpPr>
            <p:nvPr/>
          </p:nvSpPr>
          <p:spPr bwMode="auto">
            <a:xfrm>
              <a:off x="105130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2"/>
            <p:cNvSpPr>
              <a:spLocks noChangeShapeType="1"/>
            </p:cNvSpPr>
            <p:nvPr/>
          </p:nvSpPr>
          <p:spPr bwMode="auto">
            <a:xfrm>
              <a:off x="120111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3"/>
            <p:cNvSpPr>
              <a:spLocks noChangeShapeType="1"/>
            </p:cNvSpPr>
            <p:nvPr/>
          </p:nvSpPr>
          <p:spPr bwMode="auto">
            <a:xfrm>
              <a:off x="135093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14"/>
            <p:cNvSpPr>
              <a:spLocks noChangeShapeType="1"/>
            </p:cNvSpPr>
            <p:nvPr/>
          </p:nvSpPr>
          <p:spPr bwMode="auto">
            <a:xfrm>
              <a:off x="150075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15"/>
            <p:cNvSpPr>
              <a:spLocks noChangeShapeType="1"/>
            </p:cNvSpPr>
            <p:nvPr/>
          </p:nvSpPr>
          <p:spPr bwMode="auto">
            <a:xfrm>
              <a:off x="165057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16"/>
            <p:cNvSpPr>
              <a:spLocks noChangeShapeType="1"/>
            </p:cNvSpPr>
            <p:nvPr/>
          </p:nvSpPr>
          <p:spPr bwMode="auto">
            <a:xfrm>
              <a:off x="180038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17"/>
            <p:cNvSpPr>
              <a:spLocks noChangeShapeType="1"/>
            </p:cNvSpPr>
            <p:nvPr/>
          </p:nvSpPr>
          <p:spPr bwMode="auto">
            <a:xfrm>
              <a:off x="195020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18"/>
            <p:cNvSpPr>
              <a:spLocks noChangeShapeType="1"/>
            </p:cNvSpPr>
            <p:nvPr/>
          </p:nvSpPr>
          <p:spPr bwMode="auto">
            <a:xfrm>
              <a:off x="210002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9"/>
            <p:cNvSpPr>
              <a:spLocks noChangeShapeType="1"/>
            </p:cNvSpPr>
            <p:nvPr/>
          </p:nvSpPr>
          <p:spPr bwMode="auto">
            <a:xfrm>
              <a:off x="224983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20"/>
            <p:cNvSpPr>
              <a:spLocks noChangeShapeType="1"/>
            </p:cNvSpPr>
            <p:nvPr/>
          </p:nvSpPr>
          <p:spPr bwMode="auto">
            <a:xfrm>
              <a:off x="239965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21"/>
            <p:cNvSpPr>
              <a:spLocks noChangeShapeType="1"/>
            </p:cNvSpPr>
            <p:nvPr/>
          </p:nvSpPr>
          <p:spPr bwMode="auto">
            <a:xfrm>
              <a:off x="254947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22"/>
            <p:cNvSpPr>
              <a:spLocks noChangeShapeType="1"/>
            </p:cNvSpPr>
            <p:nvPr/>
          </p:nvSpPr>
          <p:spPr bwMode="auto">
            <a:xfrm>
              <a:off x="269928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23"/>
            <p:cNvSpPr>
              <a:spLocks noChangeShapeType="1"/>
            </p:cNvSpPr>
            <p:nvPr/>
          </p:nvSpPr>
          <p:spPr bwMode="auto">
            <a:xfrm>
              <a:off x="284910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24"/>
            <p:cNvSpPr>
              <a:spLocks noChangeShapeType="1"/>
            </p:cNvSpPr>
            <p:nvPr/>
          </p:nvSpPr>
          <p:spPr bwMode="auto">
            <a:xfrm>
              <a:off x="299892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25"/>
            <p:cNvSpPr>
              <a:spLocks noChangeShapeType="1"/>
            </p:cNvSpPr>
            <p:nvPr/>
          </p:nvSpPr>
          <p:spPr bwMode="auto">
            <a:xfrm>
              <a:off x="314874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26"/>
            <p:cNvSpPr>
              <a:spLocks noChangeShapeType="1"/>
            </p:cNvSpPr>
            <p:nvPr/>
          </p:nvSpPr>
          <p:spPr bwMode="auto">
            <a:xfrm>
              <a:off x="329855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27"/>
            <p:cNvSpPr>
              <a:spLocks noChangeShapeType="1"/>
            </p:cNvSpPr>
            <p:nvPr/>
          </p:nvSpPr>
          <p:spPr bwMode="auto">
            <a:xfrm>
              <a:off x="344837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28"/>
            <p:cNvSpPr>
              <a:spLocks noChangeShapeType="1"/>
            </p:cNvSpPr>
            <p:nvPr/>
          </p:nvSpPr>
          <p:spPr bwMode="auto">
            <a:xfrm>
              <a:off x="359819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9"/>
            <p:cNvSpPr>
              <a:spLocks noChangeShapeType="1"/>
            </p:cNvSpPr>
            <p:nvPr/>
          </p:nvSpPr>
          <p:spPr bwMode="auto">
            <a:xfrm>
              <a:off x="374800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30"/>
            <p:cNvSpPr>
              <a:spLocks noChangeShapeType="1"/>
            </p:cNvSpPr>
            <p:nvPr/>
          </p:nvSpPr>
          <p:spPr bwMode="auto">
            <a:xfrm>
              <a:off x="389782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31"/>
            <p:cNvSpPr>
              <a:spLocks noChangeShapeType="1"/>
            </p:cNvSpPr>
            <p:nvPr/>
          </p:nvSpPr>
          <p:spPr bwMode="auto">
            <a:xfrm>
              <a:off x="404764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32"/>
            <p:cNvSpPr>
              <a:spLocks noChangeShapeType="1"/>
            </p:cNvSpPr>
            <p:nvPr/>
          </p:nvSpPr>
          <p:spPr bwMode="auto">
            <a:xfrm>
              <a:off x="419745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33"/>
            <p:cNvSpPr>
              <a:spLocks noChangeShapeType="1"/>
            </p:cNvSpPr>
            <p:nvPr/>
          </p:nvSpPr>
          <p:spPr bwMode="auto">
            <a:xfrm>
              <a:off x="434727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34"/>
            <p:cNvSpPr>
              <a:spLocks noChangeShapeType="1"/>
            </p:cNvSpPr>
            <p:nvPr/>
          </p:nvSpPr>
          <p:spPr bwMode="auto">
            <a:xfrm>
              <a:off x="449709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35"/>
            <p:cNvSpPr>
              <a:spLocks noChangeShapeType="1"/>
            </p:cNvSpPr>
            <p:nvPr/>
          </p:nvSpPr>
          <p:spPr bwMode="auto">
            <a:xfrm>
              <a:off x="464691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36"/>
            <p:cNvSpPr>
              <a:spLocks noChangeShapeType="1"/>
            </p:cNvSpPr>
            <p:nvPr/>
          </p:nvSpPr>
          <p:spPr bwMode="auto">
            <a:xfrm>
              <a:off x="479672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37"/>
            <p:cNvSpPr>
              <a:spLocks noChangeShapeType="1"/>
            </p:cNvSpPr>
            <p:nvPr/>
          </p:nvSpPr>
          <p:spPr bwMode="auto">
            <a:xfrm>
              <a:off x="494654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38"/>
            <p:cNvSpPr>
              <a:spLocks noChangeShapeType="1"/>
            </p:cNvSpPr>
            <p:nvPr/>
          </p:nvSpPr>
          <p:spPr bwMode="auto">
            <a:xfrm>
              <a:off x="509636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39"/>
            <p:cNvSpPr>
              <a:spLocks noChangeShapeType="1"/>
            </p:cNvSpPr>
            <p:nvPr/>
          </p:nvSpPr>
          <p:spPr bwMode="auto">
            <a:xfrm>
              <a:off x="524617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40"/>
            <p:cNvSpPr>
              <a:spLocks noChangeShapeType="1"/>
            </p:cNvSpPr>
            <p:nvPr/>
          </p:nvSpPr>
          <p:spPr bwMode="auto">
            <a:xfrm>
              <a:off x="539599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41"/>
            <p:cNvSpPr>
              <a:spLocks noChangeShapeType="1"/>
            </p:cNvSpPr>
            <p:nvPr/>
          </p:nvSpPr>
          <p:spPr bwMode="auto">
            <a:xfrm>
              <a:off x="554581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42"/>
            <p:cNvSpPr>
              <a:spLocks noChangeShapeType="1"/>
            </p:cNvSpPr>
            <p:nvPr/>
          </p:nvSpPr>
          <p:spPr bwMode="auto">
            <a:xfrm>
              <a:off x="569562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43"/>
            <p:cNvSpPr>
              <a:spLocks noChangeShapeType="1"/>
            </p:cNvSpPr>
            <p:nvPr/>
          </p:nvSpPr>
          <p:spPr bwMode="auto">
            <a:xfrm>
              <a:off x="584544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44"/>
            <p:cNvSpPr>
              <a:spLocks noChangeShapeType="1"/>
            </p:cNvSpPr>
            <p:nvPr/>
          </p:nvSpPr>
          <p:spPr bwMode="auto">
            <a:xfrm>
              <a:off x="599526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45"/>
            <p:cNvSpPr>
              <a:spLocks noChangeShapeType="1"/>
            </p:cNvSpPr>
            <p:nvPr/>
          </p:nvSpPr>
          <p:spPr bwMode="auto">
            <a:xfrm>
              <a:off x="614508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46"/>
            <p:cNvSpPr>
              <a:spLocks noChangeShapeType="1"/>
            </p:cNvSpPr>
            <p:nvPr/>
          </p:nvSpPr>
          <p:spPr bwMode="auto">
            <a:xfrm>
              <a:off x="629489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47"/>
            <p:cNvSpPr>
              <a:spLocks noChangeShapeType="1"/>
            </p:cNvSpPr>
            <p:nvPr/>
          </p:nvSpPr>
          <p:spPr bwMode="auto">
            <a:xfrm>
              <a:off x="644471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48"/>
            <p:cNvSpPr>
              <a:spLocks noChangeShapeType="1"/>
            </p:cNvSpPr>
            <p:nvPr/>
          </p:nvSpPr>
          <p:spPr bwMode="auto">
            <a:xfrm>
              <a:off x="659453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50"/>
            <p:cNvSpPr>
              <a:spLocks noChangeShapeType="1"/>
            </p:cNvSpPr>
            <p:nvPr/>
          </p:nvSpPr>
          <p:spPr bwMode="auto">
            <a:xfrm>
              <a:off x="689416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51"/>
            <p:cNvSpPr>
              <a:spLocks noChangeShapeType="1"/>
            </p:cNvSpPr>
            <p:nvPr/>
          </p:nvSpPr>
          <p:spPr bwMode="auto">
            <a:xfrm>
              <a:off x="704398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52"/>
            <p:cNvSpPr>
              <a:spLocks noChangeShapeType="1"/>
            </p:cNvSpPr>
            <p:nvPr/>
          </p:nvSpPr>
          <p:spPr bwMode="auto">
            <a:xfrm>
              <a:off x="719379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53"/>
            <p:cNvSpPr>
              <a:spLocks noChangeShapeType="1"/>
            </p:cNvSpPr>
            <p:nvPr/>
          </p:nvSpPr>
          <p:spPr bwMode="auto">
            <a:xfrm>
              <a:off x="734361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54"/>
            <p:cNvSpPr>
              <a:spLocks noChangeShapeType="1"/>
            </p:cNvSpPr>
            <p:nvPr/>
          </p:nvSpPr>
          <p:spPr bwMode="auto">
            <a:xfrm>
              <a:off x="749343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55"/>
            <p:cNvSpPr>
              <a:spLocks noChangeShapeType="1"/>
            </p:cNvSpPr>
            <p:nvPr/>
          </p:nvSpPr>
          <p:spPr bwMode="auto">
            <a:xfrm>
              <a:off x="764325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56"/>
            <p:cNvSpPr>
              <a:spLocks noChangeShapeType="1"/>
            </p:cNvSpPr>
            <p:nvPr/>
          </p:nvSpPr>
          <p:spPr bwMode="auto">
            <a:xfrm>
              <a:off x="779306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58"/>
            <p:cNvSpPr>
              <a:spLocks noChangeShapeType="1"/>
            </p:cNvSpPr>
            <p:nvPr/>
          </p:nvSpPr>
          <p:spPr bwMode="auto">
            <a:xfrm>
              <a:off x="809270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59"/>
            <p:cNvSpPr>
              <a:spLocks noChangeShapeType="1"/>
            </p:cNvSpPr>
            <p:nvPr/>
          </p:nvSpPr>
          <p:spPr bwMode="auto">
            <a:xfrm>
              <a:off x="824251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60"/>
            <p:cNvSpPr>
              <a:spLocks noChangeShapeType="1"/>
            </p:cNvSpPr>
            <p:nvPr/>
          </p:nvSpPr>
          <p:spPr bwMode="auto">
            <a:xfrm>
              <a:off x="8392335" y="40433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61"/>
            <p:cNvSpPr>
              <a:spLocks noChangeShapeType="1"/>
            </p:cNvSpPr>
            <p:nvPr/>
          </p:nvSpPr>
          <p:spPr bwMode="auto">
            <a:xfrm>
              <a:off x="854215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62"/>
            <p:cNvSpPr>
              <a:spLocks noChangeShapeType="1"/>
            </p:cNvSpPr>
            <p:nvPr/>
          </p:nvSpPr>
          <p:spPr bwMode="auto">
            <a:xfrm>
              <a:off x="869196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63"/>
            <p:cNvSpPr>
              <a:spLocks noChangeShapeType="1"/>
            </p:cNvSpPr>
            <p:nvPr/>
          </p:nvSpPr>
          <p:spPr bwMode="auto">
            <a:xfrm>
              <a:off x="884178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64"/>
            <p:cNvSpPr>
              <a:spLocks noChangeShapeType="1"/>
            </p:cNvSpPr>
            <p:nvPr/>
          </p:nvSpPr>
          <p:spPr bwMode="auto">
            <a:xfrm>
              <a:off x="89916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8"/>
            <p:cNvSpPr>
              <a:spLocks noChangeShapeType="1"/>
            </p:cNvSpPr>
            <p:nvPr/>
          </p:nvSpPr>
          <p:spPr bwMode="auto">
            <a:xfrm>
              <a:off x="601851"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49"/>
            <p:cNvSpPr>
              <a:spLocks noChangeShapeType="1"/>
            </p:cNvSpPr>
            <p:nvPr/>
          </p:nvSpPr>
          <p:spPr bwMode="auto">
            <a:xfrm>
              <a:off x="6744348"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57"/>
            <p:cNvSpPr>
              <a:spLocks noChangeShapeType="1"/>
            </p:cNvSpPr>
            <p:nvPr/>
          </p:nvSpPr>
          <p:spPr bwMode="auto">
            <a:xfrm>
              <a:off x="7942884"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751840" y="1353820"/>
            <a:ext cx="5709920" cy="737870"/>
          </a:xfrm>
        </p:spPr>
        <p:txBody>
          <a:bodyPr/>
          <a:lstStyle>
            <a:lvl1pPr>
              <a:defRPr sz="3200">
                <a:solidFill>
                  <a:schemeClr val="tx2"/>
                </a:solidFill>
              </a:defRPr>
            </a:lvl1pPr>
          </a:lstStyle>
          <a:p>
            <a:r>
              <a:rPr lang="en-US" dirty="0"/>
              <a:t>Agenda or Section Slide ONLY</a:t>
            </a:r>
          </a:p>
        </p:txBody>
      </p:sp>
      <p:sp>
        <p:nvSpPr>
          <p:cNvPr id="3" name="Content Placeholder 2"/>
          <p:cNvSpPr>
            <a:spLocks noGrp="1"/>
          </p:cNvSpPr>
          <p:nvPr>
            <p:ph idx="1"/>
          </p:nvPr>
        </p:nvSpPr>
        <p:spPr>
          <a:xfrm>
            <a:off x="752474" y="2598419"/>
            <a:ext cx="6004375" cy="3041729"/>
          </a:xfrm>
        </p:spPr>
        <p:txBody>
          <a:bodyPr/>
          <a:lstStyle>
            <a:lvl2pPr>
              <a:spcBef>
                <a:spcPts val="1000"/>
              </a:spcBef>
              <a:defRPr/>
            </a:lvl2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Footer Placeholder 4"/>
          <p:cNvSpPr>
            <a:spLocks noGrp="1"/>
          </p:cNvSpPr>
          <p:nvPr>
            <p:ph type="ftr" sz="quarter" idx="11"/>
          </p:nvPr>
        </p:nvSpPr>
        <p:spPr>
          <a:xfrm>
            <a:off x="6885940" y="1580515"/>
            <a:ext cx="1038860" cy="464185"/>
          </a:xfrm>
        </p:spPr>
        <p:txBody>
          <a:bodyPr/>
          <a:lstStyle>
            <a:lvl1pPr>
              <a:defRPr>
                <a:solidFill>
                  <a:srgbClr val="E90029"/>
                </a:solidFill>
              </a:defRPr>
            </a:lvl1pPr>
          </a:lstStyle>
          <a:p>
            <a:endParaRPr kumimoji="1" lang="ja-JP" altLang="en-US"/>
          </a:p>
        </p:txBody>
      </p:sp>
      <p:pic>
        <p:nvPicPr>
          <p:cNvPr id="135" name="Picture 1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 y="6400800"/>
            <a:ext cx="1497330" cy="346050"/>
          </a:xfrm>
          <a:prstGeom prst="rect">
            <a:avLst/>
          </a:prstGeom>
        </p:spPr>
      </p:pic>
      <p:sp>
        <p:nvSpPr>
          <p:cNvPr id="136" name="TextBox 135"/>
          <p:cNvSpPr txBox="1"/>
          <p:nvPr/>
        </p:nvSpPr>
        <p:spPr>
          <a:xfrm>
            <a:off x="8084820" y="1892351"/>
            <a:ext cx="269304" cy="152349"/>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69" name="Slide Number Placeholder 5"/>
          <p:cNvSpPr>
            <a:spLocks noGrp="1"/>
          </p:cNvSpPr>
          <p:nvPr>
            <p:ph type="sldNum" sz="quarter" idx="4"/>
          </p:nvPr>
        </p:nvSpPr>
        <p:spPr>
          <a:xfrm>
            <a:off x="8458200" y="18446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70" name="Date Placeholder 3"/>
          <p:cNvSpPr>
            <a:spLocks noGrp="1"/>
          </p:cNvSpPr>
          <p:nvPr>
            <p:ph type="dt" sz="half" idx="2"/>
          </p:nvPr>
        </p:nvSpPr>
        <p:spPr>
          <a:xfrm>
            <a:off x="8053449" y="15027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2407904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1" lang="ja-JP" altLang="en-US"/>
          </a:p>
        </p:txBody>
      </p:sp>
      <p:sp>
        <p:nvSpPr>
          <p:cNvPr id="5"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6"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152274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ja-JP"/>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a:t>Click to edit Master subtitle style</a:t>
            </a:r>
            <a:endParaRPr lang="en-US" dirty="0"/>
          </a:p>
        </p:txBody>
      </p:sp>
      <p:sp>
        <p:nvSpPr>
          <p:cNvPr id="4" name="Date Placeholder 3"/>
          <p:cNvSpPr>
            <a:spLocks noGrp="1"/>
          </p:cNvSpPr>
          <p:nvPr>
            <p:ph type="dt" sz="half" idx="10"/>
          </p:nvPr>
        </p:nvSpPr>
        <p:spPr/>
        <p:txBody>
          <a:bodyPr/>
          <a:lstStyle/>
          <a:p>
            <a:fld id="{DD39D0C3-234B-4612-AA20-32BF73273400}" type="datetimeFigureOut">
              <a:rPr kumimoji="1" lang="ja-JP" altLang="en-US" smtClean="0"/>
              <a:t>2017/10/2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D7658-538D-4E98-9A8E-5DC3E2CCC7E7}" type="slidenum">
              <a:rPr kumimoji="1" lang="ja-JP" altLang="en-US" smtClean="0"/>
              <a:t>‹#›</a:t>
            </a:fld>
            <a:endParaRPr kumimoji="1" lang="ja-JP" altLang="en-US"/>
          </a:p>
        </p:txBody>
      </p:sp>
    </p:spTree>
    <p:extLst>
      <p:ext uri="{BB962C8B-B14F-4D97-AF65-F5344CB8AC3E}">
        <p14:creationId xmlns:p14="http://schemas.microsoft.com/office/powerpoint/2010/main" val="163858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AA191-21A1-46C6-9AF3-00F1AA6F2FB0}" type="slidenum">
              <a:rPr lang="en-US" smtClean="0"/>
              <a:t>‹#›</a:t>
            </a:fld>
            <a:endParaRPr lang="en-US"/>
          </a:p>
        </p:txBody>
      </p:sp>
      <p:sp>
        <p:nvSpPr>
          <p:cNvPr id="7" name="Text Placeholder 17"/>
          <p:cNvSpPr>
            <a:spLocks noGrp="1"/>
          </p:cNvSpPr>
          <p:nvPr>
            <p:ph type="body" sz="quarter" idx="13" hasCustomPrompt="1"/>
          </p:nvPr>
        </p:nvSpPr>
        <p:spPr>
          <a:xfrm>
            <a:off x="762000" y="9144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a:t>Add Secondary Title in Keysight Gray (28 Pt)</a:t>
            </a:r>
          </a:p>
        </p:txBody>
      </p:sp>
    </p:spTree>
    <p:extLst>
      <p:ext uri="{BB962C8B-B14F-4D97-AF65-F5344CB8AC3E}">
        <p14:creationId xmlns:p14="http://schemas.microsoft.com/office/powerpoint/2010/main" val="346468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grpSp>
        <p:nvGrpSpPr>
          <p:cNvPr id="136" name="Group 135"/>
          <p:cNvGrpSpPr/>
          <p:nvPr userDrawn="1"/>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52"/>
            <p:cNvSpPr>
              <a:spLocks noChangeShapeType="1"/>
            </p:cNvSpPr>
            <p:nvPr/>
          </p:nvSpPr>
          <p:spPr bwMode="auto">
            <a:xfrm>
              <a:off x="7193799" y="0"/>
              <a:ext cx="0" cy="120700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Line 48"/>
            <p:cNvSpPr>
              <a:spLocks noChangeShapeType="1"/>
            </p:cNvSpPr>
            <p:nvPr/>
          </p:nvSpPr>
          <p:spPr bwMode="auto">
            <a:xfrm>
              <a:off x="6594531" y="0"/>
              <a:ext cx="0" cy="267004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Arial</a:t>
            </a:r>
            <a:br>
              <a:rPr lang="en-US" dirty="0"/>
            </a:br>
            <a:r>
              <a:rPr lang="en-US" dirty="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a:t>Type Date Here</a:t>
            </a:r>
          </a:p>
        </p:txBody>
      </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1005468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831215"/>
            <a:ext cx="5575174" cy="1470025"/>
          </a:xfrm>
        </p:spPr>
        <p:txBody>
          <a:bodyPr anchor="t"/>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3" name="Subtitle 2"/>
          <p:cNvSpPr>
            <a:spLocks noGrp="1"/>
          </p:cNvSpPr>
          <p:nvPr>
            <p:ph type="subTitle" idx="1" hasCustomPrompt="1"/>
          </p:nvPr>
        </p:nvSpPr>
        <p:spPr>
          <a:xfrm>
            <a:off x="6742647" y="5029200"/>
            <a:ext cx="1948915" cy="1021716"/>
          </a:xfrm>
        </p:spPr>
        <p:txBody>
          <a:bodyPr anchor="b"/>
          <a:lstStyle>
            <a:lvl1pPr marL="0" indent="0" algn="l">
              <a:spcBef>
                <a:spcPts val="0"/>
              </a:spcBef>
              <a:buNone/>
              <a:defRPr sz="1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Arial</a:t>
            </a:r>
            <a:br>
              <a:rPr lang="en-US" dirty="0"/>
            </a:br>
            <a:r>
              <a:rPr lang="en-US" dirty="0"/>
              <a:t>All Else Regular Arial </a:t>
            </a:r>
          </a:p>
        </p:txBody>
      </p:sp>
      <p:sp>
        <p:nvSpPr>
          <p:cNvPr id="198" name="Text Placeholder 197"/>
          <p:cNvSpPr>
            <a:spLocks noGrp="1"/>
          </p:cNvSpPr>
          <p:nvPr>
            <p:ph type="body" sz="quarter" idx="13" hasCustomPrompt="1"/>
          </p:nvPr>
        </p:nvSpPr>
        <p:spPr>
          <a:xfrm>
            <a:off x="752475" y="2337181"/>
            <a:ext cx="2447925" cy="182880"/>
          </a:xfrm>
        </p:spPr>
        <p:txBody>
          <a:bodyPr/>
          <a:lstStyle>
            <a:lvl1pPr marL="0" indent="0">
              <a:spcBef>
                <a:spcPts val="0"/>
              </a:spcBef>
              <a:buNone/>
              <a:defRPr sz="1200" baseline="0">
                <a:solidFill>
                  <a:schemeClr val="tx2"/>
                </a:solidFill>
              </a:defRPr>
            </a:lvl1pPr>
          </a:lstStyle>
          <a:p>
            <a:pPr lvl="0"/>
            <a:r>
              <a:rPr lang="en-US" dirty="0"/>
              <a:t>Date Here Move Up as Needed</a:t>
            </a:r>
          </a:p>
        </p:txBody>
      </p:sp>
      <p:grpSp>
        <p:nvGrpSpPr>
          <p:cNvPr id="71" name="Group 70"/>
          <p:cNvGrpSpPr/>
          <p:nvPr userDrawn="1"/>
        </p:nvGrpSpPr>
        <p:grpSpPr>
          <a:xfrm flipV="1">
            <a:off x="152400" y="903989"/>
            <a:ext cx="88392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52"/>
            <p:cNvSpPr>
              <a:spLocks noChangeShapeType="1"/>
            </p:cNvSpPr>
            <p:nvPr/>
          </p:nvSpPr>
          <p:spPr bwMode="auto">
            <a:xfrm>
              <a:off x="7193799" y="0"/>
              <a:ext cx="0" cy="120700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48"/>
            <p:cNvSpPr>
              <a:spLocks noChangeShapeType="1"/>
            </p:cNvSpPr>
            <p:nvPr/>
          </p:nvSpPr>
          <p:spPr bwMode="auto">
            <a:xfrm>
              <a:off x="6594531" y="-1606182"/>
              <a:ext cx="0" cy="281635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1026362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5" name="Footer Placeholder 4"/>
          <p:cNvSpPr>
            <a:spLocks noGrp="1"/>
          </p:cNvSpPr>
          <p:nvPr>
            <p:ph type="ftr" sz="quarter" idx="11"/>
          </p:nvPr>
        </p:nvSpPr>
        <p:spPr>
          <a:xfrm>
            <a:off x="6885940" y="6241415"/>
            <a:ext cx="1038860" cy="464185"/>
          </a:xfrm>
          <a:prstGeom prst="rect">
            <a:avLst/>
          </a:prstGeom>
        </p:spPr>
        <p:txBody>
          <a:bodyPr/>
          <a:lstStyle>
            <a:lvl1pPr>
              <a:defRPr>
                <a:solidFill>
                  <a:schemeClr val="tx2"/>
                </a:solidFill>
              </a:defRPr>
            </a:lvl1pPr>
          </a:lstStyle>
          <a:p>
            <a:r>
              <a:rPr lang="en-US"/>
              <a:t>Customizable in Footer</a:t>
            </a:r>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98094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831215"/>
            <a:ext cx="5575174" cy="1470025"/>
          </a:xfrm>
        </p:spPr>
        <p:txBody>
          <a:bodyPr anchor="t"/>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3" name="Subtitle 2"/>
          <p:cNvSpPr>
            <a:spLocks noGrp="1"/>
          </p:cNvSpPr>
          <p:nvPr>
            <p:ph type="subTitle" idx="1" hasCustomPrompt="1"/>
          </p:nvPr>
        </p:nvSpPr>
        <p:spPr>
          <a:xfrm>
            <a:off x="6742647" y="5029200"/>
            <a:ext cx="1948915"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Arial</a:t>
            </a:r>
            <a:br>
              <a:rPr lang="en-US" dirty="0"/>
            </a:br>
            <a:r>
              <a:rPr lang="en-US" dirty="0"/>
              <a:t>All Else Regular Arial </a:t>
            </a:r>
          </a:p>
        </p:txBody>
      </p:sp>
      <p:sp>
        <p:nvSpPr>
          <p:cNvPr id="198" name="Text Placeholder 197"/>
          <p:cNvSpPr>
            <a:spLocks noGrp="1"/>
          </p:cNvSpPr>
          <p:nvPr>
            <p:ph type="body" sz="quarter" idx="13" hasCustomPrompt="1"/>
          </p:nvPr>
        </p:nvSpPr>
        <p:spPr>
          <a:xfrm>
            <a:off x="752475" y="2337181"/>
            <a:ext cx="2447925" cy="182880"/>
          </a:xfrm>
        </p:spPr>
        <p:txBody>
          <a:bodyPr/>
          <a:lstStyle>
            <a:lvl1pPr marL="0" indent="0">
              <a:spcBef>
                <a:spcPts val="0"/>
              </a:spcBef>
              <a:buNone/>
              <a:defRPr sz="1200" baseline="0">
                <a:solidFill>
                  <a:schemeClr val="tx2"/>
                </a:solidFill>
              </a:defRPr>
            </a:lvl1pPr>
          </a:lstStyle>
          <a:p>
            <a:pPr lvl="0"/>
            <a:r>
              <a:rPr lang="en-US" dirty="0"/>
              <a:t>Date Here Move Up as Needed</a:t>
            </a:r>
          </a:p>
        </p:txBody>
      </p:sp>
      <p:grpSp>
        <p:nvGrpSpPr>
          <p:cNvPr id="71" name="Group 70"/>
          <p:cNvGrpSpPr/>
          <p:nvPr/>
        </p:nvGrpSpPr>
        <p:grpSpPr>
          <a:xfrm flipV="1">
            <a:off x="152400" y="903989"/>
            <a:ext cx="88392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48"/>
            <p:cNvSpPr>
              <a:spLocks noChangeShapeType="1"/>
            </p:cNvSpPr>
            <p:nvPr/>
          </p:nvSpPr>
          <p:spPr bwMode="auto">
            <a:xfrm>
              <a:off x="6594531" y="-1606182"/>
              <a:ext cx="0" cy="2816352"/>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1100781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623061"/>
            <a:ext cx="5291709" cy="434340"/>
          </a:xfrm>
        </p:spPr>
        <p:txBody>
          <a:bodyPr anchor="t"/>
          <a:lstStyle>
            <a:lvl1pPr>
              <a:lnSpc>
                <a:spcPct val="94000"/>
              </a:lnSpc>
              <a:defRPr sz="3200" baseline="0">
                <a:solidFill>
                  <a:schemeClr val="tx2"/>
                </a:solidFill>
              </a:defRPr>
            </a:lvl1pPr>
          </a:lstStyle>
          <a:p>
            <a:r>
              <a:rPr lang="en-US" dirty="0"/>
              <a:t>Divider Slide Title</a:t>
            </a:r>
          </a:p>
        </p:txBody>
      </p:sp>
      <p:sp>
        <p:nvSpPr>
          <p:cNvPr id="3" name="Subtitle 2"/>
          <p:cNvSpPr>
            <a:spLocks noGrp="1"/>
          </p:cNvSpPr>
          <p:nvPr>
            <p:ph type="subTitle" idx="1" hasCustomPrompt="1"/>
          </p:nvPr>
        </p:nvSpPr>
        <p:spPr>
          <a:xfrm>
            <a:off x="727525" y="2439782"/>
            <a:ext cx="5292276"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copy or delete placeholder if not needed.</a:t>
            </a:r>
          </a:p>
        </p:txBody>
      </p:sp>
      <p:grpSp>
        <p:nvGrpSpPr>
          <p:cNvPr id="5" name="Group 4"/>
          <p:cNvGrpSpPr/>
          <p:nvPr userDrawn="1"/>
        </p:nvGrpSpPr>
        <p:grpSpPr>
          <a:xfrm>
            <a:off x="152400" y="0"/>
            <a:ext cx="88392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3850893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228600"/>
            <a:ext cx="7192010" cy="514350"/>
          </a:xfrm>
        </p:spPr>
        <p:txBody>
          <a:bodyPr/>
          <a:lstStyle/>
          <a:p>
            <a:r>
              <a:rPr lang="en-US" altLang="ja-JP"/>
              <a:t>Click to edit Master title style</a:t>
            </a:r>
            <a:endParaRPr lang="en-US" dirty="0"/>
          </a:p>
        </p:txBody>
      </p:sp>
      <p:sp>
        <p:nvSpPr>
          <p:cNvPr id="3" name="Content Placeholder 2"/>
          <p:cNvSpPr>
            <a:spLocks noGrp="1"/>
          </p:cNvSpPr>
          <p:nvPr>
            <p:ph idx="1"/>
          </p:nvPr>
        </p:nvSpPr>
        <p:spPr>
          <a:xfrm>
            <a:off x="752474" y="1371599"/>
            <a:ext cx="7172326" cy="4727448"/>
          </a:xfrm>
        </p:spPr>
        <p:txBody>
          <a:bodyPr/>
          <a:lstStyle>
            <a:lvl2pPr>
              <a:spcBef>
                <a:spcPts val="1000"/>
              </a:spcBef>
              <a:defRPr/>
            </a:lvl2pPr>
            <a:lvl3pPr>
              <a:defRPr sz="1800"/>
            </a:lvl3pPr>
            <a:lvl4pPr>
              <a:defRPr sz="1800"/>
            </a:lvl4pPr>
            <a:lvl5pPr>
              <a:defRPr sz="1800"/>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Footer Placeholder 4"/>
          <p:cNvSpPr>
            <a:spLocks noGrp="1"/>
          </p:cNvSpPr>
          <p:nvPr>
            <p:ph type="ftr" sz="quarter" idx="11"/>
          </p:nvPr>
        </p:nvSpPr>
        <p:spPr>
          <a:xfrm>
            <a:off x="6885940" y="6241415"/>
            <a:ext cx="1038860" cy="464185"/>
          </a:xfrm>
          <a:prstGeom prst="rect">
            <a:avLst/>
          </a:prstGeom>
        </p:spPr>
        <p:txBody>
          <a:bodyPr/>
          <a:lstStyle>
            <a:lvl1pPr>
              <a:defRPr>
                <a:solidFill>
                  <a:schemeClr val="tx2"/>
                </a:solidFill>
              </a:defRPr>
            </a:lvl1pPr>
          </a:lstStyle>
          <a:p>
            <a:r>
              <a:rPr lang="en-US"/>
              <a:t>Customizable in Footer</a:t>
            </a:r>
          </a:p>
        </p:txBody>
      </p:sp>
      <p:sp>
        <p:nvSpPr>
          <p:cNvPr id="7" name="Text Placeholder 17"/>
          <p:cNvSpPr>
            <a:spLocks noGrp="1"/>
          </p:cNvSpPr>
          <p:nvPr>
            <p:ph type="body" sz="quarter" idx="13" hasCustomPrompt="1"/>
          </p:nvPr>
        </p:nvSpPr>
        <p:spPr>
          <a:xfrm>
            <a:off x="762000" y="74295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a:t>Click to edit Secondary Title (28 Pt)</a:t>
            </a:r>
          </a:p>
        </p:txBody>
      </p:sp>
      <p:sp>
        <p:nvSpPr>
          <p:cNvPr id="9"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10"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22618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1840" y="228600"/>
            <a:ext cx="7192010" cy="514350"/>
          </a:xfrm>
        </p:spPr>
        <p:txBody>
          <a:bodyPr/>
          <a:lstStyle/>
          <a:p>
            <a:r>
              <a:rPr lang="en-US" altLang="ja-JP"/>
              <a:t>Click to edit Master title style</a:t>
            </a:r>
            <a:endParaRPr lang="en-US"/>
          </a:p>
        </p:txBody>
      </p:sp>
      <p:sp>
        <p:nvSpPr>
          <p:cNvPr id="4" name="Footer Placeholder 3"/>
          <p:cNvSpPr>
            <a:spLocks noGrp="1"/>
          </p:cNvSpPr>
          <p:nvPr>
            <p:ph type="ftr" sz="quarter" idx="11"/>
          </p:nvPr>
        </p:nvSpPr>
        <p:spPr>
          <a:xfrm>
            <a:off x="6885940" y="6241415"/>
            <a:ext cx="1038860" cy="464185"/>
          </a:xfrm>
          <a:prstGeom prst="rect">
            <a:avLst/>
          </a:prstGeom>
        </p:spPr>
        <p:txBody>
          <a:bodyPr/>
          <a:lstStyle>
            <a:lvl1pPr>
              <a:defRPr>
                <a:solidFill>
                  <a:schemeClr val="tx2"/>
                </a:solidFill>
              </a:defRPr>
            </a:lvl1pPr>
          </a:lstStyle>
          <a:p>
            <a:r>
              <a:rPr lang="en-US"/>
              <a:t>Customizable in Footer</a:t>
            </a:r>
          </a:p>
        </p:txBody>
      </p:sp>
      <p:sp>
        <p:nvSpPr>
          <p:cNvPr id="6" name="Text Placeholder 17"/>
          <p:cNvSpPr>
            <a:spLocks noGrp="1"/>
          </p:cNvSpPr>
          <p:nvPr>
            <p:ph type="body" sz="quarter" idx="13" hasCustomPrompt="1"/>
          </p:nvPr>
        </p:nvSpPr>
        <p:spPr>
          <a:xfrm>
            <a:off x="762000" y="74295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a:t>Click to edit Secondary Title (28 Pt)</a:t>
            </a:r>
          </a:p>
        </p:txBody>
      </p:sp>
      <p:sp>
        <p:nvSpPr>
          <p:cNvPr id="8"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9"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2854680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228600"/>
            <a:ext cx="7192010" cy="514350"/>
          </a:xfrm>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752474" y="1562101"/>
            <a:ext cx="3819525"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4876800" y="1562101"/>
            <a:ext cx="3822192"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6" name="Footer Placeholder 5"/>
          <p:cNvSpPr>
            <a:spLocks noGrp="1"/>
          </p:cNvSpPr>
          <p:nvPr>
            <p:ph type="ftr" sz="quarter" idx="11"/>
          </p:nvPr>
        </p:nvSpPr>
        <p:spPr>
          <a:xfrm>
            <a:off x="6885940" y="6241415"/>
            <a:ext cx="1038860" cy="464185"/>
          </a:xfrm>
          <a:prstGeom prst="rect">
            <a:avLst/>
          </a:prstGeom>
        </p:spPr>
        <p:txBody>
          <a:bodyPr/>
          <a:lstStyle>
            <a:lvl1pPr>
              <a:defRPr>
                <a:solidFill>
                  <a:schemeClr val="tx2"/>
                </a:solidFill>
              </a:defRPr>
            </a:lvl1pPr>
          </a:lstStyle>
          <a:p>
            <a:r>
              <a:rPr lang="en-US"/>
              <a:t>Customizable in Footer</a:t>
            </a:r>
          </a:p>
        </p:txBody>
      </p:sp>
      <p:sp>
        <p:nvSpPr>
          <p:cNvPr id="8" name="Text Placeholder 17"/>
          <p:cNvSpPr>
            <a:spLocks noGrp="1"/>
          </p:cNvSpPr>
          <p:nvPr>
            <p:ph type="body" sz="quarter" idx="13" hasCustomPrompt="1"/>
          </p:nvPr>
        </p:nvSpPr>
        <p:spPr>
          <a:xfrm>
            <a:off x="762000" y="74295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a:t>Click to edit Secondary Title (28 Pt)</a:t>
            </a:r>
          </a:p>
        </p:txBody>
      </p:sp>
      <p:sp>
        <p:nvSpPr>
          <p:cNvPr id="10"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4"/>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892051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en-US" dirty="0"/>
          </a:p>
        </p:txBody>
      </p:sp>
      <p:sp>
        <p:nvSpPr>
          <p:cNvPr id="3" name="Text Placeholder 2"/>
          <p:cNvSpPr>
            <a:spLocks noGrp="1"/>
          </p:cNvSpPr>
          <p:nvPr>
            <p:ph type="body" idx="1" hasCustomPrompt="1"/>
          </p:nvPr>
        </p:nvSpPr>
        <p:spPr>
          <a:xfrm>
            <a:off x="752475" y="1211580"/>
            <a:ext cx="382219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752475" y="1912300"/>
            <a:ext cx="3822192" cy="41148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hasCustomPrompt="1"/>
          </p:nvPr>
        </p:nvSpPr>
        <p:spPr>
          <a:xfrm>
            <a:off x="4876800" y="1211580"/>
            <a:ext cx="3822192"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4876800" y="1912300"/>
            <a:ext cx="3822192" cy="41148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8" name="Footer Placeholder 7"/>
          <p:cNvSpPr>
            <a:spLocks noGrp="1"/>
          </p:cNvSpPr>
          <p:nvPr>
            <p:ph type="ftr" sz="quarter" idx="11"/>
          </p:nvPr>
        </p:nvSpPr>
        <p:spPr>
          <a:xfrm>
            <a:off x="6885940" y="6241415"/>
            <a:ext cx="1038860" cy="464185"/>
          </a:xfrm>
          <a:prstGeom prst="rect">
            <a:avLst/>
          </a:prstGeom>
        </p:spPr>
        <p:txBody>
          <a:bodyPr/>
          <a:lstStyle>
            <a:lvl1pPr>
              <a:defRPr>
                <a:solidFill>
                  <a:schemeClr val="tx2"/>
                </a:solidFill>
              </a:defRPr>
            </a:lvl1pPr>
          </a:lstStyle>
          <a:p>
            <a:r>
              <a:rPr lang="en-US"/>
              <a:t>Customizable in Footer</a:t>
            </a:r>
          </a:p>
        </p:txBody>
      </p:sp>
      <p:sp>
        <p:nvSpPr>
          <p:cNvPr id="9"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271969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en-US"/>
          </a:p>
        </p:txBody>
      </p:sp>
      <p:sp>
        <p:nvSpPr>
          <p:cNvPr id="3" name="Text Placeholder 2"/>
          <p:cNvSpPr>
            <a:spLocks noGrp="1"/>
          </p:cNvSpPr>
          <p:nvPr>
            <p:ph type="body" idx="1" hasCustomPrompt="1"/>
          </p:nvPr>
        </p:nvSpPr>
        <p:spPr>
          <a:xfrm>
            <a:off x="752475" y="1211580"/>
            <a:ext cx="494728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752475" y="1912300"/>
            <a:ext cx="4947286" cy="41148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hasCustomPrompt="1"/>
          </p:nvPr>
        </p:nvSpPr>
        <p:spPr>
          <a:xfrm>
            <a:off x="59969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5996940" y="1912300"/>
            <a:ext cx="2689860" cy="4114800"/>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8" name="Footer Placeholder 7"/>
          <p:cNvSpPr>
            <a:spLocks noGrp="1"/>
          </p:cNvSpPr>
          <p:nvPr>
            <p:ph type="ftr" sz="quarter" idx="11"/>
          </p:nvPr>
        </p:nvSpPr>
        <p:spPr>
          <a:xfrm>
            <a:off x="6885940" y="6241415"/>
            <a:ext cx="1038860" cy="464185"/>
          </a:xfrm>
          <a:prstGeom prst="rect">
            <a:avLst/>
          </a:prstGeom>
        </p:spPr>
        <p:txBody>
          <a:bodyPr/>
          <a:lstStyle>
            <a:lvl1pPr>
              <a:defRPr>
                <a:solidFill>
                  <a:schemeClr val="tx2"/>
                </a:solidFill>
              </a:defRPr>
            </a:lvl1pPr>
          </a:lstStyle>
          <a:p>
            <a:r>
              <a:rPr lang="en-US"/>
              <a:t>Customizable in Footer</a:t>
            </a:r>
          </a:p>
        </p:txBody>
      </p:sp>
      <p:sp>
        <p:nvSpPr>
          <p:cNvPr id="9"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113655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3581400" y="1600199"/>
            <a:ext cx="5110163" cy="4572000"/>
          </a:xfrm>
        </p:spPr>
        <p:txBody>
          <a:bodyPr anchor="ctr"/>
          <a:lstStyle>
            <a:lvl1pPr marL="0" indent="0" algn="ctr">
              <a:buNone/>
              <a:defRPr/>
            </a:lvl1pPr>
          </a:lstStyle>
          <a:p>
            <a:r>
              <a:rPr lang="en-US" dirty="0"/>
              <a:t>Click to add image</a:t>
            </a:r>
          </a:p>
        </p:txBody>
      </p:sp>
      <p:sp>
        <p:nvSpPr>
          <p:cNvPr id="2" name="Title 1"/>
          <p:cNvSpPr>
            <a:spLocks noGrp="1"/>
          </p:cNvSpPr>
          <p:nvPr>
            <p:ph type="title"/>
          </p:nvPr>
        </p:nvSpPr>
        <p:spPr/>
        <p:txBody>
          <a:bodyPr/>
          <a:lstStyle>
            <a:lvl1pPr>
              <a:defRPr/>
            </a:lvl1pPr>
          </a:lstStyle>
          <a:p>
            <a:r>
              <a:rPr lang="en-US" altLang="ja-JP"/>
              <a:t>Click to edit Master title style</a:t>
            </a:r>
            <a:endParaRPr lang="en-US"/>
          </a:p>
        </p:txBody>
      </p:sp>
      <p:sp>
        <p:nvSpPr>
          <p:cNvPr id="5" name="Text Placeholder 4"/>
          <p:cNvSpPr>
            <a:spLocks noGrp="1"/>
          </p:cNvSpPr>
          <p:nvPr>
            <p:ph type="body" sz="quarter" idx="3" hasCustomPrompt="1"/>
          </p:nvPr>
        </p:nvSpPr>
        <p:spPr>
          <a:xfrm>
            <a:off x="7518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751840" y="1912301"/>
            <a:ext cx="2689860" cy="4259899"/>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8" name="Footer Placeholder 7"/>
          <p:cNvSpPr>
            <a:spLocks noGrp="1"/>
          </p:cNvSpPr>
          <p:nvPr>
            <p:ph type="ftr" sz="quarter" idx="11"/>
          </p:nvPr>
        </p:nvSpPr>
        <p:spPr>
          <a:xfrm>
            <a:off x="6885940" y="6241415"/>
            <a:ext cx="1038860" cy="464185"/>
          </a:xfrm>
          <a:prstGeom prst="rect">
            <a:avLst/>
          </a:prstGeom>
        </p:spPr>
        <p:txBody>
          <a:bodyPr/>
          <a:lstStyle>
            <a:lvl1pPr>
              <a:defRPr>
                <a:solidFill>
                  <a:schemeClr val="tx2"/>
                </a:solidFill>
              </a:defRPr>
            </a:lvl1pPr>
          </a:lstStyle>
          <a:p>
            <a:r>
              <a:rPr lang="en-US"/>
              <a:t>Customizable in Footer</a:t>
            </a:r>
          </a:p>
        </p:txBody>
      </p:sp>
      <p:sp>
        <p:nvSpPr>
          <p:cNvPr id="9" name="Slide Number Placeholder 5"/>
          <p:cNvSpPr>
            <a:spLocks noGrp="1"/>
          </p:cNvSpPr>
          <p:nvPr>
            <p:ph type="sldNum" sz="quarter" idx="14"/>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4276577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en-US"/>
          </a:p>
        </p:txBody>
      </p:sp>
      <p:sp>
        <p:nvSpPr>
          <p:cNvPr id="3" name="Text Placeholder 2"/>
          <p:cNvSpPr>
            <a:spLocks noGrp="1"/>
          </p:cNvSpPr>
          <p:nvPr>
            <p:ph type="body" idx="1" hasCustomPrompt="1"/>
          </p:nvPr>
        </p:nvSpPr>
        <p:spPr>
          <a:xfrm>
            <a:off x="752475" y="1211580"/>
            <a:ext cx="374637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752475" y="1874201"/>
            <a:ext cx="3746373"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p:txBody>
      </p:sp>
      <p:sp>
        <p:nvSpPr>
          <p:cNvPr id="5" name="Text Placeholder 4"/>
          <p:cNvSpPr>
            <a:spLocks noGrp="1"/>
          </p:cNvSpPr>
          <p:nvPr>
            <p:ph type="body" sz="quarter" idx="3" hasCustomPrompt="1"/>
          </p:nvPr>
        </p:nvSpPr>
        <p:spPr>
          <a:xfrm>
            <a:off x="6598920" y="1539874"/>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1</a:t>
            </a:r>
          </a:p>
        </p:txBody>
      </p:sp>
      <p:sp>
        <p:nvSpPr>
          <p:cNvPr id="6" name="Content Placeholder 5"/>
          <p:cNvSpPr>
            <a:spLocks noGrp="1"/>
          </p:cNvSpPr>
          <p:nvPr>
            <p:ph sz="quarter" idx="4"/>
          </p:nvPr>
        </p:nvSpPr>
        <p:spPr>
          <a:xfrm>
            <a:off x="6598920" y="1834577"/>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ltLang="ja-JP"/>
              <a:t>Edit Master text styles</a:t>
            </a:r>
          </a:p>
          <a:p>
            <a:pPr lvl="1"/>
            <a:r>
              <a:rPr lang="en-US" altLang="ja-JP"/>
              <a:t>Second level</a:t>
            </a:r>
          </a:p>
        </p:txBody>
      </p:sp>
      <p:sp>
        <p:nvSpPr>
          <p:cNvPr id="8" name="Footer Placeholder 7"/>
          <p:cNvSpPr>
            <a:spLocks noGrp="1"/>
          </p:cNvSpPr>
          <p:nvPr>
            <p:ph type="ftr" sz="quarter" idx="11"/>
          </p:nvPr>
        </p:nvSpPr>
        <p:spPr>
          <a:xfrm>
            <a:off x="6885940" y="6241415"/>
            <a:ext cx="1038860" cy="464185"/>
          </a:xfrm>
          <a:prstGeom prst="rect">
            <a:avLst/>
          </a:prstGeom>
        </p:spPr>
        <p:txBody>
          <a:bodyPr/>
          <a:lstStyle>
            <a:lvl1pPr>
              <a:defRPr>
                <a:solidFill>
                  <a:schemeClr val="tx2"/>
                </a:solidFill>
              </a:defRPr>
            </a:lvl1pPr>
          </a:lstStyle>
          <a:p>
            <a:r>
              <a:rPr lang="en-US"/>
              <a:t>Customizable in Footer</a:t>
            </a:r>
          </a:p>
        </p:txBody>
      </p:sp>
      <p:sp>
        <p:nvSpPr>
          <p:cNvPr id="14" name="Text Placeholder 4"/>
          <p:cNvSpPr>
            <a:spLocks noGrp="1"/>
          </p:cNvSpPr>
          <p:nvPr>
            <p:ph type="body" sz="quarter" idx="13" hasCustomPrompt="1"/>
          </p:nvPr>
        </p:nvSpPr>
        <p:spPr>
          <a:xfrm>
            <a:off x="6598920" y="302514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2</a:t>
            </a:r>
          </a:p>
        </p:txBody>
      </p:sp>
      <p:sp>
        <p:nvSpPr>
          <p:cNvPr id="15" name="Content Placeholder 5"/>
          <p:cNvSpPr>
            <a:spLocks noGrp="1"/>
          </p:cNvSpPr>
          <p:nvPr>
            <p:ph sz="quarter" idx="14"/>
          </p:nvPr>
        </p:nvSpPr>
        <p:spPr>
          <a:xfrm>
            <a:off x="6598920" y="331984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ltLang="ja-JP"/>
              <a:t>Edit Master text styles</a:t>
            </a:r>
          </a:p>
          <a:p>
            <a:pPr lvl="1"/>
            <a:r>
              <a:rPr lang="en-US" altLang="ja-JP"/>
              <a:t>Second level</a:t>
            </a:r>
          </a:p>
        </p:txBody>
      </p:sp>
      <p:sp>
        <p:nvSpPr>
          <p:cNvPr id="16" name="Text Placeholder 4"/>
          <p:cNvSpPr>
            <a:spLocks noGrp="1"/>
          </p:cNvSpPr>
          <p:nvPr>
            <p:ph type="body" sz="quarter" idx="15" hasCustomPrompt="1"/>
          </p:nvPr>
        </p:nvSpPr>
        <p:spPr>
          <a:xfrm>
            <a:off x="6598920" y="445770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3</a:t>
            </a:r>
          </a:p>
        </p:txBody>
      </p:sp>
      <p:sp>
        <p:nvSpPr>
          <p:cNvPr id="17" name="Content Placeholder 5"/>
          <p:cNvSpPr>
            <a:spLocks noGrp="1"/>
          </p:cNvSpPr>
          <p:nvPr>
            <p:ph sz="quarter" idx="16"/>
          </p:nvPr>
        </p:nvSpPr>
        <p:spPr>
          <a:xfrm>
            <a:off x="6598920" y="475240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ltLang="ja-JP"/>
              <a:t>Edit Master text styles</a:t>
            </a:r>
          </a:p>
          <a:p>
            <a:pPr lvl="1"/>
            <a:r>
              <a:rPr lang="en-US" altLang="ja-JP"/>
              <a:t>Second level</a:t>
            </a:r>
          </a:p>
        </p:txBody>
      </p:sp>
      <p:sp>
        <p:nvSpPr>
          <p:cNvPr id="19" name="Picture Placeholder 18"/>
          <p:cNvSpPr>
            <a:spLocks noGrp="1"/>
          </p:cNvSpPr>
          <p:nvPr>
            <p:ph type="pic" sz="quarter" idx="17" hasCustomPrompt="1"/>
          </p:nvPr>
        </p:nvSpPr>
        <p:spPr>
          <a:xfrm>
            <a:off x="4724400" y="1616075"/>
            <a:ext cx="1600200" cy="1203325"/>
          </a:xfrm>
        </p:spPr>
        <p:txBody>
          <a:bodyPr anchor="ctr"/>
          <a:lstStyle>
            <a:lvl1pPr marL="0" indent="0" algn="ctr">
              <a:buNone/>
              <a:defRPr sz="1300"/>
            </a:lvl1pPr>
          </a:lstStyle>
          <a:p>
            <a:r>
              <a:rPr lang="en-US" dirty="0"/>
              <a:t>Click to add image</a:t>
            </a:r>
          </a:p>
        </p:txBody>
      </p:sp>
      <p:sp>
        <p:nvSpPr>
          <p:cNvPr id="20" name="Picture Placeholder 18"/>
          <p:cNvSpPr>
            <a:spLocks noGrp="1"/>
          </p:cNvSpPr>
          <p:nvPr>
            <p:ph type="pic" sz="quarter" idx="18" hasCustomPrompt="1"/>
          </p:nvPr>
        </p:nvSpPr>
        <p:spPr>
          <a:xfrm>
            <a:off x="4724400" y="3071495"/>
            <a:ext cx="1600200" cy="1203325"/>
          </a:xfrm>
        </p:spPr>
        <p:txBody>
          <a:bodyPr anchor="ctr"/>
          <a:lstStyle>
            <a:lvl1pPr marL="0" indent="0" algn="ctr">
              <a:buNone/>
              <a:defRPr sz="1300"/>
            </a:lvl1pPr>
          </a:lstStyle>
          <a:p>
            <a:r>
              <a:rPr lang="en-US" dirty="0"/>
              <a:t>Click to add image</a:t>
            </a:r>
          </a:p>
        </p:txBody>
      </p:sp>
      <p:sp>
        <p:nvSpPr>
          <p:cNvPr id="21" name="Picture Placeholder 18"/>
          <p:cNvSpPr>
            <a:spLocks noGrp="1"/>
          </p:cNvSpPr>
          <p:nvPr>
            <p:ph type="pic" sz="quarter" idx="19" hasCustomPrompt="1"/>
          </p:nvPr>
        </p:nvSpPr>
        <p:spPr>
          <a:xfrm>
            <a:off x="4724400" y="4542155"/>
            <a:ext cx="1600200" cy="1203325"/>
          </a:xfrm>
        </p:spPr>
        <p:txBody>
          <a:bodyPr anchor="ctr"/>
          <a:lstStyle>
            <a:lvl1pPr marL="0" indent="0" algn="ctr">
              <a:buNone/>
              <a:defRPr sz="1300"/>
            </a:lvl1pPr>
          </a:lstStyle>
          <a:p>
            <a:r>
              <a:rPr lang="en-US" dirty="0"/>
              <a:t>Click to add image</a:t>
            </a:r>
          </a:p>
        </p:txBody>
      </p:sp>
      <p:sp>
        <p:nvSpPr>
          <p:cNvPr id="22" name="Slide Number Placeholder 5"/>
          <p:cNvSpPr>
            <a:spLocks noGrp="1"/>
          </p:cNvSpPr>
          <p:nvPr>
            <p:ph type="sldNum" sz="quarter" idx="20"/>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23" name="Date Placeholder 3"/>
          <p:cNvSpPr>
            <a:spLocks noGrp="1"/>
          </p:cNvSpPr>
          <p:nvPr>
            <p:ph type="dt" sz="half" idx="21"/>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2453302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752474"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1</a:t>
            </a:r>
          </a:p>
        </p:txBody>
      </p:sp>
      <p:sp>
        <p:nvSpPr>
          <p:cNvPr id="2" name="Title 1"/>
          <p:cNvSpPr>
            <a:spLocks noGrp="1"/>
          </p:cNvSpPr>
          <p:nvPr>
            <p:ph type="title"/>
          </p:nvPr>
        </p:nvSpPr>
        <p:spPr/>
        <p:txBody>
          <a:bodyPr/>
          <a:lstStyle>
            <a:lvl1pPr>
              <a:defRPr/>
            </a:lvl1pPr>
          </a:lstStyle>
          <a:p>
            <a:r>
              <a:rPr lang="en-US" altLang="ja-JP"/>
              <a:t>Click to edit Master title style</a:t>
            </a:r>
            <a:endParaRPr lang="en-US"/>
          </a:p>
        </p:txBody>
      </p:sp>
      <p:sp>
        <p:nvSpPr>
          <p:cNvPr id="3" name="Text Placeholder 2"/>
          <p:cNvSpPr>
            <a:spLocks noGrp="1"/>
          </p:cNvSpPr>
          <p:nvPr>
            <p:ph type="body" idx="1" hasCustomPrompt="1"/>
          </p:nvPr>
        </p:nvSpPr>
        <p:spPr>
          <a:xfrm>
            <a:off x="752475" y="1211580"/>
            <a:ext cx="625792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752475" y="1874201"/>
            <a:ext cx="6257925"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altLang="ja-JP"/>
              <a:t>Edit Master text styles</a:t>
            </a:r>
          </a:p>
        </p:txBody>
      </p:sp>
      <p:sp>
        <p:nvSpPr>
          <p:cNvPr id="8" name="Footer Placeholder 7"/>
          <p:cNvSpPr>
            <a:spLocks noGrp="1"/>
          </p:cNvSpPr>
          <p:nvPr>
            <p:ph type="ftr" sz="quarter" idx="11"/>
          </p:nvPr>
        </p:nvSpPr>
        <p:spPr>
          <a:xfrm>
            <a:off x="6885940" y="6241415"/>
            <a:ext cx="1038860" cy="464185"/>
          </a:xfrm>
          <a:prstGeom prst="rect">
            <a:avLst/>
          </a:prstGeom>
        </p:spPr>
        <p:txBody>
          <a:bodyPr/>
          <a:lstStyle>
            <a:lvl1pPr>
              <a:defRPr>
                <a:solidFill>
                  <a:schemeClr val="tx2"/>
                </a:solidFill>
              </a:defRPr>
            </a:lvl1pPr>
          </a:lstStyle>
          <a:p>
            <a:r>
              <a:rPr lang="en-US"/>
              <a:t>Customizable in Footer</a:t>
            </a:r>
            <a:endParaRPr lang="en-US" dirty="0"/>
          </a:p>
        </p:txBody>
      </p:sp>
      <p:sp>
        <p:nvSpPr>
          <p:cNvPr id="19" name="Picture Placeholder 18"/>
          <p:cNvSpPr>
            <a:spLocks noGrp="1"/>
          </p:cNvSpPr>
          <p:nvPr>
            <p:ph type="pic" sz="quarter" idx="17" hasCustomPrompt="1"/>
          </p:nvPr>
        </p:nvSpPr>
        <p:spPr>
          <a:xfrm>
            <a:off x="752474" y="2819400"/>
            <a:ext cx="2286000" cy="1417320"/>
          </a:xfrm>
        </p:spPr>
        <p:txBody>
          <a:bodyPr anchor="ctr"/>
          <a:lstStyle>
            <a:lvl1pPr marL="0" indent="0" algn="ctr">
              <a:buNone/>
              <a:defRPr sz="1300"/>
            </a:lvl1pPr>
          </a:lstStyle>
          <a:p>
            <a:r>
              <a:rPr lang="en-US" dirty="0"/>
              <a:t>Click to add image</a:t>
            </a:r>
          </a:p>
        </p:txBody>
      </p:sp>
      <p:sp>
        <p:nvSpPr>
          <p:cNvPr id="20" name="Picture Placeholder 18"/>
          <p:cNvSpPr>
            <a:spLocks noGrp="1"/>
          </p:cNvSpPr>
          <p:nvPr>
            <p:ph type="pic" sz="quarter" idx="18" hasCustomPrompt="1"/>
          </p:nvPr>
        </p:nvSpPr>
        <p:spPr>
          <a:xfrm>
            <a:off x="3419665" y="2819400"/>
            <a:ext cx="2286000" cy="1417320"/>
          </a:xfrm>
        </p:spPr>
        <p:txBody>
          <a:bodyPr anchor="ctr"/>
          <a:lstStyle>
            <a:lvl1pPr marL="0" indent="0" algn="ctr">
              <a:buNone/>
              <a:defRPr sz="1300"/>
            </a:lvl1pPr>
          </a:lstStyle>
          <a:p>
            <a:r>
              <a:rPr lang="en-US" dirty="0"/>
              <a:t>Click to add image</a:t>
            </a:r>
          </a:p>
        </p:txBody>
      </p:sp>
      <p:sp>
        <p:nvSpPr>
          <p:cNvPr id="21" name="Picture Placeholder 18"/>
          <p:cNvSpPr>
            <a:spLocks noGrp="1"/>
          </p:cNvSpPr>
          <p:nvPr>
            <p:ph type="pic" sz="quarter" idx="19" hasCustomPrompt="1"/>
          </p:nvPr>
        </p:nvSpPr>
        <p:spPr>
          <a:xfrm>
            <a:off x="6086856" y="2819400"/>
            <a:ext cx="2286000" cy="1417320"/>
          </a:xfrm>
        </p:spPr>
        <p:txBody>
          <a:bodyPr anchor="ctr"/>
          <a:lstStyle>
            <a:lvl1pPr marL="0" indent="0" algn="ctr">
              <a:buNone/>
              <a:defRPr sz="1300"/>
            </a:lvl1pPr>
          </a:lstStyle>
          <a:p>
            <a:r>
              <a:rPr lang="en-US" dirty="0"/>
              <a:t>Click to add image</a:t>
            </a:r>
          </a:p>
        </p:txBody>
      </p:sp>
      <p:sp>
        <p:nvSpPr>
          <p:cNvPr id="26" name="Text Placeholder 4"/>
          <p:cNvSpPr>
            <a:spLocks noGrp="1"/>
          </p:cNvSpPr>
          <p:nvPr>
            <p:ph type="body" sz="quarter" idx="25" hasCustomPrompt="1"/>
          </p:nvPr>
        </p:nvSpPr>
        <p:spPr>
          <a:xfrm>
            <a:off x="3419665"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2</a:t>
            </a:r>
          </a:p>
        </p:txBody>
      </p:sp>
      <p:sp>
        <p:nvSpPr>
          <p:cNvPr id="27" name="Text Placeholder 4"/>
          <p:cNvSpPr>
            <a:spLocks noGrp="1"/>
          </p:cNvSpPr>
          <p:nvPr>
            <p:ph type="body" sz="quarter" idx="26" hasCustomPrompt="1"/>
          </p:nvPr>
        </p:nvSpPr>
        <p:spPr>
          <a:xfrm>
            <a:off x="6086856"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3</a:t>
            </a:r>
          </a:p>
        </p:txBody>
      </p:sp>
      <p:sp>
        <p:nvSpPr>
          <p:cNvPr id="31" name="Text Placeholder 30"/>
          <p:cNvSpPr>
            <a:spLocks noGrp="1"/>
          </p:cNvSpPr>
          <p:nvPr>
            <p:ph type="body" sz="quarter" idx="30"/>
          </p:nvPr>
        </p:nvSpPr>
        <p:spPr>
          <a:xfrm>
            <a:off x="752475" y="4724400"/>
            <a:ext cx="2295525" cy="1144588"/>
          </a:xfrm>
        </p:spPr>
        <p:txBody>
          <a:bodyPr/>
          <a:lstStyle>
            <a:lvl1pPr>
              <a:defRPr sz="1300"/>
            </a:lvl1pPr>
            <a:lvl2pPr marL="511175" indent="-152400">
              <a:spcBef>
                <a:spcPts val="300"/>
              </a:spcBef>
              <a:defRPr sz="1300"/>
            </a:lvl2pPr>
          </a:lstStyle>
          <a:p>
            <a:pPr lvl="0"/>
            <a:r>
              <a:rPr lang="en-US" altLang="ja-JP"/>
              <a:t>Edit Master text styles</a:t>
            </a:r>
          </a:p>
          <a:p>
            <a:pPr lvl="1"/>
            <a:r>
              <a:rPr lang="en-US" altLang="ja-JP"/>
              <a:t>Second level</a:t>
            </a:r>
          </a:p>
        </p:txBody>
      </p:sp>
      <p:sp>
        <p:nvSpPr>
          <p:cNvPr id="32" name="Text Placeholder 30"/>
          <p:cNvSpPr>
            <a:spLocks noGrp="1"/>
          </p:cNvSpPr>
          <p:nvPr>
            <p:ph type="body" sz="quarter" idx="31"/>
          </p:nvPr>
        </p:nvSpPr>
        <p:spPr>
          <a:xfrm>
            <a:off x="3419665" y="4724400"/>
            <a:ext cx="2295525" cy="1144588"/>
          </a:xfrm>
        </p:spPr>
        <p:txBody>
          <a:bodyPr/>
          <a:lstStyle>
            <a:lvl1pPr>
              <a:defRPr sz="1300"/>
            </a:lvl1pPr>
            <a:lvl2pPr marL="511175" indent="-152400">
              <a:spcBef>
                <a:spcPts val="300"/>
              </a:spcBef>
              <a:defRPr sz="1300"/>
            </a:lvl2pPr>
          </a:lstStyle>
          <a:p>
            <a:pPr lvl="0"/>
            <a:r>
              <a:rPr lang="en-US" altLang="ja-JP"/>
              <a:t>Edit Master text styles</a:t>
            </a:r>
          </a:p>
          <a:p>
            <a:pPr lvl="1"/>
            <a:r>
              <a:rPr lang="en-US" altLang="ja-JP"/>
              <a:t>Second level</a:t>
            </a:r>
          </a:p>
        </p:txBody>
      </p:sp>
      <p:sp>
        <p:nvSpPr>
          <p:cNvPr id="33" name="Text Placeholder 30"/>
          <p:cNvSpPr>
            <a:spLocks noGrp="1"/>
          </p:cNvSpPr>
          <p:nvPr>
            <p:ph type="body" sz="quarter" idx="32"/>
          </p:nvPr>
        </p:nvSpPr>
        <p:spPr>
          <a:xfrm>
            <a:off x="6086856" y="4724400"/>
            <a:ext cx="2295525" cy="1144588"/>
          </a:xfrm>
        </p:spPr>
        <p:txBody>
          <a:bodyPr/>
          <a:lstStyle>
            <a:lvl1pPr>
              <a:defRPr sz="1300"/>
            </a:lvl1pPr>
            <a:lvl2pPr marL="511175" indent="-152400">
              <a:spcBef>
                <a:spcPts val="300"/>
              </a:spcBef>
              <a:defRPr sz="1300"/>
            </a:lvl2pPr>
          </a:lstStyle>
          <a:p>
            <a:pPr lvl="0"/>
            <a:r>
              <a:rPr lang="en-US" altLang="ja-JP"/>
              <a:t>Edit Master text styles</a:t>
            </a:r>
          </a:p>
          <a:p>
            <a:pPr lvl="1"/>
            <a:r>
              <a:rPr lang="en-US" altLang="ja-JP"/>
              <a:t>Second level</a:t>
            </a:r>
          </a:p>
        </p:txBody>
      </p:sp>
      <p:sp>
        <p:nvSpPr>
          <p:cNvPr id="1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18" name="Date Placeholder 3"/>
          <p:cNvSpPr>
            <a:spLocks noGrp="1"/>
          </p:cNvSpPr>
          <p:nvPr>
            <p:ph type="dt" sz="half" idx="33"/>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4101786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userDrawn="1"/>
        </p:nvGrpSpPr>
        <p:grpSpPr>
          <a:xfrm>
            <a:off x="152400" y="401320"/>
            <a:ext cx="88392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6"/>
            <p:cNvSpPr>
              <a:spLocks noChangeShapeType="1"/>
            </p:cNvSpPr>
            <p:nvPr/>
          </p:nvSpPr>
          <p:spPr bwMode="auto">
            <a:xfrm>
              <a:off x="30221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7"/>
            <p:cNvSpPr>
              <a:spLocks noChangeShapeType="1"/>
            </p:cNvSpPr>
            <p:nvPr/>
          </p:nvSpPr>
          <p:spPr bwMode="auto">
            <a:xfrm>
              <a:off x="452034"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9"/>
            <p:cNvSpPr>
              <a:spLocks noChangeShapeType="1"/>
            </p:cNvSpPr>
            <p:nvPr/>
          </p:nvSpPr>
          <p:spPr bwMode="auto">
            <a:xfrm>
              <a:off x="751668"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0"/>
            <p:cNvSpPr>
              <a:spLocks noChangeShapeType="1"/>
            </p:cNvSpPr>
            <p:nvPr/>
          </p:nvSpPr>
          <p:spPr bwMode="auto">
            <a:xfrm>
              <a:off x="901485"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1"/>
            <p:cNvSpPr>
              <a:spLocks noChangeShapeType="1"/>
            </p:cNvSpPr>
            <p:nvPr/>
          </p:nvSpPr>
          <p:spPr bwMode="auto">
            <a:xfrm>
              <a:off x="105130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2"/>
            <p:cNvSpPr>
              <a:spLocks noChangeShapeType="1"/>
            </p:cNvSpPr>
            <p:nvPr/>
          </p:nvSpPr>
          <p:spPr bwMode="auto">
            <a:xfrm>
              <a:off x="120111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3"/>
            <p:cNvSpPr>
              <a:spLocks noChangeShapeType="1"/>
            </p:cNvSpPr>
            <p:nvPr/>
          </p:nvSpPr>
          <p:spPr bwMode="auto">
            <a:xfrm>
              <a:off x="135093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14"/>
            <p:cNvSpPr>
              <a:spLocks noChangeShapeType="1"/>
            </p:cNvSpPr>
            <p:nvPr/>
          </p:nvSpPr>
          <p:spPr bwMode="auto">
            <a:xfrm>
              <a:off x="1500753"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15"/>
            <p:cNvSpPr>
              <a:spLocks noChangeShapeType="1"/>
            </p:cNvSpPr>
            <p:nvPr/>
          </p:nvSpPr>
          <p:spPr bwMode="auto">
            <a:xfrm>
              <a:off x="165057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16"/>
            <p:cNvSpPr>
              <a:spLocks noChangeShapeType="1"/>
            </p:cNvSpPr>
            <p:nvPr/>
          </p:nvSpPr>
          <p:spPr bwMode="auto">
            <a:xfrm>
              <a:off x="180038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17"/>
            <p:cNvSpPr>
              <a:spLocks noChangeShapeType="1"/>
            </p:cNvSpPr>
            <p:nvPr/>
          </p:nvSpPr>
          <p:spPr bwMode="auto">
            <a:xfrm>
              <a:off x="1950204"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18"/>
            <p:cNvSpPr>
              <a:spLocks noChangeShapeType="1"/>
            </p:cNvSpPr>
            <p:nvPr/>
          </p:nvSpPr>
          <p:spPr bwMode="auto">
            <a:xfrm>
              <a:off x="2100021"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19"/>
            <p:cNvSpPr>
              <a:spLocks noChangeShapeType="1"/>
            </p:cNvSpPr>
            <p:nvPr/>
          </p:nvSpPr>
          <p:spPr bwMode="auto">
            <a:xfrm>
              <a:off x="2249838"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20"/>
            <p:cNvSpPr>
              <a:spLocks noChangeShapeType="1"/>
            </p:cNvSpPr>
            <p:nvPr/>
          </p:nvSpPr>
          <p:spPr bwMode="auto">
            <a:xfrm>
              <a:off x="2399655"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21"/>
            <p:cNvSpPr>
              <a:spLocks noChangeShapeType="1"/>
            </p:cNvSpPr>
            <p:nvPr/>
          </p:nvSpPr>
          <p:spPr bwMode="auto">
            <a:xfrm>
              <a:off x="254947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22"/>
            <p:cNvSpPr>
              <a:spLocks noChangeShapeType="1"/>
            </p:cNvSpPr>
            <p:nvPr/>
          </p:nvSpPr>
          <p:spPr bwMode="auto">
            <a:xfrm>
              <a:off x="269928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23"/>
            <p:cNvSpPr>
              <a:spLocks noChangeShapeType="1"/>
            </p:cNvSpPr>
            <p:nvPr/>
          </p:nvSpPr>
          <p:spPr bwMode="auto">
            <a:xfrm>
              <a:off x="284910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24"/>
            <p:cNvSpPr>
              <a:spLocks noChangeShapeType="1"/>
            </p:cNvSpPr>
            <p:nvPr/>
          </p:nvSpPr>
          <p:spPr bwMode="auto">
            <a:xfrm>
              <a:off x="2998923"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25"/>
            <p:cNvSpPr>
              <a:spLocks noChangeShapeType="1"/>
            </p:cNvSpPr>
            <p:nvPr/>
          </p:nvSpPr>
          <p:spPr bwMode="auto">
            <a:xfrm>
              <a:off x="314874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26"/>
            <p:cNvSpPr>
              <a:spLocks noChangeShapeType="1"/>
            </p:cNvSpPr>
            <p:nvPr/>
          </p:nvSpPr>
          <p:spPr bwMode="auto">
            <a:xfrm>
              <a:off x="329855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27"/>
            <p:cNvSpPr>
              <a:spLocks noChangeShapeType="1"/>
            </p:cNvSpPr>
            <p:nvPr/>
          </p:nvSpPr>
          <p:spPr bwMode="auto">
            <a:xfrm>
              <a:off x="3448374"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28"/>
            <p:cNvSpPr>
              <a:spLocks noChangeShapeType="1"/>
            </p:cNvSpPr>
            <p:nvPr/>
          </p:nvSpPr>
          <p:spPr bwMode="auto">
            <a:xfrm>
              <a:off x="3598191"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29"/>
            <p:cNvSpPr>
              <a:spLocks noChangeShapeType="1"/>
            </p:cNvSpPr>
            <p:nvPr/>
          </p:nvSpPr>
          <p:spPr bwMode="auto">
            <a:xfrm>
              <a:off x="3748008"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30"/>
            <p:cNvSpPr>
              <a:spLocks noChangeShapeType="1"/>
            </p:cNvSpPr>
            <p:nvPr/>
          </p:nvSpPr>
          <p:spPr bwMode="auto">
            <a:xfrm>
              <a:off x="3897825"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31"/>
            <p:cNvSpPr>
              <a:spLocks noChangeShapeType="1"/>
            </p:cNvSpPr>
            <p:nvPr/>
          </p:nvSpPr>
          <p:spPr bwMode="auto">
            <a:xfrm>
              <a:off x="404764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32"/>
            <p:cNvSpPr>
              <a:spLocks noChangeShapeType="1"/>
            </p:cNvSpPr>
            <p:nvPr/>
          </p:nvSpPr>
          <p:spPr bwMode="auto">
            <a:xfrm>
              <a:off x="419745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33"/>
            <p:cNvSpPr>
              <a:spLocks noChangeShapeType="1"/>
            </p:cNvSpPr>
            <p:nvPr/>
          </p:nvSpPr>
          <p:spPr bwMode="auto">
            <a:xfrm>
              <a:off x="434727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34"/>
            <p:cNvSpPr>
              <a:spLocks noChangeShapeType="1"/>
            </p:cNvSpPr>
            <p:nvPr/>
          </p:nvSpPr>
          <p:spPr bwMode="auto">
            <a:xfrm>
              <a:off x="4497093"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35"/>
            <p:cNvSpPr>
              <a:spLocks noChangeShapeType="1"/>
            </p:cNvSpPr>
            <p:nvPr/>
          </p:nvSpPr>
          <p:spPr bwMode="auto">
            <a:xfrm>
              <a:off x="464691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36"/>
            <p:cNvSpPr>
              <a:spLocks noChangeShapeType="1"/>
            </p:cNvSpPr>
            <p:nvPr/>
          </p:nvSpPr>
          <p:spPr bwMode="auto">
            <a:xfrm>
              <a:off x="479672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37"/>
            <p:cNvSpPr>
              <a:spLocks noChangeShapeType="1"/>
            </p:cNvSpPr>
            <p:nvPr/>
          </p:nvSpPr>
          <p:spPr bwMode="auto">
            <a:xfrm>
              <a:off x="4946544"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38"/>
            <p:cNvSpPr>
              <a:spLocks noChangeShapeType="1"/>
            </p:cNvSpPr>
            <p:nvPr/>
          </p:nvSpPr>
          <p:spPr bwMode="auto">
            <a:xfrm>
              <a:off x="5096361"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39"/>
            <p:cNvSpPr>
              <a:spLocks noChangeShapeType="1"/>
            </p:cNvSpPr>
            <p:nvPr/>
          </p:nvSpPr>
          <p:spPr bwMode="auto">
            <a:xfrm>
              <a:off x="5246178"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40"/>
            <p:cNvSpPr>
              <a:spLocks noChangeShapeType="1"/>
            </p:cNvSpPr>
            <p:nvPr/>
          </p:nvSpPr>
          <p:spPr bwMode="auto">
            <a:xfrm>
              <a:off x="5395995"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41"/>
            <p:cNvSpPr>
              <a:spLocks noChangeShapeType="1"/>
            </p:cNvSpPr>
            <p:nvPr/>
          </p:nvSpPr>
          <p:spPr bwMode="auto">
            <a:xfrm>
              <a:off x="554581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42"/>
            <p:cNvSpPr>
              <a:spLocks noChangeShapeType="1"/>
            </p:cNvSpPr>
            <p:nvPr/>
          </p:nvSpPr>
          <p:spPr bwMode="auto">
            <a:xfrm>
              <a:off x="569562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3"/>
            <p:cNvSpPr>
              <a:spLocks noChangeShapeType="1"/>
            </p:cNvSpPr>
            <p:nvPr/>
          </p:nvSpPr>
          <p:spPr bwMode="auto">
            <a:xfrm>
              <a:off x="584544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4"/>
            <p:cNvSpPr>
              <a:spLocks noChangeShapeType="1"/>
            </p:cNvSpPr>
            <p:nvPr/>
          </p:nvSpPr>
          <p:spPr bwMode="auto">
            <a:xfrm>
              <a:off x="5995263"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45"/>
            <p:cNvSpPr>
              <a:spLocks noChangeShapeType="1"/>
            </p:cNvSpPr>
            <p:nvPr/>
          </p:nvSpPr>
          <p:spPr bwMode="auto">
            <a:xfrm>
              <a:off x="614508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46"/>
            <p:cNvSpPr>
              <a:spLocks noChangeShapeType="1"/>
            </p:cNvSpPr>
            <p:nvPr/>
          </p:nvSpPr>
          <p:spPr bwMode="auto">
            <a:xfrm>
              <a:off x="629489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47"/>
            <p:cNvSpPr>
              <a:spLocks noChangeShapeType="1"/>
            </p:cNvSpPr>
            <p:nvPr/>
          </p:nvSpPr>
          <p:spPr bwMode="auto">
            <a:xfrm>
              <a:off x="6444714"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48"/>
            <p:cNvSpPr>
              <a:spLocks noChangeShapeType="1"/>
            </p:cNvSpPr>
            <p:nvPr/>
          </p:nvSpPr>
          <p:spPr bwMode="auto">
            <a:xfrm>
              <a:off x="6594531"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50"/>
            <p:cNvSpPr>
              <a:spLocks noChangeShapeType="1"/>
            </p:cNvSpPr>
            <p:nvPr/>
          </p:nvSpPr>
          <p:spPr bwMode="auto">
            <a:xfrm>
              <a:off x="6894165"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51"/>
            <p:cNvSpPr>
              <a:spLocks noChangeShapeType="1"/>
            </p:cNvSpPr>
            <p:nvPr/>
          </p:nvSpPr>
          <p:spPr bwMode="auto">
            <a:xfrm>
              <a:off x="704398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52"/>
            <p:cNvSpPr>
              <a:spLocks noChangeShapeType="1"/>
            </p:cNvSpPr>
            <p:nvPr/>
          </p:nvSpPr>
          <p:spPr bwMode="auto">
            <a:xfrm>
              <a:off x="719379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53"/>
            <p:cNvSpPr>
              <a:spLocks noChangeShapeType="1"/>
            </p:cNvSpPr>
            <p:nvPr/>
          </p:nvSpPr>
          <p:spPr bwMode="auto">
            <a:xfrm>
              <a:off x="734361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54"/>
            <p:cNvSpPr>
              <a:spLocks noChangeShapeType="1"/>
            </p:cNvSpPr>
            <p:nvPr/>
          </p:nvSpPr>
          <p:spPr bwMode="auto">
            <a:xfrm>
              <a:off x="7493433"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55"/>
            <p:cNvSpPr>
              <a:spLocks noChangeShapeType="1"/>
            </p:cNvSpPr>
            <p:nvPr/>
          </p:nvSpPr>
          <p:spPr bwMode="auto">
            <a:xfrm>
              <a:off x="764325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56"/>
            <p:cNvSpPr>
              <a:spLocks noChangeShapeType="1"/>
            </p:cNvSpPr>
            <p:nvPr/>
          </p:nvSpPr>
          <p:spPr bwMode="auto">
            <a:xfrm>
              <a:off x="779306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58"/>
            <p:cNvSpPr>
              <a:spLocks noChangeShapeType="1"/>
            </p:cNvSpPr>
            <p:nvPr/>
          </p:nvSpPr>
          <p:spPr bwMode="auto">
            <a:xfrm>
              <a:off x="8092701"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59"/>
            <p:cNvSpPr>
              <a:spLocks noChangeShapeType="1"/>
            </p:cNvSpPr>
            <p:nvPr/>
          </p:nvSpPr>
          <p:spPr bwMode="auto">
            <a:xfrm>
              <a:off x="8242518"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60"/>
            <p:cNvSpPr>
              <a:spLocks noChangeShapeType="1"/>
            </p:cNvSpPr>
            <p:nvPr/>
          </p:nvSpPr>
          <p:spPr bwMode="auto">
            <a:xfrm>
              <a:off x="8392335" y="40433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61"/>
            <p:cNvSpPr>
              <a:spLocks noChangeShapeType="1"/>
            </p:cNvSpPr>
            <p:nvPr/>
          </p:nvSpPr>
          <p:spPr bwMode="auto">
            <a:xfrm>
              <a:off x="854215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62"/>
            <p:cNvSpPr>
              <a:spLocks noChangeShapeType="1"/>
            </p:cNvSpPr>
            <p:nvPr/>
          </p:nvSpPr>
          <p:spPr bwMode="auto">
            <a:xfrm>
              <a:off x="869196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3"/>
            <p:cNvSpPr>
              <a:spLocks noChangeShapeType="1"/>
            </p:cNvSpPr>
            <p:nvPr/>
          </p:nvSpPr>
          <p:spPr bwMode="auto">
            <a:xfrm>
              <a:off x="884178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Line 8"/>
            <p:cNvSpPr>
              <a:spLocks noChangeShapeType="1"/>
            </p:cNvSpPr>
            <p:nvPr/>
          </p:nvSpPr>
          <p:spPr bwMode="auto">
            <a:xfrm>
              <a:off x="601851" y="401320"/>
              <a:ext cx="0" cy="161848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401320"/>
              <a:ext cx="0" cy="161848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401320"/>
              <a:ext cx="0" cy="161848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hasCustomPrompt="1"/>
          </p:nvPr>
        </p:nvSpPr>
        <p:spPr>
          <a:xfrm>
            <a:off x="751840" y="1353820"/>
            <a:ext cx="5709920" cy="737870"/>
          </a:xfrm>
        </p:spPr>
        <p:txBody>
          <a:bodyPr/>
          <a:lstStyle>
            <a:lvl1pPr>
              <a:defRPr sz="3200" baseline="0">
                <a:solidFill>
                  <a:schemeClr val="tx2"/>
                </a:solidFill>
              </a:defRPr>
            </a:lvl1pPr>
          </a:lstStyle>
          <a:p>
            <a:r>
              <a:rPr lang="en-US" dirty="0"/>
              <a:t>Agenda or Section Slide ONLY</a:t>
            </a:r>
          </a:p>
        </p:txBody>
      </p:sp>
      <p:sp>
        <p:nvSpPr>
          <p:cNvPr id="3" name="Content Placeholder 2"/>
          <p:cNvSpPr>
            <a:spLocks noGrp="1"/>
          </p:cNvSpPr>
          <p:nvPr>
            <p:ph idx="1"/>
          </p:nvPr>
        </p:nvSpPr>
        <p:spPr>
          <a:xfrm>
            <a:off x="752474" y="2598419"/>
            <a:ext cx="6004375" cy="3041729"/>
          </a:xfrm>
        </p:spPr>
        <p:txBody>
          <a:bodyPr/>
          <a:lstStyle>
            <a:lvl2pPr>
              <a:spcBef>
                <a:spcPts val="1000"/>
              </a:spcBef>
              <a:defRPr/>
            </a:lvl2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Footer Placeholder 4"/>
          <p:cNvSpPr>
            <a:spLocks noGrp="1"/>
          </p:cNvSpPr>
          <p:nvPr>
            <p:ph type="ftr" sz="quarter" idx="11"/>
          </p:nvPr>
        </p:nvSpPr>
        <p:spPr>
          <a:xfrm>
            <a:off x="6885940" y="1580515"/>
            <a:ext cx="1038860" cy="464185"/>
          </a:xfrm>
          <a:prstGeom prst="rect">
            <a:avLst/>
          </a:prstGeom>
        </p:spPr>
        <p:txBody>
          <a:bodyPr/>
          <a:lstStyle>
            <a:lvl1pPr>
              <a:defRPr>
                <a:solidFill>
                  <a:schemeClr val="tx2"/>
                </a:solidFill>
              </a:defRPr>
            </a:lvl1pPr>
          </a:lstStyle>
          <a:p>
            <a:r>
              <a:rPr lang="en-US"/>
              <a:t>Customizable in Footer</a:t>
            </a:r>
            <a:endParaRPr lang="en-US" dirty="0"/>
          </a:p>
        </p:txBody>
      </p:sp>
      <p:sp>
        <p:nvSpPr>
          <p:cNvPr id="136" name="TextBox 135"/>
          <p:cNvSpPr txBox="1"/>
          <p:nvPr userDrawn="1"/>
        </p:nvSpPr>
        <p:spPr>
          <a:xfrm>
            <a:off x="8084820" y="1904212"/>
            <a:ext cx="269304" cy="140488"/>
          </a:xfrm>
          <a:prstGeom prst="rect">
            <a:avLst/>
          </a:prstGeom>
          <a:noFill/>
        </p:spPr>
        <p:txBody>
          <a:bodyPr wrap="none" lIns="0" tIns="0" rIns="0" bIns="0" rtlCol="0" anchor="b">
            <a:spAutoFit/>
          </a:bodyPr>
          <a:lstStyle/>
          <a:p>
            <a:pPr>
              <a:lnSpc>
                <a:spcPct val="110000"/>
              </a:lnSpc>
            </a:pPr>
            <a:r>
              <a:rPr lang="en-US" sz="900" dirty="0">
                <a:solidFill>
                  <a:schemeClr val="tx2"/>
                </a:solidFill>
              </a:rPr>
              <a:t>Page</a:t>
            </a:r>
          </a:p>
        </p:txBody>
      </p:sp>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131587"/>
            <a:ext cx="1497330" cy="346050"/>
          </a:xfrm>
          <a:prstGeom prst="rect">
            <a:avLst/>
          </a:prstGeom>
        </p:spPr>
      </p:pic>
      <p:sp>
        <p:nvSpPr>
          <p:cNvPr id="69" name="Slide Number Placeholder 5"/>
          <p:cNvSpPr>
            <a:spLocks noGrp="1"/>
          </p:cNvSpPr>
          <p:nvPr>
            <p:ph type="sldNum" sz="quarter" idx="4"/>
          </p:nvPr>
        </p:nvSpPr>
        <p:spPr>
          <a:xfrm>
            <a:off x="8458200" y="18446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70" name="Date Placeholder 3"/>
          <p:cNvSpPr>
            <a:spLocks noGrp="1"/>
          </p:cNvSpPr>
          <p:nvPr>
            <p:ph type="dt" sz="half" idx="2"/>
          </p:nvPr>
        </p:nvSpPr>
        <p:spPr>
          <a:xfrm>
            <a:off x="8053449" y="15027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268736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5" name="Footer Placeholder 4"/>
          <p:cNvSpPr>
            <a:spLocks noGrp="1"/>
          </p:cNvSpPr>
          <p:nvPr>
            <p:ph type="ftr" sz="quarter" idx="11"/>
          </p:nvPr>
        </p:nvSpPr>
        <p:spPr/>
        <p:txBody>
          <a:bodyPr/>
          <a:lstStyle>
            <a:lvl1pPr>
              <a:defRPr>
                <a:solidFill>
                  <a:srgbClr val="E90029"/>
                </a:solidFill>
              </a:defRPr>
            </a:lvl1pPr>
          </a:lstStyle>
          <a:p>
            <a:endParaRPr kumimoji="1" lang="ja-JP" altLang="en-US"/>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51108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885940" y="6241415"/>
            <a:ext cx="1038860" cy="464185"/>
          </a:xfrm>
          <a:prstGeom prst="rect">
            <a:avLst/>
          </a:prstGeom>
        </p:spPr>
        <p:txBody>
          <a:bodyPr/>
          <a:lstStyle>
            <a:lvl1pPr>
              <a:defRPr>
                <a:solidFill>
                  <a:schemeClr val="tx2"/>
                </a:solidFill>
              </a:defRPr>
            </a:lvl1pPr>
          </a:lstStyle>
          <a:p>
            <a:r>
              <a:rPr lang="en-US"/>
              <a:t>Customizable in Footer</a:t>
            </a:r>
          </a:p>
        </p:txBody>
      </p:sp>
      <p:sp>
        <p:nvSpPr>
          <p:cNvPr id="4"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6"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359604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623061"/>
            <a:ext cx="5291709" cy="434340"/>
          </a:xfrm>
        </p:spPr>
        <p:txBody>
          <a:bodyPr anchor="t"/>
          <a:lstStyle>
            <a:lvl1pPr>
              <a:lnSpc>
                <a:spcPct val="94000"/>
              </a:lnSpc>
              <a:defRPr sz="3200" baseline="0">
                <a:solidFill>
                  <a:schemeClr val="tx2"/>
                </a:solidFill>
              </a:defRPr>
            </a:lvl1pPr>
          </a:lstStyle>
          <a:p>
            <a:r>
              <a:rPr lang="en-US" dirty="0"/>
              <a:t>Divider Slide Title</a:t>
            </a:r>
          </a:p>
        </p:txBody>
      </p:sp>
      <p:sp>
        <p:nvSpPr>
          <p:cNvPr id="3" name="Subtitle 2"/>
          <p:cNvSpPr>
            <a:spLocks noGrp="1"/>
          </p:cNvSpPr>
          <p:nvPr>
            <p:ph type="subTitle" idx="1" hasCustomPrompt="1"/>
          </p:nvPr>
        </p:nvSpPr>
        <p:spPr>
          <a:xfrm>
            <a:off x="727525" y="2439782"/>
            <a:ext cx="5292276"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copy or delete placeholder if not needed.</a:t>
            </a:r>
          </a:p>
        </p:txBody>
      </p:sp>
      <p:grpSp>
        <p:nvGrpSpPr>
          <p:cNvPr id="6" name="Group 5"/>
          <p:cNvGrpSpPr/>
          <p:nvPr/>
        </p:nvGrpSpPr>
        <p:grpSpPr>
          <a:xfrm>
            <a:off x="152400" y="0"/>
            <a:ext cx="88392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12719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altLang="ja-JP"/>
              <a:t>Click to edit Master title style</a:t>
            </a:r>
            <a:endParaRPr lang="en-US" dirty="0"/>
          </a:p>
        </p:txBody>
      </p:sp>
      <p:sp>
        <p:nvSpPr>
          <p:cNvPr id="3" name="Content Placeholder 2"/>
          <p:cNvSpPr>
            <a:spLocks noGrp="1"/>
          </p:cNvSpPr>
          <p:nvPr>
            <p:ph idx="1"/>
          </p:nvPr>
        </p:nvSpPr>
        <p:spPr>
          <a:xfrm>
            <a:off x="752474" y="1371599"/>
            <a:ext cx="7172326" cy="4727448"/>
          </a:xfrm>
        </p:spPr>
        <p:txBody>
          <a:bodyPr/>
          <a:lstStyle>
            <a:lvl2pPr>
              <a:spcBef>
                <a:spcPts val="1000"/>
              </a:spcBef>
              <a:defRPr/>
            </a:lvl2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24" name="Text Placeholder 17"/>
          <p:cNvSpPr>
            <a:spLocks noGrp="1"/>
          </p:cNvSpPr>
          <p:nvPr>
            <p:ph type="body" sz="quarter" idx="13" hasCustomPrompt="1"/>
          </p:nvPr>
        </p:nvSpPr>
        <p:spPr>
          <a:xfrm>
            <a:off x="762000" y="68580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a:t>Add Secondary Title in Keysight Gray (28 Pt)</a:t>
            </a:r>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230054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altLang="ja-JP"/>
              <a:t>Click to edit Master title style</a:t>
            </a:r>
            <a:endParaRPr lang="en-US"/>
          </a:p>
        </p:txBody>
      </p:sp>
      <p:sp>
        <p:nvSpPr>
          <p:cNvPr id="4" name="Footer Placeholder 3"/>
          <p:cNvSpPr>
            <a:spLocks noGrp="1"/>
          </p:cNvSpPr>
          <p:nvPr>
            <p:ph type="ftr" sz="quarter" idx="11"/>
          </p:nvPr>
        </p:nvSpPr>
        <p:spPr/>
        <p:txBody>
          <a:bodyPr/>
          <a:lstStyle/>
          <a:p>
            <a:endParaRPr kumimoji="1" lang="ja-JP" altLang="en-US"/>
          </a:p>
        </p:txBody>
      </p:sp>
      <p:sp>
        <p:nvSpPr>
          <p:cNvPr id="7"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a:t>Add Secondary Title in Keysight Gray (28 Pt)</a:t>
            </a:r>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175098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752474" y="1562101"/>
            <a:ext cx="3819525"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4876800" y="1562101"/>
            <a:ext cx="3822192"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6" name="Footer Placeholder 5"/>
          <p:cNvSpPr>
            <a:spLocks noGrp="1"/>
          </p:cNvSpPr>
          <p:nvPr>
            <p:ph type="ftr" sz="quarter" idx="11"/>
          </p:nvPr>
        </p:nvSpPr>
        <p:spPr/>
        <p:txBody>
          <a:bodyPr/>
          <a:lstStyle/>
          <a:p>
            <a:endParaRPr kumimoji="1" lang="ja-JP" altLang="en-US"/>
          </a:p>
        </p:txBody>
      </p:sp>
      <p:sp>
        <p:nvSpPr>
          <p:cNvPr id="18"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a:t>Add Secondary Title in Keysight Gray (28 Pt)</a:t>
            </a:r>
          </a:p>
        </p:txBody>
      </p:sp>
      <p:sp>
        <p:nvSpPr>
          <p:cNvPr id="8"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9" name="Date Placeholder 3"/>
          <p:cNvSpPr>
            <a:spLocks noGrp="1"/>
          </p:cNvSpPr>
          <p:nvPr>
            <p:ph type="dt" sz="half" idx="14"/>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393828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altLang="ja-JP"/>
              <a:t>Click to edit Master title style</a:t>
            </a:r>
            <a:endParaRPr lang="en-US" dirty="0"/>
          </a:p>
        </p:txBody>
      </p:sp>
      <p:sp>
        <p:nvSpPr>
          <p:cNvPr id="3" name="Text Placeholder 2"/>
          <p:cNvSpPr>
            <a:spLocks noGrp="1"/>
          </p:cNvSpPr>
          <p:nvPr>
            <p:ph type="body" idx="1" hasCustomPrompt="1"/>
          </p:nvPr>
        </p:nvSpPr>
        <p:spPr>
          <a:xfrm>
            <a:off x="752475" y="1211580"/>
            <a:ext cx="382219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752475"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hasCustomPrompt="1"/>
          </p:nvPr>
        </p:nvSpPr>
        <p:spPr>
          <a:xfrm>
            <a:off x="4876800" y="1211580"/>
            <a:ext cx="3822192"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4876800"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8" name="Footer Placeholder 7"/>
          <p:cNvSpPr>
            <a:spLocks noGrp="1"/>
          </p:cNvSpPr>
          <p:nvPr>
            <p:ph type="ftr" sz="quarter" idx="11"/>
          </p:nvPr>
        </p:nvSpPr>
        <p:spPr/>
        <p:txBody>
          <a:bodyPr/>
          <a:lstStyle>
            <a:lvl1pPr>
              <a:defRPr>
                <a:solidFill>
                  <a:srgbClr val="E90029"/>
                </a:solidFill>
              </a:defRPr>
            </a:lvl1pPr>
          </a:lstStyle>
          <a:p>
            <a:endParaRPr kumimoji="1" lang="ja-JP" alt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423783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altLang="ja-JP"/>
              <a:t>Click to edit Master title style</a:t>
            </a:r>
            <a:endParaRPr lang="en-US"/>
          </a:p>
        </p:txBody>
      </p:sp>
      <p:sp>
        <p:nvSpPr>
          <p:cNvPr id="3" name="Text Placeholder 2"/>
          <p:cNvSpPr>
            <a:spLocks noGrp="1"/>
          </p:cNvSpPr>
          <p:nvPr>
            <p:ph type="body" idx="1" hasCustomPrompt="1"/>
          </p:nvPr>
        </p:nvSpPr>
        <p:spPr>
          <a:xfrm>
            <a:off x="752475" y="1211580"/>
            <a:ext cx="494728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752475" y="1912300"/>
            <a:ext cx="494728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hasCustomPrompt="1"/>
          </p:nvPr>
        </p:nvSpPr>
        <p:spPr>
          <a:xfrm>
            <a:off x="59969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5996940" y="1912300"/>
            <a:ext cx="2689860" cy="4206240"/>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8" name="Footer Placeholder 7"/>
          <p:cNvSpPr>
            <a:spLocks noGrp="1"/>
          </p:cNvSpPr>
          <p:nvPr>
            <p:ph type="ftr" sz="quarter" idx="11"/>
          </p:nvPr>
        </p:nvSpPr>
        <p:spPr/>
        <p:txBody>
          <a:bodyPr/>
          <a:lstStyle/>
          <a:p>
            <a:endParaRPr kumimoji="1" lang="ja-JP" alt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299666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840" y="228600"/>
            <a:ext cx="7192010" cy="514350"/>
          </a:xfrm>
          <a:prstGeom prst="rect">
            <a:avLst/>
          </a:prstGeom>
        </p:spPr>
        <p:txBody>
          <a:bodyPr vert="horz" lIns="0" tIns="0" rIns="0" bIns="0" rtlCol="0" anchor="b">
            <a:noAutofit/>
          </a:bodyPr>
          <a:lstStyle/>
          <a:p>
            <a:r>
              <a:rPr lang="en-US" altLang="ja-JP"/>
              <a:t>Click to edit Master title style</a:t>
            </a:r>
            <a:endParaRPr lang="en-US" dirty="0"/>
          </a:p>
        </p:txBody>
      </p:sp>
      <p:sp>
        <p:nvSpPr>
          <p:cNvPr id="3" name="Text Placeholder 2"/>
          <p:cNvSpPr>
            <a:spLocks noGrp="1"/>
          </p:cNvSpPr>
          <p:nvPr>
            <p:ph type="body" idx="1"/>
          </p:nvPr>
        </p:nvSpPr>
        <p:spPr>
          <a:xfrm>
            <a:off x="752474" y="1371600"/>
            <a:ext cx="7172326" cy="472744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885940" y="6241415"/>
            <a:ext cx="1038860" cy="464185"/>
          </a:xfrm>
          <a:prstGeom prst="rect">
            <a:avLst/>
          </a:prstGeom>
        </p:spPr>
        <p:txBody>
          <a:bodyPr vert="horz" lIns="0" tIns="0" rIns="0" bIns="0" rtlCol="0" anchor="b"/>
          <a:lstStyle>
            <a:lvl1pPr algn="l">
              <a:lnSpc>
                <a:spcPct val="110000"/>
              </a:lnSpc>
              <a:defRPr sz="900">
                <a:solidFill>
                  <a:srgbClr val="E90029"/>
                </a:solidFill>
              </a:defRPr>
            </a:lvl1pPr>
          </a:lstStyle>
          <a:p>
            <a:endParaRPr kumimoji="1" lang="ja-JP" altLang="en-US"/>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5A6D7658-538D-4E98-9A8E-5DC3E2CCC7E7}" type="slidenum">
              <a:rPr kumimoji="1" lang="ja-JP" altLang="en-US" smtClean="0"/>
              <a:t>‹#›</a:t>
            </a:fld>
            <a:endParaRPr kumimoji="1" lang="ja-JP" altLang="en-US"/>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
        <p:nvSpPr>
          <p:cNvPr id="15" name="Line 7"/>
          <p:cNvSpPr>
            <a:spLocks noChangeShapeType="1"/>
          </p:cNvSpPr>
          <p:nvPr/>
        </p:nvSpPr>
        <p:spPr bwMode="auto">
          <a:xfrm>
            <a:off x="6742655"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7"/>
          <p:cNvSpPr>
            <a:spLocks noChangeShapeType="1"/>
          </p:cNvSpPr>
          <p:nvPr/>
        </p:nvSpPr>
        <p:spPr bwMode="auto">
          <a:xfrm>
            <a:off x="7941580"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Box 80"/>
          <p:cNvSpPr txBox="1"/>
          <p:nvPr/>
        </p:nvSpPr>
        <p:spPr>
          <a:xfrm>
            <a:off x="8053449" y="65651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DD39D0C3-234B-4612-AA20-32BF73273400}" type="datetimeFigureOut">
              <a:rPr kumimoji="1" lang="ja-JP" altLang="en-US" smtClean="0"/>
              <a:t>2017/10/2</a:t>
            </a:fld>
            <a:endParaRPr kumimoji="1" lang="ja-JP" altLang="en-US"/>
          </a:p>
        </p:txBody>
      </p:sp>
    </p:spTree>
    <p:extLst>
      <p:ext uri="{BB962C8B-B14F-4D97-AF65-F5344CB8AC3E}">
        <p14:creationId xmlns:p14="http://schemas.microsoft.com/office/powerpoint/2010/main" val="2307784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703" r:id="rId16"/>
  </p:sldLayoutIdLst>
  <p:txStyles>
    <p:titleStyle>
      <a:lvl1pPr algn="l" defTabSz="914400" rtl="0" eaLnBrk="1" latinLnBrk="0" hangingPunct="1">
        <a:lnSpc>
          <a:spcPct val="90000"/>
        </a:lnSpc>
        <a:spcBef>
          <a:spcPct val="0"/>
        </a:spcBef>
        <a:buNone/>
        <a:defRPr kumimoji="1" sz="3200" kern="1200" baseline="0">
          <a:solidFill>
            <a:srgbClr val="E90029"/>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kumimoji="1"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kumimoji="1"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kumimoji="1"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kumimoji="1"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kumimoji="1"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840" y="228600"/>
            <a:ext cx="7192010" cy="512064"/>
          </a:xfrm>
          <a:prstGeom prst="rect">
            <a:avLst/>
          </a:prstGeom>
        </p:spPr>
        <p:txBody>
          <a:bodyPr vert="horz" lIns="0" tIns="0" rIns="0" bIns="0" rtlCol="0" anchor="b">
            <a:noAutofit/>
          </a:bodyPr>
          <a:lstStyle/>
          <a:p>
            <a:r>
              <a:rPr lang="en-US" altLang="ja-JP"/>
              <a:t>Click to edit Master title style</a:t>
            </a:r>
            <a:endParaRPr lang="en-US" dirty="0"/>
          </a:p>
        </p:txBody>
      </p:sp>
      <p:sp>
        <p:nvSpPr>
          <p:cNvPr id="3" name="Text Placeholder 2"/>
          <p:cNvSpPr>
            <a:spLocks noGrp="1"/>
          </p:cNvSpPr>
          <p:nvPr>
            <p:ph type="body" idx="1"/>
          </p:nvPr>
        </p:nvSpPr>
        <p:spPr>
          <a:xfrm>
            <a:off x="752474" y="1371600"/>
            <a:ext cx="7172326" cy="4724400"/>
          </a:xfrm>
          <a:prstGeom prst="rect">
            <a:avLst/>
          </a:prstGeom>
        </p:spPr>
        <p:txBody>
          <a:bodyPr vert="horz" lIns="0" tIns="0" rIns="0" bIns="0" rtlCol="0">
            <a:noAutofit/>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
        <p:nvSpPr>
          <p:cNvPr id="11" name="Footer Placeholder 4"/>
          <p:cNvSpPr>
            <a:spLocks noGrp="1"/>
          </p:cNvSpPr>
          <p:nvPr>
            <p:ph type="ftr" sz="quarter" idx="3"/>
          </p:nvPr>
        </p:nvSpPr>
        <p:spPr>
          <a:xfrm>
            <a:off x="6885940" y="6241415"/>
            <a:ext cx="1038860" cy="464185"/>
          </a:xfrm>
          <a:prstGeom prst="rect">
            <a:avLst/>
          </a:prstGeom>
        </p:spPr>
        <p:txBody>
          <a:bodyPr vert="horz" lIns="0" tIns="0" rIns="0" bIns="0" rtlCol="0" anchor="b"/>
          <a:lstStyle>
            <a:lvl1pPr algn="l">
              <a:lnSpc>
                <a:spcPct val="110000"/>
              </a:lnSpc>
              <a:defRPr sz="900">
                <a:solidFill>
                  <a:schemeClr val="tx2"/>
                </a:solidFill>
              </a:defRPr>
            </a:lvl1pPr>
          </a:lstStyle>
          <a:p>
            <a:r>
              <a:rPr lang="en-US"/>
              <a:t>Customizable in Footer</a:t>
            </a:r>
            <a:endParaRPr lang="en-US" dirty="0"/>
          </a:p>
        </p:txBody>
      </p:sp>
      <p:sp>
        <p:nvSpPr>
          <p:cNvPr id="14" name="Line 7"/>
          <p:cNvSpPr>
            <a:spLocks noChangeShapeType="1"/>
          </p:cNvSpPr>
          <p:nvPr/>
        </p:nvSpPr>
        <p:spPr bwMode="auto">
          <a:xfrm>
            <a:off x="6742655"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7"/>
          <p:cNvSpPr>
            <a:spLocks noChangeShapeType="1"/>
          </p:cNvSpPr>
          <p:nvPr/>
        </p:nvSpPr>
        <p:spPr bwMode="auto">
          <a:xfrm>
            <a:off x="7941580"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15" name="TextBox 14"/>
          <p:cNvSpPr txBox="1"/>
          <p:nvPr/>
        </p:nvSpPr>
        <p:spPr>
          <a:xfrm>
            <a:off x="8053449" y="6565112"/>
            <a:ext cx="269304" cy="140488"/>
          </a:xfrm>
          <a:prstGeom prst="rect">
            <a:avLst/>
          </a:prstGeom>
          <a:noFill/>
        </p:spPr>
        <p:txBody>
          <a:bodyPr wrap="none" lIns="0" tIns="0" rIns="0" bIns="0" rtlCol="0" anchor="b">
            <a:spAutoFit/>
          </a:bodyPr>
          <a:lstStyle/>
          <a:p>
            <a:pPr>
              <a:lnSpc>
                <a:spcPct val="110000"/>
              </a:lnSpc>
            </a:pPr>
            <a:r>
              <a:rPr lang="en-US" sz="900" dirty="0">
                <a:solidFill>
                  <a:schemeClr val="tx2"/>
                </a:solidFill>
              </a:rPr>
              <a:t>Page</a:t>
            </a:r>
          </a:p>
        </p:txBody>
      </p:sp>
      <p:sp>
        <p:nvSpPr>
          <p:cNvPr id="17"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tx2"/>
                </a:solidFill>
              </a:defRPr>
            </a:lvl1pPr>
          </a:lstStyle>
          <a:p>
            <a:fld id="{27BE5575-4215-476F-8D7B-AD4FC39B77BD}" type="datetime1">
              <a:rPr lang="en-US" smtClean="0"/>
              <a:pPr/>
              <a:t>10/2/2017</a:t>
            </a:fld>
            <a:endParaRPr lang="en-US"/>
          </a:p>
        </p:txBody>
      </p:sp>
    </p:spTree>
    <p:extLst>
      <p:ext uri="{BB962C8B-B14F-4D97-AF65-F5344CB8AC3E}">
        <p14:creationId xmlns:p14="http://schemas.microsoft.com/office/powerpoint/2010/main" val="36668291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p:txStyles>
    <p:titleStyle>
      <a:lvl1pPr algn="l" defTabSz="914400" rtl="0" eaLnBrk="1" latinLnBrk="0" hangingPunct="1">
        <a:lnSpc>
          <a:spcPct val="90000"/>
        </a:lnSpc>
        <a:spcBef>
          <a:spcPct val="0"/>
        </a:spcBef>
        <a:buNone/>
        <a:defRPr kumimoji="1" sz="3200" kern="1200">
          <a:solidFill>
            <a:schemeClr val="accent5"/>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kumimoji="1" sz="1800" kern="1200">
          <a:solidFill>
            <a:schemeClr val="tx2"/>
          </a:solidFill>
          <a:latin typeface="+mn-lt"/>
          <a:ea typeface="+mn-ea"/>
          <a:cs typeface="+mn-cs"/>
        </a:defRPr>
      </a:lvl1pPr>
      <a:lvl2pPr marL="587375" indent="-169863" algn="l" defTabSz="914400" rtl="0" eaLnBrk="1" latinLnBrk="0" hangingPunct="1">
        <a:spcBef>
          <a:spcPts val="1000"/>
        </a:spcBef>
        <a:buFont typeface="Arial" pitchFamily="34" charset="0"/>
        <a:buChar char="•"/>
        <a:defRPr kumimoji="1" sz="1800" kern="1200">
          <a:solidFill>
            <a:schemeClr val="tx2"/>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kumimoji="1" sz="1800" kern="1200">
          <a:solidFill>
            <a:schemeClr val="tx2">
              <a:lumMod val="60000"/>
              <a:lumOff val="40000"/>
            </a:schemeClr>
          </a:solidFill>
          <a:latin typeface="+mn-lt"/>
          <a:ea typeface="+mn-ea"/>
          <a:cs typeface="+mn-cs"/>
        </a:defRPr>
      </a:lvl3pPr>
      <a:lvl4pPr marL="1177925" indent="-161925" algn="l" defTabSz="914400" rtl="0" eaLnBrk="1" latinLnBrk="0" hangingPunct="1">
        <a:spcBef>
          <a:spcPts val="400"/>
        </a:spcBef>
        <a:buFont typeface="Arial" pitchFamily="34" charset="0"/>
        <a:buChar char="•"/>
        <a:defRPr kumimoji="1" sz="1400" kern="1200">
          <a:solidFill>
            <a:schemeClr val="tx2"/>
          </a:solidFill>
          <a:latin typeface="+mn-lt"/>
          <a:ea typeface="+mn-ea"/>
          <a:cs typeface="+mn-cs"/>
        </a:defRPr>
      </a:lvl4pPr>
      <a:lvl5pPr marL="1482725" indent="-171450" algn="l" defTabSz="914400" rtl="0" eaLnBrk="1" latinLnBrk="0" hangingPunct="1">
        <a:spcBef>
          <a:spcPts val="300"/>
        </a:spcBef>
        <a:buFont typeface="Arial" pitchFamily="34" charset="0"/>
        <a:buChar char="-"/>
        <a:defRPr kumimoji="1" sz="1400" kern="120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literature.cdn.keysight.com/litweb/pdf/5991-3119EN.pdf" TargetMode="External"/><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literature.cdn.keysight.com/litweb/pdf/5992-6571EN.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hyperlink" Target="http://literature.cdn.keysight.com/litweb/pdf/5992-6571EN.pdf" TargetMode="External"/><Relationship Id="rId3" Type="http://schemas.openxmlformats.org/officeDocument/2006/relationships/image" Target="../media/image39.wmf"/><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google.co.jp/imgres?imgurl=http://www.3g.co.uk/PR/June2004/AgilentE5052A.jpg&amp;imgrefurl=http://www.3g.co.uk/PR/June2004/7872.htm&amp;usg=__xXNYU0hlVIFz2aT4Um4tnAjA-2Y=&amp;h=308&amp;w=400&amp;sz=33&amp;hl=ja&amp;start=10&amp;sig2=F2PH9t5POmPW00rcRw7nag&amp;zoom=1&amp;tbnid=EhHYCzaRG9TmXM:&amp;tbnh=95&amp;tbnw=124&amp;ei=aX1zUO7CEKrmmAXl44DoBg&amp;prev=/images?q=Agilent+E5052B+picture&amp;hl=ja&amp;sa=X&amp;rlz=1W1GGLD_ja&amp;tbm=isch&amp;itbs=1"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4.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6.png"/><Relationship Id="rId11" Type="http://schemas.openxmlformats.org/officeDocument/2006/relationships/hyperlink" Target="http://literature.cdn.keysight.com/litweb/pdf/5992-6571EN.pdf" TargetMode="External"/><Relationship Id="rId5" Type="http://schemas.openxmlformats.org/officeDocument/2006/relationships/image" Target="../media/image45.png"/><Relationship Id="rId10" Type="http://schemas.openxmlformats.org/officeDocument/2006/relationships/hyperlink" Target="http://literature.cdn.keysight.com/litweb/pdf/5990-6659EN.pdf" TargetMode="External"/><Relationship Id="rId4" Type="http://schemas.openxmlformats.org/officeDocument/2006/relationships/image" Target="../media/image44.png"/><Relationship Id="rId9" Type="http://schemas.openxmlformats.org/officeDocument/2006/relationships/image" Target="../media/image47.wmf"/></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literature.cdn.keysight.com/litweb/pdf/5992-0124EN.pdf"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3.xml"/><Relationship Id="rId7" Type="http://schemas.openxmlformats.org/officeDocument/2006/relationships/image" Target="../media/image6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5.png"/><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literature.cdn.keysight.com/litweb/pdf/5992-1212EN.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literature.cdn.keysight.com/litweb/pdf/5990-6633EN.pdf" TargetMode="Externa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literature.cdn.keysight.com/litweb/pdf/5992-6587EN.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literature.cdn.keysight.com/litweb/pdf/5990-6995EN.pdf"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http://literature.cdn.keysight.com/litweb/pdf/5992-7115EN.pdf"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literature.cdn.keysight.com/litweb/pdf/5990-6660EN.pdf" TargetMode="External"/><Relationship Id="rId5" Type="http://schemas.openxmlformats.org/officeDocument/2006/relationships/image" Target="../media/image19.em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hyperlink" Target="http://literature.cdn.keysight.com/litweb/pdf/5992-6571EN.pdf" TargetMode="External"/><Relationship Id="rId4" Type="http://schemas.openxmlformats.org/officeDocument/2006/relationships/image" Target="../media/image21.png"/><Relationship Id="rId9" Type="http://schemas.openxmlformats.org/officeDocument/2006/relationships/hyperlink" Target="http://literature.cdn.keysight.com/litweb/pdf/5990-6659EN.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9.xml"/><Relationship Id="rId7" Type="http://schemas.openxmlformats.org/officeDocument/2006/relationships/image" Target="../media/image2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hyperlink" Target="http://literature.cdn.keysight.com/litweb/pdf/5992-2154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a:t>Application Examples for B2900 Precision Instrument Family</a:t>
            </a:r>
            <a:endParaRPr kumimoji="1" lang="ja-JP" altLang="en-US" dirty="0"/>
          </a:p>
        </p:txBody>
      </p:sp>
      <p:sp>
        <p:nvSpPr>
          <p:cNvPr id="5" name="Subtitle 4"/>
          <p:cNvSpPr>
            <a:spLocks noGrp="1"/>
          </p:cNvSpPr>
          <p:nvPr>
            <p:ph type="subTitle" idx="1"/>
          </p:nvPr>
        </p:nvSpPr>
        <p:spPr/>
        <p:txBody>
          <a:bodyPr/>
          <a:lstStyle/>
          <a:p>
            <a:r>
              <a:rPr kumimoji="1" lang="en-US" altLang="ja-JP" dirty="0" err="1"/>
              <a:t>Keysight</a:t>
            </a:r>
            <a:r>
              <a:rPr kumimoji="1" lang="en-US" altLang="ja-JP" dirty="0"/>
              <a:t> Technologies</a:t>
            </a:r>
            <a:endParaRPr kumimoji="1" lang="ja-JP" altLang="en-US" dirty="0"/>
          </a:p>
        </p:txBody>
      </p:sp>
      <p:sp>
        <p:nvSpPr>
          <p:cNvPr id="6" name="Text Placeholder 5"/>
          <p:cNvSpPr>
            <a:spLocks noGrp="1"/>
          </p:cNvSpPr>
          <p:nvPr>
            <p:ph type="body" sz="quarter" idx="13"/>
          </p:nvPr>
        </p:nvSpPr>
        <p:spPr/>
        <p:txBody>
          <a:bodyPr/>
          <a:lstStyle/>
          <a:p>
            <a:endParaRPr kumimoji="1" lang="ja-JP" altLang="en-US"/>
          </a:p>
        </p:txBody>
      </p:sp>
      <p:pic>
        <p:nvPicPr>
          <p:cNvPr id="3" name="Picture 2"/>
          <p:cNvPicPr>
            <a:picLocks noChangeAspect="1"/>
          </p:cNvPicPr>
          <p:nvPr/>
        </p:nvPicPr>
        <p:blipFill>
          <a:blip r:embed="rId3"/>
          <a:stretch>
            <a:fillRect/>
          </a:stretch>
        </p:blipFill>
        <p:spPr>
          <a:xfrm>
            <a:off x="414530" y="4018558"/>
            <a:ext cx="8328572" cy="1435715"/>
          </a:xfrm>
          <a:prstGeom prst="rect">
            <a:avLst/>
          </a:prstGeom>
        </p:spPr>
      </p:pic>
    </p:spTree>
    <p:extLst>
      <p:ext uri="{BB962C8B-B14F-4D97-AF65-F5344CB8AC3E}">
        <p14:creationId xmlns:p14="http://schemas.microsoft.com/office/powerpoint/2010/main" val="335065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pPr algn="ctr"/>
            <a:r>
              <a:rPr kumimoji="1" lang="en-US" altLang="ja-JP" dirty="0"/>
              <a:t>Bench-top Evaluation of ICs and Electronic Components</a:t>
            </a:r>
            <a:endParaRPr kumimoji="1" lang="ja-JP" altLang="en-US" dirty="0"/>
          </a:p>
        </p:txBody>
      </p:sp>
      <p:sp>
        <p:nvSpPr>
          <p:cNvPr id="3" name="Text Placeholder 2"/>
          <p:cNvSpPr>
            <a:spLocks noGrp="1"/>
          </p:cNvSpPr>
          <p:nvPr>
            <p:ph type="body" sz="quarter" idx="13"/>
          </p:nvPr>
        </p:nvSpPr>
        <p:spPr/>
        <p:txBody>
          <a:bodyPr/>
          <a:lstStyle/>
          <a:p>
            <a:r>
              <a:rPr lang="en-US" altLang="ja-JP" dirty="0"/>
              <a:t>Improve benchtop DC measurement efficiency for IC &amp; electronic component evaluation</a:t>
            </a:r>
          </a:p>
        </p:txBody>
      </p:sp>
      <p:sp>
        <p:nvSpPr>
          <p:cNvPr id="4" name="TextBox 3"/>
          <p:cNvSpPr txBox="1"/>
          <p:nvPr/>
        </p:nvSpPr>
        <p:spPr>
          <a:xfrm>
            <a:off x="170015" y="1565706"/>
            <a:ext cx="5645869" cy="2308324"/>
          </a:xfrm>
          <a:prstGeom prst="rect">
            <a:avLst/>
          </a:prstGeom>
          <a:noFill/>
        </p:spPr>
        <p:txBody>
          <a:bodyPr wrap="square" lIns="0" rtlCol="0">
            <a:spAutoFit/>
          </a:bodyPr>
          <a:lstStyle/>
          <a:p>
            <a:r>
              <a:rPr kumimoji="1" lang="en-US" altLang="ja-JP" dirty="0">
                <a:solidFill>
                  <a:srgbClr val="FF0000"/>
                </a:solidFill>
                <a:latin typeface="Arial Narrow" panose="020B0606020202030204" pitchFamily="34" charset="0"/>
              </a:rPr>
              <a:t>Better measurement performance with less measurement error</a:t>
            </a:r>
          </a:p>
          <a:p>
            <a:pPr marL="285750" indent="-285750">
              <a:buFont typeface="Wingdings" panose="05000000000000000000" pitchFamily="2" charset="2"/>
              <a:buChar char="ü"/>
            </a:pPr>
            <a:r>
              <a:rPr kumimoji="1" lang="en-US" altLang="ja-JP" sz="1200" dirty="0">
                <a:latin typeface="Arial Narrow" panose="020B0606020202030204" pitchFamily="34" charset="0"/>
              </a:rPr>
              <a:t>Integrated I-V source &amp; measurement capabilities eliminate the needs for the complicated instrumentation and wiring</a:t>
            </a:r>
          </a:p>
          <a:p>
            <a:pPr marL="285750" indent="-285750">
              <a:buFont typeface="Wingdings" panose="05000000000000000000" pitchFamily="2" charset="2"/>
              <a:buChar char="ü"/>
            </a:pPr>
            <a:r>
              <a:rPr kumimoji="1" lang="en-US" altLang="ja-JP" sz="1200" dirty="0">
                <a:latin typeface="Arial Narrow" panose="020B0606020202030204" pitchFamily="34" charset="0"/>
              </a:rPr>
              <a:t>6 ½ digit source &amp; measurement resolution helps you make a precise evaluation</a:t>
            </a:r>
          </a:p>
          <a:p>
            <a:pPr marL="285750" indent="-285750">
              <a:buFont typeface="Wingdings" panose="05000000000000000000" pitchFamily="2" charset="2"/>
              <a:buChar char="ü"/>
            </a:pPr>
            <a:r>
              <a:rPr kumimoji="1" lang="en-US" altLang="ja-JP" sz="1200" dirty="0">
                <a:latin typeface="Arial Narrow" panose="020B0606020202030204" pitchFamily="34" charset="0"/>
              </a:rPr>
              <a:t>4-wire connection eliminates cable resistance effects</a:t>
            </a:r>
            <a:endParaRPr kumimoji="1" lang="ja-JP" altLang="en-US" sz="1200" dirty="0">
              <a:latin typeface="Arial Narrow" panose="020B0606020202030204" pitchFamily="34" charset="0"/>
            </a:endParaRPr>
          </a:p>
          <a:p>
            <a:r>
              <a:rPr kumimoji="1" lang="en-US" altLang="ja-JP" dirty="0">
                <a:solidFill>
                  <a:srgbClr val="FF0000"/>
                </a:solidFill>
                <a:latin typeface="Arial Narrow" panose="020B0606020202030204" pitchFamily="34" charset="0"/>
              </a:rPr>
              <a:t>Improve productivity for test, debug and evaluation</a:t>
            </a:r>
          </a:p>
          <a:p>
            <a:pPr marL="285750" indent="-285750">
              <a:buFont typeface="Wingdings" panose="05000000000000000000" pitchFamily="2" charset="2"/>
              <a:buChar char="ü"/>
            </a:pPr>
            <a:r>
              <a:rPr kumimoji="1" lang="en-US" altLang="ja-JP" sz="1200" dirty="0">
                <a:latin typeface="Arial Narrow" panose="020B0606020202030204" pitchFamily="34" charset="0"/>
              </a:rPr>
              <a:t>Built-in sweep function supports all of the standard sweep parameters</a:t>
            </a:r>
          </a:p>
          <a:p>
            <a:pPr marL="285750" indent="-285750">
              <a:buFont typeface="Wingdings" panose="05000000000000000000" pitchFamily="2" charset="2"/>
              <a:buChar char="ü"/>
            </a:pPr>
            <a:r>
              <a:rPr kumimoji="1" lang="en-US" altLang="ja-JP" sz="1200" dirty="0">
                <a:latin typeface="Arial Narrow" panose="020B0606020202030204" pitchFamily="34" charset="0"/>
              </a:rPr>
              <a:t>Channels in 2 Ch models can work with each other synchronously, which makes them suitable to make two port measurements such as load regulation, load transient response, etc.</a:t>
            </a:r>
          </a:p>
          <a:p>
            <a:pPr marL="285750" indent="-285750">
              <a:buFont typeface="Wingdings" panose="05000000000000000000" pitchFamily="2" charset="2"/>
              <a:buChar char="ü"/>
            </a:pPr>
            <a:r>
              <a:rPr kumimoji="1" lang="en-US" altLang="ja-JP" sz="1200" dirty="0">
                <a:latin typeface="Arial Narrow" panose="020B0606020202030204" pitchFamily="34" charset="0"/>
              </a:rPr>
              <a:t>Intuitive GUI makes it easy to set up, make, and display sweep measurements quickly</a:t>
            </a:r>
          </a:p>
          <a:p>
            <a:pPr marL="285750" indent="-285750">
              <a:buFont typeface="Wingdings" panose="05000000000000000000" pitchFamily="2" charset="2"/>
              <a:buChar char="ü"/>
            </a:pPr>
            <a:r>
              <a:rPr kumimoji="1" lang="en-US" altLang="ja-JP" sz="1200" dirty="0">
                <a:latin typeface="Arial Narrow" panose="020B0606020202030204" pitchFamily="34" charset="0"/>
              </a:rPr>
              <a:t>Multiple software control options improve productivity for test, debug and evaluation</a:t>
            </a:r>
            <a:endParaRPr kumimoji="1" lang="en-US" altLang="ja-JP" sz="1050" dirty="0">
              <a:latin typeface="Arial Narrow" panose="020B0606020202030204" pitchFamily="34" charset="0"/>
            </a:endParaRPr>
          </a:p>
        </p:txBody>
      </p:sp>
      <p:pic>
        <p:nvPicPr>
          <p:cNvPr id="8" name="Picture 7"/>
          <p:cNvPicPr>
            <a:picLocks noChangeAspect="1"/>
          </p:cNvPicPr>
          <p:nvPr/>
        </p:nvPicPr>
        <p:blipFill>
          <a:blip r:embed="rId3"/>
          <a:stretch>
            <a:fillRect/>
          </a:stretch>
        </p:blipFill>
        <p:spPr>
          <a:xfrm>
            <a:off x="2588550" y="4821124"/>
            <a:ext cx="2285715" cy="1295581"/>
          </a:xfrm>
          <a:prstGeom prst="rect">
            <a:avLst/>
          </a:prstGeom>
        </p:spPr>
      </p:pic>
      <p:pic>
        <p:nvPicPr>
          <p:cNvPr id="7" name="Picture 6"/>
          <p:cNvPicPr>
            <a:picLocks noChangeAspect="1"/>
          </p:cNvPicPr>
          <p:nvPr/>
        </p:nvPicPr>
        <p:blipFill>
          <a:blip r:embed="rId4"/>
          <a:stretch>
            <a:fillRect/>
          </a:stretch>
        </p:blipFill>
        <p:spPr>
          <a:xfrm>
            <a:off x="215861" y="4810976"/>
            <a:ext cx="2285715" cy="1295581"/>
          </a:xfrm>
          <a:prstGeom prst="rect">
            <a:avLst/>
          </a:prstGeom>
        </p:spPr>
      </p:pic>
      <p:pic>
        <p:nvPicPr>
          <p:cNvPr id="9" name="Picture 8"/>
          <p:cNvPicPr>
            <a:picLocks noChangeAspect="1"/>
          </p:cNvPicPr>
          <p:nvPr/>
        </p:nvPicPr>
        <p:blipFill>
          <a:blip r:embed="rId5"/>
          <a:stretch>
            <a:fillRect/>
          </a:stretch>
        </p:blipFill>
        <p:spPr>
          <a:xfrm>
            <a:off x="4667484" y="5390505"/>
            <a:ext cx="1828572" cy="1219370"/>
          </a:xfrm>
          <a:prstGeom prst="ellipse">
            <a:avLst/>
          </a:prstGeom>
        </p:spPr>
      </p:pic>
      <p:pic>
        <p:nvPicPr>
          <p:cNvPr id="10" name="Picture 9"/>
          <p:cNvPicPr>
            <a:picLocks noChangeAspect="1"/>
          </p:cNvPicPr>
          <p:nvPr/>
        </p:nvPicPr>
        <p:blipFill>
          <a:blip r:embed="rId6"/>
          <a:stretch>
            <a:fillRect/>
          </a:stretch>
        </p:blipFill>
        <p:spPr>
          <a:xfrm>
            <a:off x="5930052" y="1049113"/>
            <a:ext cx="2957926" cy="2185715"/>
          </a:xfrm>
          <a:prstGeom prst="rect">
            <a:avLst/>
          </a:prstGeom>
        </p:spPr>
      </p:pic>
      <p:pic>
        <p:nvPicPr>
          <p:cNvPr id="11" name="Picture 10"/>
          <p:cNvPicPr>
            <a:picLocks noChangeAspect="1"/>
          </p:cNvPicPr>
          <p:nvPr/>
        </p:nvPicPr>
        <p:blipFill>
          <a:blip r:embed="rId7"/>
          <a:stretch>
            <a:fillRect/>
          </a:stretch>
        </p:blipFill>
        <p:spPr>
          <a:xfrm>
            <a:off x="6372179" y="3326270"/>
            <a:ext cx="2583540" cy="2255238"/>
          </a:xfrm>
          <a:prstGeom prst="rect">
            <a:avLst/>
          </a:prstGeom>
          <a:ln w="3175">
            <a:solidFill>
              <a:schemeClr val="tx1"/>
            </a:solidFill>
          </a:ln>
        </p:spPr>
      </p:pic>
      <p:sp>
        <p:nvSpPr>
          <p:cNvPr id="12" name="TextBox 11"/>
          <p:cNvSpPr txBox="1"/>
          <p:nvPr/>
        </p:nvSpPr>
        <p:spPr>
          <a:xfrm>
            <a:off x="228488" y="4207405"/>
            <a:ext cx="4438996" cy="523220"/>
          </a:xfrm>
          <a:prstGeom prst="rect">
            <a:avLst/>
          </a:prstGeom>
          <a:noFill/>
        </p:spPr>
        <p:txBody>
          <a:bodyPr wrap="square" lIns="0" rtlCol="0" anchor="b">
            <a:spAutoFit/>
          </a:bodyPr>
          <a:lstStyle/>
          <a:p>
            <a:r>
              <a:rPr kumimoji="1" lang="en-US" altLang="ja-JP" sz="1400" dirty="0">
                <a:latin typeface="Arial Narrow" panose="020B0606020202030204" pitchFamily="34" charset="0"/>
                <a:hlinkClick r:id="rId8"/>
              </a:rPr>
              <a:t>http://literature.cdn.keysight.com/litweb/pdf/5991-3119EN.pdf</a:t>
            </a:r>
            <a:endParaRPr kumimoji="1" lang="en-US" altLang="ja-JP" sz="1400" dirty="0">
              <a:latin typeface="Arial Narrow" panose="020B0606020202030204" pitchFamily="34" charset="0"/>
            </a:endParaRPr>
          </a:p>
          <a:p>
            <a:r>
              <a:rPr kumimoji="1" lang="en-US" altLang="ja-JP" sz="1400" dirty="0">
                <a:latin typeface="Arial Narrow" panose="020B0606020202030204" pitchFamily="34" charset="0"/>
                <a:hlinkClick r:id="rId9"/>
              </a:rPr>
              <a:t>http://literature.cdn.keysight.com/litweb/pdf/5991-0307EN.pdf</a:t>
            </a:r>
            <a:endParaRPr kumimoji="1" lang="ja-JP" altLang="en-US" sz="1400" dirty="0">
              <a:latin typeface="Arial Narrow" panose="020B0606020202030204" pitchFamily="34" charset="0"/>
            </a:endParaRPr>
          </a:p>
        </p:txBody>
      </p:sp>
      <p:sp>
        <p:nvSpPr>
          <p:cNvPr id="13" name="TextBox 12"/>
          <p:cNvSpPr txBox="1"/>
          <p:nvPr/>
        </p:nvSpPr>
        <p:spPr>
          <a:xfrm>
            <a:off x="222032" y="3935719"/>
            <a:ext cx="3392906" cy="369332"/>
          </a:xfrm>
          <a:prstGeom prst="rect">
            <a:avLst/>
          </a:prstGeom>
          <a:noFill/>
        </p:spPr>
        <p:txBody>
          <a:bodyPr wrap="square" lIns="0" rtlCol="0">
            <a:spAutoFit/>
          </a:bodyPr>
          <a:lstStyle/>
          <a:p>
            <a:r>
              <a:rPr lang="en-US" sz="1600" b="1" dirty="0">
                <a:latin typeface="+mj-lt"/>
              </a:rPr>
              <a:t>Application notes</a:t>
            </a:r>
            <a:r>
              <a:rPr lang="en-US" dirty="0"/>
              <a:t>:</a:t>
            </a:r>
          </a:p>
        </p:txBody>
      </p:sp>
    </p:spTree>
    <p:extLst>
      <p:ext uri="{BB962C8B-B14F-4D97-AF65-F5344CB8AC3E}">
        <p14:creationId xmlns:p14="http://schemas.microsoft.com/office/powerpoint/2010/main" val="257277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8090" y="1566164"/>
            <a:ext cx="6575077" cy="1730489"/>
          </a:xfrm>
        </p:spPr>
        <p:txBody>
          <a:bodyPr/>
          <a:lstStyle/>
          <a:p>
            <a:r>
              <a:rPr kumimoji="1" lang="en-US" altLang="ja-JP" dirty="0"/>
              <a:t>B2960A 6.5 Digit Low Noise Power Source</a:t>
            </a:r>
            <a:endParaRPr kumimoji="1" lang="ja-JP" altLang="en-US" dirty="0"/>
          </a:p>
        </p:txBody>
      </p:sp>
    </p:spTree>
    <p:extLst>
      <p:ext uri="{BB962C8B-B14F-4D97-AF65-F5344CB8AC3E}">
        <p14:creationId xmlns:p14="http://schemas.microsoft.com/office/powerpoint/2010/main" val="110590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B2960A 6.5-Digit Low-Noise Power Source</a:t>
            </a:r>
          </a:p>
        </p:txBody>
      </p:sp>
      <p:sp>
        <p:nvSpPr>
          <p:cNvPr id="4" name="TextBox 3"/>
          <p:cNvSpPr txBox="1"/>
          <p:nvPr/>
        </p:nvSpPr>
        <p:spPr>
          <a:xfrm>
            <a:off x="254443" y="3827513"/>
            <a:ext cx="8635116" cy="461665"/>
          </a:xfrm>
          <a:prstGeom prst="rect">
            <a:avLst/>
          </a:prstGeom>
          <a:noFill/>
        </p:spPr>
        <p:txBody>
          <a:bodyPr wrap="square" lIns="0" rtlCol="0">
            <a:spAutoFit/>
          </a:bodyPr>
          <a:lstStyle/>
          <a:p>
            <a:r>
              <a:rPr kumimoji="1" lang="en-US" altLang="ja-JP" sz="2400" dirty="0">
                <a:latin typeface="Arial Narrow" panose="020B0606020202030204" pitchFamily="34" charset="0"/>
              </a:rPr>
              <a:t>A revolutionary power supply for precision low-noise voltage/current sourcing</a:t>
            </a:r>
          </a:p>
        </p:txBody>
      </p:sp>
      <p:sp>
        <p:nvSpPr>
          <p:cNvPr id="5" name="TextBox 4"/>
          <p:cNvSpPr txBox="1"/>
          <p:nvPr/>
        </p:nvSpPr>
        <p:spPr>
          <a:xfrm>
            <a:off x="548640" y="4397077"/>
            <a:ext cx="8340918" cy="1554272"/>
          </a:xfrm>
          <a:prstGeom prst="rect">
            <a:avLst/>
          </a:prstGeom>
          <a:noFill/>
        </p:spPr>
        <p:txBody>
          <a:bodyPr wrap="square" lIns="0" rtlCol="0">
            <a:spAutoFit/>
          </a:bodyPr>
          <a:lstStyle/>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Precision : 6.5-digit, 10 fA/100 nV sourcing resolution</a:t>
            </a:r>
          </a:p>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Wide range : 210 V / 3 A DC / 10.5 A pulsed output</a:t>
            </a:r>
          </a:p>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Ultra low noise : 10 </a:t>
            </a:r>
            <a:r>
              <a:rPr kumimoji="1" lang="el-GR" altLang="ja-JP" sz="2000" dirty="0">
                <a:latin typeface="Arial Narrow" panose="020B0606020202030204" pitchFamily="34" charset="0"/>
              </a:rPr>
              <a:t>μ</a:t>
            </a:r>
            <a:r>
              <a:rPr kumimoji="1" lang="en-US" altLang="ja-JP" sz="2000" dirty="0">
                <a:latin typeface="Arial Narrow" panose="020B0606020202030204" pitchFamily="34" charset="0"/>
              </a:rPr>
              <a:t>Vrms, 1 nVrms/ √ Hz@10kHz </a:t>
            </a:r>
          </a:p>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Innovative sourcing functions:  ARB, viewer</a:t>
            </a:r>
          </a:p>
        </p:txBody>
      </p:sp>
      <p:pic>
        <p:nvPicPr>
          <p:cNvPr id="6" name="Picture 5"/>
          <p:cNvPicPr>
            <a:picLocks noChangeAspect="1"/>
          </p:cNvPicPr>
          <p:nvPr/>
        </p:nvPicPr>
        <p:blipFill>
          <a:blip r:embed="rId3"/>
          <a:stretch>
            <a:fillRect/>
          </a:stretch>
        </p:blipFill>
        <p:spPr>
          <a:xfrm>
            <a:off x="423898" y="2037410"/>
            <a:ext cx="4266367" cy="1665238"/>
          </a:xfrm>
          <a:prstGeom prst="rect">
            <a:avLst/>
          </a:prstGeom>
        </p:spPr>
      </p:pic>
      <p:pic>
        <p:nvPicPr>
          <p:cNvPr id="7" name="Picture 6"/>
          <p:cNvPicPr>
            <a:picLocks noChangeAspect="1"/>
          </p:cNvPicPr>
          <p:nvPr/>
        </p:nvPicPr>
        <p:blipFill>
          <a:blip r:embed="rId4"/>
          <a:stretch>
            <a:fillRect/>
          </a:stretch>
        </p:blipFill>
        <p:spPr>
          <a:xfrm>
            <a:off x="4812628" y="1507409"/>
            <a:ext cx="1523333" cy="1236667"/>
          </a:xfrm>
          <a:prstGeom prst="rect">
            <a:avLst/>
          </a:prstGeom>
        </p:spPr>
      </p:pic>
      <p:pic>
        <p:nvPicPr>
          <p:cNvPr id="8" name="Picture 7"/>
          <p:cNvPicPr>
            <a:picLocks noChangeAspect="1"/>
          </p:cNvPicPr>
          <p:nvPr/>
        </p:nvPicPr>
        <p:blipFill>
          <a:blip r:embed="rId5"/>
          <a:stretch>
            <a:fillRect/>
          </a:stretch>
        </p:blipFill>
        <p:spPr>
          <a:xfrm>
            <a:off x="6053705" y="2615534"/>
            <a:ext cx="1543333" cy="1223333"/>
          </a:xfrm>
          <a:prstGeom prst="rect">
            <a:avLst/>
          </a:prstGeom>
        </p:spPr>
      </p:pic>
      <p:pic>
        <p:nvPicPr>
          <p:cNvPr id="9" name="Picture 8"/>
          <p:cNvPicPr>
            <a:picLocks noChangeAspect="1"/>
          </p:cNvPicPr>
          <p:nvPr/>
        </p:nvPicPr>
        <p:blipFill>
          <a:blip r:embed="rId6"/>
          <a:stretch>
            <a:fillRect/>
          </a:stretch>
        </p:blipFill>
        <p:spPr>
          <a:xfrm>
            <a:off x="6867332" y="1521693"/>
            <a:ext cx="1536667" cy="1203333"/>
          </a:xfrm>
          <a:prstGeom prst="rect">
            <a:avLst/>
          </a:prstGeom>
        </p:spPr>
      </p:pic>
      <p:sp>
        <p:nvSpPr>
          <p:cNvPr id="11" name="Text Placeholder 2"/>
          <p:cNvSpPr>
            <a:spLocks noGrp="1"/>
          </p:cNvSpPr>
          <p:nvPr>
            <p:ph type="body" sz="quarter" idx="13"/>
          </p:nvPr>
        </p:nvSpPr>
        <p:spPr/>
        <p:txBody>
          <a:bodyPr wrap="none"/>
          <a:lstStyle/>
          <a:p>
            <a:r>
              <a:rPr kumimoji="1" lang="en-US" altLang="ja-JP" dirty="0"/>
              <a:t>Part of </a:t>
            </a:r>
            <a:r>
              <a:rPr kumimoji="1" lang="en-US" altLang="ja-JP" dirty="0" err="1"/>
              <a:t>Keysight’s</a:t>
            </a:r>
            <a:r>
              <a:rPr kumimoji="1" lang="en-US" altLang="ja-JP" dirty="0"/>
              <a:t> B2900 Precision Instrument Family</a:t>
            </a:r>
            <a:endParaRPr kumimoji="1" lang="ja-JP" altLang="en-US" dirty="0"/>
          </a:p>
        </p:txBody>
      </p:sp>
    </p:spTree>
    <p:extLst>
      <p:ext uri="{BB962C8B-B14F-4D97-AF65-F5344CB8AC3E}">
        <p14:creationId xmlns:p14="http://schemas.microsoft.com/office/powerpoint/2010/main" val="110809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Voltage Controlled Oscillator Characterization</a:t>
            </a:r>
            <a:endParaRPr kumimoji="1" lang="ja-JP" altLang="en-US" dirty="0"/>
          </a:p>
        </p:txBody>
      </p:sp>
      <p:sp>
        <p:nvSpPr>
          <p:cNvPr id="3" name="Text Placeholder 2"/>
          <p:cNvSpPr>
            <a:spLocks noGrp="1"/>
          </p:cNvSpPr>
          <p:nvPr>
            <p:ph type="body" sz="quarter" idx="13"/>
          </p:nvPr>
        </p:nvSpPr>
        <p:spPr>
          <a:xfrm>
            <a:off x="761999" y="685800"/>
            <a:ext cx="8009021" cy="504724"/>
          </a:xfrm>
        </p:spPr>
        <p:txBody>
          <a:bodyPr/>
          <a:lstStyle/>
          <a:p>
            <a:r>
              <a:rPr lang="en-US" altLang="ja-JP" dirty="0"/>
              <a:t>Uncover the true characteristics with external filter options</a:t>
            </a:r>
          </a:p>
        </p:txBody>
      </p:sp>
      <p:sp>
        <p:nvSpPr>
          <p:cNvPr id="42" name="正方形/長方形 8"/>
          <p:cNvSpPr/>
          <p:nvPr/>
        </p:nvSpPr>
        <p:spPr>
          <a:xfrm>
            <a:off x="3147267" y="3804695"/>
            <a:ext cx="5816023" cy="2081528"/>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grpSp>
        <p:nvGrpSpPr>
          <p:cNvPr id="43" name="Group 42"/>
          <p:cNvGrpSpPr/>
          <p:nvPr/>
        </p:nvGrpSpPr>
        <p:grpSpPr>
          <a:xfrm>
            <a:off x="5803244" y="1422135"/>
            <a:ext cx="3181987" cy="2308950"/>
            <a:chOff x="6077402" y="1274554"/>
            <a:chExt cx="3181987" cy="2308950"/>
          </a:xfrm>
        </p:grpSpPr>
        <p:pic>
          <p:nvPicPr>
            <p:cNvPr id="44" name="Picture 43"/>
            <p:cNvPicPr>
              <a:picLocks noChangeAspect="1"/>
            </p:cNvPicPr>
            <p:nvPr/>
          </p:nvPicPr>
          <p:blipFill>
            <a:blip r:embed="rId3"/>
            <a:stretch>
              <a:fillRect/>
            </a:stretch>
          </p:blipFill>
          <p:spPr>
            <a:xfrm>
              <a:off x="6077402" y="1274554"/>
              <a:ext cx="3181987" cy="2308950"/>
            </a:xfrm>
            <a:prstGeom prst="rect">
              <a:avLst/>
            </a:prstGeom>
          </p:spPr>
        </p:pic>
        <p:sp>
          <p:nvSpPr>
            <p:cNvPr id="45" name="テキスト ボックス 53"/>
            <p:cNvSpPr txBox="1"/>
            <p:nvPr/>
          </p:nvSpPr>
          <p:spPr>
            <a:xfrm>
              <a:off x="7370447" y="1667461"/>
              <a:ext cx="1580821" cy="234286"/>
            </a:xfrm>
            <a:prstGeom prst="rect">
              <a:avLst/>
            </a:prstGeom>
            <a:solidFill>
              <a:schemeClr val="bg1"/>
            </a:solidFill>
          </p:spPr>
          <p:txBody>
            <a:bodyPr wrap="square" lIns="36000" tIns="36000" rIns="36000" bIns="36000" rtlCol="0">
              <a:spAutoFit/>
            </a:bodyPr>
            <a:lstStyle/>
            <a:p>
              <a:pPr algn="ctr"/>
              <a:r>
                <a:rPr lang="en-US" sz="1050" dirty="0">
                  <a:latin typeface="Arial Narrow" panose="020B0606020202030204" pitchFamily="34" charset="0"/>
                </a:rPr>
                <a:t>Carrier frequency : 791 MHz</a:t>
              </a:r>
              <a:endParaRPr lang="en-US" sz="1050" i="1" dirty="0">
                <a:latin typeface="Arial Narrow" panose="020B0606020202030204" pitchFamily="34" charset="0"/>
              </a:endParaRPr>
            </a:p>
          </p:txBody>
        </p:sp>
      </p:grpSp>
      <p:pic>
        <p:nvPicPr>
          <p:cNvPr id="46" name="Picture 2"/>
          <p:cNvPicPr>
            <a:picLocks noChangeAspect="1" noChangeArrowheads="1"/>
          </p:cNvPicPr>
          <p:nvPr/>
        </p:nvPicPr>
        <p:blipFill>
          <a:blip r:embed="rId4" cstate="print"/>
          <a:srcRect/>
          <a:stretch>
            <a:fillRect/>
          </a:stretch>
        </p:blipFill>
        <p:spPr bwMode="auto">
          <a:xfrm>
            <a:off x="3324722" y="4556301"/>
            <a:ext cx="1589143" cy="707143"/>
          </a:xfrm>
          <a:prstGeom prst="rect">
            <a:avLst/>
          </a:prstGeom>
          <a:noFill/>
          <a:ln w="9525">
            <a:noFill/>
            <a:miter lim="800000"/>
            <a:headEnd/>
            <a:tailEnd/>
          </a:ln>
          <a:effectLst/>
        </p:spPr>
      </p:pic>
      <p:grpSp>
        <p:nvGrpSpPr>
          <p:cNvPr id="47" name="グループ化 10"/>
          <p:cNvGrpSpPr/>
          <p:nvPr/>
        </p:nvGrpSpPr>
        <p:grpSpPr>
          <a:xfrm>
            <a:off x="5390644" y="4442553"/>
            <a:ext cx="1468963" cy="1123325"/>
            <a:chOff x="5148064" y="2852936"/>
            <a:chExt cx="2448272" cy="1872208"/>
          </a:xfrm>
        </p:grpSpPr>
        <p:sp>
          <p:nvSpPr>
            <p:cNvPr id="48" name="正方形/長方形 11"/>
            <p:cNvSpPr/>
            <p:nvPr/>
          </p:nvSpPr>
          <p:spPr>
            <a:xfrm>
              <a:off x="5292080" y="2852936"/>
              <a:ext cx="2160240" cy="1872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sp>
          <p:nvSpPr>
            <p:cNvPr id="49" name="円/楕円 12"/>
            <p:cNvSpPr/>
            <p:nvPr/>
          </p:nvSpPr>
          <p:spPr>
            <a:xfrm>
              <a:off x="5868144" y="3573016"/>
              <a:ext cx="1008112" cy="10081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grpSp>
          <p:nvGrpSpPr>
            <p:cNvPr id="50" name="グループ化 46"/>
            <p:cNvGrpSpPr/>
            <p:nvPr/>
          </p:nvGrpSpPr>
          <p:grpSpPr>
            <a:xfrm>
              <a:off x="6012160" y="3861048"/>
              <a:ext cx="720040" cy="360000"/>
              <a:chOff x="5292080" y="1628840"/>
              <a:chExt cx="720040" cy="360000"/>
            </a:xfrm>
          </p:grpSpPr>
          <p:sp>
            <p:nvSpPr>
              <p:cNvPr id="57" name="円弧 20"/>
              <p:cNvSpPr/>
              <p:nvPr/>
            </p:nvSpPr>
            <p:spPr>
              <a:xfrm rot="16200000">
                <a:off x="5292080" y="1628840"/>
                <a:ext cx="360000" cy="360000"/>
              </a:xfrm>
              <a:prstGeom prst="arc">
                <a:avLst>
                  <a:gd name="adj1" fmla="val 16200000"/>
                  <a:gd name="adj2" fmla="val 5788515"/>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Narrow" panose="020B0606020202030204" pitchFamily="34" charset="0"/>
                </a:endParaRPr>
              </a:p>
            </p:txBody>
          </p:sp>
          <p:sp>
            <p:nvSpPr>
              <p:cNvPr id="58" name="円弧 21"/>
              <p:cNvSpPr/>
              <p:nvPr/>
            </p:nvSpPr>
            <p:spPr>
              <a:xfrm rot="5400000">
                <a:off x="5652120" y="1628840"/>
                <a:ext cx="360000" cy="360000"/>
              </a:xfrm>
              <a:prstGeom prst="arc">
                <a:avLst>
                  <a:gd name="adj1" fmla="val 16200000"/>
                  <a:gd name="adj2" fmla="val 5788515"/>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Narrow" panose="020B0606020202030204" pitchFamily="34" charset="0"/>
                </a:endParaRPr>
              </a:p>
            </p:txBody>
          </p:sp>
        </p:grpSp>
        <p:sp>
          <p:nvSpPr>
            <p:cNvPr id="51" name="円/楕円 14"/>
            <p:cNvSpPr/>
            <p:nvPr/>
          </p:nvSpPr>
          <p:spPr>
            <a:xfrm>
              <a:off x="5148064" y="2996952"/>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sp>
          <p:nvSpPr>
            <p:cNvPr id="52" name="円/楕円 15"/>
            <p:cNvSpPr/>
            <p:nvPr/>
          </p:nvSpPr>
          <p:spPr>
            <a:xfrm>
              <a:off x="5148064" y="3933056"/>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cxnSp>
          <p:nvCxnSpPr>
            <p:cNvPr id="53" name="図形 16"/>
            <p:cNvCxnSpPr>
              <a:stCxn id="51" idx="6"/>
              <a:endCxn id="49" idx="0"/>
            </p:cNvCxnSpPr>
            <p:nvPr/>
          </p:nvCxnSpPr>
          <p:spPr>
            <a:xfrm>
              <a:off x="5436096" y="3140968"/>
              <a:ext cx="936104" cy="432048"/>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17"/>
            <p:cNvCxnSpPr>
              <a:stCxn id="52" idx="6"/>
              <a:endCxn id="49" idx="2"/>
            </p:cNvCxnSpPr>
            <p:nvPr/>
          </p:nvCxnSpPr>
          <p:spPr>
            <a:xfrm>
              <a:off x="5436096" y="4077072"/>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円/楕円 18"/>
            <p:cNvSpPr/>
            <p:nvPr/>
          </p:nvSpPr>
          <p:spPr>
            <a:xfrm>
              <a:off x="7308304" y="3933056"/>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cxnSp>
          <p:nvCxnSpPr>
            <p:cNvPr id="56" name="直線コネクタ 19"/>
            <p:cNvCxnSpPr>
              <a:stCxn id="49" idx="6"/>
              <a:endCxn id="55" idx="2"/>
            </p:cNvCxnSpPr>
            <p:nvPr/>
          </p:nvCxnSpPr>
          <p:spPr>
            <a:xfrm>
              <a:off x="6876256" y="4077072"/>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9" name="Picture 3"/>
          <p:cNvPicPr>
            <a:picLocks noChangeAspect="1" noChangeArrowheads="1"/>
          </p:cNvPicPr>
          <p:nvPr/>
        </p:nvPicPr>
        <p:blipFill>
          <a:blip r:embed="rId5" cstate="print"/>
          <a:srcRect/>
          <a:stretch>
            <a:fillRect/>
          </a:stretch>
        </p:blipFill>
        <p:spPr bwMode="auto">
          <a:xfrm>
            <a:off x="3747336" y="3933410"/>
            <a:ext cx="631024" cy="509143"/>
          </a:xfrm>
          <a:prstGeom prst="rect">
            <a:avLst/>
          </a:prstGeom>
          <a:noFill/>
          <a:ln w="9525">
            <a:noFill/>
            <a:miter lim="800000"/>
            <a:headEnd/>
            <a:tailEnd/>
          </a:ln>
          <a:effectLst/>
        </p:spPr>
      </p:pic>
      <p:cxnSp>
        <p:nvCxnSpPr>
          <p:cNvPr id="60" name="直線矢印コネクタ 23"/>
          <p:cNvCxnSpPr/>
          <p:nvPr/>
        </p:nvCxnSpPr>
        <p:spPr>
          <a:xfrm>
            <a:off x="3942194" y="4356182"/>
            <a:ext cx="0" cy="21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24"/>
          <p:cNvSpPr txBox="1"/>
          <p:nvPr/>
        </p:nvSpPr>
        <p:spPr>
          <a:xfrm>
            <a:off x="3519500" y="4350569"/>
            <a:ext cx="455574" cy="276999"/>
          </a:xfrm>
          <a:prstGeom prst="rect">
            <a:avLst/>
          </a:prstGeom>
          <a:noFill/>
        </p:spPr>
        <p:txBody>
          <a:bodyPr wrap="none" rtlCol="0">
            <a:spAutoFit/>
          </a:bodyPr>
          <a:lstStyle/>
          <a:p>
            <a:r>
              <a:rPr lang="en-US" sz="1200" dirty="0">
                <a:latin typeface="Arial Narrow" panose="020B0606020202030204" pitchFamily="34" charset="0"/>
              </a:rPr>
              <a:t>Ch 2</a:t>
            </a:r>
          </a:p>
        </p:txBody>
      </p:sp>
      <p:sp>
        <p:nvSpPr>
          <p:cNvPr id="62" name="テキスト ボックス 25"/>
          <p:cNvSpPr txBox="1"/>
          <p:nvPr/>
        </p:nvSpPr>
        <p:spPr>
          <a:xfrm>
            <a:off x="4136179" y="5154381"/>
            <a:ext cx="455574" cy="276999"/>
          </a:xfrm>
          <a:prstGeom prst="rect">
            <a:avLst/>
          </a:prstGeom>
          <a:noFill/>
        </p:spPr>
        <p:txBody>
          <a:bodyPr wrap="none" rtlCol="0">
            <a:spAutoFit/>
          </a:bodyPr>
          <a:lstStyle/>
          <a:p>
            <a:r>
              <a:rPr lang="en-US" sz="1200" dirty="0">
                <a:latin typeface="Arial Narrow" panose="020B0606020202030204" pitchFamily="34" charset="0"/>
              </a:rPr>
              <a:t>Ch 1</a:t>
            </a:r>
          </a:p>
        </p:txBody>
      </p:sp>
      <p:cxnSp>
        <p:nvCxnSpPr>
          <p:cNvPr id="63" name="直線コネクタ 26"/>
          <p:cNvCxnSpPr/>
          <p:nvPr/>
        </p:nvCxnSpPr>
        <p:spPr>
          <a:xfrm>
            <a:off x="4784251" y="5177035"/>
            <a:ext cx="612000"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4" name="直線コネクタ 27"/>
          <p:cNvCxnSpPr/>
          <p:nvPr/>
        </p:nvCxnSpPr>
        <p:spPr>
          <a:xfrm>
            <a:off x="4352203" y="4365458"/>
            <a:ext cx="864000" cy="0"/>
          </a:xfrm>
          <a:prstGeom prst="line">
            <a:avLst/>
          </a:prstGeom>
          <a:ln w="38100" cap="sq">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5" name="直線コネクタ 28"/>
          <p:cNvCxnSpPr/>
          <p:nvPr/>
        </p:nvCxnSpPr>
        <p:spPr>
          <a:xfrm>
            <a:off x="5217825" y="4356144"/>
            <a:ext cx="0" cy="2592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線コネクタ 29"/>
          <p:cNvCxnSpPr>
            <a:endCxn id="51" idx="2"/>
          </p:cNvCxnSpPr>
          <p:nvPr/>
        </p:nvCxnSpPr>
        <p:spPr>
          <a:xfrm>
            <a:off x="5217825" y="4615373"/>
            <a:ext cx="172819" cy="0"/>
          </a:xfrm>
          <a:prstGeom prst="line">
            <a:avLst/>
          </a:prstGeom>
          <a:ln w="38100" cap="sq">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7" name="テキスト ボックス 30"/>
          <p:cNvSpPr txBox="1"/>
          <p:nvPr/>
        </p:nvSpPr>
        <p:spPr>
          <a:xfrm>
            <a:off x="4405599" y="4085294"/>
            <a:ext cx="915635" cy="276999"/>
          </a:xfrm>
          <a:prstGeom prst="rect">
            <a:avLst/>
          </a:prstGeom>
          <a:noFill/>
        </p:spPr>
        <p:txBody>
          <a:bodyPr wrap="none" rtlCol="0">
            <a:spAutoFit/>
          </a:bodyPr>
          <a:lstStyle/>
          <a:p>
            <a:pPr algn="ctr"/>
            <a:r>
              <a:rPr lang="en-US" sz="1200" dirty="0">
                <a:latin typeface="Arial Narrow" panose="020B0606020202030204" pitchFamily="34" charset="0"/>
              </a:rPr>
              <a:t>V power (Vs)</a:t>
            </a:r>
          </a:p>
        </p:txBody>
      </p:sp>
      <p:sp>
        <p:nvSpPr>
          <p:cNvPr id="68" name="テキスト ボックス 31"/>
          <p:cNvSpPr txBox="1"/>
          <p:nvPr/>
        </p:nvSpPr>
        <p:spPr>
          <a:xfrm>
            <a:off x="4688558" y="5193584"/>
            <a:ext cx="817853" cy="276999"/>
          </a:xfrm>
          <a:prstGeom prst="rect">
            <a:avLst/>
          </a:prstGeom>
          <a:noFill/>
        </p:spPr>
        <p:txBody>
          <a:bodyPr wrap="none" rtlCol="0">
            <a:spAutoFit/>
          </a:bodyPr>
          <a:lstStyle/>
          <a:p>
            <a:pPr algn="ctr"/>
            <a:r>
              <a:rPr lang="en-US" sz="1200" dirty="0">
                <a:latin typeface="Arial Narrow" panose="020B0606020202030204" pitchFamily="34" charset="0"/>
              </a:rPr>
              <a:t>V tune (</a:t>
            </a:r>
            <a:r>
              <a:rPr lang="en-US" sz="1200" dirty="0" err="1">
                <a:latin typeface="Arial Narrow" panose="020B0606020202030204" pitchFamily="34" charset="0"/>
              </a:rPr>
              <a:t>Vc</a:t>
            </a:r>
            <a:r>
              <a:rPr lang="en-US" sz="1200" dirty="0">
                <a:latin typeface="Arial Narrow" panose="020B0606020202030204" pitchFamily="34" charset="0"/>
              </a:rPr>
              <a:t>)</a:t>
            </a:r>
          </a:p>
        </p:txBody>
      </p:sp>
      <p:sp>
        <p:nvSpPr>
          <p:cNvPr id="69" name="テキスト ボックス 33"/>
          <p:cNvSpPr txBox="1"/>
          <p:nvPr/>
        </p:nvSpPr>
        <p:spPr>
          <a:xfrm>
            <a:off x="6777849" y="4711124"/>
            <a:ext cx="564578" cy="461665"/>
          </a:xfrm>
          <a:prstGeom prst="rect">
            <a:avLst/>
          </a:prstGeom>
          <a:noFill/>
        </p:spPr>
        <p:txBody>
          <a:bodyPr wrap="none" rtlCol="0">
            <a:spAutoFit/>
          </a:bodyPr>
          <a:lstStyle/>
          <a:p>
            <a:pPr algn="ctr"/>
            <a:r>
              <a:rPr lang="en-US" sz="1200" dirty="0">
                <a:latin typeface="Arial Narrow" panose="020B0606020202030204" pitchFamily="34" charset="0"/>
              </a:rPr>
              <a:t>Output</a:t>
            </a:r>
            <a:br>
              <a:rPr lang="en-US" sz="1200" dirty="0">
                <a:latin typeface="Arial Narrow" panose="020B0606020202030204" pitchFamily="34" charset="0"/>
              </a:rPr>
            </a:br>
            <a:r>
              <a:rPr lang="en-US" sz="1200" dirty="0">
                <a:latin typeface="Arial Narrow" panose="020B0606020202030204" pitchFamily="34" charset="0"/>
              </a:rPr>
              <a:t>signal</a:t>
            </a:r>
          </a:p>
        </p:txBody>
      </p:sp>
      <p:sp>
        <p:nvSpPr>
          <p:cNvPr id="70" name="テキスト ボックス 35"/>
          <p:cNvSpPr txBox="1"/>
          <p:nvPr/>
        </p:nvSpPr>
        <p:spPr>
          <a:xfrm>
            <a:off x="6206911" y="4442553"/>
            <a:ext cx="550152" cy="338554"/>
          </a:xfrm>
          <a:prstGeom prst="rect">
            <a:avLst/>
          </a:prstGeom>
          <a:noFill/>
        </p:spPr>
        <p:txBody>
          <a:bodyPr wrap="none" rtlCol="0">
            <a:spAutoFit/>
          </a:bodyPr>
          <a:lstStyle/>
          <a:p>
            <a:pPr algn="ctr"/>
            <a:r>
              <a:rPr lang="en-US" sz="1600" b="1" i="1" dirty="0">
                <a:latin typeface="Arial Narrow" panose="020B0606020202030204" pitchFamily="34" charset="0"/>
              </a:rPr>
              <a:t>VCO</a:t>
            </a:r>
          </a:p>
        </p:txBody>
      </p:sp>
      <p:sp>
        <p:nvSpPr>
          <p:cNvPr id="71" name="テキスト ボックス 36"/>
          <p:cNvSpPr txBox="1"/>
          <p:nvPr/>
        </p:nvSpPr>
        <p:spPr>
          <a:xfrm>
            <a:off x="3231468" y="5220240"/>
            <a:ext cx="808235" cy="338554"/>
          </a:xfrm>
          <a:prstGeom prst="rect">
            <a:avLst/>
          </a:prstGeom>
          <a:noFill/>
        </p:spPr>
        <p:txBody>
          <a:bodyPr wrap="none" rtlCol="0">
            <a:spAutoFit/>
          </a:bodyPr>
          <a:lstStyle/>
          <a:p>
            <a:pPr algn="ctr"/>
            <a:r>
              <a:rPr lang="en-US" sz="1600" b="1" i="1" dirty="0">
                <a:latin typeface="Arial Narrow" panose="020B0606020202030204" pitchFamily="34" charset="0"/>
              </a:rPr>
              <a:t>B2962A</a:t>
            </a:r>
          </a:p>
        </p:txBody>
      </p:sp>
      <p:cxnSp>
        <p:nvCxnSpPr>
          <p:cNvPr id="72" name="直線矢印コネクタ 40"/>
          <p:cNvCxnSpPr>
            <a:stCxn id="55" idx="6"/>
          </p:cNvCxnSpPr>
          <p:nvPr/>
        </p:nvCxnSpPr>
        <p:spPr>
          <a:xfrm>
            <a:off x="6859607" y="5177035"/>
            <a:ext cx="504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3" name="Picture 6" descr="http://t0.gstatic.com/images?q=tbn:ANd9GcThKHZ2sN-sENlHRJsrX9WeHx_UgQ2ajKMBZ26ytit7CFI2XwmPwH6daQ">
            <a:hlinkClick r:id="rId6"/>
          </p:cNvPr>
          <p:cNvPicPr>
            <a:picLocks noChangeAspect="1" noChangeArrowheads="1"/>
          </p:cNvPicPr>
          <p:nvPr/>
        </p:nvPicPr>
        <p:blipFill>
          <a:blip r:embed="rId7" cstate="print"/>
          <a:srcRect/>
          <a:stretch>
            <a:fillRect/>
          </a:stretch>
        </p:blipFill>
        <p:spPr bwMode="auto">
          <a:xfrm>
            <a:off x="7302023" y="3989389"/>
            <a:ext cx="1584176" cy="1103350"/>
          </a:xfrm>
          <a:prstGeom prst="rect">
            <a:avLst/>
          </a:prstGeom>
          <a:noFill/>
        </p:spPr>
      </p:pic>
      <p:sp>
        <p:nvSpPr>
          <p:cNvPr id="74" name="テキスト ボックス 43"/>
          <p:cNvSpPr txBox="1"/>
          <p:nvPr/>
        </p:nvSpPr>
        <p:spPr>
          <a:xfrm>
            <a:off x="7206068" y="5158143"/>
            <a:ext cx="1750791" cy="719034"/>
          </a:xfrm>
          <a:prstGeom prst="rect">
            <a:avLst/>
          </a:prstGeom>
          <a:noFill/>
        </p:spPr>
        <p:txBody>
          <a:bodyPr wrap="square" lIns="36000" tIns="36000" rIns="36000" bIns="36000" rtlCol="0">
            <a:spAutoFit/>
          </a:bodyPr>
          <a:lstStyle/>
          <a:p>
            <a:pPr algn="ctr"/>
            <a:r>
              <a:rPr lang="en-US" sz="1400" b="1" i="1" dirty="0">
                <a:latin typeface="Arial Narrow" panose="020B0606020202030204" pitchFamily="34" charset="0"/>
              </a:rPr>
              <a:t>Signal Source Analyzer,</a:t>
            </a:r>
            <a:br>
              <a:rPr lang="en-US" sz="1400" b="1" i="1" dirty="0">
                <a:latin typeface="Arial Narrow" panose="020B0606020202030204" pitchFamily="34" charset="0"/>
              </a:rPr>
            </a:br>
            <a:r>
              <a:rPr lang="en-US" sz="1400" b="1" i="1" dirty="0">
                <a:latin typeface="Arial Narrow" panose="020B0606020202030204" pitchFamily="34" charset="0"/>
              </a:rPr>
              <a:t>Spectrum Analyzer,</a:t>
            </a:r>
            <a:br>
              <a:rPr lang="en-US" sz="1400" b="1" i="1" dirty="0">
                <a:latin typeface="Arial Narrow" panose="020B0606020202030204" pitchFamily="34" charset="0"/>
              </a:rPr>
            </a:br>
            <a:r>
              <a:rPr lang="en-US" sz="1400" b="1" i="1" dirty="0">
                <a:latin typeface="Arial Narrow" panose="020B0606020202030204" pitchFamily="34" charset="0"/>
              </a:rPr>
              <a:t>Frequency Counter, etc.</a:t>
            </a:r>
          </a:p>
        </p:txBody>
      </p:sp>
      <p:sp>
        <p:nvSpPr>
          <p:cNvPr id="75" name="TextBox 74"/>
          <p:cNvSpPr txBox="1"/>
          <p:nvPr/>
        </p:nvSpPr>
        <p:spPr>
          <a:xfrm>
            <a:off x="259807" y="1406572"/>
            <a:ext cx="5461465" cy="2400657"/>
          </a:xfrm>
          <a:prstGeom prst="rect">
            <a:avLst/>
          </a:prstGeom>
          <a:noFill/>
        </p:spPr>
        <p:txBody>
          <a:bodyPr wrap="square" lIns="0" rtlCol="0">
            <a:spAutoFit/>
          </a:bodyPr>
          <a:lstStyle/>
          <a:p>
            <a:r>
              <a:rPr kumimoji="1" lang="en-US" altLang="ja-JP" dirty="0">
                <a:solidFill>
                  <a:srgbClr val="FF0000"/>
                </a:solidFill>
                <a:latin typeface="Arial Narrow" panose="020B0606020202030204" pitchFamily="34" charset="0"/>
              </a:rPr>
              <a:t>Minimize voltage noise with external filters</a:t>
            </a:r>
          </a:p>
          <a:p>
            <a:pPr marL="285750" indent="-285750">
              <a:buFont typeface="Wingdings" panose="05000000000000000000" pitchFamily="2" charset="2"/>
              <a:buChar char="ü"/>
            </a:pPr>
            <a:r>
              <a:rPr kumimoji="1" lang="en-US" altLang="ja-JP" sz="1200" dirty="0">
                <a:latin typeface="Arial Narrow" panose="020B0606020202030204" pitchFamily="34" charset="0"/>
              </a:rPr>
              <a:t>Both of HC-ULNF &amp; ULNF achieve 10 </a:t>
            </a:r>
            <a:r>
              <a:rPr kumimoji="1" lang="el-GR" altLang="ja-JP" sz="1200" dirty="0">
                <a:latin typeface="Arial Narrow" panose="020B0606020202030204" pitchFamily="34" charset="0"/>
              </a:rPr>
              <a:t>μ</a:t>
            </a:r>
            <a:r>
              <a:rPr kumimoji="1" lang="en-US" altLang="ja-JP" sz="1200" dirty="0" err="1">
                <a:latin typeface="Arial Narrow" panose="020B0606020202030204" pitchFamily="34" charset="0"/>
              </a:rPr>
              <a:t>Vrms</a:t>
            </a:r>
            <a:r>
              <a:rPr kumimoji="1" lang="en-US" altLang="ja-JP" sz="1200" dirty="0">
                <a:latin typeface="Arial Narrow" panose="020B0606020202030204" pitchFamily="34" charset="0"/>
              </a:rPr>
              <a:t> (10 Hz – 20 MHz), 1 </a:t>
            </a:r>
            <a:r>
              <a:rPr kumimoji="1" lang="en-US" altLang="ja-JP" sz="1200" dirty="0" err="1">
                <a:latin typeface="Arial Narrow" panose="020B0606020202030204" pitchFamily="34" charset="0"/>
              </a:rPr>
              <a:t>nVrms</a:t>
            </a:r>
            <a:r>
              <a:rPr kumimoji="1" lang="en-US" altLang="ja-JP" sz="1200" dirty="0">
                <a:latin typeface="Arial Narrow" panose="020B0606020202030204" pitchFamily="34" charset="0"/>
              </a:rPr>
              <a:t>/√Hz at 10 kHz</a:t>
            </a:r>
            <a:br>
              <a:rPr kumimoji="1" lang="en-US" altLang="ja-JP" sz="1200" dirty="0">
                <a:latin typeface="Arial Narrow" panose="020B0606020202030204" pitchFamily="34" charset="0"/>
              </a:rPr>
            </a:br>
            <a:r>
              <a:rPr kumimoji="1" lang="en-US" altLang="ja-JP" sz="1200" dirty="0">
                <a:latin typeface="Arial Narrow" panose="020B0606020202030204" pitchFamily="34" charset="0"/>
              </a:rPr>
              <a:t>(A noise density between 1 </a:t>
            </a:r>
            <a:r>
              <a:rPr kumimoji="1" lang="en-US" altLang="ja-JP" sz="1200" dirty="0" err="1">
                <a:latin typeface="Arial Narrow" panose="020B0606020202030204" pitchFamily="34" charset="0"/>
              </a:rPr>
              <a:t>nVrms</a:t>
            </a:r>
            <a:r>
              <a:rPr kumimoji="1" lang="en-US" altLang="ja-JP" sz="1200" dirty="0">
                <a:latin typeface="Arial Narrow" panose="020B0606020202030204" pitchFamily="34" charset="0"/>
              </a:rPr>
              <a:t>/√Hz to 10 </a:t>
            </a:r>
            <a:r>
              <a:rPr kumimoji="1" lang="en-US" altLang="ja-JP" sz="1200" dirty="0" err="1">
                <a:latin typeface="Arial Narrow" panose="020B0606020202030204" pitchFamily="34" charset="0"/>
              </a:rPr>
              <a:t>nVrms</a:t>
            </a:r>
            <a:r>
              <a:rPr kumimoji="1" lang="en-US" altLang="ja-JP" sz="1200" dirty="0">
                <a:latin typeface="Arial Narrow" panose="020B0606020202030204" pitchFamily="34" charset="0"/>
              </a:rPr>
              <a:t>/√Hz at 10 kHz is desirable for optimal VCO characterization) </a:t>
            </a:r>
          </a:p>
          <a:p>
            <a:r>
              <a:rPr kumimoji="1" lang="en-US" altLang="ja-JP" dirty="0">
                <a:solidFill>
                  <a:srgbClr val="FF0000"/>
                </a:solidFill>
                <a:latin typeface="Arial Narrow" panose="020B0606020202030204" pitchFamily="34" charset="0"/>
              </a:rPr>
              <a:t>Expand maximum current output</a:t>
            </a:r>
          </a:p>
          <a:p>
            <a:pPr marL="285750" indent="-285750">
              <a:buFont typeface="Wingdings" panose="05000000000000000000" pitchFamily="2" charset="2"/>
              <a:buChar char="ü"/>
            </a:pPr>
            <a:r>
              <a:rPr kumimoji="1" lang="en-US" altLang="ja-JP" sz="1200" dirty="0">
                <a:latin typeface="Arial Narrow" panose="020B0606020202030204" pitchFamily="34" charset="0"/>
              </a:rPr>
              <a:t>HC-ULNF allows the B2960A to source voltage up to 21 V and current up to 500 mA</a:t>
            </a:r>
          </a:p>
          <a:p>
            <a:pPr marL="285750" indent="-285750">
              <a:buFont typeface="Wingdings" panose="05000000000000000000" pitchFamily="2" charset="2"/>
              <a:buChar char="ü"/>
            </a:pPr>
            <a:r>
              <a:rPr kumimoji="1" lang="en-US" altLang="ja-JP" sz="1200" dirty="0">
                <a:latin typeface="Arial Narrow" panose="020B0606020202030204" pitchFamily="34" charset="0"/>
              </a:rPr>
              <a:t>ULNF allows the B2960A to source voltage up to 42 V and current up to 105 mA</a:t>
            </a:r>
          </a:p>
          <a:p>
            <a:r>
              <a:rPr kumimoji="1" lang="en-US" altLang="ja-JP" dirty="0">
                <a:solidFill>
                  <a:srgbClr val="FF0000"/>
                </a:solidFill>
                <a:latin typeface="Arial Narrow" panose="020B0606020202030204" pitchFamily="34" charset="0"/>
              </a:rPr>
              <a:t>Improve flexibility as a standalone low noise power supply</a:t>
            </a:r>
          </a:p>
          <a:p>
            <a:pPr marL="285750" indent="-285750">
              <a:buFont typeface="Wingdings" panose="05000000000000000000" pitchFamily="2" charset="2"/>
              <a:buChar char="ü"/>
            </a:pPr>
            <a:r>
              <a:rPr kumimoji="1" lang="en-US" altLang="ja-JP" sz="1200" dirty="0">
                <a:latin typeface="Arial Narrow" panose="020B0606020202030204" pitchFamily="34" charset="0"/>
              </a:rPr>
              <a:t>Bench-top form factor makes it easy to use it for additional ports of the VCO devices, to share among the multiple test systems, and to combine it with the other instruments such as spectrum analyzers, frequency counters, etc.</a:t>
            </a:r>
            <a:endParaRPr kumimoji="1" lang="ja-JP" altLang="en-US" sz="1400" dirty="0">
              <a:latin typeface="Arial Narrow" panose="020B0606020202030204" pitchFamily="34" charset="0"/>
            </a:endParaRPr>
          </a:p>
        </p:txBody>
      </p:sp>
      <p:sp>
        <p:nvSpPr>
          <p:cNvPr id="76" name="TextBox 75"/>
          <p:cNvSpPr txBox="1"/>
          <p:nvPr/>
        </p:nvSpPr>
        <p:spPr>
          <a:xfrm>
            <a:off x="259807" y="5940510"/>
            <a:ext cx="4079002" cy="307777"/>
          </a:xfrm>
          <a:prstGeom prst="rect">
            <a:avLst/>
          </a:prstGeom>
          <a:noFill/>
        </p:spPr>
        <p:txBody>
          <a:bodyPr wrap="none" lIns="0" rtlCol="0" anchor="b" anchorCtr="0">
            <a:spAutoFit/>
          </a:bodyPr>
          <a:lstStyle/>
          <a:p>
            <a:r>
              <a:rPr kumimoji="1" lang="en-US" altLang="ja-JP" sz="1400" dirty="0">
                <a:latin typeface="Arial Narrow" panose="020B0606020202030204" pitchFamily="34" charset="0"/>
                <a:hlinkClick r:id="rId8"/>
              </a:rPr>
              <a:t>http://literature.cdn.keysight.com/litweb/pdf/5991-1616EN.pdf</a:t>
            </a:r>
            <a:endParaRPr kumimoji="1" lang="ja-JP" altLang="en-US" sz="1400" dirty="0">
              <a:latin typeface="Arial Narrow" panose="020B0606020202030204" pitchFamily="34" charset="0"/>
            </a:endParaRPr>
          </a:p>
        </p:txBody>
      </p:sp>
      <p:sp>
        <p:nvSpPr>
          <p:cNvPr id="77" name="TextBox 76"/>
          <p:cNvSpPr txBox="1"/>
          <p:nvPr/>
        </p:nvSpPr>
        <p:spPr>
          <a:xfrm>
            <a:off x="242679" y="5613081"/>
            <a:ext cx="3392906" cy="369332"/>
          </a:xfrm>
          <a:prstGeom prst="rect">
            <a:avLst/>
          </a:prstGeom>
          <a:noFill/>
        </p:spPr>
        <p:txBody>
          <a:bodyPr wrap="square" lIns="0" rtlCol="0">
            <a:spAutoFit/>
          </a:bodyPr>
          <a:lstStyle/>
          <a:p>
            <a:r>
              <a:rPr lang="en-US" sz="1600" b="1" dirty="0">
                <a:latin typeface="+mj-lt"/>
              </a:rPr>
              <a:t>Application note</a:t>
            </a:r>
            <a:r>
              <a:rPr lang="en-US" dirty="0"/>
              <a:t>:</a:t>
            </a:r>
          </a:p>
        </p:txBody>
      </p:sp>
    </p:spTree>
    <p:extLst>
      <p:ext uri="{BB962C8B-B14F-4D97-AF65-F5344CB8AC3E}">
        <p14:creationId xmlns:p14="http://schemas.microsoft.com/office/powerpoint/2010/main" val="382503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75" y="261536"/>
            <a:ext cx="7192010" cy="514350"/>
          </a:xfrm>
        </p:spPr>
        <p:txBody>
          <a:bodyPr wrap="none"/>
          <a:lstStyle/>
          <a:p>
            <a:r>
              <a:rPr kumimoji="1" lang="en-US" altLang="ja-JP" dirty="0"/>
              <a:t>Low Resistance Measurement Solution with </a:t>
            </a:r>
            <a:r>
              <a:rPr kumimoji="1" lang="en-US" altLang="ja-JP" dirty="0" err="1"/>
              <a:t>nV</a:t>
            </a:r>
            <a:r>
              <a:rPr kumimoji="1" lang="en-US" altLang="ja-JP" dirty="0"/>
              <a:t> Meter</a:t>
            </a:r>
            <a:endParaRPr kumimoji="1" lang="ja-JP" altLang="en-US" dirty="0"/>
          </a:p>
        </p:txBody>
      </p:sp>
      <p:sp>
        <p:nvSpPr>
          <p:cNvPr id="3" name="Text Placeholder 2"/>
          <p:cNvSpPr>
            <a:spLocks noGrp="1"/>
          </p:cNvSpPr>
          <p:nvPr>
            <p:ph type="body" sz="quarter" idx="13"/>
          </p:nvPr>
        </p:nvSpPr>
        <p:spPr>
          <a:xfrm>
            <a:off x="308975" y="792873"/>
            <a:ext cx="8052133" cy="484369"/>
          </a:xfrm>
        </p:spPr>
        <p:txBody>
          <a:bodyPr/>
          <a:lstStyle/>
          <a:p>
            <a:r>
              <a:rPr lang="en-US" altLang="ja-JP" dirty="0"/>
              <a:t>Accurately measure range of low resistance values to </a:t>
            </a:r>
            <a:r>
              <a:rPr lang="en-US" altLang="ja-JP" dirty="0">
                <a:ea typeface="ＭＳ Ｐゴシック" pitchFamily="50" charset="-128"/>
              </a:rPr>
              <a:t>sub-m</a:t>
            </a:r>
            <a:r>
              <a:rPr lang="el-GR" altLang="ja-JP" dirty="0">
                <a:ea typeface="ＭＳ Ｐゴシック" pitchFamily="50" charset="-128"/>
              </a:rPr>
              <a:t>Ω</a:t>
            </a:r>
            <a:endParaRPr lang="en-US" altLang="ja-JP" dirty="0"/>
          </a:p>
        </p:txBody>
      </p:sp>
      <p:sp>
        <p:nvSpPr>
          <p:cNvPr id="88" name="TextBox 87"/>
          <p:cNvSpPr txBox="1"/>
          <p:nvPr/>
        </p:nvSpPr>
        <p:spPr>
          <a:xfrm>
            <a:off x="332520" y="1361695"/>
            <a:ext cx="6760982" cy="1785104"/>
          </a:xfrm>
          <a:prstGeom prst="rect">
            <a:avLst/>
          </a:prstGeom>
          <a:noFill/>
        </p:spPr>
        <p:txBody>
          <a:bodyPr wrap="square" lIns="0" rtlCol="0">
            <a:spAutoFit/>
          </a:bodyPr>
          <a:lstStyle/>
          <a:p>
            <a:r>
              <a:rPr kumimoji="1" lang="en-US" altLang="ja-JP" dirty="0">
                <a:solidFill>
                  <a:srgbClr val="FF0000"/>
                </a:solidFill>
                <a:latin typeface="Arial Narrow" panose="020B0606020202030204" pitchFamily="34" charset="0"/>
              </a:rPr>
              <a:t>Expand </a:t>
            </a:r>
            <a:r>
              <a:rPr kumimoji="1" lang="en-US" altLang="ja-JP" dirty="0" err="1">
                <a:solidFill>
                  <a:srgbClr val="FF0000"/>
                </a:solidFill>
                <a:latin typeface="Arial Narrow" panose="020B0606020202030204" pitchFamily="34" charset="0"/>
              </a:rPr>
              <a:t>nV</a:t>
            </a:r>
            <a:r>
              <a:rPr kumimoji="1" lang="en-US" altLang="ja-JP" dirty="0">
                <a:solidFill>
                  <a:srgbClr val="FF0000"/>
                </a:solidFill>
                <a:latin typeface="Arial Narrow" panose="020B0606020202030204" pitchFamily="34" charset="0"/>
              </a:rPr>
              <a:t> meter’s resistance measurement capability</a:t>
            </a:r>
          </a:p>
          <a:p>
            <a:pPr marL="285750" indent="-285750">
              <a:buFont typeface="Wingdings" panose="05000000000000000000" pitchFamily="2" charset="2"/>
              <a:buChar char="ü"/>
            </a:pPr>
            <a:r>
              <a:rPr kumimoji="1" lang="en-US" altLang="ja-JP" sz="1200" dirty="0">
                <a:latin typeface="Arial Narrow" panose="020B0606020202030204" pitchFamily="34" charset="0"/>
              </a:rPr>
              <a:t>Coverage of test currents up to 3 A (DC) enables a wide range of low resistance measurements down to sub-</a:t>
            </a:r>
            <a:r>
              <a:rPr kumimoji="1" lang="en-US" altLang="ja-JP" sz="1200" dirty="0" err="1">
                <a:latin typeface="Arial Narrow" panose="020B0606020202030204" pitchFamily="34" charset="0"/>
              </a:rPr>
              <a:t>mΩ</a:t>
            </a:r>
            <a:endParaRPr kumimoji="1" lang="en-US" altLang="ja-JP" sz="1200" dirty="0">
              <a:latin typeface="Arial Narrow" panose="020B0606020202030204" pitchFamily="34" charset="0"/>
            </a:endParaRPr>
          </a:p>
          <a:p>
            <a:r>
              <a:rPr kumimoji="1" lang="en-US" altLang="ja-JP" dirty="0">
                <a:solidFill>
                  <a:srgbClr val="FF0000"/>
                </a:solidFill>
                <a:latin typeface="Arial Narrow" panose="020B0606020202030204" pitchFamily="34" charset="0"/>
              </a:rPr>
              <a:t>Improve measurements with flexible test current</a:t>
            </a:r>
          </a:p>
          <a:p>
            <a:pPr marL="285750" indent="-285750">
              <a:buFont typeface="Wingdings" panose="05000000000000000000" pitchFamily="2" charset="2"/>
              <a:buChar char="ü"/>
            </a:pPr>
            <a:r>
              <a:rPr kumimoji="1" lang="en-US" altLang="ja-JP" sz="1200" dirty="0">
                <a:latin typeface="Arial Narrow" panose="020B0606020202030204" pitchFamily="34" charset="0"/>
              </a:rPr>
              <a:t>The measurement voltage can be kept as large as possible to ensure the accuracy</a:t>
            </a:r>
          </a:p>
          <a:p>
            <a:pPr marL="285750" indent="-285750">
              <a:buFont typeface="Wingdings" panose="05000000000000000000" pitchFamily="2" charset="2"/>
              <a:buChar char="ü"/>
            </a:pPr>
            <a:r>
              <a:rPr kumimoji="1" lang="en-US" altLang="ja-JP" sz="1200" dirty="0">
                <a:latin typeface="Arial Narrow" panose="020B0606020202030204" pitchFamily="34" charset="0"/>
              </a:rPr>
              <a:t>Test current can be optimized to suppress device self-heating or device damage caused by power dissipation during testing</a:t>
            </a:r>
          </a:p>
          <a:p>
            <a:pPr marL="285750" indent="-285750">
              <a:buFont typeface="Wingdings" panose="05000000000000000000" pitchFamily="2" charset="2"/>
              <a:buChar char="ü"/>
            </a:pPr>
            <a:r>
              <a:rPr kumimoji="1" lang="en-US" altLang="ja-JP" sz="1200" dirty="0">
                <a:latin typeface="Arial Narrow" panose="020B0606020202030204" pitchFamily="34" charset="0"/>
              </a:rPr>
              <a:t>It is possible to generate alternating polarity test currents to minimize the effects of thermal EMF errors</a:t>
            </a:r>
          </a:p>
          <a:p>
            <a:pPr marL="285750" indent="-285750">
              <a:buFont typeface="Wingdings" panose="05000000000000000000" pitchFamily="2" charset="2"/>
              <a:buChar char="ü"/>
            </a:pPr>
            <a:endParaRPr kumimoji="1" lang="ja-JP" altLang="en-US" sz="1400" dirty="0">
              <a:latin typeface="Arial Narrow" panose="020B0606020202030204" pitchFamily="34" charset="0"/>
            </a:endParaRPr>
          </a:p>
        </p:txBody>
      </p:sp>
      <p:grpSp>
        <p:nvGrpSpPr>
          <p:cNvPr id="89" name="Group 88"/>
          <p:cNvGrpSpPr>
            <a:grpSpLocks noChangeAspect="1"/>
          </p:cNvGrpSpPr>
          <p:nvPr/>
        </p:nvGrpSpPr>
        <p:grpSpPr>
          <a:xfrm>
            <a:off x="3175857" y="4000743"/>
            <a:ext cx="4089166" cy="2353985"/>
            <a:chOff x="107510" y="1412780"/>
            <a:chExt cx="4746298" cy="2732272"/>
          </a:xfrm>
        </p:grpSpPr>
        <p:sp>
          <p:nvSpPr>
            <p:cNvPr id="90" name="正方形/長方形 35"/>
            <p:cNvSpPr/>
            <p:nvPr/>
          </p:nvSpPr>
          <p:spPr>
            <a:xfrm>
              <a:off x="107510" y="1412780"/>
              <a:ext cx="4660933" cy="27322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Narrow" panose="020B0606020202030204" pitchFamily="34" charset="0"/>
              </a:endParaRPr>
            </a:p>
          </p:txBody>
        </p:sp>
        <p:pic>
          <p:nvPicPr>
            <p:cNvPr id="91" name="Picture 90"/>
            <p:cNvPicPr>
              <a:picLocks noChangeAspect="1"/>
            </p:cNvPicPr>
            <p:nvPr/>
          </p:nvPicPr>
          <p:blipFill>
            <a:blip r:embed="rId4"/>
            <a:stretch>
              <a:fillRect/>
            </a:stretch>
          </p:blipFill>
          <p:spPr>
            <a:xfrm>
              <a:off x="1314259" y="1515365"/>
              <a:ext cx="967619" cy="731429"/>
            </a:xfrm>
            <a:prstGeom prst="rect">
              <a:avLst/>
            </a:prstGeom>
          </p:spPr>
        </p:pic>
        <p:pic>
          <p:nvPicPr>
            <p:cNvPr id="92" name="Picture 91"/>
            <p:cNvPicPr>
              <a:picLocks noChangeAspect="1"/>
            </p:cNvPicPr>
            <p:nvPr/>
          </p:nvPicPr>
          <p:blipFill>
            <a:blip r:embed="rId5"/>
            <a:stretch>
              <a:fillRect/>
            </a:stretch>
          </p:blipFill>
          <p:spPr>
            <a:xfrm>
              <a:off x="134165" y="2561003"/>
              <a:ext cx="1871429" cy="814286"/>
            </a:xfrm>
            <a:prstGeom prst="rect">
              <a:avLst/>
            </a:prstGeom>
          </p:spPr>
        </p:pic>
        <p:pic>
          <p:nvPicPr>
            <p:cNvPr id="93" name="Picture 4"/>
            <p:cNvPicPr>
              <a:picLocks noChangeAspect="1" noChangeArrowheads="1"/>
            </p:cNvPicPr>
            <p:nvPr/>
          </p:nvPicPr>
          <p:blipFill>
            <a:blip r:embed="rId6" cstate="print"/>
            <a:srcRect/>
            <a:stretch>
              <a:fillRect/>
            </a:stretch>
          </p:blipFill>
          <p:spPr bwMode="auto">
            <a:xfrm>
              <a:off x="3019578" y="2560870"/>
              <a:ext cx="1663372" cy="887721"/>
            </a:xfrm>
            <a:prstGeom prst="rect">
              <a:avLst/>
            </a:prstGeom>
            <a:noFill/>
            <a:ln w="9525">
              <a:noFill/>
              <a:miter lim="800000"/>
              <a:headEnd/>
              <a:tailEnd/>
            </a:ln>
            <a:effectLst/>
          </p:spPr>
        </p:pic>
        <p:cxnSp>
          <p:nvCxnSpPr>
            <p:cNvPr id="94" name="直線コネクタ 39"/>
            <p:cNvCxnSpPr/>
            <p:nvPr/>
          </p:nvCxnSpPr>
          <p:spPr>
            <a:xfrm>
              <a:off x="2685417" y="3067215"/>
              <a:ext cx="0" cy="9642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直線矢印コネクタ 40"/>
            <p:cNvCxnSpPr/>
            <p:nvPr/>
          </p:nvCxnSpPr>
          <p:spPr>
            <a:xfrm>
              <a:off x="1393285" y="2055668"/>
              <a:ext cx="0" cy="4821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41"/>
            <p:cNvCxnSpPr/>
            <p:nvPr/>
          </p:nvCxnSpPr>
          <p:spPr>
            <a:xfrm>
              <a:off x="3716039" y="2049309"/>
              <a:ext cx="0" cy="5088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42"/>
            <p:cNvCxnSpPr/>
            <p:nvPr/>
          </p:nvCxnSpPr>
          <p:spPr>
            <a:xfrm>
              <a:off x="2250468" y="2048754"/>
              <a:ext cx="1473120" cy="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8" name="テキスト ボックス 43"/>
            <p:cNvSpPr txBox="1"/>
            <p:nvPr/>
          </p:nvSpPr>
          <p:spPr>
            <a:xfrm>
              <a:off x="2464763" y="2002094"/>
              <a:ext cx="1067054" cy="304672"/>
            </a:xfrm>
            <a:prstGeom prst="rect">
              <a:avLst/>
            </a:prstGeom>
            <a:noFill/>
          </p:spPr>
          <p:txBody>
            <a:bodyPr wrap="none" rtlCol="0">
              <a:spAutoFit/>
            </a:bodyPr>
            <a:lstStyle/>
            <a:p>
              <a:r>
                <a:rPr lang="en-US" sz="1100" dirty="0">
                  <a:latin typeface="Arial Narrow" panose="020B0606020202030204" pitchFamily="34" charset="0"/>
                </a:rPr>
                <a:t>Coaxial Cable</a:t>
              </a:r>
            </a:p>
          </p:txBody>
        </p:sp>
        <p:sp>
          <p:nvSpPr>
            <p:cNvPr id="99" name="テキスト ボックス 44"/>
            <p:cNvSpPr txBox="1"/>
            <p:nvPr/>
          </p:nvSpPr>
          <p:spPr>
            <a:xfrm>
              <a:off x="3782329" y="2209476"/>
              <a:ext cx="1071479" cy="307777"/>
            </a:xfrm>
            <a:prstGeom prst="rect">
              <a:avLst/>
            </a:prstGeom>
            <a:noFill/>
          </p:spPr>
          <p:txBody>
            <a:bodyPr wrap="square" rtlCol="0">
              <a:spAutoFit/>
            </a:bodyPr>
            <a:lstStyle/>
            <a:p>
              <a:r>
                <a:rPr lang="en-US" sz="1100" dirty="0">
                  <a:latin typeface="Arial Narrow" panose="020B0606020202030204" pitchFamily="34" charset="0"/>
                </a:rPr>
                <a:t>To Trigger In</a:t>
              </a:r>
            </a:p>
          </p:txBody>
        </p:sp>
        <p:cxnSp>
          <p:nvCxnSpPr>
            <p:cNvPr id="100" name="直線コネクタ 45"/>
            <p:cNvCxnSpPr/>
            <p:nvPr/>
          </p:nvCxnSpPr>
          <p:spPr>
            <a:xfrm flipH="1">
              <a:off x="2691776" y="3041499"/>
              <a:ext cx="1553644" cy="0"/>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直線コネクタ 46"/>
            <p:cNvCxnSpPr/>
            <p:nvPr/>
          </p:nvCxnSpPr>
          <p:spPr>
            <a:xfrm flipH="1">
              <a:off x="1620297" y="3039073"/>
              <a:ext cx="1071360" cy="0"/>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2" name="直線コネクタ 47"/>
            <p:cNvCxnSpPr/>
            <p:nvPr/>
          </p:nvCxnSpPr>
          <p:spPr>
            <a:xfrm flipH="1">
              <a:off x="1613939" y="4037904"/>
              <a:ext cx="1071360"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3" name="直線コネクタ 48"/>
            <p:cNvCxnSpPr/>
            <p:nvPr/>
          </p:nvCxnSpPr>
          <p:spPr>
            <a:xfrm>
              <a:off x="1620297" y="3180721"/>
              <a:ext cx="0" cy="857088"/>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4" name="直線コネクタ 49"/>
            <p:cNvCxnSpPr/>
            <p:nvPr/>
          </p:nvCxnSpPr>
          <p:spPr>
            <a:xfrm flipV="1">
              <a:off x="2691655" y="4038025"/>
              <a:ext cx="1767744"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5" name="直線コネクタ 50"/>
            <p:cNvCxnSpPr/>
            <p:nvPr/>
          </p:nvCxnSpPr>
          <p:spPr>
            <a:xfrm>
              <a:off x="4459716" y="3035519"/>
              <a:ext cx="0" cy="100440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6" name="テキスト ボックス 51"/>
            <p:cNvSpPr txBox="1"/>
            <p:nvPr/>
          </p:nvSpPr>
          <p:spPr>
            <a:xfrm>
              <a:off x="2036172" y="3341443"/>
              <a:ext cx="430172" cy="303651"/>
            </a:xfrm>
            <a:prstGeom prst="rect">
              <a:avLst/>
            </a:prstGeom>
            <a:noFill/>
          </p:spPr>
          <p:txBody>
            <a:bodyPr wrap="none" rtlCol="0">
              <a:spAutoFit/>
            </a:bodyPr>
            <a:lstStyle/>
            <a:p>
              <a:r>
                <a:rPr lang="en-US" sz="1100" dirty="0" err="1">
                  <a:latin typeface="Arial Narrow" panose="020B0606020202030204" pitchFamily="34" charset="0"/>
                </a:rPr>
                <a:t>Isrc</a:t>
              </a:r>
              <a:endParaRPr lang="en-US" sz="1100" dirty="0">
                <a:latin typeface="Arial Narrow" panose="020B0606020202030204" pitchFamily="34" charset="0"/>
              </a:endParaRPr>
            </a:p>
          </p:txBody>
        </p:sp>
        <p:cxnSp>
          <p:nvCxnSpPr>
            <p:cNvPr id="107" name="直線矢印コネクタ 52"/>
            <p:cNvCxnSpPr/>
            <p:nvPr/>
          </p:nvCxnSpPr>
          <p:spPr>
            <a:xfrm flipH="1">
              <a:off x="2089746" y="3877182"/>
              <a:ext cx="37497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8" name="直線コネクタ 53"/>
            <p:cNvCxnSpPr/>
            <p:nvPr/>
          </p:nvCxnSpPr>
          <p:spPr>
            <a:xfrm>
              <a:off x="2464763" y="3127147"/>
              <a:ext cx="0" cy="750035"/>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09" name="直線コネクタ 54"/>
            <p:cNvCxnSpPr/>
            <p:nvPr/>
          </p:nvCxnSpPr>
          <p:spPr>
            <a:xfrm>
              <a:off x="2089746" y="3127147"/>
              <a:ext cx="374976" cy="0"/>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10" name="直線矢印コネクタ 55"/>
            <p:cNvCxnSpPr/>
            <p:nvPr/>
          </p:nvCxnSpPr>
          <p:spPr>
            <a:xfrm flipV="1">
              <a:off x="2893355" y="3127147"/>
              <a:ext cx="0" cy="80360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11" name="テキスト ボックス 56"/>
            <p:cNvSpPr txBox="1"/>
            <p:nvPr/>
          </p:nvSpPr>
          <p:spPr>
            <a:xfrm>
              <a:off x="2946928" y="3448591"/>
              <a:ext cx="643125" cy="307777"/>
            </a:xfrm>
            <a:prstGeom prst="rect">
              <a:avLst/>
            </a:prstGeom>
            <a:noFill/>
          </p:spPr>
          <p:txBody>
            <a:bodyPr wrap="none" rtlCol="0">
              <a:spAutoFit/>
            </a:bodyPr>
            <a:lstStyle/>
            <a:p>
              <a:r>
                <a:rPr lang="en-US" sz="1100" dirty="0" err="1">
                  <a:latin typeface="Arial Narrow" panose="020B0606020202030204" pitchFamily="34" charset="0"/>
                </a:rPr>
                <a:t>Vmeas</a:t>
              </a:r>
              <a:endParaRPr lang="en-US" sz="1100" dirty="0">
                <a:latin typeface="Arial Narrow" panose="020B0606020202030204" pitchFamily="34" charset="0"/>
              </a:endParaRPr>
            </a:p>
          </p:txBody>
        </p:sp>
        <p:sp>
          <p:nvSpPr>
            <p:cNvPr id="112" name="Rectangle 107"/>
            <p:cNvSpPr>
              <a:spLocks noChangeArrowheads="1"/>
            </p:cNvSpPr>
            <p:nvPr/>
          </p:nvSpPr>
          <p:spPr bwMode="auto">
            <a:xfrm>
              <a:off x="2518337" y="3341295"/>
              <a:ext cx="321259" cy="428740"/>
            </a:xfrm>
            <a:prstGeom prst="rect">
              <a:avLst/>
            </a:prstGeom>
            <a:solidFill>
              <a:schemeClr val="bg1"/>
            </a:solidFill>
            <a:ln w="25400">
              <a:solidFill>
                <a:schemeClr val="tx1"/>
              </a:solidFill>
              <a:miter lim="800000"/>
              <a:headEnd/>
              <a:tailEnd/>
            </a:ln>
          </p:spPr>
          <p:txBody>
            <a:bodyPr wrap="none" anchor="ctr"/>
            <a:lstStyle/>
            <a:p>
              <a:endParaRPr lang="ja-JP" altLang="en-US" sz="1100">
                <a:latin typeface="Arial Narrow" panose="020B0606020202030204" pitchFamily="34" charset="0"/>
              </a:endParaRPr>
            </a:p>
          </p:txBody>
        </p:sp>
        <p:sp>
          <p:nvSpPr>
            <p:cNvPr id="113" name="Freeform 73"/>
            <p:cNvSpPr>
              <a:spLocks/>
            </p:cNvSpPr>
            <p:nvPr/>
          </p:nvSpPr>
          <p:spPr bwMode="auto">
            <a:xfrm>
              <a:off x="2569125" y="3340113"/>
              <a:ext cx="218504" cy="425197"/>
            </a:xfrm>
            <a:custGeom>
              <a:avLst/>
              <a:gdLst>
                <a:gd name="T0" fmla="*/ 100 w 185"/>
                <a:gd name="T1" fmla="*/ 0 h 360"/>
                <a:gd name="T2" fmla="*/ 99 w 185"/>
                <a:gd name="T3" fmla="*/ 50 h 360"/>
                <a:gd name="T4" fmla="*/ 4 w 185"/>
                <a:gd name="T5" fmla="*/ 77 h 360"/>
                <a:gd name="T6" fmla="*/ 185 w 185"/>
                <a:gd name="T7" fmla="*/ 119 h 360"/>
                <a:gd name="T8" fmla="*/ 0 w 185"/>
                <a:gd name="T9" fmla="*/ 164 h 360"/>
                <a:gd name="T10" fmla="*/ 181 w 185"/>
                <a:gd name="T11" fmla="*/ 206 h 360"/>
                <a:gd name="T12" fmla="*/ 3 w 185"/>
                <a:gd name="T13" fmla="*/ 254 h 360"/>
                <a:gd name="T14" fmla="*/ 185 w 185"/>
                <a:gd name="T15" fmla="*/ 296 h 360"/>
                <a:gd name="T16" fmla="*/ 100 w 185"/>
                <a:gd name="T17" fmla="*/ 316 h 360"/>
                <a:gd name="T18" fmla="*/ 100 w 185"/>
                <a:gd name="T19" fmla="*/ 36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360"/>
                <a:gd name="T32" fmla="*/ 185 w 185"/>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360">
                  <a:moveTo>
                    <a:pt x="100" y="0"/>
                  </a:moveTo>
                  <a:lnTo>
                    <a:pt x="99" y="50"/>
                  </a:lnTo>
                  <a:lnTo>
                    <a:pt x="4" y="77"/>
                  </a:lnTo>
                  <a:lnTo>
                    <a:pt x="185" y="119"/>
                  </a:lnTo>
                  <a:lnTo>
                    <a:pt x="0" y="164"/>
                  </a:lnTo>
                  <a:lnTo>
                    <a:pt x="181" y="206"/>
                  </a:lnTo>
                  <a:lnTo>
                    <a:pt x="3" y="254"/>
                  </a:lnTo>
                  <a:lnTo>
                    <a:pt x="185" y="296"/>
                  </a:lnTo>
                  <a:lnTo>
                    <a:pt x="100" y="316"/>
                  </a:lnTo>
                  <a:lnTo>
                    <a:pt x="100" y="360"/>
                  </a:lnTo>
                </a:path>
              </a:pathLst>
            </a:custGeom>
            <a:noFill/>
            <a:ln w="25400" cap="flat" cmpd="sng">
              <a:solidFill>
                <a:schemeClr val="tx1"/>
              </a:solidFill>
              <a:prstDash val="solid"/>
              <a:round/>
              <a:headEnd type="none" w="med" len="med"/>
              <a:tailEnd type="none" w="med" len="med"/>
            </a:ln>
          </p:spPr>
          <p:txBody>
            <a:bodyPr lIns="0" tIns="0" rIns="0" bIns="0"/>
            <a:lstStyle/>
            <a:p>
              <a:endParaRPr lang="ja-JP" altLang="en-US" sz="1100">
                <a:latin typeface="Arial Narrow" panose="020B0606020202030204" pitchFamily="34" charset="0"/>
              </a:endParaRPr>
            </a:p>
          </p:txBody>
        </p:sp>
        <p:cxnSp>
          <p:nvCxnSpPr>
            <p:cNvPr id="114" name="直線コネクタ 59"/>
            <p:cNvCxnSpPr/>
            <p:nvPr/>
          </p:nvCxnSpPr>
          <p:spPr>
            <a:xfrm>
              <a:off x="1607580" y="2269963"/>
              <a:ext cx="1875088" cy="0"/>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15" name="直線矢印コネクタ 60"/>
            <p:cNvCxnSpPr/>
            <p:nvPr/>
          </p:nvCxnSpPr>
          <p:spPr>
            <a:xfrm>
              <a:off x="3482668" y="2269963"/>
              <a:ext cx="0" cy="2142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6" name="直線コネクタ 61"/>
            <p:cNvCxnSpPr/>
            <p:nvPr/>
          </p:nvCxnSpPr>
          <p:spPr>
            <a:xfrm flipV="1">
              <a:off x="1607580" y="2269963"/>
              <a:ext cx="0" cy="214296"/>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sp>
          <p:nvSpPr>
            <p:cNvPr id="117" name="テキスト ボックス 62"/>
            <p:cNvSpPr txBox="1"/>
            <p:nvPr/>
          </p:nvSpPr>
          <p:spPr>
            <a:xfrm>
              <a:off x="2250467" y="2269963"/>
              <a:ext cx="841384" cy="307777"/>
            </a:xfrm>
            <a:prstGeom prst="rect">
              <a:avLst/>
            </a:prstGeom>
            <a:noFill/>
          </p:spPr>
          <p:txBody>
            <a:bodyPr wrap="none" rtlCol="0">
              <a:spAutoFit/>
            </a:bodyPr>
            <a:lstStyle/>
            <a:p>
              <a:r>
                <a:rPr lang="en-US" sz="1100" dirty="0">
                  <a:latin typeface="Arial Narrow" panose="020B0606020202030204" pitchFamily="34" charset="0"/>
                </a:rPr>
                <a:t>Triggering</a:t>
              </a:r>
            </a:p>
          </p:txBody>
        </p:sp>
        <p:sp>
          <p:nvSpPr>
            <p:cNvPr id="118" name="テキスト ボックス 63"/>
            <p:cNvSpPr txBox="1"/>
            <p:nvPr/>
          </p:nvSpPr>
          <p:spPr>
            <a:xfrm>
              <a:off x="2250467" y="1467649"/>
              <a:ext cx="1990026" cy="507786"/>
            </a:xfrm>
            <a:prstGeom prst="rect">
              <a:avLst/>
            </a:prstGeom>
            <a:noFill/>
          </p:spPr>
          <p:txBody>
            <a:bodyPr wrap="none" rtlCol="0">
              <a:spAutoFit/>
            </a:bodyPr>
            <a:lstStyle/>
            <a:p>
              <a:r>
                <a:rPr lang="en-US" sz="1100" dirty="0">
                  <a:latin typeface="Arial Narrow" panose="020B0606020202030204" pitchFamily="34" charset="0"/>
                </a:rPr>
                <a:t>N1294A-031</a:t>
              </a:r>
              <a:br>
                <a:rPr lang="en-US" sz="1100" dirty="0">
                  <a:latin typeface="Arial Narrow" panose="020B0606020202030204" pitchFamily="34" charset="0"/>
                </a:rPr>
              </a:br>
              <a:r>
                <a:rPr lang="en-US" sz="1100" dirty="0">
                  <a:latin typeface="Arial Narrow" panose="020B0606020202030204" pitchFamily="34" charset="0"/>
                </a:rPr>
                <a:t>GPIO – BNC Trigger Adapter</a:t>
              </a:r>
            </a:p>
          </p:txBody>
        </p:sp>
        <p:sp>
          <p:nvSpPr>
            <p:cNvPr id="119" name="テキスト ボックス 64"/>
            <p:cNvSpPr txBox="1"/>
            <p:nvPr/>
          </p:nvSpPr>
          <p:spPr>
            <a:xfrm>
              <a:off x="883791" y="2263050"/>
              <a:ext cx="569387" cy="307777"/>
            </a:xfrm>
            <a:prstGeom prst="rect">
              <a:avLst/>
            </a:prstGeom>
            <a:noFill/>
          </p:spPr>
          <p:txBody>
            <a:bodyPr wrap="none" rtlCol="0">
              <a:spAutoFit/>
            </a:bodyPr>
            <a:lstStyle/>
            <a:p>
              <a:r>
                <a:rPr lang="en-US" sz="1100" dirty="0">
                  <a:latin typeface="Arial Narrow" panose="020B0606020202030204" pitchFamily="34" charset="0"/>
                </a:rPr>
                <a:t>DIO 9</a:t>
              </a:r>
            </a:p>
          </p:txBody>
        </p:sp>
      </p:grpSp>
      <p:grpSp>
        <p:nvGrpSpPr>
          <p:cNvPr id="120" name="Group 119"/>
          <p:cNvGrpSpPr/>
          <p:nvPr/>
        </p:nvGrpSpPr>
        <p:grpSpPr>
          <a:xfrm>
            <a:off x="7301121" y="1271733"/>
            <a:ext cx="1592813" cy="3591067"/>
            <a:chOff x="7373529" y="2719346"/>
            <a:chExt cx="1592813" cy="3591067"/>
          </a:xfrm>
        </p:grpSpPr>
        <p:sp>
          <p:nvSpPr>
            <p:cNvPr id="121" name="正方形/長方形 66"/>
            <p:cNvSpPr/>
            <p:nvPr/>
          </p:nvSpPr>
          <p:spPr>
            <a:xfrm>
              <a:off x="7373529" y="2719346"/>
              <a:ext cx="1592813" cy="359106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Narrow" panose="020B0606020202030204" pitchFamily="34" charset="0"/>
              </a:endParaRPr>
            </a:p>
          </p:txBody>
        </p:sp>
        <p:grpSp>
          <p:nvGrpSpPr>
            <p:cNvPr id="122" name="Group 121"/>
            <p:cNvGrpSpPr/>
            <p:nvPr/>
          </p:nvGrpSpPr>
          <p:grpSpPr>
            <a:xfrm>
              <a:off x="7456742" y="2961780"/>
              <a:ext cx="1431365" cy="2126981"/>
              <a:chOff x="4568667" y="3822021"/>
              <a:chExt cx="1431365" cy="2126981"/>
            </a:xfrm>
          </p:grpSpPr>
          <p:cxnSp>
            <p:nvCxnSpPr>
              <p:cNvPr id="125" name="直線コネクタ 67"/>
              <p:cNvCxnSpPr/>
              <p:nvPr/>
            </p:nvCxnSpPr>
            <p:spPr>
              <a:xfrm flipV="1">
                <a:off x="5724468" y="3959498"/>
                <a:ext cx="0" cy="174240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6" name="直線コネクタ 68"/>
              <p:cNvCxnSpPr/>
              <p:nvPr/>
            </p:nvCxnSpPr>
            <p:spPr>
              <a:xfrm flipV="1">
                <a:off x="5436436" y="3959498"/>
                <a:ext cx="0" cy="174240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直線コネクタ 69"/>
              <p:cNvCxnSpPr/>
              <p:nvPr/>
            </p:nvCxnSpPr>
            <p:spPr>
              <a:xfrm>
                <a:off x="4917978" y="4607373"/>
                <a:ext cx="604867"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線矢印コネクタ 70"/>
              <p:cNvCxnSpPr/>
              <p:nvPr/>
            </p:nvCxnSpPr>
            <p:spPr>
              <a:xfrm>
                <a:off x="4804998" y="4350734"/>
                <a:ext cx="1090331" cy="6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71"/>
              <p:cNvCxnSpPr/>
              <p:nvPr/>
            </p:nvCxnSpPr>
            <p:spPr>
              <a:xfrm rot="5400000" flipH="1" flipV="1">
                <a:off x="4505462" y="4340830"/>
                <a:ext cx="820800" cy="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コネクタ 72"/>
              <p:cNvCxnSpPr/>
              <p:nvPr/>
            </p:nvCxnSpPr>
            <p:spPr>
              <a:xfrm>
                <a:off x="4916020" y="4088915"/>
                <a:ext cx="5616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1" name="テキスト ボックス 73"/>
              <p:cNvSpPr txBox="1"/>
              <p:nvPr/>
            </p:nvSpPr>
            <p:spPr>
              <a:xfrm>
                <a:off x="4630654" y="3908431"/>
                <a:ext cx="341760" cy="261610"/>
              </a:xfrm>
              <a:prstGeom prst="rect">
                <a:avLst/>
              </a:prstGeom>
              <a:noFill/>
            </p:spPr>
            <p:txBody>
              <a:bodyPr wrap="none" rtlCol="0">
                <a:spAutoFit/>
              </a:bodyPr>
              <a:lstStyle/>
              <a:p>
                <a:pPr algn="ctr"/>
                <a:r>
                  <a:rPr lang="en-US" altLang="ja-JP" sz="1100" dirty="0" err="1">
                    <a:latin typeface="Arial Narrow" panose="020B0606020202030204" pitchFamily="34" charset="0"/>
                  </a:rPr>
                  <a:t>I</a:t>
                </a:r>
                <a:r>
                  <a:rPr kumimoji="1" lang="en-US" altLang="ja-JP" sz="1100" baseline="-25000" dirty="0" err="1">
                    <a:latin typeface="Arial Narrow" panose="020B0606020202030204" pitchFamily="34" charset="0"/>
                  </a:rPr>
                  <a:t>Src</a:t>
                </a:r>
                <a:endParaRPr kumimoji="1" lang="ja-JP" altLang="en-US" sz="1100" baseline="-25000" dirty="0">
                  <a:latin typeface="Arial Narrow" panose="020B0606020202030204" pitchFamily="34" charset="0"/>
                </a:endParaRPr>
              </a:p>
            </p:txBody>
          </p:sp>
          <p:sp>
            <p:nvSpPr>
              <p:cNvPr id="132" name="テキスト ボックス 74"/>
              <p:cNvSpPr txBox="1"/>
              <p:nvPr/>
            </p:nvSpPr>
            <p:spPr>
              <a:xfrm>
                <a:off x="4741732" y="3822021"/>
                <a:ext cx="221535" cy="261610"/>
              </a:xfrm>
              <a:prstGeom prst="rect">
                <a:avLst/>
              </a:prstGeom>
              <a:noFill/>
            </p:spPr>
            <p:txBody>
              <a:bodyPr wrap="none" rtlCol="0">
                <a:spAutoFit/>
              </a:bodyPr>
              <a:lstStyle/>
              <a:p>
                <a:pPr algn="ctr"/>
                <a:r>
                  <a:rPr lang="en-US" altLang="ja-JP" sz="1100" dirty="0">
                    <a:latin typeface="Arial Narrow" panose="020B0606020202030204" pitchFamily="34" charset="0"/>
                  </a:rPr>
                  <a:t>I</a:t>
                </a:r>
                <a:endParaRPr kumimoji="1" lang="ja-JP" altLang="en-US" sz="1100" baseline="-25000" dirty="0">
                  <a:latin typeface="Arial Narrow" panose="020B0606020202030204" pitchFamily="34" charset="0"/>
                </a:endParaRPr>
              </a:p>
            </p:txBody>
          </p:sp>
          <p:sp>
            <p:nvSpPr>
              <p:cNvPr id="133" name="テキスト ボックス 75"/>
              <p:cNvSpPr txBox="1"/>
              <p:nvPr/>
            </p:nvSpPr>
            <p:spPr>
              <a:xfrm>
                <a:off x="5783306" y="4319341"/>
                <a:ext cx="216726" cy="261610"/>
              </a:xfrm>
              <a:prstGeom prst="rect">
                <a:avLst/>
              </a:prstGeom>
              <a:noFill/>
            </p:spPr>
            <p:txBody>
              <a:bodyPr wrap="none" rtlCol="0">
                <a:spAutoFit/>
              </a:bodyPr>
              <a:lstStyle/>
              <a:p>
                <a:pPr algn="ctr"/>
                <a:r>
                  <a:rPr kumimoji="1" lang="en-US" altLang="ja-JP" sz="1100" dirty="0">
                    <a:latin typeface="Arial Narrow" panose="020B0606020202030204" pitchFamily="34" charset="0"/>
                  </a:rPr>
                  <a:t>t</a:t>
                </a:r>
                <a:endParaRPr kumimoji="1" lang="ja-JP" altLang="en-US" sz="1100" baseline="-25000" dirty="0">
                  <a:latin typeface="Arial Narrow" panose="020B0606020202030204" pitchFamily="34" charset="0"/>
                </a:endParaRPr>
              </a:p>
            </p:txBody>
          </p:sp>
          <p:cxnSp>
            <p:nvCxnSpPr>
              <p:cNvPr id="134" name="直線コネクタ 76"/>
              <p:cNvCxnSpPr/>
              <p:nvPr/>
            </p:nvCxnSpPr>
            <p:spPr>
              <a:xfrm>
                <a:off x="4917978" y="4348144"/>
                <a:ext cx="288032" cy="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5" name="直線コネクタ 77"/>
              <p:cNvCxnSpPr/>
              <p:nvPr/>
            </p:nvCxnSpPr>
            <p:spPr>
              <a:xfrm flipV="1">
                <a:off x="5206010" y="4088915"/>
                <a:ext cx="0" cy="25920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6" name="直線コネクタ 78"/>
              <p:cNvCxnSpPr/>
              <p:nvPr/>
            </p:nvCxnSpPr>
            <p:spPr>
              <a:xfrm>
                <a:off x="5206010" y="4088915"/>
                <a:ext cx="288032" cy="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7" name="直線コネクタ 79"/>
              <p:cNvCxnSpPr/>
              <p:nvPr/>
            </p:nvCxnSpPr>
            <p:spPr>
              <a:xfrm flipV="1">
                <a:off x="5494042" y="4088915"/>
                <a:ext cx="0" cy="51840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8" name="直線コネクタ 80"/>
              <p:cNvCxnSpPr/>
              <p:nvPr/>
            </p:nvCxnSpPr>
            <p:spPr>
              <a:xfrm flipV="1">
                <a:off x="5782074" y="4348144"/>
                <a:ext cx="0" cy="25920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9" name="直線コネクタ 81"/>
              <p:cNvCxnSpPr/>
              <p:nvPr/>
            </p:nvCxnSpPr>
            <p:spPr>
              <a:xfrm>
                <a:off x="5494042" y="4607373"/>
                <a:ext cx="288032" cy="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0" name="直線コネクタ 82"/>
              <p:cNvCxnSpPr/>
              <p:nvPr/>
            </p:nvCxnSpPr>
            <p:spPr>
              <a:xfrm>
                <a:off x="5782074" y="4348144"/>
                <a:ext cx="57600" cy="0"/>
              </a:xfrm>
              <a:prstGeom prst="line">
                <a:avLst/>
              </a:prstGeom>
              <a:ln w="254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1" name="テキスト ボックス 83"/>
              <p:cNvSpPr txBox="1"/>
              <p:nvPr/>
            </p:nvSpPr>
            <p:spPr>
              <a:xfrm>
                <a:off x="4588976" y="4513298"/>
                <a:ext cx="383438" cy="261610"/>
              </a:xfrm>
              <a:prstGeom prst="rect">
                <a:avLst/>
              </a:prstGeom>
              <a:noFill/>
            </p:spPr>
            <p:txBody>
              <a:bodyPr wrap="none" rtlCol="0">
                <a:spAutoFit/>
              </a:bodyPr>
              <a:lstStyle/>
              <a:p>
                <a:pPr algn="ctr"/>
                <a:r>
                  <a:rPr lang="en-US" altLang="ja-JP" sz="1100" dirty="0">
                    <a:latin typeface="Arial Narrow" panose="020B0606020202030204" pitchFamily="34" charset="0"/>
                  </a:rPr>
                  <a:t>-</a:t>
                </a:r>
                <a:r>
                  <a:rPr lang="en-US" altLang="ja-JP" sz="1100" dirty="0" err="1">
                    <a:latin typeface="Arial Narrow" panose="020B0606020202030204" pitchFamily="34" charset="0"/>
                  </a:rPr>
                  <a:t>I</a:t>
                </a:r>
                <a:r>
                  <a:rPr kumimoji="1" lang="en-US" altLang="ja-JP" sz="1100" baseline="-25000" dirty="0" err="1">
                    <a:latin typeface="Arial Narrow" panose="020B0606020202030204" pitchFamily="34" charset="0"/>
                  </a:rPr>
                  <a:t>Src</a:t>
                </a:r>
                <a:endParaRPr kumimoji="1" lang="ja-JP" altLang="en-US" sz="1100" baseline="-25000" dirty="0">
                  <a:latin typeface="Arial Narrow" panose="020B0606020202030204" pitchFamily="34" charset="0"/>
                </a:endParaRPr>
              </a:p>
            </p:txBody>
          </p:sp>
          <p:cxnSp>
            <p:nvCxnSpPr>
              <p:cNvPr id="142" name="直線コネクタ 84"/>
              <p:cNvCxnSpPr/>
              <p:nvPr/>
            </p:nvCxnSpPr>
            <p:spPr>
              <a:xfrm>
                <a:off x="4917978" y="5580673"/>
                <a:ext cx="604867"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直線矢印コネクタ 85"/>
              <p:cNvCxnSpPr/>
              <p:nvPr/>
            </p:nvCxnSpPr>
            <p:spPr>
              <a:xfrm>
                <a:off x="4804998" y="5430753"/>
                <a:ext cx="1090331" cy="6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線矢印コネクタ 86"/>
              <p:cNvCxnSpPr/>
              <p:nvPr/>
            </p:nvCxnSpPr>
            <p:spPr>
              <a:xfrm rot="5400000" flipH="1" flipV="1">
                <a:off x="4519862" y="5320049"/>
                <a:ext cx="792000" cy="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線コネクタ 87"/>
              <p:cNvCxnSpPr/>
              <p:nvPr/>
            </p:nvCxnSpPr>
            <p:spPr>
              <a:xfrm>
                <a:off x="4916020" y="5053722"/>
                <a:ext cx="5616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6" name="テキスト ボックス 88"/>
              <p:cNvSpPr txBox="1"/>
              <p:nvPr/>
            </p:nvSpPr>
            <p:spPr>
              <a:xfrm>
                <a:off x="4665601" y="4959646"/>
                <a:ext cx="306494" cy="261610"/>
              </a:xfrm>
              <a:prstGeom prst="rect">
                <a:avLst/>
              </a:prstGeom>
              <a:noFill/>
            </p:spPr>
            <p:txBody>
              <a:bodyPr wrap="none" rtlCol="0">
                <a:spAutoFit/>
              </a:bodyPr>
              <a:lstStyle/>
              <a:p>
                <a:pPr algn="ctr"/>
                <a:r>
                  <a:rPr lang="en-US" altLang="ja-JP" sz="1100" dirty="0">
                    <a:latin typeface="Arial Narrow" panose="020B0606020202030204" pitchFamily="34" charset="0"/>
                  </a:rPr>
                  <a:t>V</a:t>
                </a:r>
                <a:r>
                  <a:rPr kumimoji="1" lang="en-US" altLang="ja-JP" sz="1100" baseline="-25000" dirty="0">
                    <a:latin typeface="Arial Narrow" panose="020B0606020202030204" pitchFamily="34" charset="0"/>
                  </a:rPr>
                  <a:t>1</a:t>
                </a:r>
                <a:endParaRPr kumimoji="1" lang="ja-JP" altLang="en-US" sz="1100" baseline="-25000" dirty="0">
                  <a:latin typeface="Arial Narrow" panose="020B0606020202030204" pitchFamily="34" charset="0"/>
                </a:endParaRPr>
              </a:p>
            </p:txBody>
          </p:sp>
          <p:sp>
            <p:nvSpPr>
              <p:cNvPr id="147" name="テキスト ボックス 89"/>
              <p:cNvSpPr txBox="1"/>
              <p:nvPr/>
            </p:nvSpPr>
            <p:spPr>
              <a:xfrm>
                <a:off x="4720892" y="4808995"/>
                <a:ext cx="263213" cy="261610"/>
              </a:xfrm>
              <a:prstGeom prst="rect">
                <a:avLst/>
              </a:prstGeom>
              <a:noFill/>
            </p:spPr>
            <p:txBody>
              <a:bodyPr wrap="none" rtlCol="0">
                <a:spAutoFit/>
              </a:bodyPr>
              <a:lstStyle/>
              <a:p>
                <a:pPr algn="ctr"/>
                <a:r>
                  <a:rPr lang="en-US" altLang="ja-JP" sz="1100" dirty="0">
                    <a:latin typeface="Arial Narrow" panose="020B0606020202030204" pitchFamily="34" charset="0"/>
                  </a:rPr>
                  <a:t>V</a:t>
                </a:r>
                <a:endParaRPr kumimoji="1" lang="ja-JP" altLang="en-US" sz="1100" baseline="-25000" dirty="0">
                  <a:latin typeface="Arial Narrow" panose="020B0606020202030204" pitchFamily="34" charset="0"/>
                </a:endParaRPr>
              </a:p>
            </p:txBody>
          </p:sp>
          <p:sp>
            <p:nvSpPr>
              <p:cNvPr id="148" name="テキスト ボックス 90"/>
              <p:cNvSpPr txBox="1"/>
              <p:nvPr/>
            </p:nvSpPr>
            <p:spPr>
              <a:xfrm>
                <a:off x="5783306" y="5399360"/>
                <a:ext cx="216726" cy="261610"/>
              </a:xfrm>
              <a:prstGeom prst="rect">
                <a:avLst/>
              </a:prstGeom>
              <a:noFill/>
            </p:spPr>
            <p:txBody>
              <a:bodyPr wrap="none" rtlCol="0">
                <a:spAutoFit/>
              </a:bodyPr>
              <a:lstStyle/>
              <a:p>
                <a:pPr algn="ctr"/>
                <a:r>
                  <a:rPr kumimoji="1" lang="en-US" altLang="ja-JP" sz="1100" dirty="0">
                    <a:latin typeface="Arial Narrow" panose="020B0606020202030204" pitchFamily="34" charset="0"/>
                  </a:rPr>
                  <a:t>t</a:t>
                </a:r>
                <a:endParaRPr kumimoji="1" lang="ja-JP" altLang="en-US" sz="1100" baseline="-25000" dirty="0">
                  <a:latin typeface="Arial Narrow" panose="020B0606020202030204" pitchFamily="34" charset="0"/>
                </a:endParaRPr>
              </a:p>
            </p:txBody>
          </p:sp>
          <p:cxnSp>
            <p:nvCxnSpPr>
              <p:cNvPr id="149" name="直線コネクタ 91"/>
              <p:cNvCxnSpPr/>
              <p:nvPr/>
            </p:nvCxnSpPr>
            <p:spPr>
              <a:xfrm>
                <a:off x="4917978" y="5313779"/>
                <a:ext cx="288032" cy="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0" name="直線コネクタ 92"/>
              <p:cNvCxnSpPr/>
              <p:nvPr/>
            </p:nvCxnSpPr>
            <p:spPr>
              <a:xfrm flipV="1">
                <a:off x="5206010" y="5053722"/>
                <a:ext cx="0" cy="25920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1" name="直線コネクタ 93"/>
              <p:cNvCxnSpPr/>
              <p:nvPr/>
            </p:nvCxnSpPr>
            <p:spPr>
              <a:xfrm>
                <a:off x="5206010" y="5054550"/>
                <a:ext cx="288032" cy="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52" name="円/楕円 94"/>
              <p:cNvSpPr/>
              <p:nvPr/>
            </p:nvSpPr>
            <p:spPr>
              <a:xfrm>
                <a:off x="5407632" y="5024918"/>
                <a:ext cx="57606" cy="57606"/>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100">
                  <a:latin typeface="Arial Narrow" panose="020B0606020202030204" pitchFamily="34" charset="0"/>
                </a:endParaRPr>
              </a:p>
            </p:txBody>
          </p:sp>
          <p:sp>
            <p:nvSpPr>
              <p:cNvPr id="153" name="テキスト ボックス 95"/>
              <p:cNvSpPr txBox="1"/>
              <p:nvPr/>
            </p:nvSpPr>
            <p:spPr>
              <a:xfrm>
                <a:off x="4988742" y="5687392"/>
                <a:ext cx="889987" cy="261610"/>
              </a:xfrm>
              <a:prstGeom prst="rect">
                <a:avLst/>
              </a:prstGeom>
              <a:noFill/>
            </p:spPr>
            <p:txBody>
              <a:bodyPr wrap="none" rtlCol="0">
                <a:spAutoFit/>
              </a:bodyPr>
              <a:lstStyle/>
              <a:p>
                <a:pPr algn="ctr"/>
                <a:r>
                  <a:rPr lang="en-US" altLang="ja-JP" sz="1100" dirty="0">
                    <a:latin typeface="Arial Narrow" panose="020B0606020202030204" pitchFamily="34" charset="0"/>
                  </a:rPr>
                  <a:t>Measurement</a:t>
                </a:r>
                <a:endParaRPr kumimoji="1" lang="ja-JP" altLang="en-US" sz="1100" baseline="-25000" dirty="0">
                  <a:latin typeface="Arial Narrow" panose="020B0606020202030204" pitchFamily="34" charset="0"/>
                </a:endParaRPr>
              </a:p>
            </p:txBody>
          </p:sp>
          <p:cxnSp>
            <p:nvCxnSpPr>
              <p:cNvPr id="154" name="直線矢印コネクタ 96"/>
              <p:cNvCxnSpPr/>
              <p:nvPr/>
            </p:nvCxnSpPr>
            <p:spPr>
              <a:xfrm flipV="1">
                <a:off x="5234813" y="5111328"/>
                <a:ext cx="172819" cy="63367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直線コネクタ 97"/>
              <p:cNvCxnSpPr/>
              <p:nvPr/>
            </p:nvCxnSpPr>
            <p:spPr>
              <a:xfrm flipV="1">
                <a:off x="5494042" y="5053722"/>
                <a:ext cx="0" cy="53280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6" name="直線コネクタ 98"/>
              <p:cNvCxnSpPr/>
              <p:nvPr/>
            </p:nvCxnSpPr>
            <p:spPr>
              <a:xfrm flipV="1">
                <a:off x="5782074" y="5313779"/>
                <a:ext cx="0" cy="27360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7" name="直線矢印コネクタ 99"/>
              <p:cNvCxnSpPr/>
              <p:nvPr/>
            </p:nvCxnSpPr>
            <p:spPr>
              <a:xfrm flipV="1">
                <a:off x="5234813" y="5600982"/>
                <a:ext cx="432048" cy="1440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直線コネクタ 100"/>
              <p:cNvCxnSpPr/>
              <p:nvPr/>
            </p:nvCxnSpPr>
            <p:spPr>
              <a:xfrm>
                <a:off x="5494042" y="5580673"/>
                <a:ext cx="288032" cy="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9" name="直線コネクタ 101"/>
              <p:cNvCxnSpPr/>
              <p:nvPr/>
            </p:nvCxnSpPr>
            <p:spPr>
              <a:xfrm>
                <a:off x="5782074" y="5317198"/>
                <a:ext cx="57600" cy="0"/>
              </a:xfrm>
              <a:prstGeom prst="line">
                <a:avLst/>
              </a:prstGeom>
              <a:ln w="254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60" name="円/楕円 102"/>
              <p:cNvSpPr/>
              <p:nvPr/>
            </p:nvSpPr>
            <p:spPr>
              <a:xfrm>
                <a:off x="5695664" y="5553833"/>
                <a:ext cx="57606" cy="57606"/>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100">
                  <a:latin typeface="Arial Narrow" panose="020B0606020202030204" pitchFamily="34" charset="0"/>
                </a:endParaRPr>
              </a:p>
            </p:txBody>
          </p:sp>
          <p:sp>
            <p:nvSpPr>
              <p:cNvPr id="161" name="テキスト ボックス 103"/>
              <p:cNvSpPr txBox="1"/>
              <p:nvPr/>
            </p:nvSpPr>
            <p:spPr>
              <a:xfrm>
                <a:off x="4665601" y="5485769"/>
                <a:ext cx="306494" cy="261610"/>
              </a:xfrm>
              <a:prstGeom prst="rect">
                <a:avLst/>
              </a:prstGeom>
              <a:noFill/>
            </p:spPr>
            <p:txBody>
              <a:bodyPr wrap="none" rtlCol="0">
                <a:spAutoFit/>
              </a:bodyPr>
              <a:lstStyle/>
              <a:p>
                <a:pPr algn="ctr"/>
                <a:r>
                  <a:rPr lang="en-US" altLang="ja-JP" sz="1100" dirty="0">
                    <a:latin typeface="Arial Narrow" panose="020B0606020202030204" pitchFamily="34" charset="0"/>
                  </a:rPr>
                  <a:t>V</a:t>
                </a:r>
                <a:r>
                  <a:rPr kumimoji="1" lang="en-US" altLang="ja-JP" sz="1100" baseline="-25000" dirty="0">
                    <a:latin typeface="Arial Narrow" panose="020B0606020202030204" pitchFamily="34" charset="0"/>
                  </a:rPr>
                  <a:t>2</a:t>
                </a:r>
                <a:endParaRPr kumimoji="1" lang="ja-JP" altLang="en-US" sz="1100" baseline="-25000" dirty="0">
                  <a:latin typeface="Arial Narrow" panose="020B0606020202030204" pitchFamily="34" charset="0"/>
                </a:endParaRPr>
              </a:p>
            </p:txBody>
          </p:sp>
          <p:sp>
            <p:nvSpPr>
              <p:cNvPr id="162" name="テキスト ボックス 88"/>
              <p:cNvSpPr txBox="1"/>
              <p:nvPr/>
            </p:nvSpPr>
            <p:spPr>
              <a:xfrm>
                <a:off x="4568667" y="5175654"/>
                <a:ext cx="423514" cy="261610"/>
              </a:xfrm>
              <a:prstGeom prst="rect">
                <a:avLst/>
              </a:prstGeom>
              <a:noFill/>
            </p:spPr>
            <p:txBody>
              <a:bodyPr wrap="none" rtlCol="0">
                <a:spAutoFit/>
              </a:bodyPr>
              <a:lstStyle/>
              <a:p>
                <a:pPr algn="ctr"/>
                <a:r>
                  <a:rPr lang="en-US" altLang="ja-JP" sz="1100" dirty="0">
                    <a:latin typeface="Arial Narrow" panose="020B0606020202030204" pitchFamily="34" charset="0"/>
                  </a:rPr>
                  <a:t>V</a:t>
                </a:r>
                <a:r>
                  <a:rPr kumimoji="1" lang="en-US" altLang="ja-JP" sz="1100" baseline="-25000" dirty="0">
                    <a:latin typeface="Arial Narrow" panose="020B0606020202030204" pitchFamily="34" charset="0"/>
                  </a:rPr>
                  <a:t>EMF</a:t>
                </a:r>
                <a:endParaRPr kumimoji="1" lang="ja-JP" altLang="en-US" sz="1100" baseline="-25000" dirty="0">
                  <a:latin typeface="Arial Narrow" panose="020B0606020202030204" pitchFamily="34" charset="0"/>
                </a:endParaRPr>
              </a:p>
            </p:txBody>
          </p:sp>
        </p:grpSp>
        <p:sp>
          <p:nvSpPr>
            <p:cNvPr id="123" name="テキスト ボックス 95"/>
            <p:cNvSpPr txBox="1"/>
            <p:nvPr/>
          </p:nvSpPr>
          <p:spPr>
            <a:xfrm>
              <a:off x="7573393" y="5799736"/>
              <a:ext cx="1193083" cy="461665"/>
            </a:xfrm>
            <a:prstGeom prst="rect">
              <a:avLst/>
            </a:prstGeom>
            <a:noFill/>
          </p:spPr>
          <p:txBody>
            <a:bodyPr wrap="none" lIns="0" rIns="0" rtlCol="0">
              <a:spAutoFit/>
            </a:bodyPr>
            <a:lstStyle/>
            <a:p>
              <a:pPr algn="ctr"/>
              <a:r>
                <a:rPr lang="en-US" altLang="ja-JP" sz="1200" dirty="0">
                  <a:latin typeface="Arial Narrow" panose="020B0606020202030204" pitchFamily="34" charset="0"/>
                </a:rPr>
                <a:t>Test using alternating</a:t>
              </a:r>
              <a:br>
                <a:rPr lang="en-US" altLang="ja-JP" sz="1200" dirty="0">
                  <a:latin typeface="Arial Narrow" panose="020B0606020202030204" pitchFamily="34" charset="0"/>
                </a:rPr>
              </a:br>
              <a:r>
                <a:rPr lang="en-US" altLang="ja-JP" sz="1200" dirty="0">
                  <a:latin typeface="Arial Narrow" panose="020B0606020202030204" pitchFamily="34" charset="0"/>
                </a:rPr>
                <a:t>polarity test currents</a:t>
              </a:r>
              <a:endParaRPr kumimoji="1" lang="ja-JP" altLang="en-US" sz="1200" baseline="-25000" dirty="0">
                <a:latin typeface="Arial Narrow" panose="020B0606020202030204" pitchFamily="34" charset="0"/>
              </a:endParaRPr>
            </a:p>
          </p:txBody>
        </p:sp>
        <p:graphicFrame>
          <p:nvGraphicFramePr>
            <p:cNvPr id="124" name="Object 123"/>
            <p:cNvGraphicFramePr>
              <a:graphicFrameLocks noChangeAspect="1"/>
            </p:cNvGraphicFramePr>
            <p:nvPr>
              <p:extLst>
                <p:ext uri="{D42A27DB-BD31-4B8C-83A1-F6EECF244321}">
                  <p14:modId xmlns:p14="http://schemas.microsoft.com/office/powerpoint/2010/main" val="3567237389"/>
                </p:ext>
              </p:extLst>
            </p:nvPr>
          </p:nvGraphicFramePr>
          <p:xfrm>
            <a:off x="7531433" y="5232456"/>
            <a:ext cx="1282700" cy="431800"/>
          </p:xfrm>
          <a:graphic>
            <a:graphicData uri="http://schemas.openxmlformats.org/presentationml/2006/ole">
              <mc:AlternateContent xmlns:mc="http://schemas.openxmlformats.org/markup-compatibility/2006">
                <mc:Choice xmlns:v="urn:schemas-microsoft-com:vml" Requires="v">
                  <p:oleObj spid="_x0000_s3183" name="数式" r:id="rId7" imgW="1282680" imgH="431640" progId="Equation.3">
                    <p:embed/>
                  </p:oleObj>
                </mc:Choice>
                <mc:Fallback>
                  <p:oleObj name="数式" r:id="rId7" imgW="1282680" imgH="431640" progId="Equation.3">
                    <p:embed/>
                    <p:pic>
                      <p:nvPicPr>
                        <p:cNvPr id="80" name="Object 79"/>
                        <p:cNvPicPr/>
                        <p:nvPr/>
                      </p:nvPicPr>
                      <p:blipFill>
                        <a:blip r:embed="rId8"/>
                        <a:stretch>
                          <a:fillRect/>
                        </a:stretch>
                      </p:blipFill>
                      <p:spPr>
                        <a:xfrm>
                          <a:off x="7531433" y="5232456"/>
                          <a:ext cx="1282700" cy="431800"/>
                        </a:xfrm>
                        <a:prstGeom prst="rect">
                          <a:avLst/>
                        </a:prstGeom>
                      </p:spPr>
                    </p:pic>
                  </p:oleObj>
                </mc:Fallback>
              </mc:AlternateContent>
            </a:graphicData>
          </a:graphic>
        </p:graphicFrame>
      </p:grpSp>
      <p:pic>
        <p:nvPicPr>
          <p:cNvPr id="163" name="Picture 162"/>
          <p:cNvPicPr>
            <a:picLocks noChangeAspect="1"/>
          </p:cNvPicPr>
          <p:nvPr/>
        </p:nvPicPr>
        <p:blipFill>
          <a:blip r:embed="rId9"/>
          <a:stretch>
            <a:fillRect/>
          </a:stretch>
        </p:blipFill>
        <p:spPr>
          <a:xfrm>
            <a:off x="386044" y="4009190"/>
            <a:ext cx="2696665" cy="1956785"/>
          </a:xfrm>
          <a:prstGeom prst="rect">
            <a:avLst/>
          </a:prstGeom>
        </p:spPr>
      </p:pic>
      <p:cxnSp>
        <p:nvCxnSpPr>
          <p:cNvPr id="164" name="直線矢印コネクタ 107"/>
          <p:cNvCxnSpPr/>
          <p:nvPr/>
        </p:nvCxnSpPr>
        <p:spPr>
          <a:xfrm>
            <a:off x="1449244" y="5312739"/>
            <a:ext cx="0" cy="21600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5" name="テキスト ボックス 108"/>
          <p:cNvSpPr txBox="1"/>
          <p:nvPr/>
        </p:nvSpPr>
        <p:spPr>
          <a:xfrm>
            <a:off x="1521252" y="5254482"/>
            <a:ext cx="362847" cy="257369"/>
          </a:xfrm>
          <a:prstGeom prst="rect">
            <a:avLst/>
          </a:prstGeom>
          <a:solidFill>
            <a:schemeClr val="bg1"/>
          </a:solidFill>
        </p:spPr>
        <p:txBody>
          <a:bodyPr wrap="none" lIns="36000" tIns="36000" rIns="36000" bIns="36000" rtlCol="0">
            <a:spAutoFit/>
          </a:bodyPr>
          <a:lstStyle/>
          <a:p>
            <a:r>
              <a:rPr lang="en-US" sz="1200" dirty="0">
                <a:latin typeface="Arial Narrow" panose="020B0606020202030204" pitchFamily="34" charset="0"/>
              </a:rPr>
              <a:t>1 µ</a:t>
            </a:r>
            <a:r>
              <a:rPr lang="el-GR" sz="1200" dirty="0">
                <a:latin typeface="Arial Narrow" panose="020B0606020202030204" pitchFamily="34" charset="0"/>
              </a:rPr>
              <a:t>Ω</a:t>
            </a:r>
            <a:endParaRPr lang="en-US" sz="1200" dirty="0">
              <a:latin typeface="Arial Narrow" panose="020B0606020202030204" pitchFamily="34" charset="0"/>
            </a:endParaRPr>
          </a:p>
        </p:txBody>
      </p:sp>
      <p:sp>
        <p:nvSpPr>
          <p:cNvPr id="166" name="TextBox 165"/>
          <p:cNvSpPr txBox="1"/>
          <p:nvPr/>
        </p:nvSpPr>
        <p:spPr>
          <a:xfrm>
            <a:off x="330563" y="3244775"/>
            <a:ext cx="4438996" cy="523220"/>
          </a:xfrm>
          <a:prstGeom prst="rect">
            <a:avLst/>
          </a:prstGeom>
          <a:noFill/>
        </p:spPr>
        <p:txBody>
          <a:bodyPr wrap="square" lIns="0" rtlCol="0" anchor="b">
            <a:spAutoFit/>
          </a:bodyPr>
          <a:lstStyle/>
          <a:p>
            <a:r>
              <a:rPr kumimoji="1" lang="en-US" altLang="ja-JP" sz="1400" dirty="0">
                <a:latin typeface="Arial Narrow" panose="020B0606020202030204" pitchFamily="34" charset="0"/>
                <a:hlinkClick r:id="rId10"/>
              </a:rPr>
              <a:t>http://literature.cdn.keysight.com/litweb/pdf/5991-1421EN.pdf</a:t>
            </a:r>
            <a:endParaRPr kumimoji="1" lang="en-US" altLang="ja-JP" sz="1400" dirty="0">
              <a:latin typeface="Arial Narrow" panose="020B0606020202030204" pitchFamily="34" charset="0"/>
            </a:endParaRPr>
          </a:p>
          <a:p>
            <a:r>
              <a:rPr kumimoji="1" lang="en-US" altLang="ja-JP" sz="1400" dirty="0">
                <a:latin typeface="Arial Narrow" panose="020B0606020202030204" pitchFamily="34" charset="0"/>
                <a:hlinkClick r:id="rId11"/>
              </a:rPr>
              <a:t>http://literature.cdn.keysight.com/litweb/pdf/5991-1854EN.pdf</a:t>
            </a:r>
            <a:endParaRPr kumimoji="1" lang="ja-JP" altLang="en-US" sz="1400" dirty="0">
              <a:latin typeface="Arial Narrow" panose="020B0606020202030204" pitchFamily="34" charset="0"/>
            </a:endParaRPr>
          </a:p>
        </p:txBody>
      </p:sp>
      <p:sp>
        <p:nvSpPr>
          <p:cNvPr id="167" name="TextBox 166"/>
          <p:cNvSpPr txBox="1"/>
          <p:nvPr/>
        </p:nvSpPr>
        <p:spPr>
          <a:xfrm>
            <a:off x="328606" y="2952120"/>
            <a:ext cx="3392906" cy="369332"/>
          </a:xfrm>
          <a:prstGeom prst="rect">
            <a:avLst/>
          </a:prstGeom>
          <a:noFill/>
        </p:spPr>
        <p:txBody>
          <a:bodyPr wrap="square" lIns="0" rtlCol="0">
            <a:spAutoFit/>
          </a:bodyPr>
          <a:lstStyle/>
          <a:p>
            <a:r>
              <a:rPr lang="en-US" sz="1600" b="1" dirty="0">
                <a:latin typeface="+mj-lt"/>
              </a:rPr>
              <a:t>Application notes</a:t>
            </a:r>
            <a:r>
              <a:rPr lang="en-US" dirty="0"/>
              <a:t>:</a:t>
            </a:r>
          </a:p>
        </p:txBody>
      </p:sp>
    </p:spTree>
    <p:extLst>
      <p:ext uri="{BB962C8B-B14F-4D97-AF65-F5344CB8AC3E}">
        <p14:creationId xmlns:p14="http://schemas.microsoft.com/office/powerpoint/2010/main" val="190288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3254" y="1422931"/>
            <a:ext cx="2577070" cy="123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597884" y="1897235"/>
            <a:ext cx="5796136" cy="1446550"/>
          </a:xfrm>
          <a:prstGeom prst="rect">
            <a:avLst/>
          </a:prstGeom>
          <a:noFill/>
        </p:spPr>
        <p:txBody>
          <a:bodyPr wrap="square" lIns="0" rtlCol="0">
            <a:spAutoFit/>
          </a:bodyPr>
          <a:lstStyle/>
          <a:p>
            <a:r>
              <a:rPr lang="en-US" altLang="ja-JP" sz="1400" dirty="0">
                <a:latin typeface="Arial Narrow" panose="020B0606020202030204" pitchFamily="34" charset="0"/>
              </a:rPr>
              <a:t>Highly stable and precise outputs ensure that you can detect all tiny signal variations emanating from materials under test</a:t>
            </a:r>
          </a:p>
          <a:p>
            <a:pPr marL="171450" indent="-171450">
              <a:buFont typeface="Wingdings" panose="05000000000000000000" pitchFamily="2" charset="2"/>
              <a:buChar char="ü"/>
            </a:pPr>
            <a:r>
              <a:rPr lang="en-US" altLang="ja-JP" sz="1200" dirty="0">
                <a:latin typeface="Arial Narrow" panose="020B0606020202030204" pitchFamily="34" charset="0"/>
              </a:rPr>
              <a:t>Very stable and clean current / voltage output, with ranges of </a:t>
            </a:r>
            <a:r>
              <a:rPr lang="en-US" altLang="ja-JP" sz="1200" b="1" dirty="0">
                <a:latin typeface="Arial Narrow" panose="020B0606020202030204" pitchFamily="34" charset="0"/>
              </a:rPr>
              <a:t>nA~10A, </a:t>
            </a:r>
            <a:r>
              <a:rPr lang="en-US" altLang="ja-JP" sz="1200" b="1" dirty="0">
                <a:latin typeface="Symbol" panose="05050102010706020507" pitchFamily="18" charset="2"/>
              </a:rPr>
              <a:t>m</a:t>
            </a:r>
            <a:r>
              <a:rPr lang="en-US" altLang="ja-JP" sz="1200" b="1" dirty="0">
                <a:latin typeface="Arial Narrow" panose="020B0606020202030204" pitchFamily="34" charset="0"/>
              </a:rPr>
              <a:t>V~210V</a:t>
            </a:r>
          </a:p>
          <a:p>
            <a:pPr marL="171450" indent="-171450">
              <a:buFont typeface="Wingdings" panose="05000000000000000000" pitchFamily="2" charset="2"/>
              <a:buChar char="ü"/>
            </a:pPr>
            <a:r>
              <a:rPr lang="en-US" altLang="ja-JP" sz="1200" dirty="0">
                <a:latin typeface="Arial Narrow" panose="020B0606020202030204" pitchFamily="34" charset="0"/>
              </a:rPr>
              <a:t>Capability to source Sinusoid, Pulse, Ramp waveforms at </a:t>
            </a:r>
            <a:r>
              <a:rPr lang="en-US" altLang="ja-JP" sz="1200" b="1" dirty="0">
                <a:latin typeface="Arial Narrow" panose="020B0606020202030204" pitchFamily="34" charset="0"/>
              </a:rPr>
              <a:t>DC/1mHz~10kHz/100us~1Day</a:t>
            </a:r>
            <a:r>
              <a:rPr lang="en-US" altLang="ja-JP" sz="1200" dirty="0">
                <a:latin typeface="Arial Narrow" panose="020B0606020202030204" pitchFamily="34" charset="0"/>
              </a:rPr>
              <a:t> </a:t>
            </a:r>
            <a:r>
              <a:rPr lang="en-US" altLang="ja-JP" sz="1200" baseline="30000" dirty="0">
                <a:latin typeface="Arial Narrow" panose="020B0606020202030204" pitchFamily="34" charset="0"/>
              </a:rPr>
              <a:t>*1)</a:t>
            </a:r>
          </a:p>
          <a:p>
            <a:pPr marL="171450" indent="-171450">
              <a:buFont typeface="Wingdings" panose="05000000000000000000" pitchFamily="2" charset="2"/>
              <a:buChar char="ü"/>
            </a:pPr>
            <a:r>
              <a:rPr lang="en-US" altLang="ja-JP" sz="1200" dirty="0">
                <a:latin typeface="Arial Narrow" panose="020B0606020202030204" pitchFamily="34" charset="0"/>
              </a:rPr>
              <a:t>Maintain </a:t>
            </a:r>
            <a:r>
              <a:rPr lang="en-US" altLang="ja-JP" sz="1200" b="1" dirty="0">
                <a:latin typeface="Arial Narrow" panose="020B0606020202030204" pitchFamily="34" charset="0"/>
              </a:rPr>
              <a:t>stable output</a:t>
            </a:r>
            <a:r>
              <a:rPr lang="en-US" altLang="ja-JP" sz="1200" dirty="0">
                <a:latin typeface="Arial Narrow" panose="020B0606020202030204" pitchFamily="34" charset="0"/>
              </a:rPr>
              <a:t> even if the state of the sample changes</a:t>
            </a:r>
          </a:p>
          <a:p>
            <a:pPr marL="171450" indent="-171450">
              <a:buFont typeface="Wingdings" panose="05000000000000000000" pitchFamily="2" charset="2"/>
              <a:buChar char="ü"/>
            </a:pPr>
            <a:r>
              <a:rPr lang="en-US" altLang="ja-JP" sz="1200" dirty="0">
                <a:latin typeface="Arial Narrow" panose="020B0606020202030204" pitchFamily="34" charset="0"/>
              </a:rPr>
              <a:t>Ability to monitor output accurately at </a:t>
            </a:r>
            <a:r>
              <a:rPr lang="en-US" altLang="ja-JP" sz="1200" b="1" dirty="0">
                <a:latin typeface="Arial Narrow" panose="020B0606020202030204" pitchFamily="34" charset="0"/>
              </a:rPr>
              <a:t>high speed</a:t>
            </a:r>
            <a:r>
              <a:rPr lang="en-US" altLang="ja-JP" sz="1200" dirty="0">
                <a:latin typeface="Arial Narrow" panose="020B0606020202030204" pitchFamily="34" charset="0"/>
              </a:rPr>
              <a:t> with </a:t>
            </a:r>
            <a:r>
              <a:rPr lang="en-US" altLang="ja-JP" sz="1200" b="1" dirty="0">
                <a:latin typeface="Arial Narrow" panose="020B0606020202030204" pitchFamily="34" charset="0"/>
              </a:rPr>
              <a:t>0.02 % accuracy</a:t>
            </a:r>
            <a:r>
              <a:rPr lang="en-US" altLang="ja-JP" sz="1200" dirty="0">
                <a:latin typeface="Arial Narrow" panose="020B0606020202030204" pitchFamily="34" charset="0"/>
              </a:rPr>
              <a:t> and </a:t>
            </a:r>
            <a:r>
              <a:rPr lang="en-US" altLang="ja-JP" sz="1200" b="1" dirty="0">
                <a:latin typeface="Arial Narrow" panose="020B0606020202030204" pitchFamily="34" charset="0"/>
              </a:rPr>
              <a:t>10 </a:t>
            </a:r>
            <a:r>
              <a:rPr lang="en-US" altLang="ja-JP" sz="1200" b="1" dirty="0">
                <a:latin typeface="Symbol" panose="05050102010706020507" pitchFamily="18" charset="2"/>
              </a:rPr>
              <a:t>m</a:t>
            </a:r>
            <a:r>
              <a:rPr lang="en-US" altLang="ja-JP" sz="1200" b="1" dirty="0">
                <a:latin typeface="Arial Narrow" panose="020B0606020202030204" pitchFamily="34" charset="0"/>
              </a:rPr>
              <a:t>s resolution</a:t>
            </a:r>
            <a:r>
              <a:rPr lang="en-US" altLang="ja-JP" sz="1200" dirty="0">
                <a:latin typeface="Arial Narrow" panose="020B0606020202030204" pitchFamily="34" charset="0"/>
              </a:rPr>
              <a:t> eliminates the need for an additional ammeter or voltmeter</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467" y="4552525"/>
            <a:ext cx="2742857" cy="15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360" y="2821531"/>
            <a:ext cx="2742857" cy="155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699792" y="6461763"/>
            <a:ext cx="3960440" cy="246221"/>
          </a:xfrm>
          <a:prstGeom prst="rect">
            <a:avLst/>
          </a:prstGeom>
          <a:noFill/>
        </p:spPr>
        <p:txBody>
          <a:bodyPr wrap="square" lIns="0" rtlCol="0">
            <a:spAutoFit/>
          </a:bodyPr>
          <a:lstStyle/>
          <a:p>
            <a:r>
              <a:rPr lang="en-US" sz="1000" dirty="0">
                <a:latin typeface="Arial Narrow" panose="020B0606020202030204" pitchFamily="34" charset="0"/>
              </a:rPr>
              <a:t>*1) The maximum period for Sinusoid, ramp waveforms are limited to 1,000 s</a:t>
            </a:r>
          </a:p>
        </p:txBody>
      </p:sp>
      <p:sp>
        <p:nvSpPr>
          <p:cNvPr id="17" name="テキスト ボックス 2"/>
          <p:cNvSpPr txBox="1"/>
          <p:nvPr/>
        </p:nvSpPr>
        <p:spPr>
          <a:xfrm>
            <a:off x="474926" y="1236180"/>
            <a:ext cx="5252106" cy="661055"/>
          </a:xfrm>
          <a:prstGeom prst="rect">
            <a:avLst/>
          </a:prstGeom>
          <a:noFill/>
        </p:spPr>
        <p:txBody>
          <a:bodyPr wrap="square" rtlCol="0">
            <a:spAutoFit/>
          </a:bodyPr>
          <a:lstStyle/>
          <a:p>
            <a:pPr marL="233363" indent="-233363">
              <a:buFont typeface="Arial" panose="020B0604020202020204" pitchFamily="34" charset="0"/>
              <a:buChar char="•"/>
            </a:pPr>
            <a:r>
              <a:rPr lang="en-US" altLang="ja-JP" dirty="0">
                <a:solidFill>
                  <a:srgbClr val="FF0000"/>
                </a:solidFill>
                <a:latin typeface="Arial Narrow" panose="020B0606020202030204" pitchFamily="34" charset="0"/>
              </a:rPr>
              <a:t>Resolution to nA &amp; µV</a:t>
            </a:r>
          </a:p>
          <a:p>
            <a:pPr marL="233363" indent="-233363">
              <a:buFont typeface="Arial" panose="020B0604020202020204" pitchFamily="34" charset="0"/>
              <a:buChar char="•"/>
            </a:pPr>
            <a:r>
              <a:rPr lang="en-US" altLang="ja-JP" dirty="0">
                <a:solidFill>
                  <a:srgbClr val="FF0000"/>
                </a:solidFill>
                <a:latin typeface="Arial Narrow" panose="020B0606020202030204" pitchFamily="34" charset="0"/>
              </a:rPr>
              <a:t>Both DC &amp; Dynamic (1mHz~10kHz) outputs</a:t>
            </a:r>
          </a:p>
        </p:txBody>
      </p:sp>
      <p:grpSp>
        <p:nvGrpSpPr>
          <p:cNvPr id="2" name="Group 1"/>
          <p:cNvGrpSpPr/>
          <p:nvPr/>
        </p:nvGrpSpPr>
        <p:grpSpPr>
          <a:xfrm>
            <a:off x="545930" y="3433489"/>
            <a:ext cx="4844218" cy="2527944"/>
            <a:chOff x="221078" y="2637788"/>
            <a:chExt cx="4844218" cy="2527944"/>
          </a:xfrm>
        </p:grpSpPr>
        <p:sp>
          <p:nvSpPr>
            <p:cNvPr id="8" name="正方形/長方形 7"/>
            <p:cNvSpPr/>
            <p:nvPr/>
          </p:nvSpPr>
          <p:spPr>
            <a:xfrm>
              <a:off x="221078" y="2637788"/>
              <a:ext cx="4844218" cy="25279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5" name="テキスト ボックス 4"/>
            <p:cNvSpPr txBox="1"/>
            <p:nvPr/>
          </p:nvSpPr>
          <p:spPr>
            <a:xfrm>
              <a:off x="373374" y="3007120"/>
              <a:ext cx="2171428" cy="1323439"/>
            </a:xfrm>
            <a:prstGeom prst="rect">
              <a:avLst/>
            </a:prstGeom>
            <a:noFill/>
          </p:spPr>
          <p:txBody>
            <a:bodyPr wrap="none" lIns="0" rtlCol="0">
              <a:spAutoFit/>
            </a:bodyPr>
            <a:lstStyle/>
            <a:p>
              <a:pPr marL="285750" indent="-285750">
                <a:buFont typeface="Arial" panose="020B0604020202020204" pitchFamily="34" charset="0"/>
                <a:buChar char="•"/>
              </a:pPr>
              <a:r>
                <a:rPr lang="en-US" sz="1600" dirty="0">
                  <a:latin typeface="Arial Narrow" panose="020B0606020202030204" pitchFamily="34" charset="0"/>
                </a:rPr>
                <a:t>Material Science</a:t>
              </a:r>
            </a:p>
            <a:p>
              <a:pPr marL="285750" indent="-285750">
                <a:buFont typeface="Arial" panose="020B0604020202020204" pitchFamily="34" charset="0"/>
                <a:buChar char="•"/>
              </a:pPr>
              <a:r>
                <a:rPr lang="en-US" sz="1600" dirty="0">
                  <a:latin typeface="Arial Narrow" panose="020B0606020202030204" pitchFamily="34" charset="0"/>
                </a:rPr>
                <a:t>Electrochemical</a:t>
              </a:r>
            </a:p>
            <a:p>
              <a:pPr marL="285750" indent="-285750">
                <a:buFont typeface="Arial" panose="020B0604020202020204" pitchFamily="34" charset="0"/>
                <a:buChar char="•"/>
              </a:pPr>
              <a:r>
                <a:rPr lang="en-US" sz="1600" dirty="0">
                  <a:latin typeface="Arial Narrow" panose="020B0606020202030204" pitchFamily="34" charset="0"/>
                </a:rPr>
                <a:t>Chemical Material</a:t>
              </a:r>
            </a:p>
            <a:p>
              <a:pPr marL="285750" indent="-285750">
                <a:buFont typeface="Arial" panose="020B0604020202020204" pitchFamily="34" charset="0"/>
                <a:buChar char="•"/>
              </a:pPr>
              <a:r>
                <a:rPr lang="en-US" sz="1600" dirty="0">
                  <a:latin typeface="Arial Narrow" panose="020B0606020202030204" pitchFamily="34" charset="0"/>
                </a:rPr>
                <a:t>Organic Material/Device</a:t>
              </a:r>
            </a:p>
            <a:p>
              <a:pPr marL="285750" indent="-285750">
                <a:buFont typeface="Arial" panose="020B0604020202020204" pitchFamily="34" charset="0"/>
                <a:buChar char="•"/>
              </a:pPr>
              <a:r>
                <a:rPr lang="en-US" sz="1600" dirty="0">
                  <a:latin typeface="Arial Narrow" panose="020B0606020202030204" pitchFamily="34" charset="0"/>
                </a:rPr>
                <a:t>Bio sensing</a:t>
              </a:r>
            </a:p>
          </p:txBody>
        </p:sp>
        <p:sp>
          <p:nvSpPr>
            <p:cNvPr id="6" name="テキスト ボックス 5"/>
            <p:cNvSpPr txBox="1"/>
            <p:nvPr/>
          </p:nvSpPr>
          <p:spPr>
            <a:xfrm>
              <a:off x="293085" y="2637788"/>
              <a:ext cx="1902651" cy="369332"/>
            </a:xfrm>
            <a:prstGeom prst="rect">
              <a:avLst/>
            </a:prstGeom>
            <a:noFill/>
          </p:spPr>
          <p:txBody>
            <a:bodyPr wrap="square" lIns="0" rtlCol="0">
              <a:spAutoFit/>
            </a:bodyPr>
            <a:lstStyle/>
            <a:p>
              <a:r>
                <a:rPr lang="en-US" altLang="ja-JP" dirty="0">
                  <a:latin typeface="Arial Narrow" panose="020B0606020202030204" pitchFamily="34" charset="0"/>
                </a:rPr>
                <a:t>Applications</a:t>
              </a:r>
              <a:endParaRPr lang="en-US" dirty="0">
                <a:latin typeface="Arial Narrow" panose="020B0606020202030204" pitchFamily="34" charset="0"/>
              </a:endParaRPr>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586219" y="3958342"/>
              <a:ext cx="1008000" cy="1008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548" b="16548"/>
            <a:stretch/>
          </p:blipFill>
          <p:spPr bwMode="auto">
            <a:xfrm>
              <a:off x="2586219" y="2763272"/>
              <a:ext cx="1008000" cy="1008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94" r="12594"/>
            <a:stretch/>
          </p:blipFill>
          <p:spPr bwMode="auto">
            <a:xfrm>
              <a:off x="3843845" y="3978324"/>
              <a:ext cx="1008000" cy="1008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633" r="16633"/>
            <a:stretch/>
          </p:blipFill>
          <p:spPr bwMode="auto">
            <a:xfrm>
              <a:off x="3843845" y="2790916"/>
              <a:ext cx="1008000" cy="1008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タイトル 8"/>
          <p:cNvSpPr>
            <a:spLocks noGrp="1"/>
          </p:cNvSpPr>
          <p:nvPr>
            <p:ph type="title"/>
          </p:nvPr>
        </p:nvSpPr>
        <p:spPr/>
        <p:txBody>
          <a:bodyPr/>
          <a:lstStyle/>
          <a:p>
            <a:r>
              <a:rPr lang="en-US" sz="2800" dirty="0"/>
              <a:t>Physics, Chemistry &amp; Biotechnology Evaluation</a:t>
            </a:r>
          </a:p>
        </p:txBody>
      </p:sp>
      <p:sp>
        <p:nvSpPr>
          <p:cNvPr id="15" name="テキスト プレースホルダー 14"/>
          <p:cNvSpPr>
            <a:spLocks noGrp="1"/>
          </p:cNvSpPr>
          <p:nvPr>
            <p:ph type="body" sz="quarter" idx="13"/>
          </p:nvPr>
        </p:nvSpPr>
        <p:spPr>
          <a:xfrm>
            <a:off x="762000" y="685799"/>
            <a:ext cx="8130480" cy="481281"/>
          </a:xfrm>
        </p:spPr>
        <p:txBody>
          <a:bodyPr/>
          <a:lstStyle/>
          <a:p>
            <a:r>
              <a:rPr lang="en-US" dirty="0"/>
              <a:t>Stable current/voltage sources aid evaluation of materials</a:t>
            </a:r>
          </a:p>
        </p:txBody>
      </p:sp>
    </p:spTree>
    <p:extLst>
      <p:ext uri="{BB962C8B-B14F-4D97-AF65-F5344CB8AC3E}">
        <p14:creationId xmlns:p14="http://schemas.microsoft.com/office/powerpoint/2010/main" val="67747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1" y="3925920"/>
            <a:ext cx="5791921" cy="2354491"/>
          </a:xfrm>
          <a:prstGeom prst="rect">
            <a:avLst/>
          </a:prstGeom>
          <a:solidFill>
            <a:schemeClr val="bg1"/>
          </a:solidFill>
        </p:spPr>
        <p:txBody>
          <a:bodyPr wrap="square" lIns="0" rtlCol="0">
            <a:spAutoFit/>
          </a:bodyPr>
          <a:lstStyle/>
          <a:p>
            <a:r>
              <a:rPr lang="en-US" altLang="ja-JP" sz="1400" dirty="0">
                <a:latin typeface="Arial Narrow" panose="020B0606020202030204" pitchFamily="34" charset="0"/>
              </a:rPr>
              <a:t>Enhance validation accuracy</a:t>
            </a:r>
            <a:endParaRPr lang="en-US" altLang="ja-JP" sz="1200" dirty="0">
              <a:latin typeface="Arial Narrow" panose="020B0606020202030204" pitchFamily="34" charset="0"/>
            </a:endParaRPr>
          </a:p>
          <a:p>
            <a:pPr marL="171450" indent="-171450">
              <a:buFont typeface="Wingdings" panose="05000000000000000000" pitchFamily="2" charset="2"/>
              <a:buChar char="ü"/>
            </a:pPr>
            <a:r>
              <a:rPr lang="en-US" altLang="ja-JP" sz="1050" dirty="0">
                <a:latin typeface="Arial Narrow" panose="020B0606020202030204" pitchFamily="34" charset="0"/>
              </a:rPr>
              <a:t>Higher accuracy, higher stability and much lower noise than conventional</a:t>
            </a:r>
            <a:br>
              <a:rPr lang="en-US" altLang="ja-JP" sz="1050" dirty="0">
                <a:latin typeface="Arial Narrow" panose="020B0606020202030204" pitchFamily="34" charset="0"/>
              </a:rPr>
            </a:br>
            <a:r>
              <a:rPr lang="en-US" altLang="ja-JP" sz="1050" dirty="0">
                <a:latin typeface="Arial Narrow" panose="020B0606020202030204" pitchFamily="34" charset="0"/>
              </a:rPr>
              <a:t>power supplies greatly improve measurement results</a:t>
            </a:r>
          </a:p>
          <a:p>
            <a:pPr marL="171450" indent="-171450">
              <a:buFont typeface="Wingdings" panose="05000000000000000000" pitchFamily="2" charset="2"/>
              <a:buChar char="ü"/>
            </a:pPr>
            <a:r>
              <a:rPr lang="en-US" altLang="ja-JP" sz="1050" dirty="0">
                <a:latin typeface="Arial Narrow" panose="020B0606020202030204" pitchFamily="34" charset="0"/>
              </a:rPr>
              <a:t>Arbitrary waveform generation (AWG) function enables you to emulate signal variations to the circuit as it switches on and off</a:t>
            </a:r>
          </a:p>
          <a:p>
            <a:r>
              <a:rPr lang="en-US" altLang="ja-JP" sz="1400" dirty="0">
                <a:latin typeface="Arial Narrow" panose="020B0606020202030204" pitchFamily="34" charset="0"/>
              </a:rPr>
              <a:t>Eliminate the need to create custom circuits for validation</a:t>
            </a:r>
            <a:endParaRPr lang="en-US" altLang="ja-JP" sz="1200" dirty="0">
              <a:latin typeface="Arial Narrow" panose="020B0606020202030204" pitchFamily="34" charset="0"/>
            </a:endParaRPr>
          </a:p>
          <a:p>
            <a:pPr marL="171450" indent="-171450">
              <a:buFont typeface="Wingdings" panose="05000000000000000000" pitchFamily="2" charset="2"/>
              <a:buChar char="ü"/>
            </a:pPr>
            <a:r>
              <a:rPr lang="en-US" altLang="ja-JP" sz="1050" dirty="0">
                <a:latin typeface="Arial Narrow" panose="020B0606020202030204" pitchFamily="34" charset="0"/>
              </a:rPr>
              <a:t>Low noise performance removes the need for an external filter circuit</a:t>
            </a:r>
          </a:p>
          <a:p>
            <a:pPr marL="171450" indent="-171450">
              <a:buFont typeface="Wingdings" panose="05000000000000000000" pitchFamily="2" charset="2"/>
              <a:buChar char="ü"/>
            </a:pPr>
            <a:r>
              <a:rPr lang="en-US" altLang="ja-JP" sz="1050" dirty="0">
                <a:latin typeface="Arial Narrow" panose="020B0606020202030204" pitchFamily="34" charset="0"/>
              </a:rPr>
              <a:t>No stabilizing circuit is required</a:t>
            </a:r>
          </a:p>
          <a:p>
            <a:pPr marL="171450" indent="-171450">
              <a:buFont typeface="Wingdings" panose="05000000000000000000" pitchFamily="2" charset="2"/>
              <a:buChar char="ü"/>
            </a:pPr>
            <a:r>
              <a:rPr lang="en-US" altLang="ja-JP" sz="1050" dirty="0">
                <a:latin typeface="Arial Narrow" panose="020B0606020202030204" pitchFamily="34" charset="0"/>
              </a:rPr>
              <a:t>No need to develop a circuit to source constant current</a:t>
            </a:r>
          </a:p>
          <a:p>
            <a:r>
              <a:rPr lang="en-US" altLang="ja-JP" sz="1400" dirty="0">
                <a:latin typeface="Arial Narrow" panose="020B0606020202030204" pitchFamily="34" charset="0"/>
              </a:rPr>
              <a:t>Improve test efficiency</a:t>
            </a:r>
            <a:endParaRPr lang="en-US" altLang="ja-JP" sz="1200" dirty="0">
              <a:latin typeface="Arial Narrow" panose="020B0606020202030204" pitchFamily="34" charset="0"/>
            </a:endParaRPr>
          </a:p>
          <a:p>
            <a:pPr marL="171450" indent="-171450">
              <a:buFont typeface="Wingdings" panose="05000000000000000000" pitchFamily="2" charset="2"/>
              <a:buChar char="ü"/>
            </a:pPr>
            <a:r>
              <a:rPr lang="en-US" altLang="ja-JP" sz="1050" dirty="0">
                <a:latin typeface="Arial Narrow" panose="020B0606020202030204" pitchFamily="34" charset="0"/>
              </a:rPr>
              <a:t>Voltage source’s ability to monitor current eliminates need for additional meter</a:t>
            </a:r>
          </a:p>
          <a:p>
            <a:pPr marL="171450" indent="-171450">
              <a:buFont typeface="Wingdings" panose="05000000000000000000" pitchFamily="2" charset="2"/>
              <a:buChar char="ü"/>
            </a:pPr>
            <a:r>
              <a:rPr lang="en-US" altLang="ja-JP" sz="1050" dirty="0">
                <a:latin typeface="Arial Narrow" panose="020B0606020202030204" pitchFamily="34" charset="0"/>
              </a:rPr>
              <a:t>No digital multimeter necessary since it can monitor its own output</a:t>
            </a:r>
          </a:p>
          <a:p>
            <a:pPr marL="171450" indent="-171450">
              <a:buFont typeface="Wingdings" panose="05000000000000000000" pitchFamily="2" charset="2"/>
              <a:buChar char="ü"/>
            </a:pPr>
            <a:r>
              <a:rPr lang="en-US" altLang="ja-JP" sz="1050" dirty="0">
                <a:latin typeface="Arial Narrow" panose="020B0606020202030204" pitchFamily="34" charset="0"/>
              </a:rPr>
              <a:t>Source can be connected to the circuit output and operate as an electronic load</a:t>
            </a:r>
          </a:p>
        </p:txBody>
      </p:sp>
      <p:sp>
        <p:nvSpPr>
          <p:cNvPr id="7" name="テキスト ボックス 6"/>
          <p:cNvSpPr txBox="1"/>
          <p:nvPr/>
        </p:nvSpPr>
        <p:spPr>
          <a:xfrm>
            <a:off x="345369" y="1707856"/>
            <a:ext cx="5832648" cy="707886"/>
          </a:xfrm>
          <a:prstGeom prst="rect">
            <a:avLst/>
          </a:prstGeom>
          <a:noFill/>
        </p:spPr>
        <p:txBody>
          <a:bodyPr wrap="square" lIns="0" rtlCol="0">
            <a:spAutoFit/>
          </a:bodyPr>
          <a:lstStyle/>
          <a:p>
            <a:r>
              <a:rPr lang="en-US" altLang="ja-JP" sz="2000" dirty="0">
                <a:latin typeface="Arial Narrow" panose="020B0606020202030204" pitchFamily="34" charset="0"/>
              </a:rPr>
              <a:t>Convenient FG/PG</a:t>
            </a:r>
            <a:r>
              <a:rPr lang="en-US" altLang="ja-JP" sz="2000" baseline="30000" dirty="0">
                <a:latin typeface="Arial Narrow" panose="020B0606020202030204" pitchFamily="34" charset="0"/>
              </a:rPr>
              <a:t>*1)</a:t>
            </a:r>
            <a:r>
              <a:rPr lang="en-US" altLang="ja-JP" sz="2000" dirty="0">
                <a:latin typeface="Arial Narrow" panose="020B0606020202030204" pitchFamily="34" charset="0"/>
              </a:rPr>
              <a:t> function provides highest accuracy and stability available (basic accuracy 0.02 %, 1 mHz -10 kHz)</a:t>
            </a:r>
          </a:p>
        </p:txBody>
      </p:sp>
      <p:grpSp>
        <p:nvGrpSpPr>
          <p:cNvPr id="18" name="Group 17"/>
          <p:cNvGrpSpPr/>
          <p:nvPr/>
        </p:nvGrpSpPr>
        <p:grpSpPr>
          <a:xfrm>
            <a:off x="6645399" y="839174"/>
            <a:ext cx="2452789" cy="1804237"/>
            <a:chOff x="6643271" y="1137031"/>
            <a:chExt cx="2452789" cy="1804237"/>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595" y="1503209"/>
              <a:ext cx="2057143" cy="116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812695" y="1137031"/>
              <a:ext cx="1283365" cy="246221"/>
            </a:xfrm>
            <a:prstGeom prst="rect">
              <a:avLst/>
            </a:prstGeom>
            <a:noFill/>
          </p:spPr>
          <p:txBody>
            <a:bodyPr wrap="none" lIns="0" rtlCol="0">
              <a:spAutoFit/>
            </a:bodyPr>
            <a:lstStyle/>
            <a:p>
              <a:r>
                <a:rPr lang="en-US" sz="1000" dirty="0">
                  <a:latin typeface="Arial Narrow" panose="020B0606020202030204" pitchFamily="34" charset="0"/>
                </a:rPr>
                <a:t>6.5 digit source resolution</a:t>
              </a:r>
            </a:p>
          </p:txBody>
        </p:sp>
        <p:sp>
          <p:nvSpPr>
            <p:cNvPr id="6" name="正方形/長方形 5"/>
            <p:cNvSpPr/>
            <p:nvPr/>
          </p:nvSpPr>
          <p:spPr>
            <a:xfrm>
              <a:off x="7579579" y="1666726"/>
              <a:ext cx="936000" cy="144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cxnSp>
          <p:nvCxnSpPr>
            <p:cNvPr id="9" name="直線矢印コネクタ 8"/>
            <p:cNvCxnSpPr>
              <a:stCxn id="5" idx="2"/>
            </p:cNvCxnSpPr>
            <p:nvPr/>
          </p:nvCxnSpPr>
          <p:spPr>
            <a:xfrm flipH="1">
              <a:off x="8047579" y="1383252"/>
              <a:ext cx="406799" cy="24074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6982783" y="1623996"/>
              <a:ext cx="324000" cy="2160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9" name="テキスト ボックス 18"/>
            <p:cNvSpPr txBox="1"/>
            <p:nvPr/>
          </p:nvSpPr>
          <p:spPr>
            <a:xfrm>
              <a:off x="6643271" y="1137032"/>
              <a:ext cx="1097416" cy="246221"/>
            </a:xfrm>
            <a:prstGeom prst="rect">
              <a:avLst/>
            </a:prstGeom>
            <a:noFill/>
          </p:spPr>
          <p:txBody>
            <a:bodyPr wrap="none" lIns="0" rtlCol="0">
              <a:spAutoFit/>
            </a:bodyPr>
            <a:lstStyle/>
            <a:p>
              <a:r>
                <a:rPr lang="en-US" sz="1000" dirty="0">
                  <a:latin typeface="Arial Narrow" panose="020B0606020202030204" pitchFamily="34" charset="0"/>
                </a:rPr>
                <a:t>Voltage Source Mode</a:t>
              </a:r>
            </a:p>
          </p:txBody>
        </p:sp>
        <p:cxnSp>
          <p:nvCxnSpPr>
            <p:cNvPr id="20" name="直線矢印コネクタ 19"/>
            <p:cNvCxnSpPr>
              <a:stCxn id="19" idx="2"/>
            </p:cNvCxnSpPr>
            <p:nvPr/>
          </p:nvCxnSpPr>
          <p:spPr>
            <a:xfrm flipH="1">
              <a:off x="7144783" y="1383253"/>
              <a:ext cx="47196" cy="2407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513444" y="2695047"/>
              <a:ext cx="1091004" cy="246221"/>
            </a:xfrm>
            <a:prstGeom prst="rect">
              <a:avLst/>
            </a:prstGeom>
            <a:noFill/>
          </p:spPr>
          <p:txBody>
            <a:bodyPr wrap="none" lIns="0" rtlCol="0">
              <a:spAutoFit/>
            </a:bodyPr>
            <a:lstStyle/>
            <a:p>
              <a:r>
                <a:rPr lang="en-US" sz="1000" dirty="0">
                  <a:latin typeface="Arial Narrow" panose="020B0606020202030204" pitchFamily="34" charset="0"/>
                </a:rPr>
                <a:t>Current Source Mode</a:t>
              </a:r>
            </a:p>
          </p:txBody>
        </p:sp>
        <p:cxnSp>
          <p:nvCxnSpPr>
            <p:cNvPr id="24" name="直線矢印コネクタ 23"/>
            <p:cNvCxnSpPr>
              <a:stCxn id="23" idx="0"/>
            </p:cNvCxnSpPr>
            <p:nvPr/>
          </p:nvCxnSpPr>
          <p:spPr>
            <a:xfrm flipH="1" flipV="1">
              <a:off x="7306783" y="2360604"/>
              <a:ext cx="752163" cy="3344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6982783" y="2119506"/>
              <a:ext cx="324000" cy="2160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27" name="テキスト ボックス 26"/>
          <p:cNvSpPr txBox="1"/>
          <p:nvPr/>
        </p:nvSpPr>
        <p:spPr>
          <a:xfrm>
            <a:off x="7194107" y="5850470"/>
            <a:ext cx="1358705" cy="400110"/>
          </a:xfrm>
          <a:prstGeom prst="rect">
            <a:avLst/>
          </a:prstGeom>
          <a:noFill/>
        </p:spPr>
        <p:txBody>
          <a:bodyPr wrap="none" lIns="0" rtlCol="0">
            <a:spAutoFit/>
          </a:bodyPr>
          <a:lstStyle/>
          <a:p>
            <a:r>
              <a:rPr lang="en-US" sz="1000" dirty="0">
                <a:latin typeface="Arial Narrow" panose="020B0606020202030204" pitchFamily="34" charset="0"/>
              </a:rPr>
              <a:t>*1) FG: Function Generator</a:t>
            </a:r>
          </a:p>
          <a:p>
            <a:r>
              <a:rPr lang="en-US" sz="1000" dirty="0">
                <a:latin typeface="Arial Narrow" panose="020B0606020202030204" pitchFamily="34" charset="0"/>
              </a:rPr>
              <a:t>      PG: Pulse Generator</a:t>
            </a: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647" y="2563053"/>
            <a:ext cx="2285715" cy="129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6053" y="3883104"/>
            <a:ext cx="2285715" cy="129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473" y="4455376"/>
            <a:ext cx="2285715" cy="129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6169113" y="5255796"/>
            <a:ext cx="815798" cy="738664"/>
          </a:xfrm>
          <a:prstGeom prst="rect">
            <a:avLst/>
          </a:prstGeom>
          <a:noFill/>
        </p:spPr>
        <p:txBody>
          <a:bodyPr wrap="square" lIns="0" rtlCol="0">
            <a:spAutoFit/>
          </a:bodyPr>
          <a:lstStyle/>
          <a:p>
            <a:r>
              <a:rPr lang="en-US" altLang="ja-JP" sz="1400" dirty="0">
                <a:latin typeface="Arial Narrow" panose="020B0606020202030204" pitchFamily="34" charset="0"/>
              </a:rPr>
              <a:t>Various Output Modes</a:t>
            </a:r>
            <a:endParaRPr lang="en-US" sz="1400" dirty="0">
              <a:latin typeface="Arial Narrow" panose="020B0606020202030204" pitchFamily="34" charset="0"/>
            </a:endParaRPr>
          </a:p>
        </p:txBody>
      </p:sp>
      <p:grpSp>
        <p:nvGrpSpPr>
          <p:cNvPr id="3" name="Group 2"/>
          <p:cNvGrpSpPr/>
          <p:nvPr/>
        </p:nvGrpSpPr>
        <p:grpSpPr>
          <a:xfrm>
            <a:off x="391567" y="2580602"/>
            <a:ext cx="2285715" cy="1295581"/>
            <a:chOff x="391567" y="2580602"/>
            <a:chExt cx="2285715" cy="1295581"/>
          </a:xfrm>
        </p:grpSpPr>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567" y="2580602"/>
              <a:ext cx="2285715" cy="129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テキスト ボックス 37"/>
            <p:cNvSpPr txBox="1"/>
            <p:nvPr/>
          </p:nvSpPr>
          <p:spPr>
            <a:xfrm>
              <a:off x="527757" y="2859061"/>
              <a:ext cx="967573" cy="246221"/>
            </a:xfrm>
            <a:prstGeom prst="rect">
              <a:avLst/>
            </a:prstGeom>
            <a:noFill/>
          </p:spPr>
          <p:txBody>
            <a:bodyPr wrap="none" lIns="0" rtlCol="0">
              <a:spAutoFit/>
            </a:bodyPr>
            <a:lstStyle/>
            <a:p>
              <a:r>
                <a:rPr lang="en-US" sz="1000" dirty="0">
                  <a:latin typeface="Arial Narrow" panose="020B0606020202030204" pitchFamily="34" charset="0"/>
                </a:rPr>
                <a:t>Excellent Linearity</a:t>
              </a:r>
            </a:p>
          </p:txBody>
        </p:sp>
      </p:grpSp>
      <p:sp>
        <p:nvSpPr>
          <p:cNvPr id="39" name="テキスト ボックス 38"/>
          <p:cNvSpPr txBox="1"/>
          <p:nvPr/>
        </p:nvSpPr>
        <p:spPr>
          <a:xfrm>
            <a:off x="4184979" y="2804654"/>
            <a:ext cx="598882" cy="400110"/>
          </a:xfrm>
          <a:prstGeom prst="rect">
            <a:avLst/>
          </a:prstGeom>
          <a:noFill/>
        </p:spPr>
        <p:txBody>
          <a:bodyPr wrap="none" lIns="0" rtlCol="0">
            <a:spAutoFit/>
          </a:bodyPr>
          <a:lstStyle/>
          <a:p>
            <a:r>
              <a:rPr lang="en-US" sz="1000" dirty="0">
                <a:latin typeface="Arial Narrow" panose="020B0606020202030204" pitchFamily="34" charset="0"/>
              </a:rPr>
              <a:t>Variable</a:t>
            </a:r>
            <a:br>
              <a:rPr lang="en-US" sz="1000" dirty="0">
                <a:latin typeface="Arial Narrow" panose="020B0606020202030204" pitchFamily="34" charset="0"/>
              </a:rPr>
            </a:br>
            <a:r>
              <a:rPr lang="en-US" sz="1000" dirty="0">
                <a:latin typeface="Arial Narrow" panose="020B0606020202030204" pitchFamily="34" charset="0"/>
              </a:rPr>
              <a:t>Duty Cycle</a:t>
            </a:r>
          </a:p>
        </p:txBody>
      </p:sp>
      <p:grpSp>
        <p:nvGrpSpPr>
          <p:cNvPr id="15" name="Group 14"/>
          <p:cNvGrpSpPr/>
          <p:nvPr/>
        </p:nvGrpSpPr>
        <p:grpSpPr>
          <a:xfrm>
            <a:off x="5227729" y="2569218"/>
            <a:ext cx="2285715" cy="1295581"/>
            <a:chOff x="4788024" y="4362972"/>
            <a:chExt cx="2285715" cy="1295581"/>
          </a:xfrm>
        </p:grpSpPr>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4362972"/>
              <a:ext cx="2285715" cy="129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5881626" y="5124300"/>
              <a:ext cx="850614" cy="246221"/>
            </a:xfrm>
            <a:prstGeom prst="rect">
              <a:avLst/>
            </a:prstGeom>
            <a:noFill/>
          </p:spPr>
          <p:txBody>
            <a:bodyPr wrap="square" lIns="0" rtlCol="0">
              <a:spAutoFit/>
            </a:bodyPr>
            <a:lstStyle/>
            <a:p>
              <a:r>
                <a:rPr lang="en-US" sz="1000" dirty="0">
                  <a:latin typeface="Arial Narrow" panose="020B0606020202030204" pitchFamily="34" charset="0"/>
                </a:rPr>
                <a:t>Simulated glitch</a:t>
              </a:r>
            </a:p>
          </p:txBody>
        </p:sp>
        <p:sp>
          <p:nvSpPr>
            <p:cNvPr id="11" name="円/楕円 10"/>
            <p:cNvSpPr/>
            <p:nvPr/>
          </p:nvSpPr>
          <p:spPr>
            <a:xfrm>
              <a:off x="6435662" y="4625366"/>
              <a:ext cx="226941" cy="21546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cxnSp>
          <p:nvCxnSpPr>
            <p:cNvPr id="13" name="直線矢印コネクタ 12"/>
            <p:cNvCxnSpPr>
              <a:stCxn id="10" idx="0"/>
            </p:cNvCxnSpPr>
            <p:nvPr/>
          </p:nvCxnSpPr>
          <p:spPr>
            <a:xfrm flipV="1">
              <a:off x="6306933" y="4840828"/>
              <a:ext cx="242199" cy="2834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249263" y="4866465"/>
              <a:ext cx="1050929" cy="246221"/>
            </a:xfrm>
            <a:prstGeom prst="rect">
              <a:avLst/>
            </a:prstGeom>
            <a:noFill/>
          </p:spPr>
          <p:txBody>
            <a:bodyPr wrap="none" lIns="0" rtlCol="0">
              <a:spAutoFit/>
            </a:bodyPr>
            <a:lstStyle/>
            <a:p>
              <a:r>
                <a:rPr lang="en-US" sz="1000" dirty="0">
                  <a:latin typeface="Arial Narrow" panose="020B0606020202030204" pitchFamily="34" charset="0"/>
                </a:rPr>
                <a:t>Highly Stable Output</a:t>
              </a:r>
            </a:p>
          </p:txBody>
        </p:sp>
        <p:cxnSp>
          <p:nvCxnSpPr>
            <p:cNvPr id="41" name="直線矢印コネクタ 40"/>
            <p:cNvCxnSpPr/>
            <p:nvPr/>
          </p:nvCxnSpPr>
          <p:spPr>
            <a:xfrm flipV="1">
              <a:off x="5868144" y="4760289"/>
              <a:ext cx="0" cy="144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868144" y="4561341"/>
              <a:ext cx="0" cy="144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800452" y="4768819"/>
              <a:ext cx="15388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804682" y="4705357"/>
              <a:ext cx="15388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タイトル 7"/>
          <p:cNvSpPr>
            <a:spLocks noGrp="1"/>
          </p:cNvSpPr>
          <p:nvPr>
            <p:ph type="title"/>
          </p:nvPr>
        </p:nvSpPr>
        <p:spPr>
          <a:xfrm>
            <a:off x="490854" y="294539"/>
            <a:ext cx="7192010" cy="514350"/>
          </a:xfrm>
        </p:spPr>
        <p:txBody>
          <a:bodyPr/>
          <a:lstStyle/>
          <a:p>
            <a:r>
              <a:rPr lang="en-US" sz="2800" dirty="0"/>
              <a:t>Electronic Circuit Final Verification, Validation &amp; Debug</a:t>
            </a:r>
          </a:p>
        </p:txBody>
      </p:sp>
      <p:sp>
        <p:nvSpPr>
          <p:cNvPr id="42" name="テキスト ボックス 41"/>
          <p:cNvSpPr txBox="1"/>
          <p:nvPr/>
        </p:nvSpPr>
        <p:spPr>
          <a:xfrm>
            <a:off x="364067" y="969996"/>
            <a:ext cx="5832648" cy="707886"/>
          </a:xfrm>
          <a:prstGeom prst="rect">
            <a:avLst/>
          </a:prstGeom>
          <a:noFill/>
        </p:spPr>
        <p:txBody>
          <a:bodyPr wrap="square" lIns="0" rtlCol="0">
            <a:spAutoFit/>
          </a:bodyPr>
          <a:lstStyle/>
          <a:p>
            <a:r>
              <a:rPr lang="en-US" altLang="ja-JP" sz="2000" dirty="0">
                <a:latin typeface="Arial Narrow" panose="020B0606020202030204" pitchFamily="34" charset="0"/>
              </a:rPr>
              <a:t>The B2960A series is High Speed Current/Voltage Source with 0.02 % basic accuracy &amp; waveform monitor function</a:t>
            </a:r>
          </a:p>
        </p:txBody>
      </p:sp>
    </p:spTree>
    <p:extLst>
      <p:ext uri="{BB962C8B-B14F-4D97-AF65-F5344CB8AC3E}">
        <p14:creationId xmlns:p14="http://schemas.microsoft.com/office/powerpoint/2010/main" val="149315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8091" y="1566164"/>
            <a:ext cx="7296972" cy="1489857"/>
          </a:xfrm>
        </p:spPr>
        <p:txBody>
          <a:bodyPr/>
          <a:lstStyle/>
          <a:p>
            <a:r>
              <a:rPr kumimoji="1" lang="en-US" altLang="ja-JP" dirty="0"/>
              <a:t>B2980A </a:t>
            </a:r>
            <a:r>
              <a:rPr kumimoji="1" lang="en-US" altLang="ja-JP" dirty="0" err="1"/>
              <a:t>Femto</a:t>
            </a:r>
            <a:r>
              <a:rPr kumimoji="1" lang="en-US" altLang="ja-JP" dirty="0"/>
              <a:t>/</a:t>
            </a:r>
            <a:r>
              <a:rPr kumimoji="1" lang="en-US" altLang="ja-JP" dirty="0" err="1"/>
              <a:t>Picoammeter</a:t>
            </a:r>
            <a:r>
              <a:rPr kumimoji="1" lang="en-US" altLang="ja-JP" dirty="0"/>
              <a:t> &amp; Electrometer</a:t>
            </a:r>
            <a:endParaRPr kumimoji="1" lang="ja-JP" altLang="en-US" dirty="0"/>
          </a:p>
        </p:txBody>
      </p:sp>
    </p:spTree>
    <p:extLst>
      <p:ext uri="{BB962C8B-B14F-4D97-AF65-F5344CB8AC3E}">
        <p14:creationId xmlns:p14="http://schemas.microsoft.com/office/powerpoint/2010/main" val="361502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altLang="ja-JP" dirty="0" err="1"/>
              <a:t>Keysight</a:t>
            </a:r>
            <a:r>
              <a:rPr lang="en-US" altLang="ja-JP" dirty="0"/>
              <a:t> B2980A </a:t>
            </a:r>
            <a:r>
              <a:rPr lang="en-US" altLang="ja-JP" dirty="0" err="1"/>
              <a:t>Femto</a:t>
            </a:r>
            <a:r>
              <a:rPr lang="en-US" altLang="ja-JP" dirty="0"/>
              <a:t>/</a:t>
            </a:r>
            <a:r>
              <a:rPr lang="en-US" altLang="ja-JP" dirty="0" err="1"/>
              <a:t>Picoammeter</a:t>
            </a:r>
            <a:r>
              <a:rPr lang="en-US" altLang="ja-JP" dirty="0"/>
              <a:t> &amp; Electrometer</a:t>
            </a:r>
          </a:p>
        </p:txBody>
      </p:sp>
      <p:sp>
        <p:nvSpPr>
          <p:cNvPr id="4" name="TextBox 3"/>
          <p:cNvSpPr txBox="1"/>
          <p:nvPr/>
        </p:nvSpPr>
        <p:spPr>
          <a:xfrm>
            <a:off x="728345" y="1555573"/>
            <a:ext cx="3795529" cy="1945616"/>
          </a:xfrm>
          <a:prstGeom prst="rect">
            <a:avLst/>
          </a:prstGeom>
          <a:noFill/>
        </p:spPr>
        <p:txBody>
          <a:bodyPr wrap="square" lIns="0" rtlCol="0">
            <a:spAutoFit/>
          </a:bodyPr>
          <a:lstStyle/>
          <a:p>
            <a:r>
              <a:rPr kumimoji="1" lang="en-US" altLang="ja-JP" sz="2400" dirty="0">
                <a:latin typeface="Arial Narrow" panose="020B0606020202030204" pitchFamily="34" charset="0"/>
              </a:rPr>
              <a:t>The world’s only graphical </a:t>
            </a:r>
            <a:r>
              <a:rPr kumimoji="1" lang="en-US" altLang="ja-JP" sz="2400" dirty="0" err="1">
                <a:latin typeface="Arial Narrow" panose="020B0606020202030204" pitchFamily="34" charset="0"/>
              </a:rPr>
              <a:t>picoammeter</a:t>
            </a:r>
            <a:r>
              <a:rPr kumimoji="1" lang="en-US" altLang="ja-JP" sz="2400" dirty="0">
                <a:latin typeface="Arial Narrow" panose="020B0606020202030204" pitchFamily="34" charset="0"/>
              </a:rPr>
              <a:t>/electrometer that can confidently measure down to 0.01 fA and up to 10 PΩ</a:t>
            </a:r>
            <a:r>
              <a:rPr kumimoji="1" lang="ja-JP" altLang="en-US" sz="2400" dirty="0">
                <a:latin typeface="Arial Narrow" panose="020B0606020202030204" pitchFamily="34" charset="0"/>
              </a:rPr>
              <a:t> </a:t>
            </a:r>
            <a:r>
              <a:rPr kumimoji="1" lang="en-US" altLang="ja-JP" sz="2400" dirty="0">
                <a:latin typeface="Arial Narrow" panose="020B0606020202030204" pitchFamily="34" charset="0"/>
              </a:rPr>
              <a:t>at modest prices!</a:t>
            </a:r>
          </a:p>
        </p:txBody>
      </p:sp>
      <p:sp>
        <p:nvSpPr>
          <p:cNvPr id="5" name="TextBox 4"/>
          <p:cNvSpPr txBox="1"/>
          <p:nvPr/>
        </p:nvSpPr>
        <p:spPr>
          <a:xfrm>
            <a:off x="728345" y="3804515"/>
            <a:ext cx="8340918" cy="1554272"/>
          </a:xfrm>
          <a:prstGeom prst="rect">
            <a:avLst/>
          </a:prstGeom>
          <a:noFill/>
        </p:spPr>
        <p:txBody>
          <a:bodyPr wrap="square" lIns="0" rtlCol="0">
            <a:spAutoFit/>
          </a:bodyPr>
          <a:lstStyle/>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Best-in-class accurate 0.01 fA &amp; 10 PΩ measurement capabilities</a:t>
            </a:r>
          </a:p>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Interactive 4.3” front-panel GUI allows graphical viewing, debug, and characterization</a:t>
            </a:r>
          </a:p>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Battery-operated models for line-noise-free measurements</a:t>
            </a:r>
          </a:p>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Optional Test Setup Integrity Checker function for noise source isolation</a:t>
            </a:r>
          </a:p>
        </p:txBody>
      </p:sp>
      <p:pic>
        <p:nvPicPr>
          <p:cNvPr id="6" name="Picture 5"/>
          <p:cNvPicPr>
            <a:picLocks noChangeAspect="1"/>
          </p:cNvPicPr>
          <p:nvPr/>
        </p:nvPicPr>
        <p:blipFill>
          <a:blip r:embed="rId3"/>
          <a:stretch>
            <a:fillRect/>
          </a:stretch>
        </p:blipFill>
        <p:spPr>
          <a:xfrm>
            <a:off x="4719099" y="1565072"/>
            <a:ext cx="4050975" cy="1877435"/>
          </a:xfrm>
          <a:prstGeom prst="rect">
            <a:avLst/>
          </a:prstGeom>
        </p:spPr>
      </p:pic>
      <p:sp>
        <p:nvSpPr>
          <p:cNvPr id="8" name="Text Placeholder 2"/>
          <p:cNvSpPr txBox="1">
            <a:spLocks/>
          </p:cNvSpPr>
          <p:nvPr/>
        </p:nvSpPr>
        <p:spPr>
          <a:xfrm>
            <a:off x="728345" y="795047"/>
            <a:ext cx="7239000" cy="457200"/>
          </a:xfrm>
          <a:prstGeom prst="rect">
            <a:avLst/>
          </a:prstGeom>
        </p:spPr>
        <p:txBody>
          <a:bodyPr vert="horz" wrap="none" lIns="0" tIns="0" rIns="0" bIns="0" rtlCol="0">
            <a:noAutofit/>
          </a:bodyPr>
          <a:lstStyle>
            <a:lvl1pPr marL="0" indent="0" algn="l" defTabSz="914400" rtl="0" eaLnBrk="1" latinLnBrk="0" hangingPunct="1">
              <a:spcBef>
                <a:spcPts val="1800"/>
              </a:spcBef>
              <a:buFont typeface="Arial" pitchFamily="34" charset="0"/>
              <a:buNone/>
              <a:defRPr kumimoji="1" sz="2800" kern="1200">
                <a:solidFill>
                  <a:schemeClr val="tx2"/>
                </a:solidFill>
                <a:latin typeface="Arial Narrow" panose="020B0606020202030204" pitchFamily="34" charset="0"/>
                <a:ea typeface="+mn-ea"/>
                <a:cs typeface="+mn-cs"/>
              </a:defRPr>
            </a:lvl1pPr>
            <a:lvl2pPr marL="587375" indent="-169863" algn="l" defTabSz="914400" rtl="0" eaLnBrk="1" latinLnBrk="0" hangingPunct="1">
              <a:spcBef>
                <a:spcPts val="1000"/>
              </a:spcBef>
              <a:buFont typeface="Arial" pitchFamily="34" charset="0"/>
              <a:buChar char="•"/>
              <a:defRPr kumimoji="1"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kumimoji="1"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kumimoji="1"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kumimoji="1"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dirty="0"/>
              <a:t>Part of </a:t>
            </a:r>
            <a:r>
              <a:rPr lang="en-US" altLang="ja-JP" dirty="0" err="1"/>
              <a:t>Keysight’s</a:t>
            </a:r>
            <a:r>
              <a:rPr lang="en-US" altLang="ja-JP" dirty="0"/>
              <a:t> B2900 Precision Instrument Family</a:t>
            </a:r>
            <a:endParaRPr lang="ja-JP" altLang="en-US" dirty="0"/>
          </a:p>
        </p:txBody>
      </p:sp>
    </p:spTree>
    <p:extLst>
      <p:ext uri="{BB962C8B-B14F-4D97-AF65-F5344CB8AC3E}">
        <p14:creationId xmlns:p14="http://schemas.microsoft.com/office/powerpoint/2010/main" val="1385086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44651" y="1245029"/>
            <a:ext cx="3199349" cy="2269113"/>
          </a:xfrm>
          <a:prstGeom prst="rect">
            <a:avLst/>
          </a:prstGeom>
        </p:spPr>
      </p:pic>
      <p:sp>
        <p:nvSpPr>
          <p:cNvPr id="3" name="Title 2"/>
          <p:cNvSpPr>
            <a:spLocks noGrp="1"/>
          </p:cNvSpPr>
          <p:nvPr>
            <p:ph type="title"/>
          </p:nvPr>
        </p:nvSpPr>
        <p:spPr/>
        <p:txBody>
          <a:bodyPr/>
          <a:lstStyle/>
          <a:p>
            <a:r>
              <a:rPr kumimoji="1" lang="en-US" altLang="ja-JP" dirty="0"/>
              <a:t>Surface/Volume Resistivity Measurements</a:t>
            </a:r>
            <a:endParaRPr kumimoji="1" lang="ja-JP" altLang="en-US" dirty="0"/>
          </a:p>
        </p:txBody>
      </p:sp>
      <p:sp>
        <p:nvSpPr>
          <p:cNvPr id="4" name="Text Placeholder 3"/>
          <p:cNvSpPr>
            <a:spLocks noGrp="1"/>
          </p:cNvSpPr>
          <p:nvPr>
            <p:ph type="body" sz="quarter" idx="13"/>
          </p:nvPr>
        </p:nvSpPr>
        <p:spPr/>
        <p:txBody>
          <a:bodyPr/>
          <a:lstStyle/>
          <a:p>
            <a:r>
              <a:rPr lang="en-US" altLang="ja-JP" dirty="0"/>
              <a:t>Simply surface and volume resistivity characterization of insulating materials</a:t>
            </a:r>
          </a:p>
        </p:txBody>
      </p:sp>
      <p:pic>
        <p:nvPicPr>
          <p:cNvPr id="8" name="Picture 7"/>
          <p:cNvPicPr>
            <a:picLocks noChangeAspect="1"/>
          </p:cNvPicPr>
          <p:nvPr/>
        </p:nvPicPr>
        <p:blipFill>
          <a:blip r:embed="rId4"/>
          <a:stretch>
            <a:fillRect/>
          </a:stretch>
        </p:blipFill>
        <p:spPr>
          <a:xfrm>
            <a:off x="6216424" y="3990392"/>
            <a:ext cx="2742857" cy="1554697"/>
          </a:xfrm>
          <a:prstGeom prst="rect">
            <a:avLst/>
          </a:prstGeom>
        </p:spPr>
      </p:pic>
      <p:pic>
        <p:nvPicPr>
          <p:cNvPr id="7" name="Picture 6"/>
          <p:cNvPicPr>
            <a:picLocks noChangeAspect="1"/>
          </p:cNvPicPr>
          <p:nvPr/>
        </p:nvPicPr>
        <p:blipFill>
          <a:blip r:embed="rId5"/>
          <a:stretch>
            <a:fillRect/>
          </a:stretch>
        </p:blipFill>
        <p:spPr>
          <a:xfrm>
            <a:off x="3685715" y="4570791"/>
            <a:ext cx="2742857" cy="1554697"/>
          </a:xfrm>
          <a:prstGeom prst="rect">
            <a:avLst/>
          </a:prstGeom>
        </p:spPr>
      </p:pic>
      <p:sp>
        <p:nvSpPr>
          <p:cNvPr id="9" name="TextBox 8"/>
          <p:cNvSpPr txBox="1"/>
          <p:nvPr/>
        </p:nvSpPr>
        <p:spPr>
          <a:xfrm>
            <a:off x="607665" y="1695269"/>
            <a:ext cx="5191555" cy="2769989"/>
          </a:xfrm>
          <a:prstGeom prst="rect">
            <a:avLst/>
          </a:prstGeom>
          <a:noFill/>
        </p:spPr>
        <p:txBody>
          <a:bodyPr wrap="square" lIns="0" rtlCol="0">
            <a:spAutoFit/>
          </a:bodyPr>
          <a:lstStyle/>
          <a:p>
            <a:r>
              <a:rPr kumimoji="1" lang="en-US" altLang="ja-JP" dirty="0">
                <a:solidFill>
                  <a:srgbClr val="FF0000"/>
                </a:solidFill>
                <a:latin typeface="Arial Narrow" panose="020B0606020202030204" pitchFamily="34" charset="0"/>
              </a:rPr>
              <a:t>Make a high resistance measurement accurately</a:t>
            </a:r>
          </a:p>
          <a:p>
            <a:pPr marL="285750" indent="-285750">
              <a:buFont typeface="Wingdings" panose="05000000000000000000" pitchFamily="2" charset="2"/>
              <a:buChar char="ü"/>
            </a:pPr>
            <a:r>
              <a:rPr kumimoji="1" lang="en-US" altLang="ja-JP" sz="1200" dirty="0">
                <a:latin typeface="Arial Narrow" panose="020B0606020202030204" pitchFamily="34" charset="0"/>
              </a:rPr>
              <a:t>Unmatched current measurement resolution of 10 </a:t>
            </a:r>
            <a:r>
              <a:rPr kumimoji="1" lang="en-US" altLang="ja-JP" sz="1200" dirty="0" err="1">
                <a:latin typeface="Arial Narrow" panose="020B0606020202030204" pitchFamily="34" charset="0"/>
              </a:rPr>
              <a:t>aA</a:t>
            </a:r>
            <a:r>
              <a:rPr kumimoji="1" lang="en-US" altLang="ja-JP" sz="1200" dirty="0">
                <a:latin typeface="Arial Narrow" panose="020B0606020202030204" pitchFamily="34" charset="0"/>
              </a:rPr>
              <a:t> (0.01 </a:t>
            </a:r>
            <a:r>
              <a:rPr kumimoji="1" lang="en-US" altLang="ja-JP" sz="1200" dirty="0" err="1">
                <a:latin typeface="Arial Narrow" panose="020B0606020202030204" pitchFamily="34" charset="0"/>
              </a:rPr>
              <a:t>fA</a:t>
            </a:r>
            <a:r>
              <a:rPr kumimoji="1" lang="en-US" altLang="ja-JP" sz="1200" dirty="0">
                <a:latin typeface="Arial Narrow" panose="020B0606020202030204" pitchFamily="34" charset="0"/>
              </a:rPr>
              <a:t>) and a built-in 1000 V voltage source allow you to measure resistances of up to 10 PΩ</a:t>
            </a:r>
          </a:p>
          <a:p>
            <a:pPr marL="285750" indent="-285750">
              <a:buFont typeface="Wingdings" panose="05000000000000000000" pitchFamily="2" charset="2"/>
              <a:buChar char="ü"/>
            </a:pPr>
            <a:r>
              <a:rPr kumimoji="1" lang="en-US" altLang="ja-JP" sz="1200" dirty="0">
                <a:latin typeface="Arial Narrow" panose="020B0606020202030204" pitchFamily="34" charset="0"/>
              </a:rPr>
              <a:t>Guard function prevents current from leaking into the cable and the surrounding measurement path</a:t>
            </a:r>
          </a:p>
          <a:p>
            <a:r>
              <a:rPr kumimoji="1" lang="en-US" altLang="ja-JP" dirty="0">
                <a:solidFill>
                  <a:srgbClr val="FF0000"/>
                </a:solidFill>
                <a:latin typeface="Arial Narrow" panose="020B0606020202030204" pitchFamily="34" charset="0"/>
              </a:rPr>
              <a:t>Maximize measurement confidence with a variety of functions</a:t>
            </a:r>
          </a:p>
          <a:p>
            <a:pPr marL="285750" indent="-285750">
              <a:buFont typeface="Wingdings" panose="05000000000000000000" pitchFamily="2" charset="2"/>
              <a:buChar char="ü"/>
            </a:pPr>
            <a:r>
              <a:rPr kumimoji="1" lang="en-US" altLang="ja-JP" sz="1200" dirty="0">
                <a:latin typeface="Arial Narrow" panose="020B0606020202030204" pitchFamily="34" charset="0"/>
              </a:rPr>
              <a:t>Humidity and temperature affecting resistivity measurements can be recorded along with resistance measurement data</a:t>
            </a:r>
          </a:p>
          <a:p>
            <a:pPr marL="285750" indent="-285750">
              <a:buFont typeface="Wingdings" panose="05000000000000000000" pitchFamily="2" charset="2"/>
              <a:buChar char="ü"/>
            </a:pPr>
            <a:r>
              <a:rPr kumimoji="1" lang="en-US" altLang="ja-JP" sz="1200" dirty="0">
                <a:latin typeface="Arial Narrow" panose="020B0606020202030204" pitchFamily="34" charset="0"/>
              </a:rPr>
              <a:t>Timer-based triggering capability helps you specify exactly what time to make a measurement after applying stimulus (electrification)</a:t>
            </a:r>
          </a:p>
          <a:p>
            <a:pPr marL="285750" indent="-285750">
              <a:buFont typeface="Wingdings" panose="05000000000000000000" pitchFamily="2" charset="2"/>
              <a:buChar char="ü"/>
            </a:pPr>
            <a:r>
              <a:rPr kumimoji="1" lang="en-US" altLang="ja-JP" sz="1200" dirty="0">
                <a:latin typeface="Arial Narrow" panose="020B0606020202030204" pitchFamily="34" charset="0"/>
              </a:rPr>
              <a:t>A trend graph of the resistivity versus test time can be plotted on its display to view resistivity changes up until the point at which the final resistivity value is recorded</a:t>
            </a:r>
            <a:endParaRPr kumimoji="1" lang="ja-JP" altLang="en-US" sz="1400" dirty="0">
              <a:latin typeface="Arial Narrow" panose="020B0606020202030204" pitchFamily="34" charset="0"/>
            </a:endParaRPr>
          </a:p>
        </p:txBody>
      </p:sp>
      <p:sp>
        <p:nvSpPr>
          <p:cNvPr id="10" name="TextBox 9"/>
          <p:cNvSpPr txBox="1"/>
          <p:nvPr/>
        </p:nvSpPr>
        <p:spPr>
          <a:xfrm>
            <a:off x="607665" y="5032948"/>
            <a:ext cx="2682868" cy="523220"/>
          </a:xfrm>
          <a:prstGeom prst="rect">
            <a:avLst/>
          </a:prstGeom>
          <a:noFill/>
        </p:spPr>
        <p:txBody>
          <a:bodyPr wrap="square" lIns="0" rtlCol="0" anchor="b">
            <a:spAutoFit/>
          </a:bodyPr>
          <a:lstStyle/>
          <a:p>
            <a:r>
              <a:rPr kumimoji="1" lang="en-US" altLang="ja-JP" sz="1400" dirty="0">
                <a:latin typeface="Arial Narrow" panose="020B0606020202030204" pitchFamily="34" charset="0"/>
                <a:hlinkClick r:id="rId6"/>
              </a:rPr>
              <a:t>http://literature.cdn.keysight.com/litweb/pdf/5992-0124EN.pdf</a:t>
            </a:r>
            <a:endParaRPr kumimoji="1" lang="ja-JP" altLang="en-US" sz="1400" dirty="0">
              <a:latin typeface="Arial Narrow" panose="020B0606020202030204" pitchFamily="34" charset="0"/>
            </a:endParaRPr>
          </a:p>
        </p:txBody>
      </p:sp>
      <p:sp>
        <p:nvSpPr>
          <p:cNvPr id="11" name="TextBox 10"/>
          <p:cNvSpPr txBox="1"/>
          <p:nvPr/>
        </p:nvSpPr>
        <p:spPr>
          <a:xfrm>
            <a:off x="607665" y="4624597"/>
            <a:ext cx="2231788" cy="369332"/>
          </a:xfrm>
          <a:prstGeom prst="rect">
            <a:avLst/>
          </a:prstGeom>
          <a:noFill/>
        </p:spPr>
        <p:txBody>
          <a:bodyPr wrap="square" lIns="0" rtlCol="0">
            <a:spAutoFit/>
          </a:bodyPr>
          <a:lstStyle/>
          <a:p>
            <a:r>
              <a:rPr lang="en-US" sz="1600" b="1" dirty="0">
                <a:latin typeface="+mj-lt"/>
              </a:rPr>
              <a:t>Application note</a:t>
            </a:r>
            <a:r>
              <a:rPr lang="en-US" dirty="0"/>
              <a:t>:</a:t>
            </a:r>
          </a:p>
        </p:txBody>
      </p:sp>
    </p:spTree>
    <p:extLst>
      <p:ext uri="{BB962C8B-B14F-4D97-AF65-F5344CB8AC3E}">
        <p14:creationId xmlns:p14="http://schemas.microsoft.com/office/powerpoint/2010/main" val="372658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8090" y="1566164"/>
            <a:ext cx="6418667" cy="1369541"/>
          </a:xfrm>
        </p:spPr>
        <p:txBody>
          <a:bodyPr/>
          <a:lstStyle/>
          <a:p>
            <a:r>
              <a:rPr kumimoji="1" lang="en-US" altLang="ja-JP" dirty="0"/>
              <a:t>B2900A Precision Source/Measure Unit</a:t>
            </a:r>
            <a:endParaRPr kumimoji="1" lang="ja-JP" altLang="en-US" dirty="0"/>
          </a:p>
        </p:txBody>
      </p:sp>
    </p:spTree>
    <p:extLst>
      <p:ext uri="{BB962C8B-B14F-4D97-AF65-F5344CB8AC3E}">
        <p14:creationId xmlns:p14="http://schemas.microsoft.com/office/powerpoint/2010/main" val="3645882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a:t>Summary</a:t>
            </a:r>
            <a:endParaRPr kumimoji="1" lang="ja-JP" altLang="en-US" dirty="0"/>
          </a:p>
        </p:txBody>
      </p:sp>
    </p:spTree>
    <p:extLst>
      <p:ext uri="{BB962C8B-B14F-4D97-AF65-F5344CB8AC3E}">
        <p14:creationId xmlns:p14="http://schemas.microsoft.com/office/powerpoint/2010/main" val="176507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chor="b" anchorCtr="0"/>
          <a:lstStyle/>
          <a:p>
            <a:r>
              <a:rPr lang="en-US" altLang="ja-JP" dirty="0"/>
              <a:t>Keysight B2900 Precision Instrument Family</a:t>
            </a:r>
            <a:endParaRPr kumimoji="1" lang="ja-JP" altLang="en-US" dirty="0"/>
          </a:p>
        </p:txBody>
      </p:sp>
      <p:pic>
        <p:nvPicPr>
          <p:cNvPr id="4" name="Picture 3"/>
          <p:cNvPicPr>
            <a:picLocks noChangeAspect="1"/>
          </p:cNvPicPr>
          <p:nvPr/>
        </p:nvPicPr>
        <p:blipFill>
          <a:blip r:embed="rId6"/>
          <a:stretch>
            <a:fillRect/>
          </a:stretch>
        </p:blipFill>
        <p:spPr>
          <a:xfrm>
            <a:off x="549462" y="3846673"/>
            <a:ext cx="1760601" cy="885685"/>
          </a:xfrm>
          <a:prstGeom prst="rect">
            <a:avLst/>
          </a:prstGeom>
        </p:spPr>
      </p:pic>
      <p:pic>
        <p:nvPicPr>
          <p:cNvPr id="6" name="Picture 5"/>
          <p:cNvPicPr>
            <a:picLocks noChangeAspect="1"/>
          </p:cNvPicPr>
          <p:nvPr/>
        </p:nvPicPr>
        <p:blipFill>
          <a:blip r:embed="rId7"/>
          <a:stretch>
            <a:fillRect/>
          </a:stretch>
        </p:blipFill>
        <p:spPr>
          <a:xfrm>
            <a:off x="549462" y="5313163"/>
            <a:ext cx="1917084" cy="882951"/>
          </a:xfrm>
          <a:prstGeom prst="rect">
            <a:avLst/>
          </a:prstGeom>
        </p:spPr>
      </p:pic>
      <p:sp>
        <p:nvSpPr>
          <p:cNvPr id="7" name="テキスト ボックス 13"/>
          <p:cNvSpPr txBox="1"/>
          <p:nvPr>
            <p:custDataLst>
              <p:tags r:id="rId1"/>
            </p:custDataLst>
          </p:nvPr>
        </p:nvSpPr>
        <p:spPr>
          <a:xfrm>
            <a:off x="2921461" y="4879199"/>
            <a:ext cx="3576620" cy="338554"/>
          </a:xfrm>
          <a:prstGeom prst="rect">
            <a:avLst/>
          </a:prstGeom>
          <a:noFill/>
        </p:spPr>
        <p:txBody>
          <a:bodyPr wrap="none" rtlCol="0">
            <a:spAutoFit/>
          </a:bodyPr>
          <a:lstStyle/>
          <a:p>
            <a:pPr marR="0" lvl="0" defTabSz="914400" eaLnBrk="1" fontAlgn="auto" latinLnBrk="0" hangingPunct="1">
              <a:lnSpc>
                <a:spcPct val="100000"/>
              </a:lnSpc>
              <a:spcBef>
                <a:spcPts val="0"/>
              </a:spcBef>
              <a:buClrTx/>
              <a:buSzTx/>
              <a:tabLst/>
              <a:defRPr/>
            </a:pPr>
            <a:r>
              <a:rPr lang="en-US" sz="1600" kern="0" dirty="0">
                <a:solidFill>
                  <a:sysClr val="windowText" lastClr="000000"/>
                </a:solidFill>
                <a:latin typeface="Arial Narrow" panose="020B0606020202030204" pitchFamily="34" charset="0"/>
              </a:rPr>
              <a:t>B2980A Femto/Picoammeter &amp; Electrometers</a:t>
            </a:r>
            <a:endPar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sp>
        <p:nvSpPr>
          <p:cNvPr id="8" name="テキスト ボックス 13"/>
          <p:cNvSpPr txBox="1"/>
          <p:nvPr>
            <p:custDataLst>
              <p:tags r:id="rId2"/>
            </p:custDataLst>
          </p:nvPr>
        </p:nvSpPr>
        <p:spPr>
          <a:xfrm>
            <a:off x="2970465" y="3384996"/>
            <a:ext cx="3140603" cy="338554"/>
          </a:xfrm>
          <a:prstGeom prst="rect">
            <a:avLst/>
          </a:prstGeom>
          <a:noFill/>
        </p:spPr>
        <p:txBody>
          <a:bodyPr wrap="none" rtlCol="0">
            <a:spAutoFit/>
          </a:bodyPr>
          <a:lstStyle/>
          <a:p>
            <a:pPr marR="0" lvl="0" defTabSz="914400" eaLnBrk="1" fontAlgn="auto" latinLnBrk="0" hangingPunct="1">
              <a:lnSpc>
                <a:spcPct val="100000"/>
              </a:lnSpc>
              <a:spcBef>
                <a:spcPts val="0"/>
              </a:spcBef>
              <a:buClrTx/>
              <a:buSzTx/>
              <a:tabLst/>
              <a:defRPr/>
            </a:pP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rPr>
              <a:t>B2900A Precision </a:t>
            </a:r>
            <a:r>
              <a:rPr lang="en-US" sz="1600" kern="0" dirty="0">
                <a:solidFill>
                  <a:sysClr val="windowText" lastClr="000000"/>
                </a:solidFill>
                <a:latin typeface="Arial Narrow" panose="020B0606020202030204" pitchFamily="34" charset="0"/>
              </a:rPr>
              <a:t>Source</a:t>
            </a: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rPr>
              <a:t>/Measure</a:t>
            </a:r>
            <a:r>
              <a:rPr kumimoji="0" lang="en-US" sz="1600" b="0" i="0" u="none" strike="noStrike" kern="0" cap="none" spc="0" normalizeH="0" noProof="0" dirty="0">
                <a:ln>
                  <a:noFill/>
                </a:ln>
                <a:solidFill>
                  <a:sysClr val="windowText" lastClr="000000"/>
                </a:solidFill>
                <a:effectLst/>
                <a:uLnTx/>
                <a:uFillTx/>
                <a:latin typeface="Arial Narrow" panose="020B0606020202030204" pitchFamily="34" charset="0"/>
              </a:rPr>
              <a:t> </a:t>
            </a:r>
            <a:r>
              <a:rPr lang="en-US" sz="1600" kern="0" dirty="0">
                <a:solidFill>
                  <a:sysClr val="windowText" lastClr="000000"/>
                </a:solidFill>
                <a:latin typeface="Arial Narrow" panose="020B0606020202030204" pitchFamily="34" charset="0"/>
              </a:rPr>
              <a:t>U</a:t>
            </a:r>
            <a:r>
              <a:rPr kumimoji="0" lang="en-US" sz="1600" b="0" i="0" u="none" strike="noStrike" kern="0" cap="none" spc="0" normalizeH="0" noProof="0" dirty="0">
                <a:ln>
                  <a:noFill/>
                </a:ln>
                <a:solidFill>
                  <a:sysClr val="windowText" lastClr="000000"/>
                </a:solidFill>
                <a:effectLst/>
                <a:uLnTx/>
                <a:uFillTx/>
                <a:latin typeface="Arial Narrow" panose="020B0606020202030204" pitchFamily="34" charset="0"/>
              </a:rPr>
              <a:t>nit</a:t>
            </a:r>
            <a:endPar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sp>
        <p:nvSpPr>
          <p:cNvPr id="10" name="TextBox 9"/>
          <p:cNvSpPr txBox="1"/>
          <p:nvPr/>
        </p:nvSpPr>
        <p:spPr>
          <a:xfrm>
            <a:off x="751840" y="743048"/>
            <a:ext cx="7406640" cy="830997"/>
          </a:xfrm>
          <a:prstGeom prst="rect">
            <a:avLst/>
          </a:prstGeom>
          <a:noFill/>
        </p:spPr>
        <p:txBody>
          <a:bodyPr wrap="square" lIns="0" rtlCol="0">
            <a:spAutoFit/>
          </a:bodyPr>
          <a:lstStyle/>
          <a:p>
            <a:r>
              <a:rPr kumimoji="1" lang="en-US" altLang="ja-JP" sz="2400" i="1" dirty="0">
                <a:latin typeface="Arial Narrow" panose="020B0606020202030204" pitchFamily="34" charset="0"/>
              </a:rPr>
              <a:t>The B2900 family provides best-in-class sourcing, measurement, and other powerful capabilities </a:t>
            </a:r>
            <a:endParaRPr kumimoji="1" lang="ja-JP" altLang="en-US" sz="2400" i="1" dirty="0">
              <a:latin typeface="Arial Narrow" panose="020B0606020202030204" pitchFamily="34" charset="0"/>
            </a:endParaRPr>
          </a:p>
        </p:txBody>
      </p:sp>
      <p:sp>
        <p:nvSpPr>
          <p:cNvPr id="12" name="TextBox 11"/>
          <p:cNvSpPr txBox="1"/>
          <p:nvPr/>
        </p:nvSpPr>
        <p:spPr>
          <a:xfrm>
            <a:off x="267875" y="4868741"/>
            <a:ext cx="1836400" cy="400110"/>
          </a:xfrm>
          <a:prstGeom prst="rect">
            <a:avLst/>
          </a:prstGeom>
          <a:noFill/>
        </p:spPr>
        <p:txBody>
          <a:bodyPr wrap="none" lIns="0" rtlCol="0">
            <a:spAutoFit/>
          </a:bodyPr>
          <a:lstStyle/>
          <a:p>
            <a:r>
              <a:rPr kumimoji="1" lang="en-US" altLang="ja-JP" sz="2000" dirty="0">
                <a:solidFill>
                  <a:srgbClr val="FF0000"/>
                </a:solidFill>
                <a:latin typeface="Arial Narrow" panose="020B0606020202030204" pitchFamily="34" charset="0"/>
              </a:rPr>
              <a:t>Precision Measure</a:t>
            </a:r>
            <a:endParaRPr kumimoji="1" lang="ja-JP" altLang="en-US" sz="2000" dirty="0">
              <a:solidFill>
                <a:srgbClr val="FF0000"/>
              </a:solidFill>
              <a:latin typeface="Arial Narrow" panose="020B0606020202030204" pitchFamily="34" charset="0"/>
            </a:endParaRPr>
          </a:p>
        </p:txBody>
      </p:sp>
      <p:sp>
        <p:nvSpPr>
          <p:cNvPr id="13" name="TextBox 12"/>
          <p:cNvSpPr txBox="1"/>
          <p:nvPr/>
        </p:nvSpPr>
        <p:spPr>
          <a:xfrm>
            <a:off x="267874" y="3391999"/>
            <a:ext cx="2562561" cy="400110"/>
          </a:xfrm>
          <a:prstGeom prst="rect">
            <a:avLst/>
          </a:prstGeom>
          <a:noFill/>
        </p:spPr>
        <p:txBody>
          <a:bodyPr wrap="none" lIns="0" rtlCol="0">
            <a:spAutoFit/>
          </a:bodyPr>
          <a:lstStyle/>
          <a:p>
            <a:r>
              <a:rPr kumimoji="1" lang="en-US" altLang="ja-JP" sz="2000" dirty="0">
                <a:solidFill>
                  <a:srgbClr val="FF0000"/>
                </a:solidFill>
                <a:latin typeface="Arial Narrow" panose="020B0606020202030204" pitchFamily="34" charset="0"/>
              </a:rPr>
              <a:t>Precision Source/Measure</a:t>
            </a:r>
            <a:endParaRPr kumimoji="1" lang="ja-JP" altLang="en-US" sz="2000" dirty="0">
              <a:solidFill>
                <a:srgbClr val="FF0000"/>
              </a:solidFill>
              <a:latin typeface="Arial Narrow" panose="020B0606020202030204" pitchFamily="34" charset="0"/>
            </a:endParaRPr>
          </a:p>
        </p:txBody>
      </p:sp>
      <p:sp>
        <p:nvSpPr>
          <p:cNvPr id="15" name="TextBox 14"/>
          <p:cNvSpPr txBox="1"/>
          <p:nvPr/>
        </p:nvSpPr>
        <p:spPr>
          <a:xfrm>
            <a:off x="3186597" y="3660198"/>
            <a:ext cx="5761692" cy="954107"/>
          </a:xfrm>
          <a:prstGeom prst="rect">
            <a:avLst/>
          </a:prstGeom>
          <a:noFill/>
        </p:spPr>
        <p:txBody>
          <a:bodyPr wrap="square" lIns="0" rtlCol="0">
            <a:spAutoFit/>
          </a:bodyPr>
          <a:lstStyle/>
          <a:p>
            <a:pPr marL="285750" indent="-285750">
              <a:buFont typeface="Wingdings" panose="05000000000000000000" pitchFamily="2" charset="2"/>
              <a:buChar char="ü"/>
            </a:pPr>
            <a:r>
              <a:rPr kumimoji="1" lang="en-US" altLang="ja-JP" sz="1400" dirty="0">
                <a:latin typeface="Arial Narrow" panose="020B0606020202030204" pitchFamily="34" charset="0"/>
              </a:rPr>
              <a:t>Wide application coverage (from 100 nV/10 fA to 210 V/ 3 A DC &amp; 10.5 A pulsed)</a:t>
            </a:r>
          </a:p>
          <a:p>
            <a:pPr marL="285750" indent="-285750">
              <a:buFont typeface="Wingdings" panose="05000000000000000000" pitchFamily="2" charset="2"/>
              <a:buChar char="ü"/>
            </a:pPr>
            <a:r>
              <a:rPr kumimoji="1" lang="en-US" altLang="ja-JP" sz="1400" dirty="0">
                <a:latin typeface="Arial Narrow" panose="020B0606020202030204" pitchFamily="34" charset="0"/>
              </a:rPr>
              <a:t>Best-in-class source &amp; measure resolution (6.5 digit, 100 nV/10 fA)</a:t>
            </a:r>
          </a:p>
          <a:p>
            <a:pPr marL="285750" indent="-285750">
              <a:buFont typeface="Wingdings" panose="05000000000000000000" pitchFamily="2" charset="2"/>
              <a:buChar char="ü"/>
            </a:pPr>
            <a:r>
              <a:rPr kumimoji="1" lang="en-US" altLang="ja-JP" sz="1400" dirty="0">
                <a:latin typeface="Arial Narrow" panose="020B0606020202030204" pitchFamily="34" charset="0"/>
              </a:rPr>
              <a:t>Fast current-voltage (I-V) sweep measurement capability</a:t>
            </a:r>
          </a:p>
          <a:p>
            <a:pPr marL="285750" indent="-285750">
              <a:buFont typeface="Wingdings" panose="05000000000000000000" pitchFamily="2" charset="2"/>
              <a:buChar char="ü"/>
            </a:pPr>
            <a:r>
              <a:rPr kumimoji="1" lang="en-US" altLang="ja-JP" sz="1400" dirty="0">
                <a:latin typeface="Arial Narrow" panose="020B0606020202030204" pitchFamily="34" charset="0"/>
              </a:rPr>
              <a:t>Graphical I-V curves view</a:t>
            </a:r>
          </a:p>
        </p:txBody>
      </p:sp>
      <p:sp>
        <p:nvSpPr>
          <p:cNvPr id="16" name="TextBox 15"/>
          <p:cNvSpPr txBox="1"/>
          <p:nvPr/>
        </p:nvSpPr>
        <p:spPr>
          <a:xfrm>
            <a:off x="3138469" y="5166459"/>
            <a:ext cx="5761692" cy="1169551"/>
          </a:xfrm>
          <a:prstGeom prst="rect">
            <a:avLst/>
          </a:prstGeom>
          <a:noFill/>
        </p:spPr>
        <p:txBody>
          <a:bodyPr wrap="square" lIns="0" rtlCol="0">
            <a:spAutoFit/>
          </a:bodyPr>
          <a:lstStyle/>
          <a:p>
            <a:pPr marL="285750" indent="-285750">
              <a:buFont typeface="Wingdings" panose="05000000000000000000" pitchFamily="2" charset="2"/>
              <a:buChar char="ü"/>
            </a:pPr>
            <a:r>
              <a:rPr kumimoji="1" lang="en-US" altLang="ja-JP" sz="1400" dirty="0">
                <a:latin typeface="Arial Narrow" panose="020B0606020202030204" pitchFamily="34" charset="0"/>
              </a:rPr>
              <a:t>Best-in-class current measurement performance </a:t>
            </a:r>
            <a:br>
              <a:rPr kumimoji="1" lang="en-US" altLang="ja-JP" sz="1400" dirty="0">
                <a:latin typeface="Arial Narrow" panose="020B0606020202030204" pitchFamily="34" charset="0"/>
              </a:rPr>
            </a:br>
            <a:r>
              <a:rPr kumimoji="1" lang="en-US" altLang="ja-JP" sz="1400" dirty="0">
                <a:latin typeface="Arial Narrow" panose="020B0606020202030204" pitchFamily="34" charset="0"/>
              </a:rPr>
              <a:t>(2 pA range and 0.01 fA resolution)</a:t>
            </a:r>
          </a:p>
          <a:p>
            <a:pPr marL="285750" indent="-285750">
              <a:buFont typeface="Wingdings" panose="05000000000000000000" pitchFamily="2" charset="2"/>
              <a:buChar char="ü"/>
            </a:pPr>
            <a:r>
              <a:rPr kumimoji="1" lang="en-US" altLang="ja-JP" sz="1400" dirty="0">
                <a:latin typeface="Arial Narrow" panose="020B0606020202030204" pitchFamily="34" charset="0"/>
              </a:rPr>
              <a:t>Integrated 1,000-V source supports resistance measurements up to 10 P</a:t>
            </a:r>
            <a:r>
              <a:rPr kumimoji="1" lang="el-GR" altLang="ja-JP" sz="1400" dirty="0">
                <a:latin typeface="Arial Narrow" panose="020B0606020202030204" pitchFamily="34" charset="0"/>
              </a:rPr>
              <a:t>Ω</a:t>
            </a:r>
            <a:endParaRPr kumimoji="1" lang="en-US" altLang="ja-JP" sz="1400" dirty="0">
              <a:latin typeface="Arial Narrow" panose="020B0606020202030204" pitchFamily="34" charset="0"/>
            </a:endParaRPr>
          </a:p>
          <a:p>
            <a:pPr marL="285750" indent="-285750">
              <a:buFont typeface="Wingdings" panose="05000000000000000000" pitchFamily="2" charset="2"/>
              <a:buChar char="ü"/>
            </a:pPr>
            <a:r>
              <a:rPr kumimoji="1" lang="en-US" altLang="ja-JP" sz="1400" dirty="0">
                <a:latin typeface="Arial Narrow" panose="020B0606020202030204" pitchFamily="34" charset="0"/>
              </a:rPr>
              <a:t>Battery operation models for line-free noise measurements</a:t>
            </a:r>
          </a:p>
          <a:p>
            <a:pPr marL="285750" indent="-285750">
              <a:buFont typeface="Wingdings" panose="05000000000000000000" pitchFamily="2" charset="2"/>
              <a:buChar char="ü"/>
            </a:pPr>
            <a:r>
              <a:rPr kumimoji="1" lang="en-US" altLang="ja-JP" sz="1400" dirty="0">
                <a:latin typeface="Arial Narrow" panose="020B0606020202030204" pitchFamily="34" charset="0"/>
              </a:rPr>
              <a:t>Graphical time domain and histogram views</a:t>
            </a:r>
          </a:p>
        </p:txBody>
      </p:sp>
      <p:pic>
        <p:nvPicPr>
          <p:cNvPr id="5" name="Picture 4"/>
          <p:cNvPicPr>
            <a:picLocks noChangeAspect="1"/>
          </p:cNvPicPr>
          <p:nvPr/>
        </p:nvPicPr>
        <p:blipFill>
          <a:blip r:embed="rId8"/>
          <a:stretch>
            <a:fillRect/>
          </a:stretch>
        </p:blipFill>
        <p:spPr>
          <a:xfrm>
            <a:off x="559771" y="2283607"/>
            <a:ext cx="2060454" cy="893636"/>
          </a:xfrm>
          <a:prstGeom prst="rect">
            <a:avLst/>
          </a:prstGeom>
        </p:spPr>
      </p:pic>
      <p:sp>
        <p:nvSpPr>
          <p:cNvPr id="9" name="テキスト ボックス 13"/>
          <p:cNvSpPr txBox="1"/>
          <p:nvPr>
            <p:custDataLst>
              <p:tags r:id="rId3"/>
            </p:custDataLst>
          </p:nvPr>
        </p:nvSpPr>
        <p:spPr>
          <a:xfrm>
            <a:off x="2939971" y="1850072"/>
            <a:ext cx="2722220" cy="338554"/>
          </a:xfrm>
          <a:prstGeom prst="rect">
            <a:avLst/>
          </a:prstGeom>
          <a:noFill/>
        </p:spPr>
        <p:txBody>
          <a:bodyPr wrap="none" rtlCol="0">
            <a:spAutoFit/>
          </a:bodyPr>
          <a:lstStyle/>
          <a:p>
            <a:pPr marR="0" lvl="0" defTabSz="914400" eaLnBrk="1" fontAlgn="auto" latinLnBrk="0" hangingPunct="1">
              <a:lnSpc>
                <a:spcPct val="100000"/>
              </a:lnSpc>
              <a:spcBef>
                <a:spcPts val="0"/>
              </a:spcBef>
              <a:buClrTx/>
              <a:buSzTx/>
              <a:tabLst/>
              <a:defRPr/>
            </a:pP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rPr>
              <a:t>B2960A </a:t>
            </a:r>
            <a:r>
              <a:rPr lang="en-US" sz="1600" kern="0" dirty="0">
                <a:solidFill>
                  <a:sysClr val="windowText" lastClr="000000"/>
                </a:solidFill>
                <a:latin typeface="Arial Narrow" panose="020B0606020202030204" pitchFamily="34" charset="0"/>
              </a:rPr>
              <a:t>L</a:t>
            </a: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rPr>
              <a:t>ow-Noise</a:t>
            </a:r>
            <a:r>
              <a:rPr kumimoji="0" lang="en-US" sz="1600" b="0" i="0" u="none" strike="noStrike" kern="0" cap="none" spc="0" normalizeH="0" noProof="0" dirty="0">
                <a:ln>
                  <a:noFill/>
                </a:ln>
                <a:solidFill>
                  <a:sysClr val="windowText" lastClr="000000"/>
                </a:solidFill>
                <a:effectLst/>
                <a:uLnTx/>
                <a:uFillTx/>
                <a:latin typeface="Arial Narrow" panose="020B0606020202030204" pitchFamily="34" charset="0"/>
              </a:rPr>
              <a:t> Power </a:t>
            </a:r>
            <a:r>
              <a:rPr lang="en-US" sz="1600" kern="0" dirty="0">
                <a:solidFill>
                  <a:sysClr val="windowText" lastClr="000000"/>
                </a:solidFill>
                <a:latin typeface="Arial Narrow" panose="020B0606020202030204" pitchFamily="34" charset="0"/>
              </a:rPr>
              <a:t>Source</a:t>
            </a:r>
            <a:endPar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sp>
        <p:nvSpPr>
          <p:cNvPr id="11" name="TextBox 10"/>
          <p:cNvSpPr txBox="1"/>
          <p:nvPr/>
        </p:nvSpPr>
        <p:spPr>
          <a:xfrm>
            <a:off x="279907" y="1846993"/>
            <a:ext cx="1685718" cy="400110"/>
          </a:xfrm>
          <a:prstGeom prst="rect">
            <a:avLst/>
          </a:prstGeom>
          <a:noFill/>
        </p:spPr>
        <p:txBody>
          <a:bodyPr wrap="none" lIns="0" rtlCol="0">
            <a:spAutoFit/>
          </a:bodyPr>
          <a:lstStyle/>
          <a:p>
            <a:r>
              <a:rPr kumimoji="1" lang="en-US" altLang="ja-JP" sz="2000" dirty="0">
                <a:solidFill>
                  <a:srgbClr val="FF0000"/>
                </a:solidFill>
                <a:latin typeface="Arial Narrow" panose="020B0606020202030204" pitchFamily="34" charset="0"/>
              </a:rPr>
              <a:t>Precision Source</a:t>
            </a:r>
            <a:endParaRPr kumimoji="1" lang="ja-JP" altLang="en-US" sz="2000" dirty="0">
              <a:solidFill>
                <a:srgbClr val="FF0000"/>
              </a:solidFill>
              <a:latin typeface="Arial Narrow" panose="020B0606020202030204" pitchFamily="34" charset="0"/>
            </a:endParaRPr>
          </a:p>
        </p:txBody>
      </p:sp>
      <p:sp>
        <p:nvSpPr>
          <p:cNvPr id="14" name="TextBox 13"/>
          <p:cNvSpPr txBox="1"/>
          <p:nvPr/>
        </p:nvSpPr>
        <p:spPr>
          <a:xfrm>
            <a:off x="3150502" y="2123812"/>
            <a:ext cx="5761692" cy="954107"/>
          </a:xfrm>
          <a:prstGeom prst="rect">
            <a:avLst/>
          </a:prstGeom>
          <a:noFill/>
        </p:spPr>
        <p:txBody>
          <a:bodyPr wrap="square" lIns="0" rtlCol="0">
            <a:spAutoFit/>
          </a:bodyPr>
          <a:lstStyle/>
          <a:p>
            <a:pPr marL="285750" indent="-285750">
              <a:buFont typeface="Wingdings" panose="05000000000000000000" pitchFamily="2" charset="2"/>
              <a:buChar char="ü"/>
            </a:pPr>
            <a:r>
              <a:rPr kumimoji="1" lang="en-US" altLang="ja-JP" sz="1400" dirty="0">
                <a:latin typeface="Arial Narrow" panose="020B0606020202030204" pitchFamily="34" charset="0"/>
              </a:rPr>
              <a:t>Ultra-low noise source (10 μVrms, 1 nVrms/√Hz@10kHz)</a:t>
            </a:r>
          </a:p>
          <a:p>
            <a:pPr marL="285750" indent="-285750">
              <a:buFont typeface="Wingdings" panose="05000000000000000000" pitchFamily="2" charset="2"/>
              <a:buChar char="ü"/>
            </a:pPr>
            <a:r>
              <a:rPr kumimoji="1" lang="en-US" altLang="ja-JP" sz="1400" dirty="0">
                <a:latin typeface="Arial Narrow" panose="020B0606020202030204" pitchFamily="34" charset="0"/>
              </a:rPr>
              <a:t>Unmatched source resolution (6.5 digit, 100 nV/10 fA)</a:t>
            </a:r>
          </a:p>
          <a:p>
            <a:pPr marL="285750" indent="-285750">
              <a:buFont typeface="Wingdings" panose="05000000000000000000" pitchFamily="2" charset="2"/>
              <a:buChar char="ü"/>
            </a:pPr>
            <a:r>
              <a:rPr kumimoji="1" lang="en-US" altLang="ja-JP" sz="1400" dirty="0">
                <a:latin typeface="Arial Narrow" panose="020B0606020202030204" pitchFamily="34" charset="0"/>
              </a:rPr>
              <a:t>Precision ARB capability (1 mHz ~ 10 kHz)</a:t>
            </a:r>
          </a:p>
          <a:p>
            <a:pPr marL="285750" indent="-285750">
              <a:buFont typeface="Wingdings" panose="05000000000000000000" pitchFamily="2" charset="2"/>
              <a:buChar char="ü"/>
            </a:pPr>
            <a:r>
              <a:rPr kumimoji="1" lang="en-US" altLang="ja-JP" sz="1400" dirty="0">
                <a:latin typeface="Arial Narrow" panose="020B0606020202030204" pitchFamily="34" charset="0"/>
              </a:rPr>
              <a:t>Time-domain waveform viewer</a:t>
            </a:r>
          </a:p>
        </p:txBody>
      </p:sp>
      <p:cxnSp>
        <p:nvCxnSpPr>
          <p:cNvPr id="18" name="Straight Connector 17"/>
          <p:cNvCxnSpPr/>
          <p:nvPr/>
        </p:nvCxnSpPr>
        <p:spPr>
          <a:xfrm>
            <a:off x="279907" y="3281119"/>
            <a:ext cx="863228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7875" y="4802174"/>
            <a:ext cx="863228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63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8"/>
          <p:cNvSpPr>
            <a:spLocks noGrp="1"/>
          </p:cNvSpPr>
          <p:nvPr>
            <p:ph type="body" sz="quarter" idx="13"/>
          </p:nvPr>
        </p:nvSpPr>
        <p:spPr>
          <a:xfrm>
            <a:off x="1219200" y="838200"/>
            <a:ext cx="7239000" cy="838200"/>
          </a:xfrm>
        </p:spPr>
        <p:txBody>
          <a:bodyPr/>
          <a:lstStyle/>
          <a:p>
            <a:pPr>
              <a:spcBef>
                <a:spcPts val="0"/>
              </a:spcBef>
            </a:pPr>
            <a:r>
              <a:rPr lang="en-US" altLang="ja-JP" sz="5400" b="1" dirty="0">
                <a:solidFill>
                  <a:schemeClr val="bg2">
                    <a:lumMod val="50000"/>
                  </a:schemeClr>
                </a:solidFill>
                <a:latin typeface="+mn-lt"/>
                <a:ea typeface="ＭＳ Ｐゴシック" pitchFamily="50" charset="-128"/>
              </a:rPr>
              <a:t>Thank You</a:t>
            </a:r>
          </a:p>
        </p:txBody>
      </p:sp>
      <p:pic>
        <p:nvPicPr>
          <p:cNvPr id="4" name="Picture 3" descr="Problem-Solv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905000"/>
            <a:ext cx="3048000" cy="2819400"/>
          </a:xfrm>
          <a:prstGeom prst="rect">
            <a:avLst/>
          </a:prstGeom>
        </p:spPr>
      </p:pic>
      <p:sp>
        <p:nvSpPr>
          <p:cNvPr id="6" name="Content Placeholder 8"/>
          <p:cNvSpPr txBox="1">
            <a:spLocks/>
          </p:cNvSpPr>
          <p:nvPr/>
        </p:nvSpPr>
        <p:spPr>
          <a:xfrm>
            <a:off x="252248" y="1828800"/>
            <a:ext cx="4317980" cy="2590800"/>
          </a:xfrm>
          <a:prstGeom prst="rect">
            <a:avLst/>
          </a:prstGeom>
        </p:spPr>
        <p:txBody>
          <a:bodyPr vert="horz" lIns="0" tIns="0" rIns="0" bIns="0" rtlCol="0">
            <a:noAutofit/>
          </a:bodyPr>
          <a:lstStyle>
            <a:lvl1pPr marL="0" indent="0" algn="l" defTabSz="914400" rtl="0" eaLnBrk="1" latinLnBrk="0" hangingPunct="1">
              <a:spcBef>
                <a:spcPts val="1800"/>
              </a:spcBef>
              <a:buFont typeface="Arial" pitchFamily="34" charset="0"/>
              <a:buNone/>
              <a:defRPr sz="2800" kern="1200" baseline="0">
                <a:solidFill>
                  <a:schemeClr val="tx2"/>
                </a:solidFill>
                <a:latin typeface="Arial Narrow" panose="020B0606020202030204" pitchFamily="34" charset="0"/>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2"/>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chemeClr val="tx2">
                    <a:lumMod val="60000"/>
                    <a:lumOff val="40000"/>
                  </a:schemeClr>
                </a:solidFill>
                <a:latin typeface="+mn-lt"/>
                <a:ea typeface="+mn-ea"/>
                <a:cs typeface="+mn-cs"/>
              </a:defRPr>
            </a:lvl3pPr>
            <a:lvl4pPr marL="1177925" indent="-161925" algn="l" defTabSz="914400" rtl="0" eaLnBrk="1" latinLnBrk="0" hangingPunct="1">
              <a:spcBef>
                <a:spcPts val="400"/>
              </a:spcBef>
              <a:buFont typeface="Arial" pitchFamily="34" charset="0"/>
              <a:buChar char="•"/>
              <a:defRPr sz="1400" kern="1200">
                <a:solidFill>
                  <a:schemeClr val="tx2"/>
                </a:solidFill>
                <a:latin typeface="+mn-lt"/>
                <a:ea typeface="+mn-ea"/>
                <a:cs typeface="+mn-cs"/>
              </a:defRPr>
            </a:lvl4pPr>
            <a:lvl5pPr marL="1482725" indent="-171450" algn="l" defTabSz="914400" rtl="0" eaLnBrk="1" latinLnBrk="0" hangingPunct="1">
              <a:spcBef>
                <a:spcPts val="300"/>
              </a:spcBef>
              <a:buFont typeface="Arial" pitchFamily="34" charset="0"/>
              <a:buChar char="-"/>
              <a:defRPr sz="1400" kern="120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r>
              <a:rPr lang="en-US" altLang="ja-JP" sz="3600" b="1" i="1" dirty="0" err="1">
                <a:solidFill>
                  <a:schemeClr val="bg2">
                    <a:lumMod val="50000"/>
                  </a:schemeClr>
                </a:solidFill>
                <a:latin typeface="+mn-lt"/>
                <a:ea typeface="ＭＳ Ｐゴシック" pitchFamily="50" charset="-128"/>
              </a:rPr>
              <a:t>Keysight</a:t>
            </a:r>
            <a:r>
              <a:rPr lang="en-US" altLang="ja-JP" sz="3600" b="1" i="1" dirty="0">
                <a:solidFill>
                  <a:schemeClr val="bg2">
                    <a:lumMod val="50000"/>
                  </a:schemeClr>
                </a:solidFill>
                <a:latin typeface="+mn-lt"/>
                <a:ea typeface="ＭＳ Ｐゴシック" pitchFamily="50" charset="-128"/>
              </a:rPr>
              <a:t> B2900 Precision Instrument Family — at last you have a </a:t>
            </a:r>
            <a:r>
              <a:rPr lang="en-US" altLang="ja-JP" sz="3600" b="1" i="1" dirty="0">
                <a:solidFill>
                  <a:schemeClr val="accent5"/>
                </a:solidFill>
                <a:latin typeface="+mn-lt"/>
                <a:ea typeface="ＭＳ Ｐゴシック" pitchFamily="50" charset="-128"/>
              </a:rPr>
              <a:t>solution!</a:t>
            </a:r>
          </a:p>
        </p:txBody>
      </p:sp>
    </p:spTree>
    <p:extLst>
      <p:ext uri="{BB962C8B-B14F-4D97-AF65-F5344CB8AC3E}">
        <p14:creationId xmlns:p14="http://schemas.microsoft.com/office/powerpoint/2010/main" val="278086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&amp; Answer Session</a:t>
            </a: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00" y="1447800"/>
            <a:ext cx="6019800" cy="3581400"/>
          </a:xfrm>
          <a:prstGeom prst="rect">
            <a:avLst/>
          </a:prstGeom>
          <a:noFill/>
          <a:ln w="12700" cap="flat" cmpd="sng">
            <a:noFill/>
            <a:prstDash val="solid"/>
            <a:miter lim="800000"/>
            <a:headEnd type="none" w="med" len="med"/>
            <a:tailEnd type="none" w="med" len="med"/>
          </a:ln>
          <a:effectLst/>
        </p:spPr>
      </p:pic>
    </p:spTree>
    <p:extLst>
      <p:ext uri="{BB962C8B-B14F-4D97-AF65-F5344CB8AC3E}">
        <p14:creationId xmlns:p14="http://schemas.microsoft.com/office/powerpoint/2010/main" val="2530065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a:t>Thank you for your kind attention</a:t>
            </a:r>
          </a:p>
        </p:txBody>
      </p:sp>
      <p:pic>
        <p:nvPicPr>
          <p:cNvPr id="8" name="Picture 3" descr="C:\Documents and Settings\tomikawa\Local Settings\Temporary Internet Files\Content.IE5\Z3DTPRDS\MC9002228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017" y="1556792"/>
            <a:ext cx="3681566" cy="3681566"/>
          </a:xfrm>
          <a:prstGeom prst="rect">
            <a:avLst/>
          </a:prstGeom>
          <a:noFill/>
        </p:spPr>
      </p:pic>
    </p:spTree>
    <p:extLst>
      <p:ext uri="{BB962C8B-B14F-4D97-AF65-F5344CB8AC3E}">
        <p14:creationId xmlns:p14="http://schemas.microsoft.com/office/powerpoint/2010/main" val="39593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B2900A Precision Source/Measure Units</a:t>
            </a:r>
          </a:p>
        </p:txBody>
      </p:sp>
      <p:sp>
        <p:nvSpPr>
          <p:cNvPr id="3" name="Text Placeholder 2"/>
          <p:cNvSpPr>
            <a:spLocks noGrp="1"/>
          </p:cNvSpPr>
          <p:nvPr>
            <p:ph type="body" sz="quarter" idx="13"/>
          </p:nvPr>
        </p:nvSpPr>
        <p:spPr/>
        <p:txBody>
          <a:bodyPr wrap="none"/>
          <a:lstStyle/>
          <a:p>
            <a:r>
              <a:rPr kumimoji="1" lang="en-US" altLang="ja-JP" dirty="0"/>
              <a:t>Part of </a:t>
            </a:r>
            <a:r>
              <a:rPr kumimoji="1" lang="en-US" altLang="ja-JP" dirty="0" err="1"/>
              <a:t>Keysight’s</a:t>
            </a:r>
            <a:r>
              <a:rPr kumimoji="1" lang="en-US" altLang="ja-JP" dirty="0"/>
              <a:t> B2900 Precision Instrument Family</a:t>
            </a:r>
            <a:endParaRPr kumimoji="1" lang="ja-JP" altLang="en-US" dirty="0"/>
          </a:p>
        </p:txBody>
      </p:sp>
      <p:pic>
        <p:nvPicPr>
          <p:cNvPr id="4" name="Picture 3"/>
          <p:cNvPicPr>
            <a:picLocks noChangeAspect="1"/>
          </p:cNvPicPr>
          <p:nvPr/>
        </p:nvPicPr>
        <p:blipFill>
          <a:blip r:embed="rId3"/>
          <a:stretch>
            <a:fillRect/>
          </a:stretch>
        </p:blipFill>
        <p:spPr>
          <a:xfrm>
            <a:off x="1151379" y="1582756"/>
            <a:ext cx="6857143" cy="1752381"/>
          </a:xfrm>
          <a:prstGeom prst="rect">
            <a:avLst/>
          </a:prstGeom>
        </p:spPr>
      </p:pic>
      <p:sp>
        <p:nvSpPr>
          <p:cNvPr id="5" name="TextBox 4"/>
          <p:cNvSpPr txBox="1"/>
          <p:nvPr/>
        </p:nvSpPr>
        <p:spPr>
          <a:xfrm>
            <a:off x="762000" y="3505328"/>
            <a:ext cx="7943628" cy="830997"/>
          </a:xfrm>
          <a:prstGeom prst="rect">
            <a:avLst/>
          </a:prstGeom>
          <a:noFill/>
        </p:spPr>
        <p:txBody>
          <a:bodyPr wrap="square" lIns="0" rtlCol="0">
            <a:spAutoFit/>
          </a:bodyPr>
          <a:lstStyle/>
          <a:p>
            <a:r>
              <a:rPr kumimoji="1" lang="en-US" altLang="ja-JP" sz="2400" dirty="0">
                <a:latin typeface="Arial Narrow" panose="020B0606020202030204" pitchFamily="34" charset="0"/>
              </a:rPr>
              <a:t>Quickly debug and accurately characterize a wide range of devices at a low price!</a:t>
            </a:r>
          </a:p>
        </p:txBody>
      </p:sp>
      <p:sp>
        <p:nvSpPr>
          <p:cNvPr id="6" name="TextBox 5"/>
          <p:cNvSpPr txBox="1"/>
          <p:nvPr/>
        </p:nvSpPr>
        <p:spPr>
          <a:xfrm>
            <a:off x="548640" y="4397077"/>
            <a:ext cx="8340918" cy="1169551"/>
          </a:xfrm>
          <a:prstGeom prst="rect">
            <a:avLst/>
          </a:prstGeom>
          <a:noFill/>
        </p:spPr>
        <p:txBody>
          <a:bodyPr wrap="square" lIns="0" rtlCol="0">
            <a:spAutoFit/>
          </a:bodyPr>
          <a:lstStyle/>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210 V / 3 A DC / 10.5 A pulsed</a:t>
            </a:r>
          </a:p>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6 ½ digits, 10 fA/100 nV minimum resolution</a:t>
            </a:r>
          </a:p>
          <a:p>
            <a:pPr marL="285750" indent="-285750">
              <a:spcAft>
                <a:spcPts val="600"/>
              </a:spcAft>
              <a:buFont typeface="Arial" panose="020B0604020202020204" pitchFamily="34" charset="0"/>
              <a:buChar char="•"/>
            </a:pPr>
            <a:r>
              <a:rPr kumimoji="1" lang="en-US" altLang="ja-JP" sz="2000" dirty="0">
                <a:latin typeface="Arial Narrow" panose="020B0606020202030204" pitchFamily="34" charset="0"/>
              </a:rPr>
              <a:t>User friendly GUI operation; display IV curves directly on the instrument</a:t>
            </a:r>
          </a:p>
        </p:txBody>
      </p:sp>
    </p:spTree>
    <p:extLst>
      <p:ext uri="{BB962C8B-B14F-4D97-AF65-F5344CB8AC3E}">
        <p14:creationId xmlns:p14="http://schemas.microsoft.com/office/powerpoint/2010/main" val="203806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Wide Range Resistance Measurement Solution</a:t>
            </a:r>
            <a:endParaRPr kumimoji="1" lang="ja-JP" altLang="en-US" dirty="0"/>
          </a:p>
        </p:txBody>
      </p:sp>
      <p:sp>
        <p:nvSpPr>
          <p:cNvPr id="3" name="Text Placeholder 2"/>
          <p:cNvSpPr>
            <a:spLocks noGrp="1"/>
          </p:cNvSpPr>
          <p:nvPr>
            <p:ph type="body" sz="quarter" idx="13"/>
          </p:nvPr>
        </p:nvSpPr>
        <p:spPr/>
        <p:txBody>
          <a:bodyPr wrap="none"/>
          <a:lstStyle/>
          <a:p>
            <a:pPr algn="ctr"/>
            <a:r>
              <a:rPr lang="en-US" altLang="ja-JP" dirty="0"/>
              <a:t>Measure a wide range of resistance from sub-Ω to GΩ accurately</a:t>
            </a:r>
          </a:p>
        </p:txBody>
      </p:sp>
      <p:sp>
        <p:nvSpPr>
          <p:cNvPr id="6" name="TextBox 5"/>
          <p:cNvSpPr txBox="1"/>
          <p:nvPr/>
        </p:nvSpPr>
        <p:spPr>
          <a:xfrm>
            <a:off x="361005" y="1506532"/>
            <a:ext cx="7582846" cy="2769989"/>
          </a:xfrm>
          <a:prstGeom prst="rect">
            <a:avLst/>
          </a:prstGeom>
          <a:noFill/>
        </p:spPr>
        <p:txBody>
          <a:bodyPr wrap="square" lIns="0" rtlCol="0">
            <a:spAutoFit/>
          </a:bodyPr>
          <a:lstStyle/>
          <a:p>
            <a:r>
              <a:rPr kumimoji="1" lang="en-US" altLang="ja-JP" dirty="0">
                <a:solidFill>
                  <a:srgbClr val="FF0000"/>
                </a:solidFill>
                <a:latin typeface="Arial Narrow" panose="020B0606020202030204" pitchFamily="34" charset="0"/>
              </a:rPr>
              <a:t>Make a wide range of resistance measurements</a:t>
            </a:r>
          </a:p>
          <a:p>
            <a:pPr marL="285750" indent="-285750">
              <a:buFont typeface="Wingdings" panose="05000000000000000000" pitchFamily="2" charset="2"/>
              <a:buChar char="ü"/>
            </a:pPr>
            <a:r>
              <a:rPr kumimoji="1" lang="en-US" altLang="ja-JP" sz="1200" dirty="0">
                <a:latin typeface="Arial Narrow" panose="020B0606020202030204" pitchFamily="34" charset="0"/>
              </a:rPr>
              <a:t>Coverage of currents from 10 </a:t>
            </a:r>
            <a:r>
              <a:rPr kumimoji="1" lang="en-US" altLang="ja-JP" sz="1200" dirty="0" err="1">
                <a:latin typeface="Arial Narrow" panose="020B0606020202030204" pitchFamily="34" charset="0"/>
              </a:rPr>
              <a:t>fA</a:t>
            </a:r>
            <a:r>
              <a:rPr kumimoji="1" lang="en-US" altLang="ja-JP" sz="1200" dirty="0">
                <a:latin typeface="Arial Narrow" panose="020B0606020202030204" pitchFamily="34" charset="0"/>
              </a:rPr>
              <a:t> to 3 A (DC)/10.5 A (pulsed) and voltages from 100 </a:t>
            </a:r>
            <a:r>
              <a:rPr kumimoji="1" lang="en-US" altLang="ja-JP" sz="1200" dirty="0" err="1">
                <a:latin typeface="Arial Narrow" panose="020B0606020202030204" pitchFamily="34" charset="0"/>
              </a:rPr>
              <a:t>nV</a:t>
            </a:r>
            <a:r>
              <a:rPr kumimoji="1" lang="en-US" altLang="ja-JP" sz="1200" dirty="0">
                <a:latin typeface="Arial Narrow" panose="020B0606020202030204" pitchFamily="34" charset="0"/>
              </a:rPr>
              <a:t> to 210 V </a:t>
            </a:r>
            <a:br>
              <a:rPr kumimoji="1" lang="en-US" altLang="ja-JP" sz="1200" dirty="0">
                <a:latin typeface="Arial Narrow" panose="020B0606020202030204" pitchFamily="34" charset="0"/>
              </a:rPr>
            </a:br>
            <a:r>
              <a:rPr kumimoji="1" lang="en-US" altLang="ja-JP" sz="1200" dirty="0">
                <a:latin typeface="Arial Narrow" panose="020B0606020202030204" pitchFamily="34" charset="0"/>
              </a:rPr>
              <a:t>enables a wide range of resistance measurements from sub-</a:t>
            </a:r>
            <a:r>
              <a:rPr kumimoji="1" lang="el-GR" altLang="ja-JP" sz="1200" dirty="0">
                <a:latin typeface="Arial Narrow" panose="020B0606020202030204" pitchFamily="34" charset="0"/>
              </a:rPr>
              <a:t>Ω </a:t>
            </a:r>
            <a:r>
              <a:rPr kumimoji="1" lang="en-US" altLang="ja-JP" sz="1200" dirty="0">
                <a:latin typeface="Arial Narrow" panose="020B0606020202030204" pitchFamily="34" charset="0"/>
              </a:rPr>
              <a:t>to G</a:t>
            </a:r>
            <a:r>
              <a:rPr kumimoji="1" lang="el-GR" altLang="ja-JP" sz="1200" dirty="0">
                <a:latin typeface="Arial Narrow" panose="020B0606020202030204" pitchFamily="34" charset="0"/>
              </a:rPr>
              <a:t>Ω</a:t>
            </a:r>
            <a:endParaRPr kumimoji="1" lang="en-US" altLang="ja-JP" sz="1200" dirty="0">
              <a:latin typeface="Arial Narrow" panose="020B0606020202030204" pitchFamily="34" charset="0"/>
            </a:endParaRPr>
          </a:p>
          <a:p>
            <a:r>
              <a:rPr kumimoji="1" lang="en-US" altLang="ja-JP" dirty="0">
                <a:solidFill>
                  <a:srgbClr val="FF0000"/>
                </a:solidFill>
                <a:latin typeface="Arial Narrow" panose="020B0606020202030204" pitchFamily="34" charset="0"/>
              </a:rPr>
              <a:t>Ensure the accuracy with a variety of functions</a:t>
            </a:r>
          </a:p>
          <a:p>
            <a:pPr marL="285750" indent="-285750">
              <a:buFont typeface="Wingdings" panose="05000000000000000000" pitchFamily="2" charset="2"/>
              <a:buChar char="ü"/>
            </a:pPr>
            <a:r>
              <a:rPr kumimoji="1" lang="en-US" altLang="ja-JP" sz="1200" dirty="0">
                <a:latin typeface="Arial Narrow" panose="020B0606020202030204" pitchFamily="34" charset="0"/>
              </a:rPr>
              <a:t>4-wire connection eliminates cable resistance effects in low resistance measurements</a:t>
            </a:r>
          </a:p>
          <a:p>
            <a:pPr marL="285750" indent="-285750">
              <a:buFont typeface="Wingdings" panose="05000000000000000000" pitchFamily="2" charset="2"/>
              <a:buChar char="ü"/>
            </a:pPr>
            <a:r>
              <a:rPr kumimoji="1" lang="en-US" altLang="ja-JP" sz="1200" dirty="0">
                <a:latin typeface="Arial Narrow" panose="020B0606020202030204" pitchFamily="34" charset="0"/>
              </a:rPr>
              <a:t>Resistance compensation function minimizes thermal EMF errors</a:t>
            </a:r>
          </a:p>
          <a:p>
            <a:pPr marL="285750" indent="-285750">
              <a:buFont typeface="Wingdings" panose="05000000000000000000" pitchFamily="2" charset="2"/>
              <a:buChar char="ü"/>
            </a:pPr>
            <a:r>
              <a:rPr kumimoji="1" lang="en-US" altLang="ja-JP" sz="1200" dirty="0">
                <a:latin typeface="Arial Narrow" panose="020B0606020202030204" pitchFamily="34" charset="0"/>
              </a:rPr>
              <a:t>Pulsed operation mode prevents device self-heating from distorting the measurement results</a:t>
            </a:r>
          </a:p>
          <a:p>
            <a:pPr marL="285750" indent="-285750">
              <a:buFont typeface="Wingdings" panose="05000000000000000000" pitchFamily="2" charset="2"/>
              <a:buChar char="ü"/>
            </a:pPr>
            <a:r>
              <a:rPr kumimoji="1" lang="en-US" altLang="ja-JP" sz="1200" dirty="0">
                <a:latin typeface="Arial Narrow" panose="020B0606020202030204" pitchFamily="34" charset="0"/>
              </a:rPr>
              <a:t>Guard function prevents current from leaking into the cable and the surrounding measurement path in high resistance measurements</a:t>
            </a:r>
          </a:p>
          <a:p>
            <a:r>
              <a:rPr kumimoji="1" lang="en-US" altLang="ja-JP" dirty="0">
                <a:solidFill>
                  <a:srgbClr val="FF0000"/>
                </a:solidFill>
                <a:latin typeface="Arial Narrow" panose="020B0606020202030204" pitchFamily="34" charset="0"/>
              </a:rPr>
              <a:t>Improve measurements with flexible test condition</a:t>
            </a:r>
          </a:p>
          <a:p>
            <a:pPr marL="285750" indent="-285750">
              <a:buFont typeface="Wingdings" panose="05000000000000000000" pitchFamily="2" charset="2"/>
              <a:buChar char="ü"/>
            </a:pPr>
            <a:r>
              <a:rPr kumimoji="1" lang="en-US" altLang="ja-JP" sz="1200" dirty="0">
                <a:latin typeface="Arial Narrow" panose="020B0606020202030204" pitchFamily="34" charset="0"/>
              </a:rPr>
              <a:t>Both current and voltage output modes are available</a:t>
            </a:r>
          </a:p>
          <a:p>
            <a:pPr marL="285750" indent="-285750">
              <a:buFont typeface="Wingdings" panose="05000000000000000000" pitchFamily="2" charset="2"/>
              <a:buChar char="ü"/>
            </a:pPr>
            <a:r>
              <a:rPr kumimoji="1" lang="en-US" altLang="ja-JP" sz="1200" dirty="0">
                <a:latin typeface="Arial Narrow" panose="020B0606020202030204" pitchFamily="34" charset="0"/>
              </a:rPr>
              <a:t>Manual measurement mode provides optional test current settings or voltage settings to suppress self-heating caused by power dissipation</a:t>
            </a:r>
            <a:endParaRPr kumimoji="1" lang="ja-JP" altLang="en-US" sz="1400" dirty="0">
              <a:latin typeface="Arial Narrow" panose="020B0606020202030204"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6259699" y="1288719"/>
            <a:ext cx="2285715" cy="1295581"/>
          </a:xfrm>
          <a:prstGeom prst="rect">
            <a:avLst/>
          </a:prstGeom>
          <a:noFill/>
          <a:ln w="9525">
            <a:noFill/>
            <a:miter lim="800000"/>
            <a:headEnd/>
            <a:tailEnd/>
          </a:ln>
          <a:effectLst/>
        </p:spPr>
      </p:pic>
      <p:cxnSp>
        <p:nvCxnSpPr>
          <p:cNvPr id="121" name="直線矢印コネクタ 62"/>
          <p:cNvCxnSpPr/>
          <p:nvPr/>
        </p:nvCxnSpPr>
        <p:spPr>
          <a:xfrm>
            <a:off x="323528" y="5876440"/>
            <a:ext cx="8496944"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テキスト ボックス 63"/>
          <p:cNvSpPr txBox="1"/>
          <p:nvPr/>
        </p:nvSpPr>
        <p:spPr>
          <a:xfrm>
            <a:off x="7864395" y="5987311"/>
            <a:ext cx="487881" cy="215444"/>
          </a:xfrm>
          <a:prstGeom prst="rect">
            <a:avLst/>
          </a:prstGeom>
          <a:noFill/>
        </p:spPr>
        <p:txBody>
          <a:bodyPr wrap="none" lIns="36000" tIns="0" rIns="36000" bIns="0" rtlCol="0">
            <a:spAutoFit/>
          </a:bodyPr>
          <a:lstStyle/>
          <a:p>
            <a:pPr algn="ctr"/>
            <a:r>
              <a:rPr lang="en-US" sz="1400" dirty="0">
                <a:latin typeface="Arial Narrow" panose="020B0606020202030204" pitchFamily="34" charset="0"/>
              </a:rPr>
              <a:t>10 P</a:t>
            </a:r>
            <a:r>
              <a:rPr lang="el-GR" sz="1400" dirty="0">
                <a:latin typeface="Arial Narrow" panose="020B0606020202030204" pitchFamily="34" charset="0"/>
              </a:rPr>
              <a:t>Ω</a:t>
            </a:r>
            <a:endParaRPr lang="en-US" sz="1400" dirty="0">
              <a:latin typeface="Arial Narrow" panose="020B0606020202030204" pitchFamily="34" charset="0"/>
            </a:endParaRPr>
          </a:p>
        </p:txBody>
      </p:sp>
      <p:sp>
        <p:nvSpPr>
          <p:cNvPr id="123" name="テキスト ボックス 64"/>
          <p:cNvSpPr txBox="1"/>
          <p:nvPr/>
        </p:nvSpPr>
        <p:spPr>
          <a:xfrm>
            <a:off x="1802034" y="5996603"/>
            <a:ext cx="513528" cy="215444"/>
          </a:xfrm>
          <a:prstGeom prst="rect">
            <a:avLst/>
          </a:prstGeom>
          <a:noFill/>
        </p:spPr>
        <p:txBody>
          <a:bodyPr wrap="none" lIns="36000" tIns="0" rIns="36000" bIns="0" rtlCol="0">
            <a:spAutoFit/>
          </a:bodyPr>
          <a:lstStyle/>
          <a:p>
            <a:pPr algn="ctr"/>
            <a:r>
              <a:rPr lang="en-US" sz="1400" dirty="0">
                <a:latin typeface="Arial Narrow" panose="020B0606020202030204" pitchFamily="34" charset="0"/>
              </a:rPr>
              <a:t>10 m</a:t>
            </a:r>
            <a:r>
              <a:rPr lang="el-GR" sz="1400" dirty="0">
                <a:latin typeface="Arial Narrow" panose="020B0606020202030204" pitchFamily="34" charset="0"/>
              </a:rPr>
              <a:t>Ω</a:t>
            </a:r>
            <a:endParaRPr lang="en-US" sz="1400" dirty="0">
              <a:latin typeface="Arial Narrow" panose="020B0606020202030204" pitchFamily="34" charset="0"/>
            </a:endParaRPr>
          </a:p>
        </p:txBody>
      </p:sp>
      <p:sp>
        <p:nvSpPr>
          <p:cNvPr id="124" name="テキスト ボックス 65"/>
          <p:cNvSpPr txBox="1"/>
          <p:nvPr/>
        </p:nvSpPr>
        <p:spPr>
          <a:xfrm>
            <a:off x="2872000" y="5996603"/>
            <a:ext cx="390098" cy="215444"/>
          </a:xfrm>
          <a:prstGeom prst="rect">
            <a:avLst/>
          </a:prstGeom>
          <a:noFill/>
        </p:spPr>
        <p:txBody>
          <a:bodyPr wrap="none" lIns="36000" tIns="0" rIns="36000" bIns="0" rtlCol="0">
            <a:spAutoFit/>
          </a:bodyPr>
          <a:lstStyle/>
          <a:p>
            <a:pPr algn="ctr"/>
            <a:r>
              <a:rPr lang="en-US" sz="1400" dirty="0">
                <a:latin typeface="Arial Narrow" panose="020B0606020202030204" pitchFamily="34" charset="0"/>
              </a:rPr>
              <a:t>10 </a:t>
            </a:r>
            <a:r>
              <a:rPr lang="el-GR" sz="1400" dirty="0">
                <a:latin typeface="Arial Narrow" panose="020B0606020202030204" pitchFamily="34" charset="0"/>
              </a:rPr>
              <a:t>Ω</a:t>
            </a:r>
            <a:endParaRPr lang="en-US" sz="1400" dirty="0">
              <a:latin typeface="Arial Narrow" panose="020B0606020202030204" pitchFamily="34" charset="0"/>
            </a:endParaRPr>
          </a:p>
        </p:txBody>
      </p:sp>
      <p:sp>
        <p:nvSpPr>
          <p:cNvPr id="125" name="テキスト ボックス 66"/>
          <p:cNvSpPr txBox="1"/>
          <p:nvPr/>
        </p:nvSpPr>
        <p:spPr>
          <a:xfrm>
            <a:off x="3843843" y="5996603"/>
            <a:ext cx="463836" cy="215444"/>
          </a:xfrm>
          <a:prstGeom prst="rect">
            <a:avLst/>
          </a:prstGeom>
          <a:noFill/>
        </p:spPr>
        <p:txBody>
          <a:bodyPr wrap="none" lIns="36000" tIns="0" rIns="36000" bIns="0" rtlCol="0">
            <a:spAutoFit/>
          </a:bodyPr>
          <a:lstStyle/>
          <a:p>
            <a:pPr algn="ctr"/>
            <a:r>
              <a:rPr lang="en-US" sz="1400" dirty="0">
                <a:latin typeface="Arial Narrow" panose="020B0606020202030204" pitchFamily="34" charset="0"/>
              </a:rPr>
              <a:t>10 k</a:t>
            </a:r>
            <a:r>
              <a:rPr lang="el-GR" sz="1400" dirty="0">
                <a:latin typeface="Arial Narrow" panose="020B0606020202030204" pitchFamily="34" charset="0"/>
              </a:rPr>
              <a:t>Ω</a:t>
            </a:r>
            <a:endParaRPr lang="en-US" sz="1400" dirty="0">
              <a:latin typeface="Arial Narrow" panose="020B0606020202030204" pitchFamily="34" charset="0"/>
            </a:endParaRPr>
          </a:p>
        </p:txBody>
      </p:sp>
      <p:sp>
        <p:nvSpPr>
          <p:cNvPr id="126" name="テキスト ボックス 67"/>
          <p:cNvSpPr txBox="1"/>
          <p:nvPr/>
        </p:nvSpPr>
        <p:spPr>
          <a:xfrm>
            <a:off x="4819969" y="5996603"/>
            <a:ext cx="513528" cy="215444"/>
          </a:xfrm>
          <a:prstGeom prst="rect">
            <a:avLst/>
          </a:prstGeom>
          <a:noFill/>
        </p:spPr>
        <p:txBody>
          <a:bodyPr wrap="none" lIns="36000" tIns="0" rIns="36000" bIns="0" rtlCol="0">
            <a:spAutoFit/>
          </a:bodyPr>
          <a:lstStyle/>
          <a:p>
            <a:pPr algn="ctr"/>
            <a:r>
              <a:rPr lang="en-US" sz="1400" dirty="0">
                <a:latin typeface="Arial Narrow" panose="020B0606020202030204" pitchFamily="34" charset="0"/>
              </a:rPr>
              <a:t>10 M</a:t>
            </a:r>
            <a:r>
              <a:rPr lang="el-GR" sz="1400" dirty="0">
                <a:latin typeface="Arial Narrow" panose="020B0606020202030204" pitchFamily="34" charset="0"/>
              </a:rPr>
              <a:t>Ω</a:t>
            </a:r>
            <a:endParaRPr lang="en-US" sz="1400" dirty="0">
              <a:latin typeface="Arial Narrow" panose="020B0606020202030204" pitchFamily="34" charset="0"/>
            </a:endParaRPr>
          </a:p>
        </p:txBody>
      </p:sp>
      <p:sp>
        <p:nvSpPr>
          <p:cNvPr id="127" name="テキスト ボックス 68"/>
          <p:cNvSpPr txBox="1"/>
          <p:nvPr/>
        </p:nvSpPr>
        <p:spPr>
          <a:xfrm>
            <a:off x="5837699" y="5996603"/>
            <a:ext cx="503911" cy="215444"/>
          </a:xfrm>
          <a:prstGeom prst="rect">
            <a:avLst/>
          </a:prstGeom>
          <a:noFill/>
        </p:spPr>
        <p:txBody>
          <a:bodyPr wrap="none" lIns="36000" tIns="0" rIns="36000" bIns="0" rtlCol="0">
            <a:spAutoFit/>
          </a:bodyPr>
          <a:lstStyle/>
          <a:p>
            <a:pPr algn="ctr"/>
            <a:r>
              <a:rPr lang="en-US" sz="1400" dirty="0">
                <a:latin typeface="Arial Narrow" panose="020B0606020202030204" pitchFamily="34" charset="0"/>
              </a:rPr>
              <a:t>10 G</a:t>
            </a:r>
            <a:r>
              <a:rPr lang="el-GR" sz="1400" dirty="0">
                <a:latin typeface="Arial Narrow" panose="020B0606020202030204" pitchFamily="34" charset="0"/>
              </a:rPr>
              <a:t>Ω</a:t>
            </a:r>
            <a:endParaRPr lang="en-US" sz="1400" dirty="0">
              <a:latin typeface="Arial Narrow" panose="020B0606020202030204" pitchFamily="34" charset="0"/>
            </a:endParaRPr>
          </a:p>
        </p:txBody>
      </p:sp>
      <p:sp>
        <p:nvSpPr>
          <p:cNvPr id="128" name="テキスト ボックス 69"/>
          <p:cNvSpPr txBox="1"/>
          <p:nvPr/>
        </p:nvSpPr>
        <p:spPr>
          <a:xfrm>
            <a:off x="6854329" y="5996603"/>
            <a:ext cx="477301" cy="215444"/>
          </a:xfrm>
          <a:prstGeom prst="rect">
            <a:avLst/>
          </a:prstGeom>
          <a:noFill/>
        </p:spPr>
        <p:txBody>
          <a:bodyPr wrap="none" lIns="36000" tIns="0" rIns="36000" bIns="0" rtlCol="0">
            <a:spAutoFit/>
          </a:bodyPr>
          <a:lstStyle/>
          <a:p>
            <a:pPr algn="ctr"/>
            <a:r>
              <a:rPr lang="en-US" sz="1400" dirty="0">
                <a:latin typeface="Arial Narrow" panose="020B0606020202030204" pitchFamily="34" charset="0"/>
              </a:rPr>
              <a:t>10 T</a:t>
            </a:r>
            <a:r>
              <a:rPr lang="el-GR" sz="1400" dirty="0">
                <a:latin typeface="Arial Narrow" panose="020B0606020202030204" pitchFamily="34" charset="0"/>
              </a:rPr>
              <a:t>Ω</a:t>
            </a:r>
            <a:endParaRPr lang="en-US" sz="1400" dirty="0">
              <a:latin typeface="Arial Narrow" panose="020B0606020202030204" pitchFamily="34" charset="0"/>
            </a:endParaRPr>
          </a:p>
        </p:txBody>
      </p:sp>
      <p:sp>
        <p:nvSpPr>
          <p:cNvPr id="129" name="テキスト ボックス 74"/>
          <p:cNvSpPr txBox="1"/>
          <p:nvPr/>
        </p:nvSpPr>
        <p:spPr>
          <a:xfrm>
            <a:off x="799660" y="5996603"/>
            <a:ext cx="494293" cy="215444"/>
          </a:xfrm>
          <a:prstGeom prst="rect">
            <a:avLst/>
          </a:prstGeom>
          <a:noFill/>
        </p:spPr>
        <p:txBody>
          <a:bodyPr wrap="none" lIns="36000" tIns="0" rIns="36000" bIns="0" rtlCol="0">
            <a:spAutoFit/>
          </a:bodyPr>
          <a:lstStyle/>
          <a:p>
            <a:pPr algn="ctr"/>
            <a:r>
              <a:rPr lang="en-US" sz="1400" dirty="0">
                <a:latin typeface="Arial Narrow" panose="020B0606020202030204" pitchFamily="34" charset="0"/>
              </a:rPr>
              <a:t>10 µ</a:t>
            </a:r>
            <a:r>
              <a:rPr lang="el-GR" sz="1400" dirty="0">
                <a:latin typeface="Arial Narrow" panose="020B0606020202030204" pitchFamily="34" charset="0"/>
              </a:rPr>
              <a:t>Ω</a:t>
            </a:r>
            <a:endParaRPr lang="en-US" sz="1400" dirty="0">
              <a:latin typeface="Arial Narrow" panose="020B0606020202030204" pitchFamily="34" charset="0"/>
            </a:endParaRPr>
          </a:p>
        </p:txBody>
      </p:sp>
      <p:cxnSp>
        <p:nvCxnSpPr>
          <p:cNvPr id="130" name="直線コネクタ 75"/>
          <p:cNvCxnSpPr/>
          <p:nvPr/>
        </p:nvCxnSpPr>
        <p:spPr>
          <a:xfrm>
            <a:off x="1043608" y="5754587"/>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76"/>
          <p:cNvCxnSpPr/>
          <p:nvPr/>
        </p:nvCxnSpPr>
        <p:spPr>
          <a:xfrm>
            <a:off x="2051720" y="5754587"/>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77"/>
          <p:cNvCxnSpPr/>
          <p:nvPr/>
        </p:nvCxnSpPr>
        <p:spPr>
          <a:xfrm>
            <a:off x="3059832" y="5754587"/>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78"/>
          <p:cNvCxnSpPr/>
          <p:nvPr/>
        </p:nvCxnSpPr>
        <p:spPr>
          <a:xfrm>
            <a:off x="4067944" y="5754587"/>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79"/>
          <p:cNvCxnSpPr/>
          <p:nvPr/>
        </p:nvCxnSpPr>
        <p:spPr>
          <a:xfrm>
            <a:off x="5076056" y="5754587"/>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80"/>
          <p:cNvCxnSpPr/>
          <p:nvPr/>
        </p:nvCxnSpPr>
        <p:spPr>
          <a:xfrm>
            <a:off x="6084168" y="5754587"/>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81"/>
          <p:cNvCxnSpPr/>
          <p:nvPr/>
        </p:nvCxnSpPr>
        <p:spPr>
          <a:xfrm>
            <a:off x="7092280" y="5754587"/>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82"/>
          <p:cNvCxnSpPr/>
          <p:nvPr/>
        </p:nvCxnSpPr>
        <p:spPr>
          <a:xfrm>
            <a:off x="8100392" y="5754587"/>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Left-Right Arrow 46"/>
          <p:cNvSpPr/>
          <p:nvPr/>
        </p:nvSpPr>
        <p:spPr>
          <a:xfrm>
            <a:off x="2341725" y="4696616"/>
            <a:ext cx="3814451" cy="386314"/>
          </a:xfrm>
          <a:prstGeom prst="lef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テキスト ボックス 71"/>
          <p:cNvSpPr txBox="1"/>
          <p:nvPr/>
        </p:nvSpPr>
        <p:spPr>
          <a:xfrm>
            <a:off x="1894641" y="4438388"/>
            <a:ext cx="1741118" cy="307777"/>
          </a:xfrm>
          <a:prstGeom prst="rect">
            <a:avLst/>
          </a:prstGeom>
          <a:noFill/>
        </p:spPr>
        <p:txBody>
          <a:bodyPr wrap="none" rtlCol="0">
            <a:spAutoFit/>
          </a:bodyPr>
          <a:lstStyle/>
          <a:p>
            <a:r>
              <a:rPr lang="en-US" sz="1400" dirty="0">
                <a:latin typeface="Arial Narrow" panose="020B0606020202030204" pitchFamily="34" charset="0"/>
              </a:rPr>
              <a:t>B2900A Series of SMU</a:t>
            </a:r>
          </a:p>
        </p:txBody>
      </p:sp>
      <p:pic>
        <p:nvPicPr>
          <p:cNvPr id="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7752" y="4484190"/>
            <a:ext cx="1600423" cy="800000"/>
          </a:xfrm>
          <a:prstGeom prst="round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8" name="Picture 147"/>
          <p:cNvPicPr>
            <a:picLocks noChangeAspect="1"/>
          </p:cNvPicPr>
          <p:nvPr/>
        </p:nvPicPr>
        <p:blipFill>
          <a:blip r:embed="rId5"/>
          <a:stretch>
            <a:fillRect/>
          </a:stretch>
        </p:blipFill>
        <p:spPr>
          <a:xfrm>
            <a:off x="7530347" y="2415335"/>
            <a:ext cx="1428572" cy="952381"/>
          </a:xfrm>
          <a:prstGeom prst="ellipse">
            <a:avLst/>
          </a:prstGeom>
        </p:spPr>
      </p:pic>
      <p:sp>
        <p:nvSpPr>
          <p:cNvPr id="4" name="TextBox 3"/>
          <p:cNvSpPr txBox="1"/>
          <p:nvPr/>
        </p:nvSpPr>
        <p:spPr>
          <a:xfrm>
            <a:off x="2128059" y="6242852"/>
            <a:ext cx="4438996" cy="523220"/>
          </a:xfrm>
          <a:prstGeom prst="rect">
            <a:avLst/>
          </a:prstGeom>
          <a:noFill/>
        </p:spPr>
        <p:txBody>
          <a:bodyPr wrap="square" lIns="0" rtlCol="0" anchor="b">
            <a:spAutoFit/>
          </a:bodyPr>
          <a:lstStyle/>
          <a:p>
            <a:r>
              <a:rPr kumimoji="1" lang="en-US" altLang="ja-JP" sz="1400" dirty="0">
                <a:latin typeface="Arial Narrow" panose="020B0606020202030204" pitchFamily="34" charset="0"/>
                <a:hlinkClick r:id="rId6"/>
              </a:rPr>
              <a:t>http://literature.cdn.keysight.com/litweb/pdf/5990-6633EN.pdf</a:t>
            </a:r>
            <a:endParaRPr kumimoji="1" lang="en-US" altLang="ja-JP" sz="1400" dirty="0">
              <a:latin typeface="Arial Narrow" panose="020B0606020202030204" pitchFamily="34" charset="0"/>
            </a:endParaRPr>
          </a:p>
          <a:p>
            <a:r>
              <a:rPr kumimoji="1" lang="en-US" altLang="ja-JP" sz="1400" dirty="0">
                <a:latin typeface="Arial Narrow" panose="020B0606020202030204" pitchFamily="34" charset="0"/>
                <a:hlinkClick r:id="rId7"/>
              </a:rPr>
              <a:t>http://literature.cdn.keysight.com/litweb/pdf/5992-1212EN.pdf</a:t>
            </a:r>
            <a:endParaRPr kumimoji="1" lang="ja-JP" altLang="en-US" sz="1400" dirty="0">
              <a:latin typeface="Arial Narrow" panose="020B0606020202030204" pitchFamily="34" charset="0"/>
            </a:endParaRPr>
          </a:p>
        </p:txBody>
      </p:sp>
      <p:sp>
        <p:nvSpPr>
          <p:cNvPr id="44" name="Left-Right Arrow 44"/>
          <p:cNvSpPr/>
          <p:nvPr/>
        </p:nvSpPr>
        <p:spPr>
          <a:xfrm>
            <a:off x="3415152" y="5422118"/>
            <a:ext cx="2211752" cy="144000"/>
          </a:xfrm>
          <a:prstGeom prst="leftRigh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テキスト ボックス 70"/>
          <p:cNvSpPr txBox="1"/>
          <p:nvPr/>
        </p:nvSpPr>
        <p:spPr>
          <a:xfrm>
            <a:off x="2424789" y="5368978"/>
            <a:ext cx="1061508" cy="253916"/>
          </a:xfrm>
          <a:prstGeom prst="rect">
            <a:avLst/>
          </a:prstGeom>
          <a:noFill/>
        </p:spPr>
        <p:txBody>
          <a:bodyPr wrap="none" rtlCol="0">
            <a:spAutoFit/>
          </a:bodyPr>
          <a:lstStyle/>
          <a:p>
            <a:pPr algn="r"/>
            <a:r>
              <a:rPr lang="en-US" sz="1050" dirty="0">
                <a:latin typeface="Arial Narrow" panose="020B0606020202030204" pitchFamily="34" charset="0"/>
              </a:rPr>
              <a:t>Digital Multi Meter</a:t>
            </a:r>
          </a:p>
        </p:txBody>
      </p:sp>
      <p:pic>
        <p:nvPicPr>
          <p:cNvPr id="48" name="Picture 4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900" y="5282883"/>
            <a:ext cx="840873" cy="418982"/>
          </a:xfrm>
          <a:prstGeom prst="round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8867" y="5134087"/>
            <a:ext cx="346242" cy="692483"/>
          </a:xfrm>
          <a:prstGeom prst="round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85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a:lstStyle/>
          <a:p>
            <a:r>
              <a:rPr kumimoji="1" lang="en-US" altLang="ja-JP" dirty="0"/>
              <a:t>Current-Voltage Characterization of Transistors</a:t>
            </a:r>
            <a:endParaRPr kumimoji="1" lang="ja-JP" altLang="en-US" dirty="0"/>
          </a:p>
        </p:txBody>
      </p:sp>
      <p:sp>
        <p:nvSpPr>
          <p:cNvPr id="5" name="Text Placeholder 4"/>
          <p:cNvSpPr>
            <a:spLocks noGrp="1"/>
          </p:cNvSpPr>
          <p:nvPr>
            <p:ph type="body" sz="quarter" idx="13"/>
          </p:nvPr>
        </p:nvSpPr>
        <p:spPr/>
        <p:txBody>
          <a:bodyPr/>
          <a:lstStyle/>
          <a:p>
            <a:r>
              <a:rPr lang="en-US" altLang="ja-JP" dirty="0"/>
              <a:t>Simplify multi-channel I-V measurement tasks and improve characterization efficiency</a:t>
            </a:r>
          </a:p>
        </p:txBody>
      </p:sp>
      <p:sp>
        <p:nvSpPr>
          <p:cNvPr id="8" name="TextBox 7"/>
          <p:cNvSpPr txBox="1"/>
          <p:nvPr/>
        </p:nvSpPr>
        <p:spPr>
          <a:xfrm>
            <a:off x="251556" y="1494271"/>
            <a:ext cx="8654663" cy="2400657"/>
          </a:xfrm>
          <a:prstGeom prst="rect">
            <a:avLst/>
          </a:prstGeom>
          <a:noFill/>
        </p:spPr>
        <p:txBody>
          <a:bodyPr wrap="square" lIns="0" rtlCol="0">
            <a:spAutoFit/>
          </a:bodyPr>
          <a:lstStyle/>
          <a:p>
            <a:r>
              <a:rPr kumimoji="1" lang="en-US" altLang="ja-JP" dirty="0">
                <a:solidFill>
                  <a:srgbClr val="FF0000"/>
                </a:solidFill>
                <a:latin typeface="Arial Narrow" panose="020B0606020202030204" pitchFamily="34" charset="0"/>
              </a:rPr>
              <a:t>Characterize a variety of transistors precisely</a:t>
            </a:r>
          </a:p>
          <a:p>
            <a:pPr marL="285750" indent="-285750">
              <a:buFont typeface="Wingdings" panose="05000000000000000000" pitchFamily="2" charset="2"/>
              <a:buChar char="ü"/>
            </a:pPr>
            <a:r>
              <a:rPr kumimoji="1" lang="en-US" altLang="ja-JP" sz="1200" dirty="0">
                <a:latin typeface="Arial Narrow" panose="020B0606020202030204" pitchFamily="34" charset="0"/>
              </a:rPr>
              <a:t>Integrated I-V source &amp; measurement capabilities eliminate the needs for the complicated instrumentation and wiring</a:t>
            </a:r>
          </a:p>
          <a:p>
            <a:pPr marL="285750" indent="-285750">
              <a:buFont typeface="Wingdings" panose="05000000000000000000" pitchFamily="2" charset="2"/>
              <a:buChar char="ü"/>
            </a:pPr>
            <a:r>
              <a:rPr kumimoji="1" lang="en-US" altLang="ja-JP" sz="1200" dirty="0">
                <a:latin typeface="Arial Narrow" panose="020B0606020202030204" pitchFamily="34" charset="0"/>
              </a:rPr>
              <a:t>6 ½ digit source &amp; measurement resolution helps you make a precise characterization</a:t>
            </a:r>
          </a:p>
          <a:p>
            <a:pPr marL="285750" indent="-285750">
              <a:buFont typeface="Wingdings" panose="05000000000000000000" pitchFamily="2" charset="2"/>
              <a:buChar char="ü"/>
            </a:pPr>
            <a:r>
              <a:rPr kumimoji="1" lang="en-US" altLang="ja-JP" sz="1200" dirty="0">
                <a:latin typeface="Arial Narrow" panose="020B0606020202030204" pitchFamily="34" charset="0"/>
              </a:rPr>
              <a:t>Range of up to ±210 V and ±3 A (DC) / ±10.5 A (pulsed) provides wider coverage for testing a variety of transistors</a:t>
            </a:r>
          </a:p>
          <a:p>
            <a:r>
              <a:rPr kumimoji="1" lang="en-US" altLang="ja-JP" dirty="0">
                <a:solidFill>
                  <a:srgbClr val="FF0000"/>
                </a:solidFill>
                <a:latin typeface="Arial Narrow" panose="020B0606020202030204" pitchFamily="34" charset="0"/>
              </a:rPr>
              <a:t>Perform multi-channel sweep measurements easily</a:t>
            </a:r>
          </a:p>
          <a:p>
            <a:pPr marL="285750" indent="-285750">
              <a:buFont typeface="Wingdings" panose="05000000000000000000" pitchFamily="2" charset="2"/>
              <a:buChar char="ü"/>
            </a:pPr>
            <a:r>
              <a:rPr kumimoji="1" lang="en-US" altLang="ja-JP" sz="1200" dirty="0">
                <a:latin typeface="Arial Narrow" panose="020B0606020202030204" pitchFamily="34" charset="0"/>
              </a:rPr>
              <a:t>Built-in sweep function supports all of the standard sweep parameters</a:t>
            </a:r>
          </a:p>
          <a:p>
            <a:pPr marL="285750" indent="-285750">
              <a:buFont typeface="Wingdings" panose="05000000000000000000" pitchFamily="2" charset="2"/>
              <a:buChar char="ü"/>
            </a:pPr>
            <a:r>
              <a:rPr kumimoji="1" lang="en-US" altLang="ja-JP" sz="1200" dirty="0">
                <a:latin typeface="Arial Narrow" panose="020B0606020202030204" pitchFamily="34" charset="0"/>
              </a:rPr>
              <a:t>Channels in 2 Ch models can work with each other synchronously, which makes them suitable to get 3 terminal transistor characteristics </a:t>
            </a:r>
            <a:br>
              <a:rPr kumimoji="1" lang="en-US" altLang="ja-JP" sz="1200" dirty="0">
                <a:latin typeface="Arial Narrow" panose="020B0606020202030204" pitchFamily="34" charset="0"/>
              </a:rPr>
            </a:br>
            <a:r>
              <a:rPr kumimoji="1" lang="en-US" altLang="ja-JP" sz="1200" dirty="0">
                <a:latin typeface="Arial Narrow" panose="020B0606020202030204" pitchFamily="34" charset="0"/>
              </a:rPr>
              <a:t>such as Id-</a:t>
            </a:r>
            <a:r>
              <a:rPr kumimoji="1" lang="en-US" altLang="ja-JP" sz="1200" dirty="0" err="1">
                <a:latin typeface="Arial Narrow" panose="020B0606020202030204" pitchFamily="34" charset="0"/>
              </a:rPr>
              <a:t>Vd</a:t>
            </a:r>
            <a:r>
              <a:rPr kumimoji="1" lang="en-US" altLang="ja-JP" sz="1200" dirty="0">
                <a:latin typeface="Arial Narrow" panose="020B0606020202030204" pitchFamily="34" charset="0"/>
              </a:rPr>
              <a:t>, Id-Vg, </a:t>
            </a:r>
            <a:r>
              <a:rPr kumimoji="1" lang="en-US" altLang="ja-JP" sz="1200" dirty="0" err="1">
                <a:latin typeface="Arial Narrow" panose="020B0606020202030204" pitchFamily="34" charset="0"/>
              </a:rPr>
              <a:t>Ic-Vc</a:t>
            </a:r>
            <a:r>
              <a:rPr kumimoji="1" lang="en-US" altLang="ja-JP" sz="1200" dirty="0">
                <a:latin typeface="Arial Narrow" panose="020B0606020202030204" pitchFamily="34" charset="0"/>
              </a:rPr>
              <a:t> curves</a:t>
            </a:r>
            <a:endParaRPr kumimoji="1" lang="en-US" altLang="ja-JP" sz="1400" dirty="0">
              <a:latin typeface="Arial Narrow" panose="020B0606020202030204" pitchFamily="34" charset="0"/>
            </a:endParaRPr>
          </a:p>
          <a:p>
            <a:r>
              <a:rPr kumimoji="1" lang="en-US" altLang="ja-JP" dirty="0">
                <a:solidFill>
                  <a:srgbClr val="FF0000"/>
                </a:solidFill>
                <a:latin typeface="Arial Narrow" panose="020B0606020202030204" pitchFamily="34" charset="0"/>
              </a:rPr>
              <a:t>Improve productivity for test, debug and characterization</a:t>
            </a:r>
          </a:p>
          <a:p>
            <a:pPr marL="285750" indent="-285750">
              <a:buFont typeface="Wingdings" panose="05000000000000000000" pitchFamily="2" charset="2"/>
              <a:buChar char="ü"/>
            </a:pPr>
            <a:r>
              <a:rPr kumimoji="1" lang="en-US" altLang="ja-JP" sz="1200" dirty="0">
                <a:latin typeface="Arial Narrow" panose="020B0606020202030204" pitchFamily="34" charset="0"/>
              </a:rPr>
              <a:t>Intuitive GUI makes it easy to set up, make, and display sweep measurements quickly</a:t>
            </a:r>
          </a:p>
          <a:p>
            <a:pPr marL="285750" indent="-285750">
              <a:buFont typeface="Wingdings" panose="05000000000000000000" pitchFamily="2" charset="2"/>
              <a:buChar char="ü"/>
            </a:pPr>
            <a:r>
              <a:rPr kumimoji="1" lang="en-US" altLang="ja-JP" sz="1200" dirty="0" err="1">
                <a:latin typeface="Arial Narrow" panose="020B0606020202030204" pitchFamily="34" charset="0"/>
              </a:rPr>
              <a:t>EasyEXPERT</a:t>
            </a:r>
            <a:r>
              <a:rPr kumimoji="1" lang="en-US" altLang="ja-JP" sz="1200" dirty="0">
                <a:latin typeface="Arial Narrow" panose="020B0606020202030204" pitchFamily="34" charset="0"/>
              </a:rPr>
              <a:t> group+ software is available for detailed characterization and analysis of transistors</a:t>
            </a:r>
            <a:endParaRPr kumimoji="1" lang="ja-JP" altLang="en-US" sz="1400" dirty="0">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5156912" y="3984323"/>
            <a:ext cx="2857143" cy="2286319"/>
          </a:xfrm>
          <a:prstGeom prst="rect">
            <a:avLst/>
          </a:prstGeom>
        </p:spPr>
      </p:pic>
      <p:pic>
        <p:nvPicPr>
          <p:cNvPr id="9" name="Picture 8"/>
          <p:cNvPicPr>
            <a:picLocks noChangeAspect="1"/>
          </p:cNvPicPr>
          <p:nvPr/>
        </p:nvPicPr>
        <p:blipFill>
          <a:blip r:embed="rId4"/>
          <a:stretch>
            <a:fillRect/>
          </a:stretch>
        </p:blipFill>
        <p:spPr>
          <a:xfrm>
            <a:off x="251556" y="4718255"/>
            <a:ext cx="2115065" cy="1586298"/>
          </a:xfrm>
          <a:prstGeom prst="rect">
            <a:avLst/>
          </a:prstGeom>
        </p:spPr>
      </p:pic>
      <p:pic>
        <p:nvPicPr>
          <p:cNvPr id="10" name="Picture 9"/>
          <p:cNvPicPr>
            <a:picLocks noChangeAspect="1"/>
          </p:cNvPicPr>
          <p:nvPr/>
        </p:nvPicPr>
        <p:blipFill>
          <a:blip r:embed="rId5"/>
          <a:stretch>
            <a:fillRect/>
          </a:stretch>
        </p:blipFill>
        <p:spPr>
          <a:xfrm>
            <a:off x="2615352" y="4718255"/>
            <a:ext cx="2115064" cy="1586298"/>
          </a:xfrm>
          <a:prstGeom prst="rect">
            <a:avLst/>
          </a:prstGeom>
        </p:spPr>
      </p:pic>
      <p:sp>
        <p:nvSpPr>
          <p:cNvPr id="13" name="TextBox 12"/>
          <p:cNvSpPr txBox="1"/>
          <p:nvPr/>
        </p:nvSpPr>
        <p:spPr>
          <a:xfrm>
            <a:off x="258749" y="4128707"/>
            <a:ext cx="4438996" cy="523220"/>
          </a:xfrm>
          <a:prstGeom prst="rect">
            <a:avLst/>
          </a:prstGeom>
          <a:noFill/>
        </p:spPr>
        <p:txBody>
          <a:bodyPr wrap="square" lIns="0" rtlCol="0" anchor="b">
            <a:spAutoFit/>
          </a:bodyPr>
          <a:lstStyle/>
          <a:p>
            <a:r>
              <a:rPr kumimoji="1" lang="en-US" altLang="ja-JP" sz="1400" dirty="0">
                <a:latin typeface="Arial Narrow" panose="020B0606020202030204" pitchFamily="34" charset="0"/>
                <a:hlinkClick r:id="rId6"/>
              </a:rPr>
              <a:t>http://literature.cdn.keysight.com/litweb/pdf/5990-6995EN.pdf</a:t>
            </a:r>
            <a:endParaRPr kumimoji="1" lang="en-US" altLang="ja-JP" sz="1400" dirty="0">
              <a:latin typeface="Arial Narrow" panose="020B0606020202030204" pitchFamily="34" charset="0"/>
            </a:endParaRPr>
          </a:p>
          <a:p>
            <a:r>
              <a:rPr kumimoji="1" lang="en-US" altLang="ja-JP" sz="1400" dirty="0">
                <a:latin typeface="Arial Narrow" panose="020B0606020202030204" pitchFamily="34" charset="0"/>
                <a:hlinkClick r:id="rId7"/>
              </a:rPr>
              <a:t>http://literature.cdn.keysight.com/litweb/pdf/5990-6587EN.pdf</a:t>
            </a:r>
            <a:endParaRPr kumimoji="1" lang="ja-JP" altLang="en-US" sz="1400" dirty="0">
              <a:latin typeface="Arial Narrow" panose="020B0606020202030204" pitchFamily="34" charset="0"/>
            </a:endParaRPr>
          </a:p>
        </p:txBody>
      </p:sp>
      <p:sp>
        <p:nvSpPr>
          <p:cNvPr id="12" name="TextBox 11"/>
          <p:cNvSpPr txBox="1"/>
          <p:nvPr/>
        </p:nvSpPr>
        <p:spPr>
          <a:xfrm>
            <a:off x="258749" y="3877713"/>
            <a:ext cx="3392906" cy="369332"/>
          </a:xfrm>
          <a:prstGeom prst="rect">
            <a:avLst/>
          </a:prstGeom>
          <a:noFill/>
        </p:spPr>
        <p:txBody>
          <a:bodyPr wrap="square" lIns="0" rtlCol="0">
            <a:spAutoFit/>
          </a:bodyPr>
          <a:lstStyle/>
          <a:p>
            <a:r>
              <a:rPr lang="en-US" sz="1600" b="1" dirty="0">
                <a:latin typeface="+mj-lt"/>
              </a:rPr>
              <a:t>Application notes</a:t>
            </a:r>
            <a:r>
              <a:rPr lang="en-US" dirty="0"/>
              <a:t>:</a:t>
            </a:r>
          </a:p>
        </p:txBody>
      </p:sp>
    </p:spTree>
    <p:extLst>
      <p:ext uri="{BB962C8B-B14F-4D97-AF65-F5344CB8AC3E}">
        <p14:creationId xmlns:p14="http://schemas.microsoft.com/office/powerpoint/2010/main" val="18246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altLang="ja-JP" dirty="0"/>
              <a:t>Fast Light-Current-Voltage Testing of Laser Diodes</a:t>
            </a:r>
            <a:endParaRPr kumimoji="1" lang="ja-JP" altLang="en-US" dirty="0"/>
          </a:p>
        </p:txBody>
      </p:sp>
      <p:sp>
        <p:nvSpPr>
          <p:cNvPr id="3" name="Text Placeholder 2"/>
          <p:cNvSpPr>
            <a:spLocks noGrp="1"/>
          </p:cNvSpPr>
          <p:nvPr>
            <p:ph type="body" sz="quarter" idx="13"/>
          </p:nvPr>
        </p:nvSpPr>
        <p:spPr/>
        <p:txBody>
          <a:bodyPr wrap="none"/>
          <a:lstStyle/>
          <a:p>
            <a:r>
              <a:rPr lang="en-US" altLang="ja-JP" dirty="0"/>
              <a:t>Improve L-I-V test speed by fast &amp; noiseless measurement</a:t>
            </a:r>
          </a:p>
        </p:txBody>
      </p:sp>
      <p:pic>
        <p:nvPicPr>
          <p:cNvPr id="4" name="Picture 3"/>
          <p:cNvPicPr>
            <a:picLocks noChangeAspect="1"/>
          </p:cNvPicPr>
          <p:nvPr/>
        </p:nvPicPr>
        <p:blipFill>
          <a:blip r:embed="rId3"/>
          <a:stretch>
            <a:fillRect/>
          </a:stretch>
        </p:blipFill>
        <p:spPr>
          <a:xfrm>
            <a:off x="6693274" y="1349205"/>
            <a:ext cx="2194286" cy="1645714"/>
          </a:xfrm>
          <a:prstGeom prst="rect">
            <a:avLst/>
          </a:prstGeom>
        </p:spPr>
      </p:pic>
      <p:pic>
        <p:nvPicPr>
          <p:cNvPr id="5" name="Picture 4"/>
          <p:cNvPicPr>
            <a:picLocks noChangeAspect="1"/>
          </p:cNvPicPr>
          <p:nvPr/>
        </p:nvPicPr>
        <p:blipFill>
          <a:blip r:embed="rId4"/>
          <a:stretch>
            <a:fillRect/>
          </a:stretch>
        </p:blipFill>
        <p:spPr>
          <a:xfrm>
            <a:off x="477895" y="4314075"/>
            <a:ext cx="3810532" cy="1991003"/>
          </a:xfrm>
          <a:prstGeom prst="rect">
            <a:avLst/>
          </a:prstGeom>
        </p:spPr>
      </p:pic>
      <p:sp>
        <p:nvSpPr>
          <p:cNvPr id="7" name="TextBox 6"/>
          <p:cNvSpPr txBox="1"/>
          <p:nvPr/>
        </p:nvSpPr>
        <p:spPr>
          <a:xfrm>
            <a:off x="258749" y="1375086"/>
            <a:ext cx="6230109" cy="2215991"/>
          </a:xfrm>
          <a:prstGeom prst="rect">
            <a:avLst/>
          </a:prstGeom>
          <a:noFill/>
        </p:spPr>
        <p:txBody>
          <a:bodyPr wrap="square" lIns="0" rtlCol="0">
            <a:spAutoFit/>
          </a:bodyPr>
          <a:lstStyle/>
          <a:p>
            <a:r>
              <a:rPr kumimoji="1" lang="en-US" altLang="ja-JP" dirty="0">
                <a:solidFill>
                  <a:srgbClr val="FF0000"/>
                </a:solidFill>
                <a:latin typeface="Arial Narrow" panose="020B0606020202030204" pitchFamily="34" charset="0"/>
              </a:rPr>
              <a:t>Improve throughput in production test</a:t>
            </a:r>
          </a:p>
          <a:p>
            <a:pPr marL="285750" indent="-285750">
              <a:buFont typeface="Wingdings" panose="05000000000000000000" pitchFamily="2" charset="2"/>
              <a:buChar char="ü"/>
            </a:pPr>
            <a:r>
              <a:rPr kumimoji="1" lang="en-US" altLang="ja-JP" sz="1200" dirty="0">
                <a:latin typeface="Arial Narrow" panose="020B0606020202030204" pitchFamily="34" charset="0"/>
              </a:rPr>
              <a:t>The B2900A of SMU series possesses the fastest sweep measurement speed of any SMU in its class</a:t>
            </a:r>
          </a:p>
          <a:p>
            <a:pPr marL="285750" indent="-285750">
              <a:buFont typeface="Wingdings" panose="05000000000000000000" pitchFamily="2" charset="2"/>
              <a:buChar char="ü"/>
            </a:pPr>
            <a:r>
              <a:rPr kumimoji="1" lang="en-US" altLang="ja-JP" sz="1200" dirty="0">
                <a:latin typeface="Arial Narrow" panose="020B0606020202030204" pitchFamily="34" charset="0"/>
              </a:rPr>
              <a:t>6 ½ digit high resolution &amp; low noise floor help you get accurate &amp; stable test result with shorter measurement time, and prevent the self-heating effect from affecting the characteristics</a:t>
            </a:r>
          </a:p>
          <a:p>
            <a:r>
              <a:rPr kumimoji="1" lang="en-US" altLang="ja-JP" dirty="0">
                <a:solidFill>
                  <a:srgbClr val="FF0000"/>
                </a:solidFill>
                <a:latin typeface="Arial Narrow" panose="020B0606020202030204" pitchFamily="34" charset="0"/>
              </a:rPr>
              <a:t>Perform multi-channel sweep measurements easily</a:t>
            </a:r>
          </a:p>
          <a:p>
            <a:pPr marL="285750" indent="-285750">
              <a:buFont typeface="Wingdings" panose="05000000000000000000" pitchFamily="2" charset="2"/>
              <a:buChar char="ü"/>
            </a:pPr>
            <a:r>
              <a:rPr kumimoji="1" lang="en-US" altLang="ja-JP" sz="1200" dirty="0">
                <a:latin typeface="Arial Narrow" panose="020B0606020202030204" pitchFamily="34" charset="0"/>
              </a:rPr>
              <a:t>Built-in sweep function supports all of the standard sweep parameters</a:t>
            </a:r>
          </a:p>
          <a:p>
            <a:pPr marL="285750" indent="-285750">
              <a:buFont typeface="Wingdings" panose="05000000000000000000" pitchFamily="2" charset="2"/>
              <a:buChar char="ü"/>
            </a:pPr>
            <a:r>
              <a:rPr kumimoji="1" lang="en-US" altLang="ja-JP" sz="1200" dirty="0">
                <a:latin typeface="Arial Narrow" panose="020B0606020202030204" pitchFamily="34" charset="0"/>
              </a:rPr>
              <a:t>Channels in 2 Ch models can work with each other synchronously</a:t>
            </a:r>
            <a:endParaRPr kumimoji="1" lang="en-US" altLang="ja-JP" dirty="0">
              <a:latin typeface="Arial Narrow" panose="020B0606020202030204" pitchFamily="34" charset="0"/>
            </a:endParaRPr>
          </a:p>
          <a:p>
            <a:r>
              <a:rPr kumimoji="1" lang="en-US" altLang="ja-JP" dirty="0">
                <a:solidFill>
                  <a:srgbClr val="FF0000"/>
                </a:solidFill>
                <a:latin typeface="Arial Narrow" panose="020B0606020202030204" pitchFamily="34" charset="0"/>
              </a:rPr>
              <a:t>Improve productivity for test, debug and characterization</a:t>
            </a:r>
          </a:p>
          <a:p>
            <a:pPr marL="285750" indent="-285750">
              <a:buFont typeface="Wingdings" panose="05000000000000000000" pitchFamily="2" charset="2"/>
              <a:buChar char="ü"/>
            </a:pPr>
            <a:r>
              <a:rPr kumimoji="1" lang="en-US" altLang="ja-JP" sz="1200" dirty="0">
                <a:latin typeface="Arial Narrow" panose="020B0606020202030204" pitchFamily="34" charset="0"/>
              </a:rPr>
              <a:t>Intuitive GUI makes it easy to set </a:t>
            </a:r>
            <a:r>
              <a:rPr kumimoji="1" lang="en-US" altLang="ja-JP" sz="1200" dirty="0" err="1">
                <a:latin typeface="Arial Narrow" panose="020B0606020202030204" pitchFamily="34" charset="0"/>
              </a:rPr>
              <a:t>up,make</a:t>
            </a:r>
            <a:r>
              <a:rPr kumimoji="1" lang="en-US" altLang="ja-JP" sz="1200" dirty="0">
                <a:latin typeface="Arial Narrow" panose="020B0606020202030204" pitchFamily="34" charset="0"/>
              </a:rPr>
              <a:t>, and display sweep measurements quickly</a:t>
            </a:r>
          </a:p>
          <a:p>
            <a:pPr marL="285750" indent="-285750">
              <a:buFont typeface="Wingdings" panose="05000000000000000000" pitchFamily="2" charset="2"/>
              <a:buChar char="ü"/>
            </a:pPr>
            <a:r>
              <a:rPr kumimoji="1" lang="en-US" altLang="ja-JP" sz="1200" dirty="0">
                <a:latin typeface="Arial Narrow" panose="020B0606020202030204" pitchFamily="34" charset="0"/>
              </a:rPr>
              <a:t>Multiple software control options improve productivity for test, debug and characterization</a:t>
            </a:r>
            <a:endParaRPr kumimoji="1" lang="en-US" altLang="ja-JP" dirty="0">
              <a:latin typeface="Arial Narrow" panose="020B0606020202030204" pitchFamily="34" charset="0"/>
            </a:endParaRPr>
          </a:p>
        </p:txBody>
      </p:sp>
      <p:grpSp>
        <p:nvGrpSpPr>
          <p:cNvPr id="9" name="Group 8"/>
          <p:cNvGrpSpPr/>
          <p:nvPr/>
        </p:nvGrpSpPr>
        <p:grpSpPr>
          <a:xfrm>
            <a:off x="4569052" y="4471576"/>
            <a:ext cx="4315206" cy="1754652"/>
            <a:chOff x="370275" y="2001131"/>
            <a:chExt cx="4315206" cy="1754652"/>
          </a:xfrm>
        </p:grpSpPr>
        <p:pic>
          <p:nvPicPr>
            <p:cNvPr id="10" name="Picture 9"/>
            <p:cNvPicPr>
              <a:picLocks noChangeAspect="1"/>
            </p:cNvPicPr>
            <p:nvPr/>
          </p:nvPicPr>
          <p:blipFill>
            <a:blip r:embed="rId5"/>
            <a:stretch>
              <a:fillRect/>
            </a:stretch>
          </p:blipFill>
          <p:spPr>
            <a:xfrm>
              <a:off x="495627" y="2638099"/>
              <a:ext cx="1585275" cy="673082"/>
            </a:xfrm>
            <a:prstGeom prst="rect">
              <a:avLst/>
            </a:prstGeom>
          </p:spPr>
        </p:pic>
        <p:pic>
          <p:nvPicPr>
            <p:cNvPr id="11" name="Picture 3"/>
            <p:cNvPicPr>
              <a:picLocks noChangeAspect="1" noChangeArrowheads="1"/>
            </p:cNvPicPr>
            <p:nvPr/>
          </p:nvPicPr>
          <p:blipFill>
            <a:blip r:embed="rId6" cstate="print"/>
            <a:srcRect/>
            <a:stretch>
              <a:fillRect/>
            </a:stretch>
          </p:blipFill>
          <p:spPr bwMode="auto">
            <a:xfrm>
              <a:off x="3016193" y="2617949"/>
              <a:ext cx="1551944" cy="713703"/>
            </a:xfrm>
            <a:prstGeom prst="rect">
              <a:avLst/>
            </a:prstGeom>
            <a:noFill/>
            <a:ln w="9525">
              <a:noFill/>
              <a:miter lim="800000"/>
              <a:headEnd/>
              <a:tailEnd/>
            </a:ln>
            <a:effectLst/>
          </p:spPr>
        </p:pic>
        <p:sp>
          <p:nvSpPr>
            <p:cNvPr id="12" name="Text Box 47"/>
            <p:cNvSpPr txBox="1">
              <a:spLocks noChangeArrowheads="1"/>
            </p:cNvSpPr>
            <p:nvPr/>
          </p:nvSpPr>
          <p:spPr bwMode="auto">
            <a:xfrm>
              <a:off x="1022869" y="2076311"/>
              <a:ext cx="719749" cy="215444"/>
            </a:xfrm>
            <a:prstGeom prst="rect">
              <a:avLst/>
            </a:prstGeom>
            <a:noFill/>
            <a:ln w="9525">
              <a:noFill/>
              <a:miter lim="800000"/>
              <a:headEnd/>
              <a:tailEnd/>
            </a:ln>
            <a:effectLst/>
          </p:spPr>
          <p:txBody>
            <a:bodyPr wrap="none" lIns="0" tIns="0" rIns="0" bIns="0">
              <a:spAutoFit/>
            </a:bodyPr>
            <a:lstStyle/>
            <a:p>
              <a:pPr>
                <a:spcBef>
                  <a:spcPct val="50000"/>
                </a:spcBef>
              </a:pPr>
              <a:r>
                <a:rPr lang="en-US" altLang="ja-JP" sz="1400" dirty="0">
                  <a:latin typeface="Arial Narrow" panose="020B0606020202030204" pitchFamily="34" charset="0"/>
                </a:rPr>
                <a:t>High Force</a:t>
              </a:r>
            </a:p>
          </p:txBody>
        </p:sp>
        <p:sp>
          <p:nvSpPr>
            <p:cNvPr id="13" name="Text Box 48"/>
            <p:cNvSpPr txBox="1">
              <a:spLocks noChangeArrowheads="1"/>
            </p:cNvSpPr>
            <p:nvPr/>
          </p:nvSpPr>
          <p:spPr bwMode="auto">
            <a:xfrm>
              <a:off x="656148" y="2306976"/>
              <a:ext cx="687689" cy="215444"/>
            </a:xfrm>
            <a:prstGeom prst="rect">
              <a:avLst/>
            </a:prstGeom>
            <a:noFill/>
            <a:ln w="9525">
              <a:noFill/>
              <a:miter lim="800000"/>
              <a:headEnd/>
              <a:tailEnd/>
            </a:ln>
            <a:effectLst/>
          </p:spPr>
          <p:txBody>
            <a:bodyPr wrap="none" lIns="0" tIns="0" rIns="0" bIns="0">
              <a:spAutoFit/>
            </a:bodyPr>
            <a:lstStyle/>
            <a:p>
              <a:pPr>
                <a:spcBef>
                  <a:spcPct val="50000"/>
                </a:spcBef>
              </a:pPr>
              <a:r>
                <a:rPr lang="en-US" altLang="ja-JP" sz="1400" dirty="0">
                  <a:latin typeface="Arial Narrow" panose="020B0606020202030204" pitchFamily="34" charset="0"/>
                </a:rPr>
                <a:t>Low Force</a:t>
              </a:r>
            </a:p>
          </p:txBody>
        </p:sp>
        <p:sp>
          <p:nvSpPr>
            <p:cNvPr id="14" name="Text Box 55"/>
            <p:cNvSpPr txBox="1">
              <a:spLocks noChangeArrowheads="1"/>
            </p:cNvSpPr>
            <p:nvPr/>
          </p:nvSpPr>
          <p:spPr bwMode="auto">
            <a:xfrm>
              <a:off x="3438466" y="2090346"/>
              <a:ext cx="719749" cy="215444"/>
            </a:xfrm>
            <a:prstGeom prst="rect">
              <a:avLst/>
            </a:prstGeom>
            <a:noFill/>
            <a:ln w="9525">
              <a:noFill/>
              <a:miter lim="800000"/>
              <a:headEnd/>
              <a:tailEnd/>
            </a:ln>
            <a:effectLst/>
          </p:spPr>
          <p:txBody>
            <a:bodyPr wrap="none" lIns="0" tIns="0" rIns="0" bIns="0">
              <a:spAutoFit/>
            </a:bodyPr>
            <a:lstStyle/>
            <a:p>
              <a:pPr>
                <a:spcBef>
                  <a:spcPct val="50000"/>
                </a:spcBef>
              </a:pPr>
              <a:r>
                <a:rPr lang="en-US" altLang="ja-JP" sz="1400" dirty="0">
                  <a:latin typeface="Arial Narrow" panose="020B0606020202030204" pitchFamily="34" charset="0"/>
                </a:rPr>
                <a:t>High Force</a:t>
              </a:r>
            </a:p>
          </p:txBody>
        </p:sp>
        <p:sp>
          <p:nvSpPr>
            <p:cNvPr id="15" name="Text Box 56"/>
            <p:cNvSpPr txBox="1">
              <a:spLocks noChangeArrowheads="1"/>
            </p:cNvSpPr>
            <p:nvPr/>
          </p:nvSpPr>
          <p:spPr bwMode="auto">
            <a:xfrm>
              <a:off x="3748460" y="2326028"/>
              <a:ext cx="687689" cy="215444"/>
            </a:xfrm>
            <a:prstGeom prst="rect">
              <a:avLst/>
            </a:prstGeom>
            <a:noFill/>
            <a:ln w="9525">
              <a:noFill/>
              <a:miter lim="800000"/>
              <a:headEnd/>
              <a:tailEnd/>
            </a:ln>
            <a:effectLst/>
          </p:spPr>
          <p:txBody>
            <a:bodyPr wrap="none" lIns="0" tIns="0" rIns="0" bIns="0">
              <a:spAutoFit/>
            </a:bodyPr>
            <a:lstStyle/>
            <a:p>
              <a:pPr>
                <a:spcBef>
                  <a:spcPct val="50000"/>
                </a:spcBef>
              </a:pPr>
              <a:r>
                <a:rPr lang="en-US" altLang="ja-JP" sz="1400" dirty="0">
                  <a:latin typeface="Arial Narrow" panose="020B0606020202030204" pitchFamily="34" charset="0"/>
                </a:rPr>
                <a:t>Low Force</a:t>
              </a:r>
            </a:p>
          </p:txBody>
        </p:sp>
        <p:sp>
          <p:nvSpPr>
            <p:cNvPr id="16" name="Rectangle 64"/>
            <p:cNvSpPr>
              <a:spLocks noChangeArrowheads="1"/>
            </p:cNvSpPr>
            <p:nvPr/>
          </p:nvSpPr>
          <p:spPr bwMode="auto">
            <a:xfrm>
              <a:off x="370275" y="2001131"/>
              <a:ext cx="4315206" cy="1754652"/>
            </a:xfrm>
            <a:prstGeom prst="rect">
              <a:avLst/>
            </a:prstGeom>
            <a:noFill/>
            <a:ln w="25400">
              <a:solidFill>
                <a:schemeClr val="tx1"/>
              </a:solidFill>
              <a:prstDash val="dash"/>
              <a:miter lim="800000"/>
              <a:headEnd/>
              <a:tailEnd/>
            </a:ln>
            <a:effectLst/>
          </p:spPr>
          <p:txBody>
            <a:bodyPr wrap="none" anchor="ctr"/>
            <a:lstStyle/>
            <a:p>
              <a:endParaRPr lang="ja-JP" altLang="en-US" sz="1000">
                <a:latin typeface="Arial Narrow" panose="020B0606020202030204" pitchFamily="34" charset="0"/>
              </a:endParaRPr>
            </a:p>
          </p:txBody>
        </p:sp>
        <p:sp>
          <p:nvSpPr>
            <p:cNvPr id="17" name="Text Box 65"/>
            <p:cNvSpPr txBox="1">
              <a:spLocks noChangeArrowheads="1"/>
            </p:cNvSpPr>
            <p:nvPr/>
          </p:nvSpPr>
          <p:spPr bwMode="auto">
            <a:xfrm>
              <a:off x="1716618" y="3417229"/>
              <a:ext cx="1610121" cy="338554"/>
            </a:xfrm>
            <a:prstGeom prst="rect">
              <a:avLst/>
            </a:prstGeom>
            <a:noFill/>
            <a:ln w="9525">
              <a:noFill/>
              <a:miter lim="800000"/>
              <a:headEnd/>
              <a:tailEnd/>
            </a:ln>
            <a:effectLst/>
          </p:spPr>
          <p:txBody>
            <a:bodyPr wrap="none">
              <a:spAutoFit/>
            </a:bodyPr>
            <a:lstStyle/>
            <a:p>
              <a:pPr algn="ctr">
                <a:spcBef>
                  <a:spcPct val="50000"/>
                </a:spcBef>
              </a:pPr>
              <a:r>
                <a:rPr lang="en-US" altLang="ja-JP" sz="1600" dirty="0">
                  <a:latin typeface="Arial Narrow" panose="020B0606020202030204" pitchFamily="34" charset="0"/>
                </a:rPr>
                <a:t>B2902A or B2912A</a:t>
              </a:r>
            </a:p>
          </p:txBody>
        </p:sp>
        <p:cxnSp>
          <p:nvCxnSpPr>
            <p:cNvPr id="18" name="直線コネクタ 117"/>
            <p:cNvCxnSpPr/>
            <p:nvPr/>
          </p:nvCxnSpPr>
          <p:spPr>
            <a:xfrm rot="5400000">
              <a:off x="1458761" y="2765634"/>
              <a:ext cx="549564" cy="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直線コネクタ 118"/>
            <p:cNvCxnSpPr/>
            <p:nvPr/>
          </p:nvCxnSpPr>
          <p:spPr>
            <a:xfrm rot="5400000" flipH="1" flipV="1">
              <a:off x="1624187" y="3288932"/>
              <a:ext cx="227200" cy="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0" name="直線コネクタ 123"/>
            <p:cNvCxnSpPr/>
            <p:nvPr/>
          </p:nvCxnSpPr>
          <p:spPr>
            <a:xfrm rot="5400000">
              <a:off x="3228026" y="2647681"/>
              <a:ext cx="317649" cy="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直線コネクタ 124"/>
            <p:cNvCxnSpPr/>
            <p:nvPr/>
          </p:nvCxnSpPr>
          <p:spPr>
            <a:xfrm rot="5400000" flipH="1" flipV="1">
              <a:off x="3152795" y="3169028"/>
              <a:ext cx="463827" cy="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2" name="Text Box 65"/>
            <p:cNvSpPr txBox="1">
              <a:spLocks noChangeArrowheads="1"/>
            </p:cNvSpPr>
            <p:nvPr/>
          </p:nvSpPr>
          <p:spPr bwMode="auto">
            <a:xfrm>
              <a:off x="1150085" y="3317113"/>
              <a:ext cx="453970" cy="307777"/>
            </a:xfrm>
            <a:prstGeom prst="rect">
              <a:avLst/>
            </a:prstGeom>
            <a:noFill/>
            <a:ln w="9525">
              <a:noFill/>
              <a:miter lim="800000"/>
              <a:headEnd/>
              <a:tailEnd/>
            </a:ln>
            <a:effectLst/>
          </p:spPr>
          <p:txBody>
            <a:bodyPr wrap="none">
              <a:spAutoFit/>
            </a:bodyPr>
            <a:lstStyle/>
            <a:p>
              <a:pPr algn="ctr">
                <a:spcBef>
                  <a:spcPct val="50000"/>
                </a:spcBef>
              </a:pPr>
              <a:r>
                <a:rPr lang="en-US" altLang="ja-JP" sz="1400" dirty="0">
                  <a:latin typeface="Arial Narrow" panose="020B0606020202030204" pitchFamily="34" charset="0"/>
                </a:rPr>
                <a:t>Ch1</a:t>
              </a:r>
            </a:p>
          </p:txBody>
        </p:sp>
        <p:sp>
          <p:nvSpPr>
            <p:cNvPr id="23" name="Text Box 65"/>
            <p:cNvSpPr txBox="1">
              <a:spLocks noChangeArrowheads="1"/>
            </p:cNvSpPr>
            <p:nvPr/>
          </p:nvSpPr>
          <p:spPr bwMode="auto">
            <a:xfrm>
              <a:off x="3564187" y="3317113"/>
              <a:ext cx="453970" cy="307777"/>
            </a:xfrm>
            <a:prstGeom prst="rect">
              <a:avLst/>
            </a:prstGeom>
            <a:noFill/>
            <a:ln w="9525">
              <a:noFill/>
              <a:miter lim="800000"/>
              <a:headEnd/>
              <a:tailEnd/>
            </a:ln>
            <a:effectLst/>
          </p:spPr>
          <p:txBody>
            <a:bodyPr wrap="none">
              <a:spAutoFit/>
            </a:bodyPr>
            <a:lstStyle/>
            <a:p>
              <a:pPr algn="ctr">
                <a:spcBef>
                  <a:spcPct val="50000"/>
                </a:spcBef>
              </a:pPr>
              <a:r>
                <a:rPr lang="en-US" altLang="ja-JP" sz="1400" dirty="0">
                  <a:latin typeface="Arial Narrow" panose="020B0606020202030204" pitchFamily="34" charset="0"/>
                </a:rPr>
                <a:t>Ch2</a:t>
              </a:r>
            </a:p>
          </p:txBody>
        </p:sp>
        <p:cxnSp>
          <p:nvCxnSpPr>
            <p:cNvPr id="24" name="直線矢印コネクタ 25"/>
            <p:cNvCxnSpPr/>
            <p:nvPr/>
          </p:nvCxnSpPr>
          <p:spPr>
            <a:xfrm>
              <a:off x="1391353" y="2291755"/>
              <a:ext cx="292468" cy="6581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6"/>
            <p:cNvCxnSpPr/>
            <p:nvPr/>
          </p:nvCxnSpPr>
          <p:spPr>
            <a:xfrm>
              <a:off x="1019943" y="2527420"/>
              <a:ext cx="633702" cy="6035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30"/>
            <p:cNvCxnSpPr/>
            <p:nvPr/>
          </p:nvCxnSpPr>
          <p:spPr>
            <a:xfrm flipH="1">
              <a:off x="3464221" y="2324713"/>
              <a:ext cx="187913" cy="4139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31"/>
            <p:cNvCxnSpPr/>
            <p:nvPr/>
          </p:nvCxnSpPr>
          <p:spPr>
            <a:xfrm rot="10800000" flipV="1">
              <a:off x="3464221" y="2527420"/>
              <a:ext cx="392291" cy="3621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Line 2"/>
            <p:cNvSpPr>
              <a:spLocks noChangeShapeType="1"/>
            </p:cNvSpPr>
            <p:nvPr/>
          </p:nvSpPr>
          <p:spPr bwMode="auto">
            <a:xfrm flipH="1">
              <a:off x="2190943" y="2671272"/>
              <a:ext cx="0" cy="351623"/>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grpSp>
          <p:nvGrpSpPr>
            <p:cNvPr id="29" name="Group 28"/>
            <p:cNvGrpSpPr>
              <a:grpSpLocks/>
            </p:cNvGrpSpPr>
            <p:nvPr/>
          </p:nvGrpSpPr>
          <p:grpSpPr bwMode="auto">
            <a:xfrm flipH="1" flipV="1">
              <a:off x="2076112" y="2833175"/>
              <a:ext cx="213969" cy="122676"/>
              <a:chOff x="2304" y="1695"/>
              <a:chExt cx="413" cy="236"/>
            </a:xfrm>
          </p:grpSpPr>
          <p:sp>
            <p:nvSpPr>
              <p:cNvPr id="51" name="AutoShape 4"/>
              <p:cNvSpPr>
                <a:spLocks noChangeArrowheads="1"/>
              </p:cNvSpPr>
              <p:nvPr/>
            </p:nvSpPr>
            <p:spPr bwMode="auto">
              <a:xfrm>
                <a:off x="2363" y="1695"/>
                <a:ext cx="266" cy="236"/>
              </a:xfrm>
              <a:prstGeom prst="triangle">
                <a:avLst>
                  <a:gd name="adj" fmla="val 50000"/>
                </a:avLst>
              </a:prstGeom>
              <a:solidFill>
                <a:schemeClr val="tx1"/>
              </a:solidFill>
              <a:ln w="25400">
                <a:solidFill>
                  <a:schemeClr val="tx1"/>
                </a:solidFill>
                <a:miter lim="800000"/>
                <a:headEnd/>
                <a:tailEnd/>
              </a:ln>
              <a:effectLst/>
            </p:spPr>
            <p:txBody>
              <a:bodyPr wrap="none" lIns="0" tIns="0" rIns="0" bIns="0" anchor="ctr" anchorCtr="1"/>
              <a:lstStyle/>
              <a:p>
                <a:endParaRPr lang="en-US" sz="1400">
                  <a:latin typeface="Arial Narrow" panose="020B0606020202030204" pitchFamily="34" charset="0"/>
                </a:endParaRPr>
              </a:p>
            </p:txBody>
          </p:sp>
          <p:sp>
            <p:nvSpPr>
              <p:cNvPr id="52" name="Line 5"/>
              <p:cNvSpPr>
                <a:spLocks noChangeShapeType="1"/>
              </p:cNvSpPr>
              <p:nvPr/>
            </p:nvSpPr>
            <p:spPr bwMode="auto">
              <a:xfrm>
                <a:off x="2304" y="1695"/>
                <a:ext cx="413" cy="0"/>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grpSp>
        <p:sp>
          <p:nvSpPr>
            <p:cNvPr id="30" name="Line 24"/>
            <p:cNvSpPr>
              <a:spLocks noChangeShapeType="1"/>
            </p:cNvSpPr>
            <p:nvPr/>
          </p:nvSpPr>
          <p:spPr bwMode="auto">
            <a:xfrm flipH="1">
              <a:off x="2190943" y="2933542"/>
              <a:ext cx="0" cy="468990"/>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sp>
          <p:nvSpPr>
            <p:cNvPr id="31" name="Line 28"/>
            <p:cNvSpPr>
              <a:spLocks noChangeShapeType="1"/>
            </p:cNvSpPr>
            <p:nvPr/>
          </p:nvSpPr>
          <p:spPr bwMode="auto">
            <a:xfrm flipH="1">
              <a:off x="2190943" y="2497244"/>
              <a:ext cx="0" cy="223241"/>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grpSp>
          <p:nvGrpSpPr>
            <p:cNvPr id="32" name="Group 31"/>
            <p:cNvGrpSpPr/>
            <p:nvPr/>
          </p:nvGrpSpPr>
          <p:grpSpPr>
            <a:xfrm>
              <a:off x="2679638" y="2486859"/>
              <a:ext cx="282774" cy="916386"/>
              <a:chOff x="8607394" y="1805299"/>
              <a:chExt cx="1076089" cy="3487283"/>
            </a:xfrm>
          </p:grpSpPr>
          <p:sp>
            <p:nvSpPr>
              <p:cNvPr id="45" name="AutoShape 6"/>
              <p:cNvSpPr>
                <a:spLocks noChangeArrowheads="1"/>
              </p:cNvSpPr>
              <p:nvPr/>
            </p:nvSpPr>
            <p:spPr bwMode="auto">
              <a:xfrm>
                <a:off x="8877809" y="3090223"/>
                <a:ext cx="532470" cy="479501"/>
              </a:xfrm>
              <a:prstGeom prst="triangle">
                <a:avLst>
                  <a:gd name="adj" fmla="val 50000"/>
                </a:avLst>
              </a:prstGeom>
              <a:solidFill>
                <a:schemeClr val="tx1"/>
              </a:solidFill>
              <a:ln w="25400">
                <a:solidFill>
                  <a:schemeClr val="tx1"/>
                </a:solidFill>
                <a:miter lim="800000"/>
                <a:headEnd/>
                <a:tailEnd/>
              </a:ln>
              <a:effectLst/>
            </p:spPr>
            <p:txBody>
              <a:bodyPr wrap="none" lIns="0" tIns="0" rIns="0" bIns="0" anchor="ctr" anchorCtr="1"/>
              <a:lstStyle/>
              <a:p>
                <a:endParaRPr lang="en-US" sz="1400">
                  <a:latin typeface="Arial Narrow" panose="020B0606020202030204" pitchFamily="34" charset="0"/>
                </a:endParaRPr>
              </a:p>
            </p:txBody>
          </p:sp>
          <p:sp>
            <p:nvSpPr>
              <p:cNvPr id="46" name="Line 7"/>
              <p:cNvSpPr>
                <a:spLocks noChangeShapeType="1"/>
              </p:cNvSpPr>
              <p:nvPr/>
            </p:nvSpPr>
            <p:spPr bwMode="auto">
              <a:xfrm>
                <a:off x="9145438" y="2672053"/>
                <a:ext cx="0" cy="1374383"/>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sp>
            <p:nvSpPr>
              <p:cNvPr id="47" name="Line 8"/>
              <p:cNvSpPr>
                <a:spLocks noChangeShapeType="1"/>
              </p:cNvSpPr>
              <p:nvPr/>
            </p:nvSpPr>
            <p:spPr bwMode="auto">
              <a:xfrm>
                <a:off x="8757935" y="3090223"/>
                <a:ext cx="833550" cy="0"/>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sp>
            <p:nvSpPr>
              <p:cNvPr id="48" name="Oval 47"/>
              <p:cNvSpPr>
                <a:spLocks noChangeArrowheads="1"/>
              </p:cNvSpPr>
              <p:nvPr/>
            </p:nvSpPr>
            <p:spPr bwMode="auto">
              <a:xfrm>
                <a:off x="8607394" y="2789141"/>
                <a:ext cx="1076089" cy="1076089"/>
              </a:xfrm>
              <a:prstGeom prst="ellips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sp>
            <p:nvSpPr>
              <p:cNvPr id="49" name="Line 15"/>
              <p:cNvSpPr>
                <a:spLocks noChangeShapeType="1"/>
              </p:cNvSpPr>
              <p:nvPr/>
            </p:nvSpPr>
            <p:spPr bwMode="auto">
              <a:xfrm flipV="1">
                <a:off x="9145438" y="1805299"/>
                <a:ext cx="0" cy="967116"/>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sp>
            <p:nvSpPr>
              <p:cNvPr id="50" name="Line 18"/>
              <p:cNvSpPr>
                <a:spLocks noChangeShapeType="1"/>
              </p:cNvSpPr>
              <p:nvPr/>
            </p:nvSpPr>
            <p:spPr bwMode="auto">
              <a:xfrm flipV="1">
                <a:off x="9145438" y="4032498"/>
                <a:ext cx="0" cy="1260084"/>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grpSp>
        <p:cxnSp>
          <p:nvCxnSpPr>
            <p:cNvPr id="33" name="Straight Connector 32"/>
            <p:cNvCxnSpPr/>
            <p:nvPr/>
          </p:nvCxnSpPr>
          <p:spPr>
            <a:xfrm>
              <a:off x="1729131" y="3397768"/>
              <a:ext cx="4693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25515" y="2492075"/>
              <a:ext cx="4730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13045" y="3397768"/>
              <a:ext cx="5729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15228" y="2492075"/>
              <a:ext cx="5787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Box 36"/>
            <p:cNvSpPr txBox="1">
              <a:spLocks noChangeArrowheads="1"/>
            </p:cNvSpPr>
            <p:nvPr/>
          </p:nvSpPr>
          <p:spPr bwMode="auto">
            <a:xfrm>
              <a:off x="2226994" y="2430189"/>
              <a:ext cx="211234" cy="175433"/>
            </a:xfrm>
            <a:prstGeom prst="rect">
              <a:avLst/>
            </a:prstGeom>
            <a:noFill/>
            <a:ln w="31750">
              <a:noFill/>
              <a:miter lim="800000"/>
              <a:headEnd/>
              <a:tailEnd/>
            </a:ln>
            <a:effectLst/>
          </p:spPr>
          <p:txBody>
            <a:bodyPr wrap="square" lIns="0" tIns="0" rIns="0" bIns="0" anchor="ctr" anchorCtr="1">
              <a:spAutoFit/>
            </a:bodyPr>
            <a:lstStyle/>
            <a:p>
              <a:pPr eaLnBrk="0" hangingPunct="0">
                <a:lnSpc>
                  <a:spcPct val="95000"/>
                </a:lnSpc>
                <a:spcBef>
                  <a:spcPct val="50000"/>
                </a:spcBef>
                <a:spcAft>
                  <a:spcPct val="50000"/>
                </a:spcAft>
              </a:pPr>
              <a:r>
                <a:rPr kumimoji="0" lang="en-US" altLang="ja-JP" sz="1200" b="1" dirty="0">
                  <a:latin typeface="Arial Narrow" panose="020B0606020202030204" pitchFamily="34" charset="0"/>
                </a:rPr>
                <a:t>LD</a:t>
              </a:r>
            </a:p>
          </p:txBody>
        </p:sp>
        <p:sp>
          <p:nvSpPr>
            <p:cNvPr id="38" name="Text Box 36"/>
            <p:cNvSpPr txBox="1">
              <a:spLocks noChangeArrowheads="1"/>
            </p:cNvSpPr>
            <p:nvPr/>
          </p:nvSpPr>
          <p:spPr bwMode="auto">
            <a:xfrm>
              <a:off x="2589109" y="2430189"/>
              <a:ext cx="211234" cy="175433"/>
            </a:xfrm>
            <a:prstGeom prst="rect">
              <a:avLst/>
            </a:prstGeom>
            <a:noFill/>
            <a:ln w="31750">
              <a:noFill/>
              <a:miter lim="800000"/>
              <a:headEnd/>
              <a:tailEnd/>
            </a:ln>
            <a:effectLst/>
          </p:spPr>
          <p:txBody>
            <a:bodyPr wrap="square" lIns="0" tIns="0" rIns="0" bIns="0" anchor="ctr" anchorCtr="1">
              <a:spAutoFit/>
            </a:bodyPr>
            <a:lstStyle/>
            <a:p>
              <a:pPr eaLnBrk="0" hangingPunct="0">
                <a:lnSpc>
                  <a:spcPct val="95000"/>
                </a:lnSpc>
                <a:spcBef>
                  <a:spcPct val="50000"/>
                </a:spcBef>
                <a:spcAft>
                  <a:spcPct val="50000"/>
                </a:spcAft>
              </a:pPr>
              <a:r>
                <a:rPr kumimoji="0" lang="en-US" altLang="ja-JP" sz="1200" b="1" dirty="0">
                  <a:latin typeface="Arial Narrow" panose="020B0606020202030204" pitchFamily="34" charset="0"/>
                </a:rPr>
                <a:t>PD</a:t>
              </a:r>
            </a:p>
          </p:txBody>
        </p:sp>
        <p:grpSp>
          <p:nvGrpSpPr>
            <p:cNvPr id="39" name="Group 38"/>
            <p:cNvGrpSpPr/>
            <p:nvPr/>
          </p:nvGrpSpPr>
          <p:grpSpPr>
            <a:xfrm rot="1293759">
              <a:off x="2320879" y="2756985"/>
              <a:ext cx="314553" cy="217427"/>
              <a:chOff x="6781757" y="3148013"/>
              <a:chExt cx="1449091" cy="621431"/>
            </a:xfrm>
          </p:grpSpPr>
          <p:sp>
            <p:nvSpPr>
              <p:cNvPr id="40" name="Line 10"/>
              <p:cNvSpPr>
                <a:spLocks noChangeShapeType="1"/>
              </p:cNvSpPr>
              <p:nvPr/>
            </p:nvSpPr>
            <p:spPr bwMode="auto">
              <a:xfrm flipV="1">
                <a:off x="6781757" y="3354062"/>
                <a:ext cx="437684" cy="415382"/>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sp>
            <p:nvSpPr>
              <p:cNvPr id="41" name="Line 11"/>
              <p:cNvSpPr>
                <a:spLocks noChangeShapeType="1"/>
              </p:cNvSpPr>
              <p:nvPr/>
            </p:nvSpPr>
            <p:spPr bwMode="auto">
              <a:xfrm>
                <a:off x="7200692" y="3346820"/>
                <a:ext cx="69695" cy="356838"/>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sp>
            <p:nvSpPr>
              <p:cNvPr id="42" name="Line 12"/>
              <p:cNvSpPr>
                <a:spLocks noChangeShapeType="1"/>
              </p:cNvSpPr>
              <p:nvPr/>
            </p:nvSpPr>
            <p:spPr bwMode="auto">
              <a:xfrm flipV="1">
                <a:off x="7258083" y="3271201"/>
                <a:ext cx="437684" cy="418170"/>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sp>
            <p:nvSpPr>
              <p:cNvPr id="43" name="Line 13"/>
              <p:cNvSpPr>
                <a:spLocks noChangeShapeType="1"/>
              </p:cNvSpPr>
              <p:nvPr/>
            </p:nvSpPr>
            <p:spPr bwMode="auto">
              <a:xfrm>
                <a:off x="7678578" y="3267009"/>
                <a:ext cx="69695" cy="356838"/>
              </a:xfrm>
              <a:prstGeom prst="line">
                <a:avLst/>
              </a:prstGeom>
              <a:noFill/>
              <a:ln w="25400">
                <a:solidFill>
                  <a:schemeClr val="tx1"/>
                </a:solidFill>
                <a:round/>
                <a:headEnd/>
                <a:tailEnd/>
              </a:ln>
              <a:effectLst/>
            </p:spPr>
            <p:txBody>
              <a:bodyPr wrap="none" lIns="0" tIns="0" rIns="0" bIns="0" anchor="ctr" anchorCtr="1"/>
              <a:lstStyle/>
              <a:p>
                <a:endParaRPr lang="en-US" sz="1400">
                  <a:latin typeface="Arial Narrow" panose="020B0606020202030204" pitchFamily="34" charset="0"/>
                </a:endParaRPr>
              </a:p>
            </p:txBody>
          </p:sp>
          <p:sp>
            <p:nvSpPr>
              <p:cNvPr id="44" name="Line 14"/>
              <p:cNvSpPr>
                <a:spLocks noChangeShapeType="1"/>
              </p:cNvSpPr>
              <p:nvPr/>
            </p:nvSpPr>
            <p:spPr bwMode="auto">
              <a:xfrm flipV="1">
                <a:off x="7730238" y="3148013"/>
                <a:ext cx="500610" cy="475263"/>
              </a:xfrm>
              <a:prstGeom prst="line">
                <a:avLst/>
              </a:prstGeom>
              <a:noFill/>
              <a:ln w="25400">
                <a:solidFill>
                  <a:schemeClr val="tx1"/>
                </a:solidFill>
                <a:round/>
                <a:headEnd/>
                <a:tailEnd type="triangle" w="lg" len="lg"/>
              </a:ln>
              <a:effectLst/>
            </p:spPr>
            <p:txBody>
              <a:bodyPr wrap="none" lIns="0" tIns="0" rIns="0" bIns="0" anchor="ctr" anchorCtr="1"/>
              <a:lstStyle/>
              <a:p>
                <a:endParaRPr lang="en-US" sz="1400">
                  <a:latin typeface="Arial Narrow" panose="020B0606020202030204" pitchFamily="34" charset="0"/>
                </a:endParaRPr>
              </a:p>
            </p:txBody>
          </p:sp>
        </p:grpSp>
      </p:grpSp>
      <p:pic>
        <p:nvPicPr>
          <p:cNvPr id="54" name="Picture 53"/>
          <p:cNvPicPr>
            <a:picLocks noChangeAspect="1"/>
          </p:cNvPicPr>
          <p:nvPr/>
        </p:nvPicPr>
        <p:blipFill>
          <a:blip r:embed="rId7"/>
          <a:stretch>
            <a:fillRect/>
          </a:stretch>
        </p:blipFill>
        <p:spPr>
          <a:xfrm>
            <a:off x="7057744" y="3217467"/>
            <a:ext cx="1828572" cy="1036465"/>
          </a:xfrm>
          <a:prstGeom prst="rect">
            <a:avLst/>
          </a:prstGeom>
        </p:spPr>
      </p:pic>
      <p:sp>
        <p:nvSpPr>
          <p:cNvPr id="53" name="TextBox 52"/>
          <p:cNvSpPr txBox="1"/>
          <p:nvPr/>
        </p:nvSpPr>
        <p:spPr>
          <a:xfrm>
            <a:off x="255408" y="3873085"/>
            <a:ext cx="4438996" cy="307777"/>
          </a:xfrm>
          <a:prstGeom prst="rect">
            <a:avLst/>
          </a:prstGeom>
          <a:noFill/>
        </p:spPr>
        <p:txBody>
          <a:bodyPr wrap="square" lIns="0" rtlCol="0" anchor="b">
            <a:spAutoFit/>
          </a:bodyPr>
          <a:lstStyle/>
          <a:p>
            <a:r>
              <a:rPr kumimoji="1" lang="en-US" altLang="ja-JP" sz="1400" dirty="0">
                <a:latin typeface="Arial Narrow" panose="020B0606020202030204" pitchFamily="34" charset="0"/>
                <a:hlinkClick r:id="rId8"/>
              </a:rPr>
              <a:t>http://literature.cdn.keysight.com/litweb/pdf/5990-7115EN.pdf</a:t>
            </a:r>
            <a:endParaRPr kumimoji="1" lang="ja-JP" altLang="en-US" sz="1400" dirty="0">
              <a:latin typeface="Arial Narrow" panose="020B0606020202030204" pitchFamily="34" charset="0"/>
            </a:endParaRPr>
          </a:p>
        </p:txBody>
      </p:sp>
      <p:sp>
        <p:nvSpPr>
          <p:cNvPr id="55" name="TextBox 54"/>
          <p:cNvSpPr txBox="1"/>
          <p:nvPr/>
        </p:nvSpPr>
        <p:spPr>
          <a:xfrm>
            <a:off x="255408" y="3591077"/>
            <a:ext cx="3392906" cy="369332"/>
          </a:xfrm>
          <a:prstGeom prst="rect">
            <a:avLst/>
          </a:prstGeom>
          <a:noFill/>
        </p:spPr>
        <p:txBody>
          <a:bodyPr wrap="square" lIns="0" rtlCol="0">
            <a:spAutoFit/>
          </a:bodyPr>
          <a:lstStyle/>
          <a:p>
            <a:r>
              <a:rPr lang="en-US" sz="1600" b="1" dirty="0">
                <a:latin typeface="+mj-lt"/>
              </a:rPr>
              <a:t>Application note</a:t>
            </a:r>
            <a:r>
              <a:rPr lang="en-US" dirty="0"/>
              <a:t>:</a:t>
            </a:r>
          </a:p>
        </p:txBody>
      </p:sp>
    </p:spTree>
    <p:extLst>
      <p:ext uri="{BB962C8B-B14F-4D97-AF65-F5344CB8AC3E}">
        <p14:creationId xmlns:p14="http://schemas.microsoft.com/office/powerpoint/2010/main" val="289997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kumimoji="1" lang="en-US" altLang="ja-JP" dirty="0"/>
              <a:t>Photovoltaic Cell Current-Voltage Characterization</a:t>
            </a:r>
            <a:endParaRPr kumimoji="1" lang="ja-JP" altLang="en-US" dirty="0"/>
          </a:p>
        </p:txBody>
      </p:sp>
      <p:sp>
        <p:nvSpPr>
          <p:cNvPr id="3" name="Text Placeholder 2"/>
          <p:cNvSpPr>
            <a:spLocks noGrp="1"/>
          </p:cNvSpPr>
          <p:nvPr>
            <p:ph type="body" sz="quarter" idx="13"/>
          </p:nvPr>
        </p:nvSpPr>
        <p:spPr>
          <a:xfrm>
            <a:off x="761999" y="685800"/>
            <a:ext cx="7768389" cy="456550"/>
          </a:xfrm>
        </p:spPr>
        <p:txBody>
          <a:bodyPr wrap="none"/>
          <a:lstStyle/>
          <a:p>
            <a:r>
              <a:rPr lang="en-US" altLang="ja-JP" sz="2400" dirty="0"/>
              <a:t>Simplify the characterization tasks and improve their accuracy &amp; efficiency</a:t>
            </a:r>
          </a:p>
        </p:txBody>
      </p:sp>
      <p:pic>
        <p:nvPicPr>
          <p:cNvPr id="4" name="Picture 3"/>
          <p:cNvPicPr>
            <a:picLocks noChangeAspect="1"/>
          </p:cNvPicPr>
          <p:nvPr/>
        </p:nvPicPr>
        <p:blipFill>
          <a:blip r:embed="rId3"/>
          <a:stretch>
            <a:fillRect/>
          </a:stretch>
        </p:blipFill>
        <p:spPr>
          <a:xfrm>
            <a:off x="396058" y="4057244"/>
            <a:ext cx="3429479" cy="2284286"/>
          </a:xfrm>
          <a:prstGeom prst="rect">
            <a:avLst/>
          </a:prstGeom>
        </p:spPr>
      </p:pic>
      <p:pic>
        <p:nvPicPr>
          <p:cNvPr id="5" name="Picture 4"/>
          <p:cNvPicPr>
            <a:picLocks noChangeAspect="1"/>
          </p:cNvPicPr>
          <p:nvPr/>
        </p:nvPicPr>
        <p:blipFill>
          <a:blip r:embed="rId4"/>
          <a:stretch>
            <a:fillRect/>
          </a:stretch>
        </p:blipFill>
        <p:spPr>
          <a:xfrm>
            <a:off x="6192408" y="4114732"/>
            <a:ext cx="2742857" cy="2057143"/>
          </a:xfrm>
          <a:prstGeom prst="rect">
            <a:avLst/>
          </a:prstGeom>
        </p:spPr>
      </p:pic>
      <p:sp>
        <p:nvSpPr>
          <p:cNvPr id="6" name="TextBox 5"/>
          <p:cNvSpPr txBox="1"/>
          <p:nvPr/>
        </p:nvSpPr>
        <p:spPr>
          <a:xfrm>
            <a:off x="396239" y="1389195"/>
            <a:ext cx="8442293" cy="2017867"/>
          </a:xfrm>
          <a:prstGeom prst="rect">
            <a:avLst/>
          </a:prstGeom>
          <a:noFill/>
        </p:spPr>
        <p:txBody>
          <a:bodyPr wrap="square" lIns="0" rtlCol="0">
            <a:spAutoFit/>
          </a:bodyPr>
          <a:lstStyle/>
          <a:p>
            <a:r>
              <a:rPr kumimoji="1" lang="en-US" altLang="ja-JP" dirty="0">
                <a:solidFill>
                  <a:srgbClr val="FF0000"/>
                </a:solidFill>
                <a:latin typeface="Arial Narrow" panose="020B0606020202030204" pitchFamily="34" charset="0"/>
              </a:rPr>
              <a:t>Better measurement performance with less measurement error</a:t>
            </a:r>
          </a:p>
          <a:p>
            <a:pPr marL="285750" indent="-285750">
              <a:buFont typeface="Wingdings" panose="05000000000000000000" pitchFamily="2" charset="2"/>
              <a:buChar char="ü"/>
            </a:pPr>
            <a:r>
              <a:rPr kumimoji="1" lang="en-US" altLang="ja-JP" sz="1200" dirty="0">
                <a:latin typeface="Arial Narrow" panose="020B0606020202030204" pitchFamily="34" charset="0"/>
              </a:rPr>
              <a:t>Integrated I-V source &amp; measurement capabilities eliminate the needs for the complicated instrumentation and wiring</a:t>
            </a:r>
          </a:p>
          <a:p>
            <a:pPr marL="285750" indent="-285750">
              <a:buFont typeface="Wingdings" panose="05000000000000000000" pitchFamily="2" charset="2"/>
              <a:buChar char="ü"/>
            </a:pPr>
            <a:r>
              <a:rPr kumimoji="1" lang="en-US" altLang="ja-JP" sz="1200" dirty="0">
                <a:latin typeface="Arial Narrow" panose="020B0606020202030204" pitchFamily="34" charset="0"/>
              </a:rPr>
              <a:t>6 ½ digit source &amp; measurement resolution helps you make a precise characterization</a:t>
            </a:r>
            <a:endParaRPr kumimoji="1" lang="en-US" altLang="ja-JP" sz="1600" dirty="0">
              <a:latin typeface="Arial Narrow" panose="020B0606020202030204" pitchFamily="34" charset="0"/>
            </a:endParaRPr>
          </a:p>
          <a:p>
            <a:r>
              <a:rPr kumimoji="1" lang="en-US" altLang="ja-JP" dirty="0">
                <a:solidFill>
                  <a:srgbClr val="FF0000"/>
                </a:solidFill>
                <a:latin typeface="Arial Narrow" panose="020B0606020202030204" pitchFamily="34" charset="0"/>
              </a:rPr>
              <a:t>Characterize the details in the region of interest easily</a:t>
            </a:r>
          </a:p>
          <a:p>
            <a:pPr marL="285750" indent="-285750">
              <a:buFont typeface="Wingdings" panose="05000000000000000000" pitchFamily="2" charset="2"/>
              <a:buChar char="ü"/>
            </a:pPr>
            <a:r>
              <a:rPr kumimoji="1" lang="en-US" altLang="ja-JP" sz="1200" dirty="0">
                <a:latin typeface="Arial Narrow" panose="020B0606020202030204" pitchFamily="34" charset="0"/>
              </a:rPr>
              <a:t>Built-in list sweep capability allows you to specify widely-spaced steps in regions where the device characteristics are stable, and closely-spaced steps in regions of special interest such as the maximum power point</a:t>
            </a:r>
            <a:endParaRPr kumimoji="1" lang="ja-JP" altLang="en-US" sz="1200" dirty="0">
              <a:latin typeface="Arial Narrow" panose="020B0606020202030204" pitchFamily="34" charset="0"/>
            </a:endParaRPr>
          </a:p>
          <a:p>
            <a:r>
              <a:rPr kumimoji="1" lang="en-US" altLang="ja-JP" dirty="0">
                <a:solidFill>
                  <a:srgbClr val="FF0000"/>
                </a:solidFill>
                <a:latin typeface="Arial Narrow" panose="020B0606020202030204" pitchFamily="34" charset="0"/>
              </a:rPr>
              <a:t>Improve productivity for test, debug and characterization</a:t>
            </a:r>
          </a:p>
          <a:p>
            <a:pPr marL="285750" indent="-285750">
              <a:buFont typeface="Wingdings" panose="05000000000000000000" pitchFamily="2" charset="2"/>
              <a:buChar char="ü"/>
            </a:pPr>
            <a:r>
              <a:rPr kumimoji="1" lang="en-US" altLang="ja-JP" sz="1200" dirty="0">
                <a:latin typeface="Arial Narrow" panose="020B0606020202030204" pitchFamily="34" charset="0"/>
              </a:rPr>
              <a:t>Intuitive GUI makes it easy to set up, make, and display sweep measurements quickly</a:t>
            </a:r>
            <a:endParaRPr kumimoji="1" lang="en-US" altLang="ja-JP" sz="1050" dirty="0">
              <a:latin typeface="Arial Narrow" panose="020B0606020202030204" pitchFamily="34" charset="0"/>
            </a:endParaRPr>
          </a:p>
          <a:p>
            <a:pPr marL="285750" indent="-285750">
              <a:buFont typeface="Wingdings" panose="05000000000000000000" pitchFamily="2" charset="2"/>
              <a:buChar char="ü"/>
            </a:pPr>
            <a:r>
              <a:rPr kumimoji="1" lang="en-US" altLang="ja-JP" sz="1200" dirty="0" err="1">
                <a:latin typeface="Arial Narrow" panose="020B0606020202030204" pitchFamily="34" charset="0"/>
              </a:rPr>
              <a:t>EasyEXPERT</a:t>
            </a:r>
            <a:r>
              <a:rPr kumimoji="1" lang="en-US" altLang="ja-JP" sz="1200" dirty="0">
                <a:latin typeface="Arial Narrow" panose="020B0606020202030204" pitchFamily="34" charset="0"/>
              </a:rPr>
              <a:t> group+ software is available for detailed characterization and analysis of photovoltaic cells</a:t>
            </a:r>
            <a:endParaRPr kumimoji="1" lang="en-US" altLang="ja-JP" sz="1600" dirty="0">
              <a:latin typeface="Arial Narrow" panose="020B0606020202030204" pitchFamily="34" charset="0"/>
            </a:endParaRPr>
          </a:p>
        </p:txBody>
      </p:sp>
      <p:sp>
        <p:nvSpPr>
          <p:cNvPr id="49" name="Arrow: Right 48"/>
          <p:cNvSpPr/>
          <p:nvPr/>
        </p:nvSpPr>
        <p:spPr>
          <a:xfrm>
            <a:off x="5843757" y="5033586"/>
            <a:ext cx="348651" cy="386192"/>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900" dirty="0"/>
          </a:p>
        </p:txBody>
      </p:sp>
      <p:grpSp>
        <p:nvGrpSpPr>
          <p:cNvPr id="51" name="Group 50"/>
          <p:cNvGrpSpPr/>
          <p:nvPr/>
        </p:nvGrpSpPr>
        <p:grpSpPr>
          <a:xfrm>
            <a:off x="3931920" y="4617479"/>
            <a:ext cx="1999384" cy="1797446"/>
            <a:chOff x="3931920" y="4617479"/>
            <a:chExt cx="1999384" cy="1797446"/>
          </a:xfrm>
        </p:grpSpPr>
        <p:pic>
          <p:nvPicPr>
            <p:cNvPr id="8" name="Picture 2"/>
            <p:cNvPicPr>
              <a:picLocks noChangeAspect="1" noChangeArrowheads="1"/>
            </p:cNvPicPr>
            <p:nvPr/>
          </p:nvPicPr>
          <p:blipFill>
            <a:blip r:embed="rId5" cstate="print"/>
            <a:srcRect/>
            <a:stretch>
              <a:fillRect/>
            </a:stretch>
          </p:blipFill>
          <p:spPr bwMode="auto">
            <a:xfrm>
              <a:off x="3986084" y="4617479"/>
              <a:ext cx="1804938" cy="1244298"/>
            </a:xfrm>
            <a:prstGeom prst="rect">
              <a:avLst/>
            </a:prstGeom>
            <a:noFill/>
            <a:ln w="9525">
              <a:noFill/>
              <a:miter lim="800000"/>
              <a:headEnd/>
              <a:tailEnd/>
            </a:ln>
            <a:effectLst/>
          </p:spPr>
        </p:pic>
        <p:sp>
          <p:nvSpPr>
            <p:cNvPr id="9" name="円/楕円 2"/>
            <p:cNvSpPr/>
            <p:nvPr/>
          </p:nvSpPr>
          <p:spPr>
            <a:xfrm>
              <a:off x="3993702" y="4702862"/>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10" name="円/楕円 3"/>
            <p:cNvSpPr/>
            <p:nvPr/>
          </p:nvSpPr>
          <p:spPr>
            <a:xfrm>
              <a:off x="4224128" y="4709649"/>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11" name="円/楕円 4"/>
            <p:cNvSpPr/>
            <p:nvPr/>
          </p:nvSpPr>
          <p:spPr>
            <a:xfrm>
              <a:off x="4450489" y="4725905"/>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12" name="円/楕円 5"/>
            <p:cNvSpPr/>
            <p:nvPr/>
          </p:nvSpPr>
          <p:spPr>
            <a:xfrm>
              <a:off x="4678192" y="4743542"/>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13" name="円/楕円 6"/>
            <p:cNvSpPr/>
            <p:nvPr/>
          </p:nvSpPr>
          <p:spPr>
            <a:xfrm>
              <a:off x="4912682" y="4774713"/>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14" name="円/楕円 7"/>
            <p:cNvSpPr/>
            <p:nvPr/>
          </p:nvSpPr>
          <p:spPr>
            <a:xfrm>
              <a:off x="5216339" y="4875011"/>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15" name="円/楕円 8"/>
            <p:cNvSpPr/>
            <p:nvPr/>
          </p:nvSpPr>
          <p:spPr>
            <a:xfrm>
              <a:off x="5495532" y="5121692"/>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16" name="円/楕円 9"/>
            <p:cNvSpPr/>
            <p:nvPr/>
          </p:nvSpPr>
          <p:spPr>
            <a:xfrm>
              <a:off x="5426405" y="5033586"/>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17" name="円/楕円 10"/>
            <p:cNvSpPr/>
            <p:nvPr/>
          </p:nvSpPr>
          <p:spPr>
            <a:xfrm>
              <a:off x="5354594" y="4960394"/>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18" name="円/楕円 11"/>
            <p:cNvSpPr/>
            <p:nvPr/>
          </p:nvSpPr>
          <p:spPr>
            <a:xfrm>
              <a:off x="5284085" y="4912968"/>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19" name="円/楕円 12"/>
            <p:cNvSpPr/>
            <p:nvPr/>
          </p:nvSpPr>
          <p:spPr>
            <a:xfrm>
              <a:off x="5145870" y="4843840"/>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20" name="円/楕円 15"/>
            <p:cNvSpPr/>
            <p:nvPr/>
          </p:nvSpPr>
          <p:spPr>
            <a:xfrm>
              <a:off x="5564660" y="5269457"/>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21" name="円/楕円 18"/>
            <p:cNvSpPr/>
            <p:nvPr/>
          </p:nvSpPr>
          <p:spPr>
            <a:xfrm>
              <a:off x="5635169" y="5484928"/>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sp>
          <p:nvSpPr>
            <p:cNvPr id="22" name="円/楕円 21"/>
            <p:cNvSpPr/>
            <p:nvPr/>
          </p:nvSpPr>
          <p:spPr>
            <a:xfrm>
              <a:off x="5715108" y="5814310"/>
              <a:ext cx="46085" cy="4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Arial Narrow" panose="020B0606020202030204" pitchFamily="34" charset="0"/>
              </a:endParaRPr>
            </a:p>
          </p:txBody>
        </p:sp>
        <p:cxnSp>
          <p:nvCxnSpPr>
            <p:cNvPr id="23" name="直線コネクタ 25"/>
            <p:cNvCxnSpPr/>
            <p:nvPr/>
          </p:nvCxnSpPr>
          <p:spPr>
            <a:xfrm rot="5400000">
              <a:off x="3705731" y="5297174"/>
              <a:ext cx="108287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コネクタ 26"/>
            <p:cNvCxnSpPr/>
            <p:nvPr/>
          </p:nvCxnSpPr>
          <p:spPr>
            <a:xfrm rot="5400000">
              <a:off x="3943612" y="5308696"/>
              <a:ext cx="10598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7"/>
            <p:cNvCxnSpPr/>
            <p:nvPr/>
          </p:nvCxnSpPr>
          <p:spPr>
            <a:xfrm rot="5400000">
              <a:off x="4175733" y="5307000"/>
              <a:ext cx="104831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8"/>
            <p:cNvCxnSpPr/>
            <p:nvPr/>
          </p:nvCxnSpPr>
          <p:spPr>
            <a:xfrm rot="5400000">
              <a:off x="4427503" y="5331741"/>
              <a:ext cx="101375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9"/>
            <p:cNvCxnSpPr/>
            <p:nvPr/>
          </p:nvCxnSpPr>
          <p:spPr>
            <a:xfrm rot="5400000">
              <a:off x="4692489" y="5359522"/>
              <a:ext cx="94464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30"/>
            <p:cNvCxnSpPr/>
            <p:nvPr/>
          </p:nvCxnSpPr>
          <p:spPr>
            <a:xfrm rot="5400000">
              <a:off x="4782961" y="5374754"/>
              <a:ext cx="91008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31"/>
            <p:cNvCxnSpPr/>
            <p:nvPr/>
          </p:nvCxnSpPr>
          <p:spPr>
            <a:xfrm rot="5400000">
              <a:off x="4875128" y="5400482"/>
              <a:ext cx="86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32"/>
            <p:cNvCxnSpPr/>
            <p:nvPr/>
          </p:nvCxnSpPr>
          <p:spPr>
            <a:xfrm rot="5400000">
              <a:off x="4961536" y="5419778"/>
              <a:ext cx="82944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3"/>
            <p:cNvCxnSpPr/>
            <p:nvPr/>
          </p:nvCxnSpPr>
          <p:spPr>
            <a:xfrm rot="5400000">
              <a:off x="5070984" y="5452816"/>
              <a:ext cx="7488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4"/>
            <p:cNvCxnSpPr/>
            <p:nvPr/>
          </p:nvCxnSpPr>
          <p:spPr>
            <a:xfrm rot="5400000">
              <a:off x="5186191" y="5498820"/>
              <a:ext cx="65664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5"/>
            <p:cNvCxnSpPr/>
            <p:nvPr/>
          </p:nvCxnSpPr>
          <p:spPr>
            <a:xfrm rot="5400000">
              <a:off x="5324439" y="5579549"/>
              <a:ext cx="5184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6"/>
            <p:cNvCxnSpPr/>
            <p:nvPr/>
          </p:nvCxnSpPr>
          <p:spPr>
            <a:xfrm rot="5400000">
              <a:off x="5503006" y="5677485"/>
              <a:ext cx="29952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テキスト ボックス 37"/>
            <p:cNvSpPr txBox="1"/>
            <p:nvPr/>
          </p:nvSpPr>
          <p:spPr>
            <a:xfrm>
              <a:off x="3931920" y="5838734"/>
              <a:ext cx="243914"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1</a:t>
              </a:r>
              <a:endParaRPr kumimoji="1" lang="ja-JP" altLang="en-US" sz="1050" baseline="-25000" dirty="0">
                <a:latin typeface="Arial Narrow" panose="020B0606020202030204" pitchFamily="34" charset="0"/>
              </a:endParaRPr>
            </a:p>
          </p:txBody>
        </p:sp>
        <p:sp>
          <p:nvSpPr>
            <p:cNvPr id="36" name="テキスト ボックス 38"/>
            <p:cNvSpPr txBox="1"/>
            <p:nvPr/>
          </p:nvSpPr>
          <p:spPr>
            <a:xfrm>
              <a:off x="4167950" y="5838734"/>
              <a:ext cx="243914"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2</a:t>
              </a:r>
              <a:endParaRPr kumimoji="1" lang="ja-JP" altLang="en-US" sz="1050" baseline="-25000" dirty="0">
                <a:latin typeface="Arial Narrow" panose="020B0606020202030204" pitchFamily="34" charset="0"/>
              </a:endParaRPr>
            </a:p>
          </p:txBody>
        </p:sp>
        <p:sp>
          <p:nvSpPr>
            <p:cNvPr id="37" name="テキスト ボックス 39"/>
            <p:cNvSpPr txBox="1"/>
            <p:nvPr/>
          </p:nvSpPr>
          <p:spPr>
            <a:xfrm>
              <a:off x="4392771" y="5838734"/>
              <a:ext cx="243914"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3</a:t>
              </a:r>
              <a:endParaRPr kumimoji="1" lang="ja-JP" altLang="en-US" sz="1050" baseline="-25000" dirty="0">
                <a:latin typeface="Arial Narrow" panose="020B0606020202030204" pitchFamily="34" charset="0"/>
              </a:endParaRPr>
            </a:p>
          </p:txBody>
        </p:sp>
        <p:sp>
          <p:nvSpPr>
            <p:cNvPr id="38" name="テキスト ボックス 40"/>
            <p:cNvSpPr txBox="1"/>
            <p:nvPr/>
          </p:nvSpPr>
          <p:spPr>
            <a:xfrm>
              <a:off x="4628801" y="5838734"/>
              <a:ext cx="243914"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4</a:t>
              </a:r>
              <a:endParaRPr kumimoji="1" lang="ja-JP" altLang="en-US" sz="1050" baseline="-25000" dirty="0">
                <a:latin typeface="Arial Narrow" panose="020B0606020202030204" pitchFamily="34" charset="0"/>
              </a:endParaRPr>
            </a:p>
          </p:txBody>
        </p:sp>
        <p:sp>
          <p:nvSpPr>
            <p:cNvPr id="39" name="テキスト ボックス 41"/>
            <p:cNvSpPr txBox="1"/>
            <p:nvPr/>
          </p:nvSpPr>
          <p:spPr>
            <a:xfrm>
              <a:off x="4857127" y="5838734"/>
              <a:ext cx="243914"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5</a:t>
              </a:r>
              <a:endParaRPr kumimoji="1" lang="ja-JP" altLang="en-US" sz="1050" baseline="-25000" dirty="0">
                <a:latin typeface="Arial Narrow" panose="020B0606020202030204" pitchFamily="34" charset="0"/>
              </a:endParaRPr>
            </a:p>
          </p:txBody>
        </p:sp>
        <p:sp>
          <p:nvSpPr>
            <p:cNvPr id="40" name="テキスト ボックス 42"/>
            <p:cNvSpPr txBox="1"/>
            <p:nvPr/>
          </p:nvSpPr>
          <p:spPr>
            <a:xfrm>
              <a:off x="5093157" y="5838734"/>
              <a:ext cx="243914"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6</a:t>
              </a:r>
              <a:endParaRPr kumimoji="1" lang="ja-JP" altLang="en-US" sz="1050" baseline="-25000" dirty="0">
                <a:latin typeface="Arial Narrow" panose="020B0606020202030204" pitchFamily="34" charset="0"/>
              </a:endParaRPr>
            </a:p>
          </p:txBody>
        </p:sp>
        <p:sp>
          <p:nvSpPr>
            <p:cNvPr id="41" name="テキスト ボックス 43"/>
            <p:cNvSpPr txBox="1"/>
            <p:nvPr/>
          </p:nvSpPr>
          <p:spPr>
            <a:xfrm>
              <a:off x="5166908" y="5962587"/>
              <a:ext cx="243914"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7</a:t>
              </a:r>
              <a:endParaRPr kumimoji="1" lang="ja-JP" altLang="en-US" sz="1050" baseline="-25000" dirty="0">
                <a:latin typeface="Arial Narrow" panose="020B0606020202030204" pitchFamily="34" charset="0"/>
              </a:endParaRPr>
            </a:p>
          </p:txBody>
        </p:sp>
        <p:sp>
          <p:nvSpPr>
            <p:cNvPr id="42" name="テキスト ボックス 44"/>
            <p:cNvSpPr txBox="1"/>
            <p:nvPr/>
          </p:nvSpPr>
          <p:spPr>
            <a:xfrm>
              <a:off x="5235476" y="5838734"/>
              <a:ext cx="243914"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8</a:t>
              </a:r>
              <a:endParaRPr kumimoji="1" lang="ja-JP" altLang="en-US" sz="1050" baseline="-25000" dirty="0">
                <a:latin typeface="Arial Narrow" panose="020B0606020202030204" pitchFamily="34" charset="0"/>
              </a:endParaRPr>
            </a:p>
          </p:txBody>
        </p:sp>
        <p:sp>
          <p:nvSpPr>
            <p:cNvPr id="43" name="テキスト ボックス 45"/>
            <p:cNvSpPr txBox="1"/>
            <p:nvPr/>
          </p:nvSpPr>
          <p:spPr>
            <a:xfrm>
              <a:off x="5309227" y="5962587"/>
              <a:ext cx="243914"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9</a:t>
              </a:r>
              <a:endParaRPr kumimoji="1" lang="ja-JP" altLang="en-US" sz="1050" baseline="-25000" dirty="0">
                <a:latin typeface="Arial Narrow" panose="020B0606020202030204" pitchFamily="34" charset="0"/>
              </a:endParaRPr>
            </a:p>
          </p:txBody>
        </p:sp>
        <p:sp>
          <p:nvSpPr>
            <p:cNvPr id="44" name="テキスト ボックス 46"/>
            <p:cNvSpPr txBox="1"/>
            <p:nvPr/>
          </p:nvSpPr>
          <p:spPr>
            <a:xfrm>
              <a:off x="5373732" y="5838734"/>
              <a:ext cx="278538"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10</a:t>
              </a:r>
              <a:endParaRPr kumimoji="1" lang="ja-JP" altLang="en-US" sz="1050" baseline="-25000" dirty="0">
                <a:latin typeface="Arial Narrow" panose="020B0606020202030204" pitchFamily="34" charset="0"/>
              </a:endParaRPr>
            </a:p>
          </p:txBody>
        </p:sp>
        <p:sp>
          <p:nvSpPr>
            <p:cNvPr id="45" name="テキスト ボックス 47"/>
            <p:cNvSpPr txBox="1"/>
            <p:nvPr/>
          </p:nvSpPr>
          <p:spPr>
            <a:xfrm>
              <a:off x="5447483" y="5962587"/>
              <a:ext cx="278538"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11</a:t>
              </a:r>
              <a:endParaRPr kumimoji="1" lang="ja-JP" altLang="en-US" sz="1050" baseline="-25000" dirty="0">
                <a:latin typeface="Arial Narrow" panose="020B0606020202030204" pitchFamily="34" charset="0"/>
              </a:endParaRPr>
            </a:p>
          </p:txBody>
        </p:sp>
        <p:sp>
          <p:nvSpPr>
            <p:cNvPr id="46" name="テキスト ボックス 48"/>
            <p:cNvSpPr txBox="1"/>
            <p:nvPr/>
          </p:nvSpPr>
          <p:spPr>
            <a:xfrm>
              <a:off x="5491468" y="5838734"/>
              <a:ext cx="278538"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12</a:t>
              </a:r>
              <a:endParaRPr kumimoji="1" lang="ja-JP" altLang="en-US" sz="1050" baseline="-25000" dirty="0">
                <a:latin typeface="Arial Narrow" panose="020B0606020202030204" pitchFamily="34" charset="0"/>
              </a:endParaRPr>
            </a:p>
          </p:txBody>
        </p:sp>
        <p:sp>
          <p:nvSpPr>
            <p:cNvPr id="47" name="テキスト ボックス 49"/>
            <p:cNvSpPr txBox="1"/>
            <p:nvPr/>
          </p:nvSpPr>
          <p:spPr>
            <a:xfrm>
              <a:off x="5565219" y="5962587"/>
              <a:ext cx="278538"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13</a:t>
              </a:r>
              <a:endParaRPr kumimoji="1" lang="ja-JP" altLang="en-US" sz="1050" baseline="-25000" dirty="0">
                <a:latin typeface="Arial Narrow" panose="020B0606020202030204" pitchFamily="34" charset="0"/>
              </a:endParaRPr>
            </a:p>
          </p:txBody>
        </p:sp>
        <p:sp>
          <p:nvSpPr>
            <p:cNvPr id="48" name="テキスト ボックス 50"/>
            <p:cNvSpPr txBox="1"/>
            <p:nvPr/>
          </p:nvSpPr>
          <p:spPr>
            <a:xfrm>
              <a:off x="5652766" y="5838734"/>
              <a:ext cx="278538" cy="209288"/>
            </a:xfrm>
            <a:prstGeom prst="rect">
              <a:avLst/>
            </a:prstGeom>
            <a:noFill/>
          </p:spPr>
          <p:txBody>
            <a:bodyPr wrap="none" rtlCol="0">
              <a:spAutoFit/>
            </a:bodyPr>
            <a:lstStyle/>
            <a:p>
              <a:r>
                <a:rPr kumimoji="1" lang="en-US" altLang="ja-JP" sz="1050" dirty="0">
                  <a:latin typeface="Arial Narrow" panose="020B0606020202030204" pitchFamily="34" charset="0"/>
                </a:rPr>
                <a:t>V</a:t>
              </a:r>
              <a:r>
                <a:rPr kumimoji="1" lang="en-US" altLang="ja-JP" sz="1050" baseline="-25000" dirty="0">
                  <a:latin typeface="Arial Narrow" panose="020B0606020202030204" pitchFamily="34" charset="0"/>
                </a:rPr>
                <a:t>14</a:t>
              </a:r>
              <a:endParaRPr kumimoji="1" lang="ja-JP" altLang="en-US" sz="1050" baseline="-25000" dirty="0">
                <a:latin typeface="Arial Narrow" panose="020B0606020202030204" pitchFamily="34" charset="0"/>
              </a:endParaRPr>
            </a:p>
          </p:txBody>
        </p:sp>
        <p:sp>
          <p:nvSpPr>
            <p:cNvPr id="50" name="TextBox 49"/>
            <p:cNvSpPr txBox="1"/>
            <p:nvPr/>
          </p:nvSpPr>
          <p:spPr>
            <a:xfrm>
              <a:off x="4379091" y="6107148"/>
              <a:ext cx="1018924" cy="307777"/>
            </a:xfrm>
            <a:prstGeom prst="rect">
              <a:avLst/>
            </a:prstGeom>
            <a:noFill/>
          </p:spPr>
          <p:txBody>
            <a:bodyPr wrap="none" lIns="36000" rIns="36000" rtlCol="0">
              <a:spAutoFit/>
            </a:bodyPr>
            <a:lstStyle/>
            <a:p>
              <a:pPr algn="ctr"/>
              <a:r>
                <a:rPr kumimoji="1" lang="en-US" altLang="ja-JP" sz="1400" dirty="0">
                  <a:latin typeface="Arial Narrow" panose="020B0606020202030204" pitchFamily="34" charset="0"/>
                </a:rPr>
                <a:t>Source Values</a:t>
              </a:r>
              <a:endParaRPr kumimoji="1" lang="ja-JP" altLang="en-US" sz="1400" dirty="0">
                <a:latin typeface="Arial Narrow" panose="020B0606020202030204" pitchFamily="34" charset="0"/>
              </a:endParaRPr>
            </a:p>
          </p:txBody>
        </p:sp>
      </p:grpSp>
      <p:sp>
        <p:nvSpPr>
          <p:cNvPr id="53" name="TextBox 52"/>
          <p:cNvSpPr txBox="1"/>
          <p:nvPr/>
        </p:nvSpPr>
        <p:spPr>
          <a:xfrm>
            <a:off x="396058" y="3690341"/>
            <a:ext cx="4438996" cy="307777"/>
          </a:xfrm>
          <a:prstGeom prst="rect">
            <a:avLst/>
          </a:prstGeom>
          <a:noFill/>
        </p:spPr>
        <p:txBody>
          <a:bodyPr wrap="square" lIns="0" rtlCol="0" anchor="b">
            <a:spAutoFit/>
          </a:bodyPr>
          <a:lstStyle/>
          <a:p>
            <a:r>
              <a:rPr kumimoji="1" lang="en-US" altLang="ja-JP" sz="1400" dirty="0">
                <a:latin typeface="Arial Narrow" panose="020B0606020202030204" pitchFamily="34" charset="0"/>
                <a:hlinkClick r:id="rId6"/>
              </a:rPr>
              <a:t>http://literature.cdn.keysight.com/litweb/pdf/5990-6660EN.pdf</a:t>
            </a:r>
            <a:endParaRPr kumimoji="1" lang="ja-JP" altLang="en-US" sz="1400" dirty="0">
              <a:latin typeface="Arial Narrow" panose="020B0606020202030204" pitchFamily="34" charset="0"/>
            </a:endParaRPr>
          </a:p>
        </p:txBody>
      </p:sp>
      <p:sp>
        <p:nvSpPr>
          <p:cNvPr id="54" name="TextBox 53"/>
          <p:cNvSpPr txBox="1"/>
          <p:nvPr/>
        </p:nvSpPr>
        <p:spPr>
          <a:xfrm>
            <a:off x="396058" y="3413073"/>
            <a:ext cx="3392906" cy="369332"/>
          </a:xfrm>
          <a:prstGeom prst="rect">
            <a:avLst/>
          </a:prstGeom>
          <a:noFill/>
        </p:spPr>
        <p:txBody>
          <a:bodyPr wrap="square" lIns="0" rtlCol="0">
            <a:spAutoFit/>
          </a:bodyPr>
          <a:lstStyle/>
          <a:p>
            <a:r>
              <a:rPr lang="en-US" sz="1600" b="1" dirty="0">
                <a:latin typeface="+mj-lt"/>
              </a:rPr>
              <a:t>Application note</a:t>
            </a:r>
            <a:r>
              <a:rPr lang="en-US" dirty="0"/>
              <a:t>:</a:t>
            </a:r>
          </a:p>
        </p:txBody>
      </p:sp>
    </p:spTree>
    <p:extLst>
      <p:ext uri="{BB962C8B-B14F-4D97-AF65-F5344CB8AC3E}">
        <p14:creationId xmlns:p14="http://schemas.microsoft.com/office/powerpoint/2010/main" val="154215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cstate="print"/>
          <a:srcRect/>
          <a:stretch>
            <a:fillRect/>
          </a:stretch>
        </p:blipFill>
        <p:spPr bwMode="auto">
          <a:xfrm>
            <a:off x="3341555" y="4216898"/>
            <a:ext cx="2057143" cy="1166023"/>
          </a:xfrm>
          <a:prstGeom prst="rect">
            <a:avLst/>
          </a:prstGeom>
          <a:noFill/>
          <a:ln w="9525">
            <a:noFill/>
            <a:miter lim="800000"/>
            <a:headEnd/>
            <a:tailEnd/>
          </a:ln>
          <a:effectLst/>
        </p:spPr>
      </p:pic>
      <p:sp>
        <p:nvSpPr>
          <p:cNvPr id="2" name="Title 1"/>
          <p:cNvSpPr>
            <a:spLocks noGrp="1"/>
          </p:cNvSpPr>
          <p:nvPr>
            <p:ph type="title"/>
          </p:nvPr>
        </p:nvSpPr>
        <p:spPr/>
        <p:txBody>
          <a:bodyPr/>
          <a:lstStyle/>
          <a:p>
            <a:r>
              <a:rPr kumimoji="1" lang="en-US" altLang="ja-JP" dirty="0"/>
              <a:t>Current-Voltage Characterization of Diodes</a:t>
            </a:r>
            <a:endParaRPr kumimoji="1" lang="ja-JP" altLang="en-US" dirty="0"/>
          </a:p>
        </p:txBody>
      </p:sp>
      <p:sp>
        <p:nvSpPr>
          <p:cNvPr id="3" name="Text Placeholder 2"/>
          <p:cNvSpPr>
            <a:spLocks noGrp="1"/>
          </p:cNvSpPr>
          <p:nvPr>
            <p:ph type="body" sz="quarter" idx="13"/>
          </p:nvPr>
        </p:nvSpPr>
        <p:spPr/>
        <p:txBody>
          <a:bodyPr/>
          <a:lstStyle/>
          <a:p>
            <a:r>
              <a:rPr lang="en-US" altLang="ja-JP" dirty="0"/>
              <a:t>Simplify difficult I-V measurement tasks and improve characterization efficiency</a:t>
            </a:r>
          </a:p>
        </p:txBody>
      </p:sp>
      <p:pic>
        <p:nvPicPr>
          <p:cNvPr id="4" name="Picture 3"/>
          <p:cNvPicPr>
            <a:picLocks noChangeAspect="1"/>
          </p:cNvPicPr>
          <p:nvPr/>
        </p:nvPicPr>
        <p:blipFill>
          <a:blip r:embed="rId4"/>
          <a:stretch>
            <a:fillRect/>
          </a:stretch>
        </p:blipFill>
        <p:spPr>
          <a:xfrm>
            <a:off x="6058571" y="3169801"/>
            <a:ext cx="2897909" cy="1925747"/>
          </a:xfrm>
          <a:prstGeom prst="rect">
            <a:avLst/>
          </a:prstGeom>
        </p:spPr>
      </p:pic>
      <p:pic>
        <p:nvPicPr>
          <p:cNvPr id="5" name="Picture 4"/>
          <p:cNvPicPr>
            <a:picLocks noChangeAspect="1"/>
          </p:cNvPicPr>
          <p:nvPr/>
        </p:nvPicPr>
        <p:blipFill>
          <a:blip r:embed="rId5"/>
          <a:stretch>
            <a:fillRect/>
          </a:stretch>
        </p:blipFill>
        <p:spPr>
          <a:xfrm>
            <a:off x="613611" y="4219663"/>
            <a:ext cx="2381834" cy="1786376"/>
          </a:xfrm>
          <a:prstGeom prst="rect">
            <a:avLst/>
          </a:prstGeom>
        </p:spPr>
      </p:pic>
      <p:sp>
        <p:nvSpPr>
          <p:cNvPr id="6" name="TextBox 5"/>
          <p:cNvSpPr txBox="1"/>
          <p:nvPr/>
        </p:nvSpPr>
        <p:spPr>
          <a:xfrm>
            <a:off x="299829" y="1558719"/>
            <a:ext cx="8656651" cy="1754326"/>
          </a:xfrm>
          <a:prstGeom prst="rect">
            <a:avLst/>
          </a:prstGeom>
          <a:noFill/>
        </p:spPr>
        <p:txBody>
          <a:bodyPr wrap="square" lIns="0" rtlCol="0">
            <a:spAutoFit/>
          </a:bodyPr>
          <a:lstStyle/>
          <a:p>
            <a:r>
              <a:rPr kumimoji="1" lang="en-US" altLang="ja-JP" dirty="0">
                <a:solidFill>
                  <a:srgbClr val="FF0000"/>
                </a:solidFill>
                <a:latin typeface="Arial Narrow" panose="020B0606020202030204" pitchFamily="34" charset="0"/>
              </a:rPr>
              <a:t>Characterize a variety of diodes precisely</a:t>
            </a:r>
          </a:p>
          <a:p>
            <a:pPr marL="285750" indent="-285750">
              <a:buFont typeface="Wingdings" panose="05000000000000000000" pitchFamily="2" charset="2"/>
              <a:buChar char="ü"/>
            </a:pPr>
            <a:r>
              <a:rPr kumimoji="1" lang="en-US" altLang="ja-JP" sz="1200" dirty="0">
                <a:latin typeface="Arial Narrow" panose="020B0606020202030204" pitchFamily="34" charset="0"/>
              </a:rPr>
              <a:t>Integrated I-V source &amp; measurement capabilities eliminate the needs for the complicated instrumentation and wiring</a:t>
            </a:r>
          </a:p>
          <a:p>
            <a:pPr marL="285750" indent="-285750">
              <a:buFont typeface="Wingdings" panose="05000000000000000000" pitchFamily="2" charset="2"/>
              <a:buChar char="ü"/>
            </a:pPr>
            <a:r>
              <a:rPr kumimoji="1" lang="en-US" altLang="ja-JP" sz="1200" dirty="0">
                <a:latin typeface="Arial Narrow" panose="020B0606020202030204" pitchFamily="34" charset="0"/>
              </a:rPr>
              <a:t>6 ½ digit source &amp; measurement resolution helps you make a precise characterization</a:t>
            </a:r>
          </a:p>
          <a:p>
            <a:pPr marL="285750" indent="-285750">
              <a:buFont typeface="Wingdings" panose="05000000000000000000" pitchFamily="2" charset="2"/>
              <a:buChar char="ü"/>
            </a:pPr>
            <a:r>
              <a:rPr kumimoji="1" lang="en-US" altLang="ja-JP" sz="1200" dirty="0">
                <a:latin typeface="Arial Narrow" panose="020B0606020202030204" pitchFamily="34" charset="0"/>
              </a:rPr>
              <a:t>Range of up to ±210 V and ±3 A (DC) / ±10.5 A (pulsed) provides wider coverage for testing a variety of diodes</a:t>
            </a:r>
          </a:p>
          <a:p>
            <a:r>
              <a:rPr kumimoji="1" lang="en-US" altLang="ja-JP" dirty="0">
                <a:solidFill>
                  <a:srgbClr val="FF0000"/>
                </a:solidFill>
                <a:latin typeface="Arial Narrow" panose="020B0606020202030204" pitchFamily="34" charset="0"/>
              </a:rPr>
              <a:t>Improve productivity for test, debug and characterization</a:t>
            </a:r>
          </a:p>
          <a:p>
            <a:pPr marL="285750" indent="-285750">
              <a:buFont typeface="Wingdings" panose="05000000000000000000" pitchFamily="2" charset="2"/>
              <a:buChar char="ü"/>
            </a:pPr>
            <a:r>
              <a:rPr kumimoji="1" lang="en-US" altLang="ja-JP" sz="1200" dirty="0">
                <a:latin typeface="Arial Narrow" panose="020B0606020202030204" pitchFamily="34" charset="0"/>
              </a:rPr>
              <a:t>Built-in sweep capability makes it easy to get diode characteristics</a:t>
            </a:r>
          </a:p>
          <a:p>
            <a:pPr marL="285750" indent="-285750">
              <a:buFont typeface="Wingdings" panose="05000000000000000000" pitchFamily="2" charset="2"/>
              <a:buChar char="ü"/>
            </a:pPr>
            <a:r>
              <a:rPr kumimoji="1" lang="en-US" altLang="ja-JP" sz="1200" dirty="0">
                <a:latin typeface="Arial Narrow" panose="020B0606020202030204" pitchFamily="34" charset="0"/>
              </a:rPr>
              <a:t>Intuitive GUI makes it easy to set up, make, and display sweep measurements quickly</a:t>
            </a:r>
          </a:p>
          <a:p>
            <a:pPr marL="285750" indent="-285750">
              <a:buFont typeface="Wingdings" panose="05000000000000000000" pitchFamily="2" charset="2"/>
              <a:buChar char="ü"/>
            </a:pPr>
            <a:r>
              <a:rPr kumimoji="1" lang="en-US" altLang="ja-JP" sz="1200" dirty="0">
                <a:latin typeface="Arial Narrow" panose="020B0606020202030204" pitchFamily="34" charset="0"/>
              </a:rPr>
              <a:t>Multiple software control options improve productivity for test, debug and characterization</a:t>
            </a:r>
            <a:endParaRPr kumimoji="1" lang="en-US" altLang="ja-JP" sz="1600" dirty="0">
              <a:latin typeface="Arial Narrow" panose="020B0606020202030204" pitchFamily="34" charset="0"/>
            </a:endParaRPr>
          </a:p>
        </p:txBody>
      </p:sp>
      <p:pic>
        <p:nvPicPr>
          <p:cNvPr id="8" name="Picture 7"/>
          <p:cNvPicPr>
            <a:picLocks noChangeAspect="1"/>
          </p:cNvPicPr>
          <p:nvPr/>
        </p:nvPicPr>
        <p:blipFill>
          <a:blip r:embed="rId6"/>
          <a:stretch>
            <a:fillRect/>
          </a:stretch>
        </p:blipFill>
        <p:spPr>
          <a:xfrm>
            <a:off x="815119" y="4329405"/>
            <a:ext cx="762106" cy="762106"/>
          </a:xfrm>
          <a:prstGeom prst="ellipse">
            <a:avLst/>
          </a:prstGeom>
        </p:spPr>
      </p:pic>
      <p:pic>
        <p:nvPicPr>
          <p:cNvPr id="9" name="Picture 8"/>
          <p:cNvPicPr>
            <a:picLocks noChangeAspect="1"/>
          </p:cNvPicPr>
          <p:nvPr/>
        </p:nvPicPr>
        <p:blipFill>
          <a:blip r:embed="rId7"/>
          <a:stretch>
            <a:fillRect/>
          </a:stretch>
        </p:blipFill>
        <p:spPr>
          <a:xfrm>
            <a:off x="3319273" y="5540719"/>
            <a:ext cx="2057143" cy="1166023"/>
          </a:xfrm>
          <a:prstGeom prst="rect">
            <a:avLst/>
          </a:prstGeom>
        </p:spPr>
      </p:pic>
      <p:pic>
        <p:nvPicPr>
          <p:cNvPr id="10" name="Picture 9"/>
          <p:cNvPicPr>
            <a:picLocks noChangeAspect="1"/>
          </p:cNvPicPr>
          <p:nvPr/>
        </p:nvPicPr>
        <p:blipFill>
          <a:blip r:embed="rId8"/>
          <a:stretch>
            <a:fillRect/>
          </a:stretch>
        </p:blipFill>
        <p:spPr>
          <a:xfrm>
            <a:off x="7047908" y="1987030"/>
            <a:ext cx="1908572" cy="965970"/>
          </a:xfrm>
          <a:prstGeom prst="rect">
            <a:avLst/>
          </a:prstGeom>
        </p:spPr>
      </p:pic>
      <p:sp>
        <p:nvSpPr>
          <p:cNvPr id="13" name="TextBox 12"/>
          <p:cNvSpPr txBox="1"/>
          <p:nvPr/>
        </p:nvSpPr>
        <p:spPr>
          <a:xfrm>
            <a:off x="299829" y="3584540"/>
            <a:ext cx="4438996" cy="523220"/>
          </a:xfrm>
          <a:prstGeom prst="rect">
            <a:avLst/>
          </a:prstGeom>
          <a:noFill/>
        </p:spPr>
        <p:txBody>
          <a:bodyPr wrap="square" lIns="0" rtlCol="0" anchor="b">
            <a:spAutoFit/>
          </a:bodyPr>
          <a:lstStyle/>
          <a:p>
            <a:r>
              <a:rPr kumimoji="1" lang="en-US" altLang="ja-JP" sz="1400" dirty="0">
                <a:latin typeface="Arial Narrow" panose="020B0606020202030204" pitchFamily="34" charset="0"/>
                <a:hlinkClick r:id="rId9"/>
              </a:rPr>
              <a:t>http://literature.cdn.keysight.com/litweb/pdf/5990-6659EN.pdf</a:t>
            </a:r>
            <a:endParaRPr kumimoji="1" lang="en-US" altLang="ja-JP" sz="1400" dirty="0">
              <a:latin typeface="Arial Narrow" panose="020B0606020202030204" pitchFamily="34" charset="0"/>
            </a:endParaRPr>
          </a:p>
          <a:p>
            <a:r>
              <a:rPr kumimoji="1" lang="en-US" altLang="ja-JP" sz="1400" dirty="0">
                <a:latin typeface="Arial Narrow" panose="020B0606020202030204" pitchFamily="34" charset="0"/>
                <a:hlinkClick r:id="rId10"/>
              </a:rPr>
              <a:t>http://literature.cdn.keysight.com/litweb/pdf/5990-6571EN.pdf</a:t>
            </a:r>
            <a:endParaRPr kumimoji="1" lang="ja-JP" altLang="en-US" sz="1400" dirty="0">
              <a:latin typeface="Arial Narrow" panose="020B0606020202030204" pitchFamily="34" charset="0"/>
            </a:endParaRPr>
          </a:p>
        </p:txBody>
      </p:sp>
      <p:sp>
        <p:nvSpPr>
          <p:cNvPr id="11" name="TextBox 10"/>
          <p:cNvSpPr txBox="1"/>
          <p:nvPr/>
        </p:nvSpPr>
        <p:spPr>
          <a:xfrm>
            <a:off x="299829" y="3327522"/>
            <a:ext cx="3392906" cy="369332"/>
          </a:xfrm>
          <a:prstGeom prst="rect">
            <a:avLst/>
          </a:prstGeom>
          <a:noFill/>
        </p:spPr>
        <p:txBody>
          <a:bodyPr wrap="square" lIns="0" rtlCol="0">
            <a:spAutoFit/>
          </a:bodyPr>
          <a:lstStyle/>
          <a:p>
            <a:r>
              <a:rPr lang="en-US" sz="1600" b="1" dirty="0">
                <a:latin typeface="+mj-lt"/>
              </a:rPr>
              <a:t>Application notes</a:t>
            </a:r>
            <a:r>
              <a:rPr lang="en-US" dirty="0"/>
              <a:t>:</a:t>
            </a:r>
          </a:p>
        </p:txBody>
      </p:sp>
    </p:spTree>
    <p:extLst>
      <p:ext uri="{BB962C8B-B14F-4D97-AF65-F5344CB8AC3E}">
        <p14:creationId xmlns:p14="http://schemas.microsoft.com/office/powerpoint/2010/main" val="385586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211518" y="4182727"/>
            <a:ext cx="4027715" cy="2031365"/>
            <a:chOff x="1524001" y="1190089"/>
            <a:chExt cx="6476999" cy="3839111"/>
          </a:xfrm>
        </p:grpSpPr>
        <p:grpSp>
          <p:nvGrpSpPr>
            <p:cNvPr id="7" name="Group 6"/>
            <p:cNvGrpSpPr/>
            <p:nvPr/>
          </p:nvGrpSpPr>
          <p:grpSpPr>
            <a:xfrm>
              <a:off x="1524001" y="1190089"/>
              <a:ext cx="6476999" cy="3839111"/>
              <a:chOff x="1295401" y="1571089"/>
              <a:chExt cx="6476999" cy="3839111"/>
            </a:xfrm>
          </p:grpSpPr>
          <p:grpSp>
            <p:nvGrpSpPr>
              <p:cNvPr id="9" name="Group 8"/>
              <p:cNvGrpSpPr/>
              <p:nvPr/>
            </p:nvGrpSpPr>
            <p:grpSpPr>
              <a:xfrm>
                <a:off x="1295401" y="1571089"/>
                <a:ext cx="6476999" cy="3839111"/>
                <a:chOff x="1219200" y="1290219"/>
                <a:chExt cx="6476999" cy="3839111"/>
              </a:xfrm>
            </p:grpSpPr>
            <p:grpSp>
              <p:nvGrpSpPr>
                <p:cNvPr id="14" name="Group 13"/>
                <p:cNvGrpSpPr/>
                <p:nvPr/>
              </p:nvGrpSpPr>
              <p:grpSpPr>
                <a:xfrm>
                  <a:off x="1337832" y="1290219"/>
                  <a:ext cx="6358367" cy="3839111"/>
                  <a:chOff x="1337832" y="1290219"/>
                  <a:chExt cx="6358367" cy="3839111"/>
                </a:xfrm>
              </p:grpSpPr>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832" y="1290219"/>
                    <a:ext cx="3762941" cy="211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a:xfrm>
                    <a:off x="4233432" y="2944571"/>
                    <a:ext cx="564573" cy="57150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44714" y="2923789"/>
                    <a:ext cx="374073" cy="36021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229969" y="2154861"/>
                    <a:ext cx="599209" cy="54032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462033" y="2390389"/>
                    <a:ext cx="367145" cy="29441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08396" y="3284007"/>
                    <a:ext cx="1764000" cy="0"/>
                  </a:xfrm>
                  <a:prstGeom prst="straightConnector1">
                    <a:avLst/>
                  </a:prstGeom>
                  <a:ln w="1905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87614" y="3519535"/>
                    <a:ext cx="1111828" cy="0"/>
                  </a:xfrm>
                  <a:prstGeom prst="straightConnector1">
                    <a:avLst/>
                  </a:prstGeom>
                  <a:ln w="1905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29178" y="2154861"/>
                    <a:ext cx="2376000" cy="0"/>
                  </a:xfrm>
                  <a:prstGeom prst="straightConnector1">
                    <a:avLst/>
                  </a:prstGeom>
                  <a:ln w="1905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8396" y="2390389"/>
                    <a:ext cx="2412000" cy="0"/>
                  </a:xfrm>
                  <a:prstGeom prst="straightConnector1">
                    <a:avLst/>
                  </a:prstGeom>
                  <a:ln w="1905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Can 78"/>
                  <p:cNvSpPr/>
                  <p:nvPr/>
                </p:nvSpPr>
                <p:spPr>
                  <a:xfrm>
                    <a:off x="7075346" y="3730541"/>
                    <a:ext cx="228600" cy="914400"/>
                  </a:xfrm>
                  <a:prstGeom prst="can">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algn="ctr"/>
                    <a:endParaRPr lang="en-US" sz="900" dirty="0">
                      <a:latin typeface="Arial Narrow" panose="020B0606020202030204" pitchFamily="34" charset="0"/>
                    </a:endParaRPr>
                  </a:p>
                </p:txBody>
              </p:sp>
              <p:sp>
                <p:nvSpPr>
                  <p:cNvPr id="33" name="Can 79"/>
                  <p:cNvSpPr/>
                  <p:nvPr/>
                </p:nvSpPr>
                <p:spPr>
                  <a:xfrm>
                    <a:off x="5785142" y="3736756"/>
                    <a:ext cx="228600" cy="914400"/>
                  </a:xfrm>
                  <a:prstGeom prst="can">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algn="ctr"/>
                    <a:endParaRPr lang="en-US" sz="900" dirty="0">
                      <a:latin typeface="Arial Narrow" panose="020B0606020202030204" pitchFamily="34" charset="0"/>
                    </a:endParaRPr>
                  </a:p>
                </p:txBody>
              </p:sp>
              <p:sp>
                <p:nvSpPr>
                  <p:cNvPr id="34" name="Can 80"/>
                  <p:cNvSpPr/>
                  <p:nvPr/>
                </p:nvSpPr>
                <p:spPr>
                  <a:xfrm>
                    <a:off x="6443232" y="3736756"/>
                    <a:ext cx="228600" cy="914400"/>
                  </a:xfrm>
                  <a:prstGeom prst="can">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algn="ctr"/>
                    <a:endParaRPr lang="en-US" sz="900" dirty="0">
                      <a:latin typeface="Arial Narrow" panose="020B0606020202030204" pitchFamily="34" charset="0"/>
                    </a:endParaRPr>
                  </a:p>
                </p:txBody>
              </p:sp>
              <p:sp>
                <p:nvSpPr>
                  <p:cNvPr id="35" name="TextBox 34"/>
                  <p:cNvSpPr txBox="1"/>
                  <p:nvPr/>
                </p:nvSpPr>
                <p:spPr>
                  <a:xfrm>
                    <a:off x="4906684" y="3256430"/>
                    <a:ext cx="1291933" cy="261752"/>
                  </a:xfrm>
                  <a:prstGeom prst="rect">
                    <a:avLst/>
                  </a:prstGeom>
                  <a:noFill/>
                </p:spPr>
                <p:txBody>
                  <a:bodyPr wrap="square" lIns="0" tIns="0" rIns="0" bIns="0" rtlCol="0">
                    <a:spAutoFit/>
                  </a:bodyPr>
                  <a:lstStyle/>
                  <a:p>
                    <a:pPr algn="ctr"/>
                    <a:r>
                      <a:rPr lang="en-US" sz="900" dirty="0">
                        <a:latin typeface="Arial Narrow" panose="020B0606020202030204" pitchFamily="34" charset="0"/>
                      </a:rPr>
                      <a:t>Low Sense</a:t>
                    </a:r>
                  </a:p>
                </p:txBody>
              </p:sp>
              <p:sp>
                <p:nvSpPr>
                  <p:cNvPr id="36" name="TextBox 35"/>
                  <p:cNvSpPr txBox="1"/>
                  <p:nvPr/>
                </p:nvSpPr>
                <p:spPr>
                  <a:xfrm>
                    <a:off x="4879751" y="2966330"/>
                    <a:ext cx="1291933" cy="261752"/>
                  </a:xfrm>
                  <a:prstGeom prst="rect">
                    <a:avLst/>
                  </a:prstGeom>
                  <a:noFill/>
                </p:spPr>
                <p:txBody>
                  <a:bodyPr wrap="square" lIns="0" tIns="0" rIns="0" bIns="0" rtlCol="0">
                    <a:spAutoFit/>
                  </a:bodyPr>
                  <a:lstStyle/>
                  <a:p>
                    <a:pPr algn="ctr"/>
                    <a:r>
                      <a:rPr lang="en-US" sz="900" dirty="0">
                        <a:latin typeface="Arial Narrow" panose="020B0606020202030204" pitchFamily="34" charset="0"/>
                      </a:rPr>
                      <a:t>Low Force</a:t>
                    </a:r>
                  </a:p>
                </p:txBody>
              </p:sp>
              <p:cxnSp>
                <p:nvCxnSpPr>
                  <p:cNvPr id="37" name="Straight Arrow Connector 36"/>
                  <p:cNvCxnSpPr/>
                  <p:nvPr/>
                </p:nvCxnSpPr>
                <p:spPr>
                  <a:xfrm>
                    <a:off x="5899442" y="3533114"/>
                    <a:ext cx="0" cy="252000"/>
                  </a:xfrm>
                  <a:prstGeom prst="straightConnector1">
                    <a:avLst/>
                  </a:prstGeom>
                  <a:ln w="190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564459" y="3273341"/>
                    <a:ext cx="0" cy="504000"/>
                  </a:xfrm>
                  <a:prstGeom prst="straightConnector1">
                    <a:avLst/>
                  </a:prstGeom>
                  <a:ln w="190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205232" y="2151123"/>
                    <a:ext cx="0" cy="1620000"/>
                  </a:xfrm>
                  <a:prstGeom prst="straightConnector1">
                    <a:avLst/>
                  </a:prstGeom>
                  <a:ln w="190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03697" y="1809519"/>
                    <a:ext cx="1291933" cy="261752"/>
                  </a:xfrm>
                  <a:prstGeom prst="rect">
                    <a:avLst/>
                  </a:prstGeom>
                  <a:noFill/>
                </p:spPr>
                <p:txBody>
                  <a:bodyPr wrap="square" lIns="0" tIns="0" rIns="0" bIns="0" rtlCol="0">
                    <a:spAutoFit/>
                  </a:bodyPr>
                  <a:lstStyle/>
                  <a:p>
                    <a:pPr algn="ctr"/>
                    <a:r>
                      <a:rPr lang="en-US" sz="900" dirty="0">
                        <a:latin typeface="Arial Narrow" panose="020B0606020202030204" pitchFamily="34" charset="0"/>
                      </a:rPr>
                      <a:t>High Sense</a:t>
                    </a:r>
                  </a:p>
                </p:txBody>
              </p:sp>
              <p:sp>
                <p:nvSpPr>
                  <p:cNvPr id="41" name="TextBox 40"/>
                  <p:cNvSpPr txBox="1"/>
                  <p:nvPr/>
                </p:nvSpPr>
                <p:spPr>
                  <a:xfrm>
                    <a:off x="5279451" y="2131895"/>
                    <a:ext cx="1291937" cy="261752"/>
                  </a:xfrm>
                  <a:prstGeom prst="rect">
                    <a:avLst/>
                  </a:prstGeom>
                  <a:noFill/>
                </p:spPr>
                <p:txBody>
                  <a:bodyPr wrap="square" lIns="0" tIns="0" rIns="0" bIns="0" rtlCol="0">
                    <a:spAutoFit/>
                  </a:bodyPr>
                  <a:lstStyle/>
                  <a:p>
                    <a:pPr algn="ctr"/>
                    <a:r>
                      <a:rPr lang="en-US" sz="900" dirty="0">
                        <a:latin typeface="Arial Narrow" panose="020B0606020202030204" pitchFamily="34" charset="0"/>
                      </a:rPr>
                      <a:t>High Force</a:t>
                    </a:r>
                  </a:p>
                </p:txBody>
              </p:sp>
              <p:sp>
                <p:nvSpPr>
                  <p:cNvPr id="42" name="Cube 41"/>
                  <p:cNvSpPr/>
                  <p:nvPr/>
                </p:nvSpPr>
                <p:spPr>
                  <a:xfrm>
                    <a:off x="5419728" y="4040903"/>
                    <a:ext cx="2276471" cy="1088427"/>
                  </a:xfrm>
                  <a:prstGeom prst="cube">
                    <a:avLst/>
                  </a:prstGeom>
                  <a:solidFill>
                    <a:srgbClr val="9BD8F7">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algn="ctr"/>
                    <a:endParaRPr lang="en-US" sz="900" dirty="0">
                      <a:latin typeface="Arial Narrow" panose="020B0606020202030204" pitchFamily="34" charset="0"/>
                    </a:endParaRPr>
                  </a:p>
                </p:txBody>
              </p:sp>
              <p:sp>
                <p:nvSpPr>
                  <p:cNvPr id="43" name="TextBox 42"/>
                  <p:cNvSpPr txBox="1"/>
                  <p:nvPr/>
                </p:nvSpPr>
                <p:spPr>
                  <a:xfrm>
                    <a:off x="6936330" y="4622876"/>
                    <a:ext cx="561115" cy="261752"/>
                  </a:xfrm>
                  <a:prstGeom prst="rect">
                    <a:avLst/>
                  </a:prstGeom>
                  <a:noFill/>
                </p:spPr>
                <p:txBody>
                  <a:bodyPr wrap="square" lIns="0" tIns="0" rIns="0" bIns="0" rtlCol="0">
                    <a:spAutoFit/>
                  </a:bodyPr>
                  <a:lstStyle/>
                  <a:p>
                    <a:pPr algn="ctr"/>
                    <a:r>
                      <a:rPr lang="en-US" sz="900" dirty="0">
                        <a:latin typeface="Arial Narrow" panose="020B0606020202030204" pitchFamily="34" charset="0"/>
                      </a:rPr>
                      <a:t>WE</a:t>
                    </a:r>
                  </a:p>
                </p:txBody>
              </p:sp>
              <p:sp>
                <p:nvSpPr>
                  <p:cNvPr id="44" name="TextBox 43"/>
                  <p:cNvSpPr txBox="1"/>
                  <p:nvPr/>
                </p:nvSpPr>
                <p:spPr>
                  <a:xfrm>
                    <a:off x="5650358" y="4612967"/>
                    <a:ext cx="477605" cy="261752"/>
                  </a:xfrm>
                  <a:prstGeom prst="rect">
                    <a:avLst/>
                  </a:prstGeom>
                  <a:noFill/>
                </p:spPr>
                <p:txBody>
                  <a:bodyPr wrap="square" lIns="0" tIns="0" rIns="0" bIns="0" rtlCol="0">
                    <a:spAutoFit/>
                  </a:bodyPr>
                  <a:lstStyle/>
                  <a:p>
                    <a:pPr algn="ctr"/>
                    <a:r>
                      <a:rPr lang="en-US" sz="900" dirty="0">
                        <a:latin typeface="Arial Narrow" panose="020B0606020202030204" pitchFamily="34" charset="0"/>
                      </a:rPr>
                      <a:t>RE</a:t>
                    </a:r>
                  </a:p>
                </p:txBody>
              </p:sp>
              <p:sp>
                <p:nvSpPr>
                  <p:cNvPr id="45" name="TextBox 44"/>
                  <p:cNvSpPr txBox="1"/>
                  <p:nvPr/>
                </p:nvSpPr>
                <p:spPr>
                  <a:xfrm>
                    <a:off x="6299480" y="4612967"/>
                    <a:ext cx="499613" cy="261752"/>
                  </a:xfrm>
                  <a:prstGeom prst="rect">
                    <a:avLst/>
                  </a:prstGeom>
                  <a:noFill/>
                </p:spPr>
                <p:txBody>
                  <a:bodyPr wrap="square" lIns="0" tIns="0" rIns="0" bIns="0" rtlCol="0">
                    <a:spAutoFit/>
                  </a:bodyPr>
                  <a:lstStyle/>
                  <a:p>
                    <a:pPr algn="ctr"/>
                    <a:r>
                      <a:rPr lang="en-US" sz="900" dirty="0">
                        <a:latin typeface="Arial Narrow" panose="020B0606020202030204" pitchFamily="34" charset="0"/>
                      </a:rPr>
                      <a:t>CE</a:t>
                    </a:r>
                  </a:p>
                </p:txBody>
              </p:sp>
            </p:grpSp>
            <p:pic>
              <p:nvPicPr>
                <p:cNvPr id="15" name="Picture 8" descr="Image result for hp compu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1591" y="3390596"/>
                  <a:ext cx="2386731" cy="173873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219200" y="2298478"/>
                  <a:ext cx="0" cy="204492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9200" y="2298478"/>
                  <a:ext cx="360000"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19200" y="4343400"/>
                  <a:ext cx="1080000"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83783" y="3410411"/>
                  <a:ext cx="1291938" cy="523505"/>
                </a:xfrm>
                <a:prstGeom prst="rect">
                  <a:avLst/>
                </a:prstGeom>
                <a:noFill/>
              </p:spPr>
              <p:txBody>
                <a:bodyPr wrap="square" lIns="0" tIns="0" rIns="0" bIns="0" rtlCol="0">
                  <a:spAutoFit/>
                </a:bodyPr>
                <a:lstStyle/>
                <a:p>
                  <a:r>
                    <a:rPr lang="en-US" sz="900" dirty="0">
                      <a:latin typeface="Arial Narrow" panose="020B0606020202030204" pitchFamily="34" charset="0"/>
                    </a:rPr>
                    <a:t>GPIB or USB</a:t>
                  </a:r>
                  <a:br>
                    <a:rPr lang="en-US" sz="900" dirty="0">
                      <a:latin typeface="Arial Narrow" panose="020B0606020202030204" pitchFamily="34" charset="0"/>
                    </a:rPr>
                  </a:br>
                  <a:r>
                    <a:rPr lang="en-US" sz="900" dirty="0">
                      <a:latin typeface="Arial Narrow" panose="020B0606020202030204" pitchFamily="34" charset="0"/>
                    </a:rPr>
                    <a:t>(optional)</a:t>
                  </a:r>
                </a:p>
              </p:txBody>
            </p:sp>
            <p:sp>
              <p:nvSpPr>
                <p:cNvPr id="20" name="TextBox 19"/>
                <p:cNvSpPr txBox="1"/>
                <p:nvPr/>
              </p:nvSpPr>
              <p:spPr>
                <a:xfrm>
                  <a:off x="4121726" y="3785518"/>
                  <a:ext cx="1291938" cy="261752"/>
                </a:xfrm>
                <a:prstGeom prst="rect">
                  <a:avLst/>
                </a:prstGeom>
                <a:noFill/>
              </p:spPr>
              <p:txBody>
                <a:bodyPr wrap="square" lIns="0" tIns="0" rIns="0" bIns="0" rtlCol="0">
                  <a:spAutoFit/>
                </a:bodyPr>
                <a:lstStyle/>
                <a:p>
                  <a:r>
                    <a:rPr lang="en-US" sz="900" dirty="0">
                      <a:latin typeface="Arial Narrow" panose="020B0606020202030204" pitchFamily="34" charset="0"/>
                    </a:rPr>
                    <a:t>PC (optional)</a:t>
                  </a:r>
                </a:p>
              </p:txBody>
            </p:sp>
            <p:sp>
              <p:nvSpPr>
                <p:cNvPr id="21" name="Rectangle 20"/>
                <p:cNvSpPr/>
                <p:nvPr/>
              </p:nvSpPr>
              <p:spPr>
                <a:xfrm>
                  <a:off x="2342400" y="3505200"/>
                  <a:ext cx="1692000" cy="936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algn="ctr"/>
                  <a:endParaRPr lang="en-US" sz="900" dirty="0">
                    <a:latin typeface="Arial Narrow" panose="020B0606020202030204" pitchFamily="34" charset="0"/>
                  </a:endParaRPr>
                </a:p>
              </p:txBody>
            </p:sp>
            <p:sp>
              <p:nvSpPr>
                <p:cNvPr id="22" name="TextBox 21"/>
                <p:cNvSpPr txBox="1"/>
                <p:nvPr/>
              </p:nvSpPr>
              <p:spPr>
                <a:xfrm>
                  <a:off x="2213165" y="3491604"/>
                  <a:ext cx="1954920" cy="785257"/>
                </a:xfrm>
                <a:prstGeom prst="rect">
                  <a:avLst/>
                </a:prstGeom>
                <a:noFill/>
              </p:spPr>
              <p:txBody>
                <a:bodyPr wrap="square" lIns="0" tIns="0" rIns="0" bIns="0" rtlCol="0">
                  <a:spAutoFit/>
                </a:bodyPr>
                <a:lstStyle/>
                <a:p>
                  <a:pPr algn="ctr"/>
                  <a:r>
                    <a:rPr lang="en-US" sz="900" dirty="0">
                      <a:solidFill>
                        <a:schemeClr val="bg1"/>
                      </a:solidFill>
                      <a:latin typeface="Arial Narrow" panose="020B0606020202030204" pitchFamily="34" charset="0"/>
                    </a:rPr>
                    <a:t>Keysight Quick IV measurement software</a:t>
                  </a:r>
                  <a:br>
                    <a:rPr lang="en-US" sz="900" dirty="0">
                      <a:solidFill>
                        <a:schemeClr val="bg1"/>
                      </a:solidFill>
                      <a:latin typeface="Arial Narrow" panose="020B0606020202030204" pitchFamily="34" charset="0"/>
                    </a:rPr>
                  </a:br>
                  <a:r>
                    <a:rPr lang="en-US" sz="900" dirty="0">
                      <a:solidFill>
                        <a:schemeClr val="bg1"/>
                      </a:solidFill>
                      <a:latin typeface="Arial Narrow" panose="020B0606020202030204" pitchFamily="34" charset="0"/>
                    </a:rPr>
                    <a:t>(optional)</a:t>
                  </a:r>
                </a:p>
              </p:txBody>
            </p:sp>
          </p:grpSp>
          <p:cxnSp>
            <p:nvCxnSpPr>
              <p:cNvPr id="10" name="Straight Connector 9"/>
              <p:cNvCxnSpPr/>
              <p:nvPr/>
            </p:nvCxnSpPr>
            <p:spPr>
              <a:xfrm>
                <a:off x="4769427" y="2961409"/>
                <a:ext cx="538026"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76355" y="3200400"/>
                <a:ext cx="538026"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0716" y="2769729"/>
                <a:ext cx="1291938" cy="261752"/>
              </a:xfrm>
              <a:prstGeom prst="rect">
                <a:avLst/>
              </a:prstGeom>
              <a:noFill/>
            </p:spPr>
            <p:txBody>
              <a:bodyPr wrap="square" lIns="0" tIns="0" rIns="0" bIns="0" rtlCol="0">
                <a:spAutoFit/>
              </a:bodyPr>
              <a:lstStyle/>
              <a:p>
                <a:pPr algn="ctr"/>
                <a:r>
                  <a:rPr lang="en-US" sz="900" dirty="0">
                    <a:latin typeface="Arial Narrow" panose="020B0606020202030204" pitchFamily="34" charset="0"/>
                  </a:rPr>
                  <a:t>Guard</a:t>
                </a:r>
              </a:p>
            </p:txBody>
          </p:sp>
          <p:sp>
            <p:nvSpPr>
              <p:cNvPr id="13" name="TextBox 12"/>
              <p:cNvSpPr txBox="1"/>
              <p:nvPr/>
            </p:nvSpPr>
            <p:spPr>
              <a:xfrm>
                <a:off x="5122253" y="3012599"/>
                <a:ext cx="1792984" cy="261752"/>
              </a:xfrm>
              <a:prstGeom prst="rect">
                <a:avLst/>
              </a:prstGeom>
              <a:noFill/>
            </p:spPr>
            <p:txBody>
              <a:bodyPr wrap="square" lIns="0" tIns="0" rIns="0" bIns="0" rtlCol="0">
                <a:spAutoFit/>
              </a:bodyPr>
              <a:lstStyle/>
              <a:p>
                <a:pPr algn="ctr"/>
                <a:r>
                  <a:rPr lang="en-US" sz="900" dirty="0">
                    <a:latin typeface="Arial Narrow" panose="020B0606020202030204" pitchFamily="34" charset="0"/>
                  </a:rPr>
                  <a:t>Chassis Ground</a:t>
                </a:r>
              </a:p>
            </p:txBody>
          </p:sp>
        </p:grpSp>
        <p:sp>
          <p:nvSpPr>
            <p:cNvPr id="8" name="TextBox 7"/>
            <p:cNvSpPr txBox="1"/>
            <p:nvPr/>
          </p:nvSpPr>
          <p:spPr>
            <a:xfrm>
              <a:off x="6139423" y="4740491"/>
              <a:ext cx="1469325" cy="261752"/>
            </a:xfrm>
            <a:prstGeom prst="rect">
              <a:avLst/>
            </a:prstGeom>
            <a:noFill/>
          </p:spPr>
          <p:txBody>
            <a:bodyPr wrap="square" lIns="0" tIns="0" rIns="0" bIns="0" rtlCol="0">
              <a:spAutoFit/>
            </a:bodyPr>
            <a:lstStyle/>
            <a:p>
              <a:pPr algn="ctr"/>
              <a:r>
                <a:rPr lang="en-US" sz="900" dirty="0">
                  <a:latin typeface="Arial Narrow" panose="020B0606020202030204" pitchFamily="34" charset="0"/>
                </a:rPr>
                <a:t>Solution</a:t>
              </a:r>
            </a:p>
          </p:txBody>
        </p:sp>
      </p:grpSp>
      <p:grpSp>
        <p:nvGrpSpPr>
          <p:cNvPr id="53" name="Group 52"/>
          <p:cNvGrpSpPr>
            <a:grpSpLocks noChangeAspect="1"/>
          </p:cNvGrpSpPr>
          <p:nvPr/>
        </p:nvGrpSpPr>
        <p:grpSpPr>
          <a:xfrm>
            <a:off x="5932722" y="4029999"/>
            <a:ext cx="3115866" cy="2176463"/>
            <a:chOff x="185050" y="3393097"/>
            <a:chExt cx="4154488" cy="2901950"/>
          </a:xfrm>
        </p:grpSpPr>
        <p:cxnSp>
          <p:nvCxnSpPr>
            <p:cNvPr id="47" name="Straight Connector 46"/>
            <p:cNvCxnSpPr/>
            <p:nvPr/>
          </p:nvCxnSpPr>
          <p:spPr>
            <a:xfrm flipV="1">
              <a:off x="2149654" y="4440270"/>
              <a:ext cx="1295400" cy="381000"/>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014698" y="4125945"/>
              <a:ext cx="0" cy="468000"/>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747998" y="4697295"/>
              <a:ext cx="0" cy="576000"/>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825929" y="3735420"/>
              <a:ext cx="647701" cy="348813"/>
            </a:xfrm>
            <a:prstGeom prst="rect">
              <a:avLst/>
            </a:prstGeom>
            <a:noFill/>
          </p:spPr>
          <p:txBody>
            <a:bodyPr wrap="square" lIns="0" rtlCol="0">
              <a:spAutoFit/>
            </a:bodyPr>
            <a:lstStyle/>
            <a:p>
              <a:r>
                <a:rPr lang="en-US" sz="1100" dirty="0">
                  <a:latin typeface="Arial Narrow" panose="020B0606020202030204" pitchFamily="34" charset="0"/>
                </a:rPr>
                <a:t>Anodic</a:t>
              </a:r>
            </a:p>
          </p:txBody>
        </p:sp>
        <p:sp>
          <p:nvSpPr>
            <p:cNvPr id="51" name="TextBox 50"/>
            <p:cNvSpPr txBox="1"/>
            <p:nvPr/>
          </p:nvSpPr>
          <p:spPr>
            <a:xfrm>
              <a:off x="2386911" y="5335621"/>
              <a:ext cx="743819" cy="348813"/>
            </a:xfrm>
            <a:prstGeom prst="rect">
              <a:avLst/>
            </a:prstGeom>
            <a:noFill/>
          </p:spPr>
          <p:txBody>
            <a:bodyPr wrap="square" lIns="0" rtlCol="0">
              <a:spAutoFit/>
            </a:bodyPr>
            <a:lstStyle/>
            <a:p>
              <a:r>
                <a:rPr lang="en-US" sz="1100" dirty="0">
                  <a:latin typeface="Arial Narrow" panose="020B0606020202030204" pitchFamily="34" charset="0"/>
                </a:rPr>
                <a:t>Cathodic</a:t>
              </a:r>
            </a:p>
          </p:txBody>
        </p:sp>
        <p:graphicFrame>
          <p:nvGraphicFramePr>
            <p:cNvPr id="52" name="Object 51"/>
            <p:cNvGraphicFramePr>
              <a:graphicFrameLocks noChangeAspect="1"/>
            </p:cNvGraphicFramePr>
            <p:nvPr>
              <p:extLst/>
            </p:nvPr>
          </p:nvGraphicFramePr>
          <p:xfrm>
            <a:off x="185050" y="3393097"/>
            <a:ext cx="4154488" cy="2901950"/>
          </p:xfrm>
          <a:graphic>
            <a:graphicData uri="http://schemas.openxmlformats.org/presentationml/2006/ole">
              <mc:AlternateContent xmlns:mc="http://schemas.openxmlformats.org/markup-compatibility/2006">
                <mc:Choice xmlns:v="urn:schemas-microsoft-com:vml" Requires="v">
                  <p:oleObj spid="_x0000_s2181" name="Graph" r:id="rId6" imgW="4154400" imgH="2901600" progId="Origin50.Graph">
                    <p:embed/>
                  </p:oleObj>
                </mc:Choice>
                <mc:Fallback>
                  <p:oleObj name="Graph" r:id="rId6" imgW="4154400" imgH="2901600" progId="Origin50.Graph">
                    <p:embed/>
                    <p:pic>
                      <p:nvPicPr>
                        <p:cNvPr id="52" name="Object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050" y="3393097"/>
                          <a:ext cx="4154488"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 name="Title 1"/>
          <p:cNvSpPr>
            <a:spLocks noGrp="1"/>
          </p:cNvSpPr>
          <p:nvPr>
            <p:ph type="title"/>
          </p:nvPr>
        </p:nvSpPr>
        <p:spPr/>
        <p:txBody>
          <a:bodyPr/>
          <a:lstStyle/>
          <a:p>
            <a:r>
              <a:rPr lang="en-US" altLang="ja-JP" dirty="0"/>
              <a:t>Electrochemistry 3-Electrode Measurement</a:t>
            </a:r>
            <a:endParaRPr kumimoji="1" lang="ja-JP" altLang="en-US" dirty="0"/>
          </a:p>
        </p:txBody>
      </p:sp>
      <p:sp>
        <p:nvSpPr>
          <p:cNvPr id="3" name="Text Placeholder 2"/>
          <p:cNvSpPr>
            <a:spLocks noGrp="1"/>
          </p:cNvSpPr>
          <p:nvPr>
            <p:ph type="body" sz="quarter" idx="13"/>
          </p:nvPr>
        </p:nvSpPr>
        <p:spPr/>
        <p:txBody>
          <a:bodyPr/>
          <a:lstStyle/>
          <a:p>
            <a:r>
              <a:rPr lang="en-US" altLang="ja-JP" dirty="0"/>
              <a:t>Well suited for electrochemical measurements with integrated I-V source &amp; measurement capabilities </a:t>
            </a:r>
          </a:p>
        </p:txBody>
      </p:sp>
      <p:sp>
        <p:nvSpPr>
          <p:cNvPr id="5" name="TextBox 4"/>
          <p:cNvSpPr txBox="1"/>
          <p:nvPr/>
        </p:nvSpPr>
        <p:spPr>
          <a:xfrm>
            <a:off x="251679" y="1688286"/>
            <a:ext cx="8656651" cy="1754326"/>
          </a:xfrm>
          <a:prstGeom prst="rect">
            <a:avLst/>
          </a:prstGeom>
          <a:noFill/>
        </p:spPr>
        <p:txBody>
          <a:bodyPr wrap="square" lIns="0" rtlCol="0">
            <a:spAutoFit/>
          </a:bodyPr>
          <a:lstStyle/>
          <a:p>
            <a:r>
              <a:rPr kumimoji="1" lang="en-US" altLang="ja-JP" dirty="0">
                <a:solidFill>
                  <a:srgbClr val="FF0000"/>
                </a:solidFill>
                <a:latin typeface="Arial Narrow" panose="020B0606020202030204" pitchFamily="34" charset="0"/>
              </a:rPr>
              <a:t>Measure electrochemical currents precisely</a:t>
            </a:r>
          </a:p>
          <a:p>
            <a:pPr marL="285750" indent="-285750">
              <a:buFont typeface="Wingdings" panose="05000000000000000000" pitchFamily="2" charset="2"/>
              <a:buChar char="ü"/>
            </a:pPr>
            <a:r>
              <a:rPr kumimoji="1" lang="en-US" altLang="ja-JP" sz="1200" dirty="0">
                <a:latin typeface="Arial Narrow" panose="020B0606020202030204" pitchFamily="34" charset="0"/>
              </a:rPr>
              <a:t>6 ½ high measurement resolution helps you make a precise electrochemical current measurement</a:t>
            </a:r>
          </a:p>
          <a:p>
            <a:pPr marL="285750" indent="-285750">
              <a:buFont typeface="Wingdings" panose="05000000000000000000" pitchFamily="2" charset="2"/>
              <a:buChar char="ü"/>
            </a:pPr>
            <a:r>
              <a:rPr kumimoji="1" lang="en-US" altLang="ja-JP" sz="1200" dirty="0">
                <a:latin typeface="Arial Narrow" panose="020B0606020202030204" pitchFamily="34" charset="0"/>
              </a:rPr>
              <a:t>10 </a:t>
            </a:r>
            <a:r>
              <a:rPr kumimoji="1" lang="en-US" altLang="ja-JP" sz="1200" dirty="0" err="1">
                <a:latin typeface="Arial Narrow" panose="020B0606020202030204" pitchFamily="34" charset="0"/>
              </a:rPr>
              <a:t>fA</a:t>
            </a:r>
            <a:r>
              <a:rPr kumimoji="1" lang="en-US" altLang="ja-JP" sz="1200" dirty="0">
                <a:latin typeface="Arial Narrow" panose="020B0606020202030204" pitchFamily="34" charset="0"/>
              </a:rPr>
              <a:t> minimum measurement resolution allows even small electrode systems with low electrochemical currents to be accurately measured</a:t>
            </a:r>
          </a:p>
          <a:p>
            <a:pPr marL="285750" indent="-285750">
              <a:buFont typeface="Wingdings" panose="05000000000000000000" pitchFamily="2" charset="2"/>
              <a:buChar char="ü"/>
            </a:pPr>
            <a:r>
              <a:rPr kumimoji="1" lang="en-US" altLang="ja-JP" sz="1200" dirty="0">
                <a:latin typeface="Arial Narrow" panose="020B0606020202030204" pitchFamily="34" charset="0"/>
              </a:rPr>
              <a:t>Built-in sweep capability makes it easy to output required voltage waveform</a:t>
            </a:r>
          </a:p>
          <a:p>
            <a:pPr marL="285750" indent="-285750">
              <a:buFont typeface="Wingdings" panose="05000000000000000000" pitchFamily="2" charset="2"/>
              <a:buChar char="ü"/>
            </a:pPr>
            <a:r>
              <a:rPr kumimoji="1" lang="en-US" altLang="ja-JP" sz="1200" dirty="0">
                <a:latin typeface="Arial Narrow" panose="020B0606020202030204" pitchFamily="34" charset="0"/>
              </a:rPr>
              <a:t>Accurate timing control capability with 10 </a:t>
            </a:r>
            <a:r>
              <a:rPr kumimoji="1" lang="el-GR" altLang="ja-JP" sz="1200" dirty="0">
                <a:latin typeface="Arial Narrow" panose="020B0606020202030204" pitchFamily="34" charset="0"/>
              </a:rPr>
              <a:t>μ</a:t>
            </a:r>
            <a:r>
              <a:rPr kumimoji="1" lang="en-US" altLang="ja-JP" sz="1200" dirty="0">
                <a:latin typeface="Arial Narrow" panose="020B0606020202030204" pitchFamily="34" charset="0"/>
              </a:rPr>
              <a:t>s resolution ensures the source and measurement timing strictly and accurately</a:t>
            </a:r>
            <a:endParaRPr kumimoji="1" lang="en-US" altLang="ja-JP" sz="1600" dirty="0">
              <a:latin typeface="Arial Narrow" panose="020B0606020202030204" pitchFamily="34" charset="0"/>
            </a:endParaRPr>
          </a:p>
          <a:p>
            <a:r>
              <a:rPr kumimoji="1" lang="en-US" altLang="ja-JP" dirty="0">
                <a:solidFill>
                  <a:srgbClr val="FF0000"/>
                </a:solidFill>
                <a:latin typeface="Arial Narrow" panose="020B0606020202030204" pitchFamily="34" charset="0"/>
              </a:rPr>
              <a:t>Improve productivity for test, debug and characterization</a:t>
            </a:r>
          </a:p>
          <a:p>
            <a:pPr marL="285750" indent="-285750">
              <a:buFont typeface="Wingdings" panose="05000000000000000000" pitchFamily="2" charset="2"/>
              <a:buChar char="ü"/>
            </a:pPr>
            <a:r>
              <a:rPr kumimoji="1" lang="en-US" altLang="ja-JP" sz="1200" dirty="0">
                <a:latin typeface="Arial Narrow" panose="020B0606020202030204" pitchFamily="34" charset="0"/>
              </a:rPr>
              <a:t>Intuitive GUI makes it easy to set up, make, and display electrochemical measurements quickly </a:t>
            </a:r>
          </a:p>
          <a:p>
            <a:pPr marL="285750" indent="-285750">
              <a:buFont typeface="Wingdings" panose="05000000000000000000" pitchFamily="2" charset="2"/>
              <a:buChar char="ü"/>
            </a:pPr>
            <a:r>
              <a:rPr kumimoji="1" lang="en-US" altLang="ja-JP" sz="1200" dirty="0">
                <a:latin typeface="Arial Narrow" panose="020B0606020202030204" pitchFamily="34" charset="0"/>
              </a:rPr>
              <a:t>Multiple software control options make it easy to control the entire process from measurement setup and execution to analysis and data management</a:t>
            </a:r>
          </a:p>
        </p:txBody>
      </p:sp>
      <p:pic>
        <p:nvPicPr>
          <p:cNvPr id="46" name="Picture 45"/>
          <p:cNvPicPr>
            <a:picLocks noChangeAspect="1"/>
          </p:cNvPicPr>
          <p:nvPr/>
        </p:nvPicPr>
        <p:blipFill>
          <a:blip r:embed="rId8"/>
          <a:stretch>
            <a:fillRect/>
          </a:stretch>
        </p:blipFill>
        <p:spPr>
          <a:xfrm>
            <a:off x="4293603" y="3867425"/>
            <a:ext cx="1643048" cy="2693284"/>
          </a:xfrm>
          <a:prstGeom prst="rect">
            <a:avLst/>
          </a:prstGeom>
        </p:spPr>
      </p:pic>
      <p:sp>
        <p:nvSpPr>
          <p:cNvPr id="55" name="TextBox 54"/>
          <p:cNvSpPr txBox="1"/>
          <p:nvPr/>
        </p:nvSpPr>
        <p:spPr>
          <a:xfrm>
            <a:off x="247969" y="3781768"/>
            <a:ext cx="6200905" cy="307777"/>
          </a:xfrm>
          <a:prstGeom prst="rect">
            <a:avLst/>
          </a:prstGeom>
          <a:noFill/>
        </p:spPr>
        <p:txBody>
          <a:bodyPr wrap="square" lIns="0" rtlCol="0" anchor="b">
            <a:spAutoFit/>
          </a:bodyPr>
          <a:lstStyle/>
          <a:p>
            <a:r>
              <a:rPr kumimoji="1" lang="en-US" altLang="ja-JP" sz="1400" dirty="0">
                <a:latin typeface="Arial Narrow" panose="020B0606020202030204" pitchFamily="34" charset="0"/>
                <a:hlinkClick r:id="rId9"/>
              </a:rPr>
              <a:t>http://literature.cdn.keysight.com/litweb/pdf/5992-2154EN.pdf</a:t>
            </a:r>
            <a:endParaRPr kumimoji="1" lang="ja-JP" altLang="en-US" sz="1400" dirty="0">
              <a:latin typeface="Arial Narrow" panose="020B0606020202030204" pitchFamily="34" charset="0"/>
            </a:endParaRPr>
          </a:p>
        </p:txBody>
      </p:sp>
      <p:sp>
        <p:nvSpPr>
          <p:cNvPr id="56" name="TextBox 55"/>
          <p:cNvSpPr txBox="1"/>
          <p:nvPr/>
        </p:nvSpPr>
        <p:spPr>
          <a:xfrm>
            <a:off x="247969" y="3509942"/>
            <a:ext cx="3392906" cy="369332"/>
          </a:xfrm>
          <a:prstGeom prst="rect">
            <a:avLst/>
          </a:prstGeom>
          <a:noFill/>
        </p:spPr>
        <p:txBody>
          <a:bodyPr wrap="square" lIns="0" rtlCol="0">
            <a:spAutoFit/>
          </a:bodyPr>
          <a:lstStyle/>
          <a:p>
            <a:r>
              <a:rPr lang="en-US" sz="1600" b="1" dirty="0">
                <a:latin typeface="+mj-lt"/>
              </a:rPr>
              <a:t>Application note</a:t>
            </a:r>
            <a:r>
              <a:rPr lang="en-US" dirty="0"/>
              <a:t>:</a:t>
            </a:r>
          </a:p>
        </p:txBody>
      </p:sp>
    </p:spTree>
    <p:extLst>
      <p:ext uri="{BB962C8B-B14F-4D97-AF65-F5344CB8AC3E}">
        <p14:creationId xmlns:p14="http://schemas.microsoft.com/office/powerpoint/2010/main" val="3753815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24&quot;/&gt;&lt;lineCharCount val=&quot;18&quot;/&gt;&lt;lineCharCount val=&quot;23&quot;/&gt;&lt;lineCharCount val=&quot;1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24&quot;/&gt;&lt;lineCharCount val=&quot;18&quot;/&gt;&lt;lineCharCount val=&quot;23&quot;/&gt;&lt;lineCharCount val=&quot;1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24&quot;/&gt;&lt;lineCharCount val=&quot;18&quot;/&gt;&lt;lineCharCount val=&quot;23&quot;/&gt;&lt;lineCharCount val=&quot;13&quot;/&gt;&lt;/TableIndex&gt;&lt;/ShapeTextInfo&gt;"/>
</p:tagLst>
</file>

<file path=ppt/theme/theme1.xml><?xml version="1.0" encoding="utf-8"?>
<a:theme xmlns:a="http://schemas.openxmlformats.org/drawingml/2006/main" name="Keysight 4x3 Format V2_1">
  <a:themeElements>
    <a:clrScheme name="Keysight Theme">
      <a:dk1>
        <a:sysClr val="windowText" lastClr="000000"/>
      </a:dk1>
      <a:lt1>
        <a:sysClr val="window" lastClr="FFFFFF"/>
      </a:lt1>
      <a:dk2>
        <a:srgbClr val="555555"/>
      </a:dk2>
      <a:lt2>
        <a:srgbClr val="E8E8E8"/>
      </a:lt2>
      <a:accent1>
        <a:srgbClr val="203C6D"/>
      </a:accent1>
      <a:accent2>
        <a:srgbClr val="4DB1E0"/>
      </a:accent2>
      <a:accent3>
        <a:srgbClr val="6DAC3A"/>
      </a:accent3>
      <a:accent4>
        <a:srgbClr val="F3B632"/>
      </a:accent4>
      <a:accent5>
        <a:srgbClr val="E90029"/>
      </a:accent5>
      <a:accent6>
        <a:srgbClr val="891518"/>
      </a:accent6>
      <a:hlink>
        <a:srgbClr val="E90029"/>
      </a:hlink>
      <a:folHlink>
        <a:srgbClr val="891518"/>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a:noFill/>
        </a:ln>
      </a:spPr>
      <a:bodyPr rtlCol="0" anchor="ctr"/>
      <a:lstStyle>
        <a:defPPr algn="ct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extLst>
    <a:ext uri="{05A4C25C-085E-4340-85A3-A5531E510DB2}">
      <thm15:themeFamily xmlns:thm15="http://schemas.microsoft.com/office/thememl/2012/main" name="Presentation1" id="{76DEC45C-9498-4381-9288-598C26279CD9}" vid="{5AAF0CC7-8450-42C1-9C1B-FFD58CE58B6C}"/>
    </a:ext>
  </a:extLst>
</a:theme>
</file>

<file path=ppt/theme/theme2.xml><?xml version="1.0" encoding="utf-8"?>
<a:theme xmlns:a="http://schemas.openxmlformats.org/drawingml/2006/main" name="Keysight 2014 GRAY">
  <a:themeElements>
    <a:clrScheme name="Keysight Theme">
      <a:dk1>
        <a:sysClr val="windowText" lastClr="000000"/>
      </a:dk1>
      <a:lt1>
        <a:sysClr val="window" lastClr="FFFFFF"/>
      </a:lt1>
      <a:dk2>
        <a:srgbClr val="555555"/>
      </a:dk2>
      <a:lt2>
        <a:srgbClr val="E8E8E8"/>
      </a:lt2>
      <a:accent1>
        <a:srgbClr val="203C6D"/>
      </a:accent1>
      <a:accent2>
        <a:srgbClr val="4DB1E0"/>
      </a:accent2>
      <a:accent3>
        <a:srgbClr val="6DAC3A"/>
      </a:accent3>
      <a:accent4>
        <a:srgbClr val="F3B632"/>
      </a:accent4>
      <a:accent5>
        <a:srgbClr val="E90029"/>
      </a:accent5>
      <a:accent6>
        <a:srgbClr val="891518"/>
      </a:accent6>
      <a:hlink>
        <a:srgbClr val="E90029"/>
      </a:hlink>
      <a:folHlink>
        <a:srgbClr val="8915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a:noFill/>
        </a:ln>
      </a:spPr>
      <a:bodyPr rtlCol="0" anchor="ctr"/>
      <a:lstStyle>
        <a:defPPr algn="ct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tlCol="0">
        <a:no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Presentation1" id="{76DEC45C-9498-4381-9288-598C26279CD9}" vid="{D7B027FB-BA52-41CC-AA8E-77DBA68D82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Keysight 4x3 Format</Template>
  <TotalTime>4618</TotalTime>
  <Words>6437</Words>
  <Application>Microsoft Office PowerPoint</Application>
  <PresentationFormat>On-screen Show (4:3)</PresentationFormat>
  <Paragraphs>458</Paragraphs>
  <Slides>24</Slides>
  <Notes>24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34" baseType="lpstr">
      <vt:lpstr>ＭＳ Ｐゴシック</vt:lpstr>
      <vt:lpstr>游ゴシック</vt:lpstr>
      <vt:lpstr>Arial</vt:lpstr>
      <vt:lpstr>Arial Narrow</vt:lpstr>
      <vt:lpstr>Symbol</vt:lpstr>
      <vt:lpstr>Wingdings</vt:lpstr>
      <vt:lpstr>Keysight 4x3 Format V2_1</vt:lpstr>
      <vt:lpstr>Keysight 2014 GRAY</vt:lpstr>
      <vt:lpstr>Graph</vt:lpstr>
      <vt:lpstr>数式</vt:lpstr>
      <vt:lpstr>Application Examples for B2900 Precision Instrument Family</vt:lpstr>
      <vt:lpstr>B2900A Precision Source/Measure Unit</vt:lpstr>
      <vt:lpstr>B2900A Precision Source/Measure Units</vt:lpstr>
      <vt:lpstr>Wide Range Resistance Measurement Solution</vt:lpstr>
      <vt:lpstr>Current-Voltage Characterization of Transistors</vt:lpstr>
      <vt:lpstr>Fast Light-Current-Voltage Testing of Laser Diodes</vt:lpstr>
      <vt:lpstr>Photovoltaic Cell Current-Voltage Characterization</vt:lpstr>
      <vt:lpstr>Current-Voltage Characterization of Diodes</vt:lpstr>
      <vt:lpstr>Electrochemistry 3-Electrode Measurement</vt:lpstr>
      <vt:lpstr>Bench-top Evaluation of ICs and Electronic Components</vt:lpstr>
      <vt:lpstr>B2960A 6.5 Digit Low Noise Power Source</vt:lpstr>
      <vt:lpstr>B2960A 6.5-Digit Low-Noise Power Source</vt:lpstr>
      <vt:lpstr>Voltage Controlled Oscillator Characterization</vt:lpstr>
      <vt:lpstr>Low Resistance Measurement Solution with nV Meter</vt:lpstr>
      <vt:lpstr>Physics, Chemistry &amp; Biotechnology Evaluation</vt:lpstr>
      <vt:lpstr>Electronic Circuit Final Verification, Validation &amp; Debug</vt:lpstr>
      <vt:lpstr>B2980A Femto/Picoammeter &amp; Electrometer</vt:lpstr>
      <vt:lpstr>Keysight B2980A Femto/Picoammeter &amp; Electrometer</vt:lpstr>
      <vt:lpstr>Surface/Volume Resistivity Measurements</vt:lpstr>
      <vt:lpstr>Summary</vt:lpstr>
      <vt:lpstr>Keysight B2900 Precision Instrument Family</vt:lpstr>
      <vt:lpstr>PowerPoint Presentation</vt:lpstr>
      <vt:lpstr>Question &amp; Answer Session</vt:lpstr>
      <vt:lpstr>Thank you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FUJII,SHUN (K-Japan,ex1)</dc:creator>
  <cp:lastModifiedBy>FUJII,SHUN (K-Japan,ex1)</cp:lastModifiedBy>
  <cp:revision>269</cp:revision>
  <dcterms:created xsi:type="dcterms:W3CDTF">2017-04-21T06:57:30Z</dcterms:created>
  <dcterms:modified xsi:type="dcterms:W3CDTF">2017-10-02T00:39:26Z</dcterms:modified>
</cp:coreProperties>
</file>