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ursus indeling" id="{8C604715-3636-43CE-BE0B-F6E7D76E09F7}">
          <p14:sldIdLst>
            <p14:sldId id="257"/>
          </p14:sldIdLst>
        </p14:section>
        <p14:section name="Week indeling" id="{BD45C116-A752-4D0C-9903-68AE8C4185CB}">
          <p14:sldIdLst>
            <p14:sldId id="258"/>
          </p14:sldIdLst>
        </p14:section>
        <p14:section name="Voor, tijdens en na bijeenkomst" id="{35CCC741-CEAC-4F46-87AC-CA6D9ED86521}">
          <p14:sldIdLst>
            <p14:sldId id="260"/>
          </p14:sldIdLst>
        </p14:section>
        <p14:section name="Voorbeelden" id="{48AED771-1E9E-4F2B-9AD7-9F0069A14721}">
          <p14:sldIdLst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251" autoAdjust="0"/>
  </p:normalViewPr>
  <p:slideViewPr>
    <p:cSldViewPr snapToGrid="0">
      <p:cViewPr>
        <p:scale>
          <a:sx n="80" d="100"/>
          <a:sy n="80" d="100"/>
        </p:scale>
        <p:origin x="1926" y="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4D4F3-962C-4941-950A-6F07FB757A15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98028-B643-429C-9425-C26A156A0A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1009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A2991C-C927-4DCF-9F10-A57002A330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E0850BE-FC91-401C-91D5-3130D4AD4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DD6209F-1129-4937-9D12-3E099168E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4222042-6273-47D1-815B-7CEB2900E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DCD35F-2B97-4AEE-87DD-7DEB50BB0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695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9AFC88-0B86-4C79-8E94-8757A258C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9A14699-B09C-490E-8F91-9D281BCC4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814C849-03A7-439A-AFCD-013A62CA7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DE6C8A-E4C7-4310-A532-38676D8E6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01BC1E3-8D77-46AE-B431-0C0F6A48A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36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0DCB01D-BEF3-436C-82EA-B0E3EB05E0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648A5A7-4B16-4773-9BCE-6A57168AF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569E80-17A9-44F7-A2F9-01D6888B7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032CA3-11F3-4106-8D5C-E394067BE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817A189-50A1-40E1-8D84-8078F014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820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6DA4FA-19A7-4733-B553-788B87CD6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7D2BDE-6DA7-484D-8D8C-F23C0D3DA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D2D4D5-69C5-40DA-A5F0-CAF55558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9BD7F1-8BD4-4A0D-845E-C9E77C04A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D9F06B-6371-437C-B364-2ED453FF5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367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262680-C709-43A8-AD86-5E565F1B8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C716FD3-6E6F-444D-BD61-BF535DD4B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A0E2A1-6D01-47A8-8DD5-033F3CD17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91371D7-07D7-49F9-B480-FAE148511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1A62D1-C971-4856-82E9-733060260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458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98DEC3-FB7E-43C1-8249-7AB43F30D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6239CF-E66B-4882-9734-D880AE111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96EB46F-F961-4D1F-B6A7-5AAD54FCD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6EAACDB-350D-4A59-AEC7-E3AF7E813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DE4A5B3-CF34-48DC-AD2A-9E96BEA04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3E6CCFE-8A30-4324-8F7C-36509ED5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462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AA3EFB-BF6F-4F35-8638-AD008645E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527A943-B8D8-45CD-9D18-D0B991166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A2B06C9-AEC1-45AA-B080-EE1FEAB2F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54E0DE5-0E57-435F-89D3-E676868B93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16EC598-588B-412A-8A7D-BCC8421915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1E3FBFC-EE08-4792-BBAD-DA945E623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E4D8FB7-B47D-40C0-9875-76D23AA9B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4ED1EEF-CACE-47D2-958B-4FEB8FFA8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0569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F7D450-38B5-4E73-8BAA-91E142329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729D21C-B3A8-4BFF-83C0-63FB7F698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B05E0E6-BCF0-414C-8EE4-D7797018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BC4A584-CE10-470D-9ACB-61A24C9E4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729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6D9038D-6139-4261-A0D4-0AC63E17D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B53747F-4DE1-4C8B-BEA4-80C35996F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0514F4D-8380-45E2-830C-F7C123812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57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C51204-39F3-4279-B724-EA1594A84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2F492C-C6A7-4540-BA97-B526BE64A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DF035FE-4ECD-4EAD-98B2-18DB776BB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C5103F2-9458-46C9-B52A-44DF3FE2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00AC3EC-024F-4957-9FE3-806E7C0C7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913F8AF-BF6F-456A-A959-D4800D5ED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167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FED7D4-5CD0-4A45-9030-FF5F35BDD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BE18A58-DC9F-4B69-B136-075315A8FA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EFB9477-0745-4996-B61E-A7BCDE388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883D4F8-4B36-40C6-81AB-0780978AA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1042839-EDD0-401B-B7F0-77568AD39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E108A9D-8C72-4766-A22A-EE5917A8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229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EC9C30A-0F0E-433C-9269-776C54010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238848-F3F9-420D-A3D9-37420AAB9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0ADCE66-A798-4D45-92BF-313C0C3F6A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2267F-C2D8-4E6C-903E-DF0AF55FBAD0}" type="datetimeFigureOut">
              <a:rPr lang="nl-NL" smtClean="0"/>
              <a:t>14-9-2021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F3554D-83D1-4EB5-8258-700B78FC7F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EDC94F-BDF1-4EC4-BAF0-76B2AB74C7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6799C-43BD-433E-8B6F-FFB6AF4050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6387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troomdiagram: Document 30">
            <a:extLst>
              <a:ext uri="{FF2B5EF4-FFF2-40B4-BE49-F238E27FC236}">
                <a16:creationId xmlns:a16="http://schemas.microsoft.com/office/drawing/2014/main" id="{5E0EECE7-B6C2-4C8E-AE66-E6B6484BFEA6}"/>
              </a:ext>
            </a:extLst>
          </p:cNvPr>
          <p:cNvSpPr/>
          <p:nvPr/>
        </p:nvSpPr>
        <p:spPr>
          <a:xfrm>
            <a:off x="-3721729" y="5443"/>
            <a:ext cx="1114425" cy="77288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College</a:t>
            </a:r>
          </a:p>
        </p:txBody>
      </p:sp>
      <p:sp>
        <p:nvSpPr>
          <p:cNvPr id="39" name="Stroomdiagram: Document 38">
            <a:extLst>
              <a:ext uri="{FF2B5EF4-FFF2-40B4-BE49-F238E27FC236}">
                <a16:creationId xmlns:a16="http://schemas.microsoft.com/office/drawing/2014/main" id="{4CBC283A-FEE2-4478-8644-E624C290A8FE}"/>
              </a:ext>
            </a:extLst>
          </p:cNvPr>
          <p:cNvSpPr/>
          <p:nvPr/>
        </p:nvSpPr>
        <p:spPr>
          <a:xfrm>
            <a:off x="-3721729" y="930728"/>
            <a:ext cx="1114425" cy="77288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Kennisclip</a:t>
            </a:r>
          </a:p>
        </p:txBody>
      </p:sp>
      <p:sp>
        <p:nvSpPr>
          <p:cNvPr id="40" name="Stroomdiagram: Document 39">
            <a:extLst>
              <a:ext uri="{FF2B5EF4-FFF2-40B4-BE49-F238E27FC236}">
                <a16:creationId xmlns:a16="http://schemas.microsoft.com/office/drawing/2014/main" id="{108744D7-EE36-45F8-A363-07558ED1A5F1}"/>
              </a:ext>
            </a:extLst>
          </p:cNvPr>
          <p:cNvSpPr/>
          <p:nvPr/>
        </p:nvSpPr>
        <p:spPr>
          <a:xfrm>
            <a:off x="-3721729" y="1845127"/>
            <a:ext cx="1114425" cy="77288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Blog/vlog</a:t>
            </a:r>
          </a:p>
        </p:txBody>
      </p:sp>
      <p:sp>
        <p:nvSpPr>
          <p:cNvPr id="41" name="Stroomdiagram: Document 40">
            <a:extLst>
              <a:ext uri="{FF2B5EF4-FFF2-40B4-BE49-F238E27FC236}">
                <a16:creationId xmlns:a16="http://schemas.microsoft.com/office/drawing/2014/main" id="{A086F14F-386D-4E40-916D-1B4B40733B31}"/>
              </a:ext>
            </a:extLst>
          </p:cNvPr>
          <p:cNvSpPr/>
          <p:nvPr/>
        </p:nvSpPr>
        <p:spPr>
          <a:xfrm>
            <a:off x="-2514835" y="5443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Brainstorm</a:t>
            </a:r>
          </a:p>
        </p:txBody>
      </p:sp>
      <p:sp>
        <p:nvSpPr>
          <p:cNvPr id="42" name="Stroomdiagram: Document 41">
            <a:extLst>
              <a:ext uri="{FF2B5EF4-FFF2-40B4-BE49-F238E27FC236}">
                <a16:creationId xmlns:a16="http://schemas.microsoft.com/office/drawing/2014/main" id="{B68E5C90-B48B-41C2-ADE1-C9905B786BA8}"/>
              </a:ext>
            </a:extLst>
          </p:cNvPr>
          <p:cNvSpPr/>
          <p:nvPr/>
        </p:nvSpPr>
        <p:spPr>
          <a:xfrm>
            <a:off x="-2514836" y="930729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Discussie</a:t>
            </a:r>
          </a:p>
        </p:txBody>
      </p:sp>
      <p:sp>
        <p:nvSpPr>
          <p:cNvPr id="43" name="Stroomdiagram: Document 42">
            <a:extLst>
              <a:ext uri="{FF2B5EF4-FFF2-40B4-BE49-F238E27FC236}">
                <a16:creationId xmlns:a16="http://schemas.microsoft.com/office/drawing/2014/main" id="{3C8E257F-D384-4072-BCF9-2AC4EB79331B}"/>
              </a:ext>
            </a:extLst>
          </p:cNvPr>
          <p:cNvSpPr/>
          <p:nvPr/>
        </p:nvSpPr>
        <p:spPr>
          <a:xfrm>
            <a:off x="-2514837" y="1845127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>
                <a:solidFill>
                  <a:sysClr val="windowText" lastClr="000000"/>
                </a:solidFill>
              </a:rPr>
              <a:t>Jigsaw</a:t>
            </a:r>
            <a:endParaRPr lang="nl-NL" dirty="0">
              <a:solidFill>
                <a:sysClr val="windowText" lastClr="000000"/>
              </a:solidFill>
            </a:endParaRPr>
          </a:p>
        </p:txBody>
      </p:sp>
      <p:sp>
        <p:nvSpPr>
          <p:cNvPr id="44" name="Stroomdiagram: Document 43">
            <a:extLst>
              <a:ext uri="{FF2B5EF4-FFF2-40B4-BE49-F238E27FC236}">
                <a16:creationId xmlns:a16="http://schemas.microsoft.com/office/drawing/2014/main" id="{91269359-1B67-4447-AD7D-15B86B0B1AC2}"/>
              </a:ext>
            </a:extLst>
          </p:cNvPr>
          <p:cNvSpPr/>
          <p:nvPr/>
        </p:nvSpPr>
        <p:spPr>
          <a:xfrm>
            <a:off x="-2514838" y="2770413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Peer </a:t>
            </a:r>
            <a:r>
              <a:rPr lang="nl-NL" sz="1600" dirty="0" err="1">
                <a:solidFill>
                  <a:sysClr val="windowText" lastClr="000000"/>
                </a:solidFill>
              </a:rPr>
              <a:t>instruction</a:t>
            </a:r>
            <a:endParaRPr lang="nl-NL" sz="1600" dirty="0">
              <a:solidFill>
                <a:sysClr val="windowText" lastClr="000000"/>
              </a:solidFill>
            </a:endParaRPr>
          </a:p>
        </p:txBody>
      </p:sp>
      <p:sp>
        <p:nvSpPr>
          <p:cNvPr id="45" name="Stroomdiagram: Document 44">
            <a:extLst>
              <a:ext uri="{FF2B5EF4-FFF2-40B4-BE49-F238E27FC236}">
                <a16:creationId xmlns:a16="http://schemas.microsoft.com/office/drawing/2014/main" id="{AF54D8AD-4240-44F1-863F-E0D05AEE94D6}"/>
              </a:ext>
            </a:extLst>
          </p:cNvPr>
          <p:cNvSpPr/>
          <p:nvPr/>
        </p:nvSpPr>
        <p:spPr>
          <a:xfrm>
            <a:off x="-2514839" y="3695699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Presenteren</a:t>
            </a:r>
          </a:p>
        </p:txBody>
      </p:sp>
      <p:sp>
        <p:nvSpPr>
          <p:cNvPr id="46" name="Stroomdiagram: Document 45">
            <a:extLst>
              <a:ext uri="{FF2B5EF4-FFF2-40B4-BE49-F238E27FC236}">
                <a16:creationId xmlns:a16="http://schemas.microsoft.com/office/drawing/2014/main" id="{20D58871-6D01-42F7-8A11-4A5AC2FB029B}"/>
              </a:ext>
            </a:extLst>
          </p:cNvPr>
          <p:cNvSpPr/>
          <p:nvPr/>
        </p:nvSpPr>
        <p:spPr>
          <a:xfrm>
            <a:off x="-2514839" y="4605988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Probleem gestuurd leren</a:t>
            </a:r>
          </a:p>
        </p:txBody>
      </p:sp>
      <p:sp>
        <p:nvSpPr>
          <p:cNvPr id="47" name="Stroomdiagram: Document 46">
            <a:extLst>
              <a:ext uri="{FF2B5EF4-FFF2-40B4-BE49-F238E27FC236}">
                <a16:creationId xmlns:a16="http://schemas.microsoft.com/office/drawing/2014/main" id="{F86BCAF4-AEE5-4055-946C-C3C000E3292C}"/>
              </a:ext>
            </a:extLst>
          </p:cNvPr>
          <p:cNvSpPr/>
          <p:nvPr/>
        </p:nvSpPr>
        <p:spPr>
          <a:xfrm>
            <a:off x="-2514839" y="5535383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Schrijf opdracht</a:t>
            </a:r>
          </a:p>
        </p:txBody>
      </p:sp>
      <p:sp>
        <p:nvSpPr>
          <p:cNvPr id="48" name="Stroomdiagram: Document 47">
            <a:extLst>
              <a:ext uri="{FF2B5EF4-FFF2-40B4-BE49-F238E27FC236}">
                <a16:creationId xmlns:a16="http://schemas.microsoft.com/office/drawing/2014/main" id="{D3D53A67-4C90-4F70-A136-A38A6AFCEB7D}"/>
              </a:ext>
            </a:extLst>
          </p:cNvPr>
          <p:cNvSpPr/>
          <p:nvPr/>
        </p:nvSpPr>
        <p:spPr>
          <a:xfrm>
            <a:off x="-1245871" y="925286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Wiki</a:t>
            </a:r>
          </a:p>
        </p:txBody>
      </p:sp>
      <p:sp>
        <p:nvSpPr>
          <p:cNvPr id="49" name="Stroomdiagram: Document 48">
            <a:extLst>
              <a:ext uri="{FF2B5EF4-FFF2-40B4-BE49-F238E27FC236}">
                <a16:creationId xmlns:a16="http://schemas.microsoft.com/office/drawing/2014/main" id="{5E91EDF0-48BF-4F02-8821-F71FA5D9A949}"/>
              </a:ext>
            </a:extLst>
          </p:cNvPr>
          <p:cNvSpPr/>
          <p:nvPr/>
        </p:nvSpPr>
        <p:spPr>
          <a:xfrm>
            <a:off x="-1261430" y="-12700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Peer feedback</a:t>
            </a:r>
          </a:p>
        </p:txBody>
      </p:sp>
      <p:sp>
        <p:nvSpPr>
          <p:cNvPr id="50" name="Stroomdiagram: Document 49">
            <a:extLst>
              <a:ext uri="{FF2B5EF4-FFF2-40B4-BE49-F238E27FC236}">
                <a16:creationId xmlns:a16="http://schemas.microsoft.com/office/drawing/2014/main" id="{DCE0441D-A9F2-402E-A5D6-D73CAA6FA9A0}"/>
              </a:ext>
            </a:extLst>
          </p:cNvPr>
          <p:cNvSpPr/>
          <p:nvPr/>
        </p:nvSpPr>
        <p:spPr>
          <a:xfrm>
            <a:off x="12440838" y="0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Advance </a:t>
            </a:r>
            <a:r>
              <a:rPr lang="nl-NL" sz="1600" dirty="0" err="1">
                <a:solidFill>
                  <a:sysClr val="windowText" lastClr="000000"/>
                </a:solidFill>
              </a:rPr>
              <a:t>organizers</a:t>
            </a:r>
            <a:endParaRPr lang="nl-NL" sz="1600" dirty="0">
              <a:solidFill>
                <a:sysClr val="windowText" lastClr="000000"/>
              </a:solidFill>
            </a:endParaRPr>
          </a:p>
        </p:txBody>
      </p:sp>
      <p:sp>
        <p:nvSpPr>
          <p:cNvPr id="52" name="Stroomdiagram: Document 51">
            <a:extLst>
              <a:ext uri="{FF2B5EF4-FFF2-40B4-BE49-F238E27FC236}">
                <a16:creationId xmlns:a16="http://schemas.microsoft.com/office/drawing/2014/main" id="{77FD9136-F476-4771-88D7-2CF3728E42A4}"/>
              </a:ext>
            </a:extLst>
          </p:cNvPr>
          <p:cNvSpPr/>
          <p:nvPr/>
        </p:nvSpPr>
        <p:spPr>
          <a:xfrm>
            <a:off x="12440838" y="925287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dirty="0">
                <a:solidFill>
                  <a:sysClr val="windowText" lastClr="000000"/>
                </a:solidFill>
              </a:rPr>
              <a:t>Casus</a:t>
            </a:r>
          </a:p>
        </p:txBody>
      </p:sp>
      <p:sp>
        <p:nvSpPr>
          <p:cNvPr id="53" name="Stroomdiagram: Document 52">
            <a:extLst>
              <a:ext uri="{FF2B5EF4-FFF2-40B4-BE49-F238E27FC236}">
                <a16:creationId xmlns:a16="http://schemas.microsoft.com/office/drawing/2014/main" id="{EC0DC675-F0C3-4ED5-A21C-A57EBD4C401C}"/>
              </a:ext>
            </a:extLst>
          </p:cNvPr>
          <p:cNvSpPr/>
          <p:nvPr/>
        </p:nvSpPr>
        <p:spPr>
          <a:xfrm>
            <a:off x="12440838" y="183968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>
                <a:solidFill>
                  <a:sysClr val="windowText" lastClr="000000"/>
                </a:solidFill>
              </a:rPr>
              <a:t>Korte activerend opdrachten</a:t>
            </a:r>
          </a:p>
        </p:txBody>
      </p:sp>
      <p:sp>
        <p:nvSpPr>
          <p:cNvPr id="54" name="Stroomdiagram: Document 53">
            <a:extLst>
              <a:ext uri="{FF2B5EF4-FFF2-40B4-BE49-F238E27FC236}">
                <a16:creationId xmlns:a16="http://schemas.microsoft.com/office/drawing/2014/main" id="{DE8DE1C1-34AB-4113-AD24-0583CA967E34}"/>
              </a:ext>
            </a:extLst>
          </p:cNvPr>
          <p:cNvSpPr/>
          <p:nvPr/>
        </p:nvSpPr>
        <p:spPr>
          <a:xfrm>
            <a:off x="12440838" y="2785536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dirty="0">
                <a:solidFill>
                  <a:sysClr val="windowText" lastClr="000000"/>
                </a:solidFill>
              </a:rPr>
              <a:t>Excursie</a:t>
            </a:r>
          </a:p>
        </p:txBody>
      </p:sp>
      <p:sp>
        <p:nvSpPr>
          <p:cNvPr id="55" name="Stroomdiagram: Document 54">
            <a:extLst>
              <a:ext uri="{FF2B5EF4-FFF2-40B4-BE49-F238E27FC236}">
                <a16:creationId xmlns:a16="http://schemas.microsoft.com/office/drawing/2014/main" id="{3560AB1D-A1E8-4525-AC84-598F0D37B74C}"/>
              </a:ext>
            </a:extLst>
          </p:cNvPr>
          <p:cNvSpPr/>
          <p:nvPr/>
        </p:nvSpPr>
        <p:spPr>
          <a:xfrm>
            <a:off x="12440837" y="3731387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Formatieve quiz</a:t>
            </a:r>
          </a:p>
        </p:txBody>
      </p:sp>
      <p:sp>
        <p:nvSpPr>
          <p:cNvPr id="56" name="Stroomdiagram: Document 55">
            <a:extLst>
              <a:ext uri="{FF2B5EF4-FFF2-40B4-BE49-F238E27FC236}">
                <a16:creationId xmlns:a16="http://schemas.microsoft.com/office/drawing/2014/main" id="{3BCE1D54-2022-48A6-A439-60D4187B6190}"/>
              </a:ext>
            </a:extLst>
          </p:cNvPr>
          <p:cNvSpPr/>
          <p:nvPr/>
        </p:nvSpPr>
        <p:spPr>
          <a:xfrm>
            <a:off x="12440837" y="465667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err="1">
                <a:solidFill>
                  <a:sysClr val="windowText" lastClr="000000"/>
                </a:solidFill>
              </a:rPr>
              <a:t>Gamification</a:t>
            </a:r>
            <a:endParaRPr lang="nl-NL" sz="1400" dirty="0">
              <a:solidFill>
                <a:sysClr val="windowText" lastClr="000000"/>
              </a:solidFill>
            </a:endParaRPr>
          </a:p>
        </p:txBody>
      </p:sp>
      <p:sp>
        <p:nvSpPr>
          <p:cNvPr id="57" name="Stroomdiagram: Document 56">
            <a:extLst>
              <a:ext uri="{FF2B5EF4-FFF2-40B4-BE49-F238E27FC236}">
                <a16:creationId xmlns:a16="http://schemas.microsoft.com/office/drawing/2014/main" id="{0C931CA9-8BE0-4E6A-9AD0-C9C2232B2F61}"/>
              </a:ext>
            </a:extLst>
          </p:cNvPr>
          <p:cNvSpPr/>
          <p:nvPr/>
        </p:nvSpPr>
        <p:spPr>
          <a:xfrm>
            <a:off x="12440837" y="5591636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Bronnen bestuderen</a:t>
            </a:r>
          </a:p>
        </p:txBody>
      </p:sp>
      <p:sp>
        <p:nvSpPr>
          <p:cNvPr id="58" name="Stroomdiagram: Document 57">
            <a:extLst>
              <a:ext uri="{FF2B5EF4-FFF2-40B4-BE49-F238E27FC236}">
                <a16:creationId xmlns:a16="http://schemas.microsoft.com/office/drawing/2014/main" id="{CE0C0208-E14D-404D-96DB-5D6298884C35}"/>
              </a:ext>
            </a:extLst>
          </p:cNvPr>
          <p:cNvSpPr/>
          <p:nvPr/>
        </p:nvSpPr>
        <p:spPr>
          <a:xfrm>
            <a:off x="13690263" y="0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 err="1">
                <a:solidFill>
                  <a:sysClr val="windowText" lastClr="000000"/>
                </a:solidFill>
              </a:rPr>
              <a:t>Mindmap</a:t>
            </a:r>
            <a:endParaRPr lang="nl-NL" sz="1600" dirty="0">
              <a:solidFill>
                <a:sysClr val="windowText" lastClr="000000"/>
              </a:solidFill>
            </a:endParaRPr>
          </a:p>
        </p:txBody>
      </p:sp>
      <p:sp>
        <p:nvSpPr>
          <p:cNvPr id="59" name="Stroomdiagram: Document 58">
            <a:extLst>
              <a:ext uri="{FF2B5EF4-FFF2-40B4-BE49-F238E27FC236}">
                <a16:creationId xmlns:a16="http://schemas.microsoft.com/office/drawing/2014/main" id="{8C1F12BA-21DA-426C-BD2C-90050B3F7232}"/>
              </a:ext>
            </a:extLst>
          </p:cNvPr>
          <p:cNvSpPr/>
          <p:nvPr/>
        </p:nvSpPr>
        <p:spPr>
          <a:xfrm>
            <a:off x="13690263" y="930730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Online module</a:t>
            </a:r>
          </a:p>
        </p:txBody>
      </p:sp>
      <p:sp>
        <p:nvSpPr>
          <p:cNvPr id="60" name="Stroomdiagram: Document 59">
            <a:extLst>
              <a:ext uri="{FF2B5EF4-FFF2-40B4-BE49-F238E27FC236}">
                <a16:creationId xmlns:a16="http://schemas.microsoft.com/office/drawing/2014/main" id="{87300825-52A4-452F-BB22-0E8F8125B94B}"/>
              </a:ext>
            </a:extLst>
          </p:cNvPr>
          <p:cNvSpPr/>
          <p:nvPr/>
        </p:nvSpPr>
        <p:spPr>
          <a:xfrm>
            <a:off x="13690263" y="1845126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Podcast</a:t>
            </a:r>
          </a:p>
        </p:txBody>
      </p:sp>
      <p:sp>
        <p:nvSpPr>
          <p:cNvPr id="62" name="Stroomdiagram: Document 61">
            <a:extLst>
              <a:ext uri="{FF2B5EF4-FFF2-40B4-BE49-F238E27FC236}">
                <a16:creationId xmlns:a16="http://schemas.microsoft.com/office/drawing/2014/main" id="{C345FEFE-6F33-4ABF-B25F-E558520DD758}"/>
              </a:ext>
            </a:extLst>
          </p:cNvPr>
          <p:cNvSpPr/>
          <p:nvPr/>
        </p:nvSpPr>
        <p:spPr>
          <a:xfrm>
            <a:off x="13679088" y="274247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Practica</a:t>
            </a:r>
          </a:p>
        </p:txBody>
      </p:sp>
    </p:spTree>
    <p:extLst>
      <p:ext uri="{BB962C8B-B14F-4D97-AF65-F5344CB8AC3E}">
        <p14:creationId xmlns:p14="http://schemas.microsoft.com/office/powerpoint/2010/main" val="2564396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" r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troomdiagram: Document 30">
            <a:extLst>
              <a:ext uri="{FF2B5EF4-FFF2-40B4-BE49-F238E27FC236}">
                <a16:creationId xmlns:a16="http://schemas.microsoft.com/office/drawing/2014/main" id="{5E0EECE7-B6C2-4C8E-AE66-E6B6484BFEA6}"/>
              </a:ext>
            </a:extLst>
          </p:cNvPr>
          <p:cNvSpPr/>
          <p:nvPr/>
        </p:nvSpPr>
        <p:spPr>
          <a:xfrm>
            <a:off x="-3721729" y="5443"/>
            <a:ext cx="1114425" cy="77288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College</a:t>
            </a:r>
          </a:p>
        </p:txBody>
      </p:sp>
      <p:sp>
        <p:nvSpPr>
          <p:cNvPr id="39" name="Stroomdiagram: Document 38">
            <a:extLst>
              <a:ext uri="{FF2B5EF4-FFF2-40B4-BE49-F238E27FC236}">
                <a16:creationId xmlns:a16="http://schemas.microsoft.com/office/drawing/2014/main" id="{4CBC283A-FEE2-4478-8644-E624C290A8FE}"/>
              </a:ext>
            </a:extLst>
          </p:cNvPr>
          <p:cNvSpPr/>
          <p:nvPr/>
        </p:nvSpPr>
        <p:spPr>
          <a:xfrm>
            <a:off x="-3721729" y="930728"/>
            <a:ext cx="1114425" cy="77288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Kennisclip</a:t>
            </a:r>
          </a:p>
        </p:txBody>
      </p:sp>
      <p:sp>
        <p:nvSpPr>
          <p:cNvPr id="40" name="Stroomdiagram: Document 39">
            <a:extLst>
              <a:ext uri="{FF2B5EF4-FFF2-40B4-BE49-F238E27FC236}">
                <a16:creationId xmlns:a16="http://schemas.microsoft.com/office/drawing/2014/main" id="{108744D7-EE36-45F8-A363-07558ED1A5F1}"/>
              </a:ext>
            </a:extLst>
          </p:cNvPr>
          <p:cNvSpPr/>
          <p:nvPr/>
        </p:nvSpPr>
        <p:spPr>
          <a:xfrm>
            <a:off x="-3721729" y="1845127"/>
            <a:ext cx="1114425" cy="77288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Blog/vlog</a:t>
            </a:r>
          </a:p>
        </p:txBody>
      </p:sp>
      <p:sp>
        <p:nvSpPr>
          <p:cNvPr id="41" name="Stroomdiagram: Document 40">
            <a:extLst>
              <a:ext uri="{FF2B5EF4-FFF2-40B4-BE49-F238E27FC236}">
                <a16:creationId xmlns:a16="http://schemas.microsoft.com/office/drawing/2014/main" id="{A086F14F-386D-4E40-916D-1B4B40733B31}"/>
              </a:ext>
            </a:extLst>
          </p:cNvPr>
          <p:cNvSpPr/>
          <p:nvPr/>
        </p:nvSpPr>
        <p:spPr>
          <a:xfrm>
            <a:off x="-2514835" y="5443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Brainstorm</a:t>
            </a:r>
          </a:p>
        </p:txBody>
      </p:sp>
      <p:sp>
        <p:nvSpPr>
          <p:cNvPr id="42" name="Stroomdiagram: Document 41">
            <a:extLst>
              <a:ext uri="{FF2B5EF4-FFF2-40B4-BE49-F238E27FC236}">
                <a16:creationId xmlns:a16="http://schemas.microsoft.com/office/drawing/2014/main" id="{B68E5C90-B48B-41C2-ADE1-C9905B786BA8}"/>
              </a:ext>
            </a:extLst>
          </p:cNvPr>
          <p:cNvSpPr/>
          <p:nvPr/>
        </p:nvSpPr>
        <p:spPr>
          <a:xfrm>
            <a:off x="-2514836" y="930729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Discussie</a:t>
            </a:r>
          </a:p>
        </p:txBody>
      </p:sp>
      <p:sp>
        <p:nvSpPr>
          <p:cNvPr id="43" name="Stroomdiagram: Document 42">
            <a:extLst>
              <a:ext uri="{FF2B5EF4-FFF2-40B4-BE49-F238E27FC236}">
                <a16:creationId xmlns:a16="http://schemas.microsoft.com/office/drawing/2014/main" id="{3C8E257F-D384-4072-BCF9-2AC4EB79331B}"/>
              </a:ext>
            </a:extLst>
          </p:cNvPr>
          <p:cNvSpPr/>
          <p:nvPr/>
        </p:nvSpPr>
        <p:spPr>
          <a:xfrm>
            <a:off x="-2514837" y="1845127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>
                <a:solidFill>
                  <a:sysClr val="windowText" lastClr="000000"/>
                </a:solidFill>
              </a:rPr>
              <a:t>Jigsaw</a:t>
            </a:r>
            <a:endParaRPr lang="nl-NL" dirty="0">
              <a:solidFill>
                <a:sysClr val="windowText" lastClr="000000"/>
              </a:solidFill>
            </a:endParaRPr>
          </a:p>
        </p:txBody>
      </p:sp>
      <p:sp>
        <p:nvSpPr>
          <p:cNvPr id="44" name="Stroomdiagram: Document 43">
            <a:extLst>
              <a:ext uri="{FF2B5EF4-FFF2-40B4-BE49-F238E27FC236}">
                <a16:creationId xmlns:a16="http://schemas.microsoft.com/office/drawing/2014/main" id="{91269359-1B67-4447-AD7D-15B86B0B1AC2}"/>
              </a:ext>
            </a:extLst>
          </p:cNvPr>
          <p:cNvSpPr/>
          <p:nvPr/>
        </p:nvSpPr>
        <p:spPr>
          <a:xfrm>
            <a:off x="-2514838" y="2770413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Peer </a:t>
            </a:r>
            <a:r>
              <a:rPr lang="nl-NL" sz="1600" dirty="0" err="1">
                <a:solidFill>
                  <a:sysClr val="windowText" lastClr="000000"/>
                </a:solidFill>
              </a:rPr>
              <a:t>instruction</a:t>
            </a:r>
            <a:endParaRPr lang="nl-NL" sz="1600" dirty="0">
              <a:solidFill>
                <a:sysClr val="windowText" lastClr="000000"/>
              </a:solidFill>
            </a:endParaRPr>
          </a:p>
        </p:txBody>
      </p:sp>
      <p:sp>
        <p:nvSpPr>
          <p:cNvPr id="45" name="Stroomdiagram: Document 44">
            <a:extLst>
              <a:ext uri="{FF2B5EF4-FFF2-40B4-BE49-F238E27FC236}">
                <a16:creationId xmlns:a16="http://schemas.microsoft.com/office/drawing/2014/main" id="{AF54D8AD-4240-44F1-863F-E0D05AEE94D6}"/>
              </a:ext>
            </a:extLst>
          </p:cNvPr>
          <p:cNvSpPr/>
          <p:nvPr/>
        </p:nvSpPr>
        <p:spPr>
          <a:xfrm>
            <a:off x="-2514839" y="3695699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Presenteren</a:t>
            </a:r>
          </a:p>
        </p:txBody>
      </p:sp>
      <p:sp>
        <p:nvSpPr>
          <p:cNvPr id="46" name="Stroomdiagram: Document 45">
            <a:extLst>
              <a:ext uri="{FF2B5EF4-FFF2-40B4-BE49-F238E27FC236}">
                <a16:creationId xmlns:a16="http://schemas.microsoft.com/office/drawing/2014/main" id="{20D58871-6D01-42F7-8A11-4A5AC2FB029B}"/>
              </a:ext>
            </a:extLst>
          </p:cNvPr>
          <p:cNvSpPr/>
          <p:nvPr/>
        </p:nvSpPr>
        <p:spPr>
          <a:xfrm>
            <a:off x="-2514839" y="4605988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>
                <a:solidFill>
                  <a:sysClr val="windowText" lastClr="000000"/>
                </a:solidFill>
              </a:rPr>
              <a:t>Probleem gestuurd leren</a:t>
            </a:r>
          </a:p>
        </p:txBody>
      </p:sp>
      <p:sp>
        <p:nvSpPr>
          <p:cNvPr id="47" name="Stroomdiagram: Document 46">
            <a:extLst>
              <a:ext uri="{FF2B5EF4-FFF2-40B4-BE49-F238E27FC236}">
                <a16:creationId xmlns:a16="http://schemas.microsoft.com/office/drawing/2014/main" id="{F86BCAF4-AEE5-4055-946C-C3C000E3292C}"/>
              </a:ext>
            </a:extLst>
          </p:cNvPr>
          <p:cNvSpPr/>
          <p:nvPr/>
        </p:nvSpPr>
        <p:spPr>
          <a:xfrm>
            <a:off x="-2514839" y="5535383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Schrijf opdracht</a:t>
            </a:r>
          </a:p>
        </p:txBody>
      </p:sp>
      <p:sp>
        <p:nvSpPr>
          <p:cNvPr id="48" name="Stroomdiagram: Document 47">
            <a:extLst>
              <a:ext uri="{FF2B5EF4-FFF2-40B4-BE49-F238E27FC236}">
                <a16:creationId xmlns:a16="http://schemas.microsoft.com/office/drawing/2014/main" id="{D3D53A67-4C90-4F70-A136-A38A6AFCEB7D}"/>
              </a:ext>
            </a:extLst>
          </p:cNvPr>
          <p:cNvSpPr/>
          <p:nvPr/>
        </p:nvSpPr>
        <p:spPr>
          <a:xfrm>
            <a:off x="-1307941" y="0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Wiki</a:t>
            </a:r>
          </a:p>
        </p:txBody>
      </p:sp>
      <p:sp>
        <p:nvSpPr>
          <p:cNvPr id="49" name="Stroomdiagram: Document 48">
            <a:extLst>
              <a:ext uri="{FF2B5EF4-FFF2-40B4-BE49-F238E27FC236}">
                <a16:creationId xmlns:a16="http://schemas.microsoft.com/office/drawing/2014/main" id="{5E91EDF0-48BF-4F02-8821-F71FA5D9A949}"/>
              </a:ext>
            </a:extLst>
          </p:cNvPr>
          <p:cNvSpPr/>
          <p:nvPr/>
        </p:nvSpPr>
        <p:spPr>
          <a:xfrm>
            <a:off x="-1307943" y="925286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Peer feedback</a:t>
            </a:r>
          </a:p>
        </p:txBody>
      </p:sp>
      <p:sp>
        <p:nvSpPr>
          <p:cNvPr id="50" name="Stroomdiagram: Document 49">
            <a:extLst>
              <a:ext uri="{FF2B5EF4-FFF2-40B4-BE49-F238E27FC236}">
                <a16:creationId xmlns:a16="http://schemas.microsoft.com/office/drawing/2014/main" id="{DCE0441D-A9F2-402E-A5D6-D73CAA6FA9A0}"/>
              </a:ext>
            </a:extLst>
          </p:cNvPr>
          <p:cNvSpPr/>
          <p:nvPr/>
        </p:nvSpPr>
        <p:spPr>
          <a:xfrm>
            <a:off x="12440838" y="0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Advance </a:t>
            </a:r>
            <a:r>
              <a:rPr lang="nl-NL" sz="1600" dirty="0" err="1">
                <a:solidFill>
                  <a:sysClr val="windowText" lastClr="000000"/>
                </a:solidFill>
              </a:rPr>
              <a:t>organizers</a:t>
            </a:r>
            <a:endParaRPr lang="nl-NL" sz="1600" dirty="0">
              <a:solidFill>
                <a:sysClr val="windowText" lastClr="000000"/>
              </a:solidFill>
            </a:endParaRPr>
          </a:p>
        </p:txBody>
      </p:sp>
      <p:sp>
        <p:nvSpPr>
          <p:cNvPr id="52" name="Stroomdiagram: Document 51">
            <a:extLst>
              <a:ext uri="{FF2B5EF4-FFF2-40B4-BE49-F238E27FC236}">
                <a16:creationId xmlns:a16="http://schemas.microsoft.com/office/drawing/2014/main" id="{77FD9136-F476-4771-88D7-2CF3728E42A4}"/>
              </a:ext>
            </a:extLst>
          </p:cNvPr>
          <p:cNvSpPr/>
          <p:nvPr/>
        </p:nvSpPr>
        <p:spPr>
          <a:xfrm>
            <a:off x="12440838" y="925287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dirty="0">
                <a:solidFill>
                  <a:sysClr val="windowText" lastClr="000000"/>
                </a:solidFill>
              </a:rPr>
              <a:t>Casus</a:t>
            </a:r>
          </a:p>
        </p:txBody>
      </p:sp>
      <p:sp>
        <p:nvSpPr>
          <p:cNvPr id="53" name="Stroomdiagram: Document 52">
            <a:extLst>
              <a:ext uri="{FF2B5EF4-FFF2-40B4-BE49-F238E27FC236}">
                <a16:creationId xmlns:a16="http://schemas.microsoft.com/office/drawing/2014/main" id="{EC0DC675-F0C3-4ED5-A21C-A57EBD4C401C}"/>
              </a:ext>
            </a:extLst>
          </p:cNvPr>
          <p:cNvSpPr/>
          <p:nvPr/>
        </p:nvSpPr>
        <p:spPr>
          <a:xfrm>
            <a:off x="12440838" y="183968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>
                <a:solidFill>
                  <a:sysClr val="windowText" lastClr="000000"/>
                </a:solidFill>
              </a:rPr>
              <a:t>Korte activerend opdrachten</a:t>
            </a:r>
          </a:p>
        </p:txBody>
      </p:sp>
      <p:sp>
        <p:nvSpPr>
          <p:cNvPr id="54" name="Stroomdiagram: Document 53">
            <a:extLst>
              <a:ext uri="{FF2B5EF4-FFF2-40B4-BE49-F238E27FC236}">
                <a16:creationId xmlns:a16="http://schemas.microsoft.com/office/drawing/2014/main" id="{DE8DE1C1-34AB-4113-AD24-0583CA967E34}"/>
              </a:ext>
            </a:extLst>
          </p:cNvPr>
          <p:cNvSpPr/>
          <p:nvPr/>
        </p:nvSpPr>
        <p:spPr>
          <a:xfrm>
            <a:off x="12440836" y="274247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dirty="0">
                <a:solidFill>
                  <a:sysClr val="windowText" lastClr="000000"/>
                </a:solidFill>
              </a:rPr>
              <a:t>Excursie</a:t>
            </a:r>
          </a:p>
        </p:txBody>
      </p:sp>
      <p:sp>
        <p:nvSpPr>
          <p:cNvPr id="55" name="Stroomdiagram: Document 54">
            <a:extLst>
              <a:ext uri="{FF2B5EF4-FFF2-40B4-BE49-F238E27FC236}">
                <a16:creationId xmlns:a16="http://schemas.microsoft.com/office/drawing/2014/main" id="{3560AB1D-A1E8-4525-AC84-598F0D37B74C}"/>
              </a:ext>
            </a:extLst>
          </p:cNvPr>
          <p:cNvSpPr/>
          <p:nvPr/>
        </p:nvSpPr>
        <p:spPr>
          <a:xfrm>
            <a:off x="12440837" y="3731387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Formatieve quiz</a:t>
            </a:r>
          </a:p>
        </p:txBody>
      </p:sp>
      <p:sp>
        <p:nvSpPr>
          <p:cNvPr id="56" name="Stroomdiagram: Document 55">
            <a:extLst>
              <a:ext uri="{FF2B5EF4-FFF2-40B4-BE49-F238E27FC236}">
                <a16:creationId xmlns:a16="http://schemas.microsoft.com/office/drawing/2014/main" id="{3BCE1D54-2022-48A6-A439-60D4187B6190}"/>
              </a:ext>
            </a:extLst>
          </p:cNvPr>
          <p:cNvSpPr/>
          <p:nvPr/>
        </p:nvSpPr>
        <p:spPr>
          <a:xfrm>
            <a:off x="12440837" y="465667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err="1">
                <a:solidFill>
                  <a:sysClr val="windowText" lastClr="000000"/>
                </a:solidFill>
              </a:rPr>
              <a:t>Gamification</a:t>
            </a:r>
            <a:endParaRPr lang="nl-NL" sz="1400" dirty="0">
              <a:solidFill>
                <a:sysClr val="windowText" lastClr="000000"/>
              </a:solidFill>
            </a:endParaRPr>
          </a:p>
        </p:txBody>
      </p:sp>
      <p:sp>
        <p:nvSpPr>
          <p:cNvPr id="57" name="Stroomdiagram: Document 56">
            <a:extLst>
              <a:ext uri="{FF2B5EF4-FFF2-40B4-BE49-F238E27FC236}">
                <a16:creationId xmlns:a16="http://schemas.microsoft.com/office/drawing/2014/main" id="{0C931CA9-8BE0-4E6A-9AD0-C9C2232B2F61}"/>
              </a:ext>
            </a:extLst>
          </p:cNvPr>
          <p:cNvSpPr/>
          <p:nvPr/>
        </p:nvSpPr>
        <p:spPr>
          <a:xfrm>
            <a:off x="12440837" y="5591636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Bronnen bestuderen</a:t>
            </a:r>
          </a:p>
        </p:txBody>
      </p:sp>
      <p:sp>
        <p:nvSpPr>
          <p:cNvPr id="58" name="Stroomdiagram: Document 57">
            <a:extLst>
              <a:ext uri="{FF2B5EF4-FFF2-40B4-BE49-F238E27FC236}">
                <a16:creationId xmlns:a16="http://schemas.microsoft.com/office/drawing/2014/main" id="{CE0C0208-E14D-404D-96DB-5D6298884C35}"/>
              </a:ext>
            </a:extLst>
          </p:cNvPr>
          <p:cNvSpPr/>
          <p:nvPr/>
        </p:nvSpPr>
        <p:spPr>
          <a:xfrm>
            <a:off x="13690263" y="0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 err="1">
                <a:solidFill>
                  <a:sysClr val="windowText" lastClr="000000"/>
                </a:solidFill>
              </a:rPr>
              <a:t>Mindmap</a:t>
            </a:r>
            <a:endParaRPr lang="nl-NL" sz="1600" dirty="0">
              <a:solidFill>
                <a:sysClr val="windowText" lastClr="000000"/>
              </a:solidFill>
            </a:endParaRPr>
          </a:p>
        </p:txBody>
      </p:sp>
      <p:sp>
        <p:nvSpPr>
          <p:cNvPr id="59" name="Stroomdiagram: Document 58">
            <a:extLst>
              <a:ext uri="{FF2B5EF4-FFF2-40B4-BE49-F238E27FC236}">
                <a16:creationId xmlns:a16="http://schemas.microsoft.com/office/drawing/2014/main" id="{8C1F12BA-21DA-426C-BD2C-90050B3F7232}"/>
              </a:ext>
            </a:extLst>
          </p:cNvPr>
          <p:cNvSpPr/>
          <p:nvPr/>
        </p:nvSpPr>
        <p:spPr>
          <a:xfrm>
            <a:off x="13690263" y="930730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Online module</a:t>
            </a:r>
          </a:p>
        </p:txBody>
      </p:sp>
      <p:sp>
        <p:nvSpPr>
          <p:cNvPr id="60" name="Stroomdiagram: Document 59">
            <a:extLst>
              <a:ext uri="{FF2B5EF4-FFF2-40B4-BE49-F238E27FC236}">
                <a16:creationId xmlns:a16="http://schemas.microsoft.com/office/drawing/2014/main" id="{87300825-52A4-452F-BB22-0E8F8125B94B}"/>
              </a:ext>
            </a:extLst>
          </p:cNvPr>
          <p:cNvSpPr/>
          <p:nvPr/>
        </p:nvSpPr>
        <p:spPr>
          <a:xfrm>
            <a:off x="13690263" y="1845126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Podcast</a:t>
            </a:r>
          </a:p>
        </p:txBody>
      </p:sp>
      <p:sp>
        <p:nvSpPr>
          <p:cNvPr id="62" name="Stroomdiagram: Document 61">
            <a:extLst>
              <a:ext uri="{FF2B5EF4-FFF2-40B4-BE49-F238E27FC236}">
                <a16:creationId xmlns:a16="http://schemas.microsoft.com/office/drawing/2014/main" id="{C345FEFE-6F33-4ABF-B25F-E558520DD758}"/>
              </a:ext>
            </a:extLst>
          </p:cNvPr>
          <p:cNvSpPr/>
          <p:nvPr/>
        </p:nvSpPr>
        <p:spPr>
          <a:xfrm>
            <a:off x="13679088" y="274247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Practica</a:t>
            </a:r>
          </a:p>
        </p:txBody>
      </p:sp>
    </p:spTree>
    <p:extLst>
      <p:ext uri="{BB962C8B-B14F-4D97-AF65-F5344CB8AC3E}">
        <p14:creationId xmlns:p14="http://schemas.microsoft.com/office/powerpoint/2010/main" val="1500258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-19050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troomdiagram: Document 30">
            <a:extLst>
              <a:ext uri="{FF2B5EF4-FFF2-40B4-BE49-F238E27FC236}">
                <a16:creationId xmlns:a16="http://schemas.microsoft.com/office/drawing/2014/main" id="{5E0EECE7-B6C2-4C8E-AE66-E6B6484BFEA6}"/>
              </a:ext>
            </a:extLst>
          </p:cNvPr>
          <p:cNvSpPr/>
          <p:nvPr/>
        </p:nvSpPr>
        <p:spPr>
          <a:xfrm>
            <a:off x="-3721729" y="5443"/>
            <a:ext cx="1114425" cy="77288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College</a:t>
            </a:r>
          </a:p>
        </p:txBody>
      </p:sp>
      <p:sp>
        <p:nvSpPr>
          <p:cNvPr id="39" name="Stroomdiagram: Document 38">
            <a:extLst>
              <a:ext uri="{FF2B5EF4-FFF2-40B4-BE49-F238E27FC236}">
                <a16:creationId xmlns:a16="http://schemas.microsoft.com/office/drawing/2014/main" id="{4CBC283A-FEE2-4478-8644-E624C290A8FE}"/>
              </a:ext>
            </a:extLst>
          </p:cNvPr>
          <p:cNvSpPr/>
          <p:nvPr/>
        </p:nvSpPr>
        <p:spPr>
          <a:xfrm>
            <a:off x="-3721729" y="930728"/>
            <a:ext cx="1114425" cy="77288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Kennisclip</a:t>
            </a:r>
          </a:p>
        </p:txBody>
      </p:sp>
      <p:sp>
        <p:nvSpPr>
          <p:cNvPr id="40" name="Stroomdiagram: Document 39">
            <a:extLst>
              <a:ext uri="{FF2B5EF4-FFF2-40B4-BE49-F238E27FC236}">
                <a16:creationId xmlns:a16="http://schemas.microsoft.com/office/drawing/2014/main" id="{108744D7-EE36-45F8-A363-07558ED1A5F1}"/>
              </a:ext>
            </a:extLst>
          </p:cNvPr>
          <p:cNvSpPr/>
          <p:nvPr/>
        </p:nvSpPr>
        <p:spPr>
          <a:xfrm>
            <a:off x="-3721729" y="1845127"/>
            <a:ext cx="1114425" cy="77288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Blog/vlog</a:t>
            </a:r>
          </a:p>
        </p:txBody>
      </p:sp>
      <p:sp>
        <p:nvSpPr>
          <p:cNvPr id="41" name="Stroomdiagram: Document 40">
            <a:extLst>
              <a:ext uri="{FF2B5EF4-FFF2-40B4-BE49-F238E27FC236}">
                <a16:creationId xmlns:a16="http://schemas.microsoft.com/office/drawing/2014/main" id="{A086F14F-386D-4E40-916D-1B4B40733B31}"/>
              </a:ext>
            </a:extLst>
          </p:cNvPr>
          <p:cNvSpPr/>
          <p:nvPr/>
        </p:nvSpPr>
        <p:spPr>
          <a:xfrm>
            <a:off x="-2514835" y="5443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Brainstorm</a:t>
            </a:r>
          </a:p>
        </p:txBody>
      </p:sp>
      <p:sp>
        <p:nvSpPr>
          <p:cNvPr id="42" name="Stroomdiagram: Document 41">
            <a:extLst>
              <a:ext uri="{FF2B5EF4-FFF2-40B4-BE49-F238E27FC236}">
                <a16:creationId xmlns:a16="http://schemas.microsoft.com/office/drawing/2014/main" id="{B68E5C90-B48B-41C2-ADE1-C9905B786BA8}"/>
              </a:ext>
            </a:extLst>
          </p:cNvPr>
          <p:cNvSpPr/>
          <p:nvPr/>
        </p:nvSpPr>
        <p:spPr>
          <a:xfrm>
            <a:off x="-2514836" y="930729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Discussie</a:t>
            </a:r>
          </a:p>
        </p:txBody>
      </p:sp>
      <p:sp>
        <p:nvSpPr>
          <p:cNvPr id="43" name="Stroomdiagram: Document 42">
            <a:extLst>
              <a:ext uri="{FF2B5EF4-FFF2-40B4-BE49-F238E27FC236}">
                <a16:creationId xmlns:a16="http://schemas.microsoft.com/office/drawing/2014/main" id="{3C8E257F-D384-4072-BCF9-2AC4EB79331B}"/>
              </a:ext>
            </a:extLst>
          </p:cNvPr>
          <p:cNvSpPr/>
          <p:nvPr/>
        </p:nvSpPr>
        <p:spPr>
          <a:xfrm>
            <a:off x="-2514837" y="1845127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>
                <a:solidFill>
                  <a:sysClr val="windowText" lastClr="000000"/>
                </a:solidFill>
              </a:rPr>
              <a:t>Jigsaw</a:t>
            </a:r>
            <a:endParaRPr lang="nl-NL" dirty="0">
              <a:solidFill>
                <a:sysClr val="windowText" lastClr="000000"/>
              </a:solidFill>
            </a:endParaRPr>
          </a:p>
        </p:txBody>
      </p:sp>
      <p:sp>
        <p:nvSpPr>
          <p:cNvPr id="44" name="Stroomdiagram: Document 43">
            <a:extLst>
              <a:ext uri="{FF2B5EF4-FFF2-40B4-BE49-F238E27FC236}">
                <a16:creationId xmlns:a16="http://schemas.microsoft.com/office/drawing/2014/main" id="{91269359-1B67-4447-AD7D-15B86B0B1AC2}"/>
              </a:ext>
            </a:extLst>
          </p:cNvPr>
          <p:cNvSpPr/>
          <p:nvPr/>
        </p:nvSpPr>
        <p:spPr>
          <a:xfrm>
            <a:off x="-2514838" y="2770413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Peer </a:t>
            </a:r>
            <a:r>
              <a:rPr lang="nl-NL" sz="1600" dirty="0" err="1">
                <a:solidFill>
                  <a:sysClr val="windowText" lastClr="000000"/>
                </a:solidFill>
              </a:rPr>
              <a:t>instruction</a:t>
            </a:r>
            <a:endParaRPr lang="nl-NL" sz="1600" dirty="0">
              <a:solidFill>
                <a:sysClr val="windowText" lastClr="000000"/>
              </a:solidFill>
            </a:endParaRPr>
          </a:p>
        </p:txBody>
      </p:sp>
      <p:sp>
        <p:nvSpPr>
          <p:cNvPr id="45" name="Stroomdiagram: Document 44">
            <a:extLst>
              <a:ext uri="{FF2B5EF4-FFF2-40B4-BE49-F238E27FC236}">
                <a16:creationId xmlns:a16="http://schemas.microsoft.com/office/drawing/2014/main" id="{AF54D8AD-4240-44F1-863F-E0D05AEE94D6}"/>
              </a:ext>
            </a:extLst>
          </p:cNvPr>
          <p:cNvSpPr/>
          <p:nvPr/>
        </p:nvSpPr>
        <p:spPr>
          <a:xfrm>
            <a:off x="-2514839" y="3695699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Presenteren</a:t>
            </a:r>
          </a:p>
        </p:txBody>
      </p:sp>
      <p:sp>
        <p:nvSpPr>
          <p:cNvPr id="46" name="Stroomdiagram: Document 45">
            <a:extLst>
              <a:ext uri="{FF2B5EF4-FFF2-40B4-BE49-F238E27FC236}">
                <a16:creationId xmlns:a16="http://schemas.microsoft.com/office/drawing/2014/main" id="{20D58871-6D01-42F7-8A11-4A5AC2FB029B}"/>
              </a:ext>
            </a:extLst>
          </p:cNvPr>
          <p:cNvSpPr/>
          <p:nvPr/>
        </p:nvSpPr>
        <p:spPr>
          <a:xfrm>
            <a:off x="-2514839" y="4605988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>
                <a:solidFill>
                  <a:sysClr val="windowText" lastClr="000000"/>
                </a:solidFill>
              </a:rPr>
              <a:t>Probleem gestuurd leren</a:t>
            </a:r>
          </a:p>
        </p:txBody>
      </p:sp>
      <p:sp>
        <p:nvSpPr>
          <p:cNvPr id="47" name="Stroomdiagram: Document 46">
            <a:extLst>
              <a:ext uri="{FF2B5EF4-FFF2-40B4-BE49-F238E27FC236}">
                <a16:creationId xmlns:a16="http://schemas.microsoft.com/office/drawing/2014/main" id="{F86BCAF4-AEE5-4055-946C-C3C000E3292C}"/>
              </a:ext>
            </a:extLst>
          </p:cNvPr>
          <p:cNvSpPr/>
          <p:nvPr/>
        </p:nvSpPr>
        <p:spPr>
          <a:xfrm>
            <a:off x="-2514839" y="5535383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Schrijf opdracht</a:t>
            </a:r>
          </a:p>
        </p:txBody>
      </p:sp>
      <p:sp>
        <p:nvSpPr>
          <p:cNvPr id="48" name="Stroomdiagram: Document 47">
            <a:extLst>
              <a:ext uri="{FF2B5EF4-FFF2-40B4-BE49-F238E27FC236}">
                <a16:creationId xmlns:a16="http://schemas.microsoft.com/office/drawing/2014/main" id="{D3D53A67-4C90-4F70-A136-A38A6AFCEB7D}"/>
              </a:ext>
            </a:extLst>
          </p:cNvPr>
          <p:cNvSpPr/>
          <p:nvPr/>
        </p:nvSpPr>
        <p:spPr>
          <a:xfrm>
            <a:off x="-1307941" y="0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Wiki</a:t>
            </a:r>
          </a:p>
        </p:txBody>
      </p:sp>
      <p:sp>
        <p:nvSpPr>
          <p:cNvPr id="49" name="Stroomdiagram: Document 48">
            <a:extLst>
              <a:ext uri="{FF2B5EF4-FFF2-40B4-BE49-F238E27FC236}">
                <a16:creationId xmlns:a16="http://schemas.microsoft.com/office/drawing/2014/main" id="{5E91EDF0-48BF-4F02-8821-F71FA5D9A949}"/>
              </a:ext>
            </a:extLst>
          </p:cNvPr>
          <p:cNvSpPr/>
          <p:nvPr/>
        </p:nvSpPr>
        <p:spPr>
          <a:xfrm>
            <a:off x="-1307943" y="925286"/>
            <a:ext cx="1114425" cy="77288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ysClr val="windowText" lastClr="000000"/>
                </a:solidFill>
              </a:rPr>
              <a:t>Peer feedback</a:t>
            </a:r>
          </a:p>
        </p:txBody>
      </p:sp>
      <p:sp>
        <p:nvSpPr>
          <p:cNvPr id="50" name="Stroomdiagram: Document 49">
            <a:extLst>
              <a:ext uri="{FF2B5EF4-FFF2-40B4-BE49-F238E27FC236}">
                <a16:creationId xmlns:a16="http://schemas.microsoft.com/office/drawing/2014/main" id="{DCE0441D-A9F2-402E-A5D6-D73CAA6FA9A0}"/>
              </a:ext>
            </a:extLst>
          </p:cNvPr>
          <p:cNvSpPr/>
          <p:nvPr/>
        </p:nvSpPr>
        <p:spPr>
          <a:xfrm>
            <a:off x="12440838" y="0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Advance </a:t>
            </a:r>
            <a:r>
              <a:rPr lang="nl-NL" sz="1600" dirty="0" err="1">
                <a:solidFill>
                  <a:sysClr val="windowText" lastClr="000000"/>
                </a:solidFill>
              </a:rPr>
              <a:t>organizers</a:t>
            </a:r>
            <a:endParaRPr lang="nl-NL" sz="1600" dirty="0">
              <a:solidFill>
                <a:sysClr val="windowText" lastClr="000000"/>
              </a:solidFill>
            </a:endParaRPr>
          </a:p>
        </p:txBody>
      </p:sp>
      <p:sp>
        <p:nvSpPr>
          <p:cNvPr id="52" name="Stroomdiagram: Document 51">
            <a:extLst>
              <a:ext uri="{FF2B5EF4-FFF2-40B4-BE49-F238E27FC236}">
                <a16:creationId xmlns:a16="http://schemas.microsoft.com/office/drawing/2014/main" id="{77FD9136-F476-4771-88D7-2CF3728E42A4}"/>
              </a:ext>
            </a:extLst>
          </p:cNvPr>
          <p:cNvSpPr/>
          <p:nvPr/>
        </p:nvSpPr>
        <p:spPr>
          <a:xfrm>
            <a:off x="12440838" y="925287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dirty="0">
                <a:solidFill>
                  <a:sysClr val="windowText" lastClr="000000"/>
                </a:solidFill>
              </a:rPr>
              <a:t>Casus</a:t>
            </a:r>
          </a:p>
        </p:txBody>
      </p:sp>
      <p:sp>
        <p:nvSpPr>
          <p:cNvPr id="53" name="Stroomdiagram: Document 52">
            <a:extLst>
              <a:ext uri="{FF2B5EF4-FFF2-40B4-BE49-F238E27FC236}">
                <a16:creationId xmlns:a16="http://schemas.microsoft.com/office/drawing/2014/main" id="{EC0DC675-F0C3-4ED5-A21C-A57EBD4C401C}"/>
              </a:ext>
            </a:extLst>
          </p:cNvPr>
          <p:cNvSpPr/>
          <p:nvPr/>
        </p:nvSpPr>
        <p:spPr>
          <a:xfrm>
            <a:off x="12440838" y="183968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>
                <a:solidFill>
                  <a:sysClr val="windowText" lastClr="000000"/>
                </a:solidFill>
              </a:rPr>
              <a:t>Korte activerend opdrachten</a:t>
            </a:r>
          </a:p>
        </p:txBody>
      </p:sp>
      <p:sp>
        <p:nvSpPr>
          <p:cNvPr id="54" name="Stroomdiagram: Document 53">
            <a:extLst>
              <a:ext uri="{FF2B5EF4-FFF2-40B4-BE49-F238E27FC236}">
                <a16:creationId xmlns:a16="http://schemas.microsoft.com/office/drawing/2014/main" id="{DE8DE1C1-34AB-4113-AD24-0583CA967E34}"/>
              </a:ext>
            </a:extLst>
          </p:cNvPr>
          <p:cNvSpPr/>
          <p:nvPr/>
        </p:nvSpPr>
        <p:spPr>
          <a:xfrm>
            <a:off x="12440836" y="274247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000" dirty="0">
                <a:solidFill>
                  <a:sysClr val="windowText" lastClr="000000"/>
                </a:solidFill>
              </a:rPr>
              <a:t>Excursie</a:t>
            </a:r>
          </a:p>
        </p:txBody>
      </p:sp>
      <p:sp>
        <p:nvSpPr>
          <p:cNvPr id="55" name="Stroomdiagram: Document 54">
            <a:extLst>
              <a:ext uri="{FF2B5EF4-FFF2-40B4-BE49-F238E27FC236}">
                <a16:creationId xmlns:a16="http://schemas.microsoft.com/office/drawing/2014/main" id="{3560AB1D-A1E8-4525-AC84-598F0D37B74C}"/>
              </a:ext>
            </a:extLst>
          </p:cNvPr>
          <p:cNvSpPr/>
          <p:nvPr/>
        </p:nvSpPr>
        <p:spPr>
          <a:xfrm>
            <a:off x="12440837" y="3731387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Formatieve quiz</a:t>
            </a:r>
          </a:p>
        </p:txBody>
      </p:sp>
      <p:sp>
        <p:nvSpPr>
          <p:cNvPr id="56" name="Stroomdiagram: Document 55">
            <a:extLst>
              <a:ext uri="{FF2B5EF4-FFF2-40B4-BE49-F238E27FC236}">
                <a16:creationId xmlns:a16="http://schemas.microsoft.com/office/drawing/2014/main" id="{3BCE1D54-2022-48A6-A439-60D4187B6190}"/>
              </a:ext>
            </a:extLst>
          </p:cNvPr>
          <p:cNvSpPr/>
          <p:nvPr/>
        </p:nvSpPr>
        <p:spPr>
          <a:xfrm>
            <a:off x="12440837" y="465667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err="1">
                <a:solidFill>
                  <a:sysClr val="windowText" lastClr="000000"/>
                </a:solidFill>
              </a:rPr>
              <a:t>Gamification</a:t>
            </a:r>
            <a:endParaRPr lang="nl-NL" sz="1400" dirty="0">
              <a:solidFill>
                <a:sysClr val="windowText" lastClr="000000"/>
              </a:solidFill>
            </a:endParaRPr>
          </a:p>
        </p:txBody>
      </p:sp>
      <p:sp>
        <p:nvSpPr>
          <p:cNvPr id="57" name="Stroomdiagram: Document 56">
            <a:extLst>
              <a:ext uri="{FF2B5EF4-FFF2-40B4-BE49-F238E27FC236}">
                <a16:creationId xmlns:a16="http://schemas.microsoft.com/office/drawing/2014/main" id="{0C931CA9-8BE0-4E6A-9AD0-C9C2232B2F61}"/>
              </a:ext>
            </a:extLst>
          </p:cNvPr>
          <p:cNvSpPr/>
          <p:nvPr/>
        </p:nvSpPr>
        <p:spPr>
          <a:xfrm>
            <a:off x="12440837" y="5591636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ysClr val="windowText" lastClr="000000"/>
                </a:solidFill>
              </a:rPr>
              <a:t>Bronnen bestuderen</a:t>
            </a:r>
          </a:p>
        </p:txBody>
      </p:sp>
      <p:sp>
        <p:nvSpPr>
          <p:cNvPr id="58" name="Stroomdiagram: Document 57">
            <a:extLst>
              <a:ext uri="{FF2B5EF4-FFF2-40B4-BE49-F238E27FC236}">
                <a16:creationId xmlns:a16="http://schemas.microsoft.com/office/drawing/2014/main" id="{CE0C0208-E14D-404D-96DB-5D6298884C35}"/>
              </a:ext>
            </a:extLst>
          </p:cNvPr>
          <p:cNvSpPr/>
          <p:nvPr/>
        </p:nvSpPr>
        <p:spPr>
          <a:xfrm>
            <a:off x="13690263" y="0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 err="1">
                <a:solidFill>
                  <a:sysClr val="windowText" lastClr="000000"/>
                </a:solidFill>
              </a:rPr>
              <a:t>Mindmap</a:t>
            </a:r>
            <a:endParaRPr lang="nl-NL" sz="1600" dirty="0">
              <a:solidFill>
                <a:sysClr val="windowText" lastClr="000000"/>
              </a:solidFill>
            </a:endParaRPr>
          </a:p>
        </p:txBody>
      </p:sp>
      <p:sp>
        <p:nvSpPr>
          <p:cNvPr id="59" name="Stroomdiagram: Document 58">
            <a:extLst>
              <a:ext uri="{FF2B5EF4-FFF2-40B4-BE49-F238E27FC236}">
                <a16:creationId xmlns:a16="http://schemas.microsoft.com/office/drawing/2014/main" id="{8C1F12BA-21DA-426C-BD2C-90050B3F7232}"/>
              </a:ext>
            </a:extLst>
          </p:cNvPr>
          <p:cNvSpPr/>
          <p:nvPr/>
        </p:nvSpPr>
        <p:spPr>
          <a:xfrm>
            <a:off x="13690263" y="930730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Online module</a:t>
            </a:r>
          </a:p>
        </p:txBody>
      </p:sp>
      <p:sp>
        <p:nvSpPr>
          <p:cNvPr id="60" name="Stroomdiagram: Document 59">
            <a:extLst>
              <a:ext uri="{FF2B5EF4-FFF2-40B4-BE49-F238E27FC236}">
                <a16:creationId xmlns:a16="http://schemas.microsoft.com/office/drawing/2014/main" id="{87300825-52A4-452F-BB22-0E8F8125B94B}"/>
              </a:ext>
            </a:extLst>
          </p:cNvPr>
          <p:cNvSpPr/>
          <p:nvPr/>
        </p:nvSpPr>
        <p:spPr>
          <a:xfrm>
            <a:off x="13690263" y="1845126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Podcast</a:t>
            </a:r>
          </a:p>
        </p:txBody>
      </p:sp>
      <p:sp>
        <p:nvSpPr>
          <p:cNvPr id="62" name="Stroomdiagram: Document 61">
            <a:extLst>
              <a:ext uri="{FF2B5EF4-FFF2-40B4-BE49-F238E27FC236}">
                <a16:creationId xmlns:a16="http://schemas.microsoft.com/office/drawing/2014/main" id="{C345FEFE-6F33-4ABF-B25F-E558520DD758}"/>
              </a:ext>
            </a:extLst>
          </p:cNvPr>
          <p:cNvSpPr/>
          <p:nvPr/>
        </p:nvSpPr>
        <p:spPr>
          <a:xfrm>
            <a:off x="13679088" y="2742474"/>
            <a:ext cx="1114425" cy="77288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ysClr val="windowText" lastClr="000000"/>
                </a:solidFill>
              </a:rPr>
              <a:t>Practica</a:t>
            </a:r>
          </a:p>
        </p:txBody>
      </p:sp>
    </p:spTree>
    <p:extLst>
      <p:ext uri="{BB962C8B-B14F-4D97-AF65-F5344CB8AC3E}">
        <p14:creationId xmlns:p14="http://schemas.microsoft.com/office/powerpoint/2010/main" val="3695995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Vrije vorm: vorm 10">
            <a:extLst>
              <a:ext uri="{FF2B5EF4-FFF2-40B4-BE49-F238E27FC236}">
                <a16:creationId xmlns:a16="http://schemas.microsoft.com/office/drawing/2014/main" id="{983D8016-0189-437E-A1CF-BBE5FEE5AC68}"/>
              </a:ext>
            </a:extLst>
          </p:cNvPr>
          <p:cNvSpPr/>
          <p:nvPr/>
        </p:nvSpPr>
        <p:spPr>
          <a:xfrm>
            <a:off x="2050473" y="91463"/>
            <a:ext cx="8654472" cy="5736682"/>
          </a:xfrm>
          <a:custGeom>
            <a:avLst/>
            <a:gdLst>
              <a:gd name="connsiteX0" fmla="*/ 0 w 8654472"/>
              <a:gd name="connsiteY0" fmla="*/ 536610 h 5736682"/>
              <a:gd name="connsiteX1" fmla="*/ 2346036 w 8654472"/>
              <a:gd name="connsiteY1" fmla="*/ 5662792 h 5736682"/>
              <a:gd name="connsiteX2" fmla="*/ 4488872 w 8654472"/>
              <a:gd name="connsiteY2" fmla="*/ 407301 h 5736682"/>
              <a:gd name="connsiteX3" fmla="*/ 7407563 w 8654472"/>
              <a:gd name="connsiteY3" fmla="*/ 952246 h 5736682"/>
              <a:gd name="connsiteX4" fmla="*/ 8654472 w 8654472"/>
              <a:gd name="connsiteY4" fmla="*/ 5736682 h 5736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54472" h="5736682">
                <a:moveTo>
                  <a:pt x="0" y="536610"/>
                </a:moveTo>
                <a:cubicBezTo>
                  <a:pt x="798945" y="3110476"/>
                  <a:pt x="1597891" y="5684343"/>
                  <a:pt x="2346036" y="5662792"/>
                </a:cubicBezTo>
                <a:cubicBezTo>
                  <a:pt x="3094181" y="5641241"/>
                  <a:pt x="3645284" y="1192392"/>
                  <a:pt x="4488872" y="407301"/>
                </a:cubicBezTo>
                <a:cubicBezTo>
                  <a:pt x="5332460" y="-377790"/>
                  <a:pt x="6713296" y="64016"/>
                  <a:pt x="7407563" y="952246"/>
                </a:cubicBezTo>
                <a:cubicBezTo>
                  <a:pt x="8101830" y="1840476"/>
                  <a:pt x="8378151" y="3788579"/>
                  <a:pt x="8654472" y="5736682"/>
                </a:cubicBezTo>
              </a:path>
            </a:pathLst>
          </a:cu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Stroomdiagram: Document 3">
            <a:extLst>
              <a:ext uri="{FF2B5EF4-FFF2-40B4-BE49-F238E27FC236}">
                <a16:creationId xmlns:a16="http://schemas.microsoft.com/office/drawing/2014/main" id="{0E8C0666-5E16-40BA-A844-E558AD1B1747}"/>
              </a:ext>
            </a:extLst>
          </p:cNvPr>
          <p:cNvSpPr/>
          <p:nvPr/>
        </p:nvSpPr>
        <p:spPr>
          <a:xfrm>
            <a:off x="1570181" y="1394693"/>
            <a:ext cx="2170546" cy="156094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chemeClr val="tx1"/>
                </a:solidFill>
              </a:rPr>
              <a:t>Studenten ontvangen opdracht in hun digitale leeromgeving</a:t>
            </a:r>
          </a:p>
        </p:txBody>
      </p:sp>
      <p:sp>
        <p:nvSpPr>
          <p:cNvPr id="5" name="Stroomdiagram: Document 4">
            <a:extLst>
              <a:ext uri="{FF2B5EF4-FFF2-40B4-BE49-F238E27FC236}">
                <a16:creationId xmlns:a16="http://schemas.microsoft.com/office/drawing/2014/main" id="{5A116CC8-4172-4748-998C-92A025FE20E5}"/>
              </a:ext>
            </a:extLst>
          </p:cNvPr>
          <p:cNvSpPr/>
          <p:nvPr/>
        </p:nvSpPr>
        <p:spPr>
          <a:xfrm>
            <a:off x="3267363" y="4648197"/>
            <a:ext cx="2170546" cy="156094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chemeClr val="tx1"/>
                </a:solidFill>
              </a:rPr>
              <a:t>Tijdens een bijeenkomst wordt de opdracht nader toegelicht</a:t>
            </a:r>
          </a:p>
        </p:txBody>
      </p:sp>
      <p:sp>
        <p:nvSpPr>
          <p:cNvPr id="6" name="Stroomdiagram: Document 5">
            <a:extLst>
              <a:ext uri="{FF2B5EF4-FFF2-40B4-BE49-F238E27FC236}">
                <a16:creationId xmlns:a16="http://schemas.microsoft.com/office/drawing/2014/main" id="{73312336-53A5-4524-9BD2-D1F8C0B2EDB2}"/>
              </a:ext>
            </a:extLst>
          </p:cNvPr>
          <p:cNvSpPr/>
          <p:nvPr/>
        </p:nvSpPr>
        <p:spPr>
          <a:xfrm>
            <a:off x="5010727" y="1394692"/>
            <a:ext cx="2170546" cy="156094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chemeClr val="tx1"/>
                </a:solidFill>
              </a:rPr>
              <a:t>Studenten bestuderen bronnen, annoteren lastige delen en beantwoorden vragen</a:t>
            </a:r>
          </a:p>
        </p:txBody>
      </p:sp>
      <p:sp>
        <p:nvSpPr>
          <p:cNvPr id="7" name="Stroomdiagram: Document 6">
            <a:extLst>
              <a:ext uri="{FF2B5EF4-FFF2-40B4-BE49-F238E27FC236}">
                <a16:creationId xmlns:a16="http://schemas.microsoft.com/office/drawing/2014/main" id="{FE7384B4-80CA-4C16-B610-5DB45E38D792}"/>
              </a:ext>
            </a:extLst>
          </p:cNvPr>
          <p:cNvSpPr/>
          <p:nvPr/>
        </p:nvSpPr>
        <p:spPr>
          <a:xfrm>
            <a:off x="8451273" y="1394692"/>
            <a:ext cx="2170546" cy="156094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chemeClr val="tx1"/>
                </a:solidFill>
              </a:rPr>
              <a:t>Studenten doen een korte quiz met meerkeuzevragen</a:t>
            </a:r>
          </a:p>
        </p:txBody>
      </p:sp>
      <p:sp>
        <p:nvSpPr>
          <p:cNvPr id="8" name="Stroomdiagram: Document 7">
            <a:extLst>
              <a:ext uri="{FF2B5EF4-FFF2-40B4-BE49-F238E27FC236}">
                <a16:creationId xmlns:a16="http://schemas.microsoft.com/office/drawing/2014/main" id="{7647CA67-42A5-4CD8-96BA-1F4670F66314}"/>
              </a:ext>
            </a:extLst>
          </p:cNvPr>
          <p:cNvSpPr/>
          <p:nvPr/>
        </p:nvSpPr>
        <p:spPr>
          <a:xfrm>
            <a:off x="9619672" y="4648196"/>
            <a:ext cx="2170546" cy="156094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dirty="0">
                <a:solidFill>
                  <a:schemeClr val="tx1"/>
                </a:solidFill>
              </a:rPr>
              <a:t>Interactief college aangepast aan de behoefte en het niveau van de studenten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D9842143-EBFA-41FA-91FF-2775C6FB1BEB}"/>
              </a:ext>
            </a:extLst>
          </p:cNvPr>
          <p:cNvSpPr txBox="1"/>
          <p:nvPr/>
        </p:nvSpPr>
        <p:spPr>
          <a:xfrm>
            <a:off x="110836" y="175491"/>
            <a:ext cx="12016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chemeClr val="accent1"/>
                </a:solidFill>
              </a:rPr>
              <a:t>Voorbeeld: collaboratief bronnen bestuderen en annoteren</a:t>
            </a:r>
          </a:p>
        </p:txBody>
      </p:sp>
      <p:sp>
        <p:nvSpPr>
          <p:cNvPr id="13" name="Stroomdiagram: Document 12">
            <a:extLst>
              <a:ext uri="{FF2B5EF4-FFF2-40B4-BE49-F238E27FC236}">
                <a16:creationId xmlns:a16="http://schemas.microsoft.com/office/drawing/2014/main" id="{047E5695-E146-4C5C-AF53-D5905A59C076}"/>
              </a:ext>
            </a:extLst>
          </p:cNvPr>
          <p:cNvSpPr/>
          <p:nvPr/>
        </p:nvSpPr>
        <p:spPr>
          <a:xfrm>
            <a:off x="12404436" y="21540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14" name="Stroomdiagram: Document 13">
            <a:extLst>
              <a:ext uri="{FF2B5EF4-FFF2-40B4-BE49-F238E27FC236}">
                <a16:creationId xmlns:a16="http://schemas.microsoft.com/office/drawing/2014/main" id="{FC9E6CDB-222D-4822-91FB-C8F8248FB739}"/>
              </a:ext>
            </a:extLst>
          </p:cNvPr>
          <p:cNvSpPr/>
          <p:nvPr/>
        </p:nvSpPr>
        <p:spPr>
          <a:xfrm>
            <a:off x="12404436" y="186805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15" name="Stroomdiagram: Document 14">
            <a:extLst>
              <a:ext uri="{FF2B5EF4-FFF2-40B4-BE49-F238E27FC236}">
                <a16:creationId xmlns:a16="http://schemas.microsoft.com/office/drawing/2014/main" id="{CA388BC9-4195-4E0F-A6BF-81B75682CD17}"/>
              </a:ext>
            </a:extLst>
          </p:cNvPr>
          <p:cNvSpPr/>
          <p:nvPr/>
        </p:nvSpPr>
        <p:spPr>
          <a:xfrm>
            <a:off x="12404436" y="517335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16" name="Stroomdiagram: Document 15">
            <a:extLst>
              <a:ext uri="{FF2B5EF4-FFF2-40B4-BE49-F238E27FC236}">
                <a16:creationId xmlns:a16="http://schemas.microsoft.com/office/drawing/2014/main" id="{21FD6DEC-C9D7-47A4-99BB-992354AB5E50}"/>
              </a:ext>
            </a:extLst>
          </p:cNvPr>
          <p:cNvSpPr/>
          <p:nvPr/>
        </p:nvSpPr>
        <p:spPr>
          <a:xfrm>
            <a:off x="12410043" y="352070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17" name="Stroomdiagram: Document 16">
            <a:extLst>
              <a:ext uri="{FF2B5EF4-FFF2-40B4-BE49-F238E27FC236}">
                <a16:creationId xmlns:a16="http://schemas.microsoft.com/office/drawing/2014/main" id="{090130E9-1919-4C8A-9960-7EAA7CC17EE4}"/>
              </a:ext>
            </a:extLst>
          </p:cNvPr>
          <p:cNvSpPr/>
          <p:nvPr/>
        </p:nvSpPr>
        <p:spPr>
          <a:xfrm>
            <a:off x="-2342408" y="21540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18" name="Stroomdiagram: Document 17">
            <a:extLst>
              <a:ext uri="{FF2B5EF4-FFF2-40B4-BE49-F238E27FC236}">
                <a16:creationId xmlns:a16="http://schemas.microsoft.com/office/drawing/2014/main" id="{C2D8D798-B094-4462-B989-7492EB1F027E}"/>
              </a:ext>
            </a:extLst>
          </p:cNvPr>
          <p:cNvSpPr/>
          <p:nvPr/>
        </p:nvSpPr>
        <p:spPr>
          <a:xfrm>
            <a:off x="-2342408" y="186805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19" name="Stroomdiagram: Document 18">
            <a:extLst>
              <a:ext uri="{FF2B5EF4-FFF2-40B4-BE49-F238E27FC236}">
                <a16:creationId xmlns:a16="http://schemas.microsoft.com/office/drawing/2014/main" id="{F3B05388-3964-4842-93BC-8BDB8555051E}"/>
              </a:ext>
            </a:extLst>
          </p:cNvPr>
          <p:cNvSpPr/>
          <p:nvPr/>
        </p:nvSpPr>
        <p:spPr>
          <a:xfrm>
            <a:off x="-2342408" y="517335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20" name="Stroomdiagram: Document 19">
            <a:extLst>
              <a:ext uri="{FF2B5EF4-FFF2-40B4-BE49-F238E27FC236}">
                <a16:creationId xmlns:a16="http://schemas.microsoft.com/office/drawing/2014/main" id="{56059F47-51EA-4050-AE78-A33D05CF9CA8}"/>
              </a:ext>
            </a:extLst>
          </p:cNvPr>
          <p:cNvSpPr/>
          <p:nvPr/>
        </p:nvSpPr>
        <p:spPr>
          <a:xfrm>
            <a:off x="-2336801" y="352070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476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rije vorm: vorm 8">
            <a:extLst>
              <a:ext uri="{FF2B5EF4-FFF2-40B4-BE49-F238E27FC236}">
                <a16:creationId xmlns:a16="http://schemas.microsoft.com/office/drawing/2014/main" id="{C84AECD9-90A4-47A9-B8F8-D64B5C3DDD1A}"/>
              </a:ext>
            </a:extLst>
          </p:cNvPr>
          <p:cNvSpPr/>
          <p:nvPr/>
        </p:nvSpPr>
        <p:spPr>
          <a:xfrm>
            <a:off x="2220686" y="544090"/>
            <a:ext cx="8665028" cy="5736967"/>
          </a:xfrm>
          <a:custGeom>
            <a:avLst/>
            <a:gdLst>
              <a:gd name="connsiteX0" fmla="*/ 0 w 8665028"/>
              <a:gd name="connsiteY0" fmla="*/ 5573681 h 5736967"/>
              <a:gd name="connsiteX1" fmla="*/ 3853543 w 8665028"/>
              <a:gd name="connsiteY1" fmla="*/ 196 h 5736967"/>
              <a:gd name="connsiteX2" fmla="*/ 8665028 w 8665028"/>
              <a:gd name="connsiteY2" fmla="*/ 5736967 h 5736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65028" h="5736967">
                <a:moveTo>
                  <a:pt x="0" y="5573681"/>
                </a:moveTo>
                <a:cubicBezTo>
                  <a:pt x="1204686" y="2773331"/>
                  <a:pt x="2409372" y="-27018"/>
                  <a:pt x="3853543" y="196"/>
                </a:cubicBezTo>
                <a:cubicBezTo>
                  <a:pt x="5297714" y="27410"/>
                  <a:pt x="6981371" y="2882188"/>
                  <a:pt x="8665028" y="5736967"/>
                </a:cubicBezTo>
              </a:path>
            </a:pathLst>
          </a:cu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Stroomdiagram: Document 3">
            <a:extLst>
              <a:ext uri="{FF2B5EF4-FFF2-40B4-BE49-F238E27FC236}">
                <a16:creationId xmlns:a16="http://schemas.microsoft.com/office/drawing/2014/main" id="{5B0024A4-3003-47CC-BDC1-E28FD21740E3}"/>
              </a:ext>
            </a:extLst>
          </p:cNvPr>
          <p:cNvSpPr/>
          <p:nvPr/>
        </p:nvSpPr>
        <p:spPr>
          <a:xfrm>
            <a:off x="1635495" y="4377379"/>
            <a:ext cx="2170546" cy="1560945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Aan het einde van de bijeenkomst selecteer je een groep studenten die bij de volgende bijeenkomst gaan presenteren</a:t>
            </a:r>
          </a:p>
        </p:txBody>
      </p:sp>
      <p:sp>
        <p:nvSpPr>
          <p:cNvPr id="5" name="Stroomdiagram: Document 4">
            <a:extLst>
              <a:ext uri="{FF2B5EF4-FFF2-40B4-BE49-F238E27FC236}">
                <a16:creationId xmlns:a16="http://schemas.microsoft.com/office/drawing/2014/main" id="{A0F9B48B-1BDB-41F8-94C2-B5B5DD63329B}"/>
              </a:ext>
            </a:extLst>
          </p:cNvPr>
          <p:cNvSpPr/>
          <p:nvPr/>
        </p:nvSpPr>
        <p:spPr>
          <a:xfrm>
            <a:off x="2720768" y="1592613"/>
            <a:ext cx="2170546" cy="1560945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Groep studenten bestudeert de bronnen</a:t>
            </a:r>
          </a:p>
        </p:txBody>
      </p:sp>
      <p:sp>
        <p:nvSpPr>
          <p:cNvPr id="6" name="Stroomdiagram: Document 5">
            <a:extLst>
              <a:ext uri="{FF2B5EF4-FFF2-40B4-BE49-F238E27FC236}">
                <a16:creationId xmlns:a16="http://schemas.microsoft.com/office/drawing/2014/main" id="{E44B1BA5-6D65-4908-A410-973C9A35617B}"/>
              </a:ext>
            </a:extLst>
          </p:cNvPr>
          <p:cNvSpPr/>
          <p:nvPr/>
        </p:nvSpPr>
        <p:spPr>
          <a:xfrm>
            <a:off x="5130142" y="31668"/>
            <a:ext cx="2170546" cy="156094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De groep studenten bespreekt de resultaten en plaatst een reflectie daarop online</a:t>
            </a:r>
          </a:p>
        </p:txBody>
      </p:sp>
      <p:sp>
        <p:nvSpPr>
          <p:cNvPr id="7" name="Stroomdiagram: Document 6">
            <a:extLst>
              <a:ext uri="{FF2B5EF4-FFF2-40B4-BE49-F238E27FC236}">
                <a16:creationId xmlns:a16="http://schemas.microsoft.com/office/drawing/2014/main" id="{EB2CB466-32D2-417A-B766-F3541AE8E9BA}"/>
              </a:ext>
            </a:extLst>
          </p:cNvPr>
          <p:cNvSpPr/>
          <p:nvPr/>
        </p:nvSpPr>
        <p:spPr>
          <a:xfrm>
            <a:off x="7539516" y="1592612"/>
            <a:ext cx="2170546" cy="156094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De docenten en medestudenten reageren op de reflectie</a:t>
            </a:r>
          </a:p>
        </p:txBody>
      </p:sp>
      <p:sp>
        <p:nvSpPr>
          <p:cNvPr id="8" name="Stroomdiagram: Document 7">
            <a:extLst>
              <a:ext uri="{FF2B5EF4-FFF2-40B4-BE49-F238E27FC236}">
                <a16:creationId xmlns:a16="http://schemas.microsoft.com/office/drawing/2014/main" id="{B80A311F-CF34-4591-ABE6-35D089928869}"/>
              </a:ext>
            </a:extLst>
          </p:cNvPr>
          <p:cNvSpPr/>
          <p:nvPr/>
        </p:nvSpPr>
        <p:spPr>
          <a:xfrm>
            <a:off x="9710062" y="4377379"/>
            <a:ext cx="2170546" cy="1560945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Studenten presenteren hun bevindingen aan het begin van de volgende bijeenkomst</a:t>
            </a:r>
          </a:p>
        </p:txBody>
      </p:sp>
      <p:sp>
        <p:nvSpPr>
          <p:cNvPr id="10" name="Stroomdiagram: Document 9">
            <a:extLst>
              <a:ext uri="{FF2B5EF4-FFF2-40B4-BE49-F238E27FC236}">
                <a16:creationId xmlns:a16="http://schemas.microsoft.com/office/drawing/2014/main" id="{645D2FA7-0079-4BCA-8A46-01109D9E3020}"/>
              </a:ext>
            </a:extLst>
          </p:cNvPr>
          <p:cNvSpPr/>
          <p:nvPr/>
        </p:nvSpPr>
        <p:spPr>
          <a:xfrm>
            <a:off x="12404436" y="21540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1" name="Stroomdiagram: Document 10">
            <a:extLst>
              <a:ext uri="{FF2B5EF4-FFF2-40B4-BE49-F238E27FC236}">
                <a16:creationId xmlns:a16="http://schemas.microsoft.com/office/drawing/2014/main" id="{127FB47E-DAAF-4CC5-802A-2376032596EC}"/>
              </a:ext>
            </a:extLst>
          </p:cNvPr>
          <p:cNvSpPr/>
          <p:nvPr/>
        </p:nvSpPr>
        <p:spPr>
          <a:xfrm>
            <a:off x="12404436" y="186805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2" name="Stroomdiagram: Document 11">
            <a:extLst>
              <a:ext uri="{FF2B5EF4-FFF2-40B4-BE49-F238E27FC236}">
                <a16:creationId xmlns:a16="http://schemas.microsoft.com/office/drawing/2014/main" id="{EBFF7771-8B7C-4D88-A32F-382E9409922D}"/>
              </a:ext>
            </a:extLst>
          </p:cNvPr>
          <p:cNvSpPr/>
          <p:nvPr/>
        </p:nvSpPr>
        <p:spPr>
          <a:xfrm>
            <a:off x="12404436" y="517335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3" name="Stroomdiagram: Document 12">
            <a:extLst>
              <a:ext uri="{FF2B5EF4-FFF2-40B4-BE49-F238E27FC236}">
                <a16:creationId xmlns:a16="http://schemas.microsoft.com/office/drawing/2014/main" id="{4AD95CF6-54EB-41E0-B57C-BA7CF5E05691}"/>
              </a:ext>
            </a:extLst>
          </p:cNvPr>
          <p:cNvSpPr/>
          <p:nvPr/>
        </p:nvSpPr>
        <p:spPr>
          <a:xfrm>
            <a:off x="12410043" y="352070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4" name="Stroomdiagram: Document 13">
            <a:extLst>
              <a:ext uri="{FF2B5EF4-FFF2-40B4-BE49-F238E27FC236}">
                <a16:creationId xmlns:a16="http://schemas.microsoft.com/office/drawing/2014/main" id="{A9908733-853A-4E23-ADC8-5C78329BC79C}"/>
              </a:ext>
            </a:extLst>
          </p:cNvPr>
          <p:cNvSpPr/>
          <p:nvPr/>
        </p:nvSpPr>
        <p:spPr>
          <a:xfrm>
            <a:off x="-2342408" y="123700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5" name="Stroomdiagram: Document 14">
            <a:extLst>
              <a:ext uri="{FF2B5EF4-FFF2-40B4-BE49-F238E27FC236}">
                <a16:creationId xmlns:a16="http://schemas.microsoft.com/office/drawing/2014/main" id="{7FBC41E0-5DBF-403E-93FE-A9645F2BAF2B}"/>
              </a:ext>
            </a:extLst>
          </p:cNvPr>
          <p:cNvSpPr/>
          <p:nvPr/>
        </p:nvSpPr>
        <p:spPr>
          <a:xfrm>
            <a:off x="-2342408" y="186805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6" name="Stroomdiagram: Document 15">
            <a:extLst>
              <a:ext uri="{FF2B5EF4-FFF2-40B4-BE49-F238E27FC236}">
                <a16:creationId xmlns:a16="http://schemas.microsoft.com/office/drawing/2014/main" id="{8D0FE285-86EA-4972-9163-4D56C0ADE421}"/>
              </a:ext>
            </a:extLst>
          </p:cNvPr>
          <p:cNvSpPr/>
          <p:nvPr/>
        </p:nvSpPr>
        <p:spPr>
          <a:xfrm>
            <a:off x="-2342408" y="517335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7" name="Stroomdiagram: Document 16">
            <a:extLst>
              <a:ext uri="{FF2B5EF4-FFF2-40B4-BE49-F238E27FC236}">
                <a16:creationId xmlns:a16="http://schemas.microsoft.com/office/drawing/2014/main" id="{8F25600F-9B45-48F9-9117-AABFE952AFD4}"/>
              </a:ext>
            </a:extLst>
          </p:cNvPr>
          <p:cNvSpPr/>
          <p:nvPr/>
        </p:nvSpPr>
        <p:spPr>
          <a:xfrm>
            <a:off x="-2336801" y="3520705"/>
            <a:ext cx="2170546" cy="1560945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46060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213</Words>
  <Application>Microsoft Office PowerPoint</Application>
  <PresentationFormat>Breedbeeld</PresentationFormat>
  <Paragraphs>80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Freek Ariëns</dc:creator>
  <cp:lastModifiedBy>Geert Buijtenweg</cp:lastModifiedBy>
  <cp:revision>22</cp:revision>
  <dcterms:created xsi:type="dcterms:W3CDTF">2021-06-08T08:15:33Z</dcterms:created>
  <dcterms:modified xsi:type="dcterms:W3CDTF">2021-09-14T04:38:15Z</dcterms:modified>
</cp:coreProperties>
</file>