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4"/>
    <p:sldMasterId id="2147483903" r:id="rId5"/>
  </p:sldMasterIdLst>
  <p:notesMasterIdLst>
    <p:notesMasterId r:id="rId19"/>
  </p:notesMasterIdLst>
  <p:sldIdLst>
    <p:sldId id="754" r:id="rId6"/>
    <p:sldId id="260" r:id="rId7"/>
    <p:sldId id="264" r:id="rId8"/>
    <p:sldId id="764" r:id="rId9"/>
    <p:sldId id="263" r:id="rId10"/>
    <p:sldId id="266" r:id="rId11"/>
    <p:sldId id="740" r:id="rId12"/>
    <p:sldId id="267" r:id="rId13"/>
    <p:sldId id="760" r:id="rId14"/>
    <p:sldId id="762" r:id="rId15"/>
    <p:sldId id="761" r:id="rId16"/>
    <p:sldId id="781" r:id="rId17"/>
    <p:sldId id="758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heuvel, M.Y.C. (Manon)" userId="dede8bc0-49c0-452f-aef9-de629e24844c" providerId="ADAL" clId="{888194D4-0725-45CF-8B06-53F47841C572}"/>
    <pc:docChg chg="delSld modSld">
      <pc:chgData name="Mosheuvel, M.Y.C. (Manon)" userId="dede8bc0-49c0-452f-aef9-de629e24844c" providerId="ADAL" clId="{888194D4-0725-45CF-8B06-53F47841C572}" dt="2024-11-06T11:39:45.632" v="8" actId="20577"/>
      <pc:docMkLst>
        <pc:docMk/>
      </pc:docMkLst>
      <pc:sldChg chg="del">
        <pc:chgData name="Mosheuvel, M.Y.C. (Manon)" userId="dede8bc0-49c0-452f-aef9-de629e24844c" providerId="ADAL" clId="{888194D4-0725-45CF-8B06-53F47841C572}" dt="2024-11-06T11:38:44.715" v="1" actId="47"/>
        <pc:sldMkLst>
          <pc:docMk/>
          <pc:sldMk cId="1458957964" sldId="258"/>
        </pc:sldMkLst>
      </pc:sldChg>
      <pc:sldChg chg="modNotesTx">
        <pc:chgData name="Mosheuvel, M.Y.C. (Manon)" userId="dede8bc0-49c0-452f-aef9-de629e24844c" providerId="ADAL" clId="{888194D4-0725-45CF-8B06-53F47841C572}" dt="2024-11-06T11:38:58.198" v="4" actId="20577"/>
        <pc:sldMkLst>
          <pc:docMk/>
          <pc:sldMk cId="1688982216" sldId="263"/>
        </pc:sldMkLst>
      </pc:sldChg>
      <pc:sldChg chg="del">
        <pc:chgData name="Mosheuvel, M.Y.C. (Manon)" userId="dede8bc0-49c0-452f-aef9-de629e24844c" providerId="ADAL" clId="{888194D4-0725-45CF-8B06-53F47841C572}" dt="2024-11-06T11:38:53.453" v="3" actId="47"/>
        <pc:sldMkLst>
          <pc:docMk/>
          <pc:sldMk cId="2600501397" sldId="276"/>
        </pc:sldMkLst>
      </pc:sldChg>
      <pc:sldChg chg="del">
        <pc:chgData name="Mosheuvel, M.Y.C. (Manon)" userId="dede8bc0-49c0-452f-aef9-de629e24844c" providerId="ADAL" clId="{888194D4-0725-45CF-8B06-53F47841C572}" dt="2024-11-06T11:39:40.395" v="7" actId="47"/>
        <pc:sldMkLst>
          <pc:docMk/>
          <pc:sldMk cId="977198214" sldId="748"/>
        </pc:sldMkLst>
      </pc:sldChg>
      <pc:sldChg chg="del">
        <pc:chgData name="Mosheuvel, M.Y.C. (Manon)" userId="dede8bc0-49c0-452f-aef9-de629e24844c" providerId="ADAL" clId="{888194D4-0725-45CF-8B06-53F47841C572}" dt="2024-11-06T11:38:46.478" v="2" actId="47"/>
        <pc:sldMkLst>
          <pc:docMk/>
          <pc:sldMk cId="1001540332" sldId="752"/>
        </pc:sldMkLst>
      </pc:sldChg>
      <pc:sldChg chg="del">
        <pc:chgData name="Mosheuvel, M.Y.C. (Manon)" userId="dede8bc0-49c0-452f-aef9-de629e24844c" providerId="ADAL" clId="{888194D4-0725-45CF-8B06-53F47841C572}" dt="2024-11-06T11:39:28.659" v="5" actId="47"/>
        <pc:sldMkLst>
          <pc:docMk/>
          <pc:sldMk cId="668173388" sldId="755"/>
        </pc:sldMkLst>
      </pc:sldChg>
      <pc:sldChg chg="modNotesTx">
        <pc:chgData name="Mosheuvel, M.Y.C. (Manon)" userId="dede8bc0-49c0-452f-aef9-de629e24844c" providerId="ADAL" clId="{888194D4-0725-45CF-8B06-53F47841C572}" dt="2024-11-06T11:39:31.799" v="6" actId="20577"/>
        <pc:sldMkLst>
          <pc:docMk/>
          <pc:sldMk cId="1829510168" sldId="760"/>
        </pc:sldMkLst>
      </pc:sldChg>
      <pc:sldChg chg="del">
        <pc:chgData name="Mosheuvel, M.Y.C. (Manon)" userId="dede8bc0-49c0-452f-aef9-de629e24844c" providerId="ADAL" clId="{888194D4-0725-45CF-8B06-53F47841C572}" dt="2024-11-06T11:38:32.120" v="0" actId="47"/>
        <pc:sldMkLst>
          <pc:docMk/>
          <pc:sldMk cId="3373850106" sldId="780"/>
        </pc:sldMkLst>
      </pc:sldChg>
      <pc:sldChg chg="modNotesTx">
        <pc:chgData name="Mosheuvel, M.Y.C. (Manon)" userId="dede8bc0-49c0-452f-aef9-de629e24844c" providerId="ADAL" clId="{888194D4-0725-45CF-8B06-53F47841C572}" dt="2024-11-06T11:39:45.632" v="8" actId="20577"/>
        <pc:sldMkLst>
          <pc:docMk/>
          <pc:sldMk cId="2378882787" sldId="7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62F8F-9ED5-40E3-80BB-F9CC157EBEF7}" type="datetimeFigureOut">
              <a:rPr lang="nl-NL" smtClean="0"/>
              <a:t>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253B1-BFB8-44A5-AC8D-8549EAFD2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05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888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4679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585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90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36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640">
              <a:lnSpc>
                <a:spcPct val="100000"/>
              </a:lnSpc>
            </a:pPr>
            <a:endParaRPr lang="en-GB" sz="1200" b="0" strike="noStrike" spc="-1">
              <a:latin typeface="Arial"/>
            </a:endParaRPr>
          </a:p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98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4657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24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15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09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909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513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  <a:p>
            <a:endParaRPr lang="nl-NL" b="1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10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2000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9322" y="5047679"/>
            <a:ext cx="3463474" cy="135947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Caption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09466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66" userDrawn="1">
          <p15:clr>
            <a:srgbClr val="FBAE40"/>
          </p15:clr>
        </p15:guide>
        <p15:guide id="3" pos="2750" userDrawn="1">
          <p15:clr>
            <a:srgbClr val="FBAE40"/>
          </p15:clr>
        </p15:guide>
        <p15:guide id="4" pos="4933" userDrawn="1">
          <p15:clr>
            <a:srgbClr val="FBAE40"/>
          </p15:clr>
        </p15:guide>
        <p15:guide id="5" pos="5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2609"/>
            <a:ext cx="4273931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707" y="1685926"/>
            <a:ext cx="3044427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0926" y="0"/>
            <a:ext cx="6561870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754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 b="0" i="0">
              <a:solidFill>
                <a:srgbClr val="005CA9"/>
              </a:solidFill>
              <a:latin typeface="DINPro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C7433-D4CB-462C-89D0-F11A0A21BC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 userDrawn="1">
          <p15:clr>
            <a:srgbClr val="FBAE40"/>
          </p15:clr>
        </p15:guide>
        <p15:guide id="3" pos="32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4273931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5706" y="1685925"/>
            <a:ext cx="3206332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1244" y="1685925"/>
            <a:ext cx="3206332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1244" y="3883025"/>
            <a:ext cx="3206332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9AAE0F5C-0FC6-41CC-825B-D7D64B7255A7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90AEF6-D9EB-48B2-A7C6-6ED7B466EC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2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5" userDrawn="1">
          <p15:clr>
            <a:srgbClr val="FBAE40"/>
          </p15:clr>
        </p15:guide>
        <p15:guide id="7" pos="5475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1" pos="3082" userDrawn="1">
          <p15:clr>
            <a:srgbClr val="FBAE40"/>
          </p15:clr>
        </p15:guide>
        <p15:guide id="12" pos="3176" userDrawn="1">
          <p15:clr>
            <a:srgbClr val="FBAE40"/>
          </p15:clr>
        </p15:guide>
        <p15:guide id="13" pos="3939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4273931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7275" y="1685926"/>
            <a:ext cx="3206332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2812" y="1684336"/>
            <a:ext cx="3206332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2812" y="3881436"/>
            <a:ext cx="3206332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2054" y="1685926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F9A5E08B-6F35-4EA2-85E2-7F7236DE357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F02FB-EEA6-4DE9-B86D-173BE0BBC2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5" userDrawn="1">
          <p15:clr>
            <a:srgbClr val="FBAE40"/>
          </p15:clr>
        </p15:guide>
        <p15:guide id="7" pos="5475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3" pos="5285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  <p15:guide id="17" pos="538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4273931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4ABC8-21F7-4E05-85DA-D130C88A09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26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5" userDrawn="1">
          <p15:clr>
            <a:srgbClr val="FBAE40"/>
          </p15:clr>
        </p15:guide>
        <p15:guide id="7" pos="5475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1" pos="3082" userDrawn="1">
          <p15:clr>
            <a:srgbClr val="FBAE40"/>
          </p15:clr>
        </p15:guide>
        <p15:guide id="12" pos="3176" userDrawn="1">
          <p15:clr>
            <a:srgbClr val="FBAE40"/>
          </p15:clr>
        </p15:guide>
        <p15:guide id="13" pos="3939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791" y="450851"/>
            <a:ext cx="3611129" cy="134991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Caption</a:t>
            </a:r>
            <a:endParaRPr lang="nl-NL" sz="800" b="0" i="0"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4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66" userDrawn="1">
          <p15:clr>
            <a:srgbClr val="FBAE40"/>
          </p15:clr>
        </p15:guide>
        <p15:guide id="3" pos="2750" userDrawn="1">
          <p15:clr>
            <a:srgbClr val="FBAE40"/>
          </p15:clr>
        </p15:guide>
        <p15:guide id="4" pos="4933" userDrawn="1">
          <p15:clr>
            <a:srgbClr val="FBAE40"/>
          </p15:clr>
        </p15:guide>
        <p15:guide id="5" pos="521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2000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9322" y="5047679"/>
            <a:ext cx="3463474" cy="135947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Caption</a:t>
            </a:r>
            <a:endParaRPr lang="nl-NL" sz="800" b="0" i="0"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6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2466" userDrawn="1">
          <p15:clr>
            <a:srgbClr val="FBAE40"/>
          </p15:clr>
        </p15:guide>
        <p15:guide id="3" pos="2750" userDrawn="1">
          <p15:clr>
            <a:srgbClr val="FBAE40"/>
          </p15:clr>
        </p15:guide>
        <p15:guide id="4" pos="4933" userDrawn="1">
          <p15:clr>
            <a:srgbClr val="FBAE40"/>
          </p15:clr>
        </p15:guide>
        <p15:guide id="5" pos="521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290323" cy="6858001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b="0" i="0">
              <a:solidFill>
                <a:schemeClr val="bg2"/>
              </a:solidFill>
              <a:latin typeface="DINPro" pitchFamily="2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D4AC89-CCE6-6049-A5FF-F2EE4C7D0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743" y="442800"/>
            <a:ext cx="11306515" cy="5972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65456933-FC8C-49C9-8667-FA951FB0C6FA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NoLevel</a:t>
            </a:r>
            <a:endParaRPr lang="nl-NL" sz="800" b="0" i="0"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19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792" y="450850"/>
            <a:ext cx="3463474" cy="229066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057" y="450851"/>
            <a:ext cx="3463474" cy="247242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8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 userDrawn="1">
          <p15:clr>
            <a:srgbClr val="FBAE40"/>
          </p15:clr>
        </p15:guide>
        <p15:guide id="6" pos="1516" userDrawn="1">
          <p15:clr>
            <a:srgbClr val="FBAE40"/>
          </p15:clr>
        </p15:guide>
        <p15:guide id="7" pos="2466" userDrawn="1">
          <p15:clr>
            <a:srgbClr val="FBAE40"/>
          </p15:clr>
        </p15:guide>
        <p15:guide id="8" pos="2750" userDrawn="1">
          <p15:clr>
            <a:srgbClr val="FBAE40"/>
          </p15:clr>
        </p15:guide>
        <p15:guide id="9" pos="3698" userDrawn="1">
          <p15:clr>
            <a:srgbClr val="FBAE40"/>
          </p15:clr>
        </p15:guide>
        <p15:guide id="10" pos="3981" userDrawn="1">
          <p15:clr>
            <a:srgbClr val="FBAE40"/>
          </p15:clr>
        </p15:guide>
        <p15:guide id="11" pos="6163" userDrawn="1">
          <p15:clr>
            <a:srgbClr val="FBAE40"/>
          </p15:clr>
        </p15:guide>
        <p15:guide id="12" pos="6447" userDrawn="1">
          <p15:clr>
            <a:srgbClr val="FBAE40"/>
          </p15:clr>
        </p15:guide>
        <p15:guide id="13" pos="4929" userDrawn="1">
          <p15:clr>
            <a:srgbClr val="FBAE40"/>
          </p15:clr>
        </p15:guide>
        <p15:guide id="14" pos="521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4A8469-7372-B547-ACE6-C9E7A14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50001"/>
            <a:ext cx="4273931" cy="782467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53898B-A0FB-6F41-8248-C3D134E5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706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603BC99-1834-4146-9507-D97E1F7F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263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ACCE8A20-CC86-CA4D-B024-FB2F78E18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2821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FAC097-6C6A-4445-A425-7A7103C70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1379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224EB65-967A-4B88-AB03-7A6AA0243080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69AFB-FDA0-4186-AE46-81AF13BC06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A271AF-05F5-48F9-9BE8-5E589B5A77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5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32" userDrawn="1">
          <p15:clr>
            <a:srgbClr val="FBAE40"/>
          </p15:clr>
        </p15:guide>
        <p15:guide id="3" pos="2714" userDrawn="1">
          <p15:clr>
            <a:srgbClr val="FBAE40"/>
          </p15:clr>
        </p15:guide>
        <p15:guide id="4" pos="4089" userDrawn="1">
          <p15:clr>
            <a:srgbClr val="FBAE40"/>
          </p15:clr>
        </p15:guide>
        <p15:guide id="5" pos="4369" userDrawn="1">
          <p15:clr>
            <a:srgbClr val="FBAE40"/>
          </p15:clr>
        </p15:guide>
        <p15:guide id="6" pos="5741" userDrawn="1">
          <p15:clr>
            <a:srgbClr val="FBAE40"/>
          </p15:clr>
        </p15:guide>
        <p15:guide id="7" pos="6025" userDrawn="1">
          <p15:clr>
            <a:srgbClr val="FBAE40"/>
          </p15:clr>
        </p15:guide>
        <p15:guide id="9" pos="106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9575-FC44-7E4A-8838-61D5730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4273931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Tijdelijke aanduiding voor tabel 5">
            <a:extLst>
              <a:ext uri="{FF2B5EF4-FFF2-40B4-BE49-F238E27FC236}">
                <a16:creationId xmlns:a16="http://schemas.microsoft.com/office/drawing/2014/main" id="{5AD1E237-53F2-D740-A90A-6D81BF70141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510085" y="1685925"/>
            <a:ext cx="10237473" cy="427037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table</a:t>
            </a:r>
            <a:endParaRPr lang="nl-NL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63563CDA-94CD-CF48-ABF5-65A46919E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0F3B-5B4C-4221-BF73-1E0637789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6A62A801-68F1-4302-B58F-E01797EA2E8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NoLevel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516E7-65B0-4FF8-A2D8-04AF6D77BA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402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653157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784" y="5958000"/>
            <a:ext cx="61117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60126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 userDrawn="1">
          <p15:clr>
            <a:srgbClr val="FBAE40"/>
          </p15:clr>
        </p15:guide>
        <p15:guide id="2" orient="horz" pos="2540" userDrawn="1">
          <p15:clr>
            <a:srgbClr val="FBAE40"/>
          </p15:clr>
        </p15:guide>
        <p15:guide id="4" pos="2989" userDrawn="1">
          <p15:clr>
            <a:srgbClr val="FBAE40"/>
          </p15:clr>
        </p15:guide>
        <p15:guide id="5" pos="3268" userDrawn="1">
          <p15:clr>
            <a:srgbClr val="FBAE40"/>
          </p15:clr>
        </p15:guide>
        <p15:guide id="6" pos="5195" userDrawn="1">
          <p15:clr>
            <a:srgbClr val="FBAE40"/>
          </p15:clr>
        </p15:guide>
        <p15:guide id="7" pos="5475" userDrawn="1">
          <p15:clr>
            <a:srgbClr val="FBAE40"/>
          </p15:clr>
        </p15:guide>
        <p15:guide id="9" pos="1062" userDrawn="1">
          <p15:clr>
            <a:srgbClr val="FBAE40"/>
          </p15:clr>
        </p15:guide>
        <p15:guide id="11" pos="3082" userDrawn="1">
          <p15:clr>
            <a:srgbClr val="FBAE40"/>
          </p15:clr>
        </p15:guide>
        <p15:guide id="12" pos="3176" userDrawn="1">
          <p15:clr>
            <a:srgbClr val="FBAE40"/>
          </p15:clr>
        </p15:guide>
        <p15:guide id="13" pos="3939" userDrawn="1">
          <p15:clr>
            <a:srgbClr val="FBAE40"/>
          </p15:clr>
        </p15:guide>
        <p15:guide id="14" orient="horz" pos="2160" userDrawn="1">
          <p15:clr>
            <a:srgbClr val="FBAE40"/>
          </p15:clr>
        </p15:guide>
        <p15:guide id="15" orient="horz" pos="2352" userDrawn="1">
          <p15:clr>
            <a:srgbClr val="FBAE40"/>
          </p15:clr>
        </p15:guide>
        <p15:guide id="16" orient="horz" pos="244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/>
              <a:t>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9" userDrawn="1">
          <p15:clr>
            <a:srgbClr val="FBAE40"/>
          </p15:clr>
        </p15:guide>
        <p15:guide id="14" pos="2276" userDrawn="1">
          <p15:clr>
            <a:srgbClr val="FBAE40"/>
          </p15:clr>
        </p15:guide>
        <p15:guide id="15" pos="1996" userDrawn="1">
          <p15:clr>
            <a:srgbClr val="FBAE40"/>
          </p15:clr>
        </p15:guide>
        <p15:guide id="16" pos="5410" userDrawn="1">
          <p15:clr>
            <a:srgbClr val="FBAE40"/>
          </p15:clr>
        </p15:guide>
        <p15:guide id="17" pos="568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707" y="1685926"/>
            <a:ext cx="3044427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0926" y="0"/>
            <a:ext cx="6561870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754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 userDrawn="1">
          <p15:clr>
            <a:srgbClr val="FBAE40"/>
          </p15:clr>
        </p15:guide>
        <p15:guide id="3" pos="32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4914" y="0"/>
            <a:ext cx="7155853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40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8843" y="1685926"/>
            <a:ext cx="3053952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3881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err="1"/>
              <a:t>TextSlide</a:t>
            </a:r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212134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89" userDrawn="1">
          <p15:clr>
            <a:srgbClr val="FBAE40"/>
          </p15:clr>
        </p15:guide>
        <p15:guide id="4" pos="547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171885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 userDrawn="1">
          <p15:clr>
            <a:srgbClr val="FBAE40"/>
          </p15:clr>
        </p15:guide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0" userDrawn="1">
          <p15:clr>
            <a:srgbClr val="FBAE40"/>
          </p15:clr>
        </p15:guide>
        <p15:guide id="14" pos="2309" userDrawn="1">
          <p15:clr>
            <a:srgbClr val="FBAE40"/>
          </p15:clr>
        </p15:guide>
        <p15:guide id="15" pos="21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56F83F56-7ED0-46EC-A011-7B7F09875A99}"/>
              </a:ext>
            </a:extLst>
          </p:cNvPr>
          <p:cNvSpPr/>
          <p:nvPr userDrawn="1"/>
        </p:nvSpPr>
        <p:spPr>
          <a:xfrm flipH="1">
            <a:off x="-3" y="2136775"/>
            <a:ext cx="12192002" cy="4721224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DINPro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solidFill>
                <a:schemeClr val="bg2"/>
              </a:solidFill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>
                <a:latin typeface="DINPro" pitchFamily="2" charset="0"/>
              </a:rPr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171885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 userDrawn="1">
          <p15:clr>
            <a:srgbClr val="FBAE40"/>
          </p15:clr>
        </p15:guide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0" userDrawn="1">
          <p15:clr>
            <a:srgbClr val="FBAE40"/>
          </p15:clr>
        </p15:guide>
        <p15:guide id="14" pos="2309" userDrawn="1">
          <p15:clr>
            <a:srgbClr val="FBAE40"/>
          </p15:clr>
        </p15:guide>
        <p15:guide id="15" pos="215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acult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3C024C33-3074-48C4-AE67-F22CD92A4DBC}"/>
              </a:ext>
            </a:extLst>
          </p:cNvPr>
          <p:cNvSpPr/>
          <p:nvPr userDrawn="1"/>
        </p:nvSpPr>
        <p:spPr>
          <a:xfrm flipH="1">
            <a:off x="-3" y="2136775"/>
            <a:ext cx="12192002" cy="4721224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DINPro" pitchFamily="2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b="0" i="0">
              <a:latin typeface="DINPro" pitchFamily="2" charset="0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THE NAME OF THE FACULTY OR RESEARCH INSTITUTE HERE</a:t>
            </a:r>
            <a:endParaRPr lang="nl-NL"/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>
                <a:latin typeface="DINPro" pitchFamily="2" charset="0"/>
              </a:rPr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 userDrawn="1">
          <p15:clr>
            <a:srgbClr val="FBAE40"/>
          </p15:clr>
        </p15:guide>
        <p15:guide id="9" pos="567" userDrawn="1">
          <p15:clr>
            <a:srgbClr val="FBAE40"/>
          </p15:clr>
        </p15:guide>
        <p15:guide id="10" orient="horz" pos="1346" userDrawn="1">
          <p15:clr>
            <a:srgbClr val="FBAE40"/>
          </p15:clr>
        </p15:guide>
        <p15:guide id="11" pos="3983" userDrawn="1">
          <p15:clr>
            <a:srgbClr val="FBAE40"/>
          </p15:clr>
        </p15:guide>
        <p15:guide id="12" pos="3700" userDrawn="1">
          <p15:clr>
            <a:srgbClr val="FBAE40"/>
          </p15:clr>
        </p15:guide>
        <p15:guide id="13" pos="7110" userDrawn="1">
          <p15:clr>
            <a:srgbClr val="FBAE40"/>
          </p15:clr>
        </p15:guide>
        <p15:guide id="14" pos="2309" userDrawn="1">
          <p15:clr>
            <a:srgbClr val="FBAE40"/>
          </p15:clr>
        </p15:guide>
        <p15:guide id="15" pos="215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5CF86F60-AA27-104D-BDB6-48EBA75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4273931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DF140-6C53-44AA-83B1-6399EDE16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705" y="1685925"/>
            <a:ext cx="6552347" cy="427355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AAD0BC9D-8444-4495-A390-04858A2A3185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2FA5A-329B-4468-87F9-2EBFDB8D47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378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982" userDrawn="1">
          <p15:clr>
            <a:srgbClr val="FBAE40"/>
          </p15:clr>
        </p15:guide>
        <p15:guide id="4" pos="3266" userDrawn="1">
          <p15:clr>
            <a:srgbClr val="FBAE40"/>
          </p15:clr>
        </p15:guide>
        <p15:guide id="5" pos="5189" userDrawn="1">
          <p15:clr>
            <a:srgbClr val="FBAE40"/>
          </p15:clr>
        </p15:guide>
        <p15:guide id="6" pos="5473" userDrawn="1">
          <p15:clr>
            <a:srgbClr val="FBAE40"/>
          </p15:clr>
        </p15:guide>
        <p15:guide id="8" pos="106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4914" y="0"/>
            <a:ext cx="7155853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40" y="452609"/>
            <a:ext cx="4273931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8843" y="1685926"/>
            <a:ext cx="3053952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3881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 b="0" i="0">
              <a:solidFill>
                <a:srgbClr val="005CA9"/>
              </a:solidFill>
              <a:latin typeface="DINPro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0" i="0" err="1">
                <a:latin typeface="DINPro" pitchFamily="2" charset="0"/>
              </a:rPr>
              <a:t>TextSlide</a:t>
            </a:r>
            <a:endParaRPr lang="nl-NL" sz="800" b="0" i="0">
              <a:latin typeface="DINPro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16E7E-F581-4414-AD65-78853E6BF0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34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89" userDrawn="1">
          <p15:clr>
            <a:srgbClr val="FBAE40"/>
          </p15:clr>
        </p15:guide>
        <p15:guide id="4" pos="547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1"/>
            <a:ext cx="1234914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791" y="5958000"/>
            <a:ext cx="784123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704" y="5958000"/>
            <a:ext cx="6924894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147" y="1684373"/>
            <a:ext cx="1005706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900" r:id="rId2"/>
    <p:sldLayoutId id="2147483890" r:id="rId3"/>
    <p:sldLayoutId id="2147483885" r:id="rId4"/>
    <p:sldLayoutId id="2147483888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7397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84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1"/>
            <a:ext cx="1234914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DINPro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non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704" y="5958000"/>
            <a:ext cx="6924894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147" y="1684373"/>
            <a:ext cx="1005706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362B0-D944-4CE2-971C-022869DCE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9941" y="5958000"/>
            <a:ext cx="784698" cy="900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DINPro" pitchFamily="2" charset="0"/>
              </a:defRPr>
            </a:lvl1pPr>
          </a:lstStyle>
          <a:p>
            <a:fld id="{62D4B636-43B2-44B1-AD57-97EDEF3E577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898" r:id="rId2"/>
    <p:sldLayoutId id="2147483874" r:id="rId3"/>
    <p:sldLayoutId id="2147483905" r:id="rId4"/>
    <p:sldLayoutId id="2147483906" r:id="rId5"/>
    <p:sldLayoutId id="2147483889" r:id="rId6"/>
    <p:sldLayoutId id="2147483896" r:id="rId7"/>
    <p:sldLayoutId id="2147483907" r:id="rId8"/>
    <p:sldLayoutId id="2147483893" r:id="rId9"/>
    <p:sldLayoutId id="2147483908" r:id="rId10"/>
    <p:sldLayoutId id="2147483883" r:id="rId11"/>
    <p:sldLayoutId id="2147483895" r:id="rId12"/>
    <p:sldLayoutId id="2147483892" r:id="rId13"/>
    <p:sldLayoutId id="2147483886" r:id="rId14"/>
    <p:sldLayoutId id="2147483909" r:id="rId15"/>
    <p:sldLayoutId id="2147483910" r:id="rId16"/>
    <p:sldLayoutId id="2147483911" r:id="rId17"/>
    <p:sldLayoutId id="2147483912" r:id="rId18"/>
    <p:sldLayoutId id="2147483901" r:id="rId19"/>
    <p:sldLayoutId id="2147483902" r:id="rId20"/>
    <p:sldLayoutId id="2147483899" r:id="rId21"/>
    <p:sldLayoutId id="2147483897" r:id="rId22"/>
  </p:sldLayoutIdLst>
  <p:hf hdr="0" dt="0"/>
  <p:txStyles>
    <p:titleStyle>
      <a:lvl1pPr algn="l" defTabSz="685731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731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05" indent="-277785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12" indent="-174608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544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1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9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1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4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7397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84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u.nl/enterprisin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sustainability@vu.n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wm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kKwhO_XYin0?feature=oembed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D9C39FCF-4F8C-4D53-8F00-45512C7E3A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50791" y="5957671"/>
            <a:ext cx="784123" cy="899883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1</a:t>
            </a:fld>
            <a:r>
              <a:rPr lang="nl-NL"/>
              <a:t> </a:t>
            </a:r>
          </a:p>
        </p:txBody>
      </p:sp>
      <p:pic>
        <p:nvPicPr>
          <p:cNvPr id="3" name="Tijdelijke aanduiding voor afbeelding 5">
            <a:extLst>
              <a:ext uri="{FF2B5EF4-FFF2-40B4-BE49-F238E27FC236}">
                <a16:creationId xmlns:a16="http://schemas.microsoft.com/office/drawing/2014/main" id="{AF0937D5-235E-D191-3B00-BC6A8870AE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70" r="18342" b="-2"/>
          <a:stretch/>
        </p:blipFill>
        <p:spPr>
          <a:xfrm>
            <a:off x="1234914" y="-2689"/>
            <a:ext cx="7941359" cy="6609258"/>
          </a:xfrm>
          <a:noFill/>
        </p:spPr>
      </p:pic>
      <p:sp>
        <p:nvSpPr>
          <p:cNvPr id="1047" name="Title 1">
            <a:extLst>
              <a:ext uri="{FF2B5EF4-FFF2-40B4-BE49-F238E27FC236}">
                <a16:creationId xmlns:a16="http://schemas.microsoft.com/office/drawing/2014/main" id="{A74A4E8A-AEBE-45E7-7F87-3662DAFE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97" y="452996"/>
            <a:ext cx="6746617" cy="782365"/>
          </a:xfrm>
        </p:spPr>
        <p:txBody>
          <a:bodyPr vert="horz" wrap="none" lIns="251966" tIns="215972" rIns="215972" bIns="215972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700">
                <a:latin typeface="DINPro"/>
              </a:rPr>
              <a:t>Welcome to Vrije Universiteit Amsterdam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12486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1" y="703255"/>
            <a:ext cx="3231524" cy="810167"/>
          </a:xfrm>
        </p:spPr>
        <p:txBody>
          <a:bodyPr/>
          <a:lstStyle/>
          <a:p>
            <a:pPr algn="ctr"/>
            <a:r>
              <a:rPr lang="en-GB" sz="2700"/>
              <a:t>Entrepreneurial</a:t>
            </a:r>
            <a:endParaRPr lang="en-US" sz="27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3633" y="2158723"/>
            <a:ext cx="4157362" cy="469927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i="0">
                <a:solidFill>
                  <a:schemeClr val="bg1"/>
                </a:solidFill>
                <a:effectLst/>
                <a:latin typeface="DINPro"/>
              </a:rPr>
              <a:t>Collaborate, Innovate &amp; Accelerate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DINPro"/>
            </a:endParaRPr>
          </a:p>
          <a:p>
            <a:pPr>
              <a:lnSpc>
                <a:spcPct val="100000"/>
              </a:lnSpc>
            </a:pPr>
            <a:r>
              <a:rPr lang="en-US" sz="1600" b="0" i="0">
                <a:solidFill>
                  <a:schemeClr val="tx1"/>
                </a:solidFill>
                <a:effectLst/>
                <a:latin typeface="DINPro"/>
              </a:rPr>
              <a:t>VU Amsterdam encourages and facilitates an enterprising attitude among our students and staff to create added value for our society. </a:t>
            </a:r>
          </a:p>
          <a:p>
            <a:pPr>
              <a:lnSpc>
                <a:spcPct val="100000"/>
              </a:lnSpc>
            </a:pPr>
            <a:endParaRPr lang="en-US" sz="1600" b="0" i="0">
              <a:solidFill>
                <a:schemeClr val="tx1"/>
              </a:solidFill>
              <a:effectLst/>
              <a:latin typeface="DINPro"/>
            </a:endParaRPr>
          </a:p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DINPro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/>
                </a:solidFill>
                <a:latin typeface="DINPro"/>
              </a:rPr>
              <a:t>VU </a:t>
            </a:r>
            <a:r>
              <a:rPr lang="nl-NL" sz="1400" err="1">
                <a:solidFill>
                  <a:schemeClr val="tx1"/>
                </a:solidFill>
                <a:latin typeface="DINPro"/>
              </a:rPr>
              <a:t>Starthub</a:t>
            </a:r>
            <a:r>
              <a:rPr lang="nl-NL" sz="1400">
                <a:solidFill>
                  <a:schemeClr val="tx1"/>
                </a:solidFill>
                <a:latin typeface="DINPro"/>
              </a:rPr>
              <a:t> Community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 err="1">
                <a:solidFill>
                  <a:schemeClr val="tx1"/>
                </a:solidFill>
                <a:latin typeface="DINPro"/>
              </a:rPr>
              <a:t>Demonstrator</a:t>
            </a:r>
            <a:r>
              <a:rPr lang="nl-NL" sz="1400">
                <a:solidFill>
                  <a:schemeClr val="tx1"/>
                </a:solidFill>
                <a:latin typeface="DINPro"/>
              </a:rPr>
              <a:t> Lab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/>
                </a:solidFill>
                <a:latin typeface="DINPro"/>
              </a:rPr>
              <a:t>Startup ACE Incubator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400" err="1">
                <a:solidFill>
                  <a:schemeClr val="tx1"/>
                </a:solidFill>
                <a:latin typeface="DINPro"/>
              </a:rPr>
              <a:t>Innovation</a:t>
            </a:r>
            <a:r>
              <a:rPr lang="nl-NL" sz="1400">
                <a:solidFill>
                  <a:schemeClr val="tx1"/>
                </a:solidFill>
                <a:latin typeface="DINPro"/>
              </a:rPr>
              <a:t> Exchange Amsterdam (IXA-GO)</a:t>
            </a:r>
          </a:p>
          <a:p>
            <a:pPr marL="285115" indent="-28511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sz="1600" b="1">
              <a:solidFill>
                <a:schemeClr val="tx1"/>
              </a:solidFill>
              <a:latin typeface="DINPro"/>
            </a:endParaRPr>
          </a:p>
          <a:p>
            <a:pPr lvl="1"/>
            <a:endParaRPr lang="nl-NL" sz="800" b="1">
              <a:solidFill>
                <a:srgbClr val="0077B3"/>
              </a:solidFill>
              <a:latin typeface="DINPro"/>
            </a:endParaRPr>
          </a:p>
          <a:p>
            <a:pPr lvl="1"/>
            <a:endParaRPr lang="nl-NL" sz="1300" b="1">
              <a:solidFill>
                <a:srgbClr val="0077B3"/>
              </a:solidFill>
              <a:latin typeface="DINPro"/>
            </a:endParaRPr>
          </a:p>
          <a:p>
            <a:pPr lvl="1"/>
            <a:endParaRPr lang="nl-NL" sz="400" b="1">
              <a:solidFill>
                <a:srgbClr val="0077B3"/>
              </a:solidFill>
              <a:latin typeface="DINPro"/>
            </a:endParaRPr>
          </a:p>
          <a:p>
            <a:pPr lvl="1"/>
            <a:r>
              <a:rPr lang="nl-NL" sz="1100" b="1">
                <a:solidFill>
                  <a:srgbClr val="0077B3"/>
                </a:solidFill>
                <a:latin typeface="DINPro"/>
                <a:hlinkClick r:id="rId3"/>
              </a:rPr>
              <a:t>vu.nl/enterprising</a:t>
            </a:r>
            <a:endParaRPr lang="en-GB" sz="1100" b="1">
              <a:solidFill>
                <a:srgbClr val="0077B3"/>
              </a:solidFill>
              <a:latin typeface="DINPro"/>
            </a:endParaRPr>
          </a:p>
        </p:txBody>
      </p:sp>
      <p:pic>
        <p:nvPicPr>
          <p:cNvPr id="6" name="Tijdelijke aanduiding voor afbeelding 5" descr="Afbeelding met tekst, gebouw, buiten, mensen&#10;&#10;Automatisch gegenereerde beschrijving">
            <a:extLst>
              <a:ext uri="{FF2B5EF4-FFF2-40B4-BE49-F238E27FC236}">
                <a16:creationId xmlns:a16="http://schemas.microsoft.com/office/drawing/2014/main" id="{4C273569-17E5-4EB5-A67D-2316DB9CDB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8658" r="8658"/>
          <a:stretch>
            <a:fillRect/>
          </a:stretch>
        </p:blipFill>
        <p:spPr>
          <a:xfrm>
            <a:off x="5786556" y="292963"/>
            <a:ext cx="5954653" cy="5699759"/>
          </a:xfrm>
        </p:spPr>
      </p:pic>
    </p:spTree>
    <p:extLst>
      <p:ext uri="{BB962C8B-B14F-4D97-AF65-F5344CB8AC3E}">
        <p14:creationId xmlns:p14="http://schemas.microsoft.com/office/powerpoint/2010/main" val="39016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5">
            <a:extLst>
              <a:ext uri="{FF2B5EF4-FFF2-40B4-BE49-F238E27FC236}">
                <a16:creationId xmlns:a16="http://schemas.microsoft.com/office/drawing/2014/main" id="{F5811FD0-4227-41E5-9A83-9D30C2148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8" b="7818"/>
          <a:stretch/>
        </p:blipFill>
        <p:spPr>
          <a:xfrm>
            <a:off x="-794" y="447"/>
            <a:ext cx="12192000" cy="6857107"/>
          </a:xfrm>
          <a:prstGeom prst="rect">
            <a:avLst/>
          </a:prstGeom>
          <a:solidFill>
            <a:srgbClr val="0077B3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F096D-8C3F-9313-ECE9-0B4AEFED8A11}"/>
              </a:ext>
            </a:extLst>
          </p:cNvPr>
          <p:cNvSpPr txBox="1"/>
          <p:nvPr/>
        </p:nvSpPr>
        <p:spPr>
          <a:xfrm>
            <a:off x="4329138" y="2371129"/>
            <a:ext cx="7432555" cy="3806336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rot="0" spcFirstLastPara="0" vertOverflow="overflow" horzOverflow="overflow" vert="horz" wrap="square" lIns="360000" tIns="360000" rIns="360000" bIns="36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2700">
                <a:solidFill>
                  <a:srgbClr val="008053"/>
                </a:solidFill>
                <a:latin typeface="DINPro"/>
                <a:cs typeface="Segoe UI"/>
              </a:rPr>
              <a:t>Sustainability</a:t>
            </a:r>
            <a:endParaRPr lang="en-US" sz="2700">
              <a:solidFill>
                <a:srgbClr val="008053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500">
                <a:solidFill>
                  <a:srgbClr val="333333"/>
                </a:solidFill>
                <a:latin typeface="DINPro"/>
                <a:cs typeface="Segoe UI"/>
              </a:rPr>
              <a:t>As the VU community, we contribute to the transition towards a sustainable campus, university, and society – every day. </a:t>
            </a:r>
            <a:endParaRPr lang="en-US" sz="1500">
              <a:solidFill>
                <a:srgbClr val="000000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1500">
                <a:solidFill>
                  <a:srgbClr val="000000"/>
                </a:solidFill>
                <a:latin typeface="DINPro"/>
                <a:cs typeface="Segoe UI"/>
              </a:rPr>
              <a:t>We do this by implementing our sustainability ambition in operations, education, research, and valorisation. </a:t>
            </a:r>
            <a:endParaRPr lang="en-GB" sz="1300">
              <a:solidFill>
                <a:srgbClr val="000000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GB" sz="1300">
                <a:solidFill>
                  <a:srgbClr val="000000"/>
                </a:solidFill>
                <a:latin typeface="DINPro"/>
                <a:cs typeface="Segoe UI"/>
              </a:rPr>
              <a:t>Questions? Ideas? Contact Sustainability Office VU!  </a:t>
            </a:r>
            <a:r>
              <a:rPr lang="en-GB" sz="1300" u="sng">
                <a:solidFill>
                  <a:srgbClr val="0563C1"/>
                </a:solidFill>
                <a:latin typeface="DINPro"/>
                <a:cs typeface="Segoe UI"/>
                <a:hlinkClick r:id="rId4"/>
              </a:rPr>
              <a:t>sustainability@vu.nl</a:t>
            </a:r>
            <a:endParaRPr lang="en-GB" sz="1300">
              <a:solidFill>
                <a:srgbClr val="000000"/>
              </a:solidFill>
              <a:latin typeface="DINPro"/>
              <a:cs typeface="Segoe UI"/>
            </a:endParaRPr>
          </a:p>
          <a:p>
            <a:pPr algn="l"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  <a:p>
            <a:pPr>
              <a:lnSpc>
                <a:spcPct val="90000"/>
              </a:lnSpc>
              <a:spcAft>
                <a:spcPts val="1500"/>
              </a:spcAft>
            </a:pPr>
            <a:endParaRPr lang="en-GB" sz="1300" u="sng">
              <a:solidFill>
                <a:srgbClr val="0563C1"/>
              </a:solidFill>
              <a:latin typeface="DINPro"/>
              <a:cs typeface="Segoe UI"/>
            </a:endParaRPr>
          </a:p>
        </p:txBody>
      </p:sp>
      <p:pic>
        <p:nvPicPr>
          <p:cNvPr id="8" name="Afbeelding 1" descr="Qr code&#10;&#10;Description automatically generated">
            <a:extLst>
              <a:ext uri="{FF2B5EF4-FFF2-40B4-BE49-F238E27FC236}">
                <a16:creationId xmlns:a16="http://schemas.microsoft.com/office/drawing/2014/main" id="{87F9FACC-B4E8-3D89-35B7-F18053BA4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06" y="5084960"/>
            <a:ext cx="920583" cy="920583"/>
          </a:xfrm>
          <a:prstGeom prst="rect">
            <a:avLst/>
          </a:prstGeom>
        </p:spPr>
      </p:pic>
      <p:pic>
        <p:nvPicPr>
          <p:cNvPr id="10" name="Picture 4" descr="Amsterdam Sustainability Institute - Security &amp; Sustainability">
            <a:extLst>
              <a:ext uri="{FF2B5EF4-FFF2-40B4-BE49-F238E27FC236}">
                <a16:creationId xmlns:a16="http://schemas.microsoft.com/office/drawing/2014/main" id="{C399BB7A-F55E-95D8-C554-0AE5CD45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699" y="5374659"/>
            <a:ext cx="1992154" cy="3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me — Green Office VU">
            <a:extLst>
              <a:ext uri="{FF2B5EF4-FFF2-40B4-BE49-F238E27FC236}">
                <a16:creationId xmlns:a16="http://schemas.microsoft.com/office/drawing/2014/main" id="{878F674E-B9DF-F2DD-2876-4FF1F66D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86" y="5082658"/>
            <a:ext cx="939138" cy="93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728324-414E-F513-8C5E-A90B3C88CBDB}"/>
              </a:ext>
            </a:extLst>
          </p:cNvPr>
          <p:cNvSpPr txBox="1"/>
          <p:nvPr/>
        </p:nvSpPr>
        <p:spPr>
          <a:xfrm>
            <a:off x="9792421" y="5083135"/>
            <a:ext cx="1792942" cy="896308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rot="0" spcFirstLastPara="0" vertOverflow="overflow" horzOverflow="overflow" vert="horz" wrap="square" lIns="360000" tIns="360000" rIns="360000" bIns="360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 dirty="0">
                <a:solidFill>
                  <a:srgbClr val="0077B3"/>
                </a:solidFill>
                <a:ea typeface="+mn-lt"/>
                <a:cs typeface="+mn-lt"/>
              </a:rPr>
              <a:t> vu.nl/sustainable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7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480" r="5480"/>
          <a:stretch/>
        </p:blipFill>
        <p:spPr>
          <a:xfrm>
            <a:off x="-794" y="447"/>
            <a:ext cx="12192000" cy="6857107"/>
          </a:xfrm>
        </p:spPr>
      </p:pic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A7258E83-CF5B-38F5-92CA-B908876D4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" y="-1000125"/>
            <a:ext cx="12195810" cy="916305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00334" y="-356236"/>
            <a:ext cx="4250696" cy="3462707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 tIns="269965"/>
          <a:lstStyle/>
          <a:p>
            <a:pPr>
              <a:spcAft>
                <a:spcPts val="1500"/>
              </a:spcAft>
            </a:pPr>
            <a:r>
              <a:rPr lang="en-GB" sz="2700">
                <a:solidFill>
                  <a:srgbClr val="008053"/>
                </a:solidFill>
              </a:rPr>
              <a:t>VU Amsterdam Campus </a:t>
            </a:r>
          </a:p>
          <a:p>
            <a:pPr lvl="1">
              <a:spcBef>
                <a:spcPts val="0"/>
              </a:spcBef>
            </a:pPr>
            <a:r>
              <a:rPr lang="nl-NL" sz="1600">
                <a:latin typeface="DINPro" pitchFamily="50" charset="0"/>
              </a:rPr>
              <a:t>The VU Amsterdam campus </a:t>
            </a:r>
            <a:r>
              <a:rPr lang="nl-NL" sz="1600" err="1">
                <a:latin typeface="DINPro" pitchFamily="50" charset="0"/>
              </a:rPr>
              <a:t>now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consists</a:t>
            </a:r>
            <a:r>
              <a:rPr lang="nl-NL" sz="1600">
                <a:latin typeface="DINPro" pitchFamily="50" charset="0"/>
              </a:rPr>
              <a:t> of 14 buildings. </a:t>
            </a:r>
            <a:r>
              <a:rPr lang="nl-NL" sz="1600" err="1">
                <a:latin typeface="DINPro" pitchFamily="50" charset="0"/>
              </a:rPr>
              <a:t>Our</a:t>
            </a:r>
            <a:r>
              <a:rPr lang="nl-NL" sz="1600">
                <a:latin typeface="DINPro" pitchFamily="50" charset="0"/>
              </a:rPr>
              <a:t> campus is a close-</a:t>
            </a:r>
            <a:r>
              <a:rPr lang="nl-NL" sz="1600" err="1">
                <a:latin typeface="DINPro" pitchFamily="50" charset="0"/>
              </a:rPr>
              <a:t>knit</a:t>
            </a:r>
            <a:r>
              <a:rPr lang="nl-NL" sz="1600">
                <a:latin typeface="DINPro" pitchFamily="50" charset="0"/>
              </a:rPr>
              <a:t> community.</a:t>
            </a:r>
          </a:p>
          <a:p>
            <a:pPr lvl="1">
              <a:spcBef>
                <a:spcPts val="0"/>
              </a:spcBef>
            </a:pPr>
            <a:endParaRPr lang="nl-NL" sz="1600"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r>
              <a:rPr lang="nl-NL" sz="1600">
                <a:latin typeface="DINPro" pitchFamily="50" charset="0"/>
              </a:rPr>
              <a:t>We </a:t>
            </a:r>
            <a:r>
              <a:rPr lang="nl-NL" sz="1600" err="1">
                <a:latin typeface="DINPro" pitchFamily="50" charset="0"/>
              </a:rPr>
              <a:t>think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it’s</a:t>
            </a:r>
            <a:r>
              <a:rPr lang="nl-NL" sz="1600">
                <a:latin typeface="DINPro" pitchFamily="50" charset="0"/>
              </a:rPr>
              <a:t> important </a:t>
            </a:r>
            <a:r>
              <a:rPr lang="nl-NL" sz="1600" err="1">
                <a:latin typeface="DINPro" pitchFamily="50" charset="0"/>
              </a:rPr>
              <a:t>that</a:t>
            </a:r>
            <a:r>
              <a:rPr lang="nl-NL" sz="1600">
                <a:latin typeface="DINPro" pitchFamily="50" charset="0"/>
              </a:rPr>
              <a:t> </a:t>
            </a:r>
            <a:r>
              <a:rPr lang="nl-NL" sz="1600" err="1">
                <a:latin typeface="DINPro" pitchFamily="50" charset="0"/>
              </a:rPr>
              <a:t>you</a:t>
            </a:r>
            <a:r>
              <a:rPr lang="nl-NL" sz="1600">
                <a:latin typeface="DINPro" pitchFamily="50" charset="0"/>
              </a:rPr>
              <a:t> feel at home!</a:t>
            </a:r>
            <a:endParaRPr lang="nl-NL" sz="1600" b="0" i="0">
              <a:effectLst/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endParaRPr lang="en-GB" b="1">
              <a:solidFill>
                <a:schemeClr val="bg1"/>
              </a:solidFill>
              <a:latin typeface="DINPro" pitchFamily="50" charset="0"/>
            </a:endParaRPr>
          </a:p>
          <a:p>
            <a:pPr lvl="1">
              <a:spcBef>
                <a:spcPts val="0"/>
              </a:spcBef>
            </a:pPr>
            <a:r>
              <a:rPr lang="en-GB" sz="1300" b="1">
                <a:solidFill>
                  <a:schemeClr val="bg1"/>
                </a:solidFill>
                <a:latin typeface="DINPro" pitchFamily="50" charset="0"/>
              </a:rPr>
              <a:t>vu.nl/campus (+ virtual tour)</a:t>
            </a:r>
          </a:p>
        </p:txBody>
      </p:sp>
    </p:spTree>
    <p:extLst>
      <p:ext uri="{BB962C8B-B14F-4D97-AF65-F5344CB8AC3E}">
        <p14:creationId xmlns:p14="http://schemas.microsoft.com/office/powerpoint/2010/main" val="237888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1" r="9925" b="-1"/>
          <a:stretch/>
        </p:blipFill>
        <p:spPr>
          <a:xfrm>
            <a:off x="1234914" y="2156"/>
            <a:ext cx="7155853" cy="5955515"/>
          </a:xfr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D6F2A30-F41E-71FD-099F-0734B434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41" y="711200"/>
            <a:ext cx="2572840" cy="760503"/>
          </a:xfrm>
        </p:spPr>
        <p:txBody>
          <a:bodyPr wrap="none" anchor="ctr">
            <a:noAutofit/>
          </a:bodyPr>
          <a:lstStyle/>
          <a:p>
            <a:pPr algn="ctr"/>
            <a:r>
              <a:rPr lang="en-GB" sz="2700"/>
              <a:t>Questions?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9D635C9-8179-4CDA-BF11-36B967535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4575" y="2494577"/>
            <a:ext cx="3238078" cy="1551826"/>
          </a:xfrm>
        </p:spPr>
        <p:txBody>
          <a:bodyPr tIns="0">
            <a:normAutofit/>
          </a:bodyPr>
          <a:lstStyle/>
          <a:p>
            <a:pPr>
              <a:lnSpc>
                <a:spcPct val="100000"/>
              </a:lnSpc>
            </a:pPr>
            <a:endParaRPr lang="nl-NL" sz="15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endParaRPr lang="nl-NL" sz="1500" kern="0">
              <a:solidFill>
                <a:schemeClr val="tx1"/>
              </a:solidFill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21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7F3D132-0CB1-04C2-E3AF-30D2B619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1" y="432170"/>
            <a:ext cx="3313640" cy="824017"/>
          </a:xfrm>
        </p:spPr>
        <p:txBody>
          <a:bodyPr/>
          <a:lstStyle/>
          <a:p>
            <a:pPr algn="ctr"/>
            <a:r>
              <a:rPr lang="en-US" sz="2700"/>
              <a:t>Executive Board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EDC80A1-4E43-4A37-28CB-7EBC707059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0083" y="1518060"/>
            <a:ext cx="3166724" cy="425100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br>
              <a:rPr lang="en-US"/>
            </a:br>
            <a:endParaRPr lang="en-US"/>
          </a:p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DINPro"/>
              </a:rPr>
              <a:t>Margrethe Jonkman</a:t>
            </a:r>
            <a:br>
              <a:rPr lang="en-US"/>
            </a:br>
            <a:r>
              <a:rPr lang="en-US" sz="1800">
                <a:solidFill>
                  <a:srgbClr val="0077B3"/>
                </a:solidFill>
                <a:latin typeface="DINPro-Medium"/>
              </a:rPr>
              <a:t>Chair</a:t>
            </a:r>
          </a:p>
          <a:p>
            <a:pPr>
              <a:spcAft>
                <a:spcPts val="600"/>
              </a:spcAft>
            </a:pPr>
            <a:br>
              <a:rPr lang="en-US"/>
            </a:br>
            <a:r>
              <a:rPr lang="en-US">
                <a:solidFill>
                  <a:schemeClr val="tx1"/>
                </a:solidFill>
                <a:latin typeface="DINPro"/>
              </a:rPr>
              <a:t>Jeroen Geurts</a:t>
            </a:r>
            <a:br>
              <a:rPr lang="en-US"/>
            </a:br>
            <a:r>
              <a:rPr lang="en-US" sz="1800">
                <a:solidFill>
                  <a:srgbClr val="0077B3"/>
                </a:solidFill>
                <a:latin typeface="DINPro-Medium"/>
              </a:rPr>
              <a:t>Rector Magnificus</a:t>
            </a:r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  <a:latin typeface="DINPro"/>
              </a:rPr>
              <a:t>Marcel Nollen</a:t>
            </a:r>
            <a:br>
              <a:rPr lang="en-US"/>
            </a:br>
            <a:r>
              <a:rPr lang="en-US" sz="1800">
                <a:solidFill>
                  <a:srgbClr val="0077B3"/>
                </a:solidFill>
                <a:latin typeface="DINPro-Medium"/>
              </a:rPr>
              <a:t>Member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87D9100-6013-D84C-9123-A0198041AEBD}"/>
              </a:ext>
            </a:extLst>
          </p:cNvPr>
          <p:cNvSpPr txBox="1"/>
          <p:nvPr/>
        </p:nvSpPr>
        <p:spPr>
          <a:xfrm>
            <a:off x="9568781" y="3595233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en-GB" sz="2400">
              <a:solidFill>
                <a:srgbClr val="005CA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6663C6-5CE4-EDCA-3E3D-D08C3E3D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71" y="1336995"/>
            <a:ext cx="586292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 group of people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82" r="11114" b="-1"/>
          <a:stretch/>
        </p:blipFill>
        <p:spPr>
          <a:xfrm>
            <a:off x="1234914" y="456"/>
            <a:ext cx="7155853" cy="5955515"/>
          </a:xfr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9C73453-73EB-A5C6-27E4-4736E393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39" y="432223"/>
            <a:ext cx="7129538" cy="823910"/>
          </a:xfrm>
        </p:spPr>
        <p:txBody>
          <a:bodyPr/>
          <a:lstStyle/>
          <a:p>
            <a:pPr algn="ctr"/>
            <a:r>
              <a:rPr lang="en-GB" sz="2700" kern="0">
                <a:latin typeface="DINPro-Medium"/>
              </a:rPr>
              <a:t>Official name: Vrije Universiteit Amsterdam</a:t>
            </a:r>
            <a:endParaRPr lang="en-US" sz="2700" kern="0">
              <a:latin typeface="DINPro-Medium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6850" y="2179063"/>
            <a:ext cx="3238078" cy="42285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chemeClr val="tx1"/>
                </a:solidFill>
                <a:latin typeface="DINPro"/>
              </a:rPr>
              <a:t>We have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used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one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name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nationally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internationally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since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2015:</a:t>
            </a: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rgbClr val="0077B3"/>
                </a:solidFill>
                <a:latin typeface="DINPro-Medium"/>
              </a:rPr>
              <a:t>Vrije Universiteit Amsterdam</a:t>
            </a: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endParaRPr lang="nl-NL" sz="1600" kern="0">
              <a:solidFill>
                <a:schemeClr val="tx1"/>
              </a:solidFill>
              <a:latin typeface="DINPro" pitchFamily="2" charset="0"/>
            </a:endParaRPr>
          </a:p>
          <a:p>
            <a:pPr>
              <a:lnSpc>
                <a:spcPct val="100000"/>
              </a:lnSpc>
            </a:pPr>
            <a:r>
              <a:rPr lang="nl-NL" sz="1600" kern="0" dirty="0">
                <a:solidFill>
                  <a:schemeClr val="tx1"/>
                </a:solidFill>
                <a:latin typeface="DINPro"/>
              </a:rPr>
              <a:t>As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abbreviation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of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the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name, </a:t>
            </a:r>
            <a:br>
              <a:rPr lang="nl-NL" sz="1600" kern="0" dirty="0">
                <a:latin typeface="DINPro"/>
              </a:rPr>
            </a:br>
            <a:r>
              <a:rPr lang="nl-NL" sz="1600" kern="0" dirty="0">
                <a:solidFill>
                  <a:schemeClr val="tx1"/>
                </a:solidFill>
                <a:latin typeface="DINPro"/>
              </a:rPr>
              <a:t>'</a:t>
            </a:r>
            <a:r>
              <a:rPr lang="nl-NL" sz="1600" b="1" kern="0" dirty="0">
                <a:solidFill>
                  <a:schemeClr val="tx1"/>
                </a:solidFill>
                <a:latin typeface="DINPro"/>
              </a:rPr>
              <a:t>VU Amsterdam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' or '</a:t>
            </a:r>
            <a:r>
              <a:rPr lang="nl-NL" sz="1600" b="1" kern="0" dirty="0">
                <a:solidFill>
                  <a:schemeClr val="tx1"/>
                </a:solidFill>
                <a:latin typeface="DINPro"/>
              </a:rPr>
              <a:t>VU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'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can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be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1600" kern="0" dirty="0" err="1">
                <a:solidFill>
                  <a:schemeClr val="tx1"/>
                </a:solidFill>
                <a:latin typeface="DINPro"/>
              </a:rPr>
              <a:t>used</a:t>
            </a:r>
            <a:r>
              <a:rPr lang="nl-NL" sz="1600" kern="0" dirty="0">
                <a:solidFill>
                  <a:schemeClr val="tx1"/>
                </a:solidFill>
                <a:latin typeface="DINPro"/>
              </a:rPr>
              <a:t>. </a:t>
            </a:r>
            <a:endParaRPr lang="nl-NL" sz="1600" kern="0" dirty="0">
              <a:solidFill>
                <a:schemeClr val="tx1"/>
              </a:solidFill>
              <a:effectLst/>
              <a:latin typeface="DIN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50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hoek 35">
            <a:extLst>
              <a:ext uri="{FF2B5EF4-FFF2-40B4-BE49-F238E27FC236}">
                <a16:creationId xmlns:a16="http://schemas.microsoft.com/office/drawing/2014/main" id="{E93BB034-E489-65AC-6A35-B4A65A555205}"/>
              </a:ext>
            </a:extLst>
          </p:cNvPr>
          <p:cNvSpPr/>
          <p:nvPr/>
        </p:nvSpPr>
        <p:spPr>
          <a:xfrm>
            <a:off x="1234639" y="447"/>
            <a:ext cx="10957361" cy="6857107"/>
          </a:xfrm>
          <a:prstGeom prst="rect">
            <a:avLst/>
          </a:prstGeom>
          <a:solidFill>
            <a:srgbClr val="D8D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4D925D-F417-2B15-D10D-9C7D4565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51503"/>
            <a:ext cx="3491335" cy="782467"/>
          </a:xfrm>
        </p:spPr>
        <p:txBody>
          <a:bodyPr/>
          <a:lstStyle/>
          <a:p>
            <a:r>
              <a:rPr lang="nl-NL" kern="0" err="1">
                <a:latin typeface="DINPro-Medium"/>
              </a:rPr>
              <a:t>Organisational</a:t>
            </a:r>
            <a:r>
              <a:rPr lang="nl-NL" kern="0">
                <a:latin typeface="DINPro-Medium"/>
              </a:rPr>
              <a:t> </a:t>
            </a:r>
            <a:r>
              <a:rPr lang="nl-NL" kern="0" err="1">
                <a:latin typeface="DINPro-Medium"/>
              </a:rPr>
              <a:t>chart</a:t>
            </a:r>
            <a:endParaRPr lang="en-US" err="1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04E467-A640-4F3F-5533-C68B5FBE6A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D4B636-43B2-44B1-AD57-97EDEF3E577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532F9-16A2-F98D-F59B-542929C3AE0C}"/>
              </a:ext>
            </a:extLst>
          </p:cNvPr>
          <p:cNvSpPr txBox="1">
            <a:spLocks/>
          </p:cNvSpPr>
          <p:nvPr/>
        </p:nvSpPr>
        <p:spPr>
          <a:xfrm>
            <a:off x="1354871" y="1458406"/>
            <a:ext cx="3022702" cy="792133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lIns="107986" tIns="107986" rIns="107986" bIns="107986" anchor="ctr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kern="0">
                <a:solidFill>
                  <a:schemeClr val="tx1"/>
                </a:solidFill>
                <a:latin typeface="DINPro-Medium"/>
              </a:rPr>
              <a:t>PARTICIPATORY BODIES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02A3C94-0EE7-1075-596F-8E639F743FC9}"/>
              </a:ext>
            </a:extLst>
          </p:cNvPr>
          <p:cNvSpPr txBox="1">
            <a:spLocks/>
          </p:cNvSpPr>
          <p:nvPr/>
        </p:nvSpPr>
        <p:spPr>
          <a:xfrm>
            <a:off x="4487894" y="2551551"/>
            <a:ext cx="3814766" cy="3221981"/>
          </a:xfrm>
          <a:prstGeom prst="rect">
            <a:avLst/>
          </a:prstGeom>
          <a:solidFill>
            <a:srgbClr val="0077B3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107986" tIns="251966" rIns="107986" bIns="107986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accent2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284400" indent="-29845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Science</a:t>
            </a:r>
            <a:r>
              <a:rPr lang="nl-NL">
                <a:solidFill>
                  <a:schemeClr val="bg2"/>
                </a:solidFill>
                <a:latin typeface="DINPro-Medium"/>
              </a:rPr>
              <a:t> (BETA)</a:t>
            </a:r>
            <a:endParaRPr lang="en-US">
              <a:solidFill>
                <a:schemeClr val="bg2"/>
              </a:solidFill>
              <a:latin typeface="DINPro-Medium"/>
            </a:endParaRP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Behavioural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Movement</a:t>
            </a:r>
            <a:r>
              <a:rPr lang="nl-NL">
                <a:solidFill>
                  <a:schemeClr val="bg2"/>
                </a:solidFill>
                <a:latin typeface="DINPro-Medium"/>
              </a:rPr>
              <a:t> Sciences (FBMS)</a:t>
            </a:r>
            <a:endParaRPr lang="nl-NL">
              <a:solidFill>
                <a:schemeClr val="bg2"/>
              </a:solidFill>
            </a:endParaRP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Humanities</a:t>
            </a:r>
            <a:r>
              <a:rPr lang="nl-NL">
                <a:solidFill>
                  <a:schemeClr val="bg2"/>
                </a:solidFill>
                <a:latin typeface="DINPro-Medium"/>
              </a:rPr>
              <a:t> (HUM)</a:t>
            </a: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Medicine</a:t>
            </a:r>
            <a:r>
              <a:rPr lang="nl-NL">
                <a:solidFill>
                  <a:schemeClr val="bg2"/>
                </a:solidFill>
                <a:latin typeface="DINPro-Medium"/>
              </a:rPr>
              <a:t> (MED)</a:t>
            </a:r>
            <a:endParaRPr lang="nl-NL">
              <a:solidFill>
                <a:schemeClr val="bg2"/>
              </a:solidFill>
            </a:endParaRP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Law</a:t>
            </a:r>
            <a:r>
              <a:rPr lang="nl-NL">
                <a:solidFill>
                  <a:schemeClr val="bg2"/>
                </a:solidFill>
                <a:latin typeface="DINPro-Medium"/>
              </a:rPr>
              <a:t> (LAW)</a:t>
            </a: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Social</a:t>
            </a:r>
            <a:r>
              <a:rPr lang="nl-NL">
                <a:solidFill>
                  <a:schemeClr val="bg2"/>
                </a:solidFill>
                <a:latin typeface="DINPro-Medium"/>
              </a:rPr>
              <a:t> Sciences (FSS)</a:t>
            </a: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Faculty</a:t>
            </a:r>
            <a:r>
              <a:rPr lang="nl-NL">
                <a:solidFill>
                  <a:schemeClr val="bg2"/>
                </a:solidFill>
                <a:latin typeface="DINPro-Medium"/>
              </a:rPr>
              <a:t> of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Religion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Theology</a:t>
            </a:r>
            <a:r>
              <a:rPr lang="nl-NL">
                <a:solidFill>
                  <a:schemeClr val="bg2"/>
                </a:solidFill>
                <a:latin typeface="DINPro-Medium"/>
              </a:rPr>
              <a:t> (FRT)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School of Business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Economics</a:t>
            </a:r>
            <a:r>
              <a:rPr lang="nl-NL">
                <a:solidFill>
                  <a:schemeClr val="bg2"/>
                </a:solidFill>
                <a:latin typeface="DINPro-Medium"/>
              </a:rPr>
              <a:t> (SBE)</a:t>
            </a:r>
            <a:endParaRPr lang="nl-NL">
              <a:solidFill>
                <a:schemeClr val="bg2"/>
              </a:solidFill>
            </a:endParaRP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Academisch Centrum Tandheelkunde Amsterdam (ACTA)</a:t>
            </a:r>
          </a:p>
          <a:p>
            <a:endParaRPr lang="nl-NL">
              <a:solidFill>
                <a:schemeClr val="bg2"/>
              </a:solidFill>
              <a:latin typeface="DINPro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A2416D-8596-6C45-0AEA-9112A9CCF7BB}"/>
              </a:ext>
            </a:extLst>
          </p:cNvPr>
          <p:cNvSpPr txBox="1">
            <a:spLocks/>
          </p:cNvSpPr>
          <p:nvPr/>
        </p:nvSpPr>
        <p:spPr>
          <a:xfrm>
            <a:off x="4491284" y="352819"/>
            <a:ext cx="3811375" cy="601524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lIns="107986" tIns="107986" rIns="107986" bIns="107986" anchor="b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kern="0" err="1">
                <a:solidFill>
                  <a:schemeClr val="tx1"/>
                </a:solidFill>
                <a:latin typeface="DINPro-Medium"/>
              </a:rPr>
              <a:t>SUPERVISORY</a:t>
            </a:r>
            <a:r>
              <a:rPr lang="nl-NL" sz="2000" kern="0">
                <a:solidFill>
                  <a:schemeClr val="tx1"/>
                </a:solidFill>
                <a:latin typeface="DINPro-Medium"/>
              </a:rPr>
              <a:t> BOARD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C1979CA-2620-283C-F4C4-4AD4FAE14371}"/>
              </a:ext>
            </a:extLst>
          </p:cNvPr>
          <p:cNvSpPr txBox="1">
            <a:spLocks/>
          </p:cNvSpPr>
          <p:nvPr/>
        </p:nvSpPr>
        <p:spPr>
          <a:xfrm>
            <a:off x="4487894" y="1150332"/>
            <a:ext cx="3814766" cy="619450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lIns="107986" tIns="107986" rIns="107986" bIns="107986" anchor="b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kern="0">
                <a:solidFill>
                  <a:schemeClr val="tx1"/>
                </a:solidFill>
                <a:latin typeface="DINPro-Medium"/>
              </a:rPr>
              <a:t>EXECUTIVE BOARD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99E10C7-A337-7334-64B6-52B393695DCB}"/>
              </a:ext>
            </a:extLst>
          </p:cNvPr>
          <p:cNvSpPr txBox="1">
            <a:spLocks/>
          </p:cNvSpPr>
          <p:nvPr/>
        </p:nvSpPr>
        <p:spPr>
          <a:xfrm>
            <a:off x="4487894" y="1958989"/>
            <a:ext cx="3814766" cy="592561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lIns="107986" tIns="107986" rIns="107986" bIns="107986" anchor="b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kern="0">
                <a:solidFill>
                  <a:schemeClr val="tx1"/>
                </a:solidFill>
                <a:latin typeface="DINPro-Medium"/>
              </a:rPr>
              <a:t> FACULTIES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Triangle 16">
            <a:extLst>
              <a:ext uri="{FF2B5EF4-FFF2-40B4-BE49-F238E27FC236}">
                <a16:creationId xmlns:a16="http://schemas.microsoft.com/office/drawing/2014/main" id="{28116D03-EF54-E4FB-B5D5-DB31E76D1AE4}"/>
              </a:ext>
            </a:extLst>
          </p:cNvPr>
          <p:cNvSpPr/>
          <p:nvPr/>
        </p:nvSpPr>
        <p:spPr>
          <a:xfrm rot="18900000">
            <a:off x="4852195" y="2404725"/>
            <a:ext cx="215159" cy="215159"/>
          </a:xfrm>
          <a:prstGeom prst="rtTriangle">
            <a:avLst/>
          </a:prstGeom>
          <a:solidFill>
            <a:srgbClr val="F2EFED"/>
          </a:solidFill>
          <a:ln>
            <a:noFill/>
          </a:ln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>
              <a:latin typeface="DINPro" pitchFamily="2" charset="0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7985116-AACE-330C-9950-ABD4CA9E97C8}"/>
              </a:ext>
            </a:extLst>
          </p:cNvPr>
          <p:cNvSpPr txBox="1">
            <a:spLocks/>
          </p:cNvSpPr>
          <p:nvPr/>
        </p:nvSpPr>
        <p:spPr>
          <a:xfrm>
            <a:off x="8412980" y="1168258"/>
            <a:ext cx="3608578" cy="601524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lIns="107986" tIns="107986" rIns="107986" bIns="107986" anchor="b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000" kern="0">
                <a:solidFill>
                  <a:schemeClr val="tx1"/>
                </a:solidFill>
                <a:latin typeface="DINPro-Medium"/>
              </a:rPr>
              <a:t>SERVICES</a:t>
            </a:r>
            <a:endParaRPr lang="en-NL" sz="2000" kern="0">
              <a:solidFill>
                <a:schemeClr val="tx1"/>
              </a:solidFill>
              <a:latin typeface="DINPro-Medium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20B6E4F-FE14-F110-1AA2-9878C1A759BF}"/>
              </a:ext>
            </a:extLst>
          </p:cNvPr>
          <p:cNvSpPr txBox="1">
            <a:spLocks/>
          </p:cNvSpPr>
          <p:nvPr/>
        </p:nvSpPr>
        <p:spPr>
          <a:xfrm>
            <a:off x="8412980" y="1769782"/>
            <a:ext cx="3608578" cy="2958135"/>
          </a:xfrm>
          <a:prstGeom prst="rect">
            <a:avLst/>
          </a:prstGeom>
          <a:solidFill>
            <a:srgbClr val="008053"/>
          </a:solidFill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107986" tIns="251966" rIns="107986" bIns="107986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accent2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284400" indent="-29845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Administration Office (BZ)</a:t>
            </a:r>
            <a:endParaRPr lang="en-US">
              <a:solidFill>
                <a:schemeClr val="bg2"/>
              </a:solidFill>
              <a:latin typeface="DINPro-Medium"/>
            </a:endParaRP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Communication &amp; Marketing (C&amp;M)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University Relations 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 Fundraising </a:t>
            </a:r>
            <a:br>
              <a:rPr lang="nl-NL">
                <a:solidFill>
                  <a:schemeClr val="bg2"/>
                </a:solidFill>
                <a:latin typeface="DINPro-Medium"/>
              </a:rPr>
            </a:br>
            <a:r>
              <a:rPr lang="nl-NL">
                <a:solidFill>
                  <a:schemeClr val="bg2"/>
                </a:solidFill>
                <a:latin typeface="DINPro-Medium"/>
              </a:rPr>
              <a:t>Service (DURF)</a:t>
            </a:r>
            <a:endParaRPr lang="nl-NL">
              <a:solidFill>
                <a:schemeClr val="bg2"/>
              </a:solidFill>
            </a:endParaRP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Corporate Real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Estate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Facilities</a:t>
            </a:r>
            <a:r>
              <a:rPr lang="nl-NL">
                <a:solidFill>
                  <a:schemeClr val="bg2"/>
                </a:solidFill>
                <a:latin typeface="DINPro-Medium"/>
              </a:rPr>
              <a:t> </a:t>
            </a:r>
            <a:r>
              <a:rPr lang="nl-NL">
                <a:solidFill>
                  <a:schemeClr val="bg2"/>
                </a:solidFill>
              </a:rPr>
              <a:t> </a:t>
            </a:r>
            <a:r>
              <a:rPr lang="nl-NL">
                <a:solidFill>
                  <a:schemeClr val="bg2"/>
                </a:solidFill>
                <a:latin typeface="DINPro-Medium"/>
              </a:rPr>
              <a:t>(FCO)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Finance (FIN)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Human Resources, Health Safety </a:t>
            </a:r>
            <a:endParaRPr lang="nl-NL">
              <a:solidFill>
                <a:schemeClr val="bg2"/>
              </a:solidFill>
            </a:endParaRPr>
          </a:p>
          <a:p>
            <a:pPr marL="285721" indent="-285721">
              <a:buChar char="•"/>
            </a:pPr>
            <a:r>
              <a:rPr lang="nl-NL" err="1">
                <a:solidFill>
                  <a:schemeClr val="bg2"/>
                </a:solidFill>
                <a:latin typeface="DINPro-Medium"/>
              </a:rPr>
              <a:t>and</a:t>
            </a:r>
            <a:r>
              <a:rPr lang="nl-NL">
                <a:solidFill>
                  <a:schemeClr val="bg2"/>
                </a:solidFill>
                <a:latin typeface="DINPro-Medium"/>
              </a:rPr>
              <a:t> Environment (HR &amp; HSE)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Information Technology (IT)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Student &amp;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Educational</a:t>
            </a:r>
            <a:r>
              <a:rPr lang="nl-NL">
                <a:solidFill>
                  <a:schemeClr val="bg2"/>
                </a:solidFill>
                <a:latin typeface="DINPro-Medium"/>
              </a:rPr>
              <a:t> </a:t>
            </a:r>
            <a:r>
              <a:rPr lang="nl-NL" err="1">
                <a:solidFill>
                  <a:schemeClr val="bg2"/>
                </a:solidFill>
                <a:latin typeface="DINPro-Medium"/>
              </a:rPr>
              <a:t>Affairs</a:t>
            </a:r>
            <a:r>
              <a:rPr lang="nl-NL">
                <a:solidFill>
                  <a:schemeClr val="bg2"/>
                </a:solidFill>
                <a:latin typeface="DINPro-Medium"/>
              </a:rPr>
              <a:t> (SOZ)</a:t>
            </a:r>
          </a:p>
          <a:p>
            <a:pPr marL="285721" indent="-285721">
              <a:buChar char="•"/>
            </a:pPr>
            <a:r>
              <a:rPr lang="nl-NL">
                <a:solidFill>
                  <a:schemeClr val="bg2"/>
                </a:solidFill>
                <a:latin typeface="DINPro-Medium"/>
              </a:rPr>
              <a:t>University Library (UB)</a:t>
            </a:r>
            <a:endParaRPr lang="nl-NL">
              <a:solidFill>
                <a:schemeClr val="bg2"/>
              </a:solidFill>
            </a:endParaRPr>
          </a:p>
        </p:txBody>
      </p:sp>
      <p:sp>
        <p:nvSpPr>
          <p:cNvPr id="19" name="Right Triangle 16">
            <a:extLst>
              <a:ext uri="{FF2B5EF4-FFF2-40B4-BE49-F238E27FC236}">
                <a16:creationId xmlns:a16="http://schemas.microsoft.com/office/drawing/2014/main" id="{0C33BED5-EE6F-5617-FE17-835422264B90}"/>
              </a:ext>
            </a:extLst>
          </p:cNvPr>
          <p:cNvSpPr/>
          <p:nvPr/>
        </p:nvSpPr>
        <p:spPr>
          <a:xfrm rot="18900000">
            <a:off x="8836915" y="1612781"/>
            <a:ext cx="215159" cy="215159"/>
          </a:xfrm>
          <a:prstGeom prst="rtTriangle">
            <a:avLst/>
          </a:prstGeom>
          <a:solidFill>
            <a:srgbClr val="F2EFED"/>
          </a:solidFill>
          <a:ln>
            <a:noFill/>
          </a:ln>
          <a:effectLst>
            <a:outerShdw blurRad="76200" dist="381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>
              <a:latin typeface="DINPro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446FA5-8F1F-4D70-A601-FB27BFC76DA8}"/>
              </a:ext>
            </a:extLst>
          </p:cNvPr>
          <p:cNvSpPr txBox="1">
            <a:spLocks/>
          </p:cNvSpPr>
          <p:nvPr/>
        </p:nvSpPr>
        <p:spPr>
          <a:xfrm>
            <a:off x="5219351" y="5899751"/>
            <a:ext cx="3078753" cy="784833"/>
          </a:xfrm>
          <a:prstGeom prst="rect">
            <a:avLst/>
          </a:prstGeom>
          <a:solidFill>
            <a:srgbClr val="F2EFED"/>
          </a:solidFill>
          <a:effectLst>
            <a:outerShdw blurRad="76200" dist="38100" dir="5400000" algn="ctr" rotWithShape="0">
              <a:prstClr val="black">
                <a:alpha val="20000"/>
              </a:prstClr>
            </a:outerShdw>
          </a:effectLst>
        </p:spPr>
        <p:txBody>
          <a:bodyPr lIns="107986" tIns="107986" rIns="107986" bIns="107986" anchor="b" anchorCtr="0"/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kern="0">
                <a:solidFill>
                  <a:schemeClr val="tx1"/>
                </a:solidFill>
                <a:latin typeface="DINPro-Medium"/>
              </a:rPr>
              <a:t>INTERDISCIPLINARY </a:t>
            </a:r>
            <a:endParaRPr lang="nl-NL" sz="1800" kern="0">
              <a:solidFill>
                <a:schemeClr val="tx1"/>
              </a:solidFill>
              <a:latin typeface="DINPro" pitchFamily="2" charset="0"/>
            </a:endParaRPr>
          </a:p>
          <a:p>
            <a:r>
              <a:rPr lang="nl-NL" sz="1800" kern="0">
                <a:solidFill>
                  <a:schemeClr val="tx1"/>
                </a:solidFill>
                <a:latin typeface="DINPro-Medium"/>
              </a:rPr>
              <a:t>RESEARCH INSTITUTES</a:t>
            </a:r>
            <a:endParaRPr lang="en-NL" sz="1800">
              <a:solidFill>
                <a:schemeClr val="tx1"/>
              </a:solidFill>
            </a:endParaRP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CA16B0FF-B35D-F040-C800-EB60311D75CA}"/>
              </a:ext>
            </a:extLst>
          </p:cNvPr>
          <p:cNvCxnSpPr/>
          <p:nvPr/>
        </p:nvCxnSpPr>
        <p:spPr>
          <a:xfrm>
            <a:off x="4296891" y="1559255"/>
            <a:ext cx="271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1BE25F50-91D5-2031-DC96-4F2A01DB6263}"/>
              </a:ext>
            </a:extLst>
          </p:cNvPr>
          <p:cNvCxnSpPr>
            <a:cxnSpLocks/>
          </p:cNvCxnSpPr>
          <p:nvPr/>
        </p:nvCxnSpPr>
        <p:spPr>
          <a:xfrm>
            <a:off x="4277352" y="1566068"/>
            <a:ext cx="398911" cy="543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EFDFC395-01B2-4DE8-B512-6545C6F9B961}"/>
              </a:ext>
            </a:extLst>
          </p:cNvPr>
          <p:cNvCxnSpPr>
            <a:stCxn id="13" idx="2"/>
          </p:cNvCxnSpPr>
          <p:nvPr/>
        </p:nvCxnSpPr>
        <p:spPr>
          <a:xfrm>
            <a:off x="6396972" y="954344"/>
            <a:ext cx="101836" cy="38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203897F4-8C1C-9502-1931-C86ADF5975F9}"/>
              </a:ext>
            </a:extLst>
          </p:cNvPr>
          <p:cNvCxnSpPr/>
          <p:nvPr/>
        </p:nvCxnSpPr>
        <p:spPr>
          <a:xfrm flipH="1">
            <a:off x="6481523" y="1722914"/>
            <a:ext cx="5740" cy="38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2880CA9F-2298-F8E3-BF4D-280917260985}"/>
              </a:ext>
            </a:extLst>
          </p:cNvPr>
          <p:cNvCxnSpPr>
            <a:cxnSpLocks/>
          </p:cNvCxnSpPr>
          <p:nvPr/>
        </p:nvCxnSpPr>
        <p:spPr>
          <a:xfrm flipH="1">
            <a:off x="8109096" y="1584456"/>
            <a:ext cx="303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6C620919-FC7A-60C2-9150-D9F7A381F4A6}"/>
              </a:ext>
            </a:extLst>
          </p:cNvPr>
          <p:cNvCxnSpPr>
            <a:cxnSpLocks/>
          </p:cNvCxnSpPr>
          <p:nvPr/>
        </p:nvCxnSpPr>
        <p:spPr>
          <a:xfrm flipH="1">
            <a:off x="8109096" y="1584457"/>
            <a:ext cx="303884" cy="535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4380E9FC-7379-C82B-C3B0-B50610330345}"/>
              </a:ext>
            </a:extLst>
          </p:cNvPr>
          <p:cNvCxnSpPr/>
          <p:nvPr/>
        </p:nvCxnSpPr>
        <p:spPr>
          <a:xfrm flipH="1">
            <a:off x="6498371" y="5581625"/>
            <a:ext cx="5740" cy="380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9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32224"/>
            <a:ext cx="2546410" cy="823910"/>
          </a:xfrm>
        </p:spPr>
        <p:txBody>
          <a:bodyPr/>
          <a:lstStyle/>
          <a:p>
            <a:pPr algn="ctr"/>
            <a:r>
              <a:rPr lang="en-GB" sz="2700"/>
              <a:t>History</a:t>
            </a:r>
            <a:r>
              <a:rPr lang="en-GB" sz="2800"/>
              <a:t> 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044" y="1549645"/>
            <a:ext cx="3680321" cy="5202415"/>
          </a:xfrm>
        </p:spPr>
        <p:txBody>
          <a:bodyPr vert="horz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lang="en-GB" sz="2000">
                <a:solidFill>
                  <a:srgbClr val="0077B3"/>
                </a:solidFill>
                <a:latin typeface="DINPro-Medium"/>
              </a:rPr>
              <a:t>Vrije Universiteit Amsterdam</a:t>
            </a:r>
            <a:endParaRPr lang="nl-NL" sz="2000">
              <a:solidFill>
                <a:srgbClr val="0077B3"/>
              </a:solidFill>
              <a:latin typeface="DINPro-Medium"/>
            </a:endParaRP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b="0" i="0" err="1">
                <a:solidFill>
                  <a:schemeClr val="tx1"/>
                </a:solidFill>
                <a:effectLst/>
                <a:latin typeface="DINPro"/>
              </a:rPr>
              <a:t>Established</a:t>
            </a:r>
            <a:r>
              <a:rPr lang="nl-NL" sz="1300" b="0" i="0">
                <a:solidFill>
                  <a:schemeClr val="tx1"/>
                </a:solidFill>
                <a:effectLst/>
                <a:latin typeface="DINPro"/>
              </a:rPr>
              <a:t> </a:t>
            </a:r>
            <a:r>
              <a:rPr lang="nl-NL" sz="1300" b="0" i="0" err="1">
                <a:solidFill>
                  <a:schemeClr val="tx1"/>
                </a:solidFill>
                <a:effectLst/>
                <a:latin typeface="DINPro"/>
              </a:rPr>
              <a:t>by</a:t>
            </a:r>
            <a:r>
              <a:rPr lang="nl-NL" sz="1300" b="0" i="0">
                <a:solidFill>
                  <a:schemeClr val="tx1"/>
                </a:solidFill>
                <a:effectLst/>
                <a:latin typeface="DINPro"/>
              </a:rPr>
              <a:t> Abraham Kuy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per in 1880</a:t>
            </a: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>
                <a:solidFill>
                  <a:schemeClr val="tx1"/>
                </a:solidFill>
                <a:latin typeface="DINPro"/>
              </a:rPr>
              <a:t>1</a:t>
            </a:r>
            <a:r>
              <a:rPr lang="nl-NL" sz="1300" baseline="30000">
                <a:solidFill>
                  <a:schemeClr val="tx1"/>
                </a:solidFill>
                <a:latin typeface="DINPro"/>
              </a:rPr>
              <a:t>st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location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main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building: Keizersgracht</a:t>
            </a:r>
          </a:p>
          <a:p>
            <a:pPr marL="170815" indent="-170815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>
                <a:solidFill>
                  <a:schemeClr val="tx1"/>
                </a:solidFill>
                <a:latin typeface="DINPro"/>
              </a:rPr>
              <a:t>1973 official opening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main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building De Boelelaan</a:t>
            </a:r>
          </a:p>
          <a:p>
            <a:pPr algn="l">
              <a:lnSpc>
                <a:spcPct val="130000"/>
              </a:lnSpc>
            </a:pPr>
            <a:endParaRPr lang="nl-NL" sz="1300" b="0" i="0">
              <a:solidFill>
                <a:schemeClr val="tx1"/>
              </a:solidFill>
              <a:effectLst/>
              <a:latin typeface="DINPro" pitchFamily="2" charset="0"/>
            </a:endParaRPr>
          </a:p>
          <a:p>
            <a:pPr>
              <a:lnSpc>
                <a:spcPct val="130000"/>
              </a:lnSpc>
            </a:pPr>
            <a:r>
              <a:rPr lang="nl-NL" sz="1300" u="sng">
                <a:solidFill>
                  <a:schemeClr val="tx1"/>
                </a:solidFill>
                <a:latin typeface="DINPro"/>
              </a:rPr>
              <a:t>Vrije</a:t>
            </a:r>
            <a:r>
              <a:rPr lang="nl-NL" sz="1300" b="1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Universiteit stands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for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: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freedom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from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church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, state,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 commercial </a:t>
            </a:r>
            <a:r>
              <a:rPr lang="nl-NL" sz="1300" err="1">
                <a:solidFill>
                  <a:schemeClr val="tx1"/>
                </a:solidFill>
                <a:latin typeface="DINPro"/>
              </a:rPr>
              <a:t>interests</a:t>
            </a:r>
            <a:r>
              <a:rPr lang="nl-NL" sz="1300">
                <a:solidFill>
                  <a:schemeClr val="tx1"/>
                </a:solidFill>
                <a:latin typeface="DINPro"/>
              </a:rPr>
              <a:t>.</a:t>
            </a:r>
          </a:p>
          <a:p>
            <a:pPr algn="l">
              <a:lnSpc>
                <a:spcPct val="130000"/>
              </a:lnSpc>
            </a:pPr>
            <a:endParaRPr lang="nl-NL" sz="1300" b="0" i="0">
              <a:solidFill>
                <a:schemeClr val="tx1"/>
              </a:solidFill>
              <a:effectLst/>
              <a:latin typeface="DINPro" pitchFamily="2" charset="0"/>
            </a:endParaRPr>
          </a:p>
          <a:p>
            <a:pPr>
              <a:lnSpc>
                <a:spcPct val="130000"/>
              </a:lnSpc>
            </a:pPr>
            <a:r>
              <a:rPr lang="nl-NL" sz="1300" i="1">
                <a:solidFill>
                  <a:srgbClr val="0077B3"/>
                </a:solidFill>
                <a:latin typeface="DINPro-Medium"/>
              </a:rPr>
              <a:t>The </a:t>
            </a:r>
            <a:r>
              <a:rPr lang="nl-NL" sz="1300" i="1" err="1">
                <a:solidFill>
                  <a:srgbClr val="0077B3"/>
                </a:solidFill>
                <a:latin typeface="DINPro-Medium"/>
              </a:rPr>
              <a:t>motives</a:t>
            </a:r>
            <a:r>
              <a:rPr lang="nl-NL" sz="1300" i="1">
                <a:solidFill>
                  <a:srgbClr val="0077B3"/>
                </a:solidFill>
                <a:latin typeface="DINPro-Medium"/>
              </a:rPr>
              <a:t> of </a:t>
            </a:r>
            <a:r>
              <a:rPr lang="nl-NL" sz="1300" i="1" err="1">
                <a:solidFill>
                  <a:srgbClr val="0077B3"/>
                </a:solidFill>
                <a:latin typeface="DINPro-Medium"/>
              </a:rPr>
              <a:t>the</a:t>
            </a:r>
            <a:r>
              <a:rPr lang="nl-NL" sz="1300" i="1">
                <a:solidFill>
                  <a:srgbClr val="0077B3"/>
                </a:solidFill>
                <a:latin typeface="DINPro-Medium"/>
              </a:rPr>
              <a:t> time are </a:t>
            </a:r>
            <a:r>
              <a:rPr lang="nl-NL" sz="1300" i="1" err="1">
                <a:solidFill>
                  <a:srgbClr val="0077B3"/>
                </a:solidFill>
                <a:latin typeface="DINPro-Medium"/>
              </a:rPr>
              <a:t>still</a:t>
            </a:r>
            <a:r>
              <a:rPr lang="nl-NL" sz="1300" i="1">
                <a:solidFill>
                  <a:srgbClr val="0077B3"/>
                </a:solidFill>
                <a:latin typeface="DINPro-Medium"/>
              </a:rPr>
              <a:t> </a:t>
            </a:r>
            <a:r>
              <a:rPr lang="nl-NL" sz="1300" i="1" err="1">
                <a:solidFill>
                  <a:srgbClr val="0077B3"/>
                </a:solidFill>
                <a:latin typeface="DINPro-Medium"/>
              </a:rPr>
              <a:t>leading</a:t>
            </a:r>
            <a:r>
              <a:rPr lang="nl-NL" sz="1300" i="1">
                <a:solidFill>
                  <a:srgbClr val="0077B3"/>
                </a:solidFill>
                <a:latin typeface="DINPro-Medium"/>
              </a:rPr>
              <a:t> </a:t>
            </a:r>
            <a:r>
              <a:rPr lang="nl-NL" sz="1300" i="1" err="1">
                <a:solidFill>
                  <a:srgbClr val="0077B3"/>
                </a:solidFill>
                <a:latin typeface="DINPro-Medium"/>
              </a:rPr>
              <a:t>today</a:t>
            </a:r>
            <a:r>
              <a:rPr lang="nl-NL" sz="1300" i="1">
                <a:solidFill>
                  <a:srgbClr val="0077B3"/>
                </a:solidFill>
                <a:latin typeface="DINPro-Medium"/>
              </a:rPr>
              <a:t>.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err="1">
                <a:solidFill>
                  <a:schemeClr val="tx1"/>
                </a:solidFill>
                <a:latin typeface="DINPro"/>
              </a:rPr>
              <a:t>Freedom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responsibility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err="1">
                <a:solidFill>
                  <a:schemeClr val="tx1"/>
                </a:solidFill>
                <a:latin typeface="DINPro"/>
              </a:rPr>
              <a:t>Pluralism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>
                <a:solidFill>
                  <a:schemeClr val="tx1"/>
                </a:solidFill>
                <a:latin typeface="DINPro"/>
              </a:rPr>
              <a:t>Room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for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diversity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of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beliefs</a:t>
            </a:r>
          </a:p>
          <a:p>
            <a:pPr marL="170815" indent="-17081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300" i="1" err="1">
                <a:solidFill>
                  <a:schemeClr val="tx1"/>
                </a:solidFill>
                <a:latin typeface="DINPro"/>
              </a:rPr>
              <a:t>Intellectual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education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1300" i="1">
                <a:solidFill>
                  <a:schemeClr val="tx1"/>
                </a:solidFill>
                <a:latin typeface="DINPro"/>
              </a:rPr>
              <a:t> </a:t>
            </a:r>
            <a:r>
              <a:rPr lang="nl-NL" sz="1300" i="1" err="1">
                <a:solidFill>
                  <a:schemeClr val="tx1"/>
                </a:solidFill>
                <a:latin typeface="DINPro"/>
              </a:rPr>
              <a:t>citizenship</a:t>
            </a: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endParaRPr lang="nl-NL" sz="1300">
              <a:solidFill>
                <a:schemeClr val="bg1"/>
              </a:solidFill>
              <a:latin typeface="DINPro" pitchFamily="2" charset="0"/>
            </a:endParaRPr>
          </a:p>
          <a:p>
            <a:pPr algn="l">
              <a:lnSpc>
                <a:spcPct val="130000"/>
              </a:lnSpc>
            </a:pPr>
            <a:r>
              <a:rPr lang="nl-NL" sz="1100" b="1">
                <a:solidFill>
                  <a:srgbClr val="0077B3"/>
                </a:solidFill>
                <a:latin typeface="DINPro"/>
              </a:rPr>
              <a:t>www.geheugenvandevu.nl</a:t>
            </a: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4D98E69-88BE-EC41-81CE-1AB7E03E05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9" r="4189"/>
          <a:stretch/>
        </p:blipFill>
        <p:spPr>
          <a:xfrm>
            <a:off x="5912078" y="447"/>
            <a:ext cx="6279923" cy="5699621"/>
          </a:xfrm>
          <a:noFill/>
        </p:spPr>
      </p:pic>
    </p:spTree>
    <p:extLst>
      <p:ext uri="{BB962C8B-B14F-4D97-AF65-F5344CB8AC3E}">
        <p14:creationId xmlns:p14="http://schemas.microsoft.com/office/powerpoint/2010/main" val="168898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ACEC85-D21C-4058-B3BC-1CBE04BD7618}"/>
              </a:ext>
            </a:extLst>
          </p:cNvPr>
          <p:cNvSpPr/>
          <p:nvPr/>
        </p:nvSpPr>
        <p:spPr>
          <a:xfrm>
            <a:off x="8530241" y="23064"/>
            <a:ext cx="3661759" cy="6857107"/>
          </a:xfrm>
          <a:prstGeom prst="rect">
            <a:avLst/>
          </a:prstGeom>
          <a:solidFill>
            <a:srgbClr val="DFF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 sz="1800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7" t="8865" r="4368" b="6781"/>
          <a:stretch/>
        </p:blipFill>
        <p:spPr>
          <a:xfrm>
            <a:off x="0" y="447"/>
            <a:ext cx="8530241" cy="6857107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4785" y="1381324"/>
            <a:ext cx="5160885" cy="4140586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 tIns="269965"/>
          <a:lstStyle/>
          <a:p>
            <a:pPr>
              <a:spcAft>
                <a:spcPts val="1500"/>
              </a:spcAft>
            </a:pPr>
            <a:r>
              <a:rPr lang="en-GB" sz="2600">
                <a:solidFill>
                  <a:srgbClr val="0077B3"/>
                </a:solidFill>
                <a:latin typeface="DINPro-Medium"/>
              </a:rPr>
              <a:t>Core values of VU Amsterdam</a:t>
            </a:r>
          </a:p>
          <a:p>
            <a:pPr lvl="1">
              <a:spcBef>
                <a:spcPts val="0"/>
              </a:spcBef>
            </a:pPr>
            <a:r>
              <a:rPr lang="en-GB" sz="1500">
                <a:latin typeface="DINPro"/>
              </a:rPr>
              <a:t>VU Amsterdam's basic philosophy guides the work and actions of staff and students. 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Responsible</a:t>
            </a:r>
            <a:br>
              <a:rPr lang="en-GB" sz="1500"/>
            </a:br>
            <a:r>
              <a:rPr lang="en-GB" sz="1500">
                <a:solidFill>
                  <a:srgbClr val="333333"/>
                </a:solidFill>
                <a:latin typeface="DINPro"/>
              </a:rPr>
              <a:t>We are committed to being of service to people and society.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Open</a:t>
            </a:r>
            <a:br>
              <a:rPr lang="en-GB" sz="1500"/>
            </a:br>
            <a:r>
              <a:rPr lang="en-GB" sz="1500">
                <a:latin typeface="DINPro"/>
              </a:rPr>
              <a:t>We are accessible and receptive to diversity in disciplines, cultures, ideas, nationalities and beliefs.</a:t>
            </a:r>
            <a:br>
              <a:rPr lang="en-GB" sz="1500"/>
            </a:br>
            <a:endParaRPr lang="en-GB" sz="1500"/>
          </a:p>
          <a:p>
            <a:pPr marL="285115" lvl="1" indent="-28511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500" b="1">
                <a:latin typeface="DINPro"/>
              </a:rPr>
              <a:t>Personal</a:t>
            </a:r>
            <a:br>
              <a:rPr lang="en-GB" sz="1500"/>
            </a:br>
            <a:r>
              <a:rPr lang="en-GB" sz="1500">
                <a:latin typeface="DINPro"/>
              </a:rPr>
              <a:t>We pay attention to and respect each individual.</a:t>
            </a:r>
          </a:p>
        </p:txBody>
      </p:sp>
    </p:spTree>
    <p:extLst>
      <p:ext uri="{BB962C8B-B14F-4D97-AF65-F5344CB8AC3E}">
        <p14:creationId xmlns:p14="http://schemas.microsoft.com/office/powerpoint/2010/main" val="325254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7DB1AA-79AC-E74C-AC00-3643E2F86A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996" y="2136944"/>
            <a:ext cx="5196004" cy="3819028"/>
          </a:xfrm>
        </p:spPr>
        <p:txBody>
          <a:bodyPr vert="horz" lIns="0" tIns="269965" rIns="0" bIns="0" rtlCol="0" anchor="t">
            <a:noAutofit/>
          </a:bodyPr>
          <a:lstStyle/>
          <a:p>
            <a:pPr>
              <a:spcAft>
                <a:spcPts val="1500"/>
              </a:spcAft>
            </a:pPr>
            <a:r>
              <a:rPr lang="en-GB" sz="2300" b="1">
                <a:latin typeface="DINPro-Medium"/>
              </a:rPr>
              <a:t>Art of Engagement</a:t>
            </a:r>
          </a:p>
          <a:p>
            <a:pPr lvl="1"/>
            <a:r>
              <a:rPr lang="en-US" sz="1600">
                <a:latin typeface="DINPro"/>
              </a:rPr>
              <a:t>Working together for a better world is easier </a:t>
            </a:r>
            <a:r>
              <a:rPr lang="nl-NL" sz="1600">
                <a:latin typeface="DINPro"/>
              </a:rPr>
              <a:t>in a </a:t>
            </a:r>
            <a:r>
              <a:rPr lang="nl-NL" sz="1600" err="1">
                <a:latin typeface="DINPro"/>
              </a:rPr>
              <a:t>work</a:t>
            </a:r>
            <a:r>
              <a:rPr lang="nl-NL" sz="1600">
                <a:latin typeface="DINPro"/>
              </a:rPr>
              <a:t> environment </a:t>
            </a:r>
            <a:r>
              <a:rPr lang="nl-NL" sz="1600" err="1">
                <a:latin typeface="DINPro"/>
              </a:rPr>
              <a:t>that</a:t>
            </a:r>
            <a:r>
              <a:rPr lang="nl-NL" sz="1600">
                <a:latin typeface="DINPro"/>
              </a:rPr>
              <a:t> </a:t>
            </a:r>
            <a:r>
              <a:rPr lang="nl-NL" sz="1600" err="1">
                <a:latin typeface="DINPro"/>
              </a:rPr>
              <a:t>inspires</a:t>
            </a:r>
            <a:r>
              <a:rPr lang="nl-NL" sz="1600">
                <a:latin typeface="DINPro"/>
              </a:rPr>
              <a:t>, </a:t>
            </a:r>
            <a:r>
              <a:rPr lang="nl-NL" sz="1600" err="1">
                <a:latin typeface="DINPro"/>
              </a:rPr>
              <a:t>develops</a:t>
            </a:r>
            <a:r>
              <a:rPr lang="nl-NL" sz="1600">
                <a:latin typeface="DINPro"/>
              </a:rPr>
              <a:t> </a:t>
            </a:r>
            <a:r>
              <a:rPr lang="nl-NL" sz="1600" err="1">
                <a:latin typeface="DINPro"/>
              </a:rPr>
              <a:t>and</a:t>
            </a:r>
            <a:r>
              <a:rPr lang="nl-NL" sz="1600">
                <a:latin typeface="DINPro"/>
              </a:rPr>
              <a:t> </a:t>
            </a:r>
            <a:r>
              <a:rPr lang="nl-NL" sz="1600" err="1">
                <a:latin typeface="DINPro"/>
              </a:rPr>
              <a:t>engages</a:t>
            </a:r>
            <a:r>
              <a:rPr lang="nl-NL" sz="1600">
                <a:latin typeface="DINPro"/>
              </a:rPr>
              <a:t>. </a:t>
            </a:r>
            <a:endParaRPr lang="nl-NL" sz="1600"/>
          </a:p>
          <a:p>
            <a:pPr lvl="1"/>
            <a:endParaRPr lang="nl-NL" sz="1600"/>
          </a:p>
          <a:p>
            <a:pPr lvl="1"/>
            <a:r>
              <a:rPr lang="nl-NL" sz="1600" err="1">
                <a:latin typeface="DINPro"/>
              </a:rPr>
              <a:t>To</a:t>
            </a:r>
            <a:r>
              <a:rPr lang="nl-NL" sz="1600">
                <a:latin typeface="DINPro"/>
              </a:rPr>
              <a:t> </a:t>
            </a:r>
            <a:r>
              <a:rPr lang="nl-NL" sz="1600" err="1">
                <a:latin typeface="DINPro"/>
              </a:rPr>
              <a:t>achieve</a:t>
            </a:r>
            <a:r>
              <a:rPr lang="nl-NL" sz="1600">
                <a:latin typeface="DINPro"/>
              </a:rPr>
              <a:t> </a:t>
            </a:r>
            <a:r>
              <a:rPr lang="nl-NL" sz="1600" err="1">
                <a:latin typeface="DINPro"/>
              </a:rPr>
              <a:t>this</a:t>
            </a:r>
            <a:r>
              <a:rPr lang="nl-NL" sz="1600">
                <a:latin typeface="DINPro"/>
              </a:rPr>
              <a:t>, we </a:t>
            </a:r>
            <a:r>
              <a:rPr lang="nl-NL" sz="1600" err="1">
                <a:latin typeface="DINPro"/>
              </a:rPr>
              <a:t>formulated</a:t>
            </a:r>
            <a:r>
              <a:rPr lang="nl-NL" sz="1600">
                <a:latin typeface="DINPro"/>
              </a:rPr>
              <a:t> 4 </a:t>
            </a:r>
            <a:r>
              <a:rPr lang="nl-NL" sz="1600" err="1">
                <a:latin typeface="DINPro"/>
              </a:rPr>
              <a:t>principles</a:t>
            </a:r>
            <a:r>
              <a:rPr lang="nl-NL" sz="1600">
                <a:latin typeface="DINPro"/>
              </a:rPr>
              <a:t>:</a:t>
            </a:r>
          </a:p>
          <a:p>
            <a:pPr lvl="1"/>
            <a:endParaRPr lang="nl-NL" sz="1600"/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 err="1">
                <a:latin typeface="DINPro"/>
              </a:rPr>
              <a:t>Contribute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to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the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greater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good</a:t>
            </a:r>
            <a:r>
              <a:rPr lang="nl-NL" sz="150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>
                <a:latin typeface="DINPro"/>
              </a:rPr>
              <a:t>Be brave </a:t>
            </a:r>
            <a:r>
              <a:rPr lang="nl-NL" sz="1500" err="1">
                <a:latin typeface="DINPro"/>
              </a:rPr>
              <a:t>and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decisive</a:t>
            </a:r>
            <a:r>
              <a:rPr lang="nl-NL" sz="150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>
                <a:latin typeface="DINPro"/>
              </a:rPr>
              <a:t>Be </a:t>
            </a:r>
            <a:r>
              <a:rPr lang="nl-NL" sz="1500" err="1">
                <a:latin typeface="DINPro"/>
              </a:rPr>
              <a:t>transparent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and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clear</a:t>
            </a:r>
            <a:r>
              <a:rPr lang="nl-NL" sz="1500">
                <a:latin typeface="DINPro"/>
              </a:rPr>
              <a:t>;</a:t>
            </a:r>
          </a:p>
          <a:p>
            <a:pPr marL="285115" lvl="1" indent="-285115">
              <a:buFont typeface="Arial" panose="020B0604020202020204" pitchFamily="34" charset="0"/>
              <a:buChar char="•"/>
            </a:pPr>
            <a:r>
              <a:rPr lang="nl-NL" sz="1500">
                <a:latin typeface="DINPro"/>
              </a:rPr>
              <a:t>Listen </a:t>
            </a:r>
            <a:r>
              <a:rPr lang="nl-NL" sz="1500" err="1">
                <a:latin typeface="DINPro"/>
              </a:rPr>
              <a:t>and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give</a:t>
            </a:r>
            <a:r>
              <a:rPr lang="nl-NL" sz="1500">
                <a:latin typeface="DINPro"/>
              </a:rPr>
              <a:t> room </a:t>
            </a:r>
            <a:r>
              <a:rPr lang="nl-NL" sz="1500" err="1">
                <a:latin typeface="DINPro"/>
              </a:rPr>
              <a:t>for</a:t>
            </a:r>
            <a:r>
              <a:rPr lang="nl-NL" sz="1500">
                <a:latin typeface="DINPro"/>
              </a:rPr>
              <a:t> </a:t>
            </a:r>
            <a:r>
              <a:rPr lang="nl-NL" sz="1500" err="1">
                <a:latin typeface="DINPro"/>
              </a:rPr>
              <a:t>growth</a:t>
            </a:r>
            <a:r>
              <a:rPr lang="nl-NL" sz="1500">
                <a:latin typeface="DINPro"/>
              </a:rPr>
              <a:t>.</a:t>
            </a:r>
          </a:p>
          <a:p>
            <a:pPr lvl="1"/>
            <a:endParaRPr lang="nl-NL" sz="1200" b="1"/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59" r="8459" b="-2"/>
          <a:stretch/>
        </p:blipFill>
        <p:spPr>
          <a:xfrm>
            <a:off x="6321753" y="1686152"/>
            <a:ext cx="5421043" cy="4718986"/>
          </a:xfrm>
          <a:noFill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BC962C-9BB5-4D37-B280-8B80CF9E4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90" y="202219"/>
            <a:ext cx="3791446" cy="17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6F2A30-F41E-71FD-099F-0734B434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73" y="587363"/>
            <a:ext cx="2658167" cy="782467"/>
          </a:xfrm>
          <a:solidFill>
            <a:srgbClr val="0077B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sz="2700"/>
              <a:t>Diverse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E79E43-17AD-094D-8909-417CEF5D50A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3" r="13273"/>
          <a:stretch/>
        </p:blipFill>
        <p:spPr>
          <a:xfrm>
            <a:off x="5913120" y="587363"/>
            <a:ext cx="5645207" cy="5124233"/>
          </a:xfrm>
          <a:noFill/>
        </p:spPr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EE03A0AF-010B-7B87-0F5E-7D0617BA4E79}"/>
              </a:ext>
            </a:extLst>
          </p:cNvPr>
          <p:cNvSpPr txBox="1">
            <a:spLocks/>
          </p:cNvSpPr>
          <p:nvPr/>
        </p:nvSpPr>
        <p:spPr>
          <a:xfrm>
            <a:off x="1607838" y="1609584"/>
            <a:ext cx="4053015" cy="51176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0" i="0">
              <a:solidFill>
                <a:srgbClr val="333333"/>
              </a:solidFill>
              <a:effectLst/>
              <a:latin typeface="DINPr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333333"/>
              </a:solidFill>
              <a:latin typeface="DINPro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333333"/>
                </a:solidFill>
                <a:latin typeface="DINPro"/>
              </a:rPr>
              <a:t>VU Amsterdam aims to </a:t>
            </a:r>
            <a:r>
              <a:rPr lang="en-US" sz="1600" b="0" i="0">
                <a:solidFill>
                  <a:srgbClr val="333333"/>
                </a:solidFill>
                <a:effectLst/>
                <a:latin typeface="DINPro"/>
              </a:rPr>
              <a:t>provide an environment that promotes </a:t>
            </a:r>
            <a:r>
              <a:rPr lang="en-US" sz="1600" i="1">
                <a:solidFill>
                  <a:srgbClr val="333333"/>
                </a:solidFill>
                <a:effectLst/>
                <a:latin typeface="DINPro"/>
              </a:rPr>
              <a:t>diversity and inclusion</a:t>
            </a:r>
            <a:r>
              <a:rPr lang="en-US" sz="1600" b="0" i="0">
                <a:solidFill>
                  <a:srgbClr val="333333"/>
                </a:solidFill>
                <a:effectLst/>
                <a:latin typeface="DINPro"/>
              </a:rPr>
              <a:t>, where people feel comfortable and encouraged to share their unique perspectives.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333333"/>
              </a:solidFill>
              <a:latin typeface="DINPro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333333"/>
              </a:solidFill>
              <a:latin typeface="DINPro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tx2">
                    <a:lumMod val="75000"/>
                  </a:schemeClr>
                </a:solidFill>
                <a:effectLst/>
                <a:latin typeface="DINPro"/>
              </a:rPr>
              <a:t>Diversity Office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DINPro"/>
              </a:rPr>
              <a:t>Networks</a:t>
            </a:r>
          </a:p>
          <a:p>
            <a:pPr marL="736600" lvl="2" indent="-285750"/>
            <a:r>
              <a:rPr lang="en-US" sz="1400" b="0" i="0">
                <a:effectLst/>
                <a:latin typeface="DINPro"/>
              </a:rPr>
              <a:t>VU Pride</a:t>
            </a:r>
          </a:p>
          <a:p>
            <a:pPr marL="736600" lvl="2" indent="-285750"/>
            <a:r>
              <a:rPr lang="en-US" sz="1400">
                <a:latin typeface="DINPro"/>
              </a:rPr>
              <a:t>Wo/men Network @VU</a:t>
            </a:r>
          </a:p>
          <a:p>
            <a:pPr marL="736600" lvl="2" indent="-285750"/>
            <a:r>
              <a:rPr lang="en-US" sz="1400">
                <a:solidFill>
                  <a:srgbClr val="000000"/>
                </a:solidFill>
                <a:latin typeface="DINPro"/>
                <a:cs typeface="Calibri Light"/>
              </a:rPr>
              <a:t>Young.VU</a:t>
            </a:r>
          </a:p>
          <a:p>
            <a:pPr marL="736600" lvl="2" indent="-285750"/>
            <a:r>
              <a:rPr lang="en-US" sz="1400">
                <a:solidFill>
                  <a:srgbClr val="000000"/>
                </a:solidFill>
                <a:latin typeface="DINPro"/>
                <a:cs typeface="Calibri Light"/>
              </a:rPr>
              <a:t>International Academic staff network</a:t>
            </a:r>
          </a:p>
          <a:p>
            <a:pPr lvl="2" indent="0">
              <a:buNone/>
            </a:pPr>
            <a:endParaRPr lang="en-US" sz="1400">
              <a:solidFill>
                <a:srgbClr val="000000"/>
              </a:solidFill>
              <a:latin typeface="DINPro"/>
            </a:endParaRPr>
          </a:p>
          <a:p>
            <a:pPr lvl="2" indent="0">
              <a:buNone/>
            </a:pPr>
            <a:endParaRPr lang="en-US" sz="1400">
              <a:solidFill>
                <a:srgbClr val="000000"/>
              </a:solidFill>
              <a:latin typeface="DINPro"/>
            </a:endParaRPr>
          </a:p>
          <a:p>
            <a:pPr lvl="2" indent="0">
              <a:buNone/>
            </a:pPr>
            <a:endParaRPr lang="en-US" sz="150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0">
              <a:buNone/>
            </a:pPr>
            <a:endParaRPr lang="en-US" sz="150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2" indent="-277495"/>
            <a:endParaRPr lang="en-US" sz="1500">
              <a:solidFill>
                <a:schemeClr val="bg1">
                  <a:lumMod val="75000"/>
                </a:schemeClr>
              </a:solidFill>
              <a:latin typeface="DINPro"/>
            </a:endParaRPr>
          </a:p>
          <a:p>
            <a:pPr lvl="1"/>
            <a:r>
              <a:rPr lang="nl-NL" sz="1100" b="1">
                <a:solidFill>
                  <a:schemeClr val="bg1">
                    <a:lumMod val="75000"/>
                  </a:schemeClr>
                </a:solidFill>
                <a:latin typeface="DINPro"/>
              </a:rPr>
              <a:t>vu.nl/</a:t>
            </a:r>
            <a:r>
              <a:rPr lang="nl-NL" sz="1100" b="1" err="1">
                <a:solidFill>
                  <a:schemeClr val="bg1">
                    <a:lumMod val="75000"/>
                  </a:schemeClr>
                </a:solidFill>
                <a:latin typeface="DINPro"/>
              </a:rPr>
              <a:t>diversity</a:t>
            </a:r>
            <a:endParaRPr lang="nl-NL" err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Vrije Universiteit Amsterdam | Strategy 2020 - 2025">
            <a:hlinkClick r:id="" action="ppaction://media"/>
            <a:extLst>
              <a:ext uri="{FF2B5EF4-FFF2-40B4-BE49-F238E27FC236}">
                <a16:creationId xmlns:a16="http://schemas.microsoft.com/office/drawing/2014/main" id="{6310AF0C-9DD4-B596-EFF5-AC8BE7F86F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786" y="0"/>
            <a:ext cx="1214755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D64028F-E534-CB82-43EF-C66C96D8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09989"/>
            <a:ext cx="4368055" cy="761056"/>
          </a:xfrm>
        </p:spPr>
        <p:txBody>
          <a:bodyPr/>
          <a:lstStyle/>
          <a:p>
            <a:r>
              <a:rPr lang="en-GB" sz="2800"/>
              <a:t>VU Strategy 2020-2025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2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96BE626E-5F20-4262-8A21-39B32B3E1B30}" vid="{49E85636-67A3-432A-9F2D-0F1AF50170C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2E90DAE43124F9EFCD0EA491EF278" ma:contentTypeVersion="17" ma:contentTypeDescription="Create a new document." ma:contentTypeScope="" ma:versionID="e3d875fd2b9bfbaf59fd738902e7d631">
  <xsd:schema xmlns:xsd="http://www.w3.org/2001/XMLSchema" xmlns:xs="http://www.w3.org/2001/XMLSchema" xmlns:p="http://schemas.microsoft.com/office/2006/metadata/properties" xmlns:ns1="http://schemas.microsoft.com/sharepoint/v3" xmlns:ns2="f4d75b07-dfd3-40b1-97cb-805969efd459" xmlns:ns3="33488d45-9df9-4251-a80b-eb6f095bed73" targetNamespace="http://schemas.microsoft.com/office/2006/metadata/properties" ma:root="true" ma:fieldsID="7ff7ea98b0276652312c8e7fdb76c783" ns1:_="" ns2:_="" ns3:_="">
    <xsd:import namespace="http://schemas.microsoft.com/sharepoint/v3"/>
    <xsd:import namespace="f4d75b07-dfd3-40b1-97cb-805969efd459"/>
    <xsd:import namespace="33488d45-9df9-4251-a80b-eb6f095be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75b07-dfd3-40b1-97cb-805969ef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a2ead-fb08-4f89-b991-c2b7785951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88d45-9df9-4251-a80b-eb6f095bed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7a2016-8567-444b-81ae-62236f906e30}" ma:internalName="TaxCatchAll" ma:showField="CatchAllData" ma:web="33488d45-9df9-4251-a80b-eb6f095be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3488d45-9df9-4251-a80b-eb6f095bed73" xsi:nil="true"/>
    <_ip_UnifiedCompliancePolicyProperties xmlns="http://schemas.microsoft.com/sharepoint/v3" xsi:nil="true"/>
    <lcf76f155ced4ddcb4097134ff3c332f xmlns="f4d75b07-dfd3-40b1-97cb-805969efd459">
      <Terms xmlns="http://schemas.microsoft.com/office/infopath/2007/PartnerControls"/>
    </lcf76f155ced4ddcb4097134ff3c332f>
    <SharedWithUsers xmlns="33488d45-9df9-4251-a80b-eb6f095bed73">
      <UserInfo>
        <DisplayName>Koornstra, R.A. (Renee Andree)</DisplayName>
        <AccountId>90</AccountId>
        <AccountType/>
      </UserInfo>
      <UserInfo>
        <DisplayName>Sambrink Sanderink, E. (Epke)</DisplayName>
        <AccountId>57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721EFD5-2041-4100-8D26-953987D74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d75b07-dfd3-40b1-97cb-805969efd459"/>
    <ds:schemaRef ds:uri="33488d45-9df9-4251-a80b-eb6f095bed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8CC89F-60A6-4EB7-AA05-263263C1D0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2C8D4-390A-41D3-93EE-F0ABD29FA9DD}">
  <ds:schemaRefs>
    <ds:schemaRef ds:uri="33488d45-9df9-4251-a80b-eb6f095bed73"/>
    <ds:schemaRef ds:uri="f4d75b07-dfd3-40b1-97cb-805969efd45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603</Words>
  <Application>Microsoft Office PowerPoint</Application>
  <PresentationFormat>Widescreen</PresentationFormat>
  <Paragraphs>139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DINPro</vt:lpstr>
      <vt:lpstr>DINPro-Medium</vt:lpstr>
      <vt:lpstr>Roboto</vt:lpstr>
      <vt:lpstr>VU layout</vt:lpstr>
      <vt:lpstr>VU layout</vt:lpstr>
      <vt:lpstr>Welcome to Vrije Universiteit Amsterdam</vt:lpstr>
      <vt:lpstr>Executive Board</vt:lpstr>
      <vt:lpstr>Official name: Vrije Universiteit Amsterdam</vt:lpstr>
      <vt:lpstr>Organisational chart</vt:lpstr>
      <vt:lpstr>History </vt:lpstr>
      <vt:lpstr>PowerPoint Presentation</vt:lpstr>
      <vt:lpstr>PowerPoint Presentation</vt:lpstr>
      <vt:lpstr>Diverse</vt:lpstr>
      <vt:lpstr>VU Strategy 2020-2025</vt:lpstr>
      <vt:lpstr>Entrepreneurial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Reshad, M. (Morsal)</dc:creator>
  <cp:lastModifiedBy>Mosheuvel, M.Y.C. (Manon)</cp:lastModifiedBy>
  <cp:revision>34</cp:revision>
  <dcterms:created xsi:type="dcterms:W3CDTF">2023-01-30T10:49:04Z</dcterms:created>
  <dcterms:modified xsi:type="dcterms:W3CDTF">2024-11-06T11:39:47Z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0x01010007A2E90DAE43124F9EFCD0EA491EF278</vt:lpwstr>
  </property>
  <property fmtid="{D5CDD505-2E9C-101B-9397-08002B2CF9AE}" pid="3" name="MediaServiceImageTags">
    <vt:lpwstr/>
  </property>
</Properties>
</file>