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12"/>
  </p:notesMasterIdLst>
  <p:handoutMasterIdLst>
    <p:handoutMasterId r:id="rId13"/>
  </p:handoutMasterIdLst>
  <p:sldIdLst>
    <p:sldId id="717" r:id="rId2"/>
    <p:sldId id="1070" r:id="rId3"/>
    <p:sldId id="1096" r:id="rId4"/>
    <p:sldId id="1097" r:id="rId5"/>
    <p:sldId id="1098" r:id="rId6"/>
    <p:sldId id="1099" r:id="rId7"/>
    <p:sldId id="1100" r:id="rId8"/>
    <p:sldId id="1073" r:id="rId9"/>
    <p:sldId id="1101" r:id="rId10"/>
    <p:sldId id="1087" r:id="rId11"/>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1" autoAdjust="0"/>
    <p:restoredTop sz="84985" autoAdjust="0"/>
  </p:normalViewPr>
  <p:slideViewPr>
    <p:cSldViewPr snapToGrid="0" snapToObjects="1" showGuides="1">
      <p:cViewPr varScale="1">
        <p:scale>
          <a:sx n="123" d="100"/>
          <a:sy n="123" d="100"/>
        </p:scale>
        <p:origin x="232"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304"/>
    </p:cViewPr>
  </p:sorterViewPr>
  <p:notesViewPr>
    <p:cSldViewPr snapToGrid="0" snapToObjects="1" showGuides="1">
      <p:cViewPr varScale="1">
        <p:scale>
          <a:sx n="142" d="100"/>
          <a:sy n="142" d="100"/>
        </p:scale>
        <p:origin x="466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30-05-2022</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30-05-2022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70DBE6A-1E29-8C4E-B011-77BCFA8447CC}" type="slidenum">
              <a:rPr lang="nl-NL" smtClean="0"/>
              <a:t>1</a:t>
            </a:fld>
            <a:endParaRPr lang="nl-NL"/>
          </a:p>
        </p:txBody>
      </p:sp>
    </p:spTree>
    <p:extLst>
      <p:ext uri="{BB962C8B-B14F-4D97-AF65-F5344CB8AC3E}">
        <p14:creationId xmlns:p14="http://schemas.microsoft.com/office/powerpoint/2010/main" val="159684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0354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6324600" y="1685925"/>
            <a:ext cx="5426075"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endParaRPr lang="nl-NL" dirty="0"/>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dirty="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Caption</a:t>
            </a:r>
            <a:endParaRPr lang="nl-NL" sz="800" dirty="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r>
              <a:rPr lang="nl-NL"/>
              <a:t>Tekststijl van het model bewerken
Tweede niveau
Derde niveau
Vierde niveau
Vijfde niveau</a:t>
            </a:r>
            <a:endParaRPr lang="nl-NL" dirty="0"/>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NoLevel</a:t>
            </a:r>
            <a:endParaRPr lang="nl-NL" sz="800" dirty="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Tekststijl van het model bewerken
Tweede niveau
Derde niveau
Vierde niveau
Vijfde niveau</a:t>
            </a:r>
            <a:endParaRPr lang="nl-NL" dirty="0"/>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Tekststijl van het model bewerken
Tweede niveau
Derde niveau
Vierde niveau
Vijfde niveau</a:t>
            </a:r>
            <a:endParaRPr lang="nl-NL" dirty="0"/>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Tekststijl van het model bewerken
Tweede niveau
Derde niveau
Vierde niveau
Vijfde niveau</a:t>
            </a:r>
            <a:endParaRPr lang="nl-NL" dirty="0"/>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Tekststijl van het model bewerken
Tweede niveau
Derde niveau
Vierde niveau
Vijfde niveau</a:t>
            </a:r>
            <a:endParaRPr lang="nl-NL" dirty="0"/>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School of Business &amp; Economics</a:t>
            </a:r>
            <a:endParaRPr lang="nl-NL" dirty="0"/>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endParaRPr lang="nl-NL" dirty="0"/>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nl-NL"/>
              <a:t>Klik op het pictogram als u een tabel wilt toevoegen</a:t>
            </a:r>
            <a:endParaRPr lang="nl-NL" dirty="0"/>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School of Business &amp; Economics</a:t>
            </a:r>
            <a:endParaRPr lang="nl-NL" dirty="0"/>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NoLevel</a:t>
            </a:r>
            <a:endParaRPr lang="nl-NL" sz="800" dirty="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83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vert="horz" lIns="432000" tIns="45720" rIns="432000" bIns="45720" rtlCol="0" anchor="ctr">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lvl2pPr marL="742950" indent="-285750">
              <a:buFont typeface="Symbol" charset="2"/>
              <a:buChar char="-"/>
              <a:defRPr/>
            </a:lvl2pPr>
            <a:lvl3pPr marL="1143000" indent="-228600">
              <a:buFont typeface="Symbol" charset="2"/>
              <a:buChar char="-"/>
              <a:defRPr/>
            </a:lvl3pPr>
            <a:lvl4pPr marL="1600200" indent="-228600">
              <a:buFont typeface="Symbol" charset="2"/>
              <a:buChar char="-"/>
              <a:defRPr/>
            </a:lvl4pPr>
            <a:lvl5pPr marL="2057400" indent="-228600">
              <a:buFont typeface="Symbol"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platzhalter 8"/>
          <p:cNvSpPr>
            <a:spLocks noGrp="1"/>
          </p:cNvSpPr>
          <p:nvPr>
            <p:ph type="body" sz="quarter" idx="13"/>
          </p:nvPr>
        </p:nvSpPr>
        <p:spPr>
          <a:xfrm>
            <a:off x="8737475" y="6293557"/>
            <a:ext cx="2880743" cy="395111"/>
          </a:xfrm>
        </p:spPr>
        <p:txBody>
          <a:bodyPr>
            <a:normAutofit/>
          </a:bodyPr>
          <a:lstStyle>
            <a:lvl1pPr marL="0" indent="0" algn="l">
              <a:buFontTx/>
              <a:buNone/>
              <a:defRPr sz="800"/>
            </a:lvl1pPr>
          </a:lstStyle>
          <a:p>
            <a:pPr lvl="0"/>
            <a:r>
              <a:rPr lang="de-DE" dirty="0"/>
              <a:t>Mastertextformat bearbeiten</a:t>
            </a:r>
          </a:p>
        </p:txBody>
      </p:sp>
    </p:spTree>
    <p:extLst>
      <p:ext uri="{BB962C8B-B14F-4D97-AF65-F5344CB8AC3E}">
        <p14:creationId xmlns:p14="http://schemas.microsoft.com/office/powerpoint/2010/main" val="370229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department name">
    <p:bg>
      <p:bgPr>
        <a:solidFill>
          <a:srgbClr val="F1EFED"/>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C89FA50-A8AA-DB4F-ACF2-CCBDC70F2D2C}"/>
              </a:ext>
            </a:extLst>
          </p:cNvPr>
          <p:cNvSpPr/>
          <p:nvPr userDrawn="1"/>
        </p:nvSpPr>
        <p:spPr>
          <a:xfrm>
            <a:off x="6324600" y="1685925"/>
            <a:ext cx="5426075" cy="472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a:t>Tekststijl van het model bewerken
Tweede niveau
Derde niveau
Vierde niveau
Vijfde niveau</a:t>
            </a:r>
            <a:endParaRPr lang="nl-NL" dirty="0"/>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endParaRPr lang="nl-NL" dirty="0"/>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nl-NL" dirty="0"/>
              <a:t>Type </a:t>
            </a:r>
            <a:r>
              <a:rPr lang="nl-NL" dirty="0" err="1"/>
              <a:t>faculty</a:t>
            </a:r>
            <a:r>
              <a:rPr lang="nl-NL" dirty="0"/>
              <a:t> or </a:t>
            </a:r>
            <a:r>
              <a:rPr lang="nl-NL" dirty="0" err="1"/>
              <a:t>department</a:t>
            </a:r>
            <a:r>
              <a:rPr lang="nl-NL" dirty="0"/>
              <a:t> name here. (</a:t>
            </a:r>
            <a:r>
              <a:rPr lang="nl-NL" dirty="0" err="1"/>
              <a:t>If</a:t>
            </a:r>
            <a:r>
              <a:rPr lang="nl-NL" dirty="0"/>
              <a:t> </a:t>
            </a:r>
            <a:r>
              <a:rPr lang="nl-NL" dirty="0" err="1"/>
              <a:t>only</a:t>
            </a:r>
            <a:r>
              <a:rPr lang="nl-NL" dirty="0"/>
              <a:t> VU logo is </a:t>
            </a:r>
            <a:r>
              <a:rPr lang="nl-NL" dirty="0" err="1"/>
              <a:t>needed</a:t>
            </a:r>
            <a:r>
              <a:rPr lang="nl-NL" dirty="0"/>
              <a:t>, </a:t>
            </a:r>
            <a:r>
              <a:rPr lang="nl-NL" dirty="0" err="1"/>
              <a:t>choose</a:t>
            </a:r>
            <a:r>
              <a:rPr lang="nl-NL" dirty="0"/>
              <a:t> </a:t>
            </a:r>
            <a:r>
              <a:rPr lang="nl-NL" dirty="0" err="1"/>
              <a:t>the</a:t>
            </a:r>
            <a:r>
              <a:rPr lang="nl-NL" dirty="0"/>
              <a:t> </a:t>
            </a:r>
            <a:r>
              <a:rPr lang="nl-NL" dirty="0" err="1"/>
              <a:t>other</a:t>
            </a:r>
            <a:r>
              <a:rPr lang="nl-NL" dirty="0"/>
              <a:t> cover </a:t>
            </a:r>
            <a:r>
              <a:rPr lang="nl-NL" dirty="0" err="1"/>
              <a:t>layout</a:t>
            </a:r>
            <a:r>
              <a:rPr lang="nl-NL" dirty="0"/>
              <a:t>)</a:t>
            </a:r>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dirty="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nl-NL"/>
              <a:t>Tekststijl van het model bewerken
Tweede niveau
Derde niveau
Vierde niveau
Vijfde niveau</a:t>
            </a:r>
            <a:endParaRPr lang="en-GB" dirty="0"/>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School of Business &amp; Economics</a:t>
            </a:r>
            <a:endParaRPr lang="nl-NL" dirty="0"/>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endParaRPr lang="nl-NL" dirty="0"/>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School of Business &amp; Economics</a:t>
            </a:r>
            <a:endParaRPr lang="nl-NL" dirty="0"/>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nl-NL"/>
              <a:t>Klik op het pictogram als u een afbeelding wilt toevoegen</a:t>
            </a:r>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School of Business &amp; Economics</a:t>
            </a:r>
            <a:endParaRPr lang="nl-NL" dirty="0"/>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School of Business &amp; Economics</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4336"/>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School of Business &amp; Economics</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endParaRPr lang="nl-NL" dirty="0"/>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School of Business &amp; Economics</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Caption</a:t>
            </a:r>
            <a:endParaRPr lang="nl-NL" sz="800" dirty="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a:t>
            </a:fld>
            <a:r>
              <a:rPr lang="nl-NL"/>
              <a:t> </a:t>
            </a:r>
            <a:endParaRPr lang="nl-NL" dirty="0"/>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School of Business &amp; Economics</a:t>
            </a:r>
            <a:endParaRPr lang="nl-NL" dirty="0"/>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 id="2147483901" r:id="rId17"/>
    <p:sldLayoutId id="2147483902" r:id="rId18"/>
  </p:sldLayoutIdLst>
  <p:hf hdr="0" dt="0"/>
  <p:txStyles>
    <p:title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asrai.org/credi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77B0A911-F831-3A4B-8A9F-94400B12644B}"/>
              </a:ext>
            </a:extLst>
          </p:cNvPr>
          <p:cNvSpPr>
            <a:spLocks noGrp="1"/>
          </p:cNvSpPr>
          <p:nvPr>
            <p:ph type="body" sz="quarter" idx="18"/>
          </p:nvPr>
        </p:nvSpPr>
        <p:spPr/>
        <p:txBody>
          <a:bodyPr/>
          <a:lstStyle/>
          <a:p>
            <a:r>
              <a:rPr lang="en-GB" dirty="0"/>
              <a:t>AUTHORSHIP GUIDELINES</a:t>
            </a:r>
          </a:p>
          <a:p>
            <a:endParaRPr lang="en-GB" sz="2400" dirty="0"/>
          </a:p>
          <a:p>
            <a:r>
              <a:rPr lang="en-GB" sz="2400" dirty="0"/>
              <a:t>School of Business &amp; Economics</a:t>
            </a:r>
          </a:p>
          <a:p>
            <a:r>
              <a:rPr lang="en-GB" sz="2400" dirty="0"/>
              <a:t>May 2022</a:t>
            </a:r>
          </a:p>
          <a:p>
            <a:endParaRPr lang="en-GB" dirty="0"/>
          </a:p>
          <a:p>
            <a:endParaRPr lang="en-GB" dirty="0"/>
          </a:p>
          <a:p>
            <a:endParaRPr lang="en-GB" dirty="0"/>
          </a:p>
          <a:p>
            <a:endParaRPr lang="en-GB" dirty="0"/>
          </a:p>
        </p:txBody>
      </p:sp>
      <p:sp>
        <p:nvSpPr>
          <p:cNvPr id="8" name="Tijdelijke aanduiding voor tekst 7">
            <a:extLst>
              <a:ext uri="{FF2B5EF4-FFF2-40B4-BE49-F238E27FC236}">
                <a16:creationId xmlns:a16="http://schemas.microsoft.com/office/drawing/2014/main" id="{CBD0EE9E-70AF-4F6B-9F43-08C7C1FBCCC5}"/>
              </a:ext>
            </a:extLst>
          </p:cNvPr>
          <p:cNvSpPr>
            <a:spLocks noGrp="1"/>
          </p:cNvSpPr>
          <p:nvPr>
            <p:ph type="body" sz="quarter" idx="20"/>
          </p:nvPr>
        </p:nvSpPr>
        <p:spPr/>
        <p:txBody>
          <a:bodyPr/>
          <a:lstStyle/>
          <a:p>
            <a:r>
              <a:rPr lang="en-GB" dirty="0"/>
              <a:t>SCHOOL OF BUSINESS &amp; ECONOMICS</a:t>
            </a:r>
          </a:p>
        </p:txBody>
      </p:sp>
      <p:pic>
        <p:nvPicPr>
          <p:cNvPr id="5" name="Tijdelijke aanduiding voor afbeelding 5">
            <a:extLst>
              <a:ext uri="{FF2B5EF4-FFF2-40B4-BE49-F238E27FC236}">
                <a16:creationId xmlns:a16="http://schemas.microsoft.com/office/drawing/2014/main" id="{94BFFD97-B15C-9543-9E53-089EC423D85C}"/>
              </a:ext>
            </a:extLst>
          </p:cNvPr>
          <p:cNvPicPr>
            <a:picLocks noChangeAspect="1"/>
          </p:cNvPicPr>
          <p:nvPr/>
        </p:nvPicPr>
        <p:blipFill rotWithShape="1">
          <a:blip r:embed="rId3"/>
          <a:srcRect t="20981" b="20981"/>
          <a:stretch/>
        </p:blipFill>
        <p:spPr>
          <a:xfrm>
            <a:off x="6324600" y="1682543"/>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pic>
      <p:sp>
        <p:nvSpPr>
          <p:cNvPr id="3" name="Picture Placeholder 2">
            <a:extLst>
              <a:ext uri="{FF2B5EF4-FFF2-40B4-BE49-F238E27FC236}">
                <a16:creationId xmlns:a16="http://schemas.microsoft.com/office/drawing/2014/main" id="{891C13CB-5156-8744-85F0-EB0508DA1EBB}"/>
              </a:ext>
            </a:extLst>
          </p:cNvPr>
          <p:cNvSpPr>
            <a:spLocks noGrp="1"/>
          </p:cNvSpPr>
          <p:nvPr>
            <p:ph type="pic" sz="quarter" idx="19"/>
          </p:nvPr>
        </p:nvSpPr>
        <p:spPr>
          <a:xfrm>
            <a:off x="6324600" y="1682543"/>
            <a:ext cx="5421749" cy="4719600"/>
          </a:xfrm>
        </p:spPr>
      </p:sp>
    </p:spTree>
    <p:extLst>
      <p:ext uri="{BB962C8B-B14F-4D97-AF65-F5344CB8AC3E}">
        <p14:creationId xmlns:p14="http://schemas.microsoft.com/office/powerpoint/2010/main" val="255110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837FC-B905-6D45-AE9A-75912994C1E6}"/>
              </a:ext>
            </a:extLst>
          </p:cNvPr>
          <p:cNvSpPr>
            <a:spLocks noGrp="1"/>
          </p:cNvSpPr>
          <p:nvPr>
            <p:ph type="title"/>
          </p:nvPr>
        </p:nvSpPr>
        <p:spPr>
          <a:xfrm>
            <a:off x="450850" y="451166"/>
            <a:ext cx="4148859" cy="782467"/>
          </a:xfrm>
        </p:spPr>
        <p:txBody>
          <a:bodyPr/>
          <a:lstStyle/>
          <a:p>
            <a:r>
              <a:rPr lang="en-US" dirty="0"/>
              <a:t>ARTICLES IN </a:t>
            </a:r>
            <a:r>
              <a:rPr lang="en-US" b="1" dirty="0">
                <a:solidFill>
                  <a:schemeClr val="accent2"/>
                </a:solidFill>
              </a:rPr>
              <a:t>DISSERTATIONS</a:t>
            </a:r>
          </a:p>
        </p:txBody>
      </p:sp>
      <p:sp>
        <p:nvSpPr>
          <p:cNvPr id="5" name="Content Placeholder 4">
            <a:extLst>
              <a:ext uri="{FF2B5EF4-FFF2-40B4-BE49-F238E27FC236}">
                <a16:creationId xmlns:a16="http://schemas.microsoft.com/office/drawing/2014/main" id="{22EADDF0-A78E-7B4A-A7F4-1D98216A51AB}"/>
              </a:ext>
            </a:extLst>
          </p:cNvPr>
          <p:cNvSpPr>
            <a:spLocks noGrp="1"/>
          </p:cNvSpPr>
          <p:nvPr>
            <p:ph type="body" sz="quarter" idx="13"/>
          </p:nvPr>
        </p:nvSpPr>
        <p:spPr>
          <a:xfrm>
            <a:off x="1685924" y="1685925"/>
            <a:ext cx="8275493" cy="4273550"/>
          </a:xfrm>
        </p:spPr>
        <p:txBody>
          <a:bodyPr/>
          <a:lstStyle/>
          <a:p>
            <a:pPr marL="342900" indent="-342900">
              <a:buFont typeface="Arial" panose="020B0604020202020204" pitchFamily="34" charset="0"/>
              <a:buChar char="•"/>
            </a:pPr>
            <a:r>
              <a:rPr lang="en-US" dirty="0"/>
              <a:t>We expect that the contribution of the PhD candidate to the dissertation as a whole </a:t>
            </a:r>
            <a:r>
              <a:rPr lang="en-US"/>
              <a:t>is substantially </a:t>
            </a:r>
            <a:r>
              <a:rPr lang="en-US" dirty="0"/>
              <a:t>larger than the contribution of each of the co-authors. (SBE PhD Policy)</a:t>
            </a:r>
          </a:p>
          <a:p>
            <a:pPr marL="342900" indent="-342900">
              <a:buFont typeface="Arial" panose="020B0604020202020204" pitchFamily="34" charset="0"/>
              <a:buChar char="•"/>
            </a:pPr>
            <a:r>
              <a:rPr lang="en-US" dirty="0"/>
              <a:t>Dissertations may include chapters for which the PhD did not contribute most work and is not first author, as long as the PhD’s contribution was an essential part of the work. </a:t>
            </a:r>
          </a:p>
          <a:p>
            <a:pPr marL="342900" indent="-342900">
              <a:buFont typeface="Arial" panose="020B0604020202020204" pitchFamily="34" charset="0"/>
              <a:buChar char="•"/>
            </a:pPr>
            <a:r>
              <a:rPr lang="en-US" dirty="0"/>
              <a:t>PhDs have to fill out a form stating co-author contributions to chapters and co-authorship of chapters should also be highlighted in the dissertation (e.g. in the first chapter)</a:t>
            </a:r>
          </a:p>
          <a:p>
            <a:pPr marL="342900" indent="-342900">
              <a:buFont typeface="Arial" panose="020B0604020202020204" pitchFamily="34" charset="0"/>
              <a:buChar char="•"/>
            </a:pPr>
            <a:r>
              <a:rPr lang="en-US" dirty="0"/>
              <a:t>In exceptional cases, papers could be included in two dissertations (as long as criteria are met)</a:t>
            </a:r>
          </a:p>
        </p:txBody>
      </p:sp>
      <p:sp>
        <p:nvSpPr>
          <p:cNvPr id="2" name="Footer Placeholder 1">
            <a:extLst>
              <a:ext uri="{FF2B5EF4-FFF2-40B4-BE49-F238E27FC236}">
                <a16:creationId xmlns:a16="http://schemas.microsoft.com/office/drawing/2014/main" id="{5C5E4E4E-10D4-6047-B100-B7F3E267E598}"/>
              </a:ext>
            </a:extLst>
          </p:cNvPr>
          <p:cNvSpPr>
            <a:spLocks noGrp="1"/>
          </p:cNvSpPr>
          <p:nvPr>
            <p:ph type="ftr" sz="quarter" idx="14"/>
          </p:nvPr>
        </p:nvSpPr>
        <p:spPr/>
        <p:txBody>
          <a:bodyPr/>
          <a:lstStyle/>
          <a:p>
            <a:r>
              <a:rPr lang="en-GB"/>
              <a:t>School of Business &amp; Economics</a:t>
            </a:r>
            <a:endParaRPr lang="nl-NL" dirty="0"/>
          </a:p>
        </p:txBody>
      </p:sp>
      <p:sp>
        <p:nvSpPr>
          <p:cNvPr id="3" name="Slide Number Placeholder 2">
            <a:extLst>
              <a:ext uri="{FF2B5EF4-FFF2-40B4-BE49-F238E27FC236}">
                <a16:creationId xmlns:a16="http://schemas.microsoft.com/office/drawing/2014/main" id="{FB87509C-2713-F746-B2C0-03F59B2EB2BA}"/>
              </a:ext>
            </a:extLst>
          </p:cNvPr>
          <p:cNvSpPr>
            <a:spLocks noGrp="1"/>
          </p:cNvSpPr>
          <p:nvPr>
            <p:ph type="sldNum" sz="quarter" idx="15"/>
          </p:nvPr>
        </p:nvSpPr>
        <p:spPr/>
        <p:txBody>
          <a:bodyPr/>
          <a:lstStyle/>
          <a:p>
            <a:pPr algn="l"/>
            <a:fld id="{840C1E0B-154D-844F-9C3C-CB8827A7EAB0}" type="slidenum">
              <a:rPr lang="nl-NL" smtClean="0"/>
              <a:pPr algn="l"/>
              <a:t>10</a:t>
            </a:fld>
            <a:r>
              <a:rPr lang="nl-NL"/>
              <a:t> </a:t>
            </a:r>
            <a:endParaRPr lang="nl-NL" dirty="0"/>
          </a:p>
        </p:txBody>
      </p:sp>
    </p:spTree>
    <p:extLst>
      <p:ext uri="{BB962C8B-B14F-4D97-AF65-F5344CB8AC3E}">
        <p14:creationId xmlns:p14="http://schemas.microsoft.com/office/powerpoint/2010/main" val="333419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76C5-E2FF-A74F-A15A-ADB68B72EA06}"/>
              </a:ext>
            </a:extLst>
          </p:cNvPr>
          <p:cNvSpPr>
            <a:spLocks noGrp="1"/>
          </p:cNvSpPr>
          <p:nvPr>
            <p:ph type="title"/>
          </p:nvPr>
        </p:nvSpPr>
        <p:spPr>
          <a:xfrm>
            <a:off x="450849" y="451166"/>
            <a:ext cx="6925795" cy="782467"/>
          </a:xfrm>
        </p:spPr>
        <p:txBody>
          <a:bodyPr wrap="none" anchor="ctr">
            <a:normAutofit/>
          </a:bodyPr>
          <a:lstStyle/>
          <a:p>
            <a:r>
              <a:rPr lang="en-US" dirty="0"/>
              <a:t>AUTHORSHIP: </a:t>
            </a:r>
            <a:r>
              <a:rPr lang="en-US" b="1" dirty="0">
                <a:solidFill>
                  <a:schemeClr val="accent2">
                    <a:lumMod val="60000"/>
                    <a:lumOff val="40000"/>
                  </a:schemeClr>
                </a:solidFill>
              </a:rPr>
              <a:t>CONTRIBUTION</a:t>
            </a:r>
            <a:r>
              <a:rPr lang="en-US" dirty="0"/>
              <a:t> &amp; </a:t>
            </a:r>
            <a:r>
              <a:rPr lang="en-US" b="1" dirty="0">
                <a:solidFill>
                  <a:schemeClr val="accent2">
                    <a:lumMod val="60000"/>
                    <a:lumOff val="40000"/>
                  </a:schemeClr>
                </a:solidFill>
              </a:rPr>
              <a:t>ACCOUNTABILITY</a:t>
            </a:r>
          </a:p>
        </p:txBody>
      </p:sp>
      <p:sp>
        <p:nvSpPr>
          <p:cNvPr id="3" name="Content Placeholder 2">
            <a:extLst>
              <a:ext uri="{FF2B5EF4-FFF2-40B4-BE49-F238E27FC236}">
                <a16:creationId xmlns:a16="http://schemas.microsoft.com/office/drawing/2014/main" id="{7EDD81D5-1C40-C74E-B824-F1705735CB10}"/>
              </a:ext>
            </a:extLst>
          </p:cNvPr>
          <p:cNvSpPr>
            <a:spLocks noGrp="1"/>
          </p:cNvSpPr>
          <p:nvPr>
            <p:ph type="body" sz="quarter" idx="13"/>
          </p:nvPr>
        </p:nvSpPr>
        <p:spPr>
          <a:xfrm>
            <a:off x="1685924" y="1685925"/>
            <a:ext cx="9162185" cy="4273550"/>
          </a:xfrm>
        </p:spPr>
        <p:txBody>
          <a:bodyPr>
            <a:normAutofit/>
          </a:bodyPr>
          <a:lstStyle/>
          <a:p>
            <a:pPr>
              <a:spcAft>
                <a:spcPts val="600"/>
              </a:spcAft>
            </a:pPr>
            <a:r>
              <a:rPr lang="en-US" dirty="0"/>
              <a:t>“Two minimum requirements define authorship across all definitions – making a </a:t>
            </a:r>
            <a:r>
              <a:rPr lang="en-US" b="1" dirty="0">
                <a:solidFill>
                  <a:schemeClr val="accent2"/>
                </a:solidFill>
              </a:rPr>
              <a:t>substantial contribution </a:t>
            </a:r>
            <a:r>
              <a:rPr lang="en-US" dirty="0"/>
              <a:t>to the work and </a:t>
            </a:r>
            <a:r>
              <a:rPr lang="en-US" b="1" dirty="0">
                <a:solidFill>
                  <a:schemeClr val="accent2"/>
                </a:solidFill>
              </a:rPr>
              <a:t>being accountable </a:t>
            </a:r>
            <a:r>
              <a:rPr lang="en-US" dirty="0"/>
              <a:t>for the work and its published form”. </a:t>
            </a:r>
          </a:p>
          <a:p>
            <a:pPr>
              <a:spcAft>
                <a:spcPts val="600"/>
              </a:spcAft>
            </a:pPr>
            <a:endParaRPr lang="en-US" sz="2000" i="1" dirty="0"/>
          </a:p>
          <a:p>
            <a:pPr>
              <a:spcAft>
                <a:spcPts val="600"/>
              </a:spcAft>
            </a:pPr>
            <a:r>
              <a:rPr lang="en-US" sz="2000" i="1" dirty="0"/>
              <a:t>(COPE, Committee on Publication Ethics)</a:t>
            </a:r>
          </a:p>
          <a:p>
            <a:pPr>
              <a:spcAft>
                <a:spcPts val="600"/>
              </a:spcAft>
            </a:pPr>
            <a:endParaRPr lang="en-US" dirty="0"/>
          </a:p>
          <a:p>
            <a:pPr>
              <a:spcAft>
                <a:spcPts val="600"/>
              </a:spcAft>
            </a:pPr>
            <a:endParaRPr lang="en-US" dirty="0"/>
          </a:p>
          <a:p>
            <a:pPr>
              <a:spcAft>
                <a:spcPts val="600"/>
              </a:spcAft>
            </a:pPr>
            <a:endParaRPr lang="en-US" dirty="0"/>
          </a:p>
        </p:txBody>
      </p:sp>
      <p:sp>
        <p:nvSpPr>
          <p:cNvPr id="9" name="Footer Placeholder 3">
            <a:extLst>
              <a:ext uri="{FF2B5EF4-FFF2-40B4-BE49-F238E27FC236}">
                <a16:creationId xmlns:a16="http://schemas.microsoft.com/office/drawing/2014/main" id="{F6A479EB-05F0-5CBA-6E19-B004AD4474E6}"/>
              </a:ext>
            </a:extLst>
          </p:cNvPr>
          <p:cNvSpPr>
            <a:spLocks noGrp="1"/>
          </p:cNvSpPr>
          <p:nvPr>
            <p:ph type="ftr" sz="quarter" idx="14"/>
          </p:nvPr>
        </p:nvSpPr>
        <p:spPr>
          <a:xfrm>
            <a:off x="1685924" y="5957999"/>
            <a:ext cx="6925796" cy="900001"/>
          </a:xfrm>
        </p:spPr>
        <p:txBody>
          <a:bodyPr/>
          <a:lstStyle/>
          <a:p>
            <a:pPr>
              <a:spcAft>
                <a:spcPts val="600"/>
              </a:spcAft>
            </a:pPr>
            <a:r>
              <a:rPr lang="en-GB" dirty="0"/>
              <a:t>School of Business &amp; Economics</a:t>
            </a:r>
          </a:p>
        </p:txBody>
      </p:sp>
      <p:sp>
        <p:nvSpPr>
          <p:cNvPr id="11" name="Slide Number Placeholder 4">
            <a:extLst>
              <a:ext uri="{FF2B5EF4-FFF2-40B4-BE49-F238E27FC236}">
                <a16:creationId xmlns:a16="http://schemas.microsoft.com/office/drawing/2014/main" id="{2B7A73DC-29B8-D6D9-1F12-F88ECC5173EA}"/>
              </a:ext>
            </a:extLst>
          </p:cNvPr>
          <p:cNvSpPr>
            <a:spLocks noGrp="1"/>
          </p:cNvSpPr>
          <p:nvPr>
            <p:ph type="sldNum" sz="quarter" idx="15"/>
          </p:nvPr>
        </p:nvSpPr>
        <p:spPr>
          <a:xfrm>
            <a:off x="450849" y="5958000"/>
            <a:ext cx="784225" cy="900000"/>
          </a:xfrm>
        </p:spPr>
        <p:txBody>
          <a:bodyPr/>
          <a:lstStyle/>
          <a:p>
            <a:pPr algn="l">
              <a:spcAft>
                <a:spcPts val="600"/>
              </a:spcAft>
            </a:pPr>
            <a:fld id="{840C1E0B-154D-844F-9C3C-CB8827A7EAB0}" type="slidenum">
              <a:rPr lang="nl-NL" smtClean="0"/>
              <a:pPr algn="l">
                <a:spcAft>
                  <a:spcPts val="600"/>
                </a:spcAft>
              </a:pPr>
              <a:t>2</a:t>
            </a:fld>
            <a:r>
              <a:rPr lang="nl-NL"/>
              <a:t> </a:t>
            </a:r>
          </a:p>
        </p:txBody>
      </p:sp>
    </p:spTree>
    <p:extLst>
      <p:ext uri="{BB962C8B-B14F-4D97-AF65-F5344CB8AC3E}">
        <p14:creationId xmlns:p14="http://schemas.microsoft.com/office/powerpoint/2010/main" val="352317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E850-C19E-4E49-9BE8-1D5FEBBBEADF}"/>
              </a:ext>
            </a:extLst>
          </p:cNvPr>
          <p:cNvSpPr>
            <a:spLocks noGrp="1"/>
          </p:cNvSpPr>
          <p:nvPr>
            <p:ph type="title"/>
          </p:nvPr>
        </p:nvSpPr>
        <p:spPr>
          <a:xfrm>
            <a:off x="450850" y="451166"/>
            <a:ext cx="6717869" cy="782467"/>
          </a:xfrm>
        </p:spPr>
        <p:txBody>
          <a:bodyPr/>
          <a:lstStyle/>
          <a:p>
            <a:r>
              <a:rPr lang="en-US" dirty="0"/>
              <a:t>CRITERIA FOR AUTHORSHIP: </a:t>
            </a:r>
            <a:r>
              <a:rPr lang="en-US" b="1" dirty="0">
                <a:solidFill>
                  <a:schemeClr val="accent2">
                    <a:lumMod val="60000"/>
                    <a:lumOff val="40000"/>
                  </a:schemeClr>
                </a:solidFill>
              </a:rPr>
              <a:t>CONTRIBUTION (1)</a:t>
            </a:r>
            <a:endParaRPr lang="en-US" dirty="0"/>
          </a:p>
        </p:txBody>
      </p:sp>
      <p:sp>
        <p:nvSpPr>
          <p:cNvPr id="3" name="Text Placeholder 2">
            <a:extLst>
              <a:ext uri="{FF2B5EF4-FFF2-40B4-BE49-F238E27FC236}">
                <a16:creationId xmlns:a16="http://schemas.microsoft.com/office/drawing/2014/main" id="{5D0B1066-2841-7745-9FC5-87F763CA70BA}"/>
              </a:ext>
            </a:extLst>
          </p:cNvPr>
          <p:cNvSpPr>
            <a:spLocks noGrp="1"/>
          </p:cNvSpPr>
          <p:nvPr>
            <p:ph type="body" sz="quarter" idx="13"/>
          </p:nvPr>
        </p:nvSpPr>
        <p:spPr>
          <a:xfrm>
            <a:off x="1685924" y="1685925"/>
            <a:ext cx="6717869" cy="4273550"/>
          </a:xfrm>
        </p:spPr>
        <p:txBody>
          <a:bodyPr/>
          <a:lstStyle/>
          <a:p>
            <a:r>
              <a:rPr lang="en-US" dirty="0"/>
              <a:t>"All authors must have made a </a:t>
            </a:r>
            <a:r>
              <a:rPr lang="en-US" b="1" dirty="0">
                <a:solidFill>
                  <a:schemeClr val="accent2"/>
                </a:solidFill>
              </a:rPr>
              <a:t>genuine intellectual contribution </a:t>
            </a:r>
            <a:r>
              <a:rPr lang="en-US" dirty="0"/>
              <a:t>to at least one of the following elements: the </a:t>
            </a:r>
            <a:r>
              <a:rPr lang="en-US" b="1" dirty="0">
                <a:solidFill>
                  <a:schemeClr val="accent2"/>
                </a:solidFill>
              </a:rPr>
              <a:t>design of the research</a:t>
            </a:r>
            <a:r>
              <a:rPr lang="en-US" dirty="0"/>
              <a:t>, the </a:t>
            </a:r>
            <a:r>
              <a:rPr lang="en-US" b="1" dirty="0">
                <a:solidFill>
                  <a:schemeClr val="accent2"/>
                </a:solidFill>
              </a:rPr>
              <a:t>acquisition of data</a:t>
            </a:r>
            <a:r>
              <a:rPr lang="en-US" dirty="0"/>
              <a:t>, its </a:t>
            </a:r>
            <a:r>
              <a:rPr lang="en-US" b="1" dirty="0">
                <a:solidFill>
                  <a:schemeClr val="accent2"/>
                </a:solidFill>
              </a:rPr>
              <a:t>analysis</a:t>
            </a:r>
            <a:r>
              <a:rPr lang="en-US" dirty="0"/>
              <a:t> or the </a:t>
            </a:r>
            <a:r>
              <a:rPr lang="en-US" b="1" dirty="0">
                <a:solidFill>
                  <a:schemeClr val="accent2"/>
                </a:solidFill>
              </a:rPr>
              <a:t>interpretation of findings</a:t>
            </a:r>
            <a:r>
              <a:rPr lang="en-US" dirty="0"/>
              <a:t>.” </a:t>
            </a:r>
          </a:p>
          <a:p>
            <a:endParaRPr lang="en-US" dirty="0"/>
          </a:p>
          <a:p>
            <a:r>
              <a:rPr lang="en-US" sz="2000" dirty="0"/>
              <a:t>(Netherlands Code of Conduct for Research Integrity, 3.31)</a:t>
            </a:r>
          </a:p>
          <a:p>
            <a:endParaRPr lang="en-US" dirty="0"/>
          </a:p>
        </p:txBody>
      </p:sp>
      <p:sp>
        <p:nvSpPr>
          <p:cNvPr id="4" name="Footer Placeholder 3">
            <a:extLst>
              <a:ext uri="{FF2B5EF4-FFF2-40B4-BE49-F238E27FC236}">
                <a16:creationId xmlns:a16="http://schemas.microsoft.com/office/drawing/2014/main" id="{8C7627E6-05E0-9148-9448-33CEB6A3139E}"/>
              </a:ext>
            </a:extLst>
          </p:cNvPr>
          <p:cNvSpPr>
            <a:spLocks noGrp="1"/>
          </p:cNvSpPr>
          <p:nvPr>
            <p:ph type="ftr" sz="quarter" idx="14"/>
          </p:nvPr>
        </p:nvSpPr>
        <p:spPr/>
        <p:txBody>
          <a:bodyPr/>
          <a:lstStyle/>
          <a:p>
            <a:r>
              <a:rPr lang="en-GB"/>
              <a:t>School of Business &amp; Economics</a:t>
            </a:r>
            <a:endParaRPr lang="nl-NL" dirty="0"/>
          </a:p>
        </p:txBody>
      </p:sp>
      <p:sp>
        <p:nvSpPr>
          <p:cNvPr id="5" name="Slide Number Placeholder 4">
            <a:extLst>
              <a:ext uri="{FF2B5EF4-FFF2-40B4-BE49-F238E27FC236}">
                <a16:creationId xmlns:a16="http://schemas.microsoft.com/office/drawing/2014/main" id="{48EE3207-BC21-B646-A218-AD865D534F09}"/>
              </a:ext>
            </a:extLst>
          </p:cNvPr>
          <p:cNvSpPr>
            <a:spLocks noGrp="1"/>
          </p:cNvSpPr>
          <p:nvPr>
            <p:ph type="sldNum" sz="quarter" idx="15"/>
          </p:nvPr>
        </p:nvSpPr>
        <p:spPr/>
        <p:txBody>
          <a:bodyPr/>
          <a:lstStyle/>
          <a:p>
            <a:pPr algn="l"/>
            <a:fld id="{840C1E0B-154D-844F-9C3C-CB8827A7EAB0}" type="slidenum">
              <a:rPr lang="nl-NL" smtClean="0"/>
              <a:pPr algn="l"/>
              <a:t>3</a:t>
            </a:fld>
            <a:r>
              <a:rPr lang="nl-NL"/>
              <a:t> </a:t>
            </a:r>
            <a:endParaRPr lang="nl-NL" dirty="0"/>
          </a:p>
        </p:txBody>
      </p:sp>
    </p:spTree>
    <p:extLst>
      <p:ext uri="{BB962C8B-B14F-4D97-AF65-F5344CB8AC3E}">
        <p14:creationId xmlns:p14="http://schemas.microsoft.com/office/powerpoint/2010/main" val="355767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65C1-CE81-7E44-9B81-29BE1FA113FF}"/>
              </a:ext>
            </a:extLst>
          </p:cNvPr>
          <p:cNvSpPr>
            <a:spLocks noGrp="1"/>
          </p:cNvSpPr>
          <p:nvPr>
            <p:ph type="title"/>
          </p:nvPr>
        </p:nvSpPr>
        <p:spPr>
          <a:xfrm>
            <a:off x="450850" y="451166"/>
            <a:ext cx="6717869" cy="782467"/>
          </a:xfrm>
        </p:spPr>
        <p:txBody>
          <a:bodyPr/>
          <a:lstStyle/>
          <a:p>
            <a:r>
              <a:rPr lang="en-US" dirty="0"/>
              <a:t>CRITERIA FOR AUTHORSHIP: </a:t>
            </a:r>
            <a:r>
              <a:rPr lang="en-US" b="1" dirty="0">
                <a:solidFill>
                  <a:schemeClr val="accent2">
                    <a:lumMod val="60000"/>
                    <a:lumOff val="40000"/>
                  </a:schemeClr>
                </a:solidFill>
              </a:rPr>
              <a:t>CONTRIBUTION (2)</a:t>
            </a:r>
            <a:endParaRPr lang="en-US" dirty="0">
              <a:solidFill>
                <a:schemeClr val="accent2">
                  <a:lumMod val="60000"/>
                  <a:lumOff val="40000"/>
                </a:schemeClr>
              </a:solidFill>
            </a:endParaRPr>
          </a:p>
        </p:txBody>
      </p:sp>
      <p:sp>
        <p:nvSpPr>
          <p:cNvPr id="3" name="Text Placeholder 2">
            <a:extLst>
              <a:ext uri="{FF2B5EF4-FFF2-40B4-BE49-F238E27FC236}">
                <a16:creationId xmlns:a16="http://schemas.microsoft.com/office/drawing/2014/main" id="{96D498EA-CA8A-2143-BEEF-2CCE4ABCF0CB}"/>
              </a:ext>
            </a:extLst>
          </p:cNvPr>
          <p:cNvSpPr>
            <a:spLocks noGrp="1"/>
          </p:cNvSpPr>
          <p:nvPr>
            <p:ph type="body" sz="quarter" idx="13"/>
          </p:nvPr>
        </p:nvSpPr>
        <p:spPr>
          <a:xfrm>
            <a:off x="1685924" y="1685925"/>
            <a:ext cx="10056815" cy="4273550"/>
          </a:xfrm>
        </p:spPr>
        <p:txBody>
          <a:bodyPr/>
          <a:lstStyle/>
          <a:p>
            <a:r>
              <a:rPr lang="en-US" b="1" dirty="0">
                <a:solidFill>
                  <a:schemeClr val="accent2"/>
                </a:solidFill>
              </a:rPr>
              <a:t>Not sufficient </a:t>
            </a:r>
            <a:r>
              <a:rPr lang="en-US" dirty="0"/>
              <a:t>to warrant authorship:</a:t>
            </a:r>
          </a:p>
          <a:p>
            <a:pPr marL="342900" indent="-342900">
              <a:buFont typeface="Arial" panose="020B0604020202020204" pitchFamily="34" charset="0"/>
              <a:buChar char="•"/>
            </a:pPr>
            <a:r>
              <a:rPr lang="en-US" dirty="0"/>
              <a:t>acquiring research funds</a:t>
            </a:r>
          </a:p>
          <a:p>
            <a:pPr marL="342900" indent="-342900">
              <a:buFont typeface="Arial" panose="020B0604020202020204" pitchFamily="34" charset="0"/>
              <a:buChar char="•"/>
            </a:pPr>
            <a:r>
              <a:rPr lang="en-US" dirty="0"/>
              <a:t>managing the research </a:t>
            </a:r>
            <a:r>
              <a:rPr lang="en-US" dirty="0">
                <a:solidFill>
                  <a:schemeClr val="bg1"/>
                </a:solidFill>
              </a:rPr>
              <a:t>group</a:t>
            </a:r>
          </a:p>
          <a:p>
            <a:pPr marL="342900" indent="-342900">
              <a:buFont typeface="Arial" panose="020B0604020202020204" pitchFamily="34" charset="0"/>
              <a:buChar char="•"/>
            </a:pPr>
            <a:r>
              <a:rPr lang="en-US" dirty="0">
                <a:solidFill>
                  <a:schemeClr val="bg1"/>
                </a:solidFill>
              </a:rPr>
              <a:t>doctoral supervision </a:t>
            </a:r>
          </a:p>
          <a:p>
            <a:pPr marL="793750" lvl="2" indent="-342900"/>
            <a:r>
              <a:rPr lang="en-US" dirty="0">
                <a:solidFill>
                  <a:schemeClr val="bg1"/>
                </a:solidFill>
              </a:rPr>
              <a:t>but supervisors can be co-author if they meet the regular criteria of contribution &amp; accountability</a:t>
            </a:r>
          </a:p>
          <a:p>
            <a:pPr marL="342900" indent="-342900">
              <a:buFont typeface="Arial" panose="020B0604020202020204" pitchFamily="34" charset="0"/>
              <a:buChar char="•"/>
            </a:pPr>
            <a:r>
              <a:rPr lang="en-US" dirty="0">
                <a:solidFill>
                  <a:schemeClr val="bg1"/>
                </a:solidFill>
              </a:rPr>
              <a:t>supplying pre-existing data or materials </a:t>
            </a:r>
          </a:p>
          <a:p>
            <a:pPr marL="342900" indent="-342900">
              <a:buFont typeface="Arial" panose="020B0604020202020204" pitchFamily="34" charset="0"/>
              <a:buChar char="•"/>
            </a:pPr>
            <a:r>
              <a:rPr lang="en-US" dirty="0"/>
              <a:t>proofreading</a:t>
            </a:r>
          </a:p>
          <a:p>
            <a:endParaRPr lang="en-US" dirty="0"/>
          </a:p>
          <a:p>
            <a:r>
              <a:rPr lang="en-US" b="1" dirty="0">
                <a:solidFill>
                  <a:schemeClr val="accent2"/>
                </a:solidFill>
              </a:rPr>
              <a:t>Questionable practices</a:t>
            </a:r>
            <a:r>
              <a:rPr lang="en-US" dirty="0"/>
              <a:t>:</a:t>
            </a:r>
          </a:p>
          <a:p>
            <a:pPr marL="342900" indent="-342900">
              <a:buFont typeface="Arial" panose="020B0604020202020204" pitchFamily="34" charset="0"/>
              <a:buChar char="•"/>
            </a:pPr>
            <a:r>
              <a:rPr lang="en-US" dirty="0"/>
              <a:t>adding authors that do not qualify (“honorary”, “gift”, or “guest” authors)</a:t>
            </a:r>
          </a:p>
          <a:p>
            <a:pPr marL="342900" indent="-342900">
              <a:buFont typeface="Arial" panose="020B0604020202020204" pitchFamily="34" charset="0"/>
              <a:buChar char="•"/>
            </a:pPr>
            <a:r>
              <a:rPr lang="en-US" dirty="0"/>
              <a:t>omitting authors that do qualify (“ghost” authors)</a:t>
            </a:r>
          </a:p>
          <a:p>
            <a:endParaRPr lang="en-US" dirty="0"/>
          </a:p>
        </p:txBody>
      </p:sp>
      <p:sp>
        <p:nvSpPr>
          <p:cNvPr id="4" name="Footer Placeholder 3">
            <a:extLst>
              <a:ext uri="{FF2B5EF4-FFF2-40B4-BE49-F238E27FC236}">
                <a16:creationId xmlns:a16="http://schemas.microsoft.com/office/drawing/2014/main" id="{29D54522-ED59-F947-84A4-8B89C6332DA2}"/>
              </a:ext>
            </a:extLst>
          </p:cNvPr>
          <p:cNvSpPr>
            <a:spLocks noGrp="1"/>
          </p:cNvSpPr>
          <p:nvPr>
            <p:ph type="ftr" sz="quarter" idx="14"/>
          </p:nvPr>
        </p:nvSpPr>
        <p:spPr/>
        <p:txBody>
          <a:bodyPr/>
          <a:lstStyle/>
          <a:p>
            <a:r>
              <a:rPr lang="en-GB"/>
              <a:t>School of Business &amp; Economics</a:t>
            </a:r>
            <a:endParaRPr lang="nl-NL" dirty="0"/>
          </a:p>
        </p:txBody>
      </p:sp>
      <p:sp>
        <p:nvSpPr>
          <p:cNvPr id="5" name="Slide Number Placeholder 4">
            <a:extLst>
              <a:ext uri="{FF2B5EF4-FFF2-40B4-BE49-F238E27FC236}">
                <a16:creationId xmlns:a16="http://schemas.microsoft.com/office/drawing/2014/main" id="{ECF0BE21-BB3B-714C-9772-0419FB8A11BB}"/>
              </a:ext>
            </a:extLst>
          </p:cNvPr>
          <p:cNvSpPr>
            <a:spLocks noGrp="1"/>
          </p:cNvSpPr>
          <p:nvPr>
            <p:ph type="sldNum" sz="quarter" idx="15"/>
          </p:nvPr>
        </p:nvSpPr>
        <p:spPr/>
        <p:txBody>
          <a:bodyPr/>
          <a:lstStyle/>
          <a:p>
            <a:pPr algn="l"/>
            <a:fld id="{840C1E0B-154D-844F-9C3C-CB8827A7EAB0}" type="slidenum">
              <a:rPr lang="nl-NL" smtClean="0"/>
              <a:pPr algn="l"/>
              <a:t>4</a:t>
            </a:fld>
            <a:r>
              <a:rPr lang="nl-NL"/>
              <a:t> </a:t>
            </a:r>
            <a:endParaRPr lang="nl-NL" dirty="0"/>
          </a:p>
        </p:txBody>
      </p:sp>
    </p:spTree>
    <p:extLst>
      <p:ext uri="{BB962C8B-B14F-4D97-AF65-F5344CB8AC3E}">
        <p14:creationId xmlns:p14="http://schemas.microsoft.com/office/powerpoint/2010/main" val="145248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70D1-BBD8-9E44-B1C7-63D6F9400993}"/>
              </a:ext>
            </a:extLst>
          </p:cNvPr>
          <p:cNvSpPr>
            <a:spLocks noGrp="1"/>
          </p:cNvSpPr>
          <p:nvPr>
            <p:ph type="title"/>
          </p:nvPr>
        </p:nvSpPr>
        <p:spPr>
          <a:xfrm>
            <a:off x="450850" y="451166"/>
            <a:ext cx="6447923" cy="782467"/>
          </a:xfrm>
        </p:spPr>
        <p:txBody>
          <a:bodyPr/>
          <a:lstStyle/>
          <a:p>
            <a:r>
              <a:rPr lang="en-US" dirty="0"/>
              <a:t>CRITERIA FOR AUTHORSHIP: </a:t>
            </a:r>
            <a:r>
              <a:rPr lang="en-US" b="1" dirty="0">
                <a:solidFill>
                  <a:schemeClr val="accent2">
                    <a:lumMod val="60000"/>
                    <a:lumOff val="40000"/>
                  </a:schemeClr>
                </a:solidFill>
              </a:rPr>
              <a:t>ACCOUNTABILITY</a:t>
            </a:r>
          </a:p>
        </p:txBody>
      </p:sp>
      <p:sp>
        <p:nvSpPr>
          <p:cNvPr id="3" name="Text Placeholder 2">
            <a:extLst>
              <a:ext uri="{FF2B5EF4-FFF2-40B4-BE49-F238E27FC236}">
                <a16:creationId xmlns:a16="http://schemas.microsoft.com/office/drawing/2014/main" id="{AAF7A934-1E4F-3444-985E-685A4EC43D68}"/>
              </a:ext>
            </a:extLst>
          </p:cNvPr>
          <p:cNvSpPr>
            <a:spLocks noGrp="1"/>
          </p:cNvSpPr>
          <p:nvPr>
            <p:ph type="body" sz="quarter" idx="13"/>
          </p:nvPr>
        </p:nvSpPr>
        <p:spPr>
          <a:xfrm>
            <a:off x="1685924" y="1685925"/>
            <a:ext cx="9176040" cy="4273550"/>
          </a:xfrm>
        </p:spPr>
        <p:txBody>
          <a:bodyPr/>
          <a:lstStyle/>
          <a:p>
            <a:pPr marL="342900" indent="-342900">
              <a:buFont typeface="Arial" panose="020B0604020202020204" pitchFamily="34" charset="0"/>
              <a:buChar char="•"/>
            </a:pPr>
            <a:r>
              <a:rPr lang="en-US" dirty="0"/>
              <a:t>“All authors must have approved the final version of the research product”. </a:t>
            </a:r>
            <a:r>
              <a:rPr lang="en-US" sz="2000" dirty="0"/>
              <a:t>(Neth. Code of Conduct, 3.32)</a:t>
            </a:r>
          </a:p>
          <a:p>
            <a:pPr marL="342900" indent="-342900">
              <a:buFont typeface="Arial" panose="020B0604020202020204" pitchFamily="34" charset="0"/>
              <a:buChar char="•"/>
            </a:pPr>
            <a:r>
              <a:rPr lang="en-US" dirty="0"/>
              <a:t>“All authors are fully responsible for the content of the research product, unless otherwise stated”. </a:t>
            </a:r>
            <a:r>
              <a:rPr lang="en-US" sz="2000" dirty="0"/>
              <a:t>(Neth. Code of Conduct, 3.33)</a:t>
            </a:r>
          </a:p>
          <a:p>
            <a:endParaRPr lang="en-US" dirty="0"/>
          </a:p>
          <a:p>
            <a:r>
              <a:rPr lang="en-US" dirty="0"/>
              <a:t>Also:</a:t>
            </a:r>
          </a:p>
          <a:p>
            <a:pPr marL="342900" indent="-342900">
              <a:buFont typeface="Arial" panose="020B0604020202020204" pitchFamily="34" charset="0"/>
              <a:buChar char="•"/>
            </a:pPr>
            <a:r>
              <a:rPr lang="en-US" dirty="0"/>
              <a:t>“Do justice to everyone who contributed to the research and to obtaining and/or processing the data”. </a:t>
            </a:r>
            <a:r>
              <a:rPr lang="en-US" sz="2000" dirty="0"/>
              <a:t>(Neth. Code of Conduct, 3.29)</a:t>
            </a:r>
          </a:p>
          <a:p>
            <a:pPr marL="633412" lvl="3" indent="-285750"/>
            <a:r>
              <a:rPr lang="en-US" dirty="0">
                <a:solidFill>
                  <a:schemeClr val="bg1">
                    <a:lumMod val="50000"/>
                  </a:schemeClr>
                </a:solidFill>
              </a:rPr>
              <a:t>Either as author or in acknowledgements</a:t>
            </a:r>
          </a:p>
          <a:p>
            <a:endParaRPr lang="en-US" dirty="0"/>
          </a:p>
        </p:txBody>
      </p:sp>
      <p:sp>
        <p:nvSpPr>
          <p:cNvPr id="4" name="Footer Placeholder 3">
            <a:extLst>
              <a:ext uri="{FF2B5EF4-FFF2-40B4-BE49-F238E27FC236}">
                <a16:creationId xmlns:a16="http://schemas.microsoft.com/office/drawing/2014/main" id="{7F767508-DBF6-5A44-9C57-98B7A1967ACB}"/>
              </a:ext>
            </a:extLst>
          </p:cNvPr>
          <p:cNvSpPr>
            <a:spLocks noGrp="1"/>
          </p:cNvSpPr>
          <p:nvPr>
            <p:ph type="ftr" sz="quarter" idx="14"/>
          </p:nvPr>
        </p:nvSpPr>
        <p:spPr/>
        <p:txBody>
          <a:bodyPr/>
          <a:lstStyle/>
          <a:p>
            <a:r>
              <a:rPr lang="en-GB"/>
              <a:t>School of Business &amp; Economics</a:t>
            </a:r>
            <a:endParaRPr lang="nl-NL" dirty="0"/>
          </a:p>
        </p:txBody>
      </p:sp>
      <p:sp>
        <p:nvSpPr>
          <p:cNvPr id="5" name="Slide Number Placeholder 4">
            <a:extLst>
              <a:ext uri="{FF2B5EF4-FFF2-40B4-BE49-F238E27FC236}">
                <a16:creationId xmlns:a16="http://schemas.microsoft.com/office/drawing/2014/main" id="{4F0BBF6B-029A-384E-B9CB-B63C0EAF2B3C}"/>
              </a:ext>
            </a:extLst>
          </p:cNvPr>
          <p:cNvSpPr>
            <a:spLocks noGrp="1"/>
          </p:cNvSpPr>
          <p:nvPr>
            <p:ph type="sldNum" sz="quarter" idx="15"/>
          </p:nvPr>
        </p:nvSpPr>
        <p:spPr/>
        <p:txBody>
          <a:bodyPr/>
          <a:lstStyle/>
          <a:p>
            <a:pPr algn="l"/>
            <a:fld id="{840C1E0B-154D-844F-9C3C-CB8827A7EAB0}" type="slidenum">
              <a:rPr lang="nl-NL" smtClean="0"/>
              <a:pPr algn="l"/>
              <a:t>5</a:t>
            </a:fld>
            <a:r>
              <a:rPr lang="nl-NL"/>
              <a:t> </a:t>
            </a:r>
            <a:endParaRPr lang="nl-NL" dirty="0"/>
          </a:p>
        </p:txBody>
      </p:sp>
    </p:spTree>
    <p:extLst>
      <p:ext uri="{BB962C8B-B14F-4D97-AF65-F5344CB8AC3E}">
        <p14:creationId xmlns:p14="http://schemas.microsoft.com/office/powerpoint/2010/main" val="180057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4BCF-DD43-8F47-8CD4-C3C1826485B3}"/>
              </a:ext>
            </a:extLst>
          </p:cNvPr>
          <p:cNvSpPr>
            <a:spLocks noGrp="1"/>
          </p:cNvSpPr>
          <p:nvPr>
            <p:ph type="title"/>
          </p:nvPr>
        </p:nvSpPr>
        <p:spPr>
          <a:xfrm>
            <a:off x="450850" y="451166"/>
            <a:ext cx="3716021" cy="782467"/>
          </a:xfrm>
        </p:spPr>
        <p:txBody>
          <a:bodyPr/>
          <a:lstStyle/>
          <a:p>
            <a:r>
              <a:rPr lang="en-US" dirty="0"/>
              <a:t>WHAT ABOUT </a:t>
            </a:r>
            <a:r>
              <a:rPr lang="en-US" b="1" dirty="0">
                <a:solidFill>
                  <a:schemeClr val="accent2">
                    <a:lumMod val="60000"/>
                    <a:lumOff val="40000"/>
                  </a:schemeClr>
                </a:solidFill>
              </a:rPr>
              <a:t>WRITING</a:t>
            </a:r>
            <a:r>
              <a:rPr lang="en-US" dirty="0"/>
              <a:t>?</a:t>
            </a:r>
          </a:p>
        </p:txBody>
      </p:sp>
      <p:sp>
        <p:nvSpPr>
          <p:cNvPr id="3" name="Text Placeholder 2">
            <a:extLst>
              <a:ext uri="{FF2B5EF4-FFF2-40B4-BE49-F238E27FC236}">
                <a16:creationId xmlns:a16="http://schemas.microsoft.com/office/drawing/2014/main" id="{40F1F367-8681-2947-BCE8-49A0A9F0580C}"/>
              </a:ext>
            </a:extLst>
          </p:cNvPr>
          <p:cNvSpPr>
            <a:spLocks noGrp="1"/>
          </p:cNvSpPr>
          <p:nvPr>
            <p:ph type="body" sz="quarter" idx="13"/>
          </p:nvPr>
        </p:nvSpPr>
        <p:spPr>
          <a:xfrm>
            <a:off x="1685924" y="1685925"/>
            <a:ext cx="9231457" cy="4273550"/>
          </a:xfrm>
        </p:spPr>
        <p:txBody>
          <a:bodyPr/>
          <a:lstStyle/>
          <a:p>
            <a:pPr marL="342900" indent="-342900">
              <a:buFont typeface="Arial" panose="020B0604020202020204" pitchFamily="34" charset="0"/>
              <a:buChar char="•"/>
            </a:pPr>
            <a:r>
              <a:rPr lang="en-US" dirty="0"/>
              <a:t>Writing itself is not mentioned as sufficient condition nor as necessary condition for authorship in Netherlands Code of Conduct</a:t>
            </a:r>
          </a:p>
          <a:p>
            <a:pPr marL="342900" indent="-342900">
              <a:buFont typeface="Arial" panose="020B0604020202020204" pitchFamily="34" charset="0"/>
              <a:buChar char="•"/>
            </a:pPr>
            <a:r>
              <a:rPr lang="en-US" dirty="0"/>
              <a:t>Is contributing to writing </a:t>
            </a:r>
            <a:r>
              <a:rPr lang="en-US" b="1" dirty="0">
                <a:solidFill>
                  <a:schemeClr val="accent2"/>
                </a:solidFill>
              </a:rPr>
              <a:t>sufficient</a:t>
            </a:r>
            <a:r>
              <a:rPr lang="en-US" dirty="0"/>
              <a:t> for authorship?</a:t>
            </a:r>
          </a:p>
          <a:p>
            <a:pPr marL="736600" lvl="2" indent="-285750"/>
            <a:r>
              <a:rPr lang="en-US" dirty="0">
                <a:solidFill>
                  <a:schemeClr val="bg1">
                    <a:lumMod val="50000"/>
                  </a:schemeClr>
                </a:solidFill>
              </a:rPr>
              <a:t>writing is often an important part of analysis and interpretation (in business &amp; economics)</a:t>
            </a:r>
          </a:p>
          <a:p>
            <a:pPr marL="736600" lvl="2" indent="-285750"/>
            <a:r>
              <a:rPr lang="en-US" dirty="0">
                <a:solidFill>
                  <a:schemeClr val="bg1">
                    <a:lumMod val="50000"/>
                  </a:schemeClr>
                </a:solidFill>
              </a:rPr>
              <a:t>contributing to writing is a sufficient condition for authorship when it contributes significantly to analysis or interpretation </a:t>
            </a:r>
          </a:p>
          <a:p>
            <a:pPr marL="736600" lvl="2" indent="-285750"/>
            <a:r>
              <a:rPr lang="en-US" dirty="0"/>
              <a:t>what degree of writing is sufficient depends on other contributions to research design, data collection, analysis and interpretation of findings (see slide 3)</a:t>
            </a:r>
            <a:endParaRPr lang="en-US" dirty="0">
              <a:solidFill>
                <a:schemeClr val="bg1">
                  <a:lumMod val="50000"/>
                </a:schemeClr>
              </a:solidFill>
            </a:endParaRPr>
          </a:p>
          <a:p>
            <a:pPr marL="342900" indent="-342900">
              <a:buFont typeface="Arial" panose="020B0604020202020204" pitchFamily="34" charset="0"/>
              <a:buChar char="•"/>
            </a:pPr>
            <a:r>
              <a:rPr lang="en-US" dirty="0"/>
              <a:t>Is contributing to writing </a:t>
            </a:r>
            <a:r>
              <a:rPr lang="en-US" b="1" dirty="0">
                <a:solidFill>
                  <a:schemeClr val="accent2"/>
                </a:solidFill>
              </a:rPr>
              <a:t>necessary</a:t>
            </a:r>
            <a:r>
              <a:rPr lang="en-US" dirty="0"/>
              <a:t> for authorship?</a:t>
            </a:r>
          </a:p>
          <a:p>
            <a:pPr marL="736600" lvl="2" indent="-285750"/>
            <a:r>
              <a:rPr lang="en-US" dirty="0">
                <a:solidFill>
                  <a:schemeClr val="bg1">
                    <a:lumMod val="50000"/>
                  </a:schemeClr>
                </a:solidFill>
              </a:rPr>
              <a:t>at least detailed attention and feedback on text is needed, because authorship entails accountability for content, unless explicitly stated otherwise (see slide 5)</a:t>
            </a:r>
          </a:p>
          <a:p>
            <a:pPr marL="342900" indent="-342900">
              <a:buFont typeface="Arial" panose="020B0604020202020204" pitchFamily="34" charset="0"/>
              <a:buChar char="•"/>
            </a:pPr>
            <a:r>
              <a:rPr lang="en-US" dirty="0"/>
              <a:t>Writing can entail drafting or revising</a:t>
            </a:r>
          </a:p>
          <a:p>
            <a:endParaRPr lang="en-US" dirty="0"/>
          </a:p>
        </p:txBody>
      </p:sp>
      <p:sp>
        <p:nvSpPr>
          <p:cNvPr id="4" name="Footer Placeholder 3">
            <a:extLst>
              <a:ext uri="{FF2B5EF4-FFF2-40B4-BE49-F238E27FC236}">
                <a16:creationId xmlns:a16="http://schemas.microsoft.com/office/drawing/2014/main" id="{989CEF72-FB7B-7848-9A31-2E00F458E19E}"/>
              </a:ext>
            </a:extLst>
          </p:cNvPr>
          <p:cNvSpPr>
            <a:spLocks noGrp="1"/>
          </p:cNvSpPr>
          <p:nvPr>
            <p:ph type="ftr" sz="quarter" idx="14"/>
          </p:nvPr>
        </p:nvSpPr>
        <p:spPr/>
        <p:txBody>
          <a:bodyPr/>
          <a:lstStyle/>
          <a:p>
            <a:r>
              <a:rPr lang="en-GB" dirty="0"/>
              <a:t>School of Business &amp; Economics</a:t>
            </a:r>
            <a:endParaRPr lang="nl-NL" dirty="0"/>
          </a:p>
        </p:txBody>
      </p:sp>
      <p:sp>
        <p:nvSpPr>
          <p:cNvPr id="5" name="Slide Number Placeholder 4">
            <a:extLst>
              <a:ext uri="{FF2B5EF4-FFF2-40B4-BE49-F238E27FC236}">
                <a16:creationId xmlns:a16="http://schemas.microsoft.com/office/drawing/2014/main" id="{344EB9A8-6832-874B-A3A3-BFD77D156135}"/>
              </a:ext>
            </a:extLst>
          </p:cNvPr>
          <p:cNvSpPr>
            <a:spLocks noGrp="1"/>
          </p:cNvSpPr>
          <p:nvPr>
            <p:ph type="sldNum" sz="quarter" idx="15"/>
          </p:nvPr>
        </p:nvSpPr>
        <p:spPr/>
        <p:txBody>
          <a:bodyPr/>
          <a:lstStyle/>
          <a:p>
            <a:pPr algn="l"/>
            <a:fld id="{840C1E0B-154D-844F-9C3C-CB8827A7EAB0}" type="slidenum">
              <a:rPr lang="nl-NL" smtClean="0"/>
              <a:pPr algn="l"/>
              <a:t>6</a:t>
            </a:fld>
            <a:r>
              <a:rPr lang="nl-NL"/>
              <a:t> </a:t>
            </a:r>
            <a:endParaRPr lang="nl-NL" dirty="0"/>
          </a:p>
        </p:txBody>
      </p:sp>
    </p:spTree>
    <p:extLst>
      <p:ext uri="{BB962C8B-B14F-4D97-AF65-F5344CB8AC3E}">
        <p14:creationId xmlns:p14="http://schemas.microsoft.com/office/powerpoint/2010/main" val="135006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7A1E-DE71-344C-A4F8-CC03F09E2763}"/>
              </a:ext>
            </a:extLst>
          </p:cNvPr>
          <p:cNvSpPr>
            <a:spLocks noGrp="1"/>
          </p:cNvSpPr>
          <p:nvPr>
            <p:ph type="title"/>
          </p:nvPr>
        </p:nvSpPr>
        <p:spPr>
          <a:xfrm>
            <a:off x="450850" y="451166"/>
            <a:ext cx="5169561" cy="782467"/>
          </a:xfrm>
        </p:spPr>
        <p:txBody>
          <a:bodyPr/>
          <a:lstStyle/>
          <a:p>
            <a:r>
              <a:rPr lang="en-US" dirty="0"/>
              <a:t>DEALING WITH AUTHORSHIP ISSUES</a:t>
            </a:r>
          </a:p>
        </p:txBody>
      </p:sp>
      <p:sp>
        <p:nvSpPr>
          <p:cNvPr id="3" name="Text Placeholder 2">
            <a:extLst>
              <a:ext uri="{FF2B5EF4-FFF2-40B4-BE49-F238E27FC236}">
                <a16:creationId xmlns:a16="http://schemas.microsoft.com/office/drawing/2014/main" id="{930145B8-C57C-6140-8FF1-2A4831207A4A}"/>
              </a:ext>
            </a:extLst>
          </p:cNvPr>
          <p:cNvSpPr>
            <a:spLocks noGrp="1"/>
          </p:cNvSpPr>
          <p:nvPr>
            <p:ph type="body" sz="quarter" idx="13"/>
          </p:nvPr>
        </p:nvSpPr>
        <p:spPr>
          <a:xfrm>
            <a:off x="1685924" y="1685925"/>
            <a:ext cx="9453131" cy="4273550"/>
          </a:xfrm>
        </p:spPr>
        <p:txBody>
          <a:bodyPr/>
          <a:lstStyle/>
          <a:p>
            <a:pPr marL="342900" indent="-342900">
              <a:buFont typeface="Arial" panose="020B0604020202020204" pitchFamily="34" charset="0"/>
              <a:buChar char="•"/>
            </a:pPr>
            <a:r>
              <a:rPr lang="en-US" dirty="0"/>
              <a:t>Rules leave much space for interpretation </a:t>
            </a:r>
          </a:p>
          <a:p>
            <a:pPr marL="736600" lvl="2" indent="-285750"/>
            <a:r>
              <a:rPr lang="en-US" dirty="0">
                <a:solidFill>
                  <a:schemeClr val="bg1">
                    <a:lumMod val="50000"/>
                  </a:schemeClr>
                </a:solidFill>
              </a:rPr>
              <a:t>what is a significant contribution? how important is writing?</a:t>
            </a:r>
          </a:p>
          <a:p>
            <a:pPr marL="736600" lvl="2" indent="-285750"/>
            <a:r>
              <a:rPr lang="en-US" dirty="0">
                <a:solidFill>
                  <a:schemeClr val="bg1">
                    <a:lumMod val="50000"/>
                  </a:schemeClr>
                </a:solidFill>
              </a:rPr>
              <a:t>interpretations and practices may differ across fields and institutions</a:t>
            </a:r>
          </a:p>
          <a:p>
            <a:pPr marL="342900" indent="-342900">
              <a:buFont typeface="Arial" panose="020B0604020202020204" pitchFamily="34" charset="0"/>
              <a:buChar char="•"/>
            </a:pPr>
            <a:r>
              <a:rPr lang="en-US" b="1" dirty="0">
                <a:solidFill>
                  <a:schemeClr val="accent2"/>
                </a:solidFill>
              </a:rPr>
              <a:t>Discuss </a:t>
            </a:r>
            <a:r>
              <a:rPr lang="en-US" dirty="0"/>
              <a:t>authorship </a:t>
            </a:r>
            <a:r>
              <a:rPr lang="en-US" b="1" dirty="0">
                <a:solidFill>
                  <a:schemeClr val="accent2"/>
                </a:solidFill>
              </a:rPr>
              <a:t>early</a:t>
            </a:r>
            <a:r>
              <a:rPr lang="en-US" dirty="0"/>
              <a:t> and </a:t>
            </a:r>
            <a:r>
              <a:rPr lang="en-US" dirty="0">
                <a:solidFill>
                  <a:schemeClr val="accent2"/>
                </a:solidFill>
              </a:rPr>
              <a:t>repeatedly</a:t>
            </a:r>
          </a:p>
          <a:p>
            <a:pPr marL="736600" lvl="2" indent="-285750"/>
            <a:r>
              <a:rPr lang="en-US" dirty="0">
                <a:solidFill>
                  <a:schemeClr val="bg1">
                    <a:lumMod val="50000"/>
                  </a:schemeClr>
                </a:solidFill>
              </a:rPr>
              <a:t>assessment of (anticipated) contributions may change over time </a:t>
            </a:r>
          </a:p>
          <a:p>
            <a:pPr marL="736600" lvl="2" indent="-285750"/>
            <a:r>
              <a:rPr lang="en-US" dirty="0">
                <a:solidFill>
                  <a:schemeClr val="bg1">
                    <a:lumMod val="50000"/>
                  </a:schemeClr>
                </a:solidFill>
              </a:rPr>
              <a:t>contributions may be hard to estimate ex-ante</a:t>
            </a:r>
          </a:p>
          <a:p>
            <a:pPr marL="736600" lvl="2" indent="-285750"/>
            <a:r>
              <a:rPr lang="en-US" dirty="0">
                <a:solidFill>
                  <a:schemeClr val="bg1">
                    <a:lumMod val="50000"/>
                  </a:schemeClr>
                </a:solidFill>
              </a:rPr>
              <a:t>consider authorship across </a:t>
            </a:r>
            <a:r>
              <a:rPr lang="en-US" b="1" dirty="0">
                <a:solidFill>
                  <a:schemeClr val="bg1">
                    <a:lumMod val="50000"/>
                  </a:schemeClr>
                </a:solidFill>
              </a:rPr>
              <a:t>multiple papers</a:t>
            </a:r>
            <a:r>
              <a:rPr lang="en-US" dirty="0">
                <a:solidFill>
                  <a:schemeClr val="bg1">
                    <a:lumMod val="50000"/>
                  </a:schemeClr>
                </a:solidFill>
              </a:rPr>
              <a:t>, if applicable</a:t>
            </a:r>
          </a:p>
          <a:p>
            <a:pPr marL="736600" lvl="2" indent="-285750"/>
            <a:r>
              <a:rPr lang="en-US" dirty="0">
                <a:solidFill>
                  <a:schemeClr val="bg1">
                    <a:lumMod val="50000"/>
                  </a:schemeClr>
                </a:solidFill>
              </a:rPr>
              <a:t>write agreements down (e.g. in email) and adapt later when needed</a:t>
            </a:r>
          </a:p>
          <a:p>
            <a:pPr marL="342900" indent="-342900">
              <a:buFont typeface="Arial" panose="020B0604020202020204" pitchFamily="34" charset="0"/>
              <a:buChar char="•"/>
            </a:pPr>
            <a:r>
              <a:rPr lang="en-US" dirty="0"/>
              <a:t>Senior staff have responsibility to ensure that authorship is discussed timely (but PhDs are encouraged to initiate discussion as well)</a:t>
            </a:r>
          </a:p>
          <a:p>
            <a:pPr marL="342900" indent="-342900">
              <a:buFont typeface="Arial" panose="020B0604020202020204" pitchFamily="34" charset="0"/>
              <a:buChar char="•"/>
            </a:pPr>
            <a:r>
              <a:rPr lang="en-US" dirty="0"/>
              <a:t>Supervisors can’t just demand authorship; yet supervisor and PhD can agree on co-authorship</a:t>
            </a:r>
          </a:p>
          <a:p>
            <a:pPr marL="342900" indent="-342900">
              <a:buFont typeface="Arial" panose="020B0604020202020204" pitchFamily="34" charset="0"/>
              <a:buChar char="•"/>
            </a:pPr>
            <a:r>
              <a:rPr lang="en-US" dirty="0"/>
              <a:t>Failing to discuss may lead to integrity concerns later on!</a:t>
            </a:r>
          </a:p>
          <a:p>
            <a:endParaRPr lang="en-US" dirty="0"/>
          </a:p>
        </p:txBody>
      </p:sp>
      <p:sp>
        <p:nvSpPr>
          <p:cNvPr id="4" name="Footer Placeholder 3">
            <a:extLst>
              <a:ext uri="{FF2B5EF4-FFF2-40B4-BE49-F238E27FC236}">
                <a16:creationId xmlns:a16="http://schemas.microsoft.com/office/drawing/2014/main" id="{821CCA60-0ABB-DD4F-8B86-4FD6BD33334D}"/>
              </a:ext>
            </a:extLst>
          </p:cNvPr>
          <p:cNvSpPr>
            <a:spLocks noGrp="1"/>
          </p:cNvSpPr>
          <p:nvPr>
            <p:ph type="ftr" sz="quarter" idx="14"/>
          </p:nvPr>
        </p:nvSpPr>
        <p:spPr/>
        <p:txBody>
          <a:bodyPr/>
          <a:lstStyle/>
          <a:p>
            <a:r>
              <a:rPr lang="en-GB" dirty="0"/>
              <a:t>School of Business &amp; Economics</a:t>
            </a:r>
            <a:endParaRPr lang="nl-NL" dirty="0"/>
          </a:p>
        </p:txBody>
      </p:sp>
      <p:sp>
        <p:nvSpPr>
          <p:cNvPr id="5" name="Slide Number Placeholder 4">
            <a:extLst>
              <a:ext uri="{FF2B5EF4-FFF2-40B4-BE49-F238E27FC236}">
                <a16:creationId xmlns:a16="http://schemas.microsoft.com/office/drawing/2014/main" id="{0EC41E40-73A4-3E4B-86AD-EFA013B080D1}"/>
              </a:ext>
            </a:extLst>
          </p:cNvPr>
          <p:cNvSpPr>
            <a:spLocks noGrp="1"/>
          </p:cNvSpPr>
          <p:nvPr>
            <p:ph type="sldNum" sz="quarter" idx="15"/>
          </p:nvPr>
        </p:nvSpPr>
        <p:spPr/>
        <p:txBody>
          <a:bodyPr/>
          <a:lstStyle/>
          <a:p>
            <a:pPr algn="l"/>
            <a:fld id="{840C1E0B-154D-844F-9C3C-CB8827A7EAB0}" type="slidenum">
              <a:rPr lang="nl-NL" smtClean="0"/>
              <a:pPr algn="l"/>
              <a:t>7</a:t>
            </a:fld>
            <a:r>
              <a:rPr lang="nl-NL"/>
              <a:t> </a:t>
            </a:r>
            <a:endParaRPr lang="nl-NL" dirty="0"/>
          </a:p>
        </p:txBody>
      </p:sp>
    </p:spTree>
    <p:extLst>
      <p:ext uri="{BB962C8B-B14F-4D97-AF65-F5344CB8AC3E}">
        <p14:creationId xmlns:p14="http://schemas.microsoft.com/office/powerpoint/2010/main" val="420723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6D8E-3CCD-2F46-9E2C-70EC28B27F78}"/>
              </a:ext>
            </a:extLst>
          </p:cNvPr>
          <p:cNvSpPr>
            <a:spLocks noGrp="1"/>
          </p:cNvSpPr>
          <p:nvPr>
            <p:ph type="title"/>
          </p:nvPr>
        </p:nvSpPr>
        <p:spPr/>
        <p:txBody>
          <a:bodyPr/>
          <a:lstStyle/>
          <a:p>
            <a:r>
              <a:rPr lang="en-US" dirty="0"/>
              <a:t>AUTHORSHIP ORDER</a:t>
            </a:r>
          </a:p>
        </p:txBody>
      </p:sp>
      <p:sp>
        <p:nvSpPr>
          <p:cNvPr id="3" name="Content Placeholder 2">
            <a:extLst>
              <a:ext uri="{FF2B5EF4-FFF2-40B4-BE49-F238E27FC236}">
                <a16:creationId xmlns:a16="http://schemas.microsoft.com/office/drawing/2014/main" id="{F603515F-A97E-CA49-BE90-8DBC3563331D}"/>
              </a:ext>
            </a:extLst>
          </p:cNvPr>
          <p:cNvSpPr>
            <a:spLocks noGrp="1"/>
          </p:cNvSpPr>
          <p:nvPr>
            <p:ph type="body" sz="quarter" idx="13"/>
          </p:nvPr>
        </p:nvSpPr>
        <p:spPr>
          <a:xfrm>
            <a:off x="1685925" y="1685925"/>
            <a:ext cx="8538730" cy="4273550"/>
          </a:xfrm>
        </p:spPr>
        <p:txBody>
          <a:bodyPr>
            <a:normAutofit/>
          </a:bodyPr>
          <a:lstStyle/>
          <a:p>
            <a:r>
              <a:rPr lang="en-US" dirty="0"/>
              <a:t>“Ensure a fair allocation and ordering of authorship, in line with the standards applicable within the discipline(s) concerned.” </a:t>
            </a:r>
          </a:p>
          <a:p>
            <a:endParaRPr lang="en-US" sz="2000" dirty="0"/>
          </a:p>
          <a:p>
            <a:r>
              <a:rPr lang="en-US" sz="2000" dirty="0"/>
              <a:t>(Netherlands Code of Conduct for Research Integrity, 3.32)</a:t>
            </a:r>
          </a:p>
          <a:p>
            <a:endParaRPr lang="en-US" dirty="0"/>
          </a:p>
          <a:p>
            <a:r>
              <a:rPr lang="en-US" dirty="0"/>
              <a:t>Authorship order practices differ across disciplines</a:t>
            </a:r>
          </a:p>
          <a:p>
            <a:pPr lvl="2"/>
            <a:r>
              <a:rPr lang="en-US" dirty="0">
                <a:solidFill>
                  <a:schemeClr val="bg1">
                    <a:lumMod val="50000"/>
                  </a:schemeClr>
                </a:solidFill>
              </a:rPr>
              <a:t>In management and economics, authors are sometimes ranked by contribution, sometimes alphabetically</a:t>
            </a:r>
          </a:p>
          <a:p>
            <a:pPr lvl="2"/>
            <a:r>
              <a:rPr lang="en-US" dirty="0">
                <a:solidFill>
                  <a:schemeClr val="bg1">
                    <a:lumMod val="50000"/>
                  </a:schemeClr>
                </a:solidFill>
              </a:rPr>
              <a:t>Make sure to include authorship order in early discussions</a:t>
            </a:r>
          </a:p>
          <a:p>
            <a:endParaRPr lang="en-US" dirty="0"/>
          </a:p>
          <a:p>
            <a:r>
              <a:rPr lang="en-US" dirty="0" err="1"/>
              <a:t>CRediT</a:t>
            </a:r>
            <a:r>
              <a:rPr lang="en-US" dirty="0"/>
              <a:t>: </a:t>
            </a:r>
            <a:r>
              <a:rPr lang="en-US" dirty="0">
                <a:hlinkClick r:id="rId2"/>
              </a:rPr>
              <a:t>Contributor Roles Taxonomy</a:t>
            </a:r>
            <a:endParaRPr lang="en-US" dirty="0"/>
          </a:p>
          <a:p>
            <a:endParaRPr lang="en-US" dirty="0"/>
          </a:p>
        </p:txBody>
      </p:sp>
      <p:sp>
        <p:nvSpPr>
          <p:cNvPr id="5" name="Footer Placeholder 4">
            <a:extLst>
              <a:ext uri="{FF2B5EF4-FFF2-40B4-BE49-F238E27FC236}">
                <a16:creationId xmlns:a16="http://schemas.microsoft.com/office/drawing/2014/main" id="{FC8DF0FB-1BC3-A943-A68F-9369AC32D151}"/>
              </a:ext>
            </a:extLst>
          </p:cNvPr>
          <p:cNvSpPr>
            <a:spLocks noGrp="1"/>
          </p:cNvSpPr>
          <p:nvPr>
            <p:ph type="ftr" sz="quarter" idx="14"/>
          </p:nvPr>
        </p:nvSpPr>
        <p:spPr/>
        <p:txBody>
          <a:bodyPr/>
          <a:lstStyle/>
          <a:p>
            <a:r>
              <a:rPr lang="en-GB"/>
              <a:t>School of Business &amp; Economics</a:t>
            </a:r>
            <a:endParaRPr lang="nl-NL" dirty="0"/>
          </a:p>
        </p:txBody>
      </p:sp>
      <p:sp>
        <p:nvSpPr>
          <p:cNvPr id="6" name="Slide Number Placeholder 5">
            <a:extLst>
              <a:ext uri="{FF2B5EF4-FFF2-40B4-BE49-F238E27FC236}">
                <a16:creationId xmlns:a16="http://schemas.microsoft.com/office/drawing/2014/main" id="{C145773C-5BF0-B64C-8B18-E5848DAD119F}"/>
              </a:ext>
            </a:extLst>
          </p:cNvPr>
          <p:cNvSpPr>
            <a:spLocks noGrp="1"/>
          </p:cNvSpPr>
          <p:nvPr>
            <p:ph type="sldNum" sz="quarter" idx="15"/>
          </p:nvPr>
        </p:nvSpPr>
        <p:spPr/>
        <p:txBody>
          <a:bodyPr/>
          <a:lstStyle/>
          <a:p>
            <a:pPr algn="l"/>
            <a:fld id="{840C1E0B-154D-844F-9C3C-CB8827A7EAB0}" type="slidenum">
              <a:rPr lang="nl-NL" smtClean="0"/>
              <a:pPr algn="l"/>
              <a:t>8</a:t>
            </a:fld>
            <a:r>
              <a:rPr lang="nl-NL"/>
              <a:t> </a:t>
            </a:r>
            <a:endParaRPr lang="nl-NL" dirty="0"/>
          </a:p>
        </p:txBody>
      </p:sp>
    </p:spTree>
    <p:extLst>
      <p:ext uri="{BB962C8B-B14F-4D97-AF65-F5344CB8AC3E}">
        <p14:creationId xmlns:p14="http://schemas.microsoft.com/office/powerpoint/2010/main" val="354078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9223-46D5-3F48-8746-4049D41C8A33}"/>
              </a:ext>
            </a:extLst>
          </p:cNvPr>
          <p:cNvSpPr>
            <a:spLocks noGrp="1"/>
          </p:cNvSpPr>
          <p:nvPr>
            <p:ph type="title"/>
          </p:nvPr>
        </p:nvSpPr>
        <p:spPr>
          <a:xfrm>
            <a:off x="450850" y="451166"/>
            <a:ext cx="3482048" cy="782467"/>
          </a:xfrm>
        </p:spPr>
        <p:txBody>
          <a:bodyPr/>
          <a:lstStyle/>
          <a:p>
            <a:r>
              <a:rPr lang="en-US" dirty="0"/>
              <a:t>ACKNOWLEDGEMENTS</a:t>
            </a:r>
          </a:p>
        </p:txBody>
      </p:sp>
      <p:sp>
        <p:nvSpPr>
          <p:cNvPr id="3" name="Text Placeholder 2">
            <a:extLst>
              <a:ext uri="{FF2B5EF4-FFF2-40B4-BE49-F238E27FC236}">
                <a16:creationId xmlns:a16="http://schemas.microsoft.com/office/drawing/2014/main" id="{5C546B57-AD94-664C-B7CA-739BE35AB725}"/>
              </a:ext>
            </a:extLst>
          </p:cNvPr>
          <p:cNvSpPr>
            <a:spLocks noGrp="1"/>
          </p:cNvSpPr>
          <p:nvPr>
            <p:ph type="body" sz="quarter" idx="13"/>
          </p:nvPr>
        </p:nvSpPr>
        <p:spPr>
          <a:xfrm>
            <a:off x="1685925" y="1685925"/>
            <a:ext cx="7887566" cy="4273550"/>
          </a:xfrm>
        </p:spPr>
        <p:txBody>
          <a:bodyPr/>
          <a:lstStyle/>
          <a:p>
            <a:r>
              <a:rPr lang="en-US" dirty="0"/>
              <a:t>Acknowledgements may be used to denote contributions to a publication that do not meet the criteria for authorship, e.g.:</a:t>
            </a:r>
          </a:p>
          <a:p>
            <a:pPr marL="793750" lvl="2" indent="-342900"/>
            <a:r>
              <a:rPr lang="en-US" sz="2000" dirty="0">
                <a:solidFill>
                  <a:schemeClr val="bg1">
                    <a:lumMod val="50000"/>
                  </a:schemeClr>
                </a:solidFill>
              </a:rPr>
              <a:t>feedback on a draft</a:t>
            </a:r>
          </a:p>
          <a:p>
            <a:pPr marL="793750" lvl="2" indent="-342900"/>
            <a:r>
              <a:rPr lang="en-US" sz="2000" dirty="0">
                <a:solidFill>
                  <a:schemeClr val="bg1">
                    <a:lumMod val="50000"/>
                  </a:schemeClr>
                </a:solidFill>
              </a:rPr>
              <a:t>data providers (including interviewees)</a:t>
            </a:r>
          </a:p>
          <a:p>
            <a:pPr marL="793750" lvl="2" indent="-342900"/>
            <a:r>
              <a:rPr lang="en-US" sz="2000" dirty="0">
                <a:solidFill>
                  <a:schemeClr val="bg1">
                    <a:lumMod val="50000"/>
                  </a:schemeClr>
                </a:solidFill>
              </a:rPr>
              <a:t>supervision and mentoring</a:t>
            </a:r>
          </a:p>
          <a:p>
            <a:pPr marL="793750" lvl="2" indent="-342900"/>
            <a:r>
              <a:rPr lang="en-US" sz="2000" dirty="0">
                <a:solidFill>
                  <a:schemeClr val="bg1">
                    <a:lumMod val="50000"/>
                  </a:schemeClr>
                </a:solidFill>
              </a:rPr>
              <a:t>financial support</a:t>
            </a:r>
          </a:p>
          <a:p>
            <a:endParaRPr lang="en-US" dirty="0"/>
          </a:p>
        </p:txBody>
      </p:sp>
      <p:sp>
        <p:nvSpPr>
          <p:cNvPr id="4" name="Footer Placeholder 3">
            <a:extLst>
              <a:ext uri="{FF2B5EF4-FFF2-40B4-BE49-F238E27FC236}">
                <a16:creationId xmlns:a16="http://schemas.microsoft.com/office/drawing/2014/main" id="{B514E545-8CD5-404A-9238-C42572D9349C}"/>
              </a:ext>
            </a:extLst>
          </p:cNvPr>
          <p:cNvSpPr>
            <a:spLocks noGrp="1"/>
          </p:cNvSpPr>
          <p:nvPr>
            <p:ph type="ftr" sz="quarter" idx="14"/>
          </p:nvPr>
        </p:nvSpPr>
        <p:spPr/>
        <p:txBody>
          <a:bodyPr/>
          <a:lstStyle/>
          <a:p>
            <a:r>
              <a:rPr lang="en-GB"/>
              <a:t>School of Business &amp; Economics</a:t>
            </a:r>
            <a:endParaRPr lang="nl-NL" dirty="0"/>
          </a:p>
        </p:txBody>
      </p:sp>
      <p:sp>
        <p:nvSpPr>
          <p:cNvPr id="5" name="Slide Number Placeholder 4">
            <a:extLst>
              <a:ext uri="{FF2B5EF4-FFF2-40B4-BE49-F238E27FC236}">
                <a16:creationId xmlns:a16="http://schemas.microsoft.com/office/drawing/2014/main" id="{629F5C6C-22CC-AF4F-8A3A-819BF261DC0C}"/>
              </a:ext>
            </a:extLst>
          </p:cNvPr>
          <p:cNvSpPr>
            <a:spLocks noGrp="1"/>
          </p:cNvSpPr>
          <p:nvPr>
            <p:ph type="sldNum" sz="quarter" idx="15"/>
          </p:nvPr>
        </p:nvSpPr>
        <p:spPr/>
        <p:txBody>
          <a:bodyPr/>
          <a:lstStyle/>
          <a:p>
            <a:pPr algn="l"/>
            <a:fld id="{840C1E0B-154D-844F-9C3C-CB8827A7EAB0}" type="slidenum">
              <a:rPr lang="nl-NL" smtClean="0"/>
              <a:pPr algn="l"/>
              <a:t>9</a:t>
            </a:fld>
            <a:r>
              <a:rPr lang="nl-NL"/>
              <a:t> </a:t>
            </a:r>
            <a:endParaRPr lang="nl-NL" dirty="0"/>
          </a:p>
        </p:txBody>
      </p:sp>
    </p:spTree>
    <p:extLst>
      <p:ext uri="{BB962C8B-B14F-4D97-AF65-F5344CB8AC3E}">
        <p14:creationId xmlns:p14="http://schemas.microsoft.com/office/powerpoint/2010/main" val="3441011019"/>
      </p:ext>
    </p:extLst>
  </p:cSld>
  <p:clrMapOvr>
    <a:masterClrMapping/>
  </p:clrMapOvr>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 CMC.potx" id="{E2BFED3F-54C6-484A-85A2-1DE22DC366C8}" vid="{CCC099C3-2A30-4352-9C56-1D476CDFAF9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VU layout</Template>
  <TotalTime>206</TotalTime>
  <Words>819</Words>
  <Application>Microsoft Macintosh PowerPoint</Application>
  <PresentationFormat>Custom</PresentationFormat>
  <Paragraphs>96</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DINPro</vt:lpstr>
      <vt:lpstr>DINPro-Medium</vt:lpstr>
      <vt:lpstr>Arial</vt:lpstr>
      <vt:lpstr>Calibri</vt:lpstr>
      <vt:lpstr>Symbol</vt:lpstr>
      <vt:lpstr>VU layout</vt:lpstr>
      <vt:lpstr>PowerPoint Presentation</vt:lpstr>
      <vt:lpstr>AUTHORSHIP: CONTRIBUTION &amp; ACCOUNTABILITY</vt:lpstr>
      <vt:lpstr>CRITERIA FOR AUTHORSHIP: CONTRIBUTION (1)</vt:lpstr>
      <vt:lpstr>CRITERIA FOR AUTHORSHIP: CONTRIBUTION (2)</vt:lpstr>
      <vt:lpstr>CRITERIA FOR AUTHORSHIP: ACCOUNTABILITY</vt:lpstr>
      <vt:lpstr>WHAT ABOUT WRITING?</vt:lpstr>
      <vt:lpstr>DEALING WITH AUTHORSHIP ISSUES</vt:lpstr>
      <vt:lpstr>AUTHORSHIP ORDER</vt:lpstr>
      <vt:lpstr>ACKNOWLEDGEMENTS</vt:lpstr>
      <vt:lpstr>ARTICLES IN DISSERTATIONS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slide types</dc:title>
  <dc:subject/>
  <dc:creator>Microsoft Office User</dc:creator>
  <cp:keywords/>
  <dc:description/>
  <cp:lastModifiedBy>Berends, J.J. (JJ)</cp:lastModifiedBy>
  <cp:revision>27</cp:revision>
  <dcterms:created xsi:type="dcterms:W3CDTF">2020-05-26T13:30:24Z</dcterms:created>
  <dcterms:modified xsi:type="dcterms:W3CDTF">2022-05-30T11:02:08Z</dcterms:modified>
  <cp:category/>
</cp:coreProperties>
</file>