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56" r:id="rId2"/>
    <p:sldId id="257" r:id="rId3"/>
    <p:sldId id="269" r:id="rId4"/>
    <p:sldId id="287" r:id="rId5"/>
    <p:sldId id="294" r:id="rId6"/>
    <p:sldId id="295" r:id="rId7"/>
    <p:sldId id="288" r:id="rId8"/>
    <p:sldId id="289" r:id="rId9"/>
    <p:sldId id="290" r:id="rId10"/>
    <p:sldId id="292" r:id="rId11"/>
    <p:sldId id="296" r:id="rId12"/>
    <p:sldId id="297" r:id="rId13"/>
    <p:sldId id="282" r:id="rId14"/>
    <p:sldId id="276" r:id="rId15"/>
    <p:sldId id="283" r:id="rId16"/>
    <p:sldId id="277" r:id="rId17"/>
    <p:sldId id="279" r:id="rId18"/>
    <p:sldId id="275" r:id="rId19"/>
    <p:sldId id="278" r:id="rId20"/>
    <p:sldId id="280" r:id="rId21"/>
    <p:sldId id="259" r:id="rId22"/>
    <p:sldId id="285" r:id="rId23"/>
    <p:sldId id="284" r:id="rId24"/>
    <p:sldId id="286" r:id="rId25"/>
    <p:sldId id="28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36"/>
    <p:restoredTop sz="95890"/>
  </p:normalViewPr>
  <p:slideViewPr>
    <p:cSldViewPr snapToGrid="0" snapToObjects="1">
      <p:cViewPr varScale="1">
        <p:scale>
          <a:sx n="112" d="100"/>
          <a:sy n="112" d="100"/>
        </p:scale>
        <p:origin x="5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070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071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4357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6201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1714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0885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03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1950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521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5697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81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7948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634844-D54A-E946-B400-07F0C6BB46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TTT </a:t>
            </a:r>
            <a:r>
              <a:rPr lang="nl-NL" dirty="0" err="1"/>
              <a:t>Advocacy</a:t>
            </a:r>
            <a:r>
              <a:rPr lang="nl-NL" dirty="0"/>
              <a:t> Academy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0191956-9B87-E84F-BE77-33B7665074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dirty="0" err="1"/>
              <a:t>Refugee</a:t>
            </a:r>
            <a:r>
              <a:rPr lang="nl-NL" dirty="0"/>
              <a:t> Academy (R.A.)– Vrije Universiteit Amsterdam</a:t>
            </a:r>
          </a:p>
          <a:p>
            <a:r>
              <a:rPr lang="nl-NL" dirty="0"/>
              <a:t>Elena </a:t>
            </a:r>
            <a:r>
              <a:rPr lang="nl-NL" dirty="0" err="1"/>
              <a:t>Ponzoni</a:t>
            </a:r>
            <a:r>
              <a:rPr lang="nl-NL" dirty="0"/>
              <a:t>, Mohammed </a:t>
            </a:r>
            <a:r>
              <a:rPr lang="nl-NL" dirty="0" err="1"/>
              <a:t>Badran</a:t>
            </a:r>
            <a:r>
              <a:rPr lang="nl-NL" dirty="0"/>
              <a:t>, </a:t>
            </a:r>
            <a:r>
              <a:rPr lang="nl-NL" dirty="0" err="1"/>
              <a:t>Domenica</a:t>
            </a:r>
            <a:r>
              <a:rPr lang="nl-NL" dirty="0"/>
              <a:t> </a:t>
            </a:r>
            <a:r>
              <a:rPr lang="nl-NL" dirty="0" err="1"/>
              <a:t>Ghidei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44136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91AC37-04F6-A343-AFE0-3236CEE70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Typical</a:t>
            </a:r>
            <a:r>
              <a:rPr lang="nl-NL" dirty="0"/>
              <a:t> </a:t>
            </a:r>
            <a:r>
              <a:rPr lang="nl-NL" dirty="0" err="1"/>
              <a:t>questions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4A93D88-3CA2-FC41-BCCC-77136738B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571500"/>
            <a:ext cx="6281873" cy="5480308"/>
          </a:xfrm>
        </p:spPr>
        <p:txBody>
          <a:bodyPr/>
          <a:lstStyle/>
          <a:p>
            <a:pPr marL="0" indent="0">
              <a:buNone/>
            </a:pP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don’t</a:t>
            </a:r>
            <a:r>
              <a:rPr lang="nl-NL" dirty="0"/>
              <a:t> </a:t>
            </a:r>
            <a:r>
              <a:rPr lang="nl-NL" dirty="0" err="1"/>
              <a:t>need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have a </a:t>
            </a:r>
            <a:r>
              <a:rPr lang="nl-NL" dirty="0" err="1"/>
              <a:t>definitive</a:t>
            </a:r>
            <a:r>
              <a:rPr lang="nl-NL" dirty="0"/>
              <a:t> </a:t>
            </a:r>
            <a:r>
              <a:rPr lang="nl-NL" dirty="0" err="1"/>
              <a:t>answer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these </a:t>
            </a:r>
            <a:r>
              <a:rPr lang="nl-NL" dirty="0" err="1"/>
              <a:t>questions</a:t>
            </a:r>
            <a:r>
              <a:rPr lang="nl-NL" dirty="0"/>
              <a:t>, but </a:t>
            </a:r>
            <a:r>
              <a:rPr lang="nl-NL" dirty="0" err="1"/>
              <a:t>it</a:t>
            </a:r>
            <a:r>
              <a:rPr lang="nl-NL" dirty="0"/>
              <a:t> </a:t>
            </a:r>
            <a:r>
              <a:rPr lang="nl-NL" dirty="0" err="1"/>
              <a:t>helps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think</a:t>
            </a:r>
            <a:r>
              <a:rPr lang="nl-NL" dirty="0"/>
              <a:t> </a:t>
            </a:r>
            <a:r>
              <a:rPr lang="nl-NL" dirty="0" err="1"/>
              <a:t>about</a:t>
            </a:r>
            <a:r>
              <a:rPr lang="nl-NL" dirty="0"/>
              <a:t> </a:t>
            </a:r>
            <a:r>
              <a:rPr lang="nl-NL" dirty="0" err="1"/>
              <a:t>them</a:t>
            </a:r>
            <a:r>
              <a:rPr lang="nl-NL" dirty="0"/>
              <a:t> beforehand.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err="1"/>
              <a:t>Examples</a:t>
            </a:r>
            <a:r>
              <a:rPr lang="nl-NL" dirty="0"/>
              <a:t>: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-webkit-standard"/>
                <a:ea typeface="Times New Roman" panose="02020603050405020304" pitchFamily="18" charset="0"/>
              </a:rPr>
              <a:t>How can we know which organizations to engage with?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dirty="0">
                <a:solidFill>
                  <a:srgbClr val="000000"/>
                </a:solidFill>
                <a:effectLst/>
                <a:latin typeface="-webkit-standard"/>
                <a:ea typeface="Times New Roman" panose="02020603050405020304" pitchFamily="18" charset="0"/>
              </a:rPr>
              <a:t>Where can we find the right people? Where do we find refugee-led organizations?</a:t>
            </a:r>
            <a:endParaRPr lang="nl-N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-webkit-standard"/>
                <a:ea typeface="Times New Roman" panose="02020603050405020304" pitchFamily="18" charset="0"/>
              </a:rPr>
              <a:t>We can't engage with everyone. How do you choose who to involve? 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-webkit-standard"/>
              </a:rPr>
              <a:t>It's better to have one organization than multiple organizations. It's more efficient.  </a:t>
            </a:r>
            <a:endParaRPr lang="nl-NL" dirty="0">
              <a:solidFill>
                <a:srgbClr val="000000"/>
              </a:solidFill>
              <a:latin typeface="-webkit-standard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-webkit-standard"/>
                <a:ea typeface="Times New Roman" panose="02020603050405020304" pitchFamily="18" charset="0"/>
              </a:rPr>
              <a:t>How do we deal with tensions and competing attitudes within refugee communities?</a:t>
            </a:r>
            <a:endParaRPr lang="nl-N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37997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B4604D-D72F-5740-9D52-FF4097EA2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Typical</a:t>
            </a:r>
            <a:r>
              <a:rPr lang="nl-NL" dirty="0"/>
              <a:t> </a:t>
            </a:r>
            <a:r>
              <a:rPr lang="nl-NL" dirty="0" err="1"/>
              <a:t>questions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CCDFCEF-96B8-8840-9E3D-529DC70F5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-webkit-standard"/>
                <a:ea typeface="Times New Roman" panose="02020603050405020304" pitchFamily="18" charset="0"/>
              </a:rPr>
              <a:t>Are these advocates representative enough? Objective enough?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nl-N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-webkit-standard"/>
                <a:ea typeface="Times New Roman" panose="02020603050405020304" pitchFamily="18" charset="0"/>
              </a:rPr>
              <a:t>We should not consult only refugees but also the host community.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nl-N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-webkit-standard"/>
                <a:ea typeface="Times New Roman" panose="02020603050405020304" pitchFamily="18" charset="0"/>
              </a:rPr>
              <a:t>We make policies for all refugees not for a specific group. We can't talk with one group only.</a:t>
            </a:r>
            <a:endParaRPr lang="nl-N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8979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39EDA-4D07-D94C-9B85-F05B8C548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Typical</a:t>
            </a:r>
            <a:r>
              <a:rPr lang="nl-NL" dirty="0"/>
              <a:t> </a:t>
            </a:r>
            <a:r>
              <a:rPr lang="nl-NL" dirty="0" err="1"/>
              <a:t>questions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9DC8B9-002C-DC4A-A473-48FB400F6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-webkit-standard"/>
                <a:ea typeface="Times New Roman" panose="02020603050405020304" pitchFamily="18" charset="0"/>
                <a:cs typeface="Times New Roman" panose="02020603050405020304" pitchFamily="18" charset="0"/>
              </a:rPr>
              <a:t>I myself am convinced of the importance of the refugee perspective but how can I convince people above me in the organization? 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  <a:latin typeface="-webkit-standard"/>
              <a:cs typeface="Times New Roman" panose="02020603050405020304" pitchFamily="18" charset="0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-webkit-standard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0000"/>
                </a:solidFill>
                <a:latin typeface="-webkit-standard"/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en-US" dirty="0">
                <a:solidFill>
                  <a:srgbClr val="000000"/>
                </a:solidFill>
                <a:latin typeface="-webkit-standard"/>
                <a:cs typeface="Times New Roman" panose="02020603050405020304" pitchFamily="18" charset="0"/>
              </a:rPr>
              <a:t>Can you think of more questions??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8493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3E417C-6689-B944-9B32-AFBA0D33C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Lecture</a:t>
            </a:r>
            <a:r>
              <a:rPr lang="nl-NL" dirty="0"/>
              <a:t>: </a:t>
            </a:r>
            <a:r>
              <a:rPr lang="nl-NL" dirty="0" err="1"/>
              <a:t>Polyvocal</a:t>
            </a:r>
            <a:r>
              <a:rPr lang="nl-NL" dirty="0"/>
              <a:t> policymaking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FC64856-0F62-CA4E-83DB-F89597025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8" y="803186"/>
            <a:ext cx="3498980" cy="4750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nl-NL" sz="1800" dirty="0"/>
          </a:p>
          <a:p>
            <a:pPr marL="0" indent="0">
              <a:lnSpc>
                <a:spcPct val="100000"/>
              </a:lnSpc>
              <a:buNone/>
            </a:pPr>
            <a:endParaRPr lang="nl-NL" dirty="0"/>
          </a:p>
          <a:p>
            <a:pPr marL="0" indent="0">
              <a:lnSpc>
                <a:spcPct val="100000"/>
              </a:lnSpc>
              <a:buNone/>
            </a:pPr>
            <a:r>
              <a:rPr lang="nl-NL" sz="1800" dirty="0" err="1"/>
              <a:t>By</a:t>
            </a:r>
            <a:r>
              <a:rPr lang="nl-NL" sz="1800" dirty="0"/>
              <a:t> </a:t>
            </a:r>
            <a:r>
              <a:rPr lang="nl-NL" sz="1800" dirty="0" err="1"/>
              <a:t>Halleh</a:t>
            </a:r>
            <a:r>
              <a:rPr lang="nl-NL" sz="1800" dirty="0"/>
              <a:t> </a:t>
            </a:r>
            <a:r>
              <a:rPr lang="nl-NL" sz="1800" dirty="0" err="1"/>
              <a:t>Ghorashi</a:t>
            </a:r>
            <a:endParaRPr lang="nl-NL" sz="1800" dirty="0"/>
          </a:p>
          <a:p>
            <a:pPr marL="0" indent="0">
              <a:lnSpc>
                <a:spcPct val="100000"/>
              </a:lnSpc>
              <a:buNone/>
            </a:pPr>
            <a:r>
              <a:rPr lang="nl-NL" sz="1800" i="1" dirty="0"/>
              <a:t>Professor of </a:t>
            </a:r>
            <a:r>
              <a:rPr lang="nl-NL" sz="1800" i="1" dirty="0" err="1"/>
              <a:t>Diversity</a:t>
            </a:r>
            <a:r>
              <a:rPr lang="nl-NL" sz="1800" i="1" dirty="0"/>
              <a:t> </a:t>
            </a:r>
            <a:r>
              <a:rPr lang="nl-NL" sz="1800" i="1" dirty="0" err="1"/>
              <a:t>and</a:t>
            </a:r>
            <a:r>
              <a:rPr lang="nl-NL" sz="1800" i="1" dirty="0"/>
              <a:t> Integration – </a:t>
            </a:r>
            <a:r>
              <a:rPr lang="nl-NL" sz="1800" i="1" dirty="0" err="1"/>
              <a:t>Sociology</a:t>
            </a:r>
            <a:endParaRPr lang="nl-NL" sz="1800" i="1" dirty="0"/>
          </a:p>
          <a:p>
            <a:pPr marL="0" indent="0">
              <a:lnSpc>
                <a:spcPct val="100000"/>
              </a:lnSpc>
              <a:buNone/>
            </a:pPr>
            <a:r>
              <a:rPr lang="nl-NL" i="1" dirty="0"/>
              <a:t>Vrije Universiteit </a:t>
            </a:r>
            <a:r>
              <a:rPr lang="nl-NL" i="1" dirty="0" err="1"/>
              <a:t>Amstedam</a:t>
            </a:r>
            <a:endParaRPr lang="nl-NL" sz="1800" i="1" dirty="0"/>
          </a:p>
        </p:txBody>
      </p:sp>
      <p:pic>
        <p:nvPicPr>
          <p:cNvPr id="4" name="Picture 6" descr="H Ghorashi — Vrije Universiteit Amsterdam">
            <a:extLst>
              <a:ext uri="{FF2B5EF4-FFF2-40B4-BE49-F238E27FC236}">
                <a16:creationId xmlns:a16="http://schemas.microsoft.com/office/drawing/2014/main" id="{3BC66C23-D0AA-464E-B79F-9BD74D6CA1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287" y="2167030"/>
            <a:ext cx="1817957" cy="2822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576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3A051C-7385-634C-9FDE-944AEB087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Participatory</a:t>
            </a:r>
            <a:r>
              <a:rPr lang="nl-NL" dirty="0"/>
              <a:t> </a:t>
            </a:r>
            <a:r>
              <a:rPr lang="nl-NL" dirty="0" err="1"/>
              <a:t>governance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2A93FAB-2E18-F045-ABB1-5D567F148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 err="1"/>
              <a:t>Inclusion</a:t>
            </a:r>
            <a:r>
              <a:rPr lang="nl-NL" sz="2000" dirty="0"/>
              <a:t> of different </a:t>
            </a:r>
            <a:r>
              <a:rPr lang="nl-NL" sz="2000" dirty="0" err="1"/>
              <a:t>perspectives</a:t>
            </a:r>
            <a:r>
              <a:rPr lang="nl-NL" sz="2000" dirty="0"/>
              <a:t> </a:t>
            </a:r>
            <a:r>
              <a:rPr lang="nl-NL" sz="2000" dirty="0" err="1"/>
              <a:t>to</a:t>
            </a:r>
            <a:r>
              <a:rPr lang="nl-NL" sz="2000" dirty="0"/>
              <a:t> </a:t>
            </a:r>
            <a:r>
              <a:rPr lang="nl-NL" sz="2000" dirty="0" err="1"/>
              <a:t>create</a:t>
            </a:r>
            <a:r>
              <a:rPr lang="nl-NL" sz="2000" dirty="0"/>
              <a:t> ‘</a:t>
            </a:r>
            <a:r>
              <a:rPr lang="nl-NL" sz="2000" dirty="0" err="1"/>
              <a:t>polivocality</a:t>
            </a:r>
            <a:r>
              <a:rPr lang="nl-NL" sz="2000" dirty="0"/>
              <a:t>’ in policymaking </a:t>
            </a:r>
          </a:p>
          <a:p>
            <a:endParaRPr lang="nl-NL" sz="2000" dirty="0"/>
          </a:p>
          <a:p>
            <a:r>
              <a:rPr lang="nl-NL" sz="2000" i="1" dirty="0" err="1"/>
              <a:t>Deep</a:t>
            </a:r>
            <a:r>
              <a:rPr lang="nl-NL" sz="2000" i="1" dirty="0"/>
              <a:t> </a:t>
            </a:r>
            <a:r>
              <a:rPr lang="nl-NL" sz="2000" i="1" dirty="0" err="1"/>
              <a:t>democracy</a:t>
            </a:r>
            <a:r>
              <a:rPr lang="nl-NL" sz="2000" i="1" dirty="0"/>
              <a:t> </a:t>
            </a:r>
            <a:r>
              <a:rPr lang="nl-NL" sz="2000" dirty="0" err="1"/>
              <a:t>within</a:t>
            </a:r>
            <a:r>
              <a:rPr lang="nl-NL" sz="2000" dirty="0"/>
              <a:t> </a:t>
            </a:r>
            <a:r>
              <a:rPr lang="nl-NL" sz="2000" dirty="0" err="1"/>
              <a:t>deliberative</a:t>
            </a:r>
            <a:r>
              <a:rPr lang="nl-NL" sz="2000" dirty="0"/>
              <a:t> </a:t>
            </a:r>
            <a:r>
              <a:rPr lang="nl-NL" sz="2000" dirty="0" err="1"/>
              <a:t>structures</a:t>
            </a:r>
            <a:r>
              <a:rPr lang="nl-NL" sz="2000" dirty="0"/>
              <a:t>: Making </a:t>
            </a:r>
            <a:r>
              <a:rPr lang="nl-NL" sz="2000" dirty="0" err="1"/>
              <a:t>space</a:t>
            </a:r>
            <a:r>
              <a:rPr lang="nl-NL" sz="2000" dirty="0"/>
              <a:t> </a:t>
            </a:r>
            <a:r>
              <a:rPr lang="nl-NL" sz="2000" dirty="0" err="1"/>
              <a:t>for</a:t>
            </a:r>
            <a:r>
              <a:rPr lang="nl-NL" sz="2000" dirty="0"/>
              <a:t> </a:t>
            </a:r>
            <a:r>
              <a:rPr lang="nl-NL" sz="2000" dirty="0" err="1"/>
              <a:t>unusual</a:t>
            </a:r>
            <a:r>
              <a:rPr lang="nl-NL" sz="2000" dirty="0"/>
              <a:t> </a:t>
            </a:r>
            <a:r>
              <a:rPr lang="nl-NL" sz="2000" dirty="0" err="1"/>
              <a:t>and</a:t>
            </a:r>
            <a:r>
              <a:rPr lang="nl-NL" sz="2000" dirty="0"/>
              <a:t> even </a:t>
            </a:r>
            <a:r>
              <a:rPr lang="nl-NL" sz="2000" dirty="0" err="1"/>
              <a:t>disruptive</a:t>
            </a:r>
            <a:r>
              <a:rPr lang="nl-NL" sz="2000" dirty="0"/>
              <a:t> </a:t>
            </a:r>
            <a:r>
              <a:rPr lang="nl-NL" sz="2000" dirty="0" err="1"/>
              <a:t>voices</a:t>
            </a:r>
            <a:r>
              <a:rPr lang="nl-NL" sz="2000" dirty="0"/>
              <a:t> in </a:t>
            </a:r>
            <a:r>
              <a:rPr lang="nl-NL" sz="2000" dirty="0" err="1"/>
              <a:t>the</a:t>
            </a:r>
            <a:r>
              <a:rPr lang="nl-NL" sz="2000" dirty="0"/>
              <a:t> </a:t>
            </a:r>
            <a:r>
              <a:rPr lang="nl-NL" sz="2000" dirty="0" err="1"/>
              <a:t>process</a:t>
            </a:r>
            <a:r>
              <a:rPr lang="nl-NL" sz="2000" dirty="0"/>
              <a:t> of </a:t>
            </a:r>
            <a:r>
              <a:rPr lang="nl-NL" sz="2000" dirty="0" err="1"/>
              <a:t>decision</a:t>
            </a:r>
            <a:r>
              <a:rPr lang="nl-NL" sz="2000" dirty="0"/>
              <a:t> making /policy making.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8530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64FC52-9D63-BD49-A15C-DBD41F38B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Different </a:t>
            </a:r>
            <a:r>
              <a:rPr lang="nl-NL" dirty="0" err="1"/>
              <a:t>forms</a:t>
            </a:r>
            <a:r>
              <a:rPr lang="nl-NL" dirty="0"/>
              <a:t> of power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87F88CD-DCA1-D342-8A25-92A90038C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err="1"/>
              <a:t>Visible</a:t>
            </a:r>
            <a:r>
              <a:rPr lang="nl-NL" sz="2400" dirty="0"/>
              <a:t> power – power of </a:t>
            </a:r>
            <a:r>
              <a:rPr lang="nl-NL" sz="2400" dirty="0" err="1"/>
              <a:t>domination</a:t>
            </a:r>
            <a:r>
              <a:rPr lang="nl-NL" sz="2400" dirty="0"/>
              <a:t> </a:t>
            </a:r>
          </a:p>
          <a:p>
            <a:r>
              <a:rPr lang="nl-NL" sz="2400" dirty="0" err="1"/>
              <a:t>Invisible</a:t>
            </a:r>
            <a:r>
              <a:rPr lang="nl-NL" sz="2400" dirty="0"/>
              <a:t> power - discourses </a:t>
            </a:r>
            <a:r>
              <a:rPr lang="nl-NL" sz="2400" dirty="0" err="1"/>
              <a:t>that</a:t>
            </a:r>
            <a:r>
              <a:rPr lang="nl-NL" sz="2400" dirty="0"/>
              <a:t> reproduce </a:t>
            </a:r>
            <a:r>
              <a:rPr lang="nl-NL" sz="2400" dirty="0" err="1"/>
              <a:t>certain</a:t>
            </a:r>
            <a:r>
              <a:rPr lang="nl-NL" sz="2400" dirty="0"/>
              <a:t> taken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granted</a:t>
            </a:r>
            <a:r>
              <a:rPr lang="nl-NL" sz="2400" dirty="0"/>
              <a:t> </a:t>
            </a:r>
            <a:r>
              <a:rPr lang="nl-NL" sz="2400" dirty="0" err="1"/>
              <a:t>ways</a:t>
            </a:r>
            <a:r>
              <a:rPr lang="nl-NL" sz="2400" dirty="0"/>
              <a:t> of thinking </a:t>
            </a:r>
            <a:r>
              <a:rPr lang="nl-NL" sz="2400" dirty="0" err="1"/>
              <a:t>and</a:t>
            </a:r>
            <a:r>
              <a:rPr lang="nl-NL" sz="2400" dirty="0"/>
              <a:t> </a:t>
            </a:r>
            <a:r>
              <a:rPr lang="nl-NL" sz="2400" dirty="0" err="1"/>
              <a:t>acting</a:t>
            </a:r>
            <a:endParaRPr lang="nl-NL" sz="2400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385644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3522C-0FAC-9C42-8A4A-EB7C3804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4000" i="1" dirty="0"/>
              <a:t>In-</a:t>
            </a:r>
            <a:r>
              <a:rPr lang="nl-NL" sz="4000" i="1" dirty="0" err="1"/>
              <a:t>between</a:t>
            </a:r>
            <a:r>
              <a:rPr lang="nl-NL" sz="4000" dirty="0"/>
              <a:t> </a:t>
            </a:r>
            <a:r>
              <a:rPr lang="nl-NL" sz="4000" dirty="0" err="1"/>
              <a:t>instead</a:t>
            </a:r>
            <a:r>
              <a:rPr lang="nl-NL" sz="4000" dirty="0"/>
              <a:t> of </a:t>
            </a:r>
            <a:r>
              <a:rPr lang="nl-NL" sz="4000" i="1" dirty="0" err="1"/>
              <a:t>against</a:t>
            </a:r>
            <a:br>
              <a:rPr lang="nl-NL" sz="4000" i="1" dirty="0"/>
            </a:br>
            <a:endParaRPr lang="nl-NL" dirty="0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8EE4BF29-6542-E742-90ED-FC9E3645BC2D}"/>
              </a:ext>
            </a:extLst>
          </p:cNvPr>
          <p:cNvSpPr txBox="1">
            <a:spLocks/>
          </p:cNvSpPr>
          <p:nvPr/>
        </p:nvSpPr>
        <p:spPr>
          <a:xfrm>
            <a:off x="5021496" y="228933"/>
            <a:ext cx="6281873" cy="5248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800100" lvl="1" indent="-342900">
              <a:buAutoNum type="arabicPeriod"/>
            </a:pPr>
            <a:r>
              <a:rPr lang="nl-NL" sz="2400" dirty="0"/>
              <a:t>In-</a:t>
            </a:r>
            <a:r>
              <a:rPr lang="nl-NL" sz="2400" dirty="0" err="1"/>
              <a:t>between</a:t>
            </a:r>
            <a:r>
              <a:rPr lang="nl-NL" sz="2400" dirty="0"/>
              <a:t>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dirty="0" err="1"/>
              <a:t>lines</a:t>
            </a:r>
            <a:endParaRPr lang="nl-NL" sz="2400" dirty="0"/>
          </a:p>
          <a:p>
            <a:pPr marL="800100" lvl="1" indent="-342900">
              <a:buAutoNum type="arabicPeriod"/>
            </a:pPr>
            <a:r>
              <a:rPr lang="nl-NL" sz="2400" dirty="0"/>
              <a:t>In-</a:t>
            </a:r>
            <a:r>
              <a:rPr lang="nl-NL" sz="2400" dirty="0" err="1"/>
              <a:t>between</a:t>
            </a:r>
            <a:r>
              <a:rPr lang="nl-NL" sz="2400" dirty="0"/>
              <a:t> </a:t>
            </a:r>
            <a:r>
              <a:rPr lang="nl-NL" sz="2400" dirty="0" err="1"/>
              <a:t>individuals</a:t>
            </a:r>
            <a:r>
              <a:rPr lang="nl-NL" sz="2400" dirty="0"/>
              <a:t> </a:t>
            </a:r>
          </a:p>
          <a:p>
            <a:pPr marL="800100" lvl="1" indent="-342900">
              <a:buAutoNum type="arabicPeriod"/>
            </a:pPr>
            <a:r>
              <a:rPr lang="nl-NL" sz="2400" dirty="0"/>
              <a:t>In-</a:t>
            </a:r>
            <a:r>
              <a:rPr lang="nl-NL" sz="2400" dirty="0" err="1"/>
              <a:t>between</a:t>
            </a:r>
            <a:r>
              <a:rPr lang="nl-NL" sz="2400" dirty="0"/>
              <a:t>  </a:t>
            </a:r>
            <a:r>
              <a:rPr lang="nl-NL" sz="2400" dirty="0" err="1"/>
              <a:t>spaces</a:t>
            </a:r>
            <a:r>
              <a:rPr lang="nl-NL" sz="2400" dirty="0"/>
              <a:t> </a:t>
            </a:r>
          </a:p>
          <a:p>
            <a:pPr marL="457200" lvl="1" indent="0">
              <a:buNone/>
            </a:pPr>
            <a:endParaRPr lang="nl-NL" sz="1800" b="1" dirty="0"/>
          </a:p>
        </p:txBody>
      </p:sp>
      <p:pic>
        <p:nvPicPr>
          <p:cNvPr id="9" name="Picture 7">
            <a:extLst>
              <a:ext uri="{FF2B5EF4-FFF2-40B4-BE49-F238E27FC236}">
                <a16:creationId xmlns:a16="http://schemas.microsoft.com/office/drawing/2014/main" id="{0E9D37D8-7A45-8943-9E69-1500A0035CB5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6332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82400" y="4004756"/>
            <a:ext cx="3806458" cy="28532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42821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3522C-0FAC-9C42-8A4A-EB7C3804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4000" i="1" dirty="0"/>
              <a:t>In-</a:t>
            </a:r>
            <a:r>
              <a:rPr lang="nl-NL" sz="4000" i="1" dirty="0" err="1"/>
              <a:t>between</a:t>
            </a:r>
            <a:r>
              <a:rPr lang="nl-NL" sz="4000" dirty="0"/>
              <a:t> </a:t>
            </a:r>
            <a:r>
              <a:rPr lang="nl-NL" sz="4000" dirty="0" err="1"/>
              <a:t>instead</a:t>
            </a:r>
            <a:r>
              <a:rPr lang="nl-NL" sz="4000" dirty="0"/>
              <a:t> of </a:t>
            </a:r>
            <a:r>
              <a:rPr lang="nl-NL" sz="4000" i="1" dirty="0" err="1"/>
              <a:t>against</a:t>
            </a:r>
            <a:br>
              <a:rPr lang="nl-NL" sz="4000" i="1" dirty="0"/>
            </a:br>
            <a:endParaRPr lang="nl-NL" dirty="0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8EE4BF29-6542-E742-90ED-FC9E3645BC2D}"/>
              </a:ext>
            </a:extLst>
          </p:cNvPr>
          <p:cNvSpPr txBox="1">
            <a:spLocks/>
          </p:cNvSpPr>
          <p:nvPr/>
        </p:nvSpPr>
        <p:spPr>
          <a:xfrm>
            <a:off x="5118447" y="803186"/>
            <a:ext cx="6281873" cy="5248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nl-NL" sz="2000" b="1" dirty="0"/>
              <a:t>In-</a:t>
            </a:r>
            <a:r>
              <a:rPr lang="nl-NL" sz="2000" b="1" dirty="0" err="1"/>
              <a:t>between</a:t>
            </a:r>
            <a:r>
              <a:rPr lang="nl-NL" sz="2000" b="1" dirty="0"/>
              <a:t> </a:t>
            </a:r>
            <a:r>
              <a:rPr lang="nl-NL" sz="2000" b="1" dirty="0" err="1"/>
              <a:t>the</a:t>
            </a:r>
            <a:r>
              <a:rPr lang="nl-NL" sz="2000" b="1" dirty="0"/>
              <a:t> </a:t>
            </a:r>
            <a:r>
              <a:rPr lang="nl-NL" sz="2000" b="1" dirty="0" err="1"/>
              <a:t>lines</a:t>
            </a:r>
            <a:r>
              <a:rPr lang="nl-NL" sz="2000" b="1" dirty="0"/>
              <a:t> </a:t>
            </a:r>
          </a:p>
          <a:p>
            <a:pPr marL="457200" lvl="1" indent="0">
              <a:buNone/>
            </a:pPr>
            <a:endParaRPr lang="nl-NL" sz="2000" b="1" dirty="0"/>
          </a:p>
          <a:p>
            <a:pPr marL="457200" lvl="1" indent="0">
              <a:buNone/>
            </a:pPr>
            <a:r>
              <a:rPr lang="nl-NL" sz="2000" dirty="0"/>
              <a:t>“In a </a:t>
            </a:r>
            <a:r>
              <a:rPr lang="nl-NL" sz="2000" dirty="0" err="1"/>
              <a:t>space</a:t>
            </a:r>
            <a:r>
              <a:rPr lang="nl-NL" sz="2000" dirty="0"/>
              <a:t> </a:t>
            </a:r>
            <a:r>
              <a:rPr lang="nl-NL" sz="2000" dirty="0" err="1"/>
              <a:t>that</a:t>
            </a:r>
            <a:r>
              <a:rPr lang="nl-NL" sz="2000" dirty="0"/>
              <a:t> we </a:t>
            </a:r>
            <a:r>
              <a:rPr lang="nl-NL" sz="2000" dirty="0" err="1"/>
              <a:t>cannot</a:t>
            </a:r>
            <a:r>
              <a:rPr lang="nl-NL" sz="2000" dirty="0"/>
              <a:t> </a:t>
            </a:r>
            <a:r>
              <a:rPr lang="nl-NL" sz="2000" dirty="0" err="1"/>
              <a:t>capture</a:t>
            </a:r>
            <a:r>
              <a:rPr lang="nl-NL" sz="2000" dirty="0"/>
              <a:t> in </a:t>
            </a:r>
            <a:r>
              <a:rPr lang="nl-NL" sz="2000" dirty="0" err="1"/>
              <a:t>rules</a:t>
            </a:r>
            <a:r>
              <a:rPr lang="nl-NL" sz="2000" dirty="0"/>
              <a:t> </a:t>
            </a:r>
            <a:r>
              <a:rPr lang="nl-NL" sz="2000" dirty="0" err="1"/>
              <a:t>and</a:t>
            </a:r>
            <a:r>
              <a:rPr lang="nl-NL" sz="2000" dirty="0"/>
              <a:t> </a:t>
            </a:r>
            <a:r>
              <a:rPr lang="nl-NL" sz="2000" dirty="0" err="1"/>
              <a:t>regulations</a:t>
            </a:r>
            <a:r>
              <a:rPr lang="nl-NL" sz="2000" dirty="0"/>
              <a:t>, </a:t>
            </a:r>
            <a:r>
              <a:rPr lang="nl-NL" sz="2000" dirty="0" err="1"/>
              <a:t>something</a:t>
            </a:r>
            <a:r>
              <a:rPr lang="nl-NL" sz="2000" dirty="0"/>
              <a:t> </a:t>
            </a:r>
            <a:r>
              <a:rPr lang="nl-NL" sz="2000" dirty="0" err="1"/>
              <a:t>extraordinary</a:t>
            </a:r>
            <a:r>
              <a:rPr lang="nl-NL" sz="2000" dirty="0"/>
              <a:t> </a:t>
            </a:r>
            <a:r>
              <a:rPr lang="nl-NL" sz="2000" dirty="0" err="1"/>
              <a:t>happens</a:t>
            </a:r>
            <a:r>
              <a:rPr lang="nl-NL" sz="2000" dirty="0"/>
              <a:t>: </a:t>
            </a:r>
            <a:r>
              <a:rPr lang="nl-NL" sz="2000" dirty="0" err="1"/>
              <a:t>something</a:t>
            </a:r>
            <a:r>
              <a:rPr lang="nl-NL" sz="2000" dirty="0"/>
              <a:t> </a:t>
            </a:r>
            <a:r>
              <a:rPr lang="nl-NL" sz="2000" dirty="0" err="1"/>
              <a:t>meaningful</a:t>
            </a:r>
            <a:r>
              <a:rPr lang="nl-NL" sz="2000" dirty="0"/>
              <a:t>: a moment of </a:t>
            </a:r>
            <a:r>
              <a:rPr lang="nl-NL" sz="2000" dirty="0" err="1"/>
              <a:t>consideration</a:t>
            </a:r>
            <a:r>
              <a:rPr lang="nl-NL" sz="2000" dirty="0"/>
              <a:t> </a:t>
            </a:r>
            <a:r>
              <a:rPr lang="nl-NL" sz="2000" dirty="0" err="1"/>
              <a:t>for</a:t>
            </a:r>
            <a:r>
              <a:rPr lang="nl-NL" sz="2000" dirty="0"/>
              <a:t> </a:t>
            </a:r>
            <a:r>
              <a:rPr lang="nl-NL" sz="2000" dirty="0" err="1"/>
              <a:t>the</a:t>
            </a:r>
            <a:r>
              <a:rPr lang="nl-NL" sz="2000" dirty="0"/>
              <a:t> </a:t>
            </a:r>
            <a:r>
              <a:rPr lang="nl-NL" sz="2000" dirty="0" err="1"/>
              <a:t>specific</a:t>
            </a:r>
            <a:r>
              <a:rPr lang="nl-NL" sz="2000" dirty="0"/>
              <a:t> aspect of </a:t>
            </a:r>
            <a:r>
              <a:rPr lang="nl-NL" sz="2000" dirty="0" err="1"/>
              <a:t>some</a:t>
            </a:r>
            <a:r>
              <a:rPr lang="nl-NL" sz="2000" dirty="0"/>
              <a:t> </a:t>
            </a:r>
            <a:r>
              <a:rPr lang="nl-NL" sz="2000" dirty="0" err="1"/>
              <a:t>one’s</a:t>
            </a:r>
            <a:r>
              <a:rPr lang="nl-NL" sz="2000" dirty="0"/>
              <a:t> life </a:t>
            </a:r>
            <a:r>
              <a:rPr lang="nl-NL" sz="2000" dirty="0" err="1"/>
              <a:t>situation</a:t>
            </a:r>
            <a:r>
              <a:rPr lang="nl-NL" sz="2000" dirty="0"/>
              <a:t>; a moment of </a:t>
            </a:r>
            <a:r>
              <a:rPr lang="nl-NL" sz="2000" dirty="0" err="1"/>
              <a:t>possible</a:t>
            </a:r>
            <a:r>
              <a:rPr lang="nl-NL" sz="2000" dirty="0"/>
              <a:t> </a:t>
            </a:r>
            <a:r>
              <a:rPr lang="nl-NL" sz="2000" dirty="0" err="1"/>
              <a:t>governmental</a:t>
            </a:r>
            <a:r>
              <a:rPr lang="nl-NL" sz="2000" dirty="0"/>
              <a:t> </a:t>
            </a:r>
            <a:r>
              <a:rPr lang="nl-NL" sz="2000" dirty="0" err="1"/>
              <a:t>and</a:t>
            </a:r>
            <a:r>
              <a:rPr lang="nl-NL" sz="2000" dirty="0"/>
              <a:t> </a:t>
            </a:r>
            <a:r>
              <a:rPr lang="nl-NL" sz="2000" dirty="0" err="1"/>
              <a:t>legal</a:t>
            </a:r>
            <a:r>
              <a:rPr lang="nl-NL" sz="2000" dirty="0"/>
              <a:t> </a:t>
            </a:r>
            <a:r>
              <a:rPr lang="nl-NL" sz="2000" dirty="0" err="1"/>
              <a:t>creativity</a:t>
            </a:r>
            <a:r>
              <a:rPr lang="nl-NL" sz="2000" dirty="0"/>
              <a:t> ” (Hirsch Ballin) </a:t>
            </a:r>
          </a:p>
        </p:txBody>
      </p:sp>
    </p:spTree>
    <p:extLst>
      <p:ext uri="{BB962C8B-B14F-4D97-AF65-F5344CB8AC3E}">
        <p14:creationId xmlns:p14="http://schemas.microsoft.com/office/powerpoint/2010/main" val="3217006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3522C-0FAC-9C42-8A4A-EB7C3804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4000" i="1" dirty="0"/>
              <a:t>In-</a:t>
            </a:r>
            <a:r>
              <a:rPr lang="nl-NL" sz="4000" i="1" dirty="0" err="1"/>
              <a:t>between</a:t>
            </a:r>
            <a:r>
              <a:rPr lang="nl-NL" sz="4000" dirty="0"/>
              <a:t> </a:t>
            </a:r>
            <a:r>
              <a:rPr lang="nl-NL" sz="4000" dirty="0" err="1"/>
              <a:t>instead</a:t>
            </a:r>
            <a:r>
              <a:rPr lang="nl-NL" sz="4000" dirty="0"/>
              <a:t> of </a:t>
            </a:r>
            <a:r>
              <a:rPr lang="nl-NL" sz="4000" i="1" dirty="0" err="1"/>
              <a:t>against</a:t>
            </a:r>
            <a:br>
              <a:rPr lang="nl-NL" sz="4000" i="1" dirty="0"/>
            </a:br>
            <a:endParaRPr lang="nl-NL" dirty="0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8EE4BF29-6542-E742-90ED-FC9E3645BC2D}"/>
              </a:ext>
            </a:extLst>
          </p:cNvPr>
          <p:cNvSpPr txBox="1">
            <a:spLocks/>
          </p:cNvSpPr>
          <p:nvPr/>
        </p:nvSpPr>
        <p:spPr>
          <a:xfrm>
            <a:off x="5118447" y="803186"/>
            <a:ext cx="6281873" cy="5248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nl-NL" sz="2000" b="1" dirty="0"/>
              <a:t>‘In-</a:t>
            </a:r>
            <a:r>
              <a:rPr lang="nl-NL" sz="2000" b="1" dirty="0" err="1"/>
              <a:t>between</a:t>
            </a:r>
            <a:r>
              <a:rPr lang="nl-NL" sz="2000" b="1" dirty="0"/>
              <a:t> </a:t>
            </a:r>
            <a:r>
              <a:rPr lang="nl-NL" sz="2000" b="1" dirty="0" err="1"/>
              <a:t>individuals</a:t>
            </a:r>
            <a:r>
              <a:rPr lang="nl-NL" sz="2000" b="1" dirty="0"/>
              <a:t>’ </a:t>
            </a:r>
            <a:r>
              <a:rPr lang="nl-NL" sz="2000" b="1" dirty="0" err="1"/>
              <a:t>having</a:t>
            </a:r>
            <a:r>
              <a:rPr lang="nl-NL" sz="2000" b="1" dirty="0"/>
              <a:t> </a:t>
            </a:r>
            <a:r>
              <a:rPr lang="nl-NL" sz="2000" b="1" dirty="0" err="1"/>
              <a:t>specific</a:t>
            </a:r>
            <a:r>
              <a:rPr lang="nl-NL" sz="2000" b="1" dirty="0"/>
              <a:t> </a:t>
            </a:r>
            <a:r>
              <a:rPr lang="nl-NL" sz="2000" b="1" dirty="0" err="1"/>
              <a:t>forms</a:t>
            </a:r>
            <a:r>
              <a:rPr lang="nl-NL" sz="2000" b="1" dirty="0"/>
              <a:t> of </a:t>
            </a:r>
            <a:r>
              <a:rPr lang="nl-NL" sz="2000" b="1" dirty="0" err="1"/>
              <a:t>consciousness</a:t>
            </a:r>
            <a:endParaRPr lang="nl-NL" sz="2000" b="1" dirty="0"/>
          </a:p>
          <a:p>
            <a:pPr marL="457200" lvl="1" indent="0">
              <a:buNone/>
            </a:pPr>
            <a:endParaRPr lang="nl-NL" sz="2000" b="1" dirty="0"/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en-US" sz="2000" dirty="0"/>
              <a:t>Practical consciousness (embedded enough to know how the new structure works)</a:t>
            </a:r>
            <a:endParaRPr lang="nl-NL" sz="2000" dirty="0"/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en-US" sz="2000" dirty="0"/>
              <a:t>Reflective consciousness (constant mirroring between the past and the present)</a:t>
            </a:r>
            <a:endParaRPr lang="nl-NL" sz="2000" dirty="0"/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en-US" sz="2000" dirty="0"/>
              <a:t>Relational consciousness (one’s narratives is situated within the general patterns of their network with other refugees/soulmates)</a:t>
            </a:r>
            <a:endParaRPr lang="nl-NL" sz="2000" dirty="0"/>
          </a:p>
          <a:p>
            <a:pPr marL="457200" lvl="1" indent="0">
              <a:buNone/>
            </a:pPr>
            <a:endParaRPr lang="nl-NL" sz="1800" b="1" dirty="0"/>
          </a:p>
        </p:txBody>
      </p:sp>
    </p:spTree>
    <p:extLst>
      <p:ext uri="{BB962C8B-B14F-4D97-AF65-F5344CB8AC3E}">
        <p14:creationId xmlns:p14="http://schemas.microsoft.com/office/powerpoint/2010/main" val="15981653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3522C-0FAC-9C42-8A4A-EB7C3804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4000" i="1" dirty="0"/>
              <a:t>In-</a:t>
            </a:r>
            <a:r>
              <a:rPr lang="nl-NL" sz="4000" i="1" dirty="0" err="1"/>
              <a:t>between</a:t>
            </a:r>
            <a:r>
              <a:rPr lang="nl-NL" sz="4000" dirty="0"/>
              <a:t> </a:t>
            </a:r>
            <a:r>
              <a:rPr lang="nl-NL" sz="4000" dirty="0" err="1"/>
              <a:t>instead</a:t>
            </a:r>
            <a:r>
              <a:rPr lang="nl-NL" sz="4000" dirty="0"/>
              <a:t> of </a:t>
            </a:r>
            <a:r>
              <a:rPr lang="nl-NL" sz="4000" i="1" dirty="0" err="1"/>
              <a:t>against</a:t>
            </a:r>
            <a:br>
              <a:rPr lang="nl-NL" sz="4000" i="1" dirty="0"/>
            </a:br>
            <a:endParaRPr lang="nl-NL" dirty="0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8EE4BF29-6542-E742-90ED-FC9E3645BC2D}"/>
              </a:ext>
            </a:extLst>
          </p:cNvPr>
          <p:cNvSpPr txBox="1">
            <a:spLocks/>
          </p:cNvSpPr>
          <p:nvPr/>
        </p:nvSpPr>
        <p:spPr>
          <a:xfrm>
            <a:off x="5118447" y="803186"/>
            <a:ext cx="6281873" cy="5248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nl-NL" sz="2000" b="1" dirty="0"/>
              <a:t>‘In-</a:t>
            </a:r>
            <a:r>
              <a:rPr lang="nl-NL" sz="2000" b="1" dirty="0" err="1"/>
              <a:t>between</a:t>
            </a:r>
            <a:r>
              <a:rPr lang="nl-NL" sz="2000" b="1" dirty="0"/>
              <a:t> </a:t>
            </a:r>
            <a:r>
              <a:rPr lang="nl-NL" sz="2000" b="1" dirty="0" err="1"/>
              <a:t>spaces</a:t>
            </a:r>
            <a:r>
              <a:rPr lang="nl-NL" sz="2000" b="1" dirty="0"/>
              <a:t>’ (or ‘</a:t>
            </a:r>
            <a:r>
              <a:rPr lang="nl-NL" sz="2000" b="1" dirty="0" err="1"/>
              <a:t>interspaces</a:t>
            </a:r>
            <a:r>
              <a:rPr lang="nl-NL" sz="2000" b="1" dirty="0"/>
              <a:t>’)</a:t>
            </a:r>
          </a:p>
          <a:p>
            <a:pPr marL="457200" lvl="1" indent="0">
              <a:buNone/>
            </a:pPr>
            <a:endParaRPr lang="nl-NL" sz="2000" b="1" dirty="0"/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en-US" sz="2000" dirty="0"/>
              <a:t>Slowing down – create space for multiplicity</a:t>
            </a:r>
            <a:endParaRPr lang="nl-NL" sz="2000" dirty="0"/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en-US" sz="2000" i="1" dirty="0" err="1"/>
              <a:t>Epoché</a:t>
            </a:r>
            <a:r>
              <a:rPr lang="en-US" sz="2000" dirty="0"/>
              <a:t> (temporary suspension of one’s own judgement)</a:t>
            </a:r>
            <a:endParaRPr lang="nl-NL" sz="2000" dirty="0"/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en-US" sz="2000" dirty="0"/>
              <a:t>Alterity (approaching the other from the position of the other) –</a:t>
            </a:r>
            <a:r>
              <a:rPr lang="en-US" sz="2000" i="1" dirty="0"/>
              <a:t>Emmanuel Levinas </a:t>
            </a:r>
            <a:endParaRPr lang="nl-NL" sz="2000" i="1" dirty="0"/>
          </a:p>
          <a:p>
            <a:pPr marL="457200" lvl="1" indent="0">
              <a:buNone/>
            </a:pPr>
            <a:endParaRPr lang="nl-NL" sz="1800" b="1" dirty="0"/>
          </a:p>
        </p:txBody>
      </p:sp>
    </p:spTree>
    <p:extLst>
      <p:ext uri="{BB962C8B-B14F-4D97-AF65-F5344CB8AC3E}">
        <p14:creationId xmlns:p14="http://schemas.microsoft.com/office/powerpoint/2010/main" val="3292810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44EC61-9E5B-0944-9849-101D038B1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err="1"/>
              <a:t>Starting</a:t>
            </a:r>
            <a:r>
              <a:rPr lang="nl-NL" dirty="0"/>
              <a:t> points</a:t>
            </a:r>
            <a:br>
              <a:rPr lang="nl-NL" dirty="0"/>
            </a:br>
            <a:r>
              <a:rPr lang="nl-NL" dirty="0" err="1"/>
              <a:t>and</a:t>
            </a:r>
            <a:r>
              <a:rPr lang="nl-NL" dirty="0"/>
              <a:t> </a:t>
            </a:r>
            <a:br>
              <a:rPr lang="nl-NL" dirty="0"/>
            </a:br>
            <a:r>
              <a:rPr lang="nl-NL" dirty="0" err="1"/>
              <a:t>Assumptions</a:t>
            </a:r>
            <a:r>
              <a:rPr lang="nl-NL" dirty="0"/>
              <a:t> 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C0D0B5-5DF3-F248-AB3B-DD665CE80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Policy is </a:t>
            </a:r>
            <a:r>
              <a:rPr lang="nl-NL" dirty="0" err="1"/>
              <a:t>often</a:t>
            </a:r>
            <a:r>
              <a:rPr lang="nl-NL" dirty="0"/>
              <a:t> </a:t>
            </a:r>
            <a:r>
              <a:rPr lang="nl-NL" dirty="0" err="1"/>
              <a:t>detached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experiences</a:t>
            </a:r>
            <a:r>
              <a:rPr lang="nl-NL" dirty="0"/>
              <a:t>, </a:t>
            </a:r>
            <a:r>
              <a:rPr lang="nl-NL" dirty="0" err="1"/>
              <a:t>whishes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perspectives</a:t>
            </a:r>
            <a:r>
              <a:rPr lang="nl-NL" dirty="0"/>
              <a:t> of </a:t>
            </a:r>
            <a:r>
              <a:rPr lang="nl-NL" dirty="0" err="1"/>
              <a:t>refugees</a:t>
            </a:r>
            <a:endParaRPr lang="nl-NL" dirty="0"/>
          </a:p>
          <a:p>
            <a:r>
              <a:rPr lang="nl-NL" dirty="0" err="1"/>
              <a:t>Experiences</a:t>
            </a:r>
            <a:r>
              <a:rPr lang="nl-NL" dirty="0"/>
              <a:t> of </a:t>
            </a:r>
            <a:r>
              <a:rPr lang="nl-NL" dirty="0" err="1"/>
              <a:t>refugee</a:t>
            </a:r>
            <a:r>
              <a:rPr lang="nl-NL" dirty="0"/>
              <a:t> advocates are source of </a:t>
            </a:r>
            <a:r>
              <a:rPr lang="nl-NL" dirty="0" err="1"/>
              <a:t>reflection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policy makers (</a:t>
            </a:r>
            <a:r>
              <a:rPr lang="nl-NL" dirty="0" err="1"/>
              <a:t>reflecting</a:t>
            </a:r>
            <a:r>
              <a:rPr lang="nl-NL" dirty="0"/>
              <a:t> on </a:t>
            </a:r>
            <a:r>
              <a:rPr lang="nl-NL" dirty="0" err="1"/>
              <a:t>one’s</a:t>
            </a:r>
            <a:r>
              <a:rPr lang="nl-NL" dirty="0"/>
              <a:t> </a:t>
            </a:r>
            <a:r>
              <a:rPr lang="nl-NL" dirty="0" err="1"/>
              <a:t>position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actions)</a:t>
            </a:r>
          </a:p>
          <a:p>
            <a:r>
              <a:rPr lang="nl-NL" dirty="0" err="1"/>
              <a:t>Polivocality</a:t>
            </a:r>
            <a:r>
              <a:rPr lang="nl-NL" dirty="0"/>
              <a:t>: How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create</a:t>
            </a:r>
            <a:r>
              <a:rPr lang="nl-NL" dirty="0"/>
              <a:t> </a:t>
            </a:r>
            <a:r>
              <a:rPr lang="nl-NL" dirty="0" err="1"/>
              <a:t>space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a </a:t>
            </a:r>
            <a:r>
              <a:rPr lang="nl-NL" dirty="0" err="1"/>
              <a:t>variety</a:t>
            </a:r>
            <a:r>
              <a:rPr lang="nl-NL" dirty="0"/>
              <a:t> of </a:t>
            </a:r>
            <a:r>
              <a:rPr lang="nl-NL" dirty="0" err="1"/>
              <a:t>pespectives</a:t>
            </a:r>
            <a:r>
              <a:rPr lang="nl-NL" dirty="0"/>
              <a:t>?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3FE815C9-19D3-A74A-90AC-A2DC3101F2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9383" y="117122"/>
            <a:ext cx="2543629" cy="1780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7104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3522C-0FAC-9C42-8A4A-EB7C3804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4000" dirty="0" err="1"/>
              <a:t>Capacity</a:t>
            </a:r>
            <a:r>
              <a:rPr lang="nl-NL" sz="4000" dirty="0"/>
              <a:t> building </a:t>
            </a:r>
            <a:r>
              <a:rPr lang="nl-NL" sz="4000" dirty="0" err="1"/>
              <a:t>for</a:t>
            </a:r>
            <a:r>
              <a:rPr lang="nl-NL" sz="4000" dirty="0"/>
              <a:t> </a:t>
            </a:r>
            <a:r>
              <a:rPr lang="nl-NL" sz="4000" dirty="0" err="1"/>
              <a:t>all</a:t>
            </a:r>
            <a:r>
              <a:rPr lang="nl-NL" sz="4000" dirty="0"/>
              <a:t> actors </a:t>
            </a:r>
            <a:br>
              <a:rPr lang="nl-NL" sz="4000" i="1" dirty="0"/>
            </a:br>
            <a:endParaRPr lang="nl-NL" dirty="0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8EE4BF29-6542-E742-90ED-FC9E3645BC2D}"/>
              </a:ext>
            </a:extLst>
          </p:cNvPr>
          <p:cNvSpPr txBox="1">
            <a:spLocks/>
          </p:cNvSpPr>
          <p:nvPr/>
        </p:nvSpPr>
        <p:spPr>
          <a:xfrm>
            <a:off x="5118447" y="803186"/>
            <a:ext cx="6281873" cy="5248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nl-NL" sz="1800" b="1" dirty="0"/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nl-NL" sz="2000" dirty="0" err="1"/>
              <a:t>Capacity</a:t>
            </a:r>
            <a:r>
              <a:rPr lang="nl-NL" sz="2000" dirty="0"/>
              <a:t> building </a:t>
            </a:r>
            <a:r>
              <a:rPr lang="nl-NL" sz="2000" dirty="0" err="1"/>
              <a:t>for</a:t>
            </a:r>
            <a:r>
              <a:rPr lang="nl-NL" sz="2000" dirty="0"/>
              <a:t> </a:t>
            </a:r>
            <a:r>
              <a:rPr lang="nl-NL" sz="2000" dirty="0" err="1"/>
              <a:t>people</a:t>
            </a:r>
            <a:r>
              <a:rPr lang="nl-NL" sz="2000" dirty="0"/>
              <a:t> in </a:t>
            </a:r>
            <a:r>
              <a:rPr lang="nl-NL" sz="2000" dirty="0" err="1"/>
              <a:t>decisionmaking</a:t>
            </a:r>
            <a:r>
              <a:rPr lang="nl-NL" sz="2000" dirty="0"/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nl-NL" sz="2000" dirty="0" err="1"/>
              <a:t>Capacity</a:t>
            </a:r>
            <a:r>
              <a:rPr lang="nl-NL" sz="2000" dirty="0"/>
              <a:t> building </a:t>
            </a:r>
            <a:r>
              <a:rPr lang="nl-NL" sz="2000" dirty="0" err="1"/>
              <a:t>for</a:t>
            </a:r>
            <a:r>
              <a:rPr lang="nl-NL" sz="2000" dirty="0"/>
              <a:t> </a:t>
            </a:r>
            <a:r>
              <a:rPr lang="nl-NL" sz="2000" dirty="0" err="1"/>
              <a:t>refugee</a:t>
            </a:r>
            <a:r>
              <a:rPr lang="nl-NL" sz="2000" dirty="0"/>
              <a:t> advocates 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en-US" sz="2000" i="1" dirty="0"/>
              <a:t>Capacity sharing</a:t>
            </a:r>
            <a:endParaRPr lang="nl-NL" sz="2000" i="1" dirty="0"/>
          </a:p>
          <a:p>
            <a:pPr marL="457200" lvl="1" indent="0">
              <a:buNone/>
            </a:pPr>
            <a:endParaRPr lang="nl-NL" sz="1800" b="1" dirty="0"/>
          </a:p>
        </p:txBody>
      </p:sp>
    </p:spTree>
    <p:extLst>
      <p:ext uri="{BB962C8B-B14F-4D97-AF65-F5344CB8AC3E}">
        <p14:creationId xmlns:p14="http://schemas.microsoft.com/office/powerpoint/2010/main" val="31268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3522C-0FAC-9C42-8A4A-EB7C3804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Participatory</a:t>
            </a:r>
            <a:r>
              <a:rPr lang="nl-NL" dirty="0"/>
              <a:t> </a:t>
            </a:r>
            <a:r>
              <a:rPr lang="nl-NL" dirty="0" err="1"/>
              <a:t>spaces</a:t>
            </a:r>
            <a:r>
              <a:rPr lang="nl-NL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jdelijke aanduiding voor inhoud 2">
                <a:extLst>
                  <a:ext uri="{FF2B5EF4-FFF2-40B4-BE49-F238E27FC236}">
                    <a16:creationId xmlns:a16="http://schemas.microsoft.com/office/drawing/2014/main" id="{8EE4BF29-6542-E742-90ED-FC9E3645BC2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118447" y="803186"/>
                <a:ext cx="6281873" cy="524862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6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4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nl-NL" sz="2000" dirty="0" err="1"/>
                  <a:t>Participatory</a:t>
                </a:r>
                <a:r>
                  <a:rPr lang="nl-NL" sz="2000" dirty="0"/>
                  <a:t> </a:t>
                </a:r>
                <a:r>
                  <a:rPr lang="nl-NL" sz="2000" dirty="0" err="1"/>
                  <a:t>spaces</a:t>
                </a:r>
                <a:r>
                  <a:rPr lang="nl-NL" sz="2000" dirty="0"/>
                  <a:t>:</a:t>
                </a:r>
              </a:p>
              <a:p>
                <a:pPr marL="457200" lvl="1" indent="0">
                  <a:buNone/>
                </a:pPr>
                <a:endParaRPr lang="nl-NL" sz="2000" dirty="0"/>
              </a:p>
              <a:p>
                <a:pPr lvl="1"/>
                <a:r>
                  <a:rPr lang="nl-NL" sz="2000" b="1" dirty="0"/>
                  <a:t>Closed </a:t>
                </a:r>
                <a:r>
                  <a:rPr lang="nl-NL" sz="2000" b="1" dirty="0" err="1"/>
                  <a:t>spaces</a:t>
                </a:r>
                <a:r>
                  <a:rPr lang="nl-NL" sz="2000" dirty="0"/>
                  <a:t>:  no access </a:t>
                </a:r>
                <a:r>
                  <a:rPr lang="nl-NL" sz="2000" dirty="0" err="1"/>
                  <a:t>to</a:t>
                </a:r>
                <a:r>
                  <a:rPr lang="nl-NL" sz="2000" dirty="0"/>
                  <a:t> </a:t>
                </a:r>
                <a:r>
                  <a:rPr lang="nl-NL" sz="2000" dirty="0" err="1"/>
                  <a:t>the</a:t>
                </a:r>
                <a:r>
                  <a:rPr lang="nl-NL" sz="2000" dirty="0"/>
                  <a:t> </a:t>
                </a:r>
                <a:r>
                  <a:rPr lang="nl-NL" sz="2000" dirty="0" err="1"/>
                  <a:t>table</a:t>
                </a:r>
                <a:r>
                  <a:rPr lang="nl-NL" sz="2000" dirty="0"/>
                  <a:t> of </a:t>
                </a:r>
                <a:r>
                  <a:rPr lang="nl-NL" sz="2000" dirty="0" err="1"/>
                  <a:t>decisionmaking</a:t>
                </a:r>
                <a:endParaRPr lang="nl-NL" sz="2000" dirty="0"/>
              </a:p>
              <a:p>
                <a:pPr lvl="1"/>
                <a:r>
                  <a:rPr lang="nl-NL" sz="2000" b="1" dirty="0" err="1"/>
                  <a:t>Invited</a:t>
                </a:r>
                <a:r>
                  <a:rPr lang="nl-NL" sz="2000" b="1" dirty="0"/>
                  <a:t> </a:t>
                </a:r>
                <a:r>
                  <a:rPr lang="nl-NL" sz="2000" b="1" dirty="0" err="1"/>
                  <a:t>spaces</a:t>
                </a:r>
                <a:r>
                  <a:rPr lang="nl-NL" sz="2000" b="1" dirty="0"/>
                  <a:t>: </a:t>
                </a:r>
                <a:r>
                  <a:rPr lang="en-US" sz="2000" dirty="0"/>
                  <a:t>sitting at the table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sz="2000" dirty="0"/>
                  <a:t> inclusion of perspectives</a:t>
                </a:r>
                <a:endParaRPr lang="nl-NL" sz="2000" dirty="0"/>
              </a:p>
              <a:p>
                <a:pPr lvl="1"/>
                <a:r>
                  <a:rPr lang="nl-NL" sz="2000" b="1" dirty="0" err="1"/>
                  <a:t>Created</a:t>
                </a:r>
                <a:r>
                  <a:rPr lang="nl-NL" sz="2000" b="1" dirty="0"/>
                  <a:t> </a:t>
                </a:r>
                <a:r>
                  <a:rPr lang="nl-NL" sz="2000" b="1" dirty="0" err="1"/>
                  <a:t>spaces</a:t>
                </a:r>
                <a:r>
                  <a:rPr lang="nl-NL" sz="2000" b="1" dirty="0"/>
                  <a:t>: </a:t>
                </a:r>
                <a:r>
                  <a:rPr lang="nl-NL" sz="2000" dirty="0" err="1"/>
                  <a:t>spaces</a:t>
                </a:r>
                <a:r>
                  <a:rPr lang="nl-NL" sz="2000" dirty="0"/>
                  <a:t> set up </a:t>
                </a:r>
                <a:r>
                  <a:rPr lang="nl-NL" sz="2000" dirty="0" err="1"/>
                  <a:t>by</a:t>
                </a:r>
                <a:r>
                  <a:rPr lang="nl-NL" sz="2000" dirty="0"/>
                  <a:t> </a:t>
                </a:r>
                <a:r>
                  <a:rPr lang="nl-NL" sz="2000" dirty="0" err="1"/>
                  <a:t>refugees</a:t>
                </a:r>
                <a:r>
                  <a:rPr lang="nl-NL" sz="2000" dirty="0"/>
                  <a:t> </a:t>
                </a:r>
                <a:r>
                  <a:rPr lang="nl-NL" sz="2000" dirty="0" err="1"/>
                  <a:t>themselves</a:t>
                </a:r>
                <a:endParaRPr lang="nl-NL" sz="2000" dirty="0"/>
              </a:p>
              <a:p>
                <a:pPr marL="457200" lvl="1" indent="0">
                  <a:buNone/>
                </a:pPr>
                <a:r>
                  <a:rPr lang="nl-NL" sz="2000" dirty="0">
                    <a:solidFill>
                      <a:prstClr val="black"/>
                    </a:solidFill>
                  </a:rPr>
                  <a:t>					(</a:t>
                </a:r>
                <a:r>
                  <a:rPr lang="nl-NL" sz="2000" dirty="0" err="1">
                    <a:solidFill>
                      <a:prstClr val="black"/>
                    </a:solidFill>
                  </a:rPr>
                  <a:t>Gaventa</a:t>
                </a:r>
                <a:r>
                  <a:rPr lang="nl-NL" sz="2000" dirty="0">
                    <a:solidFill>
                      <a:prstClr val="black"/>
                    </a:solidFill>
                  </a:rPr>
                  <a:t>)</a:t>
                </a:r>
                <a:endParaRPr lang="nl-NL" sz="2000" dirty="0"/>
              </a:p>
              <a:p>
                <a:pPr lvl="1"/>
                <a:endParaRPr lang="nl-NL" sz="2000" dirty="0"/>
              </a:p>
              <a:p>
                <a:pPr lvl="1"/>
                <a:r>
                  <a:rPr lang="nl-NL" sz="2000" b="1" dirty="0"/>
                  <a:t>Co-</a:t>
                </a:r>
                <a:r>
                  <a:rPr lang="nl-NL" sz="2000" b="1" dirty="0" err="1"/>
                  <a:t>created</a:t>
                </a:r>
                <a:r>
                  <a:rPr lang="nl-NL" sz="2000" b="1" dirty="0"/>
                  <a:t> </a:t>
                </a:r>
                <a:r>
                  <a:rPr lang="nl-NL" sz="2000" b="1" dirty="0" err="1"/>
                  <a:t>spaces</a:t>
                </a:r>
                <a:r>
                  <a:rPr lang="nl-NL" sz="2000" b="1" dirty="0"/>
                  <a:t>: </a:t>
                </a:r>
                <a:r>
                  <a:rPr lang="nl-NL" sz="2000" dirty="0" err="1"/>
                  <a:t>becoming</a:t>
                </a:r>
                <a:r>
                  <a:rPr lang="nl-NL" sz="2000" dirty="0"/>
                  <a:t> </a:t>
                </a:r>
                <a:r>
                  <a:rPr lang="nl-NL" sz="2000" dirty="0" err="1"/>
                  <a:t>aware</a:t>
                </a:r>
                <a:r>
                  <a:rPr lang="nl-NL" sz="2000" dirty="0"/>
                  <a:t> of </a:t>
                </a:r>
                <a:r>
                  <a:rPr lang="nl-NL" sz="2000" dirty="0" err="1"/>
                  <a:t>mechanisms</a:t>
                </a:r>
                <a:r>
                  <a:rPr lang="nl-NL" sz="2000" dirty="0"/>
                  <a:t> of </a:t>
                </a:r>
                <a:r>
                  <a:rPr lang="nl-NL" sz="2000" dirty="0" err="1"/>
                  <a:t>exclusion</a:t>
                </a:r>
                <a:r>
                  <a:rPr lang="nl-NL" sz="2000" dirty="0"/>
                  <a:t> </a:t>
                </a:r>
                <a:r>
                  <a:rPr lang="nl-NL" sz="2000" dirty="0" err="1"/>
                  <a:t>by</a:t>
                </a:r>
                <a:r>
                  <a:rPr lang="nl-NL" sz="2000" dirty="0"/>
                  <a:t> </a:t>
                </a:r>
                <a:r>
                  <a:rPr lang="nl-NL" sz="2000" dirty="0" err="1"/>
                  <a:t>contrasting</a:t>
                </a:r>
                <a:r>
                  <a:rPr lang="nl-NL" sz="2000" dirty="0"/>
                  <a:t> </a:t>
                </a:r>
                <a:r>
                  <a:rPr lang="nl-NL" sz="2000" dirty="0" err="1"/>
                  <a:t>positions</a:t>
                </a:r>
                <a:endParaRPr lang="nl-NL" sz="2000" dirty="0"/>
              </a:p>
              <a:p>
                <a:pPr marL="457200" lvl="1" indent="0">
                  <a:buNone/>
                </a:pPr>
                <a:r>
                  <a:rPr lang="nl-NL" sz="2000" dirty="0"/>
                  <a:t>	</a:t>
                </a:r>
              </a:p>
            </p:txBody>
          </p:sp>
        </mc:Choice>
        <mc:Fallback xmlns="">
          <p:sp>
            <p:nvSpPr>
              <p:cNvPr id="7" name="Tijdelijke aanduiding voor inhoud 2">
                <a:extLst>
                  <a:ext uri="{FF2B5EF4-FFF2-40B4-BE49-F238E27FC236}">
                    <a16:creationId xmlns:a16="http://schemas.microsoft.com/office/drawing/2014/main" id="{8EE4BF29-6542-E742-90ED-FC9E3645BC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8447" y="803186"/>
                <a:ext cx="6281873" cy="5248622"/>
              </a:xfrm>
              <a:prstGeom prst="rect">
                <a:avLst/>
              </a:prstGeom>
              <a:blipFill>
                <a:blip r:embed="rId2"/>
                <a:stretch>
                  <a:fillRect l="-1010" r="-161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84402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1DAD5E-BB1A-AC43-8904-FE47B79E4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Walking</a:t>
            </a:r>
            <a:r>
              <a:rPr lang="nl-NL" dirty="0"/>
              <a:t> </a:t>
            </a:r>
            <a:r>
              <a:rPr lang="nl-NL" dirty="0" err="1"/>
              <a:t>exercise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D879575-0832-1D47-90BF-C333C6BFB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0215"/>
            <a:r>
              <a:rPr lang="en-US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did you hear in the lecture that is relevant for you/your work? Why is it relevant and how do you reflect on it?</a:t>
            </a:r>
          </a:p>
          <a:p>
            <a:pPr marL="450215"/>
            <a:r>
              <a:rPr lang="en-US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Share an experience </a:t>
            </a:r>
            <a:r>
              <a:rPr lang="nl-NL" sz="18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nl-NL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18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nl-NL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18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</a:t>
            </a:r>
            <a:r>
              <a:rPr lang="nl-NL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a </a:t>
            </a:r>
            <a:r>
              <a:rPr lang="nl-NL" sz="18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good</a:t>
            </a:r>
            <a:r>
              <a:rPr lang="nl-NL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18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nl-NL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nl-NL" sz="18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bringing</a:t>
            </a:r>
            <a:r>
              <a:rPr lang="nl-NL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refugee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migrant’s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perspectives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policymaking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go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well.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529064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50329A-1D1D-8D43-8979-B939E84A3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Participatory</a:t>
            </a:r>
            <a:r>
              <a:rPr lang="nl-NL" dirty="0"/>
              <a:t> </a:t>
            </a:r>
            <a:r>
              <a:rPr lang="nl-NL" dirty="0" err="1"/>
              <a:t>spaces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4143A9-3EE3-0146-A471-57939B8F0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1800" b="0" dirty="0" err="1">
                <a:effectLst/>
                <a:latin typeface="Houschka"/>
              </a:rPr>
              <a:t>What</a:t>
            </a:r>
            <a:r>
              <a:rPr lang="nl-NL" sz="1800" b="0" dirty="0">
                <a:effectLst/>
                <a:latin typeface="Houschka"/>
              </a:rPr>
              <a:t> we </a:t>
            </a:r>
            <a:r>
              <a:rPr lang="nl-NL" sz="1800" b="0" dirty="0" err="1">
                <a:effectLst/>
                <a:latin typeface="Houschka"/>
              </a:rPr>
              <a:t>mean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with</a:t>
            </a:r>
            <a:r>
              <a:rPr lang="nl-NL" sz="1800" b="0" dirty="0">
                <a:effectLst/>
                <a:latin typeface="Houschka"/>
              </a:rPr>
              <a:t> ‘</a:t>
            </a:r>
            <a:r>
              <a:rPr lang="nl-NL" dirty="0" err="1">
                <a:latin typeface="Houschka"/>
              </a:rPr>
              <a:t>S</a:t>
            </a:r>
            <a:r>
              <a:rPr lang="nl-NL" sz="1800" b="0" dirty="0" err="1">
                <a:effectLst/>
                <a:latin typeface="Houschka"/>
              </a:rPr>
              <a:t>paces</a:t>
            </a:r>
            <a:r>
              <a:rPr lang="nl-NL" sz="1800" b="0" dirty="0">
                <a:effectLst/>
                <a:latin typeface="Houschka"/>
              </a:rPr>
              <a:t>’: Contex</a:t>
            </a:r>
            <a:r>
              <a:rPr lang="nl-NL" dirty="0">
                <a:latin typeface="Houschka"/>
              </a:rPr>
              <a:t>t </a:t>
            </a:r>
            <a:r>
              <a:rPr lang="nl-NL" dirty="0" err="1">
                <a:latin typeface="Houschka"/>
              </a:rPr>
              <a:t>and</a:t>
            </a:r>
            <a:r>
              <a:rPr lang="nl-NL" dirty="0">
                <a:latin typeface="Houschka"/>
              </a:rPr>
              <a:t> </a:t>
            </a:r>
            <a:r>
              <a:rPr lang="nl-NL" dirty="0" err="1">
                <a:latin typeface="Houschka"/>
              </a:rPr>
              <a:t>situations</a:t>
            </a:r>
            <a:r>
              <a:rPr lang="nl-NL" dirty="0">
                <a:latin typeface="Houschka"/>
              </a:rPr>
              <a:t> </a:t>
            </a:r>
            <a:r>
              <a:rPr lang="nl-NL" dirty="0" err="1">
                <a:latin typeface="Houschka"/>
              </a:rPr>
              <a:t>for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decision</a:t>
            </a:r>
            <a:r>
              <a:rPr lang="nl-NL" sz="1800" b="0" dirty="0">
                <a:effectLst/>
                <a:latin typeface="Houschka"/>
              </a:rPr>
              <a:t> making </a:t>
            </a:r>
            <a:r>
              <a:rPr lang="nl-NL" sz="1800" b="0" dirty="0" err="1">
                <a:effectLst/>
                <a:latin typeface="Houschka"/>
              </a:rPr>
              <a:t>and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consultation</a:t>
            </a:r>
            <a:r>
              <a:rPr lang="nl-NL" dirty="0">
                <a:latin typeface="Houschka"/>
              </a:rPr>
              <a:t>.</a:t>
            </a:r>
            <a:r>
              <a:rPr lang="nl-NL" sz="1800" b="0" dirty="0">
                <a:effectLst/>
                <a:latin typeface="Houschka"/>
              </a:rPr>
              <a:t> </a:t>
            </a:r>
          </a:p>
          <a:p>
            <a:r>
              <a:rPr lang="nl-NL" dirty="0" err="1">
                <a:latin typeface="Houschka"/>
              </a:rPr>
              <a:t>Location</a:t>
            </a:r>
            <a:r>
              <a:rPr lang="nl-NL" dirty="0">
                <a:latin typeface="Houschka"/>
              </a:rPr>
              <a:t>/</a:t>
            </a:r>
            <a:r>
              <a:rPr lang="nl-NL" dirty="0" err="1">
                <a:latin typeface="Houschka"/>
              </a:rPr>
              <a:t>structure</a:t>
            </a:r>
            <a:r>
              <a:rPr lang="nl-NL" dirty="0">
                <a:latin typeface="Houschka"/>
              </a:rPr>
              <a:t> or is </a:t>
            </a:r>
            <a:r>
              <a:rPr lang="nl-NL" dirty="0" err="1">
                <a:latin typeface="Houschka"/>
              </a:rPr>
              <a:t>it</a:t>
            </a:r>
            <a:r>
              <a:rPr lang="nl-NL" dirty="0">
                <a:latin typeface="Houschka"/>
              </a:rPr>
              <a:t> </a:t>
            </a:r>
            <a:r>
              <a:rPr lang="nl-NL" dirty="0" err="1">
                <a:latin typeface="Houschka"/>
              </a:rPr>
              <a:t>the</a:t>
            </a:r>
            <a:r>
              <a:rPr lang="nl-NL" dirty="0">
                <a:latin typeface="Houschka"/>
              </a:rPr>
              <a:t> opportunity </a:t>
            </a:r>
            <a:r>
              <a:rPr lang="nl-NL" dirty="0" err="1">
                <a:latin typeface="Houschka"/>
              </a:rPr>
              <a:t>you</a:t>
            </a:r>
            <a:r>
              <a:rPr lang="nl-NL">
                <a:latin typeface="Houschka"/>
              </a:rPr>
              <a:t> have? </a:t>
            </a:r>
            <a:endParaRPr lang="nl-NL" sz="1800" b="0" dirty="0">
              <a:effectLst/>
              <a:latin typeface="Houschka"/>
            </a:endParaRPr>
          </a:p>
          <a:p>
            <a:r>
              <a:rPr lang="nl-NL" dirty="0">
                <a:latin typeface="Houschka"/>
              </a:rPr>
              <a:t>But </a:t>
            </a:r>
            <a:r>
              <a:rPr lang="nl-NL" dirty="0" err="1">
                <a:latin typeface="Houschka"/>
              </a:rPr>
              <a:t>a</a:t>
            </a:r>
            <a:r>
              <a:rPr lang="nl-NL" sz="1800" b="0" dirty="0" err="1">
                <a:effectLst/>
                <a:latin typeface="Houschka"/>
              </a:rPr>
              <a:t>lso</a:t>
            </a:r>
            <a:r>
              <a:rPr lang="nl-NL" sz="1800" b="0" dirty="0">
                <a:effectLst/>
                <a:latin typeface="Houschka"/>
              </a:rPr>
              <a:t>: “</a:t>
            </a:r>
            <a:r>
              <a:rPr lang="nl-NL" dirty="0" err="1">
                <a:latin typeface="Houschka"/>
              </a:rPr>
              <a:t>O</a:t>
            </a:r>
            <a:r>
              <a:rPr lang="nl-NL" sz="1800" b="0" dirty="0" err="1">
                <a:effectLst/>
                <a:latin typeface="Houschka"/>
              </a:rPr>
              <a:t>pportunities</a:t>
            </a:r>
            <a:r>
              <a:rPr lang="nl-NL" sz="1800" b="0" dirty="0">
                <a:effectLst/>
                <a:latin typeface="Houschka"/>
              </a:rPr>
              <a:t>, </a:t>
            </a:r>
            <a:r>
              <a:rPr lang="nl-NL" sz="1800" b="0" dirty="0" err="1">
                <a:effectLst/>
                <a:latin typeface="Houschka"/>
              </a:rPr>
              <a:t>moments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and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channels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where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citizens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can</a:t>
            </a:r>
            <a:r>
              <a:rPr lang="nl-NL" sz="1800" b="0" dirty="0">
                <a:effectLst/>
                <a:latin typeface="Houschka"/>
              </a:rPr>
              <a:t> act </a:t>
            </a:r>
            <a:r>
              <a:rPr lang="nl-NL" sz="1800" b="0" dirty="0" err="1">
                <a:effectLst/>
                <a:latin typeface="Houschka"/>
              </a:rPr>
              <a:t>to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potentially</a:t>
            </a:r>
            <a:r>
              <a:rPr lang="nl-NL" sz="1800" b="0" dirty="0">
                <a:effectLst/>
                <a:latin typeface="Houschka"/>
              </a:rPr>
              <a:t> affect </a:t>
            </a:r>
            <a:r>
              <a:rPr lang="nl-NL" sz="1800" b="0" dirty="0" err="1">
                <a:effectLst/>
                <a:latin typeface="Houschka"/>
              </a:rPr>
              <a:t>policies</a:t>
            </a:r>
            <a:r>
              <a:rPr lang="nl-NL" sz="1800" b="0" dirty="0">
                <a:effectLst/>
                <a:latin typeface="Houschka"/>
              </a:rPr>
              <a:t>, discourses, </a:t>
            </a:r>
            <a:r>
              <a:rPr lang="nl-NL" sz="1800" b="0" dirty="0" err="1">
                <a:effectLst/>
                <a:latin typeface="Houschka"/>
              </a:rPr>
              <a:t>decisions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and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relationships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that</a:t>
            </a:r>
            <a:r>
              <a:rPr lang="nl-NL" sz="1800" b="0" dirty="0">
                <a:effectLst/>
                <a:latin typeface="Houschka"/>
              </a:rPr>
              <a:t> affect </a:t>
            </a:r>
            <a:r>
              <a:rPr lang="nl-NL" sz="1800" b="0" dirty="0" err="1">
                <a:effectLst/>
                <a:latin typeface="Houschka"/>
              </a:rPr>
              <a:t>their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lives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and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interests</a:t>
            </a:r>
            <a:r>
              <a:rPr lang="nl-NL" sz="1800" b="0" dirty="0">
                <a:effectLst/>
                <a:latin typeface="Houschka"/>
              </a:rPr>
              <a:t>” (</a:t>
            </a:r>
            <a:r>
              <a:rPr lang="nl-NL" sz="1800" b="0" dirty="0" err="1">
                <a:effectLst/>
                <a:latin typeface="Houschka"/>
              </a:rPr>
              <a:t>Gaventa</a:t>
            </a:r>
            <a:r>
              <a:rPr lang="nl-NL" sz="1800" b="0" dirty="0">
                <a:effectLst/>
                <a:latin typeface="Houschka"/>
              </a:rPr>
              <a:t>) </a:t>
            </a:r>
            <a:endParaRPr lang="nl-NL" dirty="0">
              <a:effectLst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981377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3522C-0FAC-9C42-8A4A-EB7C3804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Participatory</a:t>
            </a:r>
            <a:r>
              <a:rPr lang="nl-NL" dirty="0"/>
              <a:t> </a:t>
            </a:r>
            <a:r>
              <a:rPr lang="nl-NL" dirty="0" err="1"/>
              <a:t>spaces</a:t>
            </a:r>
            <a:r>
              <a:rPr lang="nl-NL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jdelijke aanduiding voor inhoud 2">
                <a:extLst>
                  <a:ext uri="{FF2B5EF4-FFF2-40B4-BE49-F238E27FC236}">
                    <a16:creationId xmlns:a16="http://schemas.microsoft.com/office/drawing/2014/main" id="{8EE4BF29-6542-E742-90ED-FC9E3645BC2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118447" y="803186"/>
                <a:ext cx="6281873" cy="524862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6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4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nl-NL" sz="2000" dirty="0" err="1"/>
                  <a:t>Participatory</a:t>
                </a:r>
                <a:r>
                  <a:rPr lang="nl-NL" sz="2000" dirty="0"/>
                  <a:t> </a:t>
                </a:r>
                <a:r>
                  <a:rPr lang="nl-NL" sz="2000" dirty="0" err="1"/>
                  <a:t>spaces</a:t>
                </a:r>
                <a:r>
                  <a:rPr lang="nl-NL" sz="2000" dirty="0"/>
                  <a:t>:</a:t>
                </a:r>
              </a:p>
              <a:p>
                <a:pPr marL="457200" lvl="1" indent="0">
                  <a:buNone/>
                </a:pPr>
                <a:endParaRPr lang="nl-NL" sz="2000" dirty="0"/>
              </a:p>
              <a:p>
                <a:pPr lvl="1"/>
                <a:r>
                  <a:rPr lang="nl-NL" sz="2000" b="1" dirty="0"/>
                  <a:t>Closed </a:t>
                </a:r>
                <a:r>
                  <a:rPr lang="nl-NL" sz="2000" b="1" dirty="0" err="1"/>
                  <a:t>spaces</a:t>
                </a:r>
                <a:r>
                  <a:rPr lang="nl-NL" sz="2000" dirty="0"/>
                  <a:t>:  no access </a:t>
                </a:r>
                <a:r>
                  <a:rPr lang="nl-NL" sz="2000" dirty="0" err="1"/>
                  <a:t>to</a:t>
                </a:r>
                <a:r>
                  <a:rPr lang="nl-NL" sz="2000" dirty="0"/>
                  <a:t> </a:t>
                </a:r>
                <a:r>
                  <a:rPr lang="nl-NL" sz="2000" dirty="0" err="1"/>
                  <a:t>the</a:t>
                </a:r>
                <a:r>
                  <a:rPr lang="nl-NL" sz="2000" dirty="0"/>
                  <a:t> </a:t>
                </a:r>
                <a:r>
                  <a:rPr lang="nl-NL" sz="2000" dirty="0" err="1"/>
                  <a:t>table</a:t>
                </a:r>
                <a:r>
                  <a:rPr lang="nl-NL" sz="2000" dirty="0"/>
                  <a:t> of </a:t>
                </a:r>
                <a:r>
                  <a:rPr lang="nl-NL" sz="2000" dirty="0" err="1"/>
                  <a:t>decisionmaking</a:t>
                </a:r>
                <a:endParaRPr lang="nl-NL" sz="2000" dirty="0"/>
              </a:p>
              <a:p>
                <a:pPr lvl="1"/>
                <a:r>
                  <a:rPr lang="nl-NL" sz="2000" b="1" dirty="0" err="1"/>
                  <a:t>Invited</a:t>
                </a:r>
                <a:r>
                  <a:rPr lang="nl-NL" sz="2000" b="1" dirty="0"/>
                  <a:t> </a:t>
                </a:r>
                <a:r>
                  <a:rPr lang="nl-NL" sz="2000" b="1" dirty="0" err="1"/>
                  <a:t>spaces</a:t>
                </a:r>
                <a:r>
                  <a:rPr lang="nl-NL" sz="2000" b="1" dirty="0"/>
                  <a:t>: </a:t>
                </a:r>
                <a:r>
                  <a:rPr lang="en-US" sz="2000" dirty="0"/>
                  <a:t>sitting at the table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sz="2000" dirty="0"/>
                  <a:t> inclusion of perspectives</a:t>
                </a:r>
                <a:endParaRPr lang="nl-NL" sz="2000" dirty="0"/>
              </a:p>
              <a:p>
                <a:pPr lvl="1"/>
                <a:r>
                  <a:rPr lang="nl-NL" sz="2000" b="1" dirty="0" err="1"/>
                  <a:t>Created</a:t>
                </a:r>
                <a:r>
                  <a:rPr lang="nl-NL" sz="2000" b="1" dirty="0"/>
                  <a:t> </a:t>
                </a:r>
                <a:r>
                  <a:rPr lang="nl-NL" sz="2000" b="1" dirty="0" err="1"/>
                  <a:t>spaces</a:t>
                </a:r>
                <a:r>
                  <a:rPr lang="nl-NL" sz="2000" b="1" dirty="0"/>
                  <a:t>: </a:t>
                </a:r>
                <a:r>
                  <a:rPr lang="nl-NL" sz="2000" dirty="0" err="1"/>
                  <a:t>spaces</a:t>
                </a:r>
                <a:r>
                  <a:rPr lang="nl-NL" sz="2000" dirty="0"/>
                  <a:t> set up </a:t>
                </a:r>
                <a:r>
                  <a:rPr lang="nl-NL" sz="2000" dirty="0" err="1"/>
                  <a:t>by</a:t>
                </a:r>
                <a:r>
                  <a:rPr lang="nl-NL" sz="2000" dirty="0"/>
                  <a:t> </a:t>
                </a:r>
                <a:r>
                  <a:rPr lang="nl-NL" sz="2000" dirty="0" err="1"/>
                  <a:t>refugees</a:t>
                </a:r>
                <a:r>
                  <a:rPr lang="nl-NL" sz="2000" dirty="0"/>
                  <a:t> </a:t>
                </a:r>
                <a:r>
                  <a:rPr lang="nl-NL" sz="2000" dirty="0" err="1"/>
                  <a:t>themselves</a:t>
                </a:r>
                <a:endParaRPr lang="nl-NL" sz="2000" dirty="0"/>
              </a:p>
              <a:p>
                <a:pPr marL="457200" lvl="1" indent="0">
                  <a:buNone/>
                </a:pPr>
                <a:r>
                  <a:rPr lang="nl-NL" sz="2000" dirty="0">
                    <a:solidFill>
                      <a:prstClr val="black"/>
                    </a:solidFill>
                  </a:rPr>
                  <a:t>					(</a:t>
                </a:r>
                <a:r>
                  <a:rPr lang="nl-NL" sz="2000" dirty="0" err="1">
                    <a:solidFill>
                      <a:prstClr val="black"/>
                    </a:solidFill>
                  </a:rPr>
                  <a:t>Gaventa</a:t>
                </a:r>
                <a:r>
                  <a:rPr lang="nl-NL" sz="2000" dirty="0">
                    <a:solidFill>
                      <a:prstClr val="black"/>
                    </a:solidFill>
                  </a:rPr>
                  <a:t>)</a:t>
                </a:r>
                <a:endParaRPr lang="nl-NL" sz="2000" dirty="0"/>
              </a:p>
              <a:p>
                <a:pPr lvl="1"/>
                <a:endParaRPr lang="nl-NL" sz="2000" dirty="0"/>
              </a:p>
              <a:p>
                <a:pPr lvl="1"/>
                <a:r>
                  <a:rPr lang="nl-NL" sz="2000" b="1" dirty="0"/>
                  <a:t>Co-</a:t>
                </a:r>
                <a:r>
                  <a:rPr lang="nl-NL" sz="2000" b="1" dirty="0" err="1"/>
                  <a:t>created</a:t>
                </a:r>
                <a:r>
                  <a:rPr lang="nl-NL" sz="2000" b="1" dirty="0"/>
                  <a:t> </a:t>
                </a:r>
                <a:r>
                  <a:rPr lang="nl-NL" sz="2000" b="1" dirty="0" err="1"/>
                  <a:t>spaces</a:t>
                </a:r>
                <a:r>
                  <a:rPr lang="nl-NL" sz="2000" b="1" dirty="0"/>
                  <a:t>: </a:t>
                </a:r>
                <a:r>
                  <a:rPr lang="nl-NL" sz="2000" dirty="0" err="1"/>
                  <a:t>becoming</a:t>
                </a:r>
                <a:r>
                  <a:rPr lang="nl-NL" sz="2000" dirty="0"/>
                  <a:t> </a:t>
                </a:r>
                <a:r>
                  <a:rPr lang="nl-NL" sz="2000" dirty="0" err="1"/>
                  <a:t>aware</a:t>
                </a:r>
                <a:r>
                  <a:rPr lang="nl-NL" sz="2000" dirty="0"/>
                  <a:t> of </a:t>
                </a:r>
                <a:r>
                  <a:rPr lang="nl-NL" sz="2000" dirty="0" err="1"/>
                  <a:t>mechanisms</a:t>
                </a:r>
                <a:r>
                  <a:rPr lang="nl-NL" sz="2000" dirty="0"/>
                  <a:t> of </a:t>
                </a:r>
                <a:r>
                  <a:rPr lang="nl-NL" sz="2000" dirty="0" err="1"/>
                  <a:t>exclusion</a:t>
                </a:r>
                <a:r>
                  <a:rPr lang="nl-NL" sz="2000" dirty="0"/>
                  <a:t> </a:t>
                </a:r>
                <a:r>
                  <a:rPr lang="nl-NL" sz="2000" dirty="0" err="1"/>
                  <a:t>by</a:t>
                </a:r>
                <a:r>
                  <a:rPr lang="nl-NL" sz="2000" dirty="0"/>
                  <a:t> </a:t>
                </a:r>
                <a:r>
                  <a:rPr lang="nl-NL" sz="2000" dirty="0" err="1"/>
                  <a:t>contrasting</a:t>
                </a:r>
                <a:r>
                  <a:rPr lang="nl-NL" sz="2000" dirty="0"/>
                  <a:t> </a:t>
                </a:r>
                <a:r>
                  <a:rPr lang="nl-NL" sz="2000" dirty="0" err="1"/>
                  <a:t>positions</a:t>
                </a:r>
                <a:endParaRPr lang="nl-NL" sz="2000" dirty="0"/>
              </a:p>
              <a:p>
                <a:pPr marL="457200" lvl="1" indent="0">
                  <a:buNone/>
                </a:pPr>
                <a:r>
                  <a:rPr lang="nl-NL" sz="2000" dirty="0"/>
                  <a:t>	</a:t>
                </a:r>
              </a:p>
            </p:txBody>
          </p:sp>
        </mc:Choice>
        <mc:Fallback xmlns="">
          <p:sp>
            <p:nvSpPr>
              <p:cNvPr id="7" name="Tijdelijke aanduiding voor inhoud 2">
                <a:extLst>
                  <a:ext uri="{FF2B5EF4-FFF2-40B4-BE49-F238E27FC236}">
                    <a16:creationId xmlns:a16="http://schemas.microsoft.com/office/drawing/2014/main" id="{8EE4BF29-6542-E742-90ED-FC9E3645BC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8447" y="803186"/>
                <a:ext cx="6281873" cy="5248622"/>
              </a:xfrm>
              <a:prstGeom prst="rect">
                <a:avLst/>
              </a:prstGeom>
              <a:blipFill>
                <a:blip r:embed="rId2"/>
                <a:stretch>
                  <a:fillRect l="-1010" r="-161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590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EDD004-2A6D-C24F-BEC3-5B297E335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Thank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/>
              <a:t>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9CC16D-3704-FF49-82F6-C294A256A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8624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74BD78-B01D-1F45-BFD5-C53CA788C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Structure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advocacy</a:t>
            </a:r>
            <a:r>
              <a:rPr lang="nl-NL" dirty="0"/>
              <a:t> </a:t>
            </a:r>
            <a:r>
              <a:rPr lang="nl-NL" dirty="0" err="1"/>
              <a:t>academy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EEBD9C-D87E-D84A-AC82-EF6B19892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b="1" dirty="0"/>
              <a:t>1 full </a:t>
            </a:r>
            <a:r>
              <a:rPr lang="nl-NL" sz="2000" b="1" dirty="0" err="1"/>
              <a:t>day</a:t>
            </a:r>
            <a:r>
              <a:rPr lang="nl-NL" sz="2000" b="1" dirty="0"/>
              <a:t> (offline)</a:t>
            </a:r>
          </a:p>
          <a:p>
            <a:pPr marL="457200" lvl="1" indent="0">
              <a:buNone/>
            </a:pPr>
            <a:r>
              <a:rPr lang="nl-NL" sz="2000" dirty="0"/>
              <a:t>	</a:t>
            </a:r>
            <a:r>
              <a:rPr lang="nl-NL" sz="2000" b="1" i="1" dirty="0" err="1"/>
              <a:t>Morning</a:t>
            </a:r>
            <a:r>
              <a:rPr lang="nl-NL" sz="2000" dirty="0"/>
              <a:t>: </a:t>
            </a:r>
            <a:r>
              <a:rPr lang="nl-NL" sz="2000" dirty="0" err="1"/>
              <a:t>Discussing</a:t>
            </a:r>
            <a:r>
              <a:rPr lang="nl-NL" sz="2000" dirty="0"/>
              <a:t> </a:t>
            </a:r>
            <a:r>
              <a:rPr lang="nl-NL" sz="2000" dirty="0" err="1"/>
              <a:t>notions</a:t>
            </a:r>
            <a:r>
              <a:rPr lang="nl-NL" sz="2000" dirty="0"/>
              <a:t> of ‘</a:t>
            </a:r>
            <a:r>
              <a:rPr lang="nl-NL" sz="2000" dirty="0" err="1"/>
              <a:t>polivocal</a:t>
            </a:r>
            <a:r>
              <a:rPr lang="nl-NL" sz="2000" dirty="0"/>
              <a:t> 	policymaking’ – </a:t>
            </a:r>
            <a:r>
              <a:rPr lang="nl-NL" sz="2000" dirty="0" err="1"/>
              <a:t>lecture</a:t>
            </a:r>
            <a:r>
              <a:rPr lang="nl-NL" sz="2000" dirty="0"/>
              <a:t> </a:t>
            </a:r>
            <a:r>
              <a:rPr lang="nl-NL" sz="2000" dirty="0" err="1"/>
              <a:t>Halleh</a:t>
            </a:r>
            <a:r>
              <a:rPr lang="nl-NL" sz="2000" dirty="0"/>
              <a:t> </a:t>
            </a:r>
            <a:r>
              <a:rPr lang="nl-NL" sz="2000" dirty="0" err="1"/>
              <a:t>Ghorashi</a:t>
            </a:r>
            <a:endParaRPr lang="nl-NL" sz="2000" dirty="0"/>
          </a:p>
          <a:p>
            <a:pPr marL="0" indent="0">
              <a:buNone/>
            </a:pPr>
            <a:r>
              <a:rPr lang="nl-NL" sz="2000" dirty="0"/>
              <a:t>	</a:t>
            </a:r>
            <a:r>
              <a:rPr lang="nl-NL" sz="2000" b="1" i="1" dirty="0" err="1"/>
              <a:t>Afternoon</a:t>
            </a:r>
            <a:r>
              <a:rPr lang="nl-NL" sz="2000" dirty="0"/>
              <a:t>: </a:t>
            </a:r>
            <a:r>
              <a:rPr lang="nl-NL" sz="2000" dirty="0" err="1"/>
              <a:t>Working</a:t>
            </a:r>
            <a:r>
              <a:rPr lang="nl-NL" sz="2000" dirty="0"/>
              <a:t> in </a:t>
            </a:r>
            <a:r>
              <a:rPr lang="nl-NL" sz="2000" dirty="0" err="1"/>
              <a:t>groups</a:t>
            </a:r>
            <a:endParaRPr lang="nl-NL" sz="2000" dirty="0"/>
          </a:p>
          <a:p>
            <a:pPr lvl="1">
              <a:buFont typeface="Wingdings" pitchFamily="2" charset="2"/>
              <a:buChar char="Ø"/>
            </a:pPr>
            <a:r>
              <a:rPr lang="nl-NL" sz="2000" dirty="0"/>
              <a:t>	</a:t>
            </a:r>
            <a:r>
              <a:rPr lang="nl-NL" sz="2000" dirty="0" err="1"/>
              <a:t>Mapping</a:t>
            </a:r>
            <a:r>
              <a:rPr lang="nl-NL" sz="2000" dirty="0"/>
              <a:t> </a:t>
            </a:r>
            <a:r>
              <a:rPr lang="nl-NL" sz="2000" dirty="0" err="1"/>
              <a:t>participatory</a:t>
            </a:r>
            <a:r>
              <a:rPr lang="nl-NL" sz="2000" dirty="0"/>
              <a:t> </a:t>
            </a:r>
            <a:r>
              <a:rPr lang="nl-NL" sz="2000" dirty="0" err="1"/>
              <a:t>spaces</a:t>
            </a:r>
            <a:r>
              <a:rPr lang="nl-NL" sz="2000" dirty="0"/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nl-NL" sz="2000" dirty="0"/>
              <a:t>	</a:t>
            </a:r>
            <a:r>
              <a:rPr lang="nl-NL" sz="2000" dirty="0" err="1"/>
              <a:t>Diving</a:t>
            </a:r>
            <a:r>
              <a:rPr lang="nl-NL" sz="2000" dirty="0"/>
              <a:t> </a:t>
            </a:r>
            <a:r>
              <a:rPr lang="nl-NL" sz="2000" dirty="0" err="1"/>
              <a:t>into</a:t>
            </a:r>
            <a:r>
              <a:rPr lang="nl-NL" sz="2000" dirty="0"/>
              <a:t> concrete cases</a:t>
            </a:r>
          </a:p>
          <a:p>
            <a:r>
              <a:rPr lang="nl-NL" sz="2000" b="1" dirty="0" err="1"/>
              <a:t>One</a:t>
            </a:r>
            <a:r>
              <a:rPr lang="nl-NL" sz="2000" b="1" dirty="0"/>
              <a:t> </a:t>
            </a:r>
            <a:r>
              <a:rPr lang="nl-NL" sz="2000" b="1" dirty="0" err="1"/>
              <a:t>come</a:t>
            </a:r>
            <a:r>
              <a:rPr lang="nl-NL" sz="2000" b="1" dirty="0"/>
              <a:t> back </a:t>
            </a:r>
            <a:r>
              <a:rPr lang="nl-NL" sz="2000" b="1" dirty="0" err="1"/>
              <a:t>session</a:t>
            </a:r>
            <a:r>
              <a:rPr lang="nl-NL" sz="2000" b="1" dirty="0"/>
              <a:t> (online) </a:t>
            </a:r>
            <a:r>
              <a:rPr lang="nl-NL" sz="2000" dirty="0" err="1"/>
              <a:t>after</a:t>
            </a:r>
            <a:r>
              <a:rPr lang="nl-NL" sz="2000" dirty="0"/>
              <a:t> 3 weeks </a:t>
            </a:r>
          </a:p>
          <a:p>
            <a:pPr marL="0" indent="0">
              <a:buNone/>
            </a:pPr>
            <a:r>
              <a:rPr lang="nl-NL" sz="2000" dirty="0"/>
              <a:t>	</a:t>
            </a:r>
            <a:r>
              <a:rPr lang="nl-NL" sz="2000" dirty="0" err="1"/>
              <a:t>Sharing</a:t>
            </a:r>
            <a:r>
              <a:rPr lang="nl-NL" sz="2000" dirty="0"/>
              <a:t> </a:t>
            </a:r>
            <a:r>
              <a:rPr lang="nl-NL" sz="2000" dirty="0" err="1"/>
              <a:t>and</a:t>
            </a:r>
            <a:r>
              <a:rPr lang="nl-NL" sz="2000" dirty="0"/>
              <a:t> </a:t>
            </a:r>
            <a:r>
              <a:rPr lang="nl-NL" sz="2000" dirty="0" err="1"/>
              <a:t>reflecting</a:t>
            </a:r>
            <a:r>
              <a:rPr lang="nl-NL" sz="2000" dirty="0"/>
              <a:t> on </a:t>
            </a:r>
            <a:r>
              <a:rPr lang="nl-NL" sz="2000" dirty="0" err="1"/>
              <a:t>the</a:t>
            </a:r>
            <a:r>
              <a:rPr lang="nl-NL" sz="2000" dirty="0"/>
              <a:t> basis of </a:t>
            </a:r>
            <a:r>
              <a:rPr lang="nl-NL" sz="2000" dirty="0" err="1"/>
              <a:t>the</a:t>
            </a:r>
            <a:r>
              <a:rPr lang="nl-NL" sz="2000" dirty="0"/>
              <a:t> 	</a:t>
            </a:r>
            <a:r>
              <a:rPr lang="nl-NL" sz="2000" dirty="0" err="1"/>
              <a:t>assingment</a:t>
            </a:r>
            <a:r>
              <a:rPr lang="nl-NL" sz="2000" dirty="0"/>
              <a:t> </a:t>
            </a:r>
            <a:r>
              <a:rPr lang="nl-NL" sz="2000" dirty="0" err="1"/>
              <a:t>and</a:t>
            </a:r>
            <a:r>
              <a:rPr lang="nl-NL" sz="2000" dirty="0"/>
              <a:t> </a:t>
            </a:r>
            <a:r>
              <a:rPr lang="nl-NL" sz="2000" dirty="0" err="1"/>
              <a:t>looking</a:t>
            </a:r>
            <a:r>
              <a:rPr lang="nl-NL" sz="2000" dirty="0"/>
              <a:t> back on </a:t>
            </a:r>
            <a:r>
              <a:rPr lang="nl-NL" sz="2000" dirty="0" err="1"/>
              <a:t>key</a:t>
            </a:r>
            <a:r>
              <a:rPr lang="nl-NL" sz="2000" dirty="0"/>
              <a:t> </a:t>
            </a:r>
            <a:r>
              <a:rPr lang="nl-NL" sz="2000" dirty="0" err="1"/>
              <a:t>notions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166936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0CFE77-1E27-E849-A89E-F95B76987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Basic issues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7A8061D-0114-9F46-969E-B3247B3BB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Understanding the field and context 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What is the status of refugee participation in policy in your context? What is happening now, what is the history behind it?</a:t>
            </a:r>
            <a:endParaRPr lang="nl-NL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What are the current spaces (platforms/consultations, committees etc.) where refugees can voice their perspectives? What are the challenges with these spaces?</a:t>
            </a:r>
            <a:endParaRPr lang="nl-NL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Who are the key players (NGOs, academics, etc) in on the policy levels? Often the people who have a seat at the table. </a:t>
            </a:r>
            <a:endParaRPr lang="nl-NL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What is the status of the debate over ‘meaningful refugee participation’? </a:t>
            </a:r>
            <a:endParaRPr lang="nl-NL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658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648A4B-1EA2-914F-BB3B-9D9CF005C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Basic issues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584C2F-C42F-9948-930A-91AD5EB3C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	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aware of your positioning</a:t>
            </a:r>
          </a:p>
          <a:p>
            <a:pPr marL="457200" lvl="1" indent="0">
              <a:buNone/>
            </a:pP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Discuss in groups: What are the advantages and disadvantages when NGO’s, Refugee-Led </a:t>
            </a:r>
            <a:r>
              <a:rPr lang="en-US" sz="1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Organisations</a:t>
            </a: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, or Academy provide this masterclass? Discuss with each other 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29730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09C781-006F-0840-9DBE-CDEEB9F19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Basic issues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9FA4564-C5AA-9247-9C5E-C2A18596F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3. Considerations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for recruiting –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are the (strategic) considerations that you made when deciding for recruiting? </a:t>
            </a: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/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 country /group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With flipcharts. Take 10 minutes to draw your own strategy; reflect on what worked and what didn’t, ideas to do next time, and then presentations and discussion?</a:t>
            </a:r>
            <a:endParaRPr lang="nl-N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2360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7FB96D-E594-E241-9B4F-683CA7B6D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err="1"/>
              <a:t>Conditions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learning</a:t>
            </a:r>
            <a:r>
              <a:rPr lang="nl-NL" dirty="0"/>
              <a:t> </a:t>
            </a:r>
            <a:br>
              <a:rPr lang="nl-NL" dirty="0"/>
            </a:br>
            <a:r>
              <a:rPr lang="nl-NL" sz="1800" dirty="0">
                <a:effectLst/>
                <a:latin typeface="DIN2014"/>
              </a:rPr>
              <a:t>Ryan en </a:t>
            </a:r>
            <a:r>
              <a:rPr lang="nl-NL" sz="1800" dirty="0" err="1">
                <a:effectLst/>
                <a:latin typeface="DIN2014"/>
              </a:rPr>
              <a:t>Markova</a:t>
            </a:r>
            <a:r>
              <a:rPr lang="nl-NL" sz="1800" dirty="0">
                <a:effectLst/>
                <a:latin typeface="DIN2014"/>
              </a:rPr>
              <a:t> (2006) 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4C001B3-ACF9-4645-A68A-96EBBC2CD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1800" dirty="0">
                <a:effectLst/>
                <a:latin typeface="DIN2014"/>
              </a:rPr>
              <a:t>In </a:t>
            </a:r>
            <a:r>
              <a:rPr lang="nl-NL" sz="1800" dirty="0" err="1">
                <a:effectLst/>
                <a:latin typeface="DIN2014"/>
              </a:rPr>
              <a:t>the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b="1" dirty="0">
                <a:effectLst/>
                <a:latin typeface="DIN2014"/>
              </a:rPr>
              <a:t>comfort zone</a:t>
            </a:r>
            <a:r>
              <a:rPr lang="nl-NL" sz="1800" dirty="0">
                <a:effectLst/>
                <a:latin typeface="DIN2014"/>
              </a:rPr>
              <a:t>, </a:t>
            </a:r>
            <a:r>
              <a:rPr lang="nl-NL" sz="1800" dirty="0" err="1">
                <a:effectLst/>
                <a:latin typeface="DIN2014"/>
              </a:rPr>
              <a:t>someone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feels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comfortable</a:t>
            </a:r>
            <a:r>
              <a:rPr lang="nl-NL" sz="1800" dirty="0">
                <a:effectLst/>
                <a:latin typeface="DIN2014"/>
              </a:rPr>
              <a:t> without </a:t>
            </a:r>
            <a:r>
              <a:rPr lang="nl-NL" sz="1800" dirty="0" err="1">
                <a:effectLst/>
                <a:latin typeface="DIN2014"/>
              </a:rPr>
              <a:t>anxiety</a:t>
            </a:r>
            <a:r>
              <a:rPr lang="nl-NL" sz="1800" dirty="0">
                <a:effectLst/>
                <a:latin typeface="DIN2014"/>
              </a:rPr>
              <a:t> or discomfort. </a:t>
            </a:r>
            <a:r>
              <a:rPr lang="nl-NL" sz="1800" dirty="0" err="1">
                <a:effectLst/>
                <a:latin typeface="DIN2014"/>
              </a:rPr>
              <a:t>There</a:t>
            </a:r>
            <a:r>
              <a:rPr lang="nl-NL" sz="1800" dirty="0">
                <a:effectLst/>
                <a:latin typeface="DIN2014"/>
              </a:rPr>
              <a:t> are no new </a:t>
            </a:r>
            <a:r>
              <a:rPr lang="nl-NL" sz="1800" dirty="0" err="1">
                <a:effectLst/>
                <a:latin typeface="DIN2014"/>
              </a:rPr>
              <a:t>challenges</a:t>
            </a:r>
            <a:r>
              <a:rPr lang="nl-NL" sz="1800" dirty="0">
                <a:effectLst/>
                <a:latin typeface="DIN2014"/>
              </a:rPr>
              <a:t> or </a:t>
            </a:r>
            <a:r>
              <a:rPr lang="nl-NL" sz="1800" dirty="0" err="1">
                <a:effectLst/>
                <a:latin typeface="DIN2014"/>
              </a:rPr>
              <a:t>reflections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to</a:t>
            </a:r>
            <a:r>
              <a:rPr lang="nl-NL" sz="1800" dirty="0">
                <a:effectLst/>
                <a:latin typeface="DIN2014"/>
              </a:rPr>
              <a:t> start a </a:t>
            </a:r>
            <a:r>
              <a:rPr lang="nl-NL" sz="1800" dirty="0" err="1">
                <a:effectLst/>
                <a:latin typeface="DIN2014"/>
              </a:rPr>
              <a:t>learning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process</a:t>
            </a:r>
            <a:r>
              <a:rPr lang="nl-NL" sz="1800" dirty="0">
                <a:effectLst/>
                <a:latin typeface="DIN2014"/>
              </a:rPr>
              <a:t> </a:t>
            </a:r>
            <a:endParaRPr lang="nl-NL" dirty="0"/>
          </a:p>
          <a:p>
            <a:r>
              <a:rPr lang="nl-NL" sz="1800" dirty="0">
                <a:effectLst/>
                <a:latin typeface="DIN2014"/>
              </a:rPr>
              <a:t>The </a:t>
            </a:r>
            <a:r>
              <a:rPr lang="nl-NL" sz="1800" dirty="0" err="1">
                <a:effectLst/>
                <a:latin typeface="DIN2014"/>
              </a:rPr>
              <a:t>other</a:t>
            </a:r>
            <a:r>
              <a:rPr lang="nl-NL" sz="1800" dirty="0">
                <a:effectLst/>
                <a:latin typeface="DIN2014"/>
              </a:rPr>
              <a:t> extreme is </a:t>
            </a:r>
            <a:r>
              <a:rPr lang="nl-NL" sz="1800" dirty="0" err="1">
                <a:effectLst/>
                <a:latin typeface="DIN2014"/>
              </a:rPr>
              <a:t>the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b="1" dirty="0" err="1">
                <a:effectLst/>
                <a:latin typeface="DIN2014"/>
              </a:rPr>
              <a:t>panic</a:t>
            </a:r>
            <a:r>
              <a:rPr lang="nl-NL" sz="1800" b="1" dirty="0">
                <a:effectLst/>
                <a:latin typeface="DIN2014"/>
              </a:rPr>
              <a:t> zone</a:t>
            </a:r>
            <a:r>
              <a:rPr lang="nl-NL" sz="1800" dirty="0">
                <a:effectLst/>
                <a:latin typeface="DIN2014"/>
              </a:rPr>
              <a:t>, a </a:t>
            </a:r>
            <a:r>
              <a:rPr lang="nl-NL" sz="1800" dirty="0" err="1">
                <a:effectLst/>
                <a:latin typeface="DIN2014"/>
              </a:rPr>
              <a:t>space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that</a:t>
            </a:r>
            <a:r>
              <a:rPr lang="nl-NL" sz="1800" dirty="0">
                <a:effectLst/>
                <a:latin typeface="DIN2014"/>
              </a:rPr>
              <a:t> is </a:t>
            </a:r>
            <a:r>
              <a:rPr lang="nl-NL" sz="1800" dirty="0" err="1">
                <a:effectLst/>
                <a:latin typeface="DIN2014"/>
              </a:rPr>
              <a:t>overwhelming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and</a:t>
            </a:r>
            <a:r>
              <a:rPr lang="nl-NL" sz="1800" dirty="0">
                <a:effectLst/>
                <a:latin typeface="DIN2014"/>
              </a:rPr>
              <a:t> far </a:t>
            </a:r>
            <a:r>
              <a:rPr lang="nl-NL" sz="1800" dirty="0" err="1">
                <a:effectLst/>
                <a:latin typeface="DIN2014"/>
              </a:rPr>
              <a:t>from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comfortable</a:t>
            </a:r>
            <a:r>
              <a:rPr lang="nl-NL" sz="1800" dirty="0">
                <a:effectLst/>
                <a:latin typeface="DIN2014"/>
              </a:rPr>
              <a:t>. In </a:t>
            </a:r>
            <a:r>
              <a:rPr lang="nl-NL" sz="1800" dirty="0" err="1">
                <a:effectLst/>
                <a:latin typeface="DIN2014"/>
              </a:rPr>
              <a:t>this</a:t>
            </a:r>
            <a:r>
              <a:rPr lang="nl-NL" sz="1800" dirty="0">
                <a:effectLst/>
                <a:latin typeface="DIN2014"/>
              </a:rPr>
              <a:t> zone, </a:t>
            </a:r>
            <a:r>
              <a:rPr lang="nl-NL" sz="1800" dirty="0" err="1">
                <a:effectLst/>
                <a:latin typeface="DIN2014"/>
              </a:rPr>
              <a:t>people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experience</a:t>
            </a:r>
            <a:r>
              <a:rPr lang="nl-NL" sz="1800" dirty="0">
                <a:effectLst/>
                <a:latin typeface="DIN2014"/>
              </a:rPr>
              <a:t> stress </a:t>
            </a:r>
            <a:r>
              <a:rPr lang="nl-NL" sz="1800" dirty="0" err="1">
                <a:effectLst/>
                <a:latin typeface="DIN2014"/>
              </a:rPr>
              <a:t>and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anxiety</a:t>
            </a:r>
            <a:r>
              <a:rPr lang="nl-NL" sz="1800" dirty="0">
                <a:effectLst/>
                <a:latin typeface="DIN2014"/>
              </a:rPr>
              <a:t>. Learning is </a:t>
            </a:r>
            <a:r>
              <a:rPr lang="nl-NL" sz="1800" dirty="0" err="1">
                <a:effectLst/>
                <a:latin typeface="DIN2014"/>
              </a:rPr>
              <a:t>impossible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because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people</a:t>
            </a:r>
            <a:r>
              <a:rPr lang="nl-NL" sz="1800" dirty="0">
                <a:effectLst/>
                <a:latin typeface="DIN2014"/>
              </a:rPr>
              <a:t> are </a:t>
            </a:r>
            <a:r>
              <a:rPr lang="nl-NL" sz="1800" dirty="0" err="1">
                <a:effectLst/>
                <a:latin typeface="DIN2014"/>
              </a:rPr>
              <a:t>forced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to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expend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all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their</a:t>
            </a:r>
            <a:r>
              <a:rPr lang="nl-NL" sz="1800" dirty="0">
                <a:effectLst/>
                <a:latin typeface="DIN2014"/>
              </a:rPr>
              <a:t> energy on coping </a:t>
            </a:r>
            <a:r>
              <a:rPr lang="nl-NL" sz="1800" dirty="0" err="1">
                <a:effectLst/>
                <a:latin typeface="DIN2014"/>
              </a:rPr>
              <a:t>with</a:t>
            </a:r>
            <a:r>
              <a:rPr lang="nl-NL" sz="1800" dirty="0">
                <a:effectLst/>
                <a:latin typeface="DIN2014"/>
              </a:rPr>
              <a:t> stress </a:t>
            </a:r>
            <a:r>
              <a:rPr lang="nl-NL" sz="1800" dirty="0" err="1">
                <a:effectLst/>
                <a:latin typeface="DIN2014"/>
              </a:rPr>
              <a:t>and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panic</a:t>
            </a:r>
            <a:r>
              <a:rPr lang="nl-NL" sz="1800" dirty="0">
                <a:effectLst/>
                <a:latin typeface="DIN2014"/>
              </a:rPr>
              <a:t>. </a:t>
            </a:r>
            <a:endParaRPr lang="nl-NL" dirty="0"/>
          </a:p>
          <a:p>
            <a:r>
              <a:rPr lang="nl-NL" sz="1800" dirty="0">
                <a:effectLst/>
                <a:latin typeface="DIN2014"/>
              </a:rPr>
              <a:t>In </a:t>
            </a:r>
            <a:r>
              <a:rPr lang="nl-NL" sz="1800" dirty="0" err="1">
                <a:effectLst/>
                <a:latin typeface="DIN2014"/>
              </a:rPr>
              <a:t>between</a:t>
            </a:r>
            <a:r>
              <a:rPr lang="nl-NL" sz="1800" dirty="0">
                <a:effectLst/>
                <a:latin typeface="DIN2014"/>
              </a:rPr>
              <a:t> is </a:t>
            </a:r>
            <a:r>
              <a:rPr lang="nl-NL" sz="1800" dirty="0" err="1">
                <a:effectLst/>
                <a:latin typeface="DIN2014"/>
              </a:rPr>
              <a:t>the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b="1" dirty="0">
                <a:effectLst/>
                <a:latin typeface="DIN2014"/>
              </a:rPr>
              <a:t>stretch zone</a:t>
            </a:r>
            <a:r>
              <a:rPr lang="nl-NL" sz="1800" dirty="0">
                <a:effectLst/>
                <a:latin typeface="DIN2014"/>
              </a:rPr>
              <a:t>. In </a:t>
            </a:r>
            <a:r>
              <a:rPr lang="nl-NL" sz="1800" dirty="0" err="1">
                <a:effectLst/>
                <a:latin typeface="DIN2014"/>
              </a:rPr>
              <a:t>this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space</a:t>
            </a:r>
            <a:r>
              <a:rPr lang="nl-NL" sz="1800" dirty="0">
                <a:effectLst/>
                <a:latin typeface="DIN2014"/>
              </a:rPr>
              <a:t>, </a:t>
            </a:r>
            <a:r>
              <a:rPr lang="nl-NL" sz="1800" dirty="0" err="1">
                <a:effectLst/>
                <a:latin typeface="DIN2014"/>
              </a:rPr>
              <a:t>things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can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be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unknown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and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can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become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uncomfortable</a:t>
            </a:r>
            <a:r>
              <a:rPr lang="nl-NL" sz="1800" dirty="0">
                <a:effectLst/>
                <a:latin typeface="DIN2014"/>
              </a:rPr>
              <a:t>, but </a:t>
            </a:r>
            <a:r>
              <a:rPr lang="nl-NL" sz="1800" dirty="0" err="1">
                <a:effectLst/>
                <a:latin typeface="DIN2014"/>
              </a:rPr>
              <a:t>there</a:t>
            </a:r>
            <a:r>
              <a:rPr lang="nl-NL" sz="1800" dirty="0">
                <a:effectLst/>
                <a:latin typeface="DIN2014"/>
              </a:rPr>
              <a:t> is room </a:t>
            </a:r>
            <a:r>
              <a:rPr lang="nl-NL" sz="1800" dirty="0" err="1">
                <a:effectLst/>
                <a:latin typeface="DIN2014"/>
              </a:rPr>
              <a:t>for</a:t>
            </a:r>
            <a:r>
              <a:rPr lang="nl-NL" sz="1800" dirty="0">
                <a:effectLst/>
                <a:latin typeface="DIN2014"/>
              </a:rPr>
              <a:t> a </a:t>
            </a:r>
            <a:r>
              <a:rPr lang="nl-NL" sz="1800" dirty="0" err="1">
                <a:effectLst/>
                <a:latin typeface="DIN2014"/>
              </a:rPr>
              <a:t>learning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process</a:t>
            </a:r>
            <a:r>
              <a:rPr lang="nl-NL" sz="1800" dirty="0">
                <a:effectLst/>
                <a:latin typeface="DIN2014"/>
              </a:rPr>
              <a:t>. 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64079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2BEBC4-2B7F-DA40-A273-5EAB38417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Set </a:t>
            </a:r>
            <a:r>
              <a:rPr lang="nl-NL" dirty="0" err="1"/>
              <a:t>the</a:t>
            </a:r>
            <a:r>
              <a:rPr lang="nl-NL" dirty="0"/>
              <a:t> stage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4E543E7-DEB5-8F48-AB9B-3383F993B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4. Understanding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discursive</a:t>
            </a:r>
            <a:r>
              <a:rPr lang="nl-NL" dirty="0"/>
              <a:t> field </a:t>
            </a:r>
          </a:p>
          <a:p>
            <a:r>
              <a:rPr lang="nl-NL" dirty="0" err="1"/>
              <a:t>Prepare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introduction</a:t>
            </a:r>
            <a:r>
              <a:rPr lang="nl-NL" dirty="0"/>
              <a:t>: </a:t>
            </a:r>
            <a:r>
              <a:rPr lang="nl-NL" dirty="0" err="1"/>
              <a:t>what</a:t>
            </a:r>
            <a:r>
              <a:rPr lang="nl-NL" dirty="0"/>
              <a:t> are </a:t>
            </a:r>
            <a:r>
              <a:rPr lang="nl-NL" dirty="0" err="1"/>
              <a:t>considerations</a:t>
            </a:r>
            <a:r>
              <a:rPr lang="nl-NL" dirty="0"/>
              <a:t>? 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Making a case: Start </a:t>
            </a:r>
            <a:r>
              <a:rPr lang="nl-NL" dirty="0" err="1"/>
              <a:t>from</a:t>
            </a:r>
            <a:r>
              <a:rPr lang="nl-NL" dirty="0"/>
              <a:t> personal/professional </a:t>
            </a:r>
            <a:r>
              <a:rPr lang="nl-NL" dirty="0" err="1"/>
              <a:t>experience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/or share </a:t>
            </a:r>
            <a:r>
              <a:rPr lang="nl-NL" dirty="0" err="1"/>
              <a:t>theoretical</a:t>
            </a:r>
            <a:r>
              <a:rPr lang="nl-NL" dirty="0"/>
              <a:t> </a:t>
            </a:r>
            <a:r>
              <a:rPr lang="nl-NL" dirty="0" err="1"/>
              <a:t>assumptions</a:t>
            </a:r>
            <a:endParaRPr lang="nl-NL" dirty="0"/>
          </a:p>
          <a:p>
            <a:pPr marL="449580" indent="228600"/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Theoretical elements (see handout):</a:t>
            </a: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Symbol" pitchFamily="2" charset="2"/>
              <a:buChar char=""/>
            </a:pP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Deep democracy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Symbol" pitchFamily="2" charset="2"/>
              <a:buChar char=""/>
            </a:pP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Politics of presence and politics of ideas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29439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1D56D0-1778-CE4A-AC05-60FB3F88D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Holding </a:t>
            </a:r>
            <a:r>
              <a:rPr lang="nl-NL" dirty="0" err="1"/>
              <a:t>space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5E929F8-86AB-5F4F-922E-C502B4738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Holding space is something that requires to be very sensitive to how people feel and how they are occupying the space (in this case: Their presence in the masterclass)</a:t>
            </a: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Non-verbal language and signals. </a:t>
            </a: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Can you ‘hold’ the space in such a way p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eople feel “safe enough to be brave</a:t>
            </a: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”?</a:t>
            </a:r>
            <a:endParaRPr lang="nl-NL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“Brave”: </a:t>
            </a:r>
            <a:r>
              <a:rPr lang="nl-NL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Daring</a:t>
            </a: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</a:t>
            </a: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speak</a:t>
            </a: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up </a:t>
            </a:r>
            <a:r>
              <a:rPr lang="nl-NL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when</a:t>
            </a: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you</a:t>
            </a: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have a personal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history</a:t>
            </a: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	of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not</a:t>
            </a: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being</a:t>
            </a: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heard</a:t>
            </a:r>
            <a:endParaRPr lang="nl-NL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nl-NL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Daring</a:t>
            </a: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</a:t>
            </a: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look at </a:t>
            </a:r>
            <a:r>
              <a:rPr lang="nl-NL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your</a:t>
            </a: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positioning </a:t>
            </a:r>
            <a:r>
              <a:rPr lang="nl-NL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assumptions</a:t>
            </a: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	</a:t>
            </a:r>
            <a:r>
              <a:rPr lang="nl-NL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throught</a:t>
            </a: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eyes</a:t>
            </a:r>
            <a:r>
              <a:rPr lang="nl-N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of </a:t>
            </a:r>
            <a:r>
              <a:rPr lang="nl-NL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another</a:t>
            </a:r>
            <a:endParaRPr lang="nl-NL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</a:t>
            </a: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ask</a:t>
            </a: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participants</a:t>
            </a: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need</a:t>
            </a: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feel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good</a:t>
            </a: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space</a:t>
            </a:r>
            <a:endParaRPr lang="nl-N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30744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ppt/theme/themeOverride1.xml><?xml version="1.0" encoding="utf-8"?>
<a:themeOverride xmlns:a="http://schemas.openxmlformats.org/drawingml/2006/main">
  <a:clrScheme name="Atlas">
    <a:dk1>
      <a:sysClr val="windowText" lastClr="000000"/>
    </a:dk1>
    <a:lt1>
      <a:sysClr val="window" lastClr="FFFFFF"/>
    </a:lt1>
    <a:dk2>
      <a:srgbClr val="454545"/>
    </a:dk2>
    <a:lt2>
      <a:srgbClr val="E0E0E0"/>
    </a:lt2>
    <a:accent1>
      <a:srgbClr val="F3960F"/>
    </a:accent1>
    <a:accent2>
      <a:srgbClr val="E04116"/>
    </a:accent2>
    <a:accent3>
      <a:srgbClr val="9D4DE7"/>
    </a:accent3>
    <a:accent4>
      <a:srgbClr val="449EF3"/>
    </a:accent4>
    <a:accent5>
      <a:srgbClr val="39C6BE"/>
    </a:accent5>
    <a:accent6>
      <a:srgbClr val="88C933"/>
    </a:accent6>
    <a:hlink>
      <a:srgbClr val="EBB41F"/>
    </a:hlink>
    <a:folHlink>
      <a:srgbClr val="E1D67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10749</TotalTime>
  <Words>1276</Words>
  <Application>Microsoft Macintosh PowerPoint</Application>
  <PresentationFormat>Breedbeeld</PresentationFormat>
  <Paragraphs>128</Paragraphs>
  <Slides>25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25</vt:i4>
      </vt:variant>
    </vt:vector>
  </HeadingPairs>
  <TitlesOfParts>
    <vt:vector size="37" baseType="lpstr">
      <vt:lpstr>-webkit-standard</vt:lpstr>
      <vt:lpstr>Calibri</vt:lpstr>
      <vt:lpstr>Calibri Light</vt:lpstr>
      <vt:lpstr>Cambria Math</vt:lpstr>
      <vt:lpstr>Courier New</vt:lpstr>
      <vt:lpstr>DIN2014</vt:lpstr>
      <vt:lpstr>Houschka</vt:lpstr>
      <vt:lpstr>Rockwell</vt:lpstr>
      <vt:lpstr>Symbol</vt:lpstr>
      <vt:lpstr>Times New Roman</vt:lpstr>
      <vt:lpstr>Wingdings</vt:lpstr>
      <vt:lpstr>Atlas</vt:lpstr>
      <vt:lpstr>TTT Advocacy Academy </vt:lpstr>
      <vt:lpstr>Starting points and  Assumptions  </vt:lpstr>
      <vt:lpstr>Structure of the advocacy academy</vt:lpstr>
      <vt:lpstr>Basic issues</vt:lpstr>
      <vt:lpstr>Basic issues </vt:lpstr>
      <vt:lpstr>Basic issues </vt:lpstr>
      <vt:lpstr>Conditions for learning  Ryan en Markova (2006)  </vt:lpstr>
      <vt:lpstr>Set the stage </vt:lpstr>
      <vt:lpstr>Holding space </vt:lpstr>
      <vt:lpstr>Typical questions </vt:lpstr>
      <vt:lpstr>Typical questions </vt:lpstr>
      <vt:lpstr>Typical questions </vt:lpstr>
      <vt:lpstr>Lecture: Polyvocal policymaking </vt:lpstr>
      <vt:lpstr>Participatory governance </vt:lpstr>
      <vt:lpstr>Different forms of power</vt:lpstr>
      <vt:lpstr>In-between instead of against </vt:lpstr>
      <vt:lpstr>In-between instead of against </vt:lpstr>
      <vt:lpstr>In-between instead of against </vt:lpstr>
      <vt:lpstr>In-between instead of against </vt:lpstr>
      <vt:lpstr>Capacity building for all actors  </vt:lpstr>
      <vt:lpstr>Participatory spaces </vt:lpstr>
      <vt:lpstr>Walking exercise </vt:lpstr>
      <vt:lpstr>Participatory spaces </vt:lpstr>
      <vt:lpstr>Participatory spaces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 3 Advocacy academy</dc:title>
  <dc:creator>Elena Ponzoni</dc:creator>
  <cp:lastModifiedBy>Elena Ponzoni</cp:lastModifiedBy>
  <cp:revision>29</cp:revision>
  <dcterms:created xsi:type="dcterms:W3CDTF">2022-02-06T21:09:46Z</dcterms:created>
  <dcterms:modified xsi:type="dcterms:W3CDTF">2023-03-17T08:23:38Z</dcterms:modified>
</cp:coreProperties>
</file>