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7" d="100"/>
          <a:sy n="77" d="100"/>
        </p:scale>
        <p:origin x="208" y="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1F2F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8700" y="0"/>
            <a:ext cx="17259299" cy="102869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81831" y="5980672"/>
            <a:ext cx="4261485" cy="3425190"/>
          </a:xfrm>
          <a:custGeom>
            <a:avLst/>
            <a:gdLst/>
            <a:ahLst/>
            <a:cxnLst/>
            <a:rect l="l" t="t" r="r" b="b"/>
            <a:pathLst>
              <a:path w="4261485" h="3425190">
                <a:moveTo>
                  <a:pt x="4261194" y="3424594"/>
                </a:moveTo>
                <a:lnTo>
                  <a:pt x="0" y="3424594"/>
                </a:lnTo>
                <a:lnTo>
                  <a:pt x="0" y="0"/>
                </a:lnTo>
                <a:lnTo>
                  <a:pt x="4261194" y="0"/>
                </a:lnTo>
                <a:lnTo>
                  <a:pt x="4261194" y="3424594"/>
                </a:lnTo>
                <a:close/>
              </a:path>
            </a:pathLst>
          </a:custGeom>
          <a:solidFill>
            <a:srgbClr val="487B3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00636" y="2080192"/>
            <a:ext cx="2095499" cy="5686425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154738" y="2638206"/>
            <a:ext cx="488315" cy="503555"/>
          </a:xfrm>
          <a:custGeom>
            <a:avLst/>
            <a:gdLst/>
            <a:ahLst/>
            <a:cxnLst/>
            <a:rect l="l" t="t" r="r" b="b"/>
            <a:pathLst>
              <a:path w="488314" h="503555">
                <a:moveTo>
                  <a:pt x="244554" y="503545"/>
                </a:moveTo>
                <a:lnTo>
                  <a:pt x="243732" y="503545"/>
                </a:lnTo>
                <a:lnTo>
                  <a:pt x="0" y="0"/>
                </a:lnTo>
                <a:lnTo>
                  <a:pt x="488286" y="0"/>
                </a:lnTo>
                <a:lnTo>
                  <a:pt x="244554" y="503545"/>
                </a:lnTo>
                <a:close/>
              </a:path>
            </a:pathLst>
          </a:custGeom>
          <a:solidFill>
            <a:srgbClr val="D5421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51257" y="6795902"/>
            <a:ext cx="3686174" cy="349109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926841" y="8927215"/>
            <a:ext cx="2819399" cy="83819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4541432" y="8319350"/>
            <a:ext cx="728980" cy="608330"/>
          </a:xfrm>
          <a:custGeom>
            <a:avLst/>
            <a:gdLst/>
            <a:ahLst/>
            <a:cxnLst/>
            <a:rect l="l" t="t" r="r" b="b"/>
            <a:pathLst>
              <a:path w="728979" h="608329">
                <a:moveTo>
                  <a:pt x="0" y="607901"/>
                </a:moveTo>
                <a:lnTo>
                  <a:pt x="0" y="0"/>
                </a:lnTo>
                <a:lnTo>
                  <a:pt x="728679" y="303949"/>
                </a:lnTo>
                <a:lnTo>
                  <a:pt x="0" y="607901"/>
                </a:lnTo>
                <a:close/>
              </a:path>
            </a:pathLst>
          </a:custGeom>
          <a:solidFill>
            <a:srgbClr val="487B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899" y="6059537"/>
            <a:ext cx="4060190" cy="30200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b="1" spc="-105" dirty="0">
                <a:solidFill>
                  <a:srgbClr val="FFFFFF"/>
                </a:solidFill>
                <a:latin typeface="Tahoma"/>
                <a:cs typeface="Tahoma"/>
              </a:rPr>
              <a:t>Don’t</a:t>
            </a:r>
            <a:r>
              <a:rPr sz="24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30" dirty="0">
                <a:solidFill>
                  <a:srgbClr val="FFFFFF"/>
                </a:solidFill>
                <a:latin typeface="Tahoma"/>
                <a:cs typeface="Tahoma"/>
              </a:rPr>
              <a:t>know</a:t>
            </a:r>
            <a:r>
              <a:rPr sz="24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FFFFFF"/>
                </a:solidFill>
                <a:latin typeface="Tahoma"/>
                <a:cs typeface="Tahoma"/>
              </a:rPr>
              <a:t>where</a:t>
            </a:r>
            <a:r>
              <a:rPr sz="2400" b="1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2400" b="1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Tahoma"/>
                <a:cs typeface="Tahoma"/>
              </a:rPr>
              <a:t>start?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5400"/>
              </a:lnSpc>
              <a:spcBef>
                <a:spcPts val="140"/>
              </a:spcBef>
            </a:pP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AcademicAdvisor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16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your</a:t>
            </a:r>
            <a:r>
              <a:rPr sz="16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study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programme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50" dirty="0">
                <a:solidFill>
                  <a:srgbClr val="FFFFFF"/>
                </a:solidFill>
                <a:latin typeface="Tahoma"/>
                <a:cs typeface="Tahoma"/>
              </a:rPr>
              <a:t>help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find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right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place.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Would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6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rather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get</a:t>
            </a:r>
            <a:r>
              <a:rPr sz="160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advice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16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600" spc="50" dirty="0">
                <a:solidFill>
                  <a:srgbClr val="FFFFFF"/>
                </a:solidFill>
                <a:latin typeface="Tahoma"/>
                <a:cs typeface="Tahoma"/>
              </a:rPr>
              <a:t>fellow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(trained)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student?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ahoma"/>
                <a:cs typeface="Tahoma"/>
              </a:rPr>
              <a:t>Feel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free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visit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45" dirty="0">
                <a:solidFill>
                  <a:srgbClr val="FFFFFF"/>
                </a:solidFill>
                <a:latin typeface="Tahoma"/>
                <a:cs typeface="Tahoma"/>
              </a:rPr>
              <a:t>Student</a:t>
            </a:r>
            <a:r>
              <a:rPr sz="16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Wellbeing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Point</a:t>
            </a:r>
            <a:r>
              <a:rPr sz="16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sz="1600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support</a:t>
            </a:r>
            <a:r>
              <a:rPr sz="1600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or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guidance</a:t>
            </a:r>
            <a:r>
              <a:rPr sz="160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sz="160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right</a:t>
            </a:r>
            <a:r>
              <a:rPr sz="160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support</a:t>
            </a:r>
            <a:r>
              <a:rPr sz="160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service.</a:t>
            </a:r>
            <a:r>
              <a:rPr sz="160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Go</a:t>
            </a:r>
            <a:r>
              <a:rPr sz="160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sz="1600" b="1" spc="-55" dirty="0">
                <a:solidFill>
                  <a:srgbClr val="FFFFFF"/>
                </a:solidFill>
                <a:latin typeface="Tahoma"/>
                <a:cs typeface="Tahoma"/>
              </a:rPr>
              <a:t>vu.nl/wellbeing</a:t>
            </a:r>
            <a:r>
              <a:rPr sz="1600" b="1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find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more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information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about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wellbeing,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workshops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boost</a:t>
            </a:r>
            <a:r>
              <a:rPr sz="16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your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wellbeing</a:t>
            </a:r>
            <a:r>
              <a:rPr sz="16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overview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60" dirty="0">
                <a:solidFill>
                  <a:srgbClr val="FFFFFF"/>
                </a:solidFill>
                <a:latin typeface="Tahoma"/>
                <a:cs typeface="Tahoma"/>
              </a:rPr>
              <a:t>all</a:t>
            </a:r>
            <a:r>
              <a:rPr sz="16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support services.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44401" y="6330879"/>
            <a:ext cx="3261995" cy="1039494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800" b="1" spc="-65" dirty="0">
                <a:solidFill>
                  <a:srgbClr val="1C1C1B"/>
                </a:solidFill>
                <a:latin typeface="Tahoma"/>
                <a:cs typeface="Tahoma"/>
              </a:rPr>
              <a:t>Confidential</a:t>
            </a:r>
            <a:r>
              <a:rPr sz="1800" b="1" spc="-2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800" b="1" spc="-10" dirty="0">
                <a:solidFill>
                  <a:srgbClr val="1C1C1B"/>
                </a:solidFill>
                <a:latin typeface="Tahoma"/>
                <a:cs typeface="Tahoma"/>
              </a:rPr>
              <a:t>Counsellor</a:t>
            </a: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103000"/>
              </a:lnSpc>
              <a:spcBef>
                <a:spcPts val="525"/>
              </a:spcBef>
            </a:pP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Support and</a:t>
            </a:r>
            <a:r>
              <a:rPr sz="1200" spc="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assistance</a:t>
            </a:r>
            <a:r>
              <a:rPr sz="1200" spc="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in</a:t>
            </a:r>
            <a:r>
              <a:rPr sz="1200" spc="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case</a:t>
            </a:r>
            <a:r>
              <a:rPr sz="1200" spc="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of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inappropriate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behaviour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such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as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bullying,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discrimination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25" dirty="0">
                <a:solidFill>
                  <a:srgbClr val="1C1C1B"/>
                </a:solidFill>
                <a:latin typeface="Tahoma"/>
                <a:cs typeface="Tahoma"/>
              </a:rPr>
              <a:t>or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(sexual)</a:t>
            </a:r>
            <a:r>
              <a:rPr sz="1200" spc="-5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harassment.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44401" y="2188955"/>
            <a:ext cx="3409315" cy="81788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1900" b="1" spc="-40" dirty="0">
                <a:solidFill>
                  <a:srgbClr val="1C1C1B"/>
                </a:solidFill>
                <a:latin typeface="Tahoma"/>
                <a:cs typeface="Tahoma"/>
              </a:rPr>
              <a:t>Academic</a:t>
            </a:r>
            <a:r>
              <a:rPr sz="1900" b="1" spc="-7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900" b="1" spc="-10" dirty="0">
                <a:solidFill>
                  <a:srgbClr val="1C1C1B"/>
                </a:solidFill>
                <a:latin typeface="Tahoma"/>
                <a:cs typeface="Tahoma"/>
              </a:rPr>
              <a:t>Advisor</a:t>
            </a:r>
            <a:endParaRPr sz="1900">
              <a:latin typeface="Tahoma"/>
              <a:cs typeface="Tahoma"/>
            </a:endParaRPr>
          </a:p>
          <a:p>
            <a:pPr marL="12700" marR="5080">
              <a:lnSpc>
                <a:spcPct val="101099"/>
              </a:lnSpc>
              <a:spcBef>
                <a:spcPts val="385"/>
              </a:spcBef>
            </a:pP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For</a:t>
            </a:r>
            <a:r>
              <a:rPr sz="1200" spc="3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questions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about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your</a:t>
            </a:r>
            <a:r>
              <a:rPr sz="1200" spc="3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studies,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study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planning,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studying</a:t>
            </a:r>
            <a:r>
              <a:rPr sz="1200" spc="2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with</a:t>
            </a:r>
            <a:r>
              <a:rPr sz="1200" spc="2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</a:t>
            </a:r>
            <a:r>
              <a:rPr sz="1200" spc="2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disability</a:t>
            </a:r>
            <a:r>
              <a:rPr sz="1200" spc="2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or</a:t>
            </a:r>
            <a:r>
              <a:rPr sz="1200" spc="2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study</a:t>
            </a:r>
            <a:r>
              <a:rPr sz="1200" spc="2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delay.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44401" y="3446905"/>
            <a:ext cx="3425190" cy="25774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989965">
              <a:lnSpc>
                <a:spcPts val="1960"/>
              </a:lnSpc>
              <a:spcBef>
                <a:spcPts val="340"/>
              </a:spcBef>
            </a:pPr>
            <a:r>
              <a:rPr sz="1800" b="1" spc="-60" dirty="0">
                <a:solidFill>
                  <a:srgbClr val="1C1C1B"/>
                </a:solidFill>
                <a:latin typeface="Tahoma"/>
                <a:cs typeface="Tahoma"/>
              </a:rPr>
              <a:t>Student</a:t>
            </a:r>
            <a:r>
              <a:rPr sz="1800" b="1" spc="-8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800" b="1" spc="-40" dirty="0">
                <a:solidFill>
                  <a:srgbClr val="1C1C1B"/>
                </a:solidFill>
                <a:latin typeface="Tahoma"/>
                <a:cs typeface="Tahoma"/>
              </a:rPr>
              <a:t>Psychological </a:t>
            </a:r>
            <a:r>
              <a:rPr sz="1800" b="1" spc="-10" dirty="0">
                <a:solidFill>
                  <a:srgbClr val="1C1C1B"/>
                </a:solidFill>
                <a:latin typeface="Tahoma"/>
                <a:cs typeface="Tahoma"/>
              </a:rPr>
              <a:t>Counsellor</a:t>
            </a:r>
            <a:endParaRPr sz="1800">
              <a:latin typeface="Tahoma"/>
              <a:cs typeface="Tahoma"/>
            </a:endParaRPr>
          </a:p>
          <a:p>
            <a:pPr marL="12700" marR="190500">
              <a:lnSpc>
                <a:spcPct val="103000"/>
              </a:lnSpc>
              <a:spcBef>
                <a:spcPts val="495"/>
              </a:spcBef>
            </a:pP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For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when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you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experience</a:t>
            </a:r>
            <a:r>
              <a:rPr sz="1200" spc="6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study-related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mental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health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problems,</a:t>
            </a:r>
            <a:r>
              <a:rPr sz="1200" spc="1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such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as</a:t>
            </a:r>
            <a:r>
              <a:rPr sz="1200" spc="1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fear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of</a:t>
            </a:r>
            <a:r>
              <a:rPr sz="1200" spc="1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failure,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procrastination,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study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stress</a:t>
            </a:r>
            <a:r>
              <a:rPr sz="1200" spc="-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10" dirty="0">
                <a:solidFill>
                  <a:srgbClr val="1C1C1B"/>
                </a:solidFill>
                <a:latin typeface="Tahoma"/>
                <a:cs typeface="Tahoma"/>
              </a:rPr>
              <a:t>or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loneliness.</a:t>
            </a: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1200">
              <a:latin typeface="Tahoma"/>
              <a:cs typeface="Tahoma"/>
            </a:endParaRPr>
          </a:p>
          <a:p>
            <a:pPr marL="48895">
              <a:lnSpc>
                <a:spcPct val="100000"/>
              </a:lnSpc>
            </a:pPr>
            <a:r>
              <a:rPr sz="1800" b="1" spc="-70" dirty="0">
                <a:solidFill>
                  <a:srgbClr val="1C1C1B"/>
                </a:solidFill>
                <a:latin typeface="Tahoma"/>
                <a:cs typeface="Tahoma"/>
              </a:rPr>
              <a:t>Student</a:t>
            </a:r>
            <a:r>
              <a:rPr sz="1800" b="1" spc="-9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800" b="1" spc="-10" dirty="0">
                <a:solidFill>
                  <a:srgbClr val="1C1C1B"/>
                </a:solidFill>
                <a:latin typeface="Tahoma"/>
                <a:cs typeface="Tahoma"/>
              </a:rPr>
              <a:t>Counsellor</a:t>
            </a:r>
            <a:endParaRPr sz="1800">
              <a:latin typeface="Tahoma"/>
              <a:cs typeface="Tahoma"/>
            </a:endParaRPr>
          </a:p>
          <a:p>
            <a:pPr marL="48895" marR="5080">
              <a:lnSpc>
                <a:spcPct val="103000"/>
              </a:lnSpc>
              <a:spcBef>
                <a:spcPts val="520"/>
              </a:spcBef>
            </a:pP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For</a:t>
            </a:r>
            <a:r>
              <a:rPr sz="1200" spc="5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questions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and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problems</a:t>
            </a:r>
            <a:r>
              <a:rPr sz="1200" spc="6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involving</a:t>
            </a:r>
            <a:r>
              <a:rPr sz="1200" spc="5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various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regulations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and</a:t>
            </a:r>
            <a:r>
              <a:rPr sz="1200" spc="4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legal</a:t>
            </a:r>
            <a:r>
              <a:rPr sz="1200" spc="4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provisions,</a:t>
            </a:r>
            <a:r>
              <a:rPr sz="1200" spc="35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such</a:t>
            </a:r>
            <a:r>
              <a:rPr sz="1200" spc="4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as</a:t>
            </a:r>
            <a:r>
              <a:rPr sz="1200" spc="4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finance,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DUO-related</a:t>
            </a:r>
            <a:r>
              <a:rPr sz="1200" spc="8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matters</a:t>
            </a:r>
            <a:r>
              <a:rPr sz="1200" spc="8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and</a:t>
            </a:r>
            <a:r>
              <a:rPr sz="1200" spc="8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dirty="0">
                <a:solidFill>
                  <a:srgbClr val="1C1C1B"/>
                </a:solidFill>
                <a:latin typeface="Tahoma"/>
                <a:cs typeface="Tahoma"/>
              </a:rPr>
              <a:t>enrolment</a:t>
            </a:r>
            <a:r>
              <a:rPr sz="1200" spc="80" dirty="0">
                <a:solidFill>
                  <a:srgbClr val="1C1C1B"/>
                </a:solidFill>
                <a:latin typeface="Tahoma"/>
                <a:cs typeface="Tahoma"/>
              </a:rPr>
              <a:t> </a:t>
            </a:r>
            <a:r>
              <a:rPr sz="1200" spc="-10" dirty="0">
                <a:solidFill>
                  <a:srgbClr val="1C1C1B"/>
                </a:solidFill>
                <a:latin typeface="Tahoma"/>
                <a:cs typeface="Tahoma"/>
              </a:rPr>
              <a:t>issues.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807" y="452035"/>
            <a:ext cx="4892675" cy="2210435"/>
          </a:xfrm>
          <a:prstGeom prst="rect">
            <a:avLst/>
          </a:prstGeom>
          <a:solidFill>
            <a:srgbClr val="D54216"/>
          </a:solidFill>
        </p:spPr>
        <p:txBody>
          <a:bodyPr vert="horz" wrap="square" lIns="0" tIns="403225" rIns="0" bIns="0" rtlCol="0">
            <a:spAutoFit/>
          </a:bodyPr>
          <a:lstStyle/>
          <a:p>
            <a:pPr marL="535305" marR="526415">
              <a:lnSpc>
                <a:spcPts val="4980"/>
              </a:lnSpc>
              <a:spcBef>
                <a:spcPts val="3175"/>
              </a:spcBef>
            </a:pPr>
            <a:r>
              <a:rPr sz="4450" spc="145" dirty="0">
                <a:solidFill>
                  <a:srgbClr val="FFFFFF"/>
                </a:solidFill>
                <a:latin typeface="Tahoma"/>
                <a:cs typeface="Tahoma"/>
              </a:rPr>
              <a:t>It’s</a:t>
            </a:r>
            <a:r>
              <a:rPr sz="4450" spc="-3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450" dirty="0">
                <a:solidFill>
                  <a:srgbClr val="FFFFFF"/>
                </a:solidFill>
                <a:latin typeface="Tahoma"/>
                <a:cs typeface="Tahoma"/>
              </a:rPr>
              <a:t>okay</a:t>
            </a:r>
            <a:r>
              <a:rPr sz="4450" spc="-3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450" spc="6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4450" spc="-3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450" spc="80" dirty="0">
                <a:solidFill>
                  <a:srgbClr val="FFFFFF"/>
                </a:solidFill>
                <a:latin typeface="Tahoma"/>
                <a:cs typeface="Tahoma"/>
              </a:rPr>
              <a:t>ask </a:t>
            </a:r>
            <a:r>
              <a:rPr sz="4450" dirty="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sz="4450" spc="-2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450" spc="60" dirty="0">
                <a:solidFill>
                  <a:srgbClr val="FFFFFF"/>
                </a:solidFill>
                <a:latin typeface="Tahoma"/>
                <a:cs typeface="Tahoma"/>
              </a:rPr>
              <a:t>support</a:t>
            </a:r>
            <a:endParaRPr sz="4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660896" y="435213"/>
            <a:ext cx="3785235" cy="164528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54305" rIns="0" bIns="0" rtlCol="0">
            <a:spAutoFit/>
          </a:bodyPr>
          <a:lstStyle/>
          <a:p>
            <a:pPr marR="96520" algn="ctr">
              <a:lnSpc>
                <a:spcPts val="5100"/>
              </a:lnSpc>
              <a:spcBef>
                <a:spcPts val="1215"/>
              </a:spcBef>
            </a:pPr>
            <a:r>
              <a:rPr sz="4400" b="1" spc="-229" dirty="0">
                <a:solidFill>
                  <a:srgbClr val="D54216"/>
                </a:solidFill>
                <a:latin typeface="Tahoma"/>
                <a:cs typeface="Tahoma"/>
              </a:rPr>
              <a:t>We</a:t>
            </a:r>
            <a:r>
              <a:rPr sz="4400" b="1" spc="-275" dirty="0">
                <a:solidFill>
                  <a:srgbClr val="D54216"/>
                </a:solidFill>
                <a:latin typeface="Tahoma"/>
                <a:cs typeface="Tahoma"/>
              </a:rPr>
              <a:t> </a:t>
            </a:r>
            <a:r>
              <a:rPr sz="4400" b="1" spc="-160" dirty="0">
                <a:solidFill>
                  <a:srgbClr val="D54216"/>
                </a:solidFill>
                <a:latin typeface="Tahoma"/>
                <a:cs typeface="Tahoma"/>
              </a:rPr>
              <a:t>are</a:t>
            </a:r>
            <a:r>
              <a:rPr sz="4400" b="1" spc="-270" dirty="0">
                <a:solidFill>
                  <a:srgbClr val="D54216"/>
                </a:solidFill>
                <a:latin typeface="Tahoma"/>
                <a:cs typeface="Tahoma"/>
              </a:rPr>
              <a:t> </a:t>
            </a:r>
            <a:r>
              <a:rPr sz="4400" b="1" spc="-20" dirty="0">
                <a:solidFill>
                  <a:srgbClr val="D54216"/>
                </a:solidFill>
                <a:latin typeface="Tahoma"/>
                <a:cs typeface="Tahoma"/>
              </a:rPr>
              <a:t>here</a:t>
            </a:r>
            <a:endParaRPr sz="4400">
              <a:latin typeface="Tahoma"/>
              <a:cs typeface="Tahoma"/>
            </a:endParaRPr>
          </a:p>
          <a:p>
            <a:pPr marL="3175" algn="ctr">
              <a:lnSpc>
                <a:spcPts val="5040"/>
              </a:lnSpc>
            </a:pPr>
            <a:r>
              <a:rPr sz="4350" b="1" spc="-210" dirty="0">
                <a:solidFill>
                  <a:srgbClr val="D54216"/>
                </a:solidFill>
                <a:latin typeface="Tahoma"/>
                <a:cs typeface="Tahoma"/>
              </a:rPr>
              <a:t>to</a:t>
            </a:r>
            <a:r>
              <a:rPr sz="4350" b="1" spc="-275" dirty="0">
                <a:solidFill>
                  <a:srgbClr val="D54216"/>
                </a:solidFill>
                <a:latin typeface="Tahoma"/>
                <a:cs typeface="Tahoma"/>
              </a:rPr>
              <a:t> </a:t>
            </a:r>
            <a:r>
              <a:rPr sz="4350" b="1" spc="-10" dirty="0">
                <a:solidFill>
                  <a:srgbClr val="D54216"/>
                </a:solidFill>
                <a:latin typeface="Tahoma"/>
                <a:cs typeface="Tahoma"/>
              </a:rPr>
              <a:t>listen</a:t>
            </a:r>
            <a:endParaRPr sz="4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177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Tahoma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Studentenbegeleiding PPT</dc:title>
  <dc:subject/>
  <dc:creator>Onderwijswerkplaats</dc:creator>
  <cp:keywords>DAG5ypoqA9I,BAGZhx8C2pQ,0</cp:keywords>
  <dc:description/>
  <cp:lastModifiedBy>Horstman, N. (Nikky)</cp:lastModifiedBy>
  <cp:revision>1</cp:revision>
  <dcterms:created xsi:type="dcterms:W3CDTF">2025-11-28T10:46:30Z</dcterms:created>
  <dcterms:modified xsi:type="dcterms:W3CDTF">2025-11-28T10:47:02Z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2025-11-28T10:00:00Z</vt:filetime>
  </property>
  <property fmtid="{D5CDD505-2E9C-101B-9397-08002B2CF9AE}" pid="3" name="Creator">
    <vt:lpwstr>Canva</vt:lpwstr>
  </property>
  <property fmtid="{D5CDD505-2E9C-101B-9397-08002B2CF9AE}" pid="4" name="LastSaved">
    <vt:filetime>2025-11-28T10:00:00Z</vt:filetime>
  </property>
  <property fmtid="{D5CDD505-2E9C-101B-9397-08002B2CF9AE}" pid="5" name="Producer">
    <vt:lpwstr>Canva</vt:lpwstr>
  </property>
</Properties>
</file>