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1" r:id="rId3"/>
  </p:sldMasterIdLst>
  <p:notesMasterIdLst>
    <p:notesMasterId r:id="rId18"/>
  </p:notesMasterIdLst>
  <p:sldIdLst>
    <p:sldId id="347" r:id="rId4"/>
    <p:sldId id="1133" r:id="rId5"/>
    <p:sldId id="418" r:id="rId6"/>
    <p:sldId id="419" r:id="rId7"/>
    <p:sldId id="351" r:id="rId8"/>
    <p:sldId id="349" r:id="rId9"/>
    <p:sldId id="350" r:id="rId10"/>
    <p:sldId id="1237" r:id="rId11"/>
    <p:sldId id="1233" r:id="rId12"/>
    <p:sldId id="325" r:id="rId13"/>
    <p:sldId id="1240" r:id="rId14"/>
    <p:sldId id="271" r:id="rId15"/>
    <p:sldId id="270" r:id="rId16"/>
    <p:sldId id="12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'8.2'!$B$7</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'8.2'!$B$10:$B$24</c:f>
            </c:numRef>
          </c:val>
          <c:extLst>
            <c:ext xmlns:c16="http://schemas.microsoft.com/office/drawing/2014/chart" uri="{C3380CC4-5D6E-409C-BE32-E72D297353CC}">
              <c16:uniqueId val="{00000000-0556-42EB-9B45-955F4E117A62}"/>
            </c:ext>
          </c:extLst>
        </c:ser>
        <c:ser>
          <c:idx val="1"/>
          <c:order val="1"/>
          <c:tx>
            <c:strRef>
              <c:f>'8.2'!$C$7</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'8.2'!$C$10:$C$24</c:f>
            </c:numRef>
          </c:val>
          <c:extLst>
            <c:ext xmlns:c16="http://schemas.microsoft.com/office/drawing/2014/chart" uri="{C3380CC4-5D6E-409C-BE32-E72D297353CC}">
              <c16:uniqueId val="{00000001-0556-42EB-9B45-955F4E117A62}"/>
            </c:ext>
          </c:extLst>
        </c:ser>
        <c:ser>
          <c:idx val="2"/>
          <c:order val="2"/>
          <c:tx>
            <c:strRef>
              <c:f>'8.2'!$D$7</c:f>
              <c:strCache>
                <c:ptCount val="1"/>
                <c:pt idx="0">
                  <c:v>Female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'8.2'!$D$10:$D$24</c:f>
            </c:numRef>
          </c:val>
          <c:extLst>
            <c:ext xmlns:c16="http://schemas.microsoft.com/office/drawing/2014/chart" uri="{C3380CC4-5D6E-409C-BE32-E72D297353CC}">
              <c16:uniqueId val="{00000002-0556-42EB-9B45-955F4E117A62}"/>
            </c:ext>
          </c:extLst>
        </c:ser>
        <c:ser>
          <c:idx val="3"/>
          <c:order val="3"/>
          <c:tx>
            <c:strRef>
              <c:f>'8.2'!$E$7</c:f>
              <c:strCache>
                <c:ptCount val="1"/>
                <c:pt idx="0">
                  <c:v>Male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'8.2'!$E$10:$E$24</c:f>
            </c:numRef>
          </c:val>
          <c:extLst>
            <c:ext xmlns:c16="http://schemas.microsoft.com/office/drawing/2014/chart" uri="{C3380CC4-5D6E-409C-BE32-E72D297353CC}">
              <c16:uniqueId val="{00000003-0556-42EB-9B45-955F4E117A62}"/>
            </c:ext>
          </c:extLst>
        </c:ser>
        <c:ser>
          <c:idx val="4"/>
          <c:order val="4"/>
          <c:tx>
            <c:strRef>
              <c:f>'8.2'!$F$7</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'8.2'!$F$10:$F$24</c:f>
            </c:numRef>
          </c:val>
          <c:extLst>
            <c:ext xmlns:c16="http://schemas.microsoft.com/office/drawing/2014/chart" uri="{C3380CC4-5D6E-409C-BE32-E72D297353CC}">
              <c16:uniqueId val="{00000004-0556-42EB-9B45-955F4E117A62}"/>
            </c:ext>
          </c:extLst>
        </c:ser>
        <c:ser>
          <c:idx val="5"/>
          <c:order val="5"/>
          <c:tx>
            <c:strRef>
              <c:f>'8.2'!$G$7</c:f>
              <c:strCache>
                <c:ptCount val="1"/>
                <c:pt idx="0">
                  <c:v>Male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'8.2'!$G$10:$G$24</c:f>
            </c:numRef>
          </c:val>
          <c:extLst>
            <c:ext xmlns:c16="http://schemas.microsoft.com/office/drawing/2014/chart" uri="{C3380CC4-5D6E-409C-BE32-E72D297353CC}">
              <c16:uniqueId val="{00000005-0556-42EB-9B45-955F4E117A62}"/>
            </c:ext>
          </c:extLst>
        </c:ser>
        <c:ser>
          <c:idx val="6"/>
          <c:order val="6"/>
          <c:tx>
            <c:strRef>
              <c:f>'8.2'!$H$7</c:f>
              <c:strCache>
                <c:ptCount val="1"/>
                <c:pt idx="0">
                  <c:v>Female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'8.2'!$H$10:$H$24</c:f>
            </c:numRef>
          </c:val>
          <c:extLst>
            <c:ext xmlns:c16="http://schemas.microsoft.com/office/drawing/2014/chart" uri="{C3380CC4-5D6E-409C-BE32-E72D297353CC}">
              <c16:uniqueId val="{00000006-0556-42EB-9B45-955F4E117A62}"/>
            </c:ext>
          </c:extLst>
        </c:ser>
        <c:ser>
          <c:idx val="7"/>
          <c:order val="7"/>
          <c:tx>
            <c:strRef>
              <c:f>'8.2'!$I$7</c:f>
              <c:strCache>
                <c:ptCount val="1"/>
                <c:pt idx="0">
                  <c:v>Male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'8.2'!$I$10:$I$24</c:f>
            </c:numRef>
          </c:val>
          <c:extLst>
            <c:ext xmlns:c16="http://schemas.microsoft.com/office/drawing/2014/chart" uri="{C3380CC4-5D6E-409C-BE32-E72D297353CC}">
              <c16:uniqueId val="{00000007-0556-42EB-9B45-955F4E117A62}"/>
            </c:ext>
          </c:extLst>
        </c:ser>
        <c:ser>
          <c:idx val="8"/>
          <c:order val="8"/>
          <c:tx>
            <c:strRef>
              <c:f>'8.2'!$J$7</c:f>
              <c:strCache>
                <c:ptCount val="1"/>
                <c:pt idx="0">
                  <c:v>Female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'8.2'!$J$10:$J$24</c:f>
            </c:numRef>
          </c:val>
          <c:extLst>
            <c:ext xmlns:c16="http://schemas.microsoft.com/office/drawing/2014/chart" uri="{C3380CC4-5D6E-409C-BE32-E72D297353CC}">
              <c16:uniqueId val="{00000008-0556-42EB-9B45-955F4E117A62}"/>
            </c:ext>
          </c:extLst>
        </c:ser>
        <c:ser>
          <c:idx val="9"/>
          <c:order val="9"/>
          <c:tx>
            <c:strRef>
              <c:f>'8.2'!$K$7</c:f>
              <c:strCache>
                <c:ptCount val="1"/>
                <c:pt idx="0">
                  <c:v>Male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'8.2'!$K$10:$K$24</c:f>
            </c:numRef>
          </c:val>
          <c:extLst>
            <c:ext xmlns:c16="http://schemas.microsoft.com/office/drawing/2014/chart" uri="{C3380CC4-5D6E-409C-BE32-E72D297353CC}">
              <c16:uniqueId val="{00000009-0556-42EB-9B45-955F4E117A62}"/>
            </c:ext>
          </c:extLst>
        </c:ser>
        <c:ser>
          <c:idx val="10"/>
          <c:order val="10"/>
          <c:tx>
            <c:strRef>
              <c:f>'8.2'!$L$7</c:f>
              <c:strCache>
                <c:ptCount val="1"/>
                <c:pt idx="0">
                  <c:v>Female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'8.2'!$L$10:$L$24</c:f>
            </c:numRef>
          </c:val>
          <c:extLst>
            <c:ext xmlns:c16="http://schemas.microsoft.com/office/drawing/2014/chart" uri="{C3380CC4-5D6E-409C-BE32-E72D297353CC}">
              <c16:uniqueId val="{0000000A-0556-42EB-9B45-955F4E117A62}"/>
            </c:ext>
          </c:extLst>
        </c:ser>
        <c:ser>
          <c:idx val="11"/>
          <c:order val="11"/>
          <c:tx>
            <c:strRef>
              <c:f>'8.2'!$M$7</c:f>
              <c:strCache>
                <c:ptCount val="1"/>
                <c:pt idx="0">
                  <c:v>Male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'8.2'!$M$10:$M$24</c:f>
            </c:numRef>
          </c:val>
          <c:extLst>
            <c:ext xmlns:c16="http://schemas.microsoft.com/office/drawing/2014/chart" uri="{C3380CC4-5D6E-409C-BE32-E72D297353CC}">
              <c16:uniqueId val="{0000000B-0556-42EB-9B45-955F4E117A62}"/>
            </c:ext>
          </c:extLst>
        </c:ser>
        <c:ser>
          <c:idx val="12"/>
          <c:order val="12"/>
          <c:tx>
            <c:strRef>
              <c:f>'8.2'!$N$7</c:f>
              <c:strCache>
                <c:ptCount val="1"/>
                <c:pt idx="0">
                  <c:v>Prefer not to say/In another way</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'8.2'!$N$10:$N$24</c:f>
            </c:numRef>
          </c:val>
          <c:extLst>
            <c:ext xmlns:c16="http://schemas.microsoft.com/office/drawing/2014/chart" uri="{C3380CC4-5D6E-409C-BE32-E72D297353CC}">
              <c16:uniqueId val="{0000000C-0556-42EB-9B45-955F4E117A62}"/>
            </c:ext>
          </c:extLst>
        </c:ser>
        <c:ser>
          <c:idx val="13"/>
          <c:order val="13"/>
          <c:tx>
            <c:strRef>
              <c:f>'8.2'!$O$7</c:f>
              <c:strCache>
                <c:ptCount val="1"/>
                <c:pt idx="0">
                  <c:v>Female</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'8.2'!$O$10:$O$24</c:f>
            </c:numRef>
          </c:val>
          <c:extLst>
            <c:ext xmlns:c16="http://schemas.microsoft.com/office/drawing/2014/chart" uri="{C3380CC4-5D6E-409C-BE32-E72D297353CC}">
              <c16:uniqueId val="{0000000D-0556-42EB-9B45-955F4E117A62}"/>
            </c:ext>
          </c:extLst>
        </c:ser>
        <c:ser>
          <c:idx val="14"/>
          <c:order val="14"/>
          <c:tx>
            <c:strRef>
              <c:f>'8.2'!$P$7</c:f>
              <c:strCache>
                <c:ptCount val="1"/>
                <c:pt idx="0">
                  <c:v>Male</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'8.2'!$P$10:$P$24</c:f>
            </c:numRef>
          </c:val>
          <c:extLst>
            <c:ext xmlns:c16="http://schemas.microsoft.com/office/drawing/2014/chart" uri="{C3380CC4-5D6E-409C-BE32-E72D297353CC}">
              <c16:uniqueId val="{0000000E-0556-42EB-9B45-955F4E117A62}"/>
            </c:ext>
          </c:extLst>
        </c:ser>
        <c:ser>
          <c:idx val="15"/>
          <c:order val="15"/>
          <c:tx>
            <c:strRef>
              <c:f>'8.2'!$Q$7</c:f>
              <c:strCache>
                <c:ptCount val="1"/>
                <c:pt idx="0">
                  <c:v>Prefer not to say/In another way</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'8.2'!$Q$10:$Q$24</c:f>
            </c:numRef>
          </c:val>
          <c:extLst>
            <c:ext xmlns:c16="http://schemas.microsoft.com/office/drawing/2014/chart" uri="{C3380CC4-5D6E-409C-BE32-E72D297353CC}">
              <c16:uniqueId val="{0000000F-0556-42EB-9B45-955F4E117A62}"/>
            </c:ext>
          </c:extLst>
        </c:ser>
        <c:ser>
          <c:idx val="16"/>
          <c:order val="16"/>
          <c:tx>
            <c:strRef>
              <c:f>'8.2'!$R$7</c:f>
              <c:strCache>
                <c:ptCount val="1"/>
                <c:pt idx="0">
                  <c:v>Female</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'8.2'!$R$10:$R$24</c:f>
            </c:numRef>
          </c:val>
          <c:extLst>
            <c:ext xmlns:c16="http://schemas.microsoft.com/office/drawing/2014/chart" uri="{C3380CC4-5D6E-409C-BE32-E72D297353CC}">
              <c16:uniqueId val="{00000010-0556-42EB-9B45-955F4E117A62}"/>
            </c:ext>
          </c:extLst>
        </c:ser>
        <c:ser>
          <c:idx val="17"/>
          <c:order val="17"/>
          <c:tx>
            <c:strRef>
              <c:f>'8.2'!$S$7</c:f>
              <c:strCache>
                <c:ptCount val="1"/>
                <c:pt idx="0">
                  <c:v>Male</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'8.2'!$S$10:$S$24</c:f>
            </c:numRef>
          </c:val>
          <c:extLst>
            <c:ext xmlns:c16="http://schemas.microsoft.com/office/drawing/2014/chart" uri="{C3380CC4-5D6E-409C-BE32-E72D297353CC}">
              <c16:uniqueId val="{00000011-0556-42EB-9B45-955F4E117A62}"/>
            </c:ext>
          </c:extLst>
        </c:ser>
        <c:ser>
          <c:idx val="18"/>
          <c:order val="18"/>
          <c:tx>
            <c:strRef>
              <c:f>'8.2'!$T$7</c:f>
              <c:strCache>
                <c:ptCount val="1"/>
                <c:pt idx="0">
                  <c:v>Total</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'8.2'!$T$10:$T$24</c:f>
            </c:numRef>
          </c:val>
          <c:extLst>
            <c:ext xmlns:c16="http://schemas.microsoft.com/office/drawing/2014/chart" uri="{C3380CC4-5D6E-409C-BE32-E72D297353CC}">
              <c16:uniqueId val="{00000012-0556-42EB-9B45-955F4E117A62}"/>
            </c:ext>
          </c:extLst>
        </c:ser>
        <c:ser>
          <c:idx val="19"/>
          <c:order val="19"/>
          <c:tx>
            <c:strRef>
              <c:f>'8.2'!$U$7</c:f>
              <c:strCache>
                <c:ptCount val="1"/>
                <c:pt idx="0">
                  <c:v>% Female</c:v>
                </c:pt>
              </c:strCache>
            </c:strRef>
          </c:tx>
          <c:spPr>
            <a:solidFill>
              <a:srgbClr val="019BB3"/>
            </a:solidFill>
            <a:ln>
              <a:noFill/>
            </a:ln>
            <a:effectLst/>
          </c:spPr>
          <c:invertIfNegative val="0"/>
          <c:dLbls>
            <c:numFmt formatCode="0%" sourceLinked="0"/>
            <c:spPr>
              <a:solidFill>
                <a:srgbClr val="019BB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'8.2'!$U$10:$U$24</c:f>
              <c:numCache>
                <c:formatCode>0%</c:formatCode>
                <c:ptCount val="15"/>
                <c:pt idx="0">
                  <c:v>0.69372294372294374</c:v>
                </c:pt>
                <c:pt idx="1">
                  <c:v>0.57620817843866168</c:v>
                </c:pt>
                <c:pt idx="2">
                  <c:v>0.53714285714285714</c:v>
                </c:pt>
                <c:pt idx="3">
                  <c:v>0.5084355828220859</c:v>
                </c:pt>
                <c:pt idx="4">
                  <c:v>0.49397590361445781</c:v>
                </c:pt>
                <c:pt idx="5">
                  <c:v>0.43650793650793651</c:v>
                </c:pt>
                <c:pt idx="6">
                  <c:v>0.37037037037037035</c:v>
                </c:pt>
                <c:pt idx="7">
                  <c:v>0.35587326120556412</c:v>
                </c:pt>
                <c:pt idx="8">
                  <c:v>0.32179607109448083</c:v>
                </c:pt>
                <c:pt idx="9">
                  <c:v>0.22802197802197802</c:v>
                </c:pt>
                <c:pt idx="10">
                  <c:v>6.8762278978389005E-2</c:v>
                </c:pt>
                <c:pt idx="11">
                  <c:v>5.3763440860215055E-2</c:v>
                </c:pt>
                <c:pt idx="12">
                  <c:v>4.5676998368678633E-2</c:v>
                </c:pt>
                <c:pt idx="13">
                  <c:v>4.3074324324324322E-2</c:v>
                </c:pt>
                <c:pt idx="14">
                  <c:v>3.4380371933114551E-2</c:v>
                </c:pt>
              </c:numCache>
            </c:numRef>
          </c:val>
          <c:extLst>
            <c:ext xmlns:c16="http://schemas.microsoft.com/office/drawing/2014/chart" uri="{C3380CC4-5D6E-409C-BE32-E72D297353CC}">
              <c16:uniqueId val="{00000013-0556-42EB-9B45-955F4E117A62}"/>
            </c:ext>
          </c:extLst>
        </c:ser>
        <c:ser>
          <c:idx val="20"/>
          <c:order val="20"/>
          <c:tx>
            <c:strRef>
              <c:f>'8.2'!$V$7</c:f>
              <c:strCache>
                <c:ptCount val="1"/>
                <c:pt idx="0">
                  <c:v>% Male</c:v>
                </c:pt>
              </c:strCache>
            </c:strRef>
          </c:tx>
          <c:spPr>
            <a:solidFill>
              <a:schemeClr val="accent3">
                <a:lumMod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'8.2'!$A$10:$A$24</c:f>
              <c:strCache>
                <c:ptCount val="15"/>
                <c:pt idx="0">
                  <c:v>Administration &amp; Related</c:v>
                </c:pt>
                <c:pt idx="1">
                  <c:v>Retail &amp; Customer Service</c:v>
                </c:pt>
                <c:pt idx="2">
                  <c:v>Financial Services</c:v>
                </c:pt>
                <c:pt idx="3">
                  <c:v>Hospitality &amp; Tourism</c:v>
                </c:pt>
                <c:pt idx="4">
                  <c:v>Management</c:v>
                </c:pt>
                <c:pt idx="5">
                  <c:v>Creative &amp; Cultural Skills</c:v>
                </c:pt>
                <c:pt idx="6">
                  <c:v>Chemicals &amp; Biotechnology Related</c:v>
                </c:pt>
                <c:pt idx="7">
                  <c:v>IT &amp; Other Services</c:v>
                </c:pt>
                <c:pt idx="8">
                  <c:v>Food &amp; Drink</c:v>
                </c:pt>
                <c:pt idx="9">
                  <c:v>Animal Care, Land &amp; Water based</c:v>
                </c:pt>
                <c:pt idx="10">
                  <c:v>Engineering &amp; Energy Related</c:v>
                </c:pt>
                <c:pt idx="11">
                  <c:v>Other Manufacture</c:v>
                </c:pt>
                <c:pt idx="12">
                  <c:v>Automotive</c:v>
                </c:pt>
                <c:pt idx="13">
                  <c:v>Transport &amp; Logistics </c:v>
                </c:pt>
                <c:pt idx="14">
                  <c:v>Construction &amp; Related</c:v>
                </c:pt>
              </c:strCache>
            </c:strRef>
          </c:cat>
          <c:val>
            <c:numRef>
              <c:f>'8.2'!$V$10:$V$24</c:f>
              <c:numCache>
                <c:formatCode>0%</c:formatCode>
                <c:ptCount val="15"/>
                <c:pt idx="0" formatCode="0.00%">
                  <c:v>0.30627705627705626</c:v>
                </c:pt>
                <c:pt idx="1">
                  <c:v>0.42379182156133827</c:v>
                </c:pt>
                <c:pt idx="2">
                  <c:v>0.46285714285714286</c:v>
                </c:pt>
                <c:pt idx="3">
                  <c:v>0.4915644171779141</c:v>
                </c:pt>
                <c:pt idx="4">
                  <c:v>0.50602409638554213</c:v>
                </c:pt>
                <c:pt idx="5">
                  <c:v>0.56349206349206349</c:v>
                </c:pt>
                <c:pt idx="6">
                  <c:v>0.62962962962962965</c:v>
                </c:pt>
                <c:pt idx="7">
                  <c:v>0.64412673879443583</c:v>
                </c:pt>
                <c:pt idx="8">
                  <c:v>0.67820392890551917</c:v>
                </c:pt>
                <c:pt idx="9" formatCode="0.00%">
                  <c:v>0.77</c:v>
                </c:pt>
                <c:pt idx="10">
                  <c:v>0.93123772102161095</c:v>
                </c:pt>
                <c:pt idx="11">
                  <c:v>0.94623655913978499</c:v>
                </c:pt>
                <c:pt idx="12" formatCode="0.00%">
                  <c:v>0.95</c:v>
                </c:pt>
                <c:pt idx="13">
                  <c:v>0.95692567567567566</c:v>
                </c:pt>
                <c:pt idx="14">
                  <c:v>0.9656196280668855</c:v>
                </c:pt>
              </c:numCache>
            </c:numRef>
          </c:val>
          <c:extLst>
            <c:ext xmlns:c16="http://schemas.microsoft.com/office/drawing/2014/chart" uri="{C3380CC4-5D6E-409C-BE32-E72D297353CC}">
              <c16:uniqueId val="{00000014-0556-42EB-9B45-955F4E117A62}"/>
            </c:ext>
          </c:extLst>
        </c:ser>
        <c:dLbls>
          <c:dLblPos val="ctr"/>
          <c:showLegendKey val="0"/>
          <c:showVal val="1"/>
          <c:showCatName val="0"/>
          <c:showSerName val="0"/>
          <c:showPercent val="0"/>
          <c:showBubbleSize val="0"/>
        </c:dLbls>
        <c:gapWidth val="79"/>
        <c:overlap val="100"/>
        <c:axId val="777088016"/>
        <c:axId val="777088376"/>
      </c:barChart>
      <c:catAx>
        <c:axId val="77708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rgbClr val="006373"/>
                </a:solidFill>
                <a:latin typeface="+mn-lt"/>
                <a:ea typeface="+mn-ea"/>
                <a:cs typeface="Arial" panose="020B0604020202020204" pitchFamily="34" charset="0"/>
              </a:defRPr>
            </a:pPr>
            <a:endParaRPr lang="en-US"/>
          </a:p>
        </c:txPr>
        <c:crossAx val="777088376"/>
        <c:crosses val="autoZero"/>
        <c:auto val="0"/>
        <c:lblAlgn val="ctr"/>
        <c:lblOffset val="100"/>
        <c:noMultiLvlLbl val="0"/>
      </c:catAx>
      <c:valAx>
        <c:axId val="777088376"/>
        <c:scaling>
          <c:orientation val="minMax"/>
        </c:scaling>
        <c:delete val="1"/>
        <c:axPos val="b"/>
        <c:numFmt formatCode="0%" sourceLinked="1"/>
        <c:majorTickMark val="none"/>
        <c:minorTickMark val="none"/>
        <c:tickLblPos val="nextTo"/>
        <c:crossAx val="77708801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5363739661951232"/>
          <c:y val="1.4030983800290121E-2"/>
          <c:w val="0.32128302166367179"/>
          <c:h val="4.88979785440110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7318C-2D1A-45AE-846D-9651499F2513}"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A8207-629E-489E-9286-BE1FE32C669F}" type="slidenum">
              <a:rPr lang="en-GB" smtClean="0"/>
              <a:t>‹#›</a:t>
            </a:fld>
            <a:endParaRPr lang="en-GB"/>
          </a:p>
        </p:txBody>
      </p:sp>
    </p:spTree>
    <p:extLst>
      <p:ext uri="{BB962C8B-B14F-4D97-AF65-F5344CB8AC3E}">
        <p14:creationId xmlns:p14="http://schemas.microsoft.com/office/powerpoint/2010/main" val="353070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ise.articulate.com/share/joDdQGzj6FVNavQOl6y_lHGScWjYhOet#/lessons/IR2iTvgN4caXKP4KRfTEBH2cJx1nNa7Q"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rise.articulate.com/share/joDdQGzj6FVNavQOl6y_lHGScWjYhOet#/lessons/ryq553Y-4lFA3b0hb434LWwyhEXE1L_L" TargetMode="External"/><Relationship Id="rId5" Type="http://schemas.openxmlformats.org/officeDocument/2006/relationships/hyperlink" Target="https://rise.articulate.com/share/joDdQGzj6FVNavQOl6y_lHGScWjYhOet#/lessons/0sbwUrVnjtX8G1Wk2Mqa4XC6ff3gOlRR" TargetMode="External"/><Relationship Id="rId4" Type="http://schemas.openxmlformats.org/officeDocument/2006/relationships/hyperlink" Target="https://rise.articulate.com/share/joDdQGzj6FVNavQOl6y_lHGScWjYhOet#/lessons/z_Z4uO4GTzKCLaF7WBt645p9UU7kv3n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8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875"/>
              </a:spcBef>
            </a:pPr>
            <a:r>
              <a:rPr lang="en-GB" sz="2000" b="0" i="0">
                <a:solidFill>
                  <a:srgbClr val="006373"/>
                </a:solidFill>
                <a:effectLst/>
                <a:latin typeface="proxima-nova"/>
              </a:rPr>
              <a:t>Check out the guide or just dive straight into the section you want to read about.</a:t>
            </a:r>
          </a:p>
          <a:p>
            <a:pPr marL="742950" lvl="1" indent="-285750" algn="l">
              <a:spcBef>
                <a:spcPts val="1200"/>
              </a:spcBef>
              <a:spcAft>
                <a:spcPts val="375"/>
              </a:spcAft>
              <a:buFont typeface="Arial" panose="020B0604020202020204" pitchFamily="34" charset="0"/>
              <a:buChar char="•"/>
            </a:pPr>
            <a:r>
              <a:rPr lang="en-GB" b="0" i="0">
                <a:solidFill>
                  <a:srgbClr val="006373"/>
                </a:solidFill>
                <a:effectLst/>
                <a:latin typeface="proxima-nova"/>
              </a:rPr>
              <a:t>Step 1</a:t>
            </a:r>
            <a:r>
              <a:rPr lang="en-GB" b="0" i="0">
                <a:solidFill>
                  <a:srgbClr val="404040"/>
                </a:solidFill>
                <a:effectLst/>
                <a:latin typeface="proxima-nova"/>
              </a:rPr>
              <a:t>: </a:t>
            </a:r>
            <a:r>
              <a:rPr lang="en-GB" b="0" i="0">
                <a:solidFill>
                  <a:srgbClr val="404040"/>
                </a:solidFill>
                <a:effectLst/>
                <a:latin typeface="proxima-nova"/>
                <a:hlinkClick r:id="rId3"/>
              </a:rPr>
              <a:t>How to find and attract talent</a:t>
            </a:r>
            <a:endParaRPr lang="en-GB" b="0" i="0">
              <a:solidFill>
                <a:srgbClr val="404040"/>
              </a:solidFill>
              <a:effectLst/>
              <a:latin typeface="proxima-nova"/>
            </a:endParaRPr>
          </a:p>
          <a:p>
            <a:pPr marL="742950" lvl="1" indent="-285750" algn="l">
              <a:spcBef>
                <a:spcPts val="1200"/>
              </a:spcBef>
              <a:spcAft>
                <a:spcPts val="375"/>
              </a:spcAft>
              <a:buFont typeface="Arial" panose="020B0604020202020204" pitchFamily="34" charset="0"/>
              <a:buChar char="•"/>
            </a:pPr>
            <a:r>
              <a:rPr lang="en-GB" b="0" i="0">
                <a:solidFill>
                  <a:srgbClr val="006373"/>
                </a:solidFill>
                <a:effectLst/>
                <a:latin typeface="proxima-nova"/>
              </a:rPr>
              <a:t>Step 2</a:t>
            </a:r>
            <a:r>
              <a:rPr lang="en-GB" b="0" i="0">
                <a:solidFill>
                  <a:srgbClr val="404040"/>
                </a:solidFill>
                <a:effectLst/>
                <a:latin typeface="proxima-nova"/>
              </a:rPr>
              <a:t>: </a:t>
            </a:r>
            <a:r>
              <a:rPr lang="en-GB" b="0" i="0">
                <a:solidFill>
                  <a:srgbClr val="404040"/>
                </a:solidFill>
                <a:effectLst/>
                <a:latin typeface="proxima-nova"/>
                <a:hlinkClick r:id="rId4"/>
              </a:rPr>
              <a:t>Job description and advert</a:t>
            </a:r>
            <a:endParaRPr lang="en-GB" b="0" i="0">
              <a:solidFill>
                <a:srgbClr val="404040"/>
              </a:solidFill>
              <a:effectLst/>
              <a:latin typeface="proxima-nova"/>
            </a:endParaRPr>
          </a:p>
          <a:p>
            <a:pPr marL="742950" lvl="1" indent="-285750" algn="l">
              <a:spcBef>
                <a:spcPts val="1200"/>
              </a:spcBef>
              <a:spcAft>
                <a:spcPts val="375"/>
              </a:spcAft>
              <a:buFont typeface="Arial" panose="020B0604020202020204" pitchFamily="34" charset="0"/>
              <a:buChar char="•"/>
            </a:pPr>
            <a:r>
              <a:rPr lang="en-GB" b="0" i="0">
                <a:solidFill>
                  <a:srgbClr val="006373"/>
                </a:solidFill>
                <a:effectLst/>
                <a:latin typeface="proxima-nova"/>
              </a:rPr>
              <a:t>Step 3</a:t>
            </a:r>
            <a:r>
              <a:rPr lang="en-GB" b="0" i="0">
                <a:solidFill>
                  <a:srgbClr val="404040"/>
                </a:solidFill>
                <a:effectLst/>
                <a:latin typeface="proxima-nova"/>
              </a:rPr>
              <a:t>: </a:t>
            </a:r>
            <a:r>
              <a:rPr lang="en-GB" b="0" i="0">
                <a:solidFill>
                  <a:srgbClr val="404040"/>
                </a:solidFill>
                <a:effectLst/>
                <a:latin typeface="proxima-nova"/>
                <a:hlinkClick r:id="rId5"/>
              </a:rPr>
              <a:t>Shortlist and interview</a:t>
            </a:r>
            <a:endParaRPr lang="en-GB" b="0" i="0">
              <a:solidFill>
                <a:srgbClr val="404040"/>
              </a:solidFill>
              <a:effectLst/>
              <a:latin typeface="proxima-nova"/>
            </a:endParaRPr>
          </a:p>
          <a:p>
            <a:pPr marL="742950" lvl="1" indent="-285750" algn="l">
              <a:spcBef>
                <a:spcPts val="1200"/>
              </a:spcBef>
              <a:spcAft>
                <a:spcPts val="375"/>
              </a:spcAft>
              <a:buFont typeface="Arial" panose="020B0604020202020204" pitchFamily="34" charset="0"/>
              <a:buChar char="•"/>
            </a:pPr>
            <a:r>
              <a:rPr lang="en-GB" b="0" i="0">
                <a:solidFill>
                  <a:srgbClr val="006373"/>
                </a:solidFill>
                <a:effectLst/>
                <a:latin typeface="proxima-nova"/>
              </a:rPr>
              <a:t>Step 4</a:t>
            </a:r>
            <a:r>
              <a:rPr lang="en-GB" b="0" i="0">
                <a:solidFill>
                  <a:srgbClr val="404040"/>
                </a:solidFill>
                <a:effectLst/>
                <a:latin typeface="proxima-nova"/>
              </a:rPr>
              <a:t>: </a:t>
            </a:r>
            <a:r>
              <a:rPr lang="en-GB" b="0" i="0">
                <a:solidFill>
                  <a:srgbClr val="404040"/>
                </a:solidFill>
                <a:effectLst/>
                <a:latin typeface="proxima-nova"/>
                <a:hlinkClick r:id="rId6"/>
              </a:rPr>
              <a:t>Welcoming your employees</a:t>
            </a:r>
            <a:endParaRPr lang="en-GB" b="0" i="0">
              <a:solidFill>
                <a:srgbClr val="404040"/>
              </a:solidFill>
              <a:effectLst/>
              <a:latin typeface="proxima-nova"/>
            </a:endParaRPr>
          </a:p>
          <a:p>
            <a:pPr marL="457200" lvl="1" indent="0" algn="l">
              <a:spcBef>
                <a:spcPts val="1200"/>
              </a:spcBef>
              <a:spcAft>
                <a:spcPts val="375"/>
              </a:spcAft>
              <a:buFont typeface="Arial" panose="020B0604020202020204" pitchFamily="34" charset="0"/>
              <a:buNone/>
            </a:pPr>
            <a:r>
              <a:rPr lang="en-GB">
                <a:effectLst/>
              </a:rPr>
              <a:t>The Think business think equality  tool includes practical suggestions for business organisations, public agencies and industry groups to assist SMEs, and to help them engage in the opportunities available to support this important topic. This includes </a:t>
            </a:r>
            <a:r>
              <a:rPr lang="en-GB" b="0" i="0">
                <a:solidFill>
                  <a:srgbClr val="000000"/>
                </a:solidFill>
                <a:effectLst/>
                <a:latin typeface="Source Sans Pro" panose="020B0503030403020204" pitchFamily="34" charset="0"/>
              </a:rPr>
              <a:t>a test to assess how your employment practice measures up when it comes to gender equality, information to download and short videos.</a:t>
            </a:r>
            <a:endParaRPr lang="en-GB" b="0" i="0">
              <a:solidFill>
                <a:srgbClr val="404040"/>
              </a:solidFill>
              <a:effectLst/>
              <a:latin typeface="proxima-nova"/>
            </a:endParaRPr>
          </a:p>
          <a:p>
            <a:pPr algn="l"/>
            <a:r>
              <a:rPr lang="en-GB" b="0" i="0">
                <a:solidFill>
                  <a:srgbClr val="404040"/>
                </a:solidFill>
                <a:effectLst/>
                <a:latin typeface="proxima-nova"/>
              </a:rPr>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17DDC-F863-43ED-AC2D-62A700B34B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96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Think Business, Think Equality self-assessment tool, developed by Close the Gap. The tool includes practical suggestions to assist SMEs, and to help them engage in the opportunities available to support this important topic. This includes </a:t>
            </a:r>
            <a:r>
              <a:rPr lang="en-GB" b="0" i="0">
                <a:solidFill>
                  <a:srgbClr val="000000"/>
                </a:solidFill>
                <a:effectLst/>
                <a:latin typeface="Source Sans Pro" panose="020B0503030403020204" pitchFamily="34" charset="0"/>
              </a:rPr>
              <a:t>a test to assess how your employment practice measures up when it comes to gender equality, information to download and short videos.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F4F04-F567-4846-B1E5-B25B9D86A8B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52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Although the Think Business Think Equality Toolkit can be utilised by any employer. There is another tool, developed by Close The Gap that should be promoted to large employers and public sector bodies. The tool uses gender pay gap data, along with answers to a short set of questions, to determine the key factors behind an organisations pay </a:t>
            </a:r>
            <a:r>
              <a:rPr lang="en-GB" err="1">
                <a:effectLst/>
              </a:rPr>
              <a:t>gap.The</a:t>
            </a:r>
            <a:r>
              <a:rPr lang="en-GB">
                <a:effectLst/>
              </a:rPr>
              <a:t> tool will produce a personalised report and action plan.</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F4F04-F567-4846-B1E5-B25B9D86A8B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498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9A0F-A672-9FFE-EA51-CDDB25DC8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20D62-3BE4-32C8-A518-5FA3CAAB0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E66CA-9A48-8BE4-13A1-CE79C6CE0D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EE9119-2FC1-112D-A535-BBFECCD231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0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97ED8-825C-446E-8CD5-7876915C15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1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data is taken from the MA Q4 23/24 Statistics report</a:t>
            </a:r>
          </a:p>
          <a:p>
            <a:endParaRPr lang="en-US"/>
          </a:p>
          <a:p>
            <a:r>
              <a:rPr lang="en-US"/>
              <a:t>Key Points:</a:t>
            </a:r>
          </a:p>
          <a:p>
            <a:r>
              <a:rPr lang="en-US"/>
              <a:t>This table shows that gender segregation by occupational grouping is prevalent within MA and aligns with existing segregation in FA frameworks (male representation is higher in construction and engineering; female representation is higher in health and childcare).</a:t>
            </a:r>
          </a:p>
          <a:p>
            <a:endParaRPr lang="en-US"/>
          </a:p>
          <a:p>
            <a:r>
              <a:rPr lang="en-US"/>
              <a:t>Questions to consider:</a:t>
            </a:r>
          </a:p>
          <a:p>
            <a:r>
              <a:rPr lang="en-US"/>
              <a:t>Are there things we can do diversify frameworks?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9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17C5-6A79-5DF9-9EC2-6C9230F1E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ED9B7-3473-E19B-1A3E-06BF71CCD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75908-A0AB-7BF6-28E4-2792F53E0ABC}"/>
              </a:ext>
            </a:extLst>
          </p:cNvPr>
          <p:cNvSpPr>
            <a:spLocks noGrp="1"/>
          </p:cNvSpPr>
          <p:nvPr>
            <p:ph type="body" idx="1"/>
          </p:nvPr>
        </p:nvSpPr>
        <p:spPr/>
        <p:txBody>
          <a:bodyPr/>
          <a:lstStyle/>
          <a:p>
            <a:r>
              <a:rPr lang="en-GB"/>
              <a:t>The under-representation of women and girls in STEM careers in Scotland is well documented, as are the multiple and entrenched barriers which combine to perpetuate the horizontal* and vertical* segregation of the labour market, and the gender pay gap*. This situation is detrimental to women, the Scottish economy and society</a:t>
            </a:r>
            <a:endParaRPr lang="en-US">
              <a:cs typeface="Calibri"/>
            </a:endParaRPr>
          </a:p>
        </p:txBody>
      </p:sp>
      <p:sp>
        <p:nvSpPr>
          <p:cNvPr id="4" name="Slide Number Placeholder 3">
            <a:extLst>
              <a:ext uri="{FF2B5EF4-FFF2-40B4-BE49-F238E27FC236}">
                <a16:creationId xmlns:a16="http://schemas.microsoft.com/office/drawing/2014/main" id="{D1AF092D-48DE-1795-17C9-E7BB073FC6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1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From Structural barriers to STEM engagement 5.4 p36</a:t>
            </a:r>
          </a:p>
          <a:p>
            <a:r>
              <a:rPr lang="en-GB"/>
              <a:t>With employers offering pupils experiential learning opportunities, chance to visit and promoting inclusive workplace culture.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9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9FE5-B3BA-6BAF-7DA2-E659BE9E7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9A34C-72AA-4871-74CC-A93227800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6F7FC-8CA1-3477-E2A1-89717C1E7E3A}"/>
              </a:ext>
            </a:extLst>
          </p:cNvPr>
          <p:cNvSpPr>
            <a:spLocks noGrp="1"/>
          </p:cNvSpPr>
          <p:nvPr>
            <p:ph type="body" idx="1"/>
          </p:nvPr>
        </p:nvSpPr>
        <p:spPr/>
        <p:txBody>
          <a:bodyPr/>
          <a:lstStyle/>
          <a:p>
            <a:r>
              <a:rPr lang="en-US">
                <a:cs typeface="Calibri"/>
              </a:rPr>
              <a:t>The information is from solicitors: Anderson Strathern.</a:t>
            </a:r>
          </a:p>
        </p:txBody>
      </p:sp>
      <p:sp>
        <p:nvSpPr>
          <p:cNvPr id="4" name="Slide Number Placeholder 3">
            <a:extLst>
              <a:ext uri="{FF2B5EF4-FFF2-40B4-BE49-F238E27FC236}">
                <a16:creationId xmlns:a16="http://schemas.microsoft.com/office/drawing/2014/main" id="{B0CA7440-272C-6F3C-04BA-240A14D651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14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522-3679-2A5A-848B-EF275DAE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81730-8B48-FD31-5BA0-444F46A41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47CA5-C52C-95D2-8CC7-018363C656B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C7D4A423-A024-E407-9745-FC4B2AFCD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75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457200">
              <a:buFont typeface="Wingdings" panose="05000000000000000000" pitchFamily="2" charset="2"/>
              <a:buChar char="Ø"/>
            </a:pPr>
            <a:r>
              <a:rPr lang="en-GB" sz="1200" spc="-45">
                <a:latin typeface="Arial" panose="020B0604020202020204" pitchFamily="34" charset="0"/>
                <a:cs typeface="Arial" panose="020B0604020202020204" pitchFamily="34" charset="0"/>
              </a:rPr>
              <a:t>Ensure colleagues understand the need to  diversify workforce. Could this be a development opportunity to mentor or to  line manage a trainee?</a:t>
            </a:r>
          </a:p>
          <a:p>
            <a:pPr marL="800100" lvl="1" indent="-457200">
              <a:buFont typeface="Wingdings" panose="05000000000000000000" pitchFamily="2" charset="2"/>
              <a:buChar char="Ø"/>
            </a:pPr>
            <a:r>
              <a:rPr lang="en-GB" sz="1200" spc="-45">
                <a:latin typeface="Arial" panose="020B0604020202020204" pitchFamily="34" charset="0"/>
                <a:cs typeface="Arial" panose="020B0604020202020204" pitchFamily="34" charset="0"/>
              </a:rPr>
              <a:t>Review processes- inclusive recruitment panels; question the need for specific qualifications or are these appropriate interview questions? </a:t>
            </a:r>
          </a:p>
          <a:p>
            <a:pPr marL="800100" lvl="1" indent="-457200">
              <a:buFont typeface="Wingdings" panose="05000000000000000000" pitchFamily="2" charset="2"/>
              <a:buChar char="Ø"/>
            </a:pPr>
            <a:r>
              <a:rPr lang="en-GB" sz="1200" spc="-45">
                <a:latin typeface="Arial" panose="020B0604020202020204" pitchFamily="34" charset="0"/>
                <a:cs typeface="Arial" panose="020B0604020202020204" pitchFamily="34" charset="0"/>
              </a:rPr>
              <a:t>Do we need to have staff training to ensure new staff are  welcomed and we have inclusive workplaces : polices, practice, office banter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17DDC-F863-43ED-AC2D-62A700B34B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43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Been running in Shetland since 2019, initially with Shetland Council employers and now including private sector employers too. Pupils are S3 and above. </a:t>
            </a:r>
          </a:p>
          <a:p>
            <a:r>
              <a:rPr lang="en-US">
                <a:cs typeface="Calibri"/>
              </a:rPr>
              <a:t>How to get involved… marketplace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9D7B-70DA-47D4-A968-A10D22DFF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EB71A5-738A-4D10-97DB-80E506846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368BC2-223B-4EA9-9203-7CB483A298B5}"/>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986ECD38-2FC1-4E22-9B4F-16A7A006E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CBCCA-55A7-4750-9A1A-36BAAD557984}"/>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221049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B659-98CC-4AF8-B7B8-0D1F7371B6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2A79BB-7B02-4611-956F-61A9655F0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079C1D-3E34-4F9A-B02F-D270A23D54A6}"/>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CC27B66F-0CAA-41BF-9853-775951109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BCC716-5D65-44A9-838D-C04C6DF104D9}"/>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79381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3C03E-A66B-4A88-A74B-30DB2AB82E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59EF3-3C3D-4F6F-B11A-5E325B966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702DF2-07CA-4C4B-AE08-D79A8511E1FA}"/>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B5613C09-A769-4AE4-9767-9433FE113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F8D99B-362C-46C9-AEE3-E86496E5EA3E}"/>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97102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01">
    <p:spTree>
      <p:nvGrpSpPr>
        <p:cNvPr id="1" name=""/>
        <p:cNvGrpSpPr/>
        <p:nvPr/>
      </p:nvGrpSpPr>
      <p:grpSpPr>
        <a:xfrm>
          <a:off x="0" y="0"/>
          <a:ext cx="0" cy="0"/>
          <a:chOff x="0" y="0"/>
          <a:chExt cx="0" cy="0"/>
        </a:xfrm>
      </p:grpSpPr>
      <p:sp>
        <p:nvSpPr>
          <p:cNvPr id="4" name="White rectangle">
            <a:extLst>
              <a:ext uri="{FF2B5EF4-FFF2-40B4-BE49-F238E27FC236}">
                <a16:creationId xmlns:a16="http://schemas.microsoft.com/office/drawing/2014/main" id="{0C6F1631-60B6-B749-F234-DE3BFE520451}"/>
              </a:ext>
            </a:extLst>
          </p:cNvPr>
          <p:cNvSpPr>
            <a:spLocks noGrp="1" noRot="1" noMove="1" noResize="1" noEditPoints="1" noAdjustHandles="1" noChangeArrowheads="1" noChangeShapeType="1"/>
          </p:cNvSpPr>
          <p:nvPr userDrawn="1"/>
        </p:nvSpPr>
        <p:spPr>
          <a:xfrm>
            <a:off x="1"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Teal rectangle">
            <a:extLst>
              <a:ext uri="{FF2B5EF4-FFF2-40B4-BE49-F238E27FC236}">
                <a16:creationId xmlns:a16="http://schemas.microsoft.com/office/drawing/2014/main" id="{207073A6-6A06-81E3-3539-D3123186731F}"/>
              </a:ext>
            </a:extLst>
          </p:cNvPr>
          <p:cNvSpPr>
            <a:spLocks noGrp="1" noRot="1" noMove="1" noResize="1" noEditPoints="1" noAdjustHandles="1" noChangeArrowheads="1" noChangeShapeType="1"/>
          </p:cNvSpPr>
          <p:nvPr userDrawn="1"/>
        </p:nvSpPr>
        <p:spPr>
          <a:xfrm>
            <a:off x="208844" y="218245"/>
            <a:ext cx="11774314" cy="6421517"/>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900"/>
          </a:p>
        </p:txBody>
      </p:sp>
      <p:pic>
        <p:nvPicPr>
          <p:cNvPr id="3" name="SDS Logo reverse">
            <a:extLst>
              <a:ext uri="{FF2B5EF4-FFF2-40B4-BE49-F238E27FC236}">
                <a16:creationId xmlns:a16="http://schemas.microsoft.com/office/drawing/2014/main" id="{D0354AEE-057C-75A1-B559-88C6797319CD}"/>
              </a:ext>
            </a:extLst>
          </p:cNvPr>
          <p:cNvPicPr>
            <a:picLocks noGrp="1" noRot="1" noMove="1" noResize="1" noEditPoints="1" noAdjustHandles="1" noChangeArrowheads="1" noChangeShapeType="1" noCrop="1"/>
          </p:cNvPicPr>
          <p:nvPr userDrawn="1"/>
        </p:nvPicPr>
        <p:blipFill>
          <a:blip r:embed="rId2" cstate="print"/>
          <a:stretch>
            <a:fillRect/>
          </a:stretch>
        </p:blipFill>
        <p:spPr>
          <a:xfrm>
            <a:off x="719184" y="719139"/>
            <a:ext cx="1781150" cy="1150386"/>
          </a:xfrm>
          <a:prstGeom prst="rect">
            <a:avLst/>
          </a:prstGeom>
        </p:spPr>
      </p:pic>
      <p:sp>
        <p:nvSpPr>
          <p:cNvPr id="21" name="Presenter / Month / Year">
            <a:extLst>
              <a:ext uri="{FF2B5EF4-FFF2-40B4-BE49-F238E27FC236}">
                <a16:creationId xmlns:a16="http://schemas.microsoft.com/office/drawing/2014/main" id="{E98918D9-E9BC-4A62-8178-E73B9FB73496}"/>
              </a:ext>
            </a:extLst>
          </p:cNvPr>
          <p:cNvSpPr>
            <a:spLocks noGrp="1"/>
          </p:cNvSpPr>
          <p:nvPr>
            <p:ph type="body" sz="quarter" idx="14" hasCustomPrompt="1"/>
          </p:nvPr>
        </p:nvSpPr>
        <p:spPr>
          <a:xfrm>
            <a:off x="719184" y="5459415"/>
            <a:ext cx="10752044" cy="1195388"/>
          </a:xfrm>
        </p:spPr>
        <p:txBody>
          <a:bodyPr>
            <a:normAutofit/>
          </a:bodyPr>
          <a:lstStyle>
            <a:lvl1pPr marL="0" indent="0">
              <a:buFontTx/>
              <a:buNone/>
              <a:defRPr sz="2000">
                <a:solidFill>
                  <a:schemeClr val="bg1"/>
                </a:solidFill>
              </a:defRPr>
            </a:lvl1pPr>
          </a:lstStyle>
          <a:p>
            <a:pPr lvl="0"/>
            <a:r>
              <a:rPr lang="en-GB"/>
              <a:t>[Presenter]</a:t>
            </a:r>
          </a:p>
          <a:p>
            <a:pPr lvl="0"/>
            <a:r>
              <a:rPr lang="en-GB"/>
              <a:t>[Month/Year]</a:t>
            </a:r>
          </a:p>
        </p:txBody>
      </p:sp>
      <p:sp>
        <p:nvSpPr>
          <p:cNvPr id="12" name="Your subtitle">
            <a:extLst>
              <a:ext uri="{FF2B5EF4-FFF2-40B4-BE49-F238E27FC236}">
                <a16:creationId xmlns:a16="http://schemas.microsoft.com/office/drawing/2014/main" id="{6F96C88D-B69A-D2C8-2158-2EDECB23A82C}"/>
              </a:ext>
            </a:extLst>
          </p:cNvPr>
          <p:cNvSpPr>
            <a:spLocks noGrp="1"/>
          </p:cNvSpPr>
          <p:nvPr>
            <p:ph type="body" sz="quarter" idx="13" hasCustomPrompt="1"/>
          </p:nvPr>
        </p:nvSpPr>
        <p:spPr>
          <a:xfrm>
            <a:off x="719184" y="4035288"/>
            <a:ext cx="10752044" cy="750955"/>
          </a:xfrm>
        </p:spPr>
        <p:txBody>
          <a:bodyPr>
            <a:normAutofit/>
          </a:bodyPr>
          <a:lstStyle>
            <a:lvl1pPr marL="0" indent="0">
              <a:buFontTx/>
              <a:buNone/>
              <a:defRPr sz="2700">
                <a:solidFill>
                  <a:schemeClr val="bg1"/>
                </a:solidFill>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US"/>
              <a:t>[Subtitle]</a:t>
            </a:r>
            <a:endParaRPr lang="en-GB"/>
          </a:p>
        </p:txBody>
      </p:sp>
      <p:sp>
        <p:nvSpPr>
          <p:cNvPr id="19" name="Your title">
            <a:extLst>
              <a:ext uri="{FF2B5EF4-FFF2-40B4-BE49-F238E27FC236}">
                <a16:creationId xmlns:a16="http://schemas.microsoft.com/office/drawing/2014/main" id="{D79FCB60-E622-950C-A39C-7A83AA750E14}"/>
              </a:ext>
            </a:extLst>
          </p:cNvPr>
          <p:cNvSpPr>
            <a:spLocks noGrp="1"/>
          </p:cNvSpPr>
          <p:nvPr>
            <p:ph type="title" hasCustomPrompt="1"/>
          </p:nvPr>
        </p:nvSpPr>
        <p:spPr>
          <a:xfrm>
            <a:off x="719184" y="2586832"/>
            <a:ext cx="10752044" cy="1325563"/>
          </a:xfrm>
        </p:spPr>
        <p:txBody>
          <a:bodyPr anchor="t"/>
          <a:lstStyle>
            <a:lvl1pPr>
              <a:defRPr>
                <a:solidFill>
                  <a:schemeClr val="bg1"/>
                </a:solidFill>
              </a:defRPr>
            </a:lvl1pPr>
          </a:lstStyle>
          <a:p>
            <a:r>
              <a:rPr lang="en-US"/>
              <a:t>[Title]</a:t>
            </a:r>
            <a:endParaRPr lang="en-GB"/>
          </a:p>
        </p:txBody>
      </p:sp>
    </p:spTree>
    <p:extLst>
      <p:ext uri="{BB962C8B-B14F-4D97-AF65-F5344CB8AC3E}">
        <p14:creationId xmlns:p14="http://schemas.microsoft.com/office/powerpoint/2010/main" val="182105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Skills Development Scotland</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17536589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Skills Development Scotland</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17691155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Skills Development Scotland</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12042365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Skills Development Scotland</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16237964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Skills Development Scotland</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38550773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Skills Development Scotland</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27945739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C510D5-B714-03AA-8D41-B02F75638A3C}"/>
              </a:ext>
            </a:extLst>
          </p:cNvPr>
          <p:cNvSpPr>
            <a:spLocks noGrp="1"/>
          </p:cNvSpPr>
          <p:nvPr>
            <p:ph type="title" hasCustomPrompt="1"/>
          </p:nvPr>
        </p:nvSpPr>
        <p:spPr>
          <a:xfrm>
            <a:off x="719231" y="707206"/>
            <a:ext cx="10751950" cy="701731"/>
          </a:xfrm>
        </p:spPr>
        <p:txBody>
          <a:bodyPr anchor="t">
            <a:spAutoFit/>
          </a:bodyPr>
          <a:lstStyle>
            <a:lvl1pPr>
              <a:defRPr>
                <a:solidFill>
                  <a:schemeClr val="accent1"/>
                </a:solidFill>
              </a:defRPr>
            </a:lvl1pPr>
          </a:lstStyle>
          <a:p>
            <a:r>
              <a:rPr lang="en-GB"/>
              <a:t>Agenda </a:t>
            </a:r>
          </a:p>
        </p:txBody>
      </p:sp>
      <p:sp>
        <p:nvSpPr>
          <p:cNvPr id="7" name="Text Placeholder 2">
            <a:extLst>
              <a:ext uri="{FF2B5EF4-FFF2-40B4-BE49-F238E27FC236}">
                <a16:creationId xmlns:a16="http://schemas.microsoft.com/office/drawing/2014/main" id="{7649D9E0-A487-90BE-B50F-7ABB008D1941}"/>
              </a:ext>
            </a:extLst>
          </p:cNvPr>
          <p:cNvSpPr>
            <a:spLocks noGrp="1"/>
          </p:cNvSpPr>
          <p:nvPr>
            <p:ph type="body" sz="quarter" idx="13"/>
          </p:nvPr>
        </p:nvSpPr>
        <p:spPr>
          <a:xfrm>
            <a:off x="719232" y="2073275"/>
            <a:ext cx="10127391" cy="4064000"/>
          </a:xfrm>
        </p:spPr>
        <p:txBody>
          <a:bodyPr/>
          <a:lstStyle/>
          <a:p>
            <a:r>
              <a:rPr lang="en-GB"/>
              <a:t>Insert text here</a:t>
            </a:r>
          </a:p>
        </p:txBody>
      </p:sp>
      <p:sp>
        <p:nvSpPr>
          <p:cNvPr id="8" name="Slide Number Placeholder 3">
            <a:extLst>
              <a:ext uri="{FF2B5EF4-FFF2-40B4-BE49-F238E27FC236}">
                <a16:creationId xmlns:a16="http://schemas.microsoft.com/office/drawing/2014/main" id="{5676A470-D7D3-172B-8D89-5A24B9F4892E}"/>
              </a:ext>
            </a:extLst>
          </p:cNvPr>
          <p:cNvSpPr>
            <a:spLocks noGrp="1"/>
          </p:cNvSpPr>
          <p:nvPr>
            <p:ph type="sldNum" sz="quarter" idx="12"/>
          </p:nvPr>
        </p:nvSpPr>
        <p:spPr>
          <a:xfrm>
            <a:off x="8727981" y="6356352"/>
            <a:ext cx="2743200" cy="365125"/>
          </a:xfrm>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352057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A49E-734C-4B15-8843-66C01D33E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EA613B-D549-4E1C-94B0-131CF3DB4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C0ED5-C8CA-4F7D-8AD5-418F228E4553}"/>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29D58CFB-38CC-41F8-8171-EA93AE0B8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6FA10-8FE4-4688-9034-28617899CFF2}"/>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3645737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Slide 01">
    <p:spTree>
      <p:nvGrpSpPr>
        <p:cNvPr id="1" name=""/>
        <p:cNvGrpSpPr/>
        <p:nvPr/>
      </p:nvGrpSpPr>
      <p:grpSpPr>
        <a:xfrm>
          <a:off x="0" y="0"/>
          <a:ext cx="0" cy="0"/>
          <a:chOff x="0" y="0"/>
          <a:chExt cx="0" cy="0"/>
        </a:xfrm>
      </p:grpSpPr>
      <p:sp>
        <p:nvSpPr>
          <p:cNvPr id="4" name="White rectangle">
            <a:extLst>
              <a:ext uri="{FF2B5EF4-FFF2-40B4-BE49-F238E27FC236}">
                <a16:creationId xmlns:a16="http://schemas.microsoft.com/office/drawing/2014/main" id="{0C6F1631-60B6-B749-F234-DE3BFE520451}"/>
              </a:ext>
            </a:extLst>
          </p:cNvPr>
          <p:cNvSpPr>
            <a:spLocks noGrp="1" noRot="1" noMove="1" noResize="1" noEditPoints="1" noAdjustHandles="1" noChangeArrowheads="1" noChangeShapeType="1"/>
          </p:cNvSpPr>
          <p:nvPr userDrawn="1"/>
        </p:nvSpPr>
        <p:spPr>
          <a:xfrm>
            <a:off x="1"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Teal rectangle">
            <a:extLst>
              <a:ext uri="{FF2B5EF4-FFF2-40B4-BE49-F238E27FC236}">
                <a16:creationId xmlns:a16="http://schemas.microsoft.com/office/drawing/2014/main" id="{207073A6-6A06-81E3-3539-D3123186731F}"/>
              </a:ext>
            </a:extLst>
          </p:cNvPr>
          <p:cNvSpPr>
            <a:spLocks noGrp="1" noRot="1" noMove="1" noResize="1" noEditPoints="1" noAdjustHandles="1" noChangeArrowheads="1" noChangeShapeType="1"/>
          </p:cNvSpPr>
          <p:nvPr userDrawn="1"/>
        </p:nvSpPr>
        <p:spPr>
          <a:xfrm>
            <a:off x="208844" y="218245"/>
            <a:ext cx="11774314" cy="6421517"/>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900"/>
          </a:p>
        </p:txBody>
      </p:sp>
      <p:pic>
        <p:nvPicPr>
          <p:cNvPr id="3" name="SDS Logo reverse">
            <a:extLst>
              <a:ext uri="{FF2B5EF4-FFF2-40B4-BE49-F238E27FC236}">
                <a16:creationId xmlns:a16="http://schemas.microsoft.com/office/drawing/2014/main" id="{D0354AEE-057C-75A1-B559-88C6797319CD}"/>
              </a:ext>
            </a:extLst>
          </p:cNvPr>
          <p:cNvPicPr>
            <a:picLocks noGrp="1" noRot="1" noMove="1" noResize="1" noEditPoints="1" noAdjustHandles="1" noChangeArrowheads="1" noChangeShapeType="1" noCrop="1"/>
          </p:cNvPicPr>
          <p:nvPr userDrawn="1"/>
        </p:nvPicPr>
        <p:blipFill>
          <a:blip r:embed="rId2" cstate="print"/>
          <a:stretch>
            <a:fillRect/>
          </a:stretch>
        </p:blipFill>
        <p:spPr>
          <a:xfrm>
            <a:off x="719184" y="719139"/>
            <a:ext cx="1781150" cy="1150386"/>
          </a:xfrm>
          <a:prstGeom prst="rect">
            <a:avLst/>
          </a:prstGeom>
        </p:spPr>
      </p:pic>
      <p:sp>
        <p:nvSpPr>
          <p:cNvPr id="21" name="Presenter / Month / Year">
            <a:extLst>
              <a:ext uri="{FF2B5EF4-FFF2-40B4-BE49-F238E27FC236}">
                <a16:creationId xmlns:a16="http://schemas.microsoft.com/office/drawing/2014/main" id="{E98918D9-E9BC-4A62-8178-E73B9FB73496}"/>
              </a:ext>
            </a:extLst>
          </p:cNvPr>
          <p:cNvSpPr>
            <a:spLocks noGrp="1"/>
          </p:cNvSpPr>
          <p:nvPr>
            <p:ph type="body" sz="quarter" idx="14" hasCustomPrompt="1"/>
          </p:nvPr>
        </p:nvSpPr>
        <p:spPr>
          <a:xfrm>
            <a:off x="719184" y="5459415"/>
            <a:ext cx="10752044" cy="1195388"/>
          </a:xfrm>
        </p:spPr>
        <p:txBody>
          <a:bodyPr>
            <a:normAutofit/>
          </a:bodyPr>
          <a:lstStyle>
            <a:lvl1pPr marL="0" indent="0">
              <a:buFontTx/>
              <a:buNone/>
              <a:defRPr sz="2000">
                <a:solidFill>
                  <a:schemeClr val="bg1"/>
                </a:solidFill>
              </a:defRPr>
            </a:lvl1pPr>
          </a:lstStyle>
          <a:p>
            <a:pPr lvl="0"/>
            <a:r>
              <a:rPr lang="en-GB"/>
              <a:t>[Presenter]</a:t>
            </a:r>
          </a:p>
          <a:p>
            <a:pPr lvl="0"/>
            <a:r>
              <a:rPr lang="en-GB"/>
              <a:t>[Month/Year]</a:t>
            </a:r>
          </a:p>
        </p:txBody>
      </p:sp>
      <p:sp>
        <p:nvSpPr>
          <p:cNvPr id="12" name="Your subtitle">
            <a:extLst>
              <a:ext uri="{FF2B5EF4-FFF2-40B4-BE49-F238E27FC236}">
                <a16:creationId xmlns:a16="http://schemas.microsoft.com/office/drawing/2014/main" id="{6F96C88D-B69A-D2C8-2158-2EDECB23A82C}"/>
              </a:ext>
            </a:extLst>
          </p:cNvPr>
          <p:cNvSpPr>
            <a:spLocks noGrp="1"/>
          </p:cNvSpPr>
          <p:nvPr>
            <p:ph type="body" sz="quarter" idx="13" hasCustomPrompt="1"/>
          </p:nvPr>
        </p:nvSpPr>
        <p:spPr>
          <a:xfrm>
            <a:off x="719184" y="4035288"/>
            <a:ext cx="10752044" cy="750955"/>
          </a:xfrm>
        </p:spPr>
        <p:txBody>
          <a:bodyPr>
            <a:normAutofit/>
          </a:bodyPr>
          <a:lstStyle>
            <a:lvl1pPr marL="0" indent="0">
              <a:buFontTx/>
              <a:buNone/>
              <a:defRPr sz="2700">
                <a:solidFill>
                  <a:schemeClr val="bg1"/>
                </a:solidFill>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US"/>
              <a:t>[Subtitle]</a:t>
            </a:r>
            <a:endParaRPr lang="en-GB"/>
          </a:p>
        </p:txBody>
      </p:sp>
      <p:sp>
        <p:nvSpPr>
          <p:cNvPr id="19" name="Your title">
            <a:extLst>
              <a:ext uri="{FF2B5EF4-FFF2-40B4-BE49-F238E27FC236}">
                <a16:creationId xmlns:a16="http://schemas.microsoft.com/office/drawing/2014/main" id="{D79FCB60-E622-950C-A39C-7A83AA750E14}"/>
              </a:ext>
            </a:extLst>
          </p:cNvPr>
          <p:cNvSpPr>
            <a:spLocks noGrp="1"/>
          </p:cNvSpPr>
          <p:nvPr>
            <p:ph type="title" hasCustomPrompt="1"/>
          </p:nvPr>
        </p:nvSpPr>
        <p:spPr>
          <a:xfrm>
            <a:off x="719184" y="2586832"/>
            <a:ext cx="10752044" cy="1325563"/>
          </a:xfrm>
        </p:spPr>
        <p:txBody>
          <a:bodyPr anchor="t"/>
          <a:lstStyle>
            <a:lvl1pPr>
              <a:defRPr>
                <a:solidFill>
                  <a:schemeClr val="bg1"/>
                </a:solidFill>
              </a:defRPr>
            </a:lvl1pPr>
          </a:lstStyle>
          <a:p>
            <a:r>
              <a:rPr lang="en-US"/>
              <a:t>[Title]</a:t>
            </a:r>
            <a:endParaRPr lang="en-GB"/>
          </a:p>
        </p:txBody>
      </p:sp>
    </p:spTree>
    <p:extLst>
      <p:ext uri="{BB962C8B-B14F-4D97-AF65-F5344CB8AC3E}">
        <p14:creationId xmlns:p14="http://schemas.microsoft.com/office/powerpoint/2010/main" val="3129304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02">
    <p:spTree>
      <p:nvGrpSpPr>
        <p:cNvPr id="1" name=""/>
        <p:cNvGrpSpPr/>
        <p:nvPr/>
      </p:nvGrpSpPr>
      <p:grpSpPr>
        <a:xfrm>
          <a:off x="0" y="0"/>
          <a:ext cx="0" cy="0"/>
          <a:chOff x="0" y="0"/>
          <a:chExt cx="0" cy="0"/>
        </a:xfrm>
      </p:grpSpPr>
      <p:sp>
        <p:nvSpPr>
          <p:cNvPr id="12" name="White rectangle">
            <a:extLst>
              <a:ext uri="{FF2B5EF4-FFF2-40B4-BE49-F238E27FC236}">
                <a16:creationId xmlns:a16="http://schemas.microsoft.com/office/drawing/2014/main" id="{32027C3A-5B4D-C453-CD20-71059054CB66}"/>
              </a:ext>
            </a:extLst>
          </p:cNvPr>
          <p:cNvSpPr>
            <a:spLocks noGrp="1" noRot="1" noMove="1" noResize="1" noEditPoints="1" noAdjustHandles="1" noChangeArrowheads="1" noChangeShapeType="1"/>
          </p:cNvSpPr>
          <p:nvPr userDrawn="1"/>
        </p:nvSpPr>
        <p:spPr>
          <a:xfrm>
            <a:off x="1"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Teal background">
            <a:extLst>
              <a:ext uri="{FF2B5EF4-FFF2-40B4-BE49-F238E27FC236}">
                <a16:creationId xmlns:a16="http://schemas.microsoft.com/office/drawing/2014/main" id="{44835FC1-88B5-A126-918E-64C283150D74}"/>
              </a:ext>
            </a:extLst>
          </p:cNvPr>
          <p:cNvSpPr>
            <a:spLocks noGrp="1" noRot="1" noMove="1" noResize="1" noEditPoints="1" noAdjustHandles="1" noChangeArrowheads="1" noChangeShapeType="1"/>
          </p:cNvSpPr>
          <p:nvPr userDrawn="1"/>
        </p:nvSpPr>
        <p:spPr>
          <a:xfrm>
            <a:off x="208844" y="218245"/>
            <a:ext cx="7901163" cy="6421517"/>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900"/>
          </a:p>
        </p:txBody>
      </p:sp>
      <p:pic>
        <p:nvPicPr>
          <p:cNvPr id="6" name="SDS Logo reverse">
            <a:extLst>
              <a:ext uri="{FF2B5EF4-FFF2-40B4-BE49-F238E27FC236}">
                <a16:creationId xmlns:a16="http://schemas.microsoft.com/office/drawing/2014/main" id="{73D4BCA1-7EC2-7306-ACEC-4550F4EC7485}"/>
              </a:ext>
            </a:extLst>
          </p:cNvPr>
          <p:cNvPicPr>
            <a:picLocks noGrp="1" noRot="1" noMove="1" noResize="1" noEditPoints="1" noAdjustHandles="1" noChangeArrowheads="1" noChangeShapeType="1" noCrop="1"/>
          </p:cNvPicPr>
          <p:nvPr userDrawn="1"/>
        </p:nvPicPr>
        <p:blipFill>
          <a:blip r:embed="rId2" cstate="print"/>
          <a:stretch>
            <a:fillRect/>
          </a:stretch>
        </p:blipFill>
        <p:spPr>
          <a:xfrm>
            <a:off x="719184" y="719139"/>
            <a:ext cx="1781150" cy="1150386"/>
          </a:xfrm>
          <a:prstGeom prst="rect">
            <a:avLst/>
          </a:prstGeom>
        </p:spPr>
      </p:pic>
      <p:sp>
        <p:nvSpPr>
          <p:cNvPr id="7" name="Presenter / Month / Year">
            <a:extLst>
              <a:ext uri="{FF2B5EF4-FFF2-40B4-BE49-F238E27FC236}">
                <a16:creationId xmlns:a16="http://schemas.microsoft.com/office/drawing/2014/main" id="{8AC4BD17-9EEC-7C6D-DD55-C49F49EDFBF0}"/>
              </a:ext>
            </a:extLst>
          </p:cNvPr>
          <p:cNvSpPr>
            <a:spLocks noGrp="1"/>
          </p:cNvSpPr>
          <p:nvPr>
            <p:ph type="body" sz="quarter" idx="14" hasCustomPrompt="1"/>
          </p:nvPr>
        </p:nvSpPr>
        <p:spPr>
          <a:xfrm>
            <a:off x="719184" y="5459415"/>
            <a:ext cx="6719222" cy="1195388"/>
          </a:xfrm>
        </p:spPr>
        <p:txBody>
          <a:bodyPr>
            <a:normAutofit/>
          </a:bodyPr>
          <a:lstStyle>
            <a:lvl1pPr marL="0" indent="0">
              <a:buFontTx/>
              <a:buNone/>
              <a:defRPr sz="2000">
                <a:solidFill>
                  <a:schemeClr val="bg1"/>
                </a:solidFill>
              </a:defRPr>
            </a:lvl1pPr>
          </a:lstStyle>
          <a:p>
            <a:pPr lvl="0"/>
            <a:r>
              <a:rPr lang="en-GB"/>
              <a:t>[Presenter]</a:t>
            </a:r>
          </a:p>
          <a:p>
            <a:pPr lvl="0"/>
            <a:r>
              <a:rPr lang="en-GB"/>
              <a:t>[Month/Year]</a:t>
            </a:r>
          </a:p>
        </p:txBody>
      </p:sp>
      <p:sp>
        <p:nvSpPr>
          <p:cNvPr id="8" name="Your subtitle">
            <a:extLst>
              <a:ext uri="{FF2B5EF4-FFF2-40B4-BE49-F238E27FC236}">
                <a16:creationId xmlns:a16="http://schemas.microsoft.com/office/drawing/2014/main" id="{2A18E6C7-6819-450E-2164-77BD0713CD71}"/>
              </a:ext>
            </a:extLst>
          </p:cNvPr>
          <p:cNvSpPr>
            <a:spLocks noGrp="1"/>
          </p:cNvSpPr>
          <p:nvPr>
            <p:ph type="body" sz="quarter" idx="13" hasCustomPrompt="1"/>
          </p:nvPr>
        </p:nvSpPr>
        <p:spPr>
          <a:xfrm>
            <a:off x="719184" y="4035288"/>
            <a:ext cx="6719222" cy="750955"/>
          </a:xfrm>
        </p:spPr>
        <p:txBody>
          <a:bodyPr>
            <a:normAutofit/>
          </a:bodyPr>
          <a:lstStyle>
            <a:lvl1pPr marL="0" indent="0">
              <a:buFontTx/>
              <a:buNone/>
              <a:defRPr sz="2700">
                <a:solidFill>
                  <a:schemeClr val="bg1"/>
                </a:solidFill>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US"/>
              <a:t>[Subtitle]</a:t>
            </a:r>
            <a:endParaRPr lang="en-GB"/>
          </a:p>
        </p:txBody>
      </p:sp>
      <p:sp>
        <p:nvSpPr>
          <p:cNvPr id="9" name="Your title">
            <a:extLst>
              <a:ext uri="{FF2B5EF4-FFF2-40B4-BE49-F238E27FC236}">
                <a16:creationId xmlns:a16="http://schemas.microsoft.com/office/drawing/2014/main" id="{326A70C5-74EB-C52A-6071-BF76D65EEFED}"/>
              </a:ext>
            </a:extLst>
          </p:cNvPr>
          <p:cNvSpPr>
            <a:spLocks noGrp="1"/>
          </p:cNvSpPr>
          <p:nvPr>
            <p:ph type="title" hasCustomPrompt="1"/>
          </p:nvPr>
        </p:nvSpPr>
        <p:spPr>
          <a:xfrm>
            <a:off x="719184" y="2586832"/>
            <a:ext cx="6719222" cy="1325563"/>
          </a:xfrm>
        </p:spPr>
        <p:txBody>
          <a:bodyPr/>
          <a:lstStyle>
            <a:lvl1pPr>
              <a:defRPr>
                <a:solidFill>
                  <a:schemeClr val="bg1"/>
                </a:solidFill>
              </a:defRPr>
            </a:lvl1pPr>
          </a:lstStyle>
          <a:p>
            <a:r>
              <a:rPr lang="en-US"/>
              <a:t>[Title]</a:t>
            </a:r>
            <a:endParaRPr lang="en-GB"/>
          </a:p>
        </p:txBody>
      </p:sp>
      <p:sp>
        <p:nvSpPr>
          <p:cNvPr id="11" name="Picture Placeholder 10">
            <a:extLst>
              <a:ext uri="{FF2B5EF4-FFF2-40B4-BE49-F238E27FC236}">
                <a16:creationId xmlns:a16="http://schemas.microsoft.com/office/drawing/2014/main" id="{A42E8A8A-4CAC-1083-3B93-0619FCFE062A}"/>
              </a:ext>
            </a:extLst>
          </p:cNvPr>
          <p:cNvSpPr>
            <a:spLocks noGrp="1"/>
          </p:cNvSpPr>
          <p:nvPr>
            <p:ph type="pic" sz="quarter" idx="15"/>
          </p:nvPr>
        </p:nvSpPr>
        <p:spPr>
          <a:xfrm>
            <a:off x="8110007" y="218241"/>
            <a:ext cx="3873211" cy="6436559"/>
          </a:xfrm>
        </p:spPr>
        <p:txBody>
          <a:bodyPr/>
          <a:lstStyle/>
          <a:p>
            <a:endParaRPr lang="en-GB"/>
          </a:p>
        </p:txBody>
      </p:sp>
    </p:spTree>
    <p:extLst>
      <p:ext uri="{BB962C8B-B14F-4D97-AF65-F5344CB8AC3E}">
        <p14:creationId xmlns:p14="http://schemas.microsoft.com/office/powerpoint/2010/main" val="1322140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Slide 03">
    <p:spTree>
      <p:nvGrpSpPr>
        <p:cNvPr id="1" name=""/>
        <p:cNvGrpSpPr/>
        <p:nvPr/>
      </p:nvGrpSpPr>
      <p:grpSpPr>
        <a:xfrm>
          <a:off x="0" y="0"/>
          <a:ext cx="0" cy="0"/>
          <a:chOff x="0" y="0"/>
          <a:chExt cx="0" cy="0"/>
        </a:xfrm>
      </p:grpSpPr>
      <p:sp>
        <p:nvSpPr>
          <p:cNvPr id="11" name="White rectangle">
            <a:extLst>
              <a:ext uri="{FF2B5EF4-FFF2-40B4-BE49-F238E27FC236}">
                <a16:creationId xmlns:a16="http://schemas.microsoft.com/office/drawing/2014/main" id="{29EED321-7C00-E80E-78B9-68BFCB014356}"/>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0" name="Blue Banner Footer">
            <a:extLst>
              <a:ext uri="{FF2B5EF4-FFF2-40B4-BE49-F238E27FC236}">
                <a16:creationId xmlns:a16="http://schemas.microsoft.com/office/drawing/2014/main" id="{34E45E6A-1372-674C-4A9E-6BE66486350A}"/>
              </a:ext>
            </a:extLst>
          </p:cNvPr>
          <p:cNvSpPr>
            <a:spLocks noGrp="1" noRot="1" noMove="1" noResize="1" noEditPoints="1" noAdjustHandles="1" noChangeArrowheads="1" noChangeShapeType="1"/>
          </p:cNvSpPr>
          <p:nvPr userDrawn="1"/>
        </p:nvSpPr>
        <p:spPr>
          <a:xfrm>
            <a:off x="208844" y="4629704"/>
            <a:ext cx="11774314" cy="2065063"/>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chemeClr val="accent1"/>
          </a:solidFill>
        </p:spPr>
        <p:txBody>
          <a:bodyPr wrap="square" lIns="0" tIns="0" rIns="0" bIns="0" rtlCol="0"/>
          <a:lstStyle/>
          <a:p>
            <a:endParaRPr sz="900"/>
          </a:p>
        </p:txBody>
      </p:sp>
      <p:sp>
        <p:nvSpPr>
          <p:cNvPr id="5" name="Teal rectangle">
            <a:extLst>
              <a:ext uri="{FF2B5EF4-FFF2-40B4-BE49-F238E27FC236}">
                <a16:creationId xmlns:a16="http://schemas.microsoft.com/office/drawing/2014/main" id="{EFA2CBE1-CE7F-D7A6-5F6B-7A960E4E84F0}"/>
              </a:ext>
            </a:extLst>
          </p:cNvPr>
          <p:cNvSpPr>
            <a:spLocks noGrp="1" noRot="1" noMove="1" noResize="1" noEditPoints="1" noAdjustHandles="1" noChangeArrowheads="1" noChangeShapeType="1"/>
          </p:cNvSpPr>
          <p:nvPr userDrawn="1"/>
        </p:nvSpPr>
        <p:spPr>
          <a:xfrm>
            <a:off x="208844" y="218243"/>
            <a:ext cx="11774314" cy="4568000"/>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900"/>
          </a:p>
        </p:txBody>
      </p:sp>
      <p:pic>
        <p:nvPicPr>
          <p:cNvPr id="6" name="SDS Logo reverse">
            <a:extLst>
              <a:ext uri="{FF2B5EF4-FFF2-40B4-BE49-F238E27FC236}">
                <a16:creationId xmlns:a16="http://schemas.microsoft.com/office/drawing/2014/main" id="{F1F84363-CFD3-394A-763A-21062FB2FED3}"/>
              </a:ext>
            </a:extLst>
          </p:cNvPr>
          <p:cNvPicPr>
            <a:picLocks noGrp="1" noRot="1" noMove="1" noResize="1" noEditPoints="1" noAdjustHandles="1" noChangeArrowheads="1" noChangeShapeType="1" noCrop="1"/>
          </p:cNvPicPr>
          <p:nvPr userDrawn="1"/>
        </p:nvPicPr>
        <p:blipFill>
          <a:blip r:embed="rId2" cstate="print"/>
          <a:stretch>
            <a:fillRect/>
          </a:stretch>
        </p:blipFill>
        <p:spPr>
          <a:xfrm>
            <a:off x="719184" y="719139"/>
            <a:ext cx="1781150" cy="1150386"/>
          </a:xfrm>
          <a:prstGeom prst="rect">
            <a:avLst/>
          </a:prstGeom>
        </p:spPr>
      </p:pic>
      <p:sp>
        <p:nvSpPr>
          <p:cNvPr id="7" name="Presenter / Month / Year">
            <a:extLst>
              <a:ext uri="{FF2B5EF4-FFF2-40B4-BE49-F238E27FC236}">
                <a16:creationId xmlns:a16="http://schemas.microsoft.com/office/drawing/2014/main" id="{B16CF660-D4D1-0EDE-5D7C-4A4FF262DDF4}"/>
              </a:ext>
            </a:extLst>
          </p:cNvPr>
          <p:cNvSpPr>
            <a:spLocks noGrp="1"/>
          </p:cNvSpPr>
          <p:nvPr>
            <p:ph type="body" sz="quarter" idx="14" hasCustomPrompt="1"/>
          </p:nvPr>
        </p:nvSpPr>
        <p:spPr>
          <a:xfrm>
            <a:off x="719184" y="5459415"/>
            <a:ext cx="10752044" cy="1195388"/>
          </a:xfrm>
        </p:spPr>
        <p:txBody>
          <a:bodyPr>
            <a:normAutofit/>
          </a:bodyPr>
          <a:lstStyle>
            <a:lvl1pPr marL="0" indent="0">
              <a:buFontTx/>
              <a:buNone/>
              <a:defRPr sz="2000">
                <a:solidFill>
                  <a:schemeClr val="bg1"/>
                </a:solidFill>
              </a:defRPr>
            </a:lvl1pPr>
          </a:lstStyle>
          <a:p>
            <a:pPr lvl="0"/>
            <a:r>
              <a:rPr lang="en-GB"/>
              <a:t>[Presenter]</a:t>
            </a:r>
          </a:p>
          <a:p>
            <a:pPr lvl="0"/>
            <a:r>
              <a:rPr lang="en-GB"/>
              <a:t>[Month/Year]</a:t>
            </a:r>
          </a:p>
        </p:txBody>
      </p:sp>
      <p:sp>
        <p:nvSpPr>
          <p:cNvPr id="8" name="Your subtitle">
            <a:extLst>
              <a:ext uri="{FF2B5EF4-FFF2-40B4-BE49-F238E27FC236}">
                <a16:creationId xmlns:a16="http://schemas.microsoft.com/office/drawing/2014/main" id="{81F1C3A2-E82A-44C4-6AA4-B7CBA48E7722}"/>
              </a:ext>
            </a:extLst>
          </p:cNvPr>
          <p:cNvSpPr>
            <a:spLocks noGrp="1"/>
          </p:cNvSpPr>
          <p:nvPr>
            <p:ph type="body" sz="quarter" idx="13" hasCustomPrompt="1"/>
          </p:nvPr>
        </p:nvSpPr>
        <p:spPr>
          <a:xfrm>
            <a:off x="719184" y="4035288"/>
            <a:ext cx="10752044" cy="750955"/>
          </a:xfrm>
        </p:spPr>
        <p:txBody>
          <a:bodyPr>
            <a:normAutofit/>
          </a:bodyPr>
          <a:lstStyle>
            <a:lvl1pPr marL="0" indent="0">
              <a:buFontTx/>
              <a:buNone/>
              <a:defRPr sz="2700">
                <a:solidFill>
                  <a:schemeClr val="bg1"/>
                </a:solidFill>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US"/>
              <a:t>[Subtitle]</a:t>
            </a:r>
            <a:endParaRPr lang="en-GB"/>
          </a:p>
        </p:txBody>
      </p:sp>
      <p:sp>
        <p:nvSpPr>
          <p:cNvPr id="9" name="Your title">
            <a:extLst>
              <a:ext uri="{FF2B5EF4-FFF2-40B4-BE49-F238E27FC236}">
                <a16:creationId xmlns:a16="http://schemas.microsoft.com/office/drawing/2014/main" id="{2076772D-97C8-0851-5850-5E9A3A4732B5}"/>
              </a:ext>
            </a:extLst>
          </p:cNvPr>
          <p:cNvSpPr>
            <a:spLocks noGrp="1"/>
          </p:cNvSpPr>
          <p:nvPr>
            <p:ph type="title" hasCustomPrompt="1"/>
          </p:nvPr>
        </p:nvSpPr>
        <p:spPr>
          <a:xfrm>
            <a:off x="719184" y="2586832"/>
            <a:ext cx="10752044" cy="1325563"/>
          </a:xfrm>
        </p:spPr>
        <p:txBody>
          <a:bodyPr/>
          <a:lstStyle>
            <a:lvl1pPr>
              <a:defRPr>
                <a:solidFill>
                  <a:schemeClr val="bg1"/>
                </a:solidFill>
              </a:defRPr>
            </a:lvl1pPr>
          </a:lstStyle>
          <a:p>
            <a:r>
              <a:rPr lang="en-US"/>
              <a:t>[Title]</a:t>
            </a:r>
            <a:endParaRPr lang="en-GB"/>
          </a:p>
        </p:txBody>
      </p:sp>
    </p:spTree>
    <p:extLst>
      <p:ext uri="{BB962C8B-B14F-4D97-AF65-F5344CB8AC3E}">
        <p14:creationId xmlns:p14="http://schemas.microsoft.com/office/powerpoint/2010/main" val="1861749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04_Full Cover Image">
    <p:spTree>
      <p:nvGrpSpPr>
        <p:cNvPr id="1" name=""/>
        <p:cNvGrpSpPr/>
        <p:nvPr/>
      </p:nvGrpSpPr>
      <p:grpSpPr>
        <a:xfrm>
          <a:off x="0" y="0"/>
          <a:ext cx="0" cy="0"/>
          <a:chOff x="0" y="0"/>
          <a:chExt cx="0" cy="0"/>
        </a:xfrm>
      </p:grpSpPr>
      <p:sp>
        <p:nvSpPr>
          <p:cNvPr id="14" name="White rectangle">
            <a:extLst>
              <a:ext uri="{FF2B5EF4-FFF2-40B4-BE49-F238E27FC236}">
                <a16:creationId xmlns:a16="http://schemas.microsoft.com/office/drawing/2014/main" id="{735A35B5-A66B-BBE1-CE14-9B8ADEC4C3ED}"/>
              </a:ext>
            </a:extLst>
          </p:cNvPr>
          <p:cNvSpPr>
            <a:spLocks noGrp="1" noRot="1" noMove="1" noResize="1" noEditPoints="1" noAdjustHandles="1" noChangeArrowheads="1" noChangeShapeType="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6" name="Picture Placeholder 5">
            <a:extLst>
              <a:ext uri="{FF2B5EF4-FFF2-40B4-BE49-F238E27FC236}">
                <a16:creationId xmlns:a16="http://schemas.microsoft.com/office/drawing/2014/main" id="{6875918E-E916-69C0-DA30-35A1A04BDDA2}"/>
              </a:ext>
            </a:extLst>
          </p:cNvPr>
          <p:cNvSpPr>
            <a:spLocks noGrp="1"/>
          </p:cNvSpPr>
          <p:nvPr>
            <p:ph type="pic" sz="quarter" idx="10"/>
          </p:nvPr>
        </p:nvSpPr>
        <p:spPr>
          <a:xfrm>
            <a:off x="1" y="0"/>
            <a:ext cx="12192000" cy="6858000"/>
          </a:xfrm>
          <a:ln>
            <a:noFill/>
          </a:ln>
        </p:spPr>
        <p:txBody>
          <a:bodyPr/>
          <a:lstStyle/>
          <a:p>
            <a:endParaRPr lang="en-GB"/>
          </a:p>
        </p:txBody>
      </p:sp>
      <p:sp>
        <p:nvSpPr>
          <p:cNvPr id="7" name="Teal banner">
            <a:extLst>
              <a:ext uri="{FF2B5EF4-FFF2-40B4-BE49-F238E27FC236}">
                <a16:creationId xmlns:a16="http://schemas.microsoft.com/office/drawing/2014/main" id="{148E5EFF-ADA5-4FB7-8580-82CA10E58D27}"/>
              </a:ext>
            </a:extLst>
          </p:cNvPr>
          <p:cNvSpPr/>
          <p:nvPr userDrawn="1"/>
        </p:nvSpPr>
        <p:spPr>
          <a:xfrm>
            <a:off x="718393" y="4589464"/>
            <a:ext cx="10752791" cy="2035105"/>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900"/>
          </a:p>
        </p:txBody>
      </p:sp>
      <p:sp>
        <p:nvSpPr>
          <p:cNvPr id="12" name="Your subtitle">
            <a:extLst>
              <a:ext uri="{FF2B5EF4-FFF2-40B4-BE49-F238E27FC236}">
                <a16:creationId xmlns:a16="http://schemas.microsoft.com/office/drawing/2014/main" id="{AB8DAC87-DCE9-006C-547D-FC875235798B}"/>
              </a:ext>
            </a:extLst>
          </p:cNvPr>
          <p:cNvSpPr>
            <a:spLocks noGrp="1"/>
          </p:cNvSpPr>
          <p:nvPr>
            <p:ph type="body" sz="quarter" idx="13" hasCustomPrompt="1"/>
          </p:nvPr>
        </p:nvSpPr>
        <p:spPr>
          <a:xfrm>
            <a:off x="900183" y="5837895"/>
            <a:ext cx="10752044" cy="750955"/>
          </a:xfrm>
        </p:spPr>
        <p:txBody>
          <a:bodyPr>
            <a:normAutofit/>
          </a:bodyPr>
          <a:lstStyle>
            <a:lvl1pPr marL="0" indent="0">
              <a:buFontTx/>
              <a:buNone/>
              <a:defRPr sz="2700">
                <a:solidFill>
                  <a:schemeClr val="bg1"/>
                </a:solidFill>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US"/>
              <a:t>[Subtitle]</a:t>
            </a:r>
            <a:endParaRPr lang="en-GB"/>
          </a:p>
        </p:txBody>
      </p:sp>
      <p:sp>
        <p:nvSpPr>
          <p:cNvPr id="13" name="Your title">
            <a:extLst>
              <a:ext uri="{FF2B5EF4-FFF2-40B4-BE49-F238E27FC236}">
                <a16:creationId xmlns:a16="http://schemas.microsoft.com/office/drawing/2014/main" id="{FA861BD8-845D-2338-8A43-2EE6EBE5665C}"/>
              </a:ext>
            </a:extLst>
          </p:cNvPr>
          <p:cNvSpPr>
            <a:spLocks noGrp="1"/>
          </p:cNvSpPr>
          <p:nvPr>
            <p:ph type="title" hasCustomPrompt="1"/>
          </p:nvPr>
        </p:nvSpPr>
        <p:spPr>
          <a:xfrm>
            <a:off x="900183" y="4875213"/>
            <a:ext cx="10752044" cy="869950"/>
          </a:xfrm>
        </p:spPr>
        <p:txBody>
          <a:bodyPr/>
          <a:lstStyle>
            <a:lvl1pPr>
              <a:defRPr>
                <a:solidFill>
                  <a:schemeClr val="bg1"/>
                </a:solidFill>
              </a:defRPr>
            </a:lvl1pPr>
          </a:lstStyle>
          <a:p>
            <a:r>
              <a:rPr lang="en-US"/>
              <a:t>[Title]</a:t>
            </a:r>
            <a:endParaRPr lang="en-GB"/>
          </a:p>
        </p:txBody>
      </p:sp>
      <p:pic>
        <p:nvPicPr>
          <p:cNvPr id="16" name="SDS logo" descr="A picture containing text&#10;&#10;Description automatically generated">
            <a:extLst>
              <a:ext uri="{FF2B5EF4-FFF2-40B4-BE49-F238E27FC236}">
                <a16:creationId xmlns:a16="http://schemas.microsoft.com/office/drawing/2014/main" id="{32D22669-C648-C778-45D2-BFEE2F19907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18391" y="728704"/>
            <a:ext cx="1812488" cy="1170626"/>
          </a:xfrm>
          <a:prstGeom prst="rect">
            <a:avLst/>
          </a:prstGeom>
        </p:spPr>
      </p:pic>
    </p:spTree>
    <p:extLst>
      <p:ext uri="{BB962C8B-B14F-4D97-AF65-F5344CB8AC3E}">
        <p14:creationId xmlns:p14="http://schemas.microsoft.com/office/powerpoint/2010/main" val="1186854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D79-B3E1-EA72-6D17-43405DA68D8D}"/>
              </a:ext>
            </a:extLst>
          </p:cNvPr>
          <p:cNvSpPr>
            <a:spLocks noGrp="1"/>
          </p:cNvSpPr>
          <p:nvPr>
            <p:ph type="title" hasCustomPrompt="1"/>
          </p:nvPr>
        </p:nvSpPr>
        <p:spPr>
          <a:xfrm>
            <a:off x="719231" y="719140"/>
            <a:ext cx="10751950" cy="677863"/>
          </a:xfrm>
        </p:spPr>
        <p:txBody>
          <a:bodyPr anchor="t"/>
          <a:lstStyle>
            <a:lvl1pPr>
              <a:defRPr>
                <a:solidFill>
                  <a:schemeClr val="accent1"/>
                </a:solidFill>
              </a:defRPr>
            </a:lvl1pPr>
          </a:lstStyle>
          <a:p>
            <a:r>
              <a:rPr lang="en-US"/>
              <a:t>[Title]</a:t>
            </a:r>
            <a:endParaRPr lang="en-GB"/>
          </a:p>
        </p:txBody>
      </p:sp>
      <p:sp>
        <p:nvSpPr>
          <p:cNvPr id="3" name="Date Placeholder 2">
            <a:extLst>
              <a:ext uri="{FF2B5EF4-FFF2-40B4-BE49-F238E27FC236}">
                <a16:creationId xmlns:a16="http://schemas.microsoft.com/office/drawing/2014/main" id="{30EED209-67DA-DC8C-3790-58293C677C0F}"/>
              </a:ext>
            </a:extLst>
          </p:cNvPr>
          <p:cNvSpPr>
            <a:spLocks noGrp="1"/>
          </p:cNvSpPr>
          <p:nvPr>
            <p:ph type="dt" sz="half" idx="10"/>
          </p:nvPr>
        </p:nvSpPr>
        <p:spPr>
          <a:xfrm>
            <a:off x="719231" y="6356352"/>
            <a:ext cx="2743200" cy="365125"/>
          </a:xfrm>
        </p:spPr>
        <p:txBody>
          <a:bodyPr/>
          <a:lstStyle/>
          <a:p>
            <a:r>
              <a:rPr lang="en-US"/>
              <a:t>Skills Development Scotland</a:t>
            </a:r>
          </a:p>
        </p:txBody>
      </p:sp>
      <p:sp>
        <p:nvSpPr>
          <p:cNvPr id="4" name="Footer Placeholder 3">
            <a:extLst>
              <a:ext uri="{FF2B5EF4-FFF2-40B4-BE49-F238E27FC236}">
                <a16:creationId xmlns:a16="http://schemas.microsoft.com/office/drawing/2014/main" id="{F847B001-5076-E619-C4D8-B7D70BEF5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25305-2899-1C0F-D41F-DF308A984C01}"/>
              </a:ext>
            </a:extLst>
          </p:cNvPr>
          <p:cNvSpPr>
            <a:spLocks noGrp="1"/>
          </p:cNvSpPr>
          <p:nvPr>
            <p:ph type="sldNum" sz="quarter" idx="12"/>
          </p:nvPr>
        </p:nvSpPr>
        <p:spPr>
          <a:xfrm>
            <a:off x="8727981" y="6356352"/>
            <a:ext cx="2743200" cy="365125"/>
          </a:xfrm>
        </p:spPr>
        <p:txBody>
          <a:bodyPr/>
          <a:lstStyle/>
          <a:p>
            <a:fld id="{36ECA9F8-30CB-5A4F-9E23-C367792DA992}" type="slidenum">
              <a:rPr lang="en-US" smtClean="0"/>
              <a:t>‹#›</a:t>
            </a:fld>
            <a:endParaRPr lang="en-US"/>
          </a:p>
        </p:txBody>
      </p:sp>
      <p:sp>
        <p:nvSpPr>
          <p:cNvPr id="9" name="Text Placeholder 8">
            <a:extLst>
              <a:ext uri="{FF2B5EF4-FFF2-40B4-BE49-F238E27FC236}">
                <a16:creationId xmlns:a16="http://schemas.microsoft.com/office/drawing/2014/main" id="{9ADC19C9-8B5D-D30B-7F6D-7696E1402D64}"/>
              </a:ext>
            </a:extLst>
          </p:cNvPr>
          <p:cNvSpPr>
            <a:spLocks noGrp="1"/>
          </p:cNvSpPr>
          <p:nvPr>
            <p:ph type="body" sz="quarter" idx="13"/>
          </p:nvPr>
        </p:nvSpPr>
        <p:spPr>
          <a:xfrm>
            <a:off x="719233" y="2073275"/>
            <a:ext cx="5150705" cy="4064000"/>
          </a:xfrm>
        </p:spPr>
        <p:txBody>
          <a:bodyPr/>
          <a:lstStyle>
            <a:lvl1pPr marL="228566" indent="-228566">
              <a:buClr>
                <a:schemeClr val="accent1"/>
              </a:buClr>
              <a:buFont typeface="Wingdings" panose="05000000000000000000" pitchFamily="2" charset="2"/>
              <a:buChar char="§"/>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B2F19116-4392-6695-4094-BF6C6F864937}"/>
              </a:ext>
            </a:extLst>
          </p:cNvPr>
          <p:cNvSpPr>
            <a:spLocks noGrp="1"/>
          </p:cNvSpPr>
          <p:nvPr>
            <p:ph type="body" sz="quarter" idx="14"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
        <p:nvSpPr>
          <p:cNvPr id="14" name="Text Placeholder 8">
            <a:extLst>
              <a:ext uri="{FF2B5EF4-FFF2-40B4-BE49-F238E27FC236}">
                <a16:creationId xmlns:a16="http://schemas.microsoft.com/office/drawing/2014/main" id="{8408578C-C8A3-B48C-C772-681AE10D506E}"/>
              </a:ext>
            </a:extLst>
          </p:cNvPr>
          <p:cNvSpPr>
            <a:spLocks noGrp="1"/>
          </p:cNvSpPr>
          <p:nvPr>
            <p:ph type="body" sz="quarter" idx="15"/>
          </p:nvPr>
        </p:nvSpPr>
        <p:spPr>
          <a:xfrm>
            <a:off x="6322066" y="2073275"/>
            <a:ext cx="5150705" cy="4064000"/>
          </a:xfrm>
        </p:spPr>
        <p:txBody>
          <a:bodyPr/>
          <a:lstStyle>
            <a:lvl1pPr marL="228566" indent="-228566">
              <a:buClr>
                <a:schemeClr val="accent1"/>
              </a:buClr>
              <a:buFont typeface="Wingdings" panose="05000000000000000000" pitchFamily="2" charset="2"/>
              <a:buChar char="§"/>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8105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0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832540-90CF-584B-0445-97DFE1C6905D}"/>
              </a:ext>
            </a:extLst>
          </p:cNvPr>
          <p:cNvSpPr/>
          <p:nvPr/>
        </p:nvSpPr>
        <p:spPr>
          <a:xfrm>
            <a:off x="1" y="2"/>
            <a:ext cx="12204683" cy="109515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2166E59-8D42-3268-2F6D-60F08DF14F2C}"/>
              </a:ext>
            </a:extLst>
          </p:cNvPr>
          <p:cNvSpPr>
            <a:spLocks noGrp="1"/>
          </p:cNvSpPr>
          <p:nvPr userDrawn="1">
            <p:ph type="title" hasCustomPrompt="1"/>
          </p:nvPr>
        </p:nvSpPr>
        <p:spPr>
          <a:xfrm>
            <a:off x="719231" y="277906"/>
            <a:ext cx="10751950" cy="817249"/>
          </a:xfrm>
        </p:spPr>
        <p:txBody>
          <a:bodyPr/>
          <a:lstStyle>
            <a:lvl1pPr>
              <a:defRPr>
                <a:solidFill>
                  <a:schemeClr val="bg1"/>
                </a:solidFill>
              </a:defRPr>
            </a:lvl1pPr>
          </a:lstStyle>
          <a:p>
            <a:r>
              <a:rPr lang="en-US"/>
              <a:t>[Title]</a:t>
            </a:r>
            <a:endParaRPr lang="en-GB"/>
          </a:p>
        </p:txBody>
      </p:sp>
      <p:sp>
        <p:nvSpPr>
          <p:cNvPr id="3" name="Text Placeholder 8">
            <a:extLst>
              <a:ext uri="{FF2B5EF4-FFF2-40B4-BE49-F238E27FC236}">
                <a16:creationId xmlns:a16="http://schemas.microsoft.com/office/drawing/2014/main" id="{848C1781-D1CE-EC1D-13B4-8CD8A2C102EB}"/>
              </a:ext>
            </a:extLst>
          </p:cNvPr>
          <p:cNvSpPr>
            <a:spLocks noGrp="1"/>
          </p:cNvSpPr>
          <p:nvPr>
            <p:ph type="body" sz="quarter" idx="13"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Tree>
    <p:extLst>
      <p:ext uri="{BB962C8B-B14F-4D97-AF65-F5344CB8AC3E}">
        <p14:creationId xmlns:p14="http://schemas.microsoft.com/office/powerpoint/2010/main" val="3439856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832540-90CF-584B-0445-97DFE1C6905D}"/>
              </a:ext>
            </a:extLst>
          </p:cNvPr>
          <p:cNvSpPr/>
          <p:nvPr/>
        </p:nvSpPr>
        <p:spPr>
          <a:xfrm>
            <a:off x="0" y="2673821"/>
            <a:ext cx="12204683" cy="419481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09FF4324-ACF2-2EE2-0B69-2A3C900301E1}"/>
              </a:ext>
            </a:extLst>
          </p:cNvPr>
          <p:cNvSpPr/>
          <p:nvPr/>
        </p:nvSpPr>
        <p:spPr>
          <a:xfrm>
            <a:off x="0" y="356796"/>
            <a:ext cx="12204683" cy="23170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2166E59-8D42-3268-2F6D-60F08DF14F2C}"/>
              </a:ext>
            </a:extLst>
          </p:cNvPr>
          <p:cNvSpPr>
            <a:spLocks noGrp="1"/>
          </p:cNvSpPr>
          <p:nvPr userDrawn="1">
            <p:ph type="title" hasCustomPrompt="1"/>
          </p:nvPr>
        </p:nvSpPr>
        <p:spPr>
          <a:xfrm>
            <a:off x="719231" y="3289114"/>
            <a:ext cx="10751950" cy="1325563"/>
          </a:xfrm>
        </p:spPr>
        <p:txBody>
          <a:bodyPr/>
          <a:lstStyle>
            <a:lvl1pPr>
              <a:defRPr>
                <a:solidFill>
                  <a:schemeClr val="bg1"/>
                </a:solidFill>
              </a:defRPr>
            </a:lvl1pPr>
          </a:lstStyle>
          <a:p>
            <a:r>
              <a:rPr lang="en-US"/>
              <a:t>[Title]</a:t>
            </a:r>
            <a:endParaRPr lang="en-GB"/>
          </a:p>
        </p:txBody>
      </p:sp>
      <p:sp>
        <p:nvSpPr>
          <p:cNvPr id="13" name="Picture Placeholder 12">
            <a:extLst>
              <a:ext uri="{FF2B5EF4-FFF2-40B4-BE49-F238E27FC236}">
                <a16:creationId xmlns:a16="http://schemas.microsoft.com/office/drawing/2014/main" id="{A4EADE26-79F4-4296-4B9F-FA8CA69267F6}"/>
              </a:ext>
            </a:extLst>
          </p:cNvPr>
          <p:cNvSpPr>
            <a:spLocks noGrp="1"/>
          </p:cNvSpPr>
          <p:nvPr>
            <p:ph type="pic" sz="quarter" idx="10" hasCustomPrompt="1"/>
          </p:nvPr>
        </p:nvSpPr>
        <p:spPr>
          <a:xfrm>
            <a:off x="719232" y="826711"/>
            <a:ext cx="1367016" cy="1366421"/>
          </a:xfrm>
        </p:spPr>
        <p:txBody>
          <a:bodyPr>
            <a:normAutofit/>
          </a:bodyPr>
          <a:lstStyle>
            <a:lvl1pPr>
              <a:defRPr sz="2000"/>
            </a:lvl1pPr>
          </a:lstStyle>
          <a:p>
            <a:r>
              <a:rPr lang="en-GB"/>
              <a:t>Icon</a:t>
            </a:r>
          </a:p>
        </p:txBody>
      </p:sp>
    </p:spTree>
    <p:extLst>
      <p:ext uri="{BB962C8B-B14F-4D97-AF65-F5344CB8AC3E}">
        <p14:creationId xmlns:p14="http://schemas.microsoft.com/office/powerpoint/2010/main" val="3787617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Blank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EED209-67DA-DC8C-3790-58293C677C0F}"/>
              </a:ext>
            </a:extLst>
          </p:cNvPr>
          <p:cNvSpPr>
            <a:spLocks noGrp="1"/>
          </p:cNvSpPr>
          <p:nvPr>
            <p:ph type="dt" sz="half" idx="10"/>
          </p:nvPr>
        </p:nvSpPr>
        <p:spPr>
          <a:xfrm>
            <a:off x="719231" y="6356351"/>
            <a:ext cx="2743200" cy="365125"/>
          </a:xfrm>
        </p:spPr>
        <p:txBody>
          <a:bodyPr/>
          <a:lstStyle/>
          <a:p>
            <a:r>
              <a:rPr lang="en-US"/>
              <a:t>Skills Development Scotland</a:t>
            </a:r>
          </a:p>
        </p:txBody>
      </p:sp>
      <p:sp>
        <p:nvSpPr>
          <p:cNvPr id="4" name="Footer Placeholder 3">
            <a:extLst>
              <a:ext uri="{FF2B5EF4-FFF2-40B4-BE49-F238E27FC236}">
                <a16:creationId xmlns:a16="http://schemas.microsoft.com/office/drawing/2014/main" id="{F847B001-5076-E619-C4D8-B7D70BEF5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25305-2899-1C0F-D41F-DF308A984C01}"/>
              </a:ext>
            </a:extLst>
          </p:cNvPr>
          <p:cNvSpPr>
            <a:spLocks noGrp="1"/>
          </p:cNvSpPr>
          <p:nvPr>
            <p:ph type="sldNum" sz="quarter" idx="12"/>
          </p:nvPr>
        </p:nvSpPr>
        <p:spPr>
          <a:xfrm>
            <a:off x="8727981" y="6356351"/>
            <a:ext cx="2743200" cy="365125"/>
          </a:xfrm>
        </p:spPr>
        <p:txBody>
          <a:bodyPr/>
          <a:lstStyle/>
          <a:p>
            <a:fld id="{36ECA9F8-30CB-5A4F-9E23-C367792DA992}" type="slidenum">
              <a:rPr lang="en-US" smtClean="0"/>
              <a:t>‹#›</a:t>
            </a:fld>
            <a:endParaRPr lang="en-US"/>
          </a:p>
        </p:txBody>
      </p:sp>
    </p:spTree>
    <p:extLst>
      <p:ext uri="{BB962C8B-B14F-4D97-AF65-F5344CB8AC3E}">
        <p14:creationId xmlns:p14="http://schemas.microsoft.com/office/powerpoint/2010/main" val="3207723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435AA-4457-DE37-1D27-C08AC6557DF5}"/>
              </a:ext>
            </a:extLst>
          </p:cNvPr>
          <p:cNvSpPr>
            <a:spLocks noGrp="1"/>
          </p:cNvSpPr>
          <p:nvPr>
            <p:ph type="dt" sz="half" idx="10"/>
          </p:nvPr>
        </p:nvSpPr>
        <p:spPr/>
        <p:txBody>
          <a:bodyPr/>
          <a:lstStyle/>
          <a:p>
            <a:r>
              <a:rPr lang="en-US"/>
              <a:t>Skills Development Scotland</a:t>
            </a:r>
          </a:p>
        </p:txBody>
      </p:sp>
      <p:sp>
        <p:nvSpPr>
          <p:cNvPr id="3" name="Footer Placeholder 2">
            <a:extLst>
              <a:ext uri="{FF2B5EF4-FFF2-40B4-BE49-F238E27FC236}">
                <a16:creationId xmlns:a16="http://schemas.microsoft.com/office/drawing/2014/main" id="{F67D21BD-3E68-8610-28B5-14C076F7C0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C41A87-17A7-5FF0-6495-ED083AEB4679}"/>
              </a:ext>
            </a:extLst>
          </p:cNvPr>
          <p:cNvSpPr>
            <a:spLocks noGrp="1"/>
          </p:cNvSpPr>
          <p:nvPr>
            <p:ph type="sldNum" sz="quarter" idx="12"/>
          </p:nvPr>
        </p:nvSpPr>
        <p:spPr/>
        <p:txBody>
          <a:bodyPr/>
          <a:lstStyle/>
          <a:p>
            <a:fld id="{36ECA9F8-30CB-5A4F-9E23-C367792DA992}" type="slidenum">
              <a:rPr lang="en-US" smtClean="0"/>
              <a:t>‹#›</a:t>
            </a:fld>
            <a:endParaRPr lang="en-US"/>
          </a:p>
        </p:txBody>
      </p:sp>
      <p:sp>
        <p:nvSpPr>
          <p:cNvPr id="6" name="Title 1">
            <a:extLst>
              <a:ext uri="{FF2B5EF4-FFF2-40B4-BE49-F238E27FC236}">
                <a16:creationId xmlns:a16="http://schemas.microsoft.com/office/drawing/2014/main" id="{4FB25AF9-EA9C-A5CF-A71E-AE5195FEFF89}"/>
              </a:ext>
            </a:extLst>
          </p:cNvPr>
          <p:cNvSpPr>
            <a:spLocks noGrp="1"/>
          </p:cNvSpPr>
          <p:nvPr>
            <p:ph type="title" hasCustomPrompt="1"/>
          </p:nvPr>
        </p:nvSpPr>
        <p:spPr>
          <a:xfrm>
            <a:off x="719231" y="719140"/>
            <a:ext cx="10751950" cy="677863"/>
          </a:xfrm>
        </p:spPr>
        <p:txBody>
          <a:bodyPr anchor="t"/>
          <a:lstStyle>
            <a:lvl1pPr>
              <a:defRPr>
                <a:solidFill>
                  <a:schemeClr val="accent1"/>
                </a:solidFill>
              </a:defRPr>
            </a:lvl1pPr>
          </a:lstStyle>
          <a:p>
            <a:r>
              <a:rPr lang="en-US"/>
              <a:t>[Title]</a:t>
            </a:r>
            <a:endParaRPr lang="en-GB"/>
          </a:p>
        </p:txBody>
      </p:sp>
      <p:sp>
        <p:nvSpPr>
          <p:cNvPr id="9" name="Text Placeholder 8">
            <a:extLst>
              <a:ext uri="{FF2B5EF4-FFF2-40B4-BE49-F238E27FC236}">
                <a16:creationId xmlns:a16="http://schemas.microsoft.com/office/drawing/2014/main" id="{C59BE432-C922-999D-444D-A15C6E74CA68}"/>
              </a:ext>
            </a:extLst>
          </p:cNvPr>
          <p:cNvSpPr>
            <a:spLocks noGrp="1"/>
          </p:cNvSpPr>
          <p:nvPr>
            <p:ph type="body" sz="quarter" idx="14"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Tree>
    <p:extLst>
      <p:ext uri="{BB962C8B-B14F-4D97-AF65-F5344CB8AC3E}">
        <p14:creationId xmlns:p14="http://schemas.microsoft.com/office/powerpoint/2010/main" val="404929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cons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D79-B3E1-EA72-6D17-43405DA68D8D}"/>
              </a:ext>
            </a:extLst>
          </p:cNvPr>
          <p:cNvSpPr>
            <a:spLocks noGrp="1"/>
          </p:cNvSpPr>
          <p:nvPr>
            <p:ph type="title" hasCustomPrompt="1"/>
          </p:nvPr>
        </p:nvSpPr>
        <p:spPr>
          <a:xfrm>
            <a:off x="719231" y="719140"/>
            <a:ext cx="10751950" cy="677863"/>
          </a:xfrm>
        </p:spPr>
        <p:txBody>
          <a:bodyPr anchor="t"/>
          <a:lstStyle>
            <a:lvl1pPr>
              <a:defRPr>
                <a:solidFill>
                  <a:schemeClr val="accent1"/>
                </a:solidFill>
              </a:defRPr>
            </a:lvl1pPr>
          </a:lstStyle>
          <a:p>
            <a:r>
              <a:rPr lang="en-US"/>
              <a:t>[Title]</a:t>
            </a:r>
            <a:endParaRPr lang="en-GB"/>
          </a:p>
        </p:txBody>
      </p:sp>
      <p:sp>
        <p:nvSpPr>
          <p:cNvPr id="3" name="Date Placeholder 2">
            <a:extLst>
              <a:ext uri="{FF2B5EF4-FFF2-40B4-BE49-F238E27FC236}">
                <a16:creationId xmlns:a16="http://schemas.microsoft.com/office/drawing/2014/main" id="{30EED209-67DA-DC8C-3790-58293C677C0F}"/>
              </a:ext>
            </a:extLst>
          </p:cNvPr>
          <p:cNvSpPr>
            <a:spLocks noGrp="1"/>
          </p:cNvSpPr>
          <p:nvPr>
            <p:ph type="dt" sz="half" idx="10"/>
          </p:nvPr>
        </p:nvSpPr>
        <p:spPr>
          <a:xfrm>
            <a:off x="719231" y="6356352"/>
            <a:ext cx="2743200" cy="365125"/>
          </a:xfrm>
        </p:spPr>
        <p:txBody>
          <a:bodyPr/>
          <a:lstStyle/>
          <a:p>
            <a:r>
              <a:rPr lang="en-US"/>
              <a:t>Skills Development Scotland</a:t>
            </a:r>
          </a:p>
        </p:txBody>
      </p:sp>
      <p:sp>
        <p:nvSpPr>
          <p:cNvPr id="4" name="Footer Placeholder 3">
            <a:extLst>
              <a:ext uri="{FF2B5EF4-FFF2-40B4-BE49-F238E27FC236}">
                <a16:creationId xmlns:a16="http://schemas.microsoft.com/office/drawing/2014/main" id="{F847B001-5076-E619-C4D8-B7D70BEF5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25305-2899-1C0F-D41F-DF308A984C01}"/>
              </a:ext>
            </a:extLst>
          </p:cNvPr>
          <p:cNvSpPr>
            <a:spLocks noGrp="1"/>
          </p:cNvSpPr>
          <p:nvPr>
            <p:ph type="sldNum" sz="quarter" idx="12"/>
          </p:nvPr>
        </p:nvSpPr>
        <p:spPr>
          <a:xfrm>
            <a:off x="8727981" y="6356352"/>
            <a:ext cx="2743200" cy="365125"/>
          </a:xfrm>
        </p:spPr>
        <p:txBody>
          <a:bodyPr/>
          <a:lstStyle/>
          <a:p>
            <a:fld id="{36ECA9F8-30CB-5A4F-9E23-C367792DA992}" type="slidenum">
              <a:rPr lang="en-US" smtClean="0"/>
              <a:t>‹#›</a:t>
            </a:fld>
            <a:endParaRPr lang="en-US"/>
          </a:p>
        </p:txBody>
      </p:sp>
      <p:sp>
        <p:nvSpPr>
          <p:cNvPr id="9" name="Text Placeholder 8">
            <a:extLst>
              <a:ext uri="{FF2B5EF4-FFF2-40B4-BE49-F238E27FC236}">
                <a16:creationId xmlns:a16="http://schemas.microsoft.com/office/drawing/2014/main" id="{9ADC19C9-8B5D-D30B-7F6D-7696E1402D64}"/>
              </a:ext>
            </a:extLst>
          </p:cNvPr>
          <p:cNvSpPr>
            <a:spLocks noGrp="1"/>
          </p:cNvSpPr>
          <p:nvPr>
            <p:ph type="body" sz="quarter" idx="13"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
        <p:nvSpPr>
          <p:cNvPr id="6" name="Picture Placeholder 1">
            <a:extLst>
              <a:ext uri="{FF2B5EF4-FFF2-40B4-BE49-F238E27FC236}">
                <a16:creationId xmlns:a16="http://schemas.microsoft.com/office/drawing/2014/main" id="{F417ADD4-97F0-BECA-9CC9-FB89315C07B8}"/>
              </a:ext>
            </a:extLst>
          </p:cNvPr>
          <p:cNvSpPr>
            <a:spLocks noGrp="1" noChangeAspect="1"/>
          </p:cNvSpPr>
          <p:nvPr>
            <p:ph type="pic" sz="quarter" idx="14" hasCustomPrompt="1"/>
          </p:nvPr>
        </p:nvSpPr>
        <p:spPr>
          <a:xfrm>
            <a:off x="719233" y="2074865"/>
            <a:ext cx="3436727" cy="2708274"/>
          </a:xfrm>
          <a:solidFill>
            <a:schemeClr val="accent2"/>
          </a:solidFill>
        </p:spPr>
        <p:txBody>
          <a:bodyPr anchor="ctr" anchorCtr="0">
            <a:normAutofit/>
          </a:bodyPr>
          <a:lstStyle>
            <a:lvl1pPr marL="0" indent="0" algn="ctr">
              <a:buFontTx/>
              <a:buNone/>
              <a:defRPr sz="1800"/>
            </a:lvl1pPr>
          </a:lstStyle>
          <a:p>
            <a:r>
              <a:rPr lang="en-US"/>
              <a:t>[Icon 1]</a:t>
            </a:r>
          </a:p>
        </p:txBody>
      </p:sp>
      <p:sp>
        <p:nvSpPr>
          <p:cNvPr id="8" name="Picture Placeholder 2">
            <a:extLst>
              <a:ext uri="{FF2B5EF4-FFF2-40B4-BE49-F238E27FC236}">
                <a16:creationId xmlns:a16="http://schemas.microsoft.com/office/drawing/2014/main" id="{02D57C7A-3230-0D5A-533D-8758EA9E7651}"/>
              </a:ext>
            </a:extLst>
          </p:cNvPr>
          <p:cNvSpPr>
            <a:spLocks noGrp="1" noChangeAspect="1"/>
          </p:cNvSpPr>
          <p:nvPr>
            <p:ph type="pic" sz="quarter" idx="16" hasCustomPrompt="1"/>
          </p:nvPr>
        </p:nvSpPr>
        <p:spPr>
          <a:xfrm>
            <a:off x="4376845" y="2074865"/>
            <a:ext cx="3436727" cy="2708273"/>
          </a:xfrm>
          <a:solidFill>
            <a:schemeClr val="accent2"/>
          </a:solidFill>
        </p:spPr>
        <p:txBody>
          <a:bodyPr anchor="ctr" anchorCtr="0">
            <a:normAutofit/>
          </a:bodyPr>
          <a:lstStyle>
            <a:lvl1pPr marL="0" indent="0" algn="ctr">
              <a:buFontTx/>
              <a:buNone/>
              <a:defRPr sz="1800"/>
            </a:lvl1pPr>
          </a:lstStyle>
          <a:p>
            <a:r>
              <a:rPr lang="en-US"/>
              <a:t>[Icon 2]</a:t>
            </a:r>
          </a:p>
        </p:txBody>
      </p:sp>
      <p:sp>
        <p:nvSpPr>
          <p:cNvPr id="11" name="Text Placeholder 2">
            <a:extLst>
              <a:ext uri="{FF2B5EF4-FFF2-40B4-BE49-F238E27FC236}">
                <a16:creationId xmlns:a16="http://schemas.microsoft.com/office/drawing/2014/main" id="{C6F953B0-8E19-4EC6-0B22-A4E3A420C5B4}"/>
              </a:ext>
            </a:extLst>
          </p:cNvPr>
          <p:cNvSpPr>
            <a:spLocks noGrp="1"/>
          </p:cNvSpPr>
          <p:nvPr>
            <p:ph type="body" sz="quarter" idx="18" hasCustomPrompt="1"/>
          </p:nvPr>
        </p:nvSpPr>
        <p:spPr>
          <a:xfrm>
            <a:off x="719233" y="4147806"/>
            <a:ext cx="3436727" cy="635332"/>
          </a:xfrm>
        </p:spPr>
        <p:txBody>
          <a:bodyPr>
            <a:noAutofit/>
          </a:bodyPr>
          <a:lstStyle>
            <a:lvl1pPr marL="0" indent="0" algn="ctr">
              <a:spcBef>
                <a:spcPts val="0"/>
              </a:spcBef>
              <a:buFontTx/>
              <a:buNone/>
              <a:defRPr sz="1800" b="1">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[Caption]</a:t>
            </a:r>
          </a:p>
        </p:txBody>
      </p:sp>
      <p:sp>
        <p:nvSpPr>
          <p:cNvPr id="7" name="Picture Placeholder 2">
            <a:extLst>
              <a:ext uri="{FF2B5EF4-FFF2-40B4-BE49-F238E27FC236}">
                <a16:creationId xmlns:a16="http://schemas.microsoft.com/office/drawing/2014/main" id="{96594A5D-7A20-23CB-5BBB-B9369659847B}"/>
              </a:ext>
            </a:extLst>
          </p:cNvPr>
          <p:cNvSpPr>
            <a:spLocks noGrp="1" noChangeAspect="1"/>
          </p:cNvSpPr>
          <p:nvPr>
            <p:ph type="pic" sz="quarter" idx="19" hasCustomPrompt="1"/>
          </p:nvPr>
        </p:nvSpPr>
        <p:spPr>
          <a:xfrm>
            <a:off x="8034456" y="2074865"/>
            <a:ext cx="3436727" cy="2708273"/>
          </a:xfrm>
          <a:solidFill>
            <a:schemeClr val="accent2"/>
          </a:solidFill>
        </p:spPr>
        <p:txBody>
          <a:bodyPr anchor="ctr" anchorCtr="0">
            <a:normAutofit/>
          </a:bodyPr>
          <a:lstStyle>
            <a:lvl1pPr marL="0" indent="0" algn="ctr">
              <a:buFontTx/>
              <a:buNone/>
              <a:defRPr sz="1800"/>
            </a:lvl1pPr>
          </a:lstStyle>
          <a:p>
            <a:r>
              <a:rPr lang="en-US"/>
              <a:t>[Icon 3]</a:t>
            </a:r>
          </a:p>
        </p:txBody>
      </p:sp>
      <p:sp>
        <p:nvSpPr>
          <p:cNvPr id="12" name="Text Placeholder 2">
            <a:extLst>
              <a:ext uri="{FF2B5EF4-FFF2-40B4-BE49-F238E27FC236}">
                <a16:creationId xmlns:a16="http://schemas.microsoft.com/office/drawing/2014/main" id="{E7F19059-9532-1DF7-FFAA-69FA32083BF3}"/>
              </a:ext>
            </a:extLst>
          </p:cNvPr>
          <p:cNvSpPr>
            <a:spLocks noGrp="1"/>
          </p:cNvSpPr>
          <p:nvPr>
            <p:ph type="body" sz="quarter" idx="20" hasCustomPrompt="1"/>
          </p:nvPr>
        </p:nvSpPr>
        <p:spPr>
          <a:xfrm>
            <a:off x="4376845" y="4147807"/>
            <a:ext cx="3436727" cy="635331"/>
          </a:xfrm>
        </p:spPr>
        <p:txBody>
          <a:bodyPr>
            <a:noAutofit/>
          </a:bodyPr>
          <a:lstStyle>
            <a:lvl1pPr marL="0" indent="0" algn="ctr">
              <a:spcBef>
                <a:spcPts val="0"/>
              </a:spcBef>
              <a:buFontTx/>
              <a:buNone/>
              <a:defRPr sz="1800" b="1">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[Caption]</a:t>
            </a:r>
          </a:p>
        </p:txBody>
      </p:sp>
      <p:sp>
        <p:nvSpPr>
          <p:cNvPr id="13" name="Text Placeholder 2">
            <a:extLst>
              <a:ext uri="{FF2B5EF4-FFF2-40B4-BE49-F238E27FC236}">
                <a16:creationId xmlns:a16="http://schemas.microsoft.com/office/drawing/2014/main" id="{717B23A2-E65E-193B-A4FB-62080297D043}"/>
              </a:ext>
            </a:extLst>
          </p:cNvPr>
          <p:cNvSpPr>
            <a:spLocks noGrp="1"/>
          </p:cNvSpPr>
          <p:nvPr>
            <p:ph type="body" sz="quarter" idx="21" hasCustomPrompt="1"/>
          </p:nvPr>
        </p:nvSpPr>
        <p:spPr>
          <a:xfrm>
            <a:off x="8034455" y="4147806"/>
            <a:ext cx="3436727" cy="635332"/>
          </a:xfrm>
        </p:spPr>
        <p:txBody>
          <a:bodyPr>
            <a:noAutofit/>
          </a:bodyPr>
          <a:lstStyle>
            <a:lvl1pPr marL="0" indent="0" algn="ctr">
              <a:spcBef>
                <a:spcPts val="0"/>
              </a:spcBef>
              <a:buFontTx/>
              <a:buNone/>
              <a:defRPr sz="1800" b="1">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[Caption]</a:t>
            </a:r>
          </a:p>
        </p:txBody>
      </p:sp>
      <p:sp>
        <p:nvSpPr>
          <p:cNvPr id="10" name="Text Placeholder 2">
            <a:extLst>
              <a:ext uri="{FF2B5EF4-FFF2-40B4-BE49-F238E27FC236}">
                <a16:creationId xmlns:a16="http://schemas.microsoft.com/office/drawing/2014/main" id="{F7D2418E-450D-0CAA-9BE4-5C75CFE7F5DB}"/>
              </a:ext>
            </a:extLst>
          </p:cNvPr>
          <p:cNvSpPr>
            <a:spLocks noGrp="1"/>
          </p:cNvSpPr>
          <p:nvPr>
            <p:ph type="body" sz="quarter" idx="22" hasCustomPrompt="1"/>
          </p:nvPr>
        </p:nvSpPr>
        <p:spPr>
          <a:xfrm>
            <a:off x="720027" y="4954774"/>
            <a:ext cx="3436727" cy="1184093"/>
          </a:xfrm>
        </p:spPr>
        <p:txBody>
          <a:bodyPr>
            <a:noAutofit/>
          </a:bodyPr>
          <a:lstStyle>
            <a:lvl1pPr marL="285750" indent="-285750" algn="l">
              <a:spcBef>
                <a:spcPts val="0"/>
              </a:spcBef>
              <a:buFont typeface="Wingdings" panose="05000000000000000000" pitchFamily="2" charset="2"/>
              <a:buChar char="§"/>
              <a:defRPr sz="1800" b="0">
                <a:solidFill>
                  <a:schemeClr val="accent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p:txBody>
      </p:sp>
      <p:sp>
        <p:nvSpPr>
          <p:cNvPr id="14" name="Text Placeholder 2">
            <a:extLst>
              <a:ext uri="{FF2B5EF4-FFF2-40B4-BE49-F238E27FC236}">
                <a16:creationId xmlns:a16="http://schemas.microsoft.com/office/drawing/2014/main" id="{4BDF1046-C32E-A3BE-93FD-978B59377233}"/>
              </a:ext>
            </a:extLst>
          </p:cNvPr>
          <p:cNvSpPr>
            <a:spLocks noGrp="1"/>
          </p:cNvSpPr>
          <p:nvPr>
            <p:ph type="body" sz="quarter" idx="23" hasCustomPrompt="1"/>
          </p:nvPr>
        </p:nvSpPr>
        <p:spPr>
          <a:xfrm>
            <a:off x="4377637" y="4954774"/>
            <a:ext cx="3436727" cy="1184091"/>
          </a:xfrm>
        </p:spPr>
        <p:txBody>
          <a:bodyPr>
            <a:noAutofit/>
          </a:bodyPr>
          <a:lstStyle>
            <a:lvl1pPr marL="285750" indent="-285750" algn="l">
              <a:spcBef>
                <a:spcPts val="0"/>
              </a:spcBef>
              <a:buFont typeface="Wingdings" panose="05000000000000000000" pitchFamily="2" charset="2"/>
              <a:buChar char="§"/>
              <a:defRPr sz="1800" b="0">
                <a:solidFill>
                  <a:schemeClr val="accent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p:txBody>
      </p:sp>
      <p:sp>
        <p:nvSpPr>
          <p:cNvPr id="15" name="Text Placeholder 2">
            <a:extLst>
              <a:ext uri="{FF2B5EF4-FFF2-40B4-BE49-F238E27FC236}">
                <a16:creationId xmlns:a16="http://schemas.microsoft.com/office/drawing/2014/main" id="{C04147FA-9411-9BAA-2E0E-F66AFCCA8C76}"/>
              </a:ext>
            </a:extLst>
          </p:cNvPr>
          <p:cNvSpPr>
            <a:spLocks noGrp="1"/>
          </p:cNvSpPr>
          <p:nvPr>
            <p:ph type="body" sz="quarter" idx="24" hasCustomPrompt="1"/>
          </p:nvPr>
        </p:nvSpPr>
        <p:spPr>
          <a:xfrm>
            <a:off x="8035250" y="4954774"/>
            <a:ext cx="3436727" cy="1184093"/>
          </a:xfrm>
        </p:spPr>
        <p:txBody>
          <a:bodyPr>
            <a:noAutofit/>
          </a:bodyPr>
          <a:lstStyle>
            <a:lvl1pPr marL="285750" indent="-285750" algn="l">
              <a:spcBef>
                <a:spcPts val="0"/>
              </a:spcBef>
              <a:buFont typeface="Wingdings" panose="05000000000000000000" pitchFamily="2" charset="2"/>
              <a:buChar char="§"/>
              <a:defRPr sz="1800" b="0">
                <a:solidFill>
                  <a:schemeClr val="accent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a:p>
            <a:pPr lvl="0"/>
            <a:endParaRPr lang="en-US"/>
          </a:p>
          <a:p>
            <a:pPr marL="285750" marR="0" lvl="0" indent="-285750" algn="l" defTabSz="914263"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a:t>[Bullet Point]</a:t>
            </a:r>
          </a:p>
        </p:txBody>
      </p:sp>
    </p:spTree>
    <p:extLst>
      <p:ext uri="{BB962C8B-B14F-4D97-AF65-F5344CB8AC3E}">
        <p14:creationId xmlns:p14="http://schemas.microsoft.com/office/powerpoint/2010/main" val="99381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F41A-636D-4242-81D9-A93649DF90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14CBAC-0FB6-471B-ABCF-D0FB4580B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FED25-C618-4E4D-8EB2-3A633469BDE5}"/>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F92A08D5-9296-46B3-A8D0-2F00EE2BF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8C223-2D46-4D46-8042-5890D3EB2574}"/>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3049643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DDA8-3C8E-0F9D-6140-E3644BD44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8C08E4-20C8-46EB-187A-AB80B9D70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1E8C96-2BDE-C051-ED3C-58E10C27F360}"/>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E32E40C2-1EF9-A58F-4052-6F4330753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7FF38-3D23-D3FB-28D2-B74ABCCCCA4F}"/>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261250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80E8-DC70-726C-836A-2DCC016F4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302E02-BD14-930F-374D-6AD3784BA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7AAD4-19DC-7532-E1DB-6907C8EE7451}"/>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BAE8D1D1-9194-BCE3-6B55-D199F7573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F38F2-29D1-BD26-AB66-66D75186BCD0}"/>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4291004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A82B-1F09-DDA2-D480-0A9ADC296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AB61F8-79D4-D5DF-2353-225AE4A1EF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F6437-0A01-EE2F-CA6E-9C5DAC58528E}"/>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E8146C24-2BC9-55C2-0CF1-A1F6006D4B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51DBA-0F47-9E4A-D752-A36B9EEDF1FE}"/>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559499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8FE7-BBA3-5DA9-EE5A-EA29543E9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72B520-B497-B927-717E-4487A50AE0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41859C-E498-5314-1029-14BF102780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775B73-1372-E428-D6ED-7993A60D0BDD}"/>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6" name="Footer Placeholder 5">
            <a:extLst>
              <a:ext uri="{FF2B5EF4-FFF2-40B4-BE49-F238E27FC236}">
                <a16:creationId xmlns:a16="http://schemas.microsoft.com/office/drawing/2014/main" id="{BF1E6169-D482-0D90-1808-8D73AF53D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183A6B-9C2D-7ABB-FA7D-29C4AF64FF76}"/>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4100595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8409-093B-6526-36F9-5E3BE20A58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3BC55-586F-9430-1258-473DCC370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B85EA-C6F7-8203-3159-A9D7C6310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13384-CE40-FDA4-99FB-AD3596576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6D7A5-3403-BD41-9DAE-B22C9288DB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DD08C4-A571-9C76-EA27-4C36329BA30B}"/>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8" name="Footer Placeholder 7">
            <a:extLst>
              <a:ext uri="{FF2B5EF4-FFF2-40B4-BE49-F238E27FC236}">
                <a16:creationId xmlns:a16="http://schemas.microsoft.com/office/drawing/2014/main" id="{6134FCBC-F805-E226-27FF-C2D17AE550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A41B91-62DC-06A4-BDDC-236B4C26BB1E}"/>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3543430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2A42-E613-6105-4EC2-DA5C5ABFD2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21F7B8-2112-7D43-5BF3-2BECF7DD605F}"/>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4" name="Footer Placeholder 3">
            <a:extLst>
              <a:ext uri="{FF2B5EF4-FFF2-40B4-BE49-F238E27FC236}">
                <a16:creationId xmlns:a16="http://schemas.microsoft.com/office/drawing/2014/main" id="{D95A3DB9-73DD-C67A-81CB-CFC16879EA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CA3FF5-268A-4796-8D0A-D1BF9B2F5C0A}"/>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1481925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2FE18-2639-8377-7404-739D552FFC07}"/>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3" name="Footer Placeholder 2">
            <a:extLst>
              <a:ext uri="{FF2B5EF4-FFF2-40B4-BE49-F238E27FC236}">
                <a16:creationId xmlns:a16="http://schemas.microsoft.com/office/drawing/2014/main" id="{E85A7D28-4DE3-D38E-C55F-5A2C16D54E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2E2BA4-7BC8-02E6-959C-51B8399F2E9A}"/>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1622569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AD99-14B0-3599-6825-E2BDE1F71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89A05B-B0C1-53B8-FAA2-58705BB59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5D32AD-6232-FA1A-1B7E-CB7E2CDD4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852AC-C72D-2496-8D8E-650B983FABDC}"/>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6" name="Footer Placeholder 5">
            <a:extLst>
              <a:ext uri="{FF2B5EF4-FFF2-40B4-BE49-F238E27FC236}">
                <a16:creationId xmlns:a16="http://schemas.microsoft.com/office/drawing/2014/main" id="{BB9E3EF6-A41D-A34E-94AF-17BF6E9885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DD527A-34FC-4027-8790-52875E2F9E67}"/>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1806274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B94C-3DBD-F643-6763-D46CC0B3A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BD1296-526C-E304-18B8-79721817D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9D549B-D47E-ACAC-8B98-B1C3CB92C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62F53-6984-3A08-70F3-413FA5B14E77}"/>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6" name="Footer Placeholder 5">
            <a:extLst>
              <a:ext uri="{FF2B5EF4-FFF2-40B4-BE49-F238E27FC236}">
                <a16:creationId xmlns:a16="http://schemas.microsoft.com/office/drawing/2014/main" id="{4CBAB6AA-6992-A0ED-1572-FBBFC1C2E4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ADE197-7991-B3EE-2C24-2F6EFF22551A}"/>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1219910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8B2-90D9-E937-FCFD-96EC61CFE1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91591E-3A8F-9363-E36E-892681184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4D096C-2325-A5FE-51BE-8A8B09697F91}"/>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8B522ABC-A95E-C8A4-6009-3BEDD60FD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A68D7-2838-E45C-3BAE-3DA4F33E0319}"/>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35973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5F51-6B0B-495F-8126-2BE552200A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39D32-A779-4FD3-B4A2-4F5EB40DBE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7C3268-EC2F-4A5E-81E0-AC96F45EE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9003EC-D864-4ACF-AE02-95B5374D85A5}"/>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6" name="Footer Placeholder 5">
            <a:extLst>
              <a:ext uri="{FF2B5EF4-FFF2-40B4-BE49-F238E27FC236}">
                <a16:creationId xmlns:a16="http://schemas.microsoft.com/office/drawing/2014/main" id="{6B10A465-FBE8-4CE7-BDCD-F66532115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7B8FAD-2E16-445B-83FB-82F3C0CE420B}"/>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3435863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26A3B-D292-E6DC-F65B-248A2BD612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7A84B7-B196-7D06-F761-C13DFD124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816FD-08CD-C3DC-4255-41E14AB0F118}"/>
              </a:ext>
            </a:extLst>
          </p:cNvPr>
          <p:cNvSpPr>
            <a:spLocks noGrp="1"/>
          </p:cNvSpPr>
          <p:nvPr>
            <p:ph type="dt" sz="half" idx="10"/>
          </p:nvPr>
        </p:nvSpPr>
        <p:spPr/>
        <p:txBody>
          <a:body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5893AD12-D807-7149-3EDA-D28B624CC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7209F-0EF7-A8D2-BD24-0DB9F9F872C4}"/>
              </a:ext>
            </a:extLst>
          </p:cNvPr>
          <p:cNvSpPr>
            <a:spLocks noGrp="1"/>
          </p:cNvSpPr>
          <p:nvPr>
            <p:ph type="sldNum" sz="quarter" idx="12"/>
          </p:nvPr>
        </p:nvSpPr>
        <p:spPr/>
        <p:txBody>
          <a:bodyPr/>
          <a:lstStyle/>
          <a:p>
            <a:fld id="{E26DF754-A8A8-41D0-B59A-7DDC8CC2F69E}" type="slidenum">
              <a:rPr lang="en-GB" smtClean="0"/>
              <a:t>‹#›</a:t>
            </a:fld>
            <a:endParaRPr lang="en-GB"/>
          </a:p>
        </p:txBody>
      </p:sp>
    </p:spTree>
    <p:extLst>
      <p:ext uri="{BB962C8B-B14F-4D97-AF65-F5344CB8AC3E}">
        <p14:creationId xmlns:p14="http://schemas.microsoft.com/office/powerpoint/2010/main" val="1684295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Header 0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832540-90CF-584B-0445-97DFE1C6905D}"/>
              </a:ext>
            </a:extLst>
          </p:cNvPr>
          <p:cNvSpPr/>
          <p:nvPr/>
        </p:nvSpPr>
        <p:spPr>
          <a:xfrm>
            <a:off x="1" y="2"/>
            <a:ext cx="12204683" cy="109515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2166E59-8D42-3268-2F6D-60F08DF14F2C}"/>
              </a:ext>
            </a:extLst>
          </p:cNvPr>
          <p:cNvSpPr>
            <a:spLocks noGrp="1"/>
          </p:cNvSpPr>
          <p:nvPr userDrawn="1">
            <p:ph type="title" hasCustomPrompt="1"/>
          </p:nvPr>
        </p:nvSpPr>
        <p:spPr>
          <a:xfrm>
            <a:off x="719231" y="277906"/>
            <a:ext cx="10751950" cy="817249"/>
          </a:xfrm>
        </p:spPr>
        <p:txBody>
          <a:bodyPr/>
          <a:lstStyle>
            <a:lvl1pPr>
              <a:defRPr>
                <a:solidFill>
                  <a:schemeClr val="bg1"/>
                </a:solidFill>
              </a:defRPr>
            </a:lvl1pPr>
          </a:lstStyle>
          <a:p>
            <a:r>
              <a:rPr lang="en-US"/>
              <a:t>[Title]</a:t>
            </a:r>
            <a:endParaRPr lang="en-GB"/>
          </a:p>
        </p:txBody>
      </p:sp>
      <p:sp>
        <p:nvSpPr>
          <p:cNvPr id="3" name="Text Placeholder 8">
            <a:extLst>
              <a:ext uri="{FF2B5EF4-FFF2-40B4-BE49-F238E27FC236}">
                <a16:creationId xmlns:a16="http://schemas.microsoft.com/office/drawing/2014/main" id="{848C1781-D1CE-EC1D-13B4-8CD8A2C102EB}"/>
              </a:ext>
            </a:extLst>
          </p:cNvPr>
          <p:cNvSpPr>
            <a:spLocks noGrp="1"/>
          </p:cNvSpPr>
          <p:nvPr>
            <p:ph type="body" sz="quarter" idx="13"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Tree>
    <p:extLst>
      <p:ext uri="{BB962C8B-B14F-4D97-AF65-F5344CB8AC3E}">
        <p14:creationId xmlns:p14="http://schemas.microsoft.com/office/powerpoint/2010/main" val="150352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2123-2332-4774-B65F-67E414DEAE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E8D098-B3CA-41E0-A43D-75D03E850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62810-F9DE-44FF-A3CC-10EA013FD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821CC3-91D2-4924-B0A7-A3AC0D07F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6863-2D2F-452F-909E-0616E0034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F4253D-8708-4B7A-AAAA-801D854C8BAD}"/>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8" name="Footer Placeholder 7">
            <a:extLst>
              <a:ext uri="{FF2B5EF4-FFF2-40B4-BE49-F238E27FC236}">
                <a16:creationId xmlns:a16="http://schemas.microsoft.com/office/drawing/2014/main" id="{7160AA64-F2F3-41D4-8858-C6F26E6239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2D7DE9-3FF2-4BF7-B18F-8CF688DFA841}"/>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265926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21B2-5C8C-4DB5-BBB3-1BD36CBE33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87C74-2AEB-4774-AE90-3A574D88ECD1}"/>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4" name="Footer Placeholder 3">
            <a:extLst>
              <a:ext uri="{FF2B5EF4-FFF2-40B4-BE49-F238E27FC236}">
                <a16:creationId xmlns:a16="http://schemas.microsoft.com/office/drawing/2014/main" id="{0DE9923C-7572-4988-A937-87E9F1C3F5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CE67CF-A93E-48B9-A665-D16E8DBC40C6}"/>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291591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255FE-A949-4C89-9F25-9EB4296B2A77}"/>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3" name="Footer Placeholder 2">
            <a:extLst>
              <a:ext uri="{FF2B5EF4-FFF2-40B4-BE49-F238E27FC236}">
                <a16:creationId xmlns:a16="http://schemas.microsoft.com/office/drawing/2014/main" id="{93BA2676-45AA-441E-8CCD-191E957007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5325A6-BC64-41B4-88F5-780DEDE02728}"/>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158874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6666-06A2-4FAA-AC82-3A4DF7669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F43DE3-C5EC-4AFC-B619-F2C81C9CF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583000-742D-415E-B6D7-DE2CCE3DB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366C1-2428-455D-9E7E-1391E2C9B763}"/>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6" name="Footer Placeholder 5">
            <a:extLst>
              <a:ext uri="{FF2B5EF4-FFF2-40B4-BE49-F238E27FC236}">
                <a16:creationId xmlns:a16="http://schemas.microsoft.com/office/drawing/2014/main" id="{2C971AFC-3E26-424A-81D5-C30BB783DF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FE602-ADB9-4048-8B78-38A5BB6C7813}"/>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427425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0C3A-F9D7-4D5D-A6DB-970F8C476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A9A7FD-AD78-4052-98C9-7AECE9ACD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3D07C0-910B-42B1-ABF9-D1088B254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45FEB-6F9A-47E7-AA78-5183824EABF7}"/>
              </a:ext>
            </a:extLst>
          </p:cNvPr>
          <p:cNvSpPr>
            <a:spLocks noGrp="1"/>
          </p:cNvSpPr>
          <p:nvPr>
            <p:ph type="dt" sz="half" idx="10"/>
          </p:nvPr>
        </p:nvSpPr>
        <p:spPr/>
        <p:txBody>
          <a:bodyPr/>
          <a:lstStyle/>
          <a:p>
            <a:fld id="{A942D73F-367F-4613-B3C4-EC564E311BD3}" type="datetimeFigureOut">
              <a:rPr lang="en-GB" smtClean="0"/>
              <a:t>23/01/2025</a:t>
            </a:fld>
            <a:endParaRPr lang="en-GB"/>
          </a:p>
        </p:txBody>
      </p:sp>
      <p:sp>
        <p:nvSpPr>
          <p:cNvPr id="6" name="Footer Placeholder 5">
            <a:extLst>
              <a:ext uri="{FF2B5EF4-FFF2-40B4-BE49-F238E27FC236}">
                <a16:creationId xmlns:a16="http://schemas.microsoft.com/office/drawing/2014/main" id="{4217968E-B6FD-471F-BDCA-C308FA58E1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65E6E-3389-4A57-81FD-66BDF5B0175A}"/>
              </a:ext>
            </a:extLst>
          </p:cNvPr>
          <p:cNvSpPr>
            <a:spLocks noGrp="1"/>
          </p:cNvSpPr>
          <p:nvPr>
            <p:ph type="sldNum" sz="quarter" idx="12"/>
          </p:nvPr>
        </p:nvSpPr>
        <p:spPr/>
        <p:txBody>
          <a:bodyPr/>
          <a:lstStyle/>
          <a:p>
            <a:fld id="{77ADDA13-7CF8-440C-A6AC-518BFE567798}" type="slidenum">
              <a:rPr lang="en-GB" smtClean="0"/>
              <a:t>‹#›</a:t>
            </a:fld>
            <a:endParaRPr lang="en-GB"/>
          </a:p>
        </p:txBody>
      </p:sp>
    </p:spTree>
    <p:extLst>
      <p:ext uri="{BB962C8B-B14F-4D97-AF65-F5344CB8AC3E}">
        <p14:creationId xmlns:p14="http://schemas.microsoft.com/office/powerpoint/2010/main" val="141740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D6034-D06B-4362-AD0D-5631F92D0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D03919-9B14-4226-8378-807823BD6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50644-5725-4482-AF44-4B4F7DE91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2D73F-367F-4613-B3C4-EC564E311BD3}" type="datetimeFigureOut">
              <a:rPr lang="en-GB" smtClean="0"/>
              <a:t>23/01/2025</a:t>
            </a:fld>
            <a:endParaRPr lang="en-GB"/>
          </a:p>
        </p:txBody>
      </p:sp>
      <p:sp>
        <p:nvSpPr>
          <p:cNvPr id="5" name="Footer Placeholder 4">
            <a:extLst>
              <a:ext uri="{FF2B5EF4-FFF2-40B4-BE49-F238E27FC236}">
                <a16:creationId xmlns:a16="http://schemas.microsoft.com/office/drawing/2014/main" id="{7DA10968-65F5-4433-84F3-B96F00BAB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35082B-E334-472C-813C-918D1378D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DDA13-7CF8-440C-A6AC-518BFE567798}" type="slidenum">
              <a:rPr lang="en-GB" smtClean="0"/>
              <a:t>‹#›</a:t>
            </a:fld>
            <a:endParaRPr lang="en-GB"/>
          </a:p>
        </p:txBody>
      </p:sp>
    </p:spTree>
    <p:extLst>
      <p:ext uri="{BB962C8B-B14F-4D97-AF65-F5344CB8AC3E}">
        <p14:creationId xmlns:p14="http://schemas.microsoft.com/office/powerpoint/2010/main" val="1226211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1037"/>
            <a:ext cx="10515600" cy="100965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Skills Development Scotland</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CA9F8-30CB-5A4F-9E23-C367792DA992}" type="slidenum">
              <a:rPr lang="en-US" smtClean="0"/>
              <a:t>‹#›</a:t>
            </a:fld>
            <a:endParaRPr lang="en-US"/>
          </a:p>
        </p:txBody>
      </p:sp>
      <p:grpSp>
        <p:nvGrpSpPr>
          <p:cNvPr id="7" name="Top colour banner">
            <a:extLst>
              <a:ext uri="{FF2B5EF4-FFF2-40B4-BE49-F238E27FC236}">
                <a16:creationId xmlns:a16="http://schemas.microsoft.com/office/drawing/2014/main" id="{FA26A918-811D-AABA-A506-F58B81EC556D}"/>
              </a:ext>
            </a:extLst>
          </p:cNvPr>
          <p:cNvGrpSpPr/>
          <p:nvPr userDrawn="1"/>
        </p:nvGrpSpPr>
        <p:grpSpPr>
          <a:xfrm>
            <a:off x="1" y="2"/>
            <a:ext cx="12192000" cy="365126"/>
            <a:chOff x="0" y="0"/>
            <a:chExt cx="24380824" cy="730251"/>
          </a:xfrm>
        </p:grpSpPr>
        <p:sp>
          <p:nvSpPr>
            <p:cNvPr id="8" name="Teal banner">
              <a:extLst>
                <a:ext uri="{FF2B5EF4-FFF2-40B4-BE49-F238E27FC236}">
                  <a16:creationId xmlns:a16="http://schemas.microsoft.com/office/drawing/2014/main" id="{35859449-A411-073B-8727-8C1A276E35E0}"/>
                </a:ext>
              </a:extLst>
            </p:cNvPr>
            <p:cNvSpPr/>
            <p:nvPr/>
          </p:nvSpPr>
          <p:spPr>
            <a:xfrm>
              <a:off x="0" y="1"/>
              <a:ext cx="21596350" cy="73025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Blue banner">
              <a:extLst>
                <a:ext uri="{FF2B5EF4-FFF2-40B4-BE49-F238E27FC236}">
                  <a16:creationId xmlns:a16="http://schemas.microsoft.com/office/drawing/2014/main" id="{8792FC3B-18A4-ADFF-B18C-AA5474B27049}"/>
                </a:ext>
              </a:extLst>
            </p:cNvPr>
            <p:cNvSpPr/>
            <p:nvPr/>
          </p:nvSpPr>
          <p:spPr>
            <a:xfrm>
              <a:off x="21596349" y="0"/>
              <a:ext cx="2784475" cy="730249"/>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3397682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53">
          <p15:clr>
            <a:srgbClr val="F26B43"/>
          </p15:clr>
        </p15:guide>
        <p15:guide id="4" pos="876">
          <p15:clr>
            <a:srgbClr val="F26B43"/>
          </p15:clr>
        </p15:guide>
        <p15:guide id="5" pos="1300">
          <p15:clr>
            <a:srgbClr val="F26B43"/>
          </p15:clr>
        </p15:guide>
        <p15:guide id="6" pos="1723">
          <p15:clr>
            <a:srgbClr val="F26B43"/>
          </p15:clr>
        </p15:guide>
        <p15:guide id="7" pos="2147">
          <p15:clr>
            <a:srgbClr val="F26B43"/>
          </p15:clr>
        </p15:guide>
        <p15:guide id="8" pos="2571">
          <p15:clr>
            <a:srgbClr val="F26B43"/>
          </p15:clr>
        </p15:guide>
        <p15:guide id="9" pos="2994">
          <p15:clr>
            <a:srgbClr val="F26B43"/>
          </p15:clr>
        </p15:guide>
        <p15:guide id="10" pos="3417">
          <p15:clr>
            <a:srgbClr val="F26B43"/>
          </p15:clr>
        </p15:guide>
        <p15:guide id="11" pos="3840">
          <p15:clr>
            <a:srgbClr val="F26B43"/>
          </p15:clr>
        </p15:guide>
        <p15:guide id="12" pos="4263">
          <p15:clr>
            <a:srgbClr val="F26B43"/>
          </p15:clr>
        </p15:guide>
        <p15:guide id="13" pos="4686">
          <p15:clr>
            <a:srgbClr val="F26B43"/>
          </p15:clr>
        </p15:guide>
        <p15:guide id="14" pos="5109">
          <p15:clr>
            <a:srgbClr val="F26B43"/>
          </p15:clr>
        </p15:guide>
        <p15:guide id="15" pos="5533">
          <p15:clr>
            <a:srgbClr val="F26B43"/>
          </p15:clr>
        </p15:guide>
        <p15:guide id="16" pos="5956">
          <p15:clr>
            <a:srgbClr val="F26B43"/>
          </p15:clr>
        </p15:guide>
        <p15:guide id="17" pos="6379">
          <p15:clr>
            <a:srgbClr val="F26B43"/>
          </p15:clr>
        </p15:guide>
        <p15:guide id="18" pos="6803">
          <p15:clr>
            <a:srgbClr val="F26B43"/>
          </p15:clr>
        </p15:guide>
        <p15:guide id="19" pos="7226">
          <p15:clr>
            <a:srgbClr val="F26B43"/>
          </p15:clr>
        </p15:guide>
        <p15:guide id="20" orient="horz">
          <p15:clr>
            <a:srgbClr val="F26B43"/>
          </p15:clr>
        </p15:guide>
        <p15:guide id="21" orient="horz" pos="4320">
          <p15:clr>
            <a:srgbClr val="F26B43"/>
          </p15:clr>
        </p15:guide>
        <p15:guide id="22" orient="horz" pos="453">
          <p15:clr>
            <a:srgbClr val="F26B43"/>
          </p15:clr>
        </p15:guide>
        <p15:guide id="23" orient="horz" pos="880">
          <p15:clr>
            <a:srgbClr val="F26B43"/>
          </p15:clr>
        </p15:guide>
        <p15:guide id="24" orient="horz" pos="1306">
          <p15:clr>
            <a:srgbClr val="F26B43"/>
          </p15:clr>
        </p15:guide>
        <p15:guide id="25" orient="horz" pos="1733">
          <p15:clr>
            <a:srgbClr val="F26B43"/>
          </p15:clr>
        </p15:guide>
        <p15:guide id="26" orient="horz" pos="2160">
          <p15:clr>
            <a:srgbClr val="F26B43"/>
          </p15:clr>
        </p15:guide>
        <p15:guide id="27" orient="horz" pos="2586">
          <p15:clr>
            <a:srgbClr val="F26B43"/>
          </p15:clr>
        </p15:guide>
        <p15:guide id="28" orient="horz" pos="3013">
          <p15:clr>
            <a:srgbClr val="F26B43"/>
          </p15:clr>
        </p15:guide>
        <p15:guide id="29" orient="horz" pos="3439">
          <p15:clr>
            <a:srgbClr val="F26B43"/>
          </p15:clr>
        </p15:guide>
        <p15:guide id="30" orient="horz" pos="38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BAA2F-2533-A4D2-1AD4-281C062BB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06090C-209E-2F45-3941-58F026C46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FEC88-79C5-095F-18B0-57E5DE592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2BB527-EACE-4AF4-B492-F4109ADFB78B}" type="datetimeFigureOut">
              <a:rPr lang="en-GB" smtClean="0"/>
              <a:t>23/01/2025</a:t>
            </a:fld>
            <a:endParaRPr lang="en-GB"/>
          </a:p>
        </p:txBody>
      </p:sp>
      <p:sp>
        <p:nvSpPr>
          <p:cNvPr id="5" name="Footer Placeholder 4">
            <a:extLst>
              <a:ext uri="{FF2B5EF4-FFF2-40B4-BE49-F238E27FC236}">
                <a16:creationId xmlns:a16="http://schemas.microsoft.com/office/drawing/2014/main" id="{8217D73A-80DB-8CE6-B066-AAFE5659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08C8E21-35F1-8994-45E5-186630ABE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6DF754-A8A8-41D0-B59A-7DDC8CC2F69E}" type="slidenum">
              <a:rPr lang="en-GB" smtClean="0"/>
              <a:t>‹#›</a:t>
            </a:fld>
            <a:endParaRPr lang="en-GB"/>
          </a:p>
        </p:txBody>
      </p:sp>
    </p:spTree>
    <p:extLst>
      <p:ext uri="{BB962C8B-B14F-4D97-AF65-F5344CB8AC3E}">
        <p14:creationId xmlns:p14="http://schemas.microsoft.com/office/powerpoint/2010/main" val="42314740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employers.skillsdevelopmentscotland.co.uk/talent-attraction/inclusive-recruitment"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thinkbusinessthinkequality.org.uk/"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hyperlink" Target="https://www.closeyourpaygap.org.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April.Robertson@sds.co.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mailto:Marguerite.adam@sd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skillsdevelopmentscotland.co.uk/media/z3slyu02/gender-commission-evidence-review-the-role-of-employers-in-improving-gender-balance-in-apprenticeships.pdf" TargetMode="External"/><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hyperlink" Target="https://www.skillsdevelopmentscotland.co.uk/media/q2ge1wem/a-guide-to-positive-action.pdf" TargetMode="External"/><Relationship Id="rId5" Type="http://schemas.openxmlformats.org/officeDocument/2006/relationships/hyperlink" Target="https://rise.articulate.com/share/joDdQGzj6FVNavQOl6y_lHGScWjYhOet#/lessons/IR2iTvgN4caXKP4KRfTEBH2cJx1nNa7Q"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87983-8C1B-F81A-E12F-731E36F5C77C}"/>
              </a:ext>
            </a:extLst>
          </p:cNvPr>
          <p:cNvSpPr>
            <a:spLocks noGrp="1"/>
          </p:cNvSpPr>
          <p:nvPr>
            <p:ph type="body" sz="quarter" idx="14"/>
          </p:nvPr>
        </p:nvSpPr>
        <p:spPr>
          <a:xfrm>
            <a:off x="720679" y="5459413"/>
            <a:ext cx="10750644" cy="750955"/>
          </a:xfrm>
        </p:spPr>
        <p:txBody>
          <a:bodyPr>
            <a:normAutofit/>
          </a:bodyPr>
          <a:lstStyle/>
          <a:p>
            <a:r>
              <a:rPr lang="en-GB" dirty="0">
                <a:latin typeface="Proxima Nova Rg"/>
              </a:rPr>
              <a:t>April Robertson and Marguerite Adam</a:t>
            </a:r>
          </a:p>
          <a:p>
            <a:endParaRPr lang="en-GB" dirty="0">
              <a:latin typeface="Proxima Nova Rg"/>
            </a:endParaRPr>
          </a:p>
        </p:txBody>
      </p:sp>
      <p:sp>
        <p:nvSpPr>
          <p:cNvPr id="3" name="Text Placeholder 2">
            <a:extLst>
              <a:ext uri="{FF2B5EF4-FFF2-40B4-BE49-F238E27FC236}">
                <a16:creationId xmlns:a16="http://schemas.microsoft.com/office/drawing/2014/main" id="{3CA2B44E-84B7-F26D-61A1-138EF77894FE}"/>
              </a:ext>
            </a:extLst>
          </p:cNvPr>
          <p:cNvSpPr>
            <a:spLocks noGrp="1"/>
          </p:cNvSpPr>
          <p:nvPr>
            <p:ph type="body" sz="quarter" idx="13"/>
          </p:nvPr>
        </p:nvSpPr>
        <p:spPr>
          <a:xfrm>
            <a:off x="719184" y="4191191"/>
            <a:ext cx="10752044" cy="750955"/>
          </a:xfrm>
        </p:spPr>
        <p:txBody>
          <a:bodyPr/>
          <a:lstStyle/>
          <a:p>
            <a:r>
              <a:rPr lang="en-GB">
                <a:latin typeface="Proxima Nova Rg"/>
              </a:rPr>
              <a:t>January</a:t>
            </a:r>
            <a:r>
              <a:rPr lang="en-GB">
                <a:solidFill>
                  <a:schemeClr val="bg1"/>
                </a:solidFill>
                <a:latin typeface="Proxima Nova Rg"/>
              </a:rPr>
              <a:t> 2025</a:t>
            </a:r>
            <a:endParaRPr lang="en-GB">
              <a:latin typeface="Proxima Nova Rg"/>
            </a:endParaRPr>
          </a:p>
        </p:txBody>
      </p:sp>
      <p:sp>
        <p:nvSpPr>
          <p:cNvPr id="4" name="Title 3">
            <a:extLst>
              <a:ext uri="{FF2B5EF4-FFF2-40B4-BE49-F238E27FC236}">
                <a16:creationId xmlns:a16="http://schemas.microsoft.com/office/drawing/2014/main" id="{A42BACF8-CB01-4E94-3DBB-344898432F97}"/>
              </a:ext>
            </a:extLst>
          </p:cNvPr>
          <p:cNvSpPr>
            <a:spLocks noGrp="1"/>
          </p:cNvSpPr>
          <p:nvPr>
            <p:ph type="title"/>
          </p:nvPr>
        </p:nvSpPr>
        <p:spPr/>
        <p:txBody>
          <a:bodyPr>
            <a:normAutofit/>
          </a:bodyPr>
          <a:lstStyle/>
          <a:p>
            <a:r>
              <a:rPr lang="en-GB">
                <a:latin typeface="Roboto Slab ExtraBold" pitchFamily="2" charset="0"/>
                <a:ea typeface="Roboto Slab ExtraBold" pitchFamily="2" charset="0"/>
                <a:cs typeface="Roboto Slab ExtraBold" pitchFamily="2" charset="0"/>
              </a:rPr>
              <a:t>Positive action </a:t>
            </a:r>
            <a:endParaRPr lang="en-GB">
              <a:solidFill>
                <a:schemeClr val="bg1"/>
              </a:solidFill>
              <a:latin typeface="Roboto Slab ExtraBold" pitchFamily="2" charset="0"/>
              <a:ea typeface="Roboto Slab ExtraBold" pitchFamily="2" charset="0"/>
              <a:cs typeface="Roboto Slab ExtraBold" pitchFamily="2" charset="0"/>
            </a:endParaRPr>
          </a:p>
        </p:txBody>
      </p:sp>
      <p:grpSp>
        <p:nvGrpSpPr>
          <p:cNvPr id="5" name="Group 4">
            <a:extLst>
              <a:ext uri="{FF2B5EF4-FFF2-40B4-BE49-F238E27FC236}">
                <a16:creationId xmlns:a16="http://schemas.microsoft.com/office/drawing/2014/main" id="{E0069804-83CF-F64C-0A7C-4F049A996A21}"/>
              </a:ext>
            </a:extLst>
          </p:cNvPr>
          <p:cNvGrpSpPr/>
          <p:nvPr/>
        </p:nvGrpSpPr>
        <p:grpSpPr>
          <a:xfrm>
            <a:off x="9161755" y="5039447"/>
            <a:ext cx="2061721" cy="1321897"/>
            <a:chOff x="9514069" y="4493812"/>
            <a:chExt cx="2776190" cy="1779988"/>
          </a:xfrm>
        </p:grpSpPr>
        <p:sp>
          <p:nvSpPr>
            <p:cNvPr id="6" name="Rectangle 5">
              <a:extLst>
                <a:ext uri="{FF2B5EF4-FFF2-40B4-BE49-F238E27FC236}">
                  <a16:creationId xmlns:a16="http://schemas.microsoft.com/office/drawing/2014/main" id="{DCD1CB1E-4D7B-4F2F-D899-DE0D61B7A0D4}"/>
                </a:ext>
              </a:extLst>
            </p:cNvPr>
            <p:cNvSpPr/>
            <p:nvPr/>
          </p:nvSpPr>
          <p:spPr>
            <a:xfrm>
              <a:off x="9514069" y="4682503"/>
              <a:ext cx="2677931" cy="14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Equality Diversion Inclusion logo">
              <a:extLst>
                <a:ext uri="{FF2B5EF4-FFF2-40B4-BE49-F238E27FC236}">
                  <a16:creationId xmlns:a16="http://schemas.microsoft.com/office/drawing/2014/main" id="{4DAA4488-65E5-A409-A329-DA37417881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254" y="4493812"/>
              <a:ext cx="2497005" cy="1779988"/>
            </a:xfrm>
            <a:prstGeom prst="rect">
              <a:avLst/>
            </a:prstGeom>
          </p:spPr>
        </p:pic>
      </p:grpSp>
    </p:spTree>
    <p:extLst>
      <p:ext uri="{BB962C8B-B14F-4D97-AF65-F5344CB8AC3E}">
        <p14:creationId xmlns:p14="http://schemas.microsoft.com/office/powerpoint/2010/main" val="215019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356977A4-C62C-7C21-E61F-0E07DDD42C19}"/>
              </a:ext>
            </a:extLst>
          </p:cNvPr>
          <p:cNvSpPr>
            <a:spLocks noGrp="1"/>
          </p:cNvSpPr>
          <p:nvPr>
            <p:ph type="sldNum" sz="quarter" idx="12"/>
          </p:nvPr>
        </p:nvSpPr>
        <p:spPr>
          <a:xfrm>
            <a:off x="852305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pic>
        <p:nvPicPr>
          <p:cNvPr id="14" name="Picture 13">
            <a:extLst>
              <a:ext uri="{FF2B5EF4-FFF2-40B4-BE49-F238E27FC236}">
                <a16:creationId xmlns:a16="http://schemas.microsoft.com/office/drawing/2014/main" id="{B66B1164-9317-9B78-2329-26D2319945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74" y="1233965"/>
            <a:ext cx="3904201" cy="5372100"/>
          </a:xfrm>
          <a:prstGeom prst="rect">
            <a:avLst/>
          </a:prstGeom>
        </p:spPr>
      </p:pic>
      <p:sp>
        <p:nvSpPr>
          <p:cNvPr id="2" name="Rectangle 1">
            <a:extLst>
              <a:ext uri="{FF2B5EF4-FFF2-40B4-BE49-F238E27FC236}">
                <a16:creationId xmlns:a16="http://schemas.microsoft.com/office/drawing/2014/main" id="{86B40AE6-284A-F98E-3128-338A3C3A0E9A}"/>
              </a:ext>
            </a:extLst>
          </p:cNvPr>
          <p:cNvSpPr/>
          <p:nvPr/>
        </p:nvSpPr>
        <p:spPr>
          <a:xfrm>
            <a:off x="0" y="47228"/>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Roboto Slab ExtraBold"/>
                <a:ea typeface="Roboto Slab ExtraBold"/>
                <a:cs typeface="Arial"/>
              </a:rPr>
              <a:t>Day of work experience in sex atypical roles</a:t>
            </a:r>
          </a:p>
        </p:txBody>
      </p:sp>
      <p:pic>
        <p:nvPicPr>
          <p:cNvPr id="4" name="Picture 3">
            <a:extLst>
              <a:ext uri="{FF2B5EF4-FFF2-40B4-BE49-F238E27FC236}">
                <a16:creationId xmlns:a16="http://schemas.microsoft.com/office/drawing/2014/main" id="{5CBA2C78-166B-9836-9327-64891CA4E5BD}"/>
              </a:ext>
            </a:extLst>
          </p:cNvPr>
          <p:cNvPicPr>
            <a:picLocks noChangeAspect="1"/>
          </p:cNvPicPr>
          <p:nvPr/>
        </p:nvPicPr>
        <p:blipFill>
          <a:blip r:embed="rId4">
            <a:extLst>
              <a:ext uri="{28A0092B-C50C-407E-A947-70E740481C1C}">
                <a14:useLocalDpi xmlns:a14="http://schemas.microsoft.com/office/drawing/2010/main" val="0"/>
              </a:ext>
            </a:extLst>
          </a:blip>
          <a:srcRect r="13698" b="2"/>
          <a:stretch/>
        </p:blipFill>
        <p:spPr>
          <a:xfrm>
            <a:off x="5677711" y="1233965"/>
            <a:ext cx="6095999" cy="5372099"/>
          </a:xfrm>
          <a:prstGeom prst="rect">
            <a:avLst/>
          </a:prstGeom>
        </p:spPr>
      </p:pic>
    </p:spTree>
    <p:extLst>
      <p:ext uri="{BB962C8B-B14F-4D97-AF65-F5344CB8AC3E}">
        <p14:creationId xmlns:p14="http://schemas.microsoft.com/office/powerpoint/2010/main" val="214593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Rg"/>
              <a:ea typeface="+mn-ea"/>
              <a:cs typeface="+mn-cs"/>
            </a:endParaRPr>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Rg"/>
              <a:ea typeface="+mn-ea"/>
              <a:cs typeface="+mn-cs"/>
            </a:endParaRPr>
          </a:p>
        </p:txBody>
      </p:sp>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A62DCD1-43A6-993D-72EA-29A77C2C87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sp>
        <p:nvSpPr>
          <p:cNvPr id="10" name="Rectangle 9">
            <a:extLst>
              <a:ext uri="{FF2B5EF4-FFF2-40B4-BE49-F238E27FC236}">
                <a16:creationId xmlns:a16="http://schemas.microsoft.com/office/drawing/2014/main" id="{CC4C4321-98D1-8DF1-C06D-E0D173C7FCB4}"/>
              </a:ext>
            </a:extLst>
          </p:cNvPr>
          <p:cNvSpPr/>
          <p:nvPr/>
        </p:nvSpPr>
        <p:spPr>
          <a:xfrm>
            <a:off x="0" y="-79286"/>
            <a:ext cx="12192000" cy="559345"/>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Roboto Slab ExtraBold"/>
                <a:ea typeface="Roboto Slab ExtraBold"/>
                <a:cs typeface="Arial"/>
              </a:rPr>
              <a:t>Resources</a:t>
            </a:r>
          </a:p>
        </p:txBody>
      </p:sp>
      <p:sp>
        <p:nvSpPr>
          <p:cNvPr id="8" name="TextBox 7">
            <a:extLst>
              <a:ext uri="{FF2B5EF4-FFF2-40B4-BE49-F238E27FC236}">
                <a16:creationId xmlns:a16="http://schemas.microsoft.com/office/drawing/2014/main" id="{61D40A43-F047-5CAE-9F40-A95FBEE3F074}"/>
              </a:ext>
            </a:extLst>
          </p:cNvPr>
          <p:cNvSpPr txBox="1"/>
          <p:nvPr/>
        </p:nvSpPr>
        <p:spPr>
          <a:xfrm>
            <a:off x="723014" y="5899229"/>
            <a:ext cx="500855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6373"/>
                </a:solidFill>
                <a:effectLst/>
                <a:uLnTx/>
                <a:uFillTx/>
                <a:latin typeface="Proxima Nova Rg"/>
                <a:ea typeface="+mn-ea"/>
                <a:cs typeface="+mn-cs"/>
                <a:hlinkClick r:id="rId3"/>
              </a:rPr>
              <a:t>Employer Inclusive recruitment guides </a:t>
            </a:r>
            <a:endParaRPr kumimoji="0" lang="en-GB" sz="2000" b="0" i="0" u="none" strike="noStrike" kern="1200" cap="none" spc="0" normalizeH="0" baseline="0" noProof="0">
              <a:ln>
                <a:noFill/>
              </a:ln>
              <a:solidFill>
                <a:srgbClr val="000000"/>
              </a:solidFill>
              <a:effectLst/>
              <a:uLnTx/>
              <a:uFillTx/>
              <a:latin typeface="Proxima Nova Rg"/>
              <a:ea typeface="+mn-ea"/>
              <a:cs typeface="+mn-cs"/>
            </a:endParaRPr>
          </a:p>
        </p:txBody>
      </p:sp>
      <p:pic>
        <p:nvPicPr>
          <p:cNvPr id="4" name="Picture 3">
            <a:extLst>
              <a:ext uri="{FF2B5EF4-FFF2-40B4-BE49-F238E27FC236}">
                <a16:creationId xmlns:a16="http://schemas.microsoft.com/office/drawing/2014/main" id="{7D7540C6-4AAF-7FCC-47CB-FB084EA33D81}"/>
              </a:ext>
            </a:extLst>
          </p:cNvPr>
          <p:cNvPicPr>
            <a:picLocks noChangeAspect="1"/>
          </p:cNvPicPr>
          <p:nvPr/>
        </p:nvPicPr>
        <p:blipFill>
          <a:blip r:embed="rId4"/>
          <a:srcRect t="11318" r="1540" b="16260"/>
          <a:stretch/>
        </p:blipFill>
        <p:spPr>
          <a:xfrm>
            <a:off x="0" y="776176"/>
            <a:ext cx="12192000" cy="5044453"/>
          </a:xfrm>
          <a:prstGeom prst="rect">
            <a:avLst/>
          </a:prstGeom>
        </p:spPr>
      </p:pic>
    </p:spTree>
    <p:extLst>
      <p:ext uri="{BB962C8B-B14F-4D97-AF65-F5344CB8AC3E}">
        <p14:creationId xmlns:p14="http://schemas.microsoft.com/office/powerpoint/2010/main" val="338649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C7D60C-0C44-3F07-34A2-18392FD03453}"/>
              </a:ext>
            </a:extLst>
          </p:cNvPr>
          <p:cNvSpPr/>
          <p:nvPr/>
        </p:nvSpPr>
        <p:spPr>
          <a:xfrm>
            <a:off x="0" y="1"/>
            <a:ext cx="12192000" cy="90000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Recommendation One- Inclusive Workplace</a:t>
            </a:r>
          </a:p>
        </p:txBody>
      </p:sp>
      <p:sp>
        <p:nvSpPr>
          <p:cNvPr id="2" name="TextBox 1">
            <a:extLst>
              <a:ext uri="{FF2B5EF4-FFF2-40B4-BE49-F238E27FC236}">
                <a16:creationId xmlns:a16="http://schemas.microsoft.com/office/drawing/2014/main" id="{6BF4A351-964C-5EA4-20A6-3D877020D2AF}"/>
              </a:ext>
            </a:extLst>
          </p:cNvPr>
          <p:cNvSpPr txBox="1"/>
          <p:nvPr/>
        </p:nvSpPr>
        <p:spPr>
          <a:xfrm>
            <a:off x="8140241" y="6191973"/>
            <a:ext cx="405175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ptos" panose="02110004020202020204"/>
                <a:ea typeface="+mn-ea"/>
                <a:cs typeface="+mn-cs"/>
                <a:hlinkClick r:id="rId3"/>
              </a:rPr>
              <a:t>Think Business, Think Equality</a:t>
            </a:r>
            <a:endParaRPr kumimoji="0" lang="en-GB" sz="2000" b="1"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50D05AD-F173-1F02-0BA9-899E27B9EBC6}"/>
              </a:ext>
            </a:extLst>
          </p:cNvPr>
          <p:cNvPicPr>
            <a:picLocks noChangeAspect="1"/>
          </p:cNvPicPr>
          <p:nvPr/>
        </p:nvPicPr>
        <p:blipFill>
          <a:blip r:embed="rId4"/>
          <a:srcRect t="13124" r="3035" b="9982"/>
          <a:stretch/>
        </p:blipFill>
        <p:spPr>
          <a:xfrm>
            <a:off x="185057" y="918530"/>
            <a:ext cx="11821886" cy="5273443"/>
          </a:xfrm>
          <a:prstGeom prst="rect">
            <a:avLst/>
          </a:prstGeom>
        </p:spPr>
      </p:pic>
    </p:spTree>
    <p:extLst>
      <p:ext uri="{BB962C8B-B14F-4D97-AF65-F5344CB8AC3E}">
        <p14:creationId xmlns:p14="http://schemas.microsoft.com/office/powerpoint/2010/main" val="393910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D728F3-F114-9CBB-0D7D-3F2C69A2EC6C}"/>
              </a:ext>
            </a:extLst>
          </p:cNvPr>
          <p:cNvSpPr txBox="1"/>
          <p:nvPr/>
        </p:nvSpPr>
        <p:spPr>
          <a:xfrm>
            <a:off x="0" y="960653"/>
            <a:ext cx="1219200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05F72"/>
                </a:solidFill>
                <a:effectLst/>
                <a:uLnTx/>
                <a:uFillTx/>
                <a:latin typeface="Aptos" panose="02110004020202020204"/>
                <a:ea typeface="+mn-ea"/>
                <a:cs typeface="+mn-cs"/>
              </a:rPr>
              <a:t>The </a:t>
            </a:r>
            <a:r>
              <a:rPr kumimoji="0" lang="en-GB" sz="2600" b="0" i="0" u="none" strike="noStrike" kern="1200" cap="none" spc="0" normalizeH="0" baseline="0" noProof="0">
                <a:ln>
                  <a:noFill/>
                </a:ln>
                <a:solidFill>
                  <a:srgbClr val="005F72"/>
                </a:solidFill>
                <a:effectLst/>
                <a:uLnTx/>
                <a:uFillTx/>
                <a:latin typeface="Aptos" panose="02110004020202020204"/>
                <a:ea typeface="+mn-ea"/>
                <a:cs typeface="+mn-cs"/>
                <a:hlinkClick r:id="rId4"/>
              </a:rPr>
              <a:t>Close Your Pay Gap </a:t>
            </a:r>
            <a:r>
              <a:rPr kumimoji="0" lang="en-GB" sz="2600" b="0" i="0" u="none" strike="noStrike" kern="1200" cap="none" spc="0" normalizeH="0" baseline="0" noProof="0">
                <a:ln>
                  <a:noFill/>
                </a:ln>
                <a:solidFill>
                  <a:srgbClr val="005F72"/>
                </a:solidFill>
                <a:effectLst/>
                <a:uLnTx/>
                <a:uFillTx/>
                <a:latin typeface="Aptos" panose="02110004020202020204"/>
                <a:ea typeface="+mn-ea"/>
                <a:cs typeface="+mn-cs"/>
              </a:rPr>
              <a:t>tool uses gender pay gap data, along with answers to a short set of questions, to determine the key factors behind an organisations pay gap.</a:t>
            </a:r>
          </a:p>
        </p:txBody>
      </p:sp>
      <p:sp>
        <p:nvSpPr>
          <p:cNvPr id="2" name="Rectangle 1">
            <a:extLst>
              <a:ext uri="{FF2B5EF4-FFF2-40B4-BE49-F238E27FC236}">
                <a16:creationId xmlns:a16="http://schemas.microsoft.com/office/drawing/2014/main" id="{D1C9B311-1C3F-89EF-B31E-1CDD2608FB0C}"/>
              </a:ext>
            </a:extLst>
          </p:cNvPr>
          <p:cNvSpPr/>
          <p:nvPr/>
        </p:nvSpPr>
        <p:spPr>
          <a:xfrm>
            <a:off x="0" y="1"/>
            <a:ext cx="12192000" cy="90000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ExtraBold" pitchFamily="2" charset="0"/>
                <a:ea typeface="Roboto Slab ExtraBold" pitchFamily="2" charset="0"/>
                <a:cs typeface="Roboto Slab ExtraBold" pitchFamily="2" charset="0"/>
              </a:rPr>
              <a:t>Tool for larger employers &amp; public bodies</a:t>
            </a:r>
          </a:p>
        </p:txBody>
      </p:sp>
      <p:pic>
        <p:nvPicPr>
          <p:cNvPr id="5" name="Picture 4">
            <a:extLst>
              <a:ext uri="{FF2B5EF4-FFF2-40B4-BE49-F238E27FC236}">
                <a16:creationId xmlns:a16="http://schemas.microsoft.com/office/drawing/2014/main" id="{3A5ED109-C05E-72C2-F0B6-69099F674CEB}"/>
              </a:ext>
            </a:extLst>
          </p:cNvPr>
          <p:cNvPicPr>
            <a:picLocks noChangeAspect="1"/>
          </p:cNvPicPr>
          <p:nvPr/>
        </p:nvPicPr>
        <p:blipFill>
          <a:blip r:embed="rId5"/>
          <a:srcRect l="1071" t="11906" r="1875" b="11269"/>
          <a:stretch/>
        </p:blipFill>
        <p:spPr>
          <a:xfrm>
            <a:off x="130628" y="816429"/>
            <a:ext cx="11832771" cy="5268686"/>
          </a:xfrm>
          <a:prstGeom prst="rect">
            <a:avLst/>
          </a:prstGeom>
        </p:spPr>
      </p:pic>
    </p:spTree>
    <p:custDataLst>
      <p:tags r:id="rId1"/>
    </p:custDataLst>
    <p:extLst>
      <p:ext uri="{BB962C8B-B14F-4D97-AF65-F5344CB8AC3E}">
        <p14:creationId xmlns:p14="http://schemas.microsoft.com/office/powerpoint/2010/main" val="17242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C9A28-9D1F-971C-A2E4-D0D71C3CBED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D78666E-0690-22D5-F406-B69975DF951C}"/>
              </a:ext>
            </a:extLst>
          </p:cNvPr>
          <p:cNvSpPr>
            <a:spLocks noGrp="1"/>
          </p:cNvSpPr>
          <p:nvPr>
            <p:ph type="body" sz="quarter" idx="13"/>
          </p:nvPr>
        </p:nvSpPr>
        <p:spPr>
          <a:xfrm>
            <a:off x="719184" y="4191191"/>
            <a:ext cx="10752044" cy="2170153"/>
          </a:xfrm>
        </p:spPr>
        <p:txBody>
          <a:bodyPr>
            <a:normAutofit fontScale="92500" lnSpcReduction="10000"/>
          </a:bodyPr>
          <a:lstStyle/>
          <a:p>
            <a:r>
              <a:rPr lang="en-GB" dirty="0">
                <a:latin typeface="Proxima Nova Rg"/>
              </a:rPr>
              <a:t>Contact Details:</a:t>
            </a:r>
          </a:p>
          <a:p>
            <a:endParaRPr lang="en-GB" dirty="0">
              <a:latin typeface="Proxima Nova Rg"/>
            </a:endParaRPr>
          </a:p>
          <a:p>
            <a:r>
              <a:rPr lang="en-GB" dirty="0">
                <a:latin typeface="Proxima Nova Rg"/>
                <a:hlinkClick r:id="rId3"/>
              </a:rPr>
              <a:t>April.Robertson@sds.co.uk</a:t>
            </a:r>
            <a:r>
              <a:rPr lang="en-GB" dirty="0">
                <a:latin typeface="Proxima Nova Rg"/>
              </a:rPr>
              <a:t> </a:t>
            </a:r>
            <a:r>
              <a:rPr lang="en-GB" dirty="0">
                <a:latin typeface="Proxima Nova Rg"/>
                <a:hlinkClick r:id="rId4"/>
              </a:rPr>
              <a:t>Marguerite.adam@sds.co.uk</a:t>
            </a:r>
            <a:endParaRPr lang="en-GB" dirty="0">
              <a:latin typeface="Proxima Nova Rg"/>
            </a:endParaRPr>
          </a:p>
          <a:p>
            <a:endParaRPr lang="en-GB" dirty="0">
              <a:latin typeface="Proxima Nova Rg"/>
            </a:endParaRPr>
          </a:p>
          <a:p>
            <a:r>
              <a:rPr lang="en-GB" dirty="0">
                <a:latin typeface="Proxima Nova Rg"/>
              </a:rPr>
              <a:t>Diversity@SDS.co.uk</a:t>
            </a:r>
          </a:p>
        </p:txBody>
      </p:sp>
      <p:sp>
        <p:nvSpPr>
          <p:cNvPr id="4" name="Title 3">
            <a:extLst>
              <a:ext uri="{FF2B5EF4-FFF2-40B4-BE49-F238E27FC236}">
                <a16:creationId xmlns:a16="http://schemas.microsoft.com/office/drawing/2014/main" id="{51EFAF48-61EE-651D-181E-E78C3CFD27A6}"/>
              </a:ext>
            </a:extLst>
          </p:cNvPr>
          <p:cNvSpPr>
            <a:spLocks noGrp="1"/>
          </p:cNvSpPr>
          <p:nvPr>
            <p:ph type="title"/>
          </p:nvPr>
        </p:nvSpPr>
        <p:spPr/>
        <p:txBody>
          <a:bodyPr>
            <a:normAutofit/>
          </a:bodyPr>
          <a:lstStyle/>
          <a:p>
            <a:r>
              <a:rPr lang="en-GB" dirty="0">
                <a:latin typeface="Roboto Slab ExtraBold" pitchFamily="2" charset="0"/>
                <a:ea typeface="Roboto Slab ExtraBold" pitchFamily="2" charset="0"/>
                <a:cs typeface="Roboto Slab ExtraBold" pitchFamily="2" charset="0"/>
              </a:rPr>
              <a:t>Thank You</a:t>
            </a:r>
            <a:endParaRPr lang="en-GB" dirty="0">
              <a:solidFill>
                <a:schemeClr val="bg1"/>
              </a:solidFill>
              <a:latin typeface="Roboto Slab ExtraBold" pitchFamily="2" charset="0"/>
              <a:ea typeface="Roboto Slab ExtraBold" pitchFamily="2" charset="0"/>
              <a:cs typeface="Roboto Slab ExtraBold" pitchFamily="2" charset="0"/>
            </a:endParaRPr>
          </a:p>
        </p:txBody>
      </p:sp>
      <p:grpSp>
        <p:nvGrpSpPr>
          <p:cNvPr id="5" name="Group 4">
            <a:extLst>
              <a:ext uri="{FF2B5EF4-FFF2-40B4-BE49-F238E27FC236}">
                <a16:creationId xmlns:a16="http://schemas.microsoft.com/office/drawing/2014/main" id="{BCE48915-C864-D7F3-D629-E3A04968F547}"/>
              </a:ext>
            </a:extLst>
          </p:cNvPr>
          <p:cNvGrpSpPr/>
          <p:nvPr/>
        </p:nvGrpSpPr>
        <p:grpSpPr>
          <a:xfrm>
            <a:off x="9161755" y="5039447"/>
            <a:ext cx="2061721" cy="1321897"/>
            <a:chOff x="9514069" y="4493812"/>
            <a:chExt cx="2776190" cy="1779988"/>
          </a:xfrm>
        </p:grpSpPr>
        <p:sp>
          <p:nvSpPr>
            <p:cNvPr id="6" name="Rectangle 5">
              <a:extLst>
                <a:ext uri="{FF2B5EF4-FFF2-40B4-BE49-F238E27FC236}">
                  <a16:creationId xmlns:a16="http://schemas.microsoft.com/office/drawing/2014/main" id="{5BC16A52-5334-33E3-AD79-BFB62B21B2A4}"/>
                </a:ext>
              </a:extLst>
            </p:cNvPr>
            <p:cNvSpPr/>
            <p:nvPr/>
          </p:nvSpPr>
          <p:spPr>
            <a:xfrm>
              <a:off x="9514069" y="4682503"/>
              <a:ext cx="2677931" cy="14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Equality Diversion Inclusion logo">
              <a:extLst>
                <a:ext uri="{FF2B5EF4-FFF2-40B4-BE49-F238E27FC236}">
                  <a16:creationId xmlns:a16="http://schemas.microsoft.com/office/drawing/2014/main" id="{3C9CA2C5-FD8E-A65B-EBE9-795E96F7F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254" y="4493812"/>
              <a:ext cx="2497005" cy="1779988"/>
            </a:xfrm>
            <a:prstGeom prst="rect">
              <a:avLst/>
            </a:prstGeom>
          </p:spPr>
        </p:pic>
      </p:grpSp>
    </p:spTree>
    <p:extLst>
      <p:ext uri="{BB962C8B-B14F-4D97-AF65-F5344CB8AC3E}">
        <p14:creationId xmlns:p14="http://schemas.microsoft.com/office/powerpoint/2010/main" val="159006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6571C0DA-EF2B-425A-8232-8ED6FD502979}"/>
              </a:ext>
            </a:extLst>
          </p:cNvPr>
          <p:cNvCxnSpPr/>
          <p:nvPr/>
        </p:nvCxnSpPr>
        <p:spPr>
          <a:xfrm>
            <a:off x="190631" y="853397"/>
            <a:ext cx="819125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73199FF-6CDC-45F4-96C7-C3BEFB0A9488}"/>
              </a:ext>
            </a:extLst>
          </p:cNvPr>
          <p:cNvSpPr txBox="1"/>
          <p:nvPr/>
        </p:nvSpPr>
        <p:spPr>
          <a:xfrm>
            <a:off x="604798" y="2801569"/>
            <a:ext cx="5136539" cy="3539430"/>
          </a:xfrm>
          <a:prstGeom prst="rect">
            <a:avLst/>
          </a:prstGeom>
          <a:solidFill>
            <a:schemeClr val="bg1"/>
          </a:solidFill>
          <a:ln w="38100">
            <a:solidFill>
              <a:srgbClr val="005F72"/>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r>
              <a:rPr kumimoji="0" lang="en-GB" sz="3200" b="1" i="0" u="none" strike="noStrike" kern="1200" cap="none" spc="0" normalizeH="0" baseline="0" noProof="0">
                <a:ln>
                  <a:noFill/>
                </a:ln>
                <a:solidFill>
                  <a:srgbClr val="006373"/>
                </a:solidFill>
                <a:effectLst/>
                <a:uLnTx/>
                <a:uFillTx/>
                <a:latin typeface="Trebuchet MS"/>
                <a:ea typeface="+mn-ea"/>
                <a:cs typeface="Arial"/>
              </a:rPr>
              <a:t>What causes occupational segregation?</a:t>
            </a:r>
          </a:p>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endParaRPr kumimoji="0" lang="en-GB" sz="3200" b="1" i="0" u="none" strike="noStrike" kern="1200" cap="none" spc="0" normalizeH="0" baseline="0" noProof="0">
              <a:ln>
                <a:noFill/>
              </a:ln>
              <a:solidFill>
                <a:srgbClr val="006373"/>
              </a:solidFill>
              <a:effectLst/>
              <a:uLnTx/>
              <a:uFillTx/>
              <a:latin typeface="Trebuchet MS"/>
              <a:ea typeface="+mn-ea"/>
              <a:cs typeface="Arial"/>
            </a:endParaRPr>
          </a:p>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r>
              <a:rPr kumimoji="0" lang="en-GB" sz="3200" b="1" i="0" u="none" strike="noStrike" kern="1200" cap="none" spc="0" normalizeH="0" baseline="0" noProof="0">
                <a:ln>
                  <a:noFill/>
                </a:ln>
                <a:solidFill>
                  <a:srgbClr val="006373"/>
                </a:solidFill>
                <a:effectLst/>
                <a:uLnTx/>
                <a:uFillTx/>
                <a:latin typeface="Trebuchet MS"/>
                <a:ea typeface="+mn-ea"/>
                <a:cs typeface="Arial"/>
              </a:rPr>
              <a:t>What is positive action?</a:t>
            </a:r>
          </a:p>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endParaRPr kumimoji="0" lang="en-GB" sz="3200" b="0" i="0" u="none" strike="noStrike" kern="1200" cap="none" spc="0" normalizeH="0" baseline="0" noProof="0">
              <a:ln>
                <a:noFill/>
              </a:ln>
              <a:solidFill>
                <a:srgbClr val="006373"/>
              </a:solidFill>
              <a:effectLst/>
              <a:uLnTx/>
              <a:uFillTx/>
              <a:latin typeface="Trebuchet MS"/>
              <a:ea typeface="+mn-ea"/>
              <a:cs typeface="Arial"/>
            </a:endParaRPr>
          </a:p>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r>
              <a:rPr kumimoji="0" lang="en-US" sz="3200" b="1" i="0" u="none" strike="noStrike" kern="1200" cap="none" spc="0" normalizeH="0" baseline="0" noProof="0">
                <a:ln>
                  <a:noFill/>
                </a:ln>
                <a:solidFill>
                  <a:srgbClr val="006373"/>
                </a:solidFill>
                <a:effectLst/>
                <a:uLnTx/>
                <a:uFillTx/>
                <a:latin typeface="Trebuchet MS"/>
                <a:ea typeface="+mn-ea"/>
                <a:cs typeface="Arial"/>
              </a:rPr>
              <a:t>What we could do now?</a:t>
            </a:r>
          </a:p>
          <a:p>
            <a:pPr marL="0" marR="0" lvl="0" indent="0" algn="l" defTabSz="914400" rtl="0" eaLnBrk="1" fontAlgn="auto" latinLnBrk="0" hangingPunct="1">
              <a:lnSpc>
                <a:spcPct val="100000"/>
              </a:lnSpc>
              <a:spcBef>
                <a:spcPts val="0"/>
              </a:spcBef>
              <a:spcAft>
                <a:spcPts val="0"/>
              </a:spcAft>
              <a:buClr>
                <a:srgbClr val="005F72"/>
              </a:buClr>
              <a:buSzPct val="120000"/>
              <a:buFontTx/>
              <a:buNone/>
              <a:tabLst/>
              <a:defRPr/>
            </a:pPr>
            <a:endParaRPr kumimoji="0" lang="en-US" sz="3200" b="1" i="0" u="none" strike="noStrike" kern="1200" cap="none" spc="0" normalizeH="0" baseline="0" noProof="0">
              <a:ln>
                <a:noFill/>
              </a:ln>
              <a:solidFill>
                <a:prstClr val="black"/>
              </a:solidFill>
              <a:effectLst/>
              <a:uLnTx/>
              <a:uFillTx/>
              <a:latin typeface="Trebuchet MS"/>
              <a:ea typeface="+mn-ea"/>
              <a:cs typeface="Arial"/>
            </a:endParaRPr>
          </a:p>
        </p:txBody>
      </p:sp>
      <p:pic>
        <p:nvPicPr>
          <p:cNvPr id="31" name="Picture 30">
            <a:extLst>
              <a:ext uri="{FF2B5EF4-FFF2-40B4-BE49-F238E27FC236}">
                <a16:creationId xmlns:a16="http://schemas.microsoft.com/office/drawing/2014/main" id="{E8CB6EB2-5F8E-4028-8A46-8063BCEB9F46}"/>
              </a:ext>
            </a:extLst>
          </p:cNvPr>
          <p:cNvPicPr>
            <a:picLocks noChangeAspect="1"/>
          </p:cNvPicPr>
          <p:nvPr/>
        </p:nvPicPr>
        <p:blipFill rotWithShape="1">
          <a:blip r:embed="rId3">
            <a:extLst>
              <a:ext uri="{28A0092B-C50C-407E-A947-70E740481C1C}">
                <a14:useLocalDpi xmlns:a14="http://schemas.microsoft.com/office/drawing/2010/main" val="0"/>
              </a:ext>
            </a:extLst>
          </a:blip>
          <a:srcRect l="1399" r="1399"/>
          <a:stretch/>
        </p:blipFill>
        <p:spPr>
          <a:xfrm>
            <a:off x="6808945" y="384180"/>
            <a:ext cx="4386928" cy="6089639"/>
          </a:xfrm>
          <a:prstGeom prst="rect">
            <a:avLst/>
          </a:prstGeom>
        </p:spPr>
      </p:pic>
      <p:cxnSp>
        <p:nvCxnSpPr>
          <p:cNvPr id="50" name="Straight Connector 49">
            <a:extLst>
              <a:ext uri="{FF2B5EF4-FFF2-40B4-BE49-F238E27FC236}">
                <a16:creationId xmlns:a16="http://schemas.microsoft.com/office/drawing/2014/main" id="{9B5F0A23-3A57-4355-8B64-33A7A8C3AD4B}"/>
              </a:ext>
            </a:extLst>
          </p:cNvPr>
          <p:cNvCxnSpPr>
            <a:cxnSpLocks/>
          </p:cNvCxnSpPr>
          <p:nvPr/>
        </p:nvCxnSpPr>
        <p:spPr>
          <a:xfrm>
            <a:off x="-1627226" y="6854430"/>
            <a:ext cx="121617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A0F9E6-9593-47E3-9DF0-BCC51370AD63}"/>
              </a:ext>
            </a:extLst>
          </p:cNvPr>
          <p:cNvCxnSpPr/>
          <p:nvPr/>
        </p:nvCxnSpPr>
        <p:spPr>
          <a:xfrm>
            <a:off x="12148432" y="933690"/>
            <a:ext cx="0" cy="59207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3C0EB1B-F1AD-55BF-C8C0-6FED8CFFE92D}"/>
              </a:ext>
            </a:extLst>
          </p:cNvPr>
          <p:cNvSpPr>
            <a:spLocks noGrp="1"/>
          </p:cNvSpPr>
          <p:nvPr>
            <p:ph type="title"/>
          </p:nvPr>
        </p:nvSpPr>
        <p:spPr>
          <a:xfrm>
            <a:off x="604800" y="433139"/>
            <a:ext cx="5136539" cy="1415116"/>
          </a:xfrm>
          <a:solidFill>
            <a:srgbClr val="005F72"/>
          </a:solidFill>
        </p:spPr>
        <p:txBody>
          <a:bodyPr>
            <a:normAutofit/>
          </a:bodyPr>
          <a:lstStyle/>
          <a:p>
            <a:pPr>
              <a:buClr>
                <a:srgbClr val="005F72"/>
              </a:buClr>
              <a:buSzPct val="120000"/>
            </a:pPr>
            <a:br>
              <a:rPr lang="en-GB" sz="3200" b="1">
                <a:solidFill>
                  <a:schemeClr val="bg1"/>
                </a:solidFill>
                <a:latin typeface="Roboto Slab ExtraBold" pitchFamily="2" charset="0"/>
                <a:ea typeface="Roboto Slab ExtraBold" pitchFamily="2" charset="0"/>
                <a:cs typeface="Roboto Slab ExtraBold" pitchFamily="2" charset="0"/>
              </a:rPr>
            </a:br>
            <a:r>
              <a:rPr lang="en-GB" sz="3200" b="1">
                <a:solidFill>
                  <a:schemeClr val="bg1"/>
                </a:solidFill>
                <a:latin typeface="Roboto Slab ExtraBold" pitchFamily="2" charset="0"/>
                <a:ea typeface="Roboto Slab ExtraBold" pitchFamily="2" charset="0"/>
                <a:cs typeface="Roboto Slab ExtraBold" pitchFamily="2" charset="0"/>
              </a:rPr>
              <a:t>Today</a:t>
            </a:r>
          </a:p>
        </p:txBody>
      </p:sp>
    </p:spTree>
    <p:extLst>
      <p:ext uri="{BB962C8B-B14F-4D97-AF65-F5344CB8AC3E}">
        <p14:creationId xmlns:p14="http://schemas.microsoft.com/office/powerpoint/2010/main" val="7721260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99291B-92B9-76B6-4359-32861E68D4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graphicFrame>
        <p:nvGraphicFramePr>
          <p:cNvPr id="2" name="Chart 1">
            <a:extLst>
              <a:ext uri="{FF2B5EF4-FFF2-40B4-BE49-F238E27FC236}">
                <a16:creationId xmlns:a16="http://schemas.microsoft.com/office/drawing/2014/main" id="{F315234B-C112-38DF-97A2-5956E798D424}"/>
              </a:ext>
            </a:extLst>
          </p:cNvPr>
          <p:cNvGraphicFramePr>
            <a:graphicFrameLocks/>
          </p:cNvGraphicFramePr>
          <p:nvPr/>
        </p:nvGraphicFramePr>
        <p:xfrm>
          <a:off x="1703773" y="1196502"/>
          <a:ext cx="8784454" cy="5524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190BF0-A2FC-25A3-0C3A-E5B3B4C5BE8A}"/>
              </a:ext>
            </a:extLst>
          </p:cNvPr>
          <p:cNvSpPr txBox="1"/>
          <p:nvPr/>
        </p:nvSpPr>
        <p:spPr>
          <a:xfrm>
            <a:off x="195309" y="442307"/>
            <a:ext cx="118516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5F71"/>
                </a:solidFill>
                <a:effectLst/>
                <a:uLnTx/>
                <a:uFillTx/>
                <a:latin typeface="Roboto Slab ExtraBold"/>
                <a:ea typeface="+mn-ea"/>
                <a:cs typeface="Arial" panose="020B0604020202020204" pitchFamily="34" charset="0"/>
              </a:rPr>
              <a:t>MA starts by sex and occupational group 2023/24</a:t>
            </a:r>
          </a:p>
        </p:txBody>
      </p:sp>
    </p:spTree>
    <p:extLst>
      <p:ext uri="{BB962C8B-B14F-4D97-AF65-F5344CB8AC3E}">
        <p14:creationId xmlns:p14="http://schemas.microsoft.com/office/powerpoint/2010/main" val="155410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AB1A44-8405-0250-C9FA-697C0526101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Rg"/>
              <a:ea typeface="+mn-ea"/>
              <a:cs typeface="+mn-cs"/>
            </a:endParaRPr>
          </a:p>
        </p:txBody>
      </p:sp>
      <p:sp>
        <p:nvSpPr>
          <p:cNvPr id="2" name="Rectangle 1">
            <a:extLst>
              <a:ext uri="{FF2B5EF4-FFF2-40B4-BE49-F238E27FC236}">
                <a16:creationId xmlns:a16="http://schemas.microsoft.com/office/drawing/2014/main" id="{96A85475-E714-EFA5-A02C-0089967E3B6B}"/>
              </a:ext>
            </a:extLst>
          </p:cNvPr>
          <p:cNvSpPr/>
          <p:nvPr/>
        </p:nvSpPr>
        <p:spPr>
          <a:xfrm>
            <a:off x="640080" y="325369"/>
            <a:ext cx="4368602" cy="1956841"/>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a:ln>
                  <a:noFill/>
                </a:ln>
                <a:solidFill>
                  <a:srgbClr val="FFFFFF"/>
                </a:solidFill>
                <a:effectLst/>
                <a:uLnTx/>
                <a:uFillTx/>
                <a:latin typeface="Roboto Slab ExtraBold"/>
                <a:ea typeface="+mn-ea"/>
                <a:cs typeface="+mn-cs"/>
              </a:rPr>
              <a:t>Why don’t women choose engineering?</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Rg"/>
              <a:ea typeface="+mn-ea"/>
              <a:cs typeface="+mn-cs"/>
            </a:endParaRPr>
          </a:p>
        </p:txBody>
      </p:sp>
      <p:sp>
        <p:nvSpPr>
          <p:cNvPr id="5" name="TextBox 4">
            <a:extLst>
              <a:ext uri="{FF2B5EF4-FFF2-40B4-BE49-F238E27FC236}">
                <a16:creationId xmlns:a16="http://schemas.microsoft.com/office/drawing/2014/main" id="{8851BA78-AD57-FCFB-31FE-F886A3E221F4}"/>
              </a:ext>
            </a:extLst>
          </p:cNvPr>
          <p:cNvSpPr txBox="1"/>
          <p:nvPr/>
        </p:nvSpPr>
        <p:spPr>
          <a:xfrm>
            <a:off x="640079" y="2798063"/>
            <a:ext cx="4368602" cy="3734568"/>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There are multiple entrenched barriers:</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Perceptions of STEM careers and subjects</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Inconsistent promotion of STEM in schools</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Few employers are proactive in attracting and retaining women</a:t>
            </a:r>
          </a:p>
        </p:txBody>
      </p:sp>
      <p:pic>
        <p:nvPicPr>
          <p:cNvPr id="4" name="Picture 3" descr="A person wearing a hard hat and a green jacket&#10;&#10;Description automatically generated">
            <a:extLst>
              <a:ext uri="{FF2B5EF4-FFF2-40B4-BE49-F238E27FC236}">
                <a16:creationId xmlns:a16="http://schemas.microsoft.com/office/drawing/2014/main" id="{95903379-DF90-077B-AC83-7F7DCA65E736}"/>
              </a:ext>
            </a:extLst>
          </p:cNvPr>
          <p:cNvPicPr>
            <a:picLocks noChangeAspect="1"/>
          </p:cNvPicPr>
          <p:nvPr/>
        </p:nvPicPr>
        <p:blipFill>
          <a:blip r:embed="rId3"/>
          <a:srcRect r="-1" b="75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Slide Number Placeholder 11">
            <a:extLst>
              <a:ext uri="{FF2B5EF4-FFF2-40B4-BE49-F238E27FC236}">
                <a16:creationId xmlns:a16="http://schemas.microsoft.com/office/drawing/2014/main" id="{990B23A8-B6DB-2154-F4A4-2204573732E0}"/>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6ECA9F8-30CB-5A4F-9E23-C367792DA99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58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90C37794-6815-33AA-D02F-B898B431A24B}"/>
              </a:ext>
            </a:extLst>
          </p:cNvPr>
          <p:cNvPicPr/>
          <p:nvPr/>
        </p:nvPicPr>
        <p:blipFill>
          <a:blip r:embed="rId3"/>
          <a:srcRect/>
          <a:stretch/>
        </p:blipFill>
        <p:spPr>
          <a:xfrm>
            <a:off x="471907" y="754735"/>
            <a:ext cx="4905823" cy="5054230"/>
          </a:xfrm>
          <a:prstGeom prst="rect">
            <a:avLst/>
          </a:prstGeom>
        </p:spPr>
      </p:pic>
      <p:sp>
        <p:nvSpPr>
          <p:cNvPr id="6" name="TextBox 5">
            <a:extLst>
              <a:ext uri="{FF2B5EF4-FFF2-40B4-BE49-F238E27FC236}">
                <a16:creationId xmlns:a16="http://schemas.microsoft.com/office/drawing/2014/main" id="{65511666-7842-A516-A147-25E8A1B0C333}"/>
              </a:ext>
            </a:extLst>
          </p:cNvPr>
          <p:cNvSpPr txBox="1"/>
          <p:nvPr/>
        </p:nvSpPr>
        <p:spPr>
          <a:xfrm>
            <a:off x="6095999" y="581025"/>
            <a:ext cx="5804180" cy="6155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6373"/>
                </a:solidFill>
                <a:effectLst/>
                <a:uLnTx/>
                <a:uFillTx/>
                <a:latin typeface="Proxima Nova Rg"/>
                <a:ea typeface="+mn-ea"/>
                <a:cs typeface="+mn-cs"/>
              </a:rPr>
              <a:t>“…there is a real need to ensure that STEM education being provided in schools is rooted in the real world, and of direct relevance not only for their future career choices, but accurately represents STEM-related enterprises and other sectors of the economy as well as its importance in terms of the transition to net zero and learning for sustainability. More and better information regarding STEM jobs is also required.”</a:t>
            </a:r>
            <a:endParaRPr kumimoji="0" lang="en-US" sz="2800" b="0" i="0" u="none" strike="noStrike" kern="1200" cap="none" spc="0" normalizeH="0" baseline="0" noProof="0">
              <a:ln>
                <a:noFill/>
              </a:ln>
              <a:solidFill>
                <a:srgbClr val="006373"/>
              </a:solidFill>
              <a:effectLst/>
              <a:uLnTx/>
              <a:uFillTx/>
              <a:latin typeface="Proxima Nova Rg"/>
              <a:ea typeface="+mn-ea"/>
              <a:cs typeface="Arial Black"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5F72"/>
                </a:solidFill>
                <a:effectLst/>
                <a:uLnTx/>
                <a:uFillTx/>
                <a:latin typeface="Roboto Slab ExtraBold"/>
                <a:ea typeface="+mn-ea"/>
                <a:cs typeface="Arial Black" panose="020B0604020202020204" pitchFamily="34" charset="0"/>
              </a:rPr>
              <a:t> </a:t>
            </a:r>
          </a:p>
        </p:txBody>
      </p:sp>
      <p:sp>
        <p:nvSpPr>
          <p:cNvPr id="12" name="Slide Number Placeholder 11">
            <a:extLst>
              <a:ext uri="{FF2B5EF4-FFF2-40B4-BE49-F238E27FC236}">
                <a16:creationId xmlns:a16="http://schemas.microsoft.com/office/drawing/2014/main" id="{356977A4-C62C-7C21-E61F-0E07DDD42C19}"/>
              </a:ext>
            </a:extLst>
          </p:cNvPr>
          <p:cNvSpPr>
            <a:spLocks noGrp="1"/>
          </p:cNvSpPr>
          <p:nvPr>
            <p:ph type="sldNum" sz="quarter" idx="12"/>
          </p:nvPr>
        </p:nvSpPr>
        <p:spPr>
          <a:xfrm>
            <a:off x="291820" y="6352142"/>
            <a:ext cx="5804180" cy="5058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sp>
        <p:nvSpPr>
          <p:cNvPr id="3" name="TextBox 2">
            <a:extLst>
              <a:ext uri="{FF2B5EF4-FFF2-40B4-BE49-F238E27FC236}">
                <a16:creationId xmlns:a16="http://schemas.microsoft.com/office/drawing/2014/main" id="{33897A41-25E8-5EF0-23FE-AACD59E3C379}"/>
              </a:ext>
            </a:extLst>
          </p:cNvPr>
          <p:cNvSpPr txBox="1"/>
          <p:nvPr/>
        </p:nvSpPr>
        <p:spPr>
          <a:xfrm rot="10800000" flipV="1">
            <a:off x="439824" y="5808965"/>
            <a:ext cx="41161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04040"/>
                </a:solidFill>
                <a:effectLst/>
                <a:uLnTx/>
                <a:uFillTx/>
                <a:latin typeface="proxima-nova"/>
                <a:ea typeface="+mn-ea"/>
                <a:cs typeface="+mn-cs"/>
              </a:rPr>
              <a:t>Apprentice Aircraft engineer Viktoryia Parkhamovich</a:t>
            </a:r>
            <a:endParaRPr kumimoji="0" lang="en-GB" sz="1800" b="0" i="0" u="none" strike="noStrike" kern="1200" cap="none" spc="0" normalizeH="0" baseline="0" noProof="0">
              <a:ln>
                <a:noFill/>
              </a:ln>
              <a:solidFill>
                <a:srgbClr val="000000"/>
              </a:solidFill>
              <a:effectLst/>
              <a:uLnTx/>
              <a:uFillTx/>
              <a:latin typeface="Proxima Nova Rg"/>
              <a:ea typeface="+mn-ea"/>
              <a:cs typeface="+mn-cs"/>
            </a:endParaRPr>
          </a:p>
        </p:txBody>
      </p:sp>
    </p:spTree>
    <p:extLst>
      <p:ext uri="{BB962C8B-B14F-4D97-AF65-F5344CB8AC3E}">
        <p14:creationId xmlns:p14="http://schemas.microsoft.com/office/powerpoint/2010/main" val="113759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907D-FFF6-BF63-FA6E-F29A17D75E10}"/>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F00B892-195E-7E83-ACE9-45B2F6D76C99}"/>
              </a:ext>
            </a:extLst>
          </p:cNvPr>
          <p:cNvSpPr>
            <a:spLocks noGrp="1"/>
          </p:cNvSpPr>
          <p:nvPr>
            <p:ph type="sldNum" sz="quarter" idx="12"/>
          </p:nvPr>
        </p:nvSpPr>
        <p:spPr>
          <a:xfrm>
            <a:off x="852305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sp>
        <p:nvSpPr>
          <p:cNvPr id="2" name="Rectangle 1">
            <a:extLst>
              <a:ext uri="{FF2B5EF4-FFF2-40B4-BE49-F238E27FC236}">
                <a16:creationId xmlns:a16="http://schemas.microsoft.com/office/drawing/2014/main" id="{A5720AB9-5761-70B1-185F-C5EF5BFC8DA6}"/>
              </a:ext>
            </a:extLst>
          </p:cNvPr>
          <p:cNvSpPr/>
          <p:nvPr/>
        </p:nvSpPr>
        <p:spPr>
          <a:xfrm>
            <a:off x="0" y="-80471"/>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Roboto Slab ExtraBold"/>
                <a:ea typeface="Roboto Slab ExtraBold"/>
                <a:cs typeface="Arial"/>
              </a:rPr>
              <a:t>What is lawful positive action?</a:t>
            </a:r>
          </a:p>
        </p:txBody>
      </p:sp>
      <p:sp>
        <p:nvSpPr>
          <p:cNvPr id="5" name="TextBox 4">
            <a:extLst>
              <a:ext uri="{FF2B5EF4-FFF2-40B4-BE49-F238E27FC236}">
                <a16:creationId xmlns:a16="http://schemas.microsoft.com/office/drawing/2014/main" id="{68A0E74F-5CD4-AD01-11B1-E4F0709D17DA}"/>
              </a:ext>
            </a:extLst>
          </p:cNvPr>
          <p:cNvSpPr txBox="1"/>
          <p:nvPr/>
        </p:nvSpPr>
        <p:spPr>
          <a:xfrm>
            <a:off x="155643" y="1031132"/>
            <a:ext cx="11780195"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Section 159 of the </a:t>
            </a:r>
            <a:r>
              <a:rPr kumimoji="0" lang="en-GB" sz="2800" b="1"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Equality Act 2010</a:t>
            </a: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 permits proportionate positive action in recruitment and promotion where the employer reasonably thinks: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Persons who share a protected characteristic suffer a disadvantage connected to the characteristic; or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Participation in an activity by persons who share a protected characteristic is disproportionately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The employer can take any action, which is a </a:t>
            </a:r>
            <a:r>
              <a:rPr kumimoji="0" lang="en-GB" sz="2800" b="1"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proportionate </a:t>
            </a: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means of achieving the aim of:</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overcoming or minimise the disadvantage identified;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Arial" panose="020B0604020202020204" pitchFamily="34" charset="0"/>
              </a:rPr>
              <a:t>Enabling or encouraging persons who share the protected characteristic to participate in the activity.</a:t>
            </a:r>
          </a:p>
        </p:txBody>
      </p:sp>
    </p:spTree>
    <p:extLst>
      <p:ext uri="{BB962C8B-B14F-4D97-AF65-F5344CB8AC3E}">
        <p14:creationId xmlns:p14="http://schemas.microsoft.com/office/powerpoint/2010/main" val="361856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B2BF-383A-DEC7-205F-9F68B97E6291}"/>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ECFD1F8-2AF6-9D13-8219-AFA846AD775D}"/>
              </a:ext>
            </a:extLst>
          </p:cNvPr>
          <p:cNvSpPr>
            <a:spLocks noGrp="1"/>
          </p:cNvSpPr>
          <p:nvPr>
            <p:ph type="sldNum" sz="quarter" idx="12"/>
          </p:nvPr>
        </p:nvSpPr>
        <p:spPr>
          <a:xfrm>
            <a:off x="852305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sp>
        <p:nvSpPr>
          <p:cNvPr id="2" name="Rectangle 1">
            <a:extLst>
              <a:ext uri="{FF2B5EF4-FFF2-40B4-BE49-F238E27FC236}">
                <a16:creationId xmlns:a16="http://schemas.microsoft.com/office/drawing/2014/main" id="{C8967082-2466-9C98-CB9D-053707B1022A}"/>
              </a:ext>
            </a:extLst>
          </p:cNvPr>
          <p:cNvSpPr/>
          <p:nvPr/>
        </p:nvSpPr>
        <p:spPr>
          <a:xfrm>
            <a:off x="0" y="-80471"/>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Roboto Slab ExtraBold"/>
                <a:ea typeface="Roboto Slab ExtraBold"/>
                <a:cs typeface="Arial"/>
              </a:rPr>
              <a:t>Implementing lawful positive action?</a:t>
            </a:r>
          </a:p>
        </p:txBody>
      </p:sp>
      <p:sp>
        <p:nvSpPr>
          <p:cNvPr id="5" name="TextBox 4">
            <a:extLst>
              <a:ext uri="{FF2B5EF4-FFF2-40B4-BE49-F238E27FC236}">
                <a16:creationId xmlns:a16="http://schemas.microsoft.com/office/drawing/2014/main" id="{08A50835-BB7F-9880-B70A-374D8757F010}"/>
              </a:ext>
            </a:extLst>
          </p:cNvPr>
          <p:cNvSpPr txBox="1"/>
          <p:nvPr/>
        </p:nvSpPr>
        <p:spPr>
          <a:xfrm>
            <a:off x="330741" y="1029072"/>
            <a:ext cx="11780195" cy="526297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Collate evidence; Monitoring; Evaluate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8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1" i="0" u="none" strike="noStrike" kern="1200" cap="none" spc="0" normalizeH="0" baseline="0" noProof="0">
                <a:ln>
                  <a:noFill/>
                </a:ln>
                <a:solidFill>
                  <a:srgbClr val="005F72"/>
                </a:solidFill>
                <a:effectLst/>
                <a:uLnTx/>
                <a:uFillTx/>
                <a:latin typeface="Proxima Nova Rg"/>
                <a:ea typeface="+mn-ea"/>
                <a:cs typeface="+mn-cs"/>
              </a:rPr>
              <a:t>Draw up an action plan: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Set out evidence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Specific outcomes you wish to achieve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Identify possible action to achieve outcomes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Assessment of proportionality</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Set out steps decide to take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Set out measurable indicators of progress towards aims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Explain how will consult </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Specify time period for programme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a:ln>
                  <a:noFill/>
                </a:ln>
                <a:solidFill>
                  <a:srgbClr val="005F72"/>
                </a:solidFill>
                <a:effectLst/>
                <a:uLnTx/>
                <a:uFillTx/>
                <a:latin typeface="Proxima Nova Rg"/>
                <a:ea typeface="+mn-ea"/>
                <a:cs typeface="+mn-cs"/>
              </a:rPr>
              <a:t>Set out period for review</a:t>
            </a:r>
          </a:p>
        </p:txBody>
      </p:sp>
    </p:spTree>
    <p:extLst>
      <p:ext uri="{BB962C8B-B14F-4D97-AF65-F5344CB8AC3E}">
        <p14:creationId xmlns:p14="http://schemas.microsoft.com/office/powerpoint/2010/main" val="150000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B6E0FD-399E-2097-DD84-0A7C96353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A9F8-30CB-5A4F-9E23-C367792DA992}" type="slidenum">
              <a:rPr kumimoji="0" lang="en-US" sz="1200" b="0" i="0" u="none" strike="noStrike" kern="1200" cap="none" spc="0" normalizeH="0" baseline="0" noProof="0" smtClean="0">
                <a:ln>
                  <a:noFill/>
                </a:ln>
                <a:solidFill>
                  <a:srgbClr val="000000">
                    <a:tint val="75000"/>
                  </a:srgbClr>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Proxima Nova Rg"/>
              <a:ea typeface="+mn-ea"/>
              <a:cs typeface="+mn-cs"/>
            </a:endParaRPr>
          </a:p>
        </p:txBody>
      </p:sp>
      <p:pic>
        <p:nvPicPr>
          <p:cNvPr id="3" name="Picture 2">
            <a:extLst>
              <a:ext uri="{FF2B5EF4-FFF2-40B4-BE49-F238E27FC236}">
                <a16:creationId xmlns:a16="http://schemas.microsoft.com/office/drawing/2014/main" id="{3CDD5597-011E-E31E-0F10-53110F727DD3}"/>
              </a:ext>
            </a:extLst>
          </p:cNvPr>
          <p:cNvPicPr>
            <a:picLocks noChangeAspect="1"/>
          </p:cNvPicPr>
          <p:nvPr/>
        </p:nvPicPr>
        <p:blipFill>
          <a:blip r:embed="rId3">
            <a:extLst>
              <a:ext uri="{28A0092B-C50C-407E-A947-70E740481C1C}">
                <a14:useLocalDpi xmlns:a14="http://schemas.microsoft.com/office/drawing/2010/main" val="0"/>
              </a:ext>
            </a:extLst>
          </a:blip>
          <a:srcRect t="2134" b="213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C3FFB55F-E531-FEFA-50E8-E9BA3E14053B}"/>
              </a:ext>
            </a:extLst>
          </p:cNvPr>
          <p:cNvSpPr txBox="1"/>
          <p:nvPr/>
        </p:nvSpPr>
        <p:spPr>
          <a:xfrm>
            <a:off x="274322" y="1313878"/>
            <a:ext cx="4885870" cy="5407597"/>
          </a:xfrm>
          <a:prstGeom prst="rect">
            <a:avLst/>
          </a:prstGeom>
        </p:spPr>
        <p:txBody>
          <a:bodyPr vert="horz" lIns="91440" tIns="45720" rIns="91440" bIns="45720" rtlCol="0">
            <a:normAutofit fontScale="85000" lnSpcReduction="20000"/>
          </a:bodyPr>
          <a:lstStyle/>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Offer, taster days, tours, work experience, videos of roles, paid internships, sponsorship</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Train female engineers to do talks, support activity in school, mentor etc..</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Review recruitment practices and workplace culture</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5F72"/>
                </a:solidFill>
                <a:effectLst/>
                <a:uLnTx/>
                <a:uFillTx/>
                <a:latin typeface="Proxima Nova Rg"/>
                <a:ea typeface="+mn-ea"/>
                <a:cs typeface="+mn-cs"/>
              </a:rPr>
              <a:t>Ensure all staff support this approach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a:ln>
                <a:noFill/>
              </a:ln>
              <a:solidFill>
                <a:srgbClr val="005F72"/>
              </a:solidFill>
              <a:effectLst/>
              <a:uLnTx/>
              <a:uFillTx/>
              <a:latin typeface="Proxima Nova Rg"/>
              <a:ea typeface="+mn-ea"/>
              <a:cs typeface="+mn-cs"/>
            </a:endParaRPr>
          </a:p>
        </p:txBody>
      </p:sp>
      <p:sp>
        <p:nvSpPr>
          <p:cNvPr id="5" name="TextBox 4">
            <a:extLst>
              <a:ext uri="{FF2B5EF4-FFF2-40B4-BE49-F238E27FC236}">
                <a16:creationId xmlns:a16="http://schemas.microsoft.com/office/drawing/2014/main" id="{3B321E2E-6836-B544-E5B9-6033016B8F57}"/>
              </a:ext>
            </a:extLst>
          </p:cNvPr>
          <p:cNvSpPr txBox="1"/>
          <p:nvPr/>
        </p:nvSpPr>
        <p:spPr>
          <a:xfrm>
            <a:off x="274322" y="236660"/>
            <a:ext cx="4784062" cy="1077218"/>
          </a:xfrm>
          <a:prstGeom prst="rect">
            <a:avLst/>
          </a:prstGeom>
          <a:solidFill>
            <a:srgbClr val="005F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Roboto Slab ExtraBold"/>
                <a:ea typeface="+mn-ea"/>
                <a:cs typeface="+mn-cs"/>
              </a:rPr>
              <a:t>What employers could do now</a:t>
            </a:r>
          </a:p>
        </p:txBody>
      </p:sp>
    </p:spTree>
    <p:extLst>
      <p:ext uri="{BB962C8B-B14F-4D97-AF65-F5344CB8AC3E}">
        <p14:creationId xmlns:p14="http://schemas.microsoft.com/office/powerpoint/2010/main" val="339448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8573B-6CBB-87E2-9720-57756AAAB251}"/>
              </a:ext>
            </a:extLst>
          </p:cNvPr>
          <p:cNvPicPr>
            <a:picLocks noChangeAspect="1"/>
          </p:cNvPicPr>
          <p:nvPr/>
        </p:nvPicPr>
        <p:blipFill>
          <a:blip r:embed="rId2"/>
          <a:stretch>
            <a:fillRect/>
          </a:stretch>
        </p:blipFill>
        <p:spPr>
          <a:xfrm>
            <a:off x="7712421" y="834189"/>
            <a:ext cx="4254990" cy="6023811"/>
          </a:xfrm>
          <a:prstGeom prst="rect">
            <a:avLst/>
          </a:prstGeom>
        </p:spPr>
      </p:pic>
      <p:sp>
        <p:nvSpPr>
          <p:cNvPr id="5" name="TextBox 4">
            <a:extLst>
              <a:ext uri="{FF2B5EF4-FFF2-40B4-BE49-F238E27FC236}">
                <a16:creationId xmlns:a16="http://schemas.microsoft.com/office/drawing/2014/main" id="{3A769529-BF8A-4DD5-6C1C-858D7BE216DC}"/>
              </a:ext>
            </a:extLst>
          </p:cNvPr>
          <p:cNvSpPr txBox="1"/>
          <p:nvPr/>
        </p:nvSpPr>
        <p:spPr>
          <a:xfrm>
            <a:off x="457199" y="1975756"/>
            <a:ext cx="610688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Gender Commission </a:t>
            </a:r>
            <a:r>
              <a:rPr kumimoji="0" lang="en-GB" sz="2400" b="0" i="0" u="sng" strike="noStrike" kern="1200" cap="none" spc="0" normalizeH="0" baseline="0" noProof="0">
                <a:ln>
                  <a:noFill/>
                </a:ln>
                <a:solidFill>
                  <a:srgbClr val="0563C1"/>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evidence review</a:t>
            </a: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“Positive Action is rarely used in apprenticeship recruitment because employers lack awareness and/or the confidence to implement effective positive-action measures.”</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090946-9D26-5482-D2F2-6A267EDC2B7C}"/>
              </a:ext>
            </a:extLst>
          </p:cNvPr>
          <p:cNvSpPr txBox="1"/>
          <p:nvPr/>
        </p:nvSpPr>
        <p:spPr>
          <a:xfrm>
            <a:off x="457199" y="541460"/>
            <a:ext cx="6106887" cy="861774"/>
          </a:xfrm>
          <a:prstGeom prst="rect">
            <a:avLst/>
          </a:prstGeom>
          <a:solidFill>
            <a:srgbClr val="005F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Proxima Nova Rg"/>
                <a:ea typeface="+mn-ea"/>
                <a:cs typeface="+mn-cs"/>
              </a:rPr>
              <a:t>Promoting inclusive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Proxima Nova Rg"/>
              <a:ea typeface="+mn-ea"/>
              <a:cs typeface="+mn-cs"/>
            </a:endParaRPr>
          </a:p>
        </p:txBody>
      </p:sp>
      <p:pic>
        <p:nvPicPr>
          <p:cNvPr id="6" name="Picture 5" descr="A blue background with white text&#10;&#10;Description automatically generated">
            <a:extLst>
              <a:ext uri="{FF2B5EF4-FFF2-40B4-BE49-F238E27FC236}">
                <a16:creationId xmlns:a16="http://schemas.microsoft.com/office/drawing/2014/main" id="{E6E26DB1-AB40-882B-3B13-F340DCD26871}"/>
              </a:ext>
            </a:extLst>
          </p:cNvPr>
          <p:cNvPicPr>
            <a:picLocks noChangeAspect="1"/>
          </p:cNvPicPr>
          <p:nvPr/>
        </p:nvPicPr>
        <p:blipFill>
          <a:blip r:embed="rId4"/>
          <a:stretch>
            <a:fillRect/>
          </a:stretch>
        </p:blipFill>
        <p:spPr>
          <a:xfrm>
            <a:off x="460829" y="4304696"/>
            <a:ext cx="3505200" cy="1681458"/>
          </a:xfrm>
          <a:prstGeom prst="rect">
            <a:avLst/>
          </a:prstGeom>
        </p:spPr>
      </p:pic>
      <p:sp>
        <p:nvSpPr>
          <p:cNvPr id="7" name="TextBox 6">
            <a:extLst>
              <a:ext uri="{FF2B5EF4-FFF2-40B4-BE49-F238E27FC236}">
                <a16:creationId xmlns:a16="http://schemas.microsoft.com/office/drawing/2014/main" id="{763E31CF-2107-4544-CFF9-DCB1D7568FEB}"/>
              </a:ext>
            </a:extLst>
          </p:cNvPr>
          <p:cNvSpPr txBox="1"/>
          <p:nvPr/>
        </p:nvSpPr>
        <p:spPr>
          <a:xfrm>
            <a:off x="4361876" y="4284080"/>
            <a:ext cx="3202484" cy="15696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F72"/>
                </a:solidFill>
                <a:effectLst/>
                <a:uLnTx/>
                <a:uFillTx/>
                <a:latin typeface="Arial"/>
                <a:ea typeface="+mn-ea"/>
                <a:cs typeface="Arial"/>
                <a:hlinkClick r:id="rId5">
                  <a:extLst>
                    <a:ext uri="{A12FA001-AC4F-418D-AE19-62706E023703}">
                      <ahyp:hlinkClr xmlns:ahyp="http://schemas.microsoft.com/office/drawing/2018/hyperlinkcolor" val="tx"/>
                    </a:ext>
                  </a:extLst>
                </a:hlinkClick>
              </a:rPr>
              <a:t>Employer's Guide to Inclusive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F72"/>
              </a:solidFill>
              <a:effectLst/>
              <a:uLnTx/>
              <a:uFillTx/>
              <a:latin typeface="Proxima Nova Rg"/>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F72"/>
                </a:solidFill>
                <a:effectLst/>
                <a:uLnTx/>
                <a:uFillTx/>
                <a:latin typeface="Arial"/>
                <a:ea typeface="+mn-ea"/>
                <a:cs typeface="Calibri"/>
                <a:hlinkClick r:id="rId6">
                  <a:extLst>
                    <a:ext uri="{A12FA001-AC4F-418D-AE19-62706E023703}">
                      <ahyp:hlinkClr xmlns:ahyp="http://schemas.microsoft.com/office/drawing/2018/hyperlinkcolor" val="tx"/>
                    </a:ext>
                  </a:extLst>
                </a:hlinkClick>
              </a:rPr>
              <a:t>Positive action guide</a:t>
            </a:r>
          </a:p>
        </p:txBody>
      </p:sp>
    </p:spTree>
    <p:extLst>
      <p:ext uri="{BB962C8B-B14F-4D97-AF65-F5344CB8AC3E}">
        <p14:creationId xmlns:p14="http://schemas.microsoft.com/office/powerpoint/2010/main" val="2036124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000000"/>
      </a:dk1>
      <a:lt1>
        <a:srgbClr val="FFFFFF"/>
      </a:lt1>
      <a:dk2>
        <a:srgbClr val="44546A"/>
      </a:dk2>
      <a:lt2>
        <a:srgbClr val="E7E6E6"/>
      </a:lt2>
      <a:accent1>
        <a:srgbClr val="009DB5"/>
      </a:accent1>
      <a:accent2>
        <a:srgbClr val="8D9D24"/>
      </a:accent2>
      <a:accent3>
        <a:srgbClr val="58417E"/>
      </a:accent3>
      <a:accent4>
        <a:srgbClr val="24303B"/>
      </a:accent4>
      <a:accent5>
        <a:srgbClr val="617B92"/>
      </a:accent5>
      <a:accent6>
        <a:srgbClr val="005F71"/>
      </a:accent6>
      <a:hlink>
        <a:srgbClr val="0563C1"/>
      </a:hlink>
      <a:folHlink>
        <a:srgbClr val="954F72"/>
      </a:folHlink>
    </a:clrScheme>
    <a:fontScheme name="SDS fonts">
      <a:majorFont>
        <a:latin typeface="Roboto Slab ExtraBold"/>
        <a:ea typeface=""/>
        <a:cs typeface=""/>
      </a:majorFont>
      <a:minorFont>
        <a:latin typeface="Proxima Nova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1020</Words>
  <Application>Microsoft Office PowerPoint</Application>
  <PresentationFormat>Widescreen</PresentationFormat>
  <Paragraphs>117</Paragraphs>
  <Slides>14</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Aptos</vt:lpstr>
      <vt:lpstr>Aptos Display</vt:lpstr>
      <vt:lpstr>Arial</vt:lpstr>
      <vt:lpstr>Calibri</vt:lpstr>
      <vt:lpstr>Calibri Light</vt:lpstr>
      <vt:lpstr>Proxima Nova Rg</vt:lpstr>
      <vt:lpstr>proxima-nova</vt:lpstr>
      <vt:lpstr>Roboto Slab ExtraBold</vt:lpstr>
      <vt:lpstr>Source Sans Pro</vt:lpstr>
      <vt:lpstr>Trebuchet MS</vt:lpstr>
      <vt:lpstr>Wingdings</vt:lpstr>
      <vt:lpstr>1_Office Theme</vt:lpstr>
      <vt:lpstr>2_Office Theme</vt:lpstr>
      <vt:lpstr>3_Office Theme</vt:lpstr>
      <vt:lpstr>Positive action </vt:lpstr>
      <vt:lpst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Marguerite Adam</dc:creator>
  <cp:lastModifiedBy>Marguerite Adam</cp:lastModifiedBy>
  <cp:revision>1</cp:revision>
  <dcterms:created xsi:type="dcterms:W3CDTF">2025-01-23T11:54:20Z</dcterms:created>
  <dcterms:modified xsi:type="dcterms:W3CDTF">2025-01-23T12:01:15Z</dcterms:modified>
</cp:coreProperties>
</file>