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74" r:id="rId6"/>
  </p:sldMasterIdLst>
  <p:notesMasterIdLst>
    <p:notesMasterId r:id="rId44"/>
  </p:notesMasterIdLst>
  <p:handoutMasterIdLst>
    <p:handoutMasterId r:id="rId45"/>
  </p:handoutMasterIdLst>
  <p:sldIdLst>
    <p:sldId id="454" r:id="rId7"/>
    <p:sldId id="260" r:id="rId8"/>
    <p:sldId id="258" r:id="rId9"/>
    <p:sldId id="263" r:id="rId10"/>
    <p:sldId id="478" r:id="rId11"/>
    <p:sldId id="459" r:id="rId12"/>
    <p:sldId id="471" r:id="rId13"/>
    <p:sldId id="482" r:id="rId14"/>
    <p:sldId id="461" r:id="rId15"/>
    <p:sldId id="468" r:id="rId16"/>
    <p:sldId id="474" r:id="rId17"/>
    <p:sldId id="464" r:id="rId18"/>
    <p:sldId id="477" r:id="rId19"/>
    <p:sldId id="465" r:id="rId20"/>
    <p:sldId id="485" r:id="rId21"/>
    <p:sldId id="486" r:id="rId22"/>
    <p:sldId id="475" r:id="rId23"/>
    <p:sldId id="466" r:id="rId24"/>
    <p:sldId id="476" r:id="rId25"/>
    <p:sldId id="484" r:id="rId26"/>
    <p:sldId id="489" r:id="rId27"/>
    <p:sldId id="467" r:id="rId28"/>
    <p:sldId id="290" r:id="rId29"/>
    <p:sldId id="310" r:id="rId30"/>
    <p:sldId id="473" r:id="rId31"/>
    <p:sldId id="311" r:id="rId32"/>
    <p:sldId id="472" r:id="rId33"/>
    <p:sldId id="293" r:id="rId34"/>
    <p:sldId id="481" r:id="rId35"/>
    <p:sldId id="291" r:id="rId36"/>
    <p:sldId id="494" r:id="rId37"/>
    <p:sldId id="495" r:id="rId38"/>
    <p:sldId id="488" r:id="rId39"/>
    <p:sldId id="463" r:id="rId40"/>
    <p:sldId id="470" r:id="rId41"/>
    <p:sldId id="469" r:id="rId42"/>
    <p:sldId id="288" r:id="rId4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3"/>
    <a:srgbClr val="0000CC"/>
    <a:srgbClr val="B8D0EE"/>
    <a:srgbClr val="553278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8" autoAdjust="0"/>
    <p:restoredTop sz="94627" autoAdjust="0"/>
  </p:normalViewPr>
  <p:slideViewPr>
    <p:cSldViewPr snapToGrid="0">
      <p:cViewPr varScale="1">
        <p:scale>
          <a:sx n="132" d="100"/>
          <a:sy n="132" d="100"/>
        </p:scale>
        <p:origin x="53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13" /><Relationship Type="http://schemas.openxmlformats.org/officeDocument/2006/relationships/slide" Target="slides/slide12.xml" Id="rId18" /><Relationship Type="http://schemas.openxmlformats.org/officeDocument/2006/relationships/slide" Target="slides/slide20.xml" Id="rId26" /><Relationship Type="http://schemas.openxmlformats.org/officeDocument/2006/relationships/slide" Target="slides/slide33.xml" Id="rId39" /><Relationship Type="http://schemas.openxmlformats.org/officeDocument/2006/relationships/slide" Target="slides/slide15.xml" Id="rId21" /><Relationship Type="http://schemas.openxmlformats.org/officeDocument/2006/relationships/slide" Target="slides/slide28.xml" Id="rId34" /><Relationship Type="http://schemas.openxmlformats.org/officeDocument/2006/relationships/slide" Target="slides/slide36.xml" Id="rId42" /><Relationship Type="http://schemas.openxmlformats.org/officeDocument/2006/relationships/viewProps" Target="viewProps.xml" Id="rId47" /><Relationship Type="http://schemas.openxmlformats.org/officeDocument/2006/relationships/slide" Target="slides/slide1.xml" Id="rId7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slide" Target="slides/slide23.xml" Id="rId29" /><Relationship Type="http://schemas.openxmlformats.org/officeDocument/2006/relationships/slide" Target="slides/slide5.xml" Id="rId11" /><Relationship Type="http://schemas.openxmlformats.org/officeDocument/2006/relationships/slide" Target="slides/slide18.xml" Id="rId24" /><Relationship Type="http://schemas.openxmlformats.org/officeDocument/2006/relationships/slide" Target="slides/slide26.xml" Id="rId32" /><Relationship Type="http://schemas.openxmlformats.org/officeDocument/2006/relationships/slide" Target="slides/slide31.xml" Id="rId37" /><Relationship Type="http://schemas.openxmlformats.org/officeDocument/2006/relationships/slide" Target="slides/slide34.xml" Id="rId40" /><Relationship Type="http://schemas.openxmlformats.org/officeDocument/2006/relationships/handoutMaster" Target="handoutMasters/handoutMaster1.xml" Id="rId45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slide" Target="slides/slide17.xml" Id="rId23" /><Relationship Type="http://schemas.openxmlformats.org/officeDocument/2006/relationships/slide" Target="slides/slide22.xml" Id="rId28" /><Relationship Type="http://schemas.openxmlformats.org/officeDocument/2006/relationships/slide" Target="slides/slide30.xml" Id="rId36" /><Relationship Type="http://schemas.openxmlformats.org/officeDocument/2006/relationships/tableStyles" Target="tableStyles.xml" Id="rId49" /><Relationship Type="http://schemas.openxmlformats.org/officeDocument/2006/relationships/slide" Target="slides/slide4.xml" Id="rId10" /><Relationship Type="http://schemas.openxmlformats.org/officeDocument/2006/relationships/slide" Target="slides/slide13.xml" Id="rId19" /><Relationship Type="http://schemas.openxmlformats.org/officeDocument/2006/relationships/slide" Target="slides/slide25.xml" Id="rId31" /><Relationship Type="http://schemas.openxmlformats.org/officeDocument/2006/relationships/notesMaster" Target="notesMasters/notesMaster1.xml" Id="rId44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slide" Target="slides/slide16.xml" Id="rId22" /><Relationship Type="http://schemas.openxmlformats.org/officeDocument/2006/relationships/slide" Target="slides/slide21.xml" Id="rId27" /><Relationship Type="http://schemas.openxmlformats.org/officeDocument/2006/relationships/slide" Target="slides/slide24.xml" Id="rId30" /><Relationship Type="http://schemas.openxmlformats.org/officeDocument/2006/relationships/slide" Target="slides/slide29.xml" Id="rId35" /><Relationship Type="http://schemas.openxmlformats.org/officeDocument/2006/relationships/slide" Target="slides/slide37.xml" Id="rId43" /><Relationship Type="http://schemas.openxmlformats.org/officeDocument/2006/relationships/theme" Target="theme/theme1.xml" Id="rId48" /><Relationship Type="http://schemas.openxmlformats.org/officeDocument/2006/relationships/slide" Target="slides/slide2.xml" Id="rId8" /><Relationship Type="http://schemas.openxmlformats.org/officeDocument/2006/relationships/customXml" Target="../customXml/item3.xml" Id="rId3" /><Relationship Type="http://schemas.openxmlformats.org/officeDocument/2006/relationships/slide" Target="slides/slide6.xml" Id="rId12" /><Relationship Type="http://schemas.openxmlformats.org/officeDocument/2006/relationships/slide" Target="slides/slide11.xml" Id="rId17" /><Relationship Type="http://schemas.openxmlformats.org/officeDocument/2006/relationships/slide" Target="slides/slide19.xml" Id="rId25" /><Relationship Type="http://schemas.openxmlformats.org/officeDocument/2006/relationships/slide" Target="slides/slide27.xml" Id="rId33" /><Relationship Type="http://schemas.openxmlformats.org/officeDocument/2006/relationships/slide" Target="slides/slide32.xml" Id="rId38" /><Relationship Type="http://schemas.openxmlformats.org/officeDocument/2006/relationships/presProps" Target="presProps.xml" Id="rId46" /><Relationship Type="http://schemas.openxmlformats.org/officeDocument/2006/relationships/slide" Target="slides/slide14.xml" Id="rId20" /><Relationship Type="http://schemas.openxmlformats.org/officeDocument/2006/relationships/slide" Target="slides/slide35.xml" Id="rId41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customXml" Target="/customXML/item4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E98F3-5064-CE44-BCC0-70998B4A9475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6969D2-6A59-5943-AD3C-208596B09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5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9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5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2/5/15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61951"/>
            <a:ext cx="3657600" cy="82231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2/5/15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YSOOH_DOH_rgb.jp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1" y="4522340"/>
            <a:ext cx="1666409" cy="3746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NYSOOH_DOH_rgb.jpg"/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89" y="4512028"/>
            <a:ext cx="1666409" cy="374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pdf/Reopening_America_Guidance.pdf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hcp/acip-recs/general-recs/administration.html" TargetMode="External"/><Relationship Id="rId2" Type="http://schemas.openxmlformats.org/officeDocument/2006/relationships/hyperlink" Target="https://www.cdc.gov/coronavirus/2019-ncov/community/pdf/Reopening_America_Guidance.pdf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community/pdf/Reopening_America_Guidance.pdf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David.Casey@health.ny.gov" TargetMode="External"/><Relationship Id="rId5" Type="http://schemas.openxmlformats.org/officeDocument/2006/relationships/hyperlink" Target="mailto:Matthew.wiley@health.ny.gov" TargetMode="External"/><Relationship Id="rId4" Type="http://schemas.openxmlformats.org/officeDocument/2006/relationships/hyperlink" Target="mailto:Patricia.anders@health.ny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DF51A-09F4-4733-8EAF-A51128000CEF}"/>
              </a:ext>
            </a:extLst>
          </p:cNvPr>
          <p:cNvSpPr/>
          <p:nvPr/>
        </p:nvSpPr>
        <p:spPr>
          <a:xfrm>
            <a:off x="263950" y="338384"/>
            <a:ext cx="8804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D73"/>
                </a:solidFill>
              </a:rPr>
              <a:t>Hello, and welcome to today’s webinar!</a:t>
            </a:r>
          </a:p>
          <a:p>
            <a:pPr algn="ctr"/>
            <a:endParaRPr lang="en-US" sz="2400" b="1" dirty="0">
              <a:solidFill>
                <a:srgbClr val="002D73"/>
              </a:solidFill>
            </a:endParaRPr>
          </a:p>
          <a:p>
            <a:r>
              <a:rPr lang="en-US" sz="2300" b="1" dirty="0">
                <a:solidFill>
                  <a:srgbClr val="002D73"/>
                </a:solidFill>
              </a:rPr>
              <a:t>If you are seeing this screen, you are in the right place, connected with the host, and the host can see you in the Participant list.</a:t>
            </a:r>
          </a:p>
          <a:p>
            <a:endParaRPr lang="en-US" sz="2300" b="1" dirty="0">
              <a:solidFill>
                <a:srgbClr val="002D73"/>
              </a:solidFill>
            </a:endParaRPr>
          </a:p>
          <a:p>
            <a:r>
              <a:rPr lang="en-US" sz="2300" b="1" dirty="0">
                <a:solidFill>
                  <a:srgbClr val="002D73"/>
                </a:solidFill>
              </a:rPr>
              <a:t>After you are connected to the PowerPoint and phone, please: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3"/>
                </a:solidFill>
              </a:rPr>
              <a:t>Put your phone on Mute – if you do not see a mute button on your phone, press *6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3"/>
                </a:solidFill>
              </a:rPr>
              <a:t>Please do NOT put us on Hold </a:t>
            </a:r>
            <a:r>
              <a:rPr lang="en-US" sz="2200" b="1" dirty="0">
                <a:solidFill>
                  <a:srgbClr val="002D73"/>
                </a:solidFill>
                <a:sym typeface="Wingdings" panose="05000000000000000000" pitchFamily="2" charset="2"/>
              </a:rPr>
              <a:t>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3"/>
                </a:solidFill>
                <a:sym typeface="Wingdings" panose="05000000000000000000" pitchFamily="2" charset="2"/>
              </a:rPr>
              <a:t>Enter questions in the Chat box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D73"/>
                </a:solidFill>
                <a:sym typeface="Wingdings" panose="05000000000000000000" pitchFamily="2" charset="2"/>
              </a:rPr>
              <a:t>If you see yourself in a video view, press the “X” in the upper right hand corner to close the camera</a:t>
            </a:r>
          </a:p>
        </p:txBody>
      </p:sp>
    </p:spTree>
    <p:extLst>
      <p:ext uri="{BB962C8B-B14F-4D97-AF65-F5344CB8AC3E}">
        <p14:creationId xmlns:p14="http://schemas.microsoft.com/office/powerpoint/2010/main" val="288685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2A91-9932-418A-B9EB-E9C16B0A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69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Assumptions for 2020-2021 Seasonal Influenza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4CAE-CABD-44AC-8EA8-91215A41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034" y="1521166"/>
            <a:ext cx="6120332" cy="34811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Maximize available vaccine supply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Expect &gt;190M influenza doses for U.S. Market</a:t>
            </a:r>
          </a:p>
          <a:p>
            <a:r>
              <a:rPr lang="en-US" sz="2800" dirty="0">
                <a:solidFill>
                  <a:srgbClr val="002D73"/>
                </a:solidFill>
              </a:rPr>
              <a:t>Enhanced education and communication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Align with COVID-19 messaging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Messaging for high-risk individuals</a:t>
            </a:r>
          </a:p>
        </p:txBody>
      </p:sp>
      <p:pic>
        <p:nvPicPr>
          <p:cNvPr id="4100" name="Picture 4" descr="Team V participates in POD &gt; Vandenberg Air Force Base &gt; Article Display">
            <a:extLst>
              <a:ext uri="{FF2B5EF4-FFF2-40B4-BE49-F238E27FC236}">
                <a16:creationId xmlns:a16="http://schemas.microsoft.com/office/drawing/2014/main" id="{F7DAA10D-774C-463A-8EE6-F83CD899E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41" y="2341059"/>
            <a:ext cx="2193792" cy="1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3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247DB3-C47B-47CE-A0DF-2432E634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Potential Barriers</a:t>
            </a:r>
          </a:p>
        </p:txBody>
      </p:sp>
    </p:spTree>
    <p:extLst>
      <p:ext uri="{BB962C8B-B14F-4D97-AF65-F5344CB8AC3E}">
        <p14:creationId xmlns:p14="http://schemas.microsoft.com/office/powerpoint/2010/main" val="359218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843F-4C12-4DFF-B644-7CB7D547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Potential Barriers for 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EBF8-23FF-4060-91F5-E41E676C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466"/>
            <a:ext cx="8229600" cy="339407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Fewer worksite vaccination clinics available</a:t>
            </a: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People might not feel safe in a clinic or pharmacy setting</a:t>
            </a:r>
          </a:p>
          <a:p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In-person clinic visits could be cancelled or moved to telehealth</a:t>
            </a: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7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A843F-4C12-4DFF-B644-7CB7D547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Potential Barriers for 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EBF8-23FF-4060-91F5-E41E676C8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5000"/>
            <a:ext cx="8229600" cy="3394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Concerns about safety of COVID-19 vaccine could translate to more questions about safety of flu vaccine</a:t>
            </a:r>
          </a:p>
          <a:p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COVID-19-related unemployment might impact ability to afford flu vaccination</a:t>
            </a: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67AE-C826-4DAC-A055-1ED7DFF5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2571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Potential Barriers for 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1782-3AFA-4857-92A0-1E1C7E54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Working parents have limited free time to focus on staying up to date on vaccinations due to work/home schooling/child care responsibilities</a:t>
            </a: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People may equate social distancing/masks with no need for a flu vaccine</a:t>
            </a:r>
          </a:p>
        </p:txBody>
      </p:sp>
    </p:spTree>
    <p:extLst>
      <p:ext uri="{BB962C8B-B14F-4D97-AF65-F5344CB8AC3E}">
        <p14:creationId xmlns:p14="http://schemas.microsoft.com/office/powerpoint/2010/main" val="284891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67AE-C826-4DAC-A055-1ED7DFF5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2571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Potential Barriers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1782-3AFA-4857-92A0-1E1C7E54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2717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rgbClr val="002D73"/>
                </a:solidFill>
              </a:rPr>
              <a:t>Vaccine hesitancy</a:t>
            </a:r>
          </a:p>
          <a:p>
            <a:pPr lvl="1"/>
            <a:r>
              <a:rPr lang="en-US" dirty="0">
                <a:solidFill>
                  <a:srgbClr val="002D73"/>
                </a:solidFill>
              </a:rPr>
              <a:t>Distrust of the safety of a new vaccine</a:t>
            </a:r>
          </a:p>
          <a:p>
            <a:pPr lvl="1"/>
            <a:r>
              <a:rPr lang="en-US" dirty="0">
                <a:solidFill>
                  <a:srgbClr val="002D73"/>
                </a:solidFill>
              </a:rPr>
              <a:t>Distrust of the efficacy of a new vaccine</a:t>
            </a: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r>
              <a:rPr lang="en-US" sz="3300" dirty="0">
                <a:solidFill>
                  <a:srgbClr val="002D73"/>
                </a:solidFill>
              </a:rPr>
              <a:t>Equating flu vaccine with protection from COVID-19</a:t>
            </a:r>
          </a:p>
          <a:p>
            <a:endParaRPr lang="en-US" sz="2800" dirty="0">
              <a:solidFill>
                <a:srgbClr val="002D73"/>
              </a:solidFill>
            </a:endParaRPr>
          </a:p>
          <a:p>
            <a:r>
              <a:rPr lang="en-US" sz="3300" dirty="0">
                <a:solidFill>
                  <a:srgbClr val="002D73"/>
                </a:solidFill>
              </a:rPr>
              <a:t>Vaccine allocation strategy when initial supply is limited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BCC48-4BCE-4EEE-A0F2-93F01FD62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46" y="1114425"/>
            <a:ext cx="2355854" cy="13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3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67AE-C826-4DAC-A055-1ED7DFF5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25717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Potential Barriers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21782-3AFA-4857-92A0-1E1C7E54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solidFill>
                  <a:srgbClr val="002D73"/>
                </a:solidFill>
              </a:rPr>
              <a:t>False sense of security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Won’t get infected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Even if infected,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 symptoms not problematic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 enough to seek vaccine</a:t>
            </a:r>
          </a:p>
          <a:p>
            <a:pPr marL="457200" lvl="1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r>
              <a:rPr lang="en-US" sz="3400" dirty="0">
                <a:solidFill>
                  <a:srgbClr val="002D73"/>
                </a:solidFill>
              </a:rPr>
              <a:t>Misinformation about the vaccine</a:t>
            </a:r>
          </a:p>
          <a:p>
            <a:pPr marL="0" indent="0">
              <a:buNone/>
            </a:pPr>
            <a:endParaRPr lang="en-US" sz="3100" dirty="0">
              <a:solidFill>
                <a:srgbClr val="002D73"/>
              </a:solidFill>
            </a:endParaRPr>
          </a:p>
          <a:p>
            <a:pPr lvl="6"/>
            <a:r>
              <a:rPr lang="en-US" sz="3400" dirty="0">
                <a:solidFill>
                  <a:srgbClr val="002D73"/>
                </a:solidFill>
              </a:rPr>
              <a:t>Fear of adverse events</a:t>
            </a:r>
          </a:p>
          <a:p>
            <a:endParaRPr lang="en-US" sz="3400" dirty="0">
              <a:solidFill>
                <a:srgbClr val="002D73"/>
              </a:solidFill>
            </a:endParaRPr>
          </a:p>
          <a:p>
            <a:pPr lvl="6"/>
            <a:r>
              <a:rPr lang="en-US" sz="3400" dirty="0">
                <a:solidFill>
                  <a:srgbClr val="002D73"/>
                </a:solidFill>
              </a:rPr>
              <a:t>2 dose regimen</a:t>
            </a:r>
          </a:p>
          <a:p>
            <a:endParaRPr lang="en-US" sz="2800" dirty="0">
              <a:solidFill>
                <a:srgbClr val="002D7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8E78B-5080-4439-8338-ECA9B853A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257" y="1041398"/>
            <a:ext cx="3243675" cy="1824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D1910-74A4-4E26-A65D-9F11F581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3462867"/>
            <a:ext cx="2514599" cy="16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4E21AD-3FCF-4C94-B632-B5D4F0F8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2234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Activities for Success</a:t>
            </a:r>
          </a:p>
        </p:txBody>
      </p:sp>
    </p:spTree>
    <p:extLst>
      <p:ext uri="{BB962C8B-B14F-4D97-AF65-F5344CB8AC3E}">
        <p14:creationId xmlns:p14="http://schemas.microsoft.com/office/powerpoint/2010/main" val="296525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E34-083B-445E-8C4E-5204ADA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6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Activities Critical to Successful Influenza Vaccination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B6B8-7DB5-4896-B1A4-4FAAF946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083"/>
            <a:ext cx="8229600" cy="33940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D73"/>
                </a:solidFill>
              </a:rPr>
              <a:t>Coordinated messages on importance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  of flu vaccine and vaccine clinic sites</a:t>
            </a:r>
          </a:p>
          <a:p>
            <a:pPr marL="0" indent="0">
              <a:buNone/>
            </a:pPr>
            <a:endParaRPr lang="en-US" sz="2400" dirty="0">
              <a:solidFill>
                <a:srgbClr val="002D73"/>
              </a:solidFill>
            </a:endParaRPr>
          </a:p>
          <a:p>
            <a:r>
              <a:rPr lang="en-US" sz="2400" dirty="0">
                <a:solidFill>
                  <a:srgbClr val="002D73"/>
                </a:solidFill>
              </a:rPr>
              <a:t>Protocols to ensure patients can be safely vaccinated</a:t>
            </a:r>
          </a:p>
          <a:p>
            <a:pPr marL="0" indent="0">
              <a:buNone/>
            </a:pPr>
            <a:endParaRPr lang="en-US" sz="2400" dirty="0">
              <a:solidFill>
                <a:srgbClr val="002D73"/>
              </a:solidFill>
            </a:endParaRPr>
          </a:p>
          <a:p>
            <a:r>
              <a:rPr lang="en-US" sz="2400" dirty="0">
                <a:solidFill>
                  <a:srgbClr val="002D73"/>
                </a:solidFill>
              </a:rPr>
              <a:t>Creative approaches to address access/disparity issues and common misperceptions about flu vaccination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628F2-0F76-4775-982A-C634BBD5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34" y="1045815"/>
            <a:ext cx="2971799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1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E34-083B-445E-8C4E-5204ADA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6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Activities Critical to Successful Influenza Vaccination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B6B8-7DB5-4896-B1A4-4FAAF946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656"/>
            <a:ext cx="8229600" cy="33940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D73"/>
                </a:solidFill>
              </a:rPr>
              <a:t>Information on Medicaid, VFC insurance subsidies, or payment options for those without insurance</a:t>
            </a:r>
          </a:p>
          <a:p>
            <a:pPr marL="0" indent="0">
              <a:buNone/>
            </a:pPr>
            <a:endParaRPr lang="en-US" sz="2400" dirty="0">
              <a:solidFill>
                <a:srgbClr val="002D73"/>
              </a:solidFill>
            </a:endParaRPr>
          </a:p>
          <a:p>
            <a:r>
              <a:rPr lang="en-US" sz="2400" dirty="0">
                <a:solidFill>
                  <a:srgbClr val="002D73"/>
                </a:solidFill>
              </a:rPr>
              <a:t>Continue vaccination efforts for the duration of flu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B5626-6658-46AF-AF2C-D126FDEF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66" y="3212806"/>
            <a:ext cx="2446867" cy="17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5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926" y="1111561"/>
            <a:ext cx="76962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en-US" sz="2800" b="1" dirty="0">
              <a:solidFill>
                <a:srgbClr val="002D73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b="1" dirty="0" err="1">
                <a:solidFill>
                  <a:srgbClr val="002D73"/>
                </a:solidFill>
                <a:ea typeface="ＭＳ Ｐゴシック" panose="020B0600070205080204" pitchFamily="34" charset="-128"/>
              </a:rPr>
              <a:t>CriticalVAX</a:t>
            </a:r>
            <a:r>
              <a:rPr lang="en-US" altLang="en-US" sz="2800" b="1" dirty="0">
                <a:solidFill>
                  <a:srgbClr val="002D73"/>
                </a:solidFill>
                <a:ea typeface="ＭＳ Ｐゴシック" panose="020B0600070205080204" pitchFamily="34" charset="-128"/>
              </a:rPr>
              <a:t> – Medical Countermeasure Full-Scale Exercise/Real Event  2020-2021 (BPR-5/CRI-6)</a:t>
            </a:r>
          </a:p>
          <a:p>
            <a:endParaRPr lang="en-US" sz="2800" b="1" dirty="0">
              <a:solidFill>
                <a:srgbClr val="002D7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58" y="2719896"/>
            <a:ext cx="730106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Health Emergency Preparedness</a:t>
            </a:r>
          </a:p>
          <a:p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Epidemiology</a:t>
            </a:r>
          </a:p>
          <a:p>
            <a:r>
              <a:rPr lang="en-US" sz="20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Administration Unit</a:t>
            </a:r>
          </a:p>
          <a:p>
            <a:endParaRPr lang="en-US" sz="2800" b="1" dirty="0">
              <a:solidFill>
                <a:srgbClr val="64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DC053719-3034-4590-A27A-4D0AF5D4DA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65" y="171351"/>
            <a:ext cx="2082109" cy="130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704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E34-083B-445E-8C4E-5204ADA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6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Activities Critical to Successful COVID-19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B6B8-7DB5-4896-B1A4-4FAAF946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656"/>
            <a:ext cx="8229600" cy="339407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2D73"/>
                </a:solidFill>
              </a:rPr>
              <a:t>Set public expectations of what the vaccine can achieve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Not going to prevent all </a:t>
            </a:r>
            <a:r>
              <a:rPr lang="en-US" sz="2400" i="1" dirty="0">
                <a:solidFill>
                  <a:srgbClr val="002D73"/>
                </a:solidFill>
              </a:rPr>
              <a:t>infection,</a:t>
            </a:r>
            <a:r>
              <a:rPr lang="en-US" sz="2400" dirty="0">
                <a:solidFill>
                  <a:srgbClr val="002D73"/>
                </a:solidFill>
              </a:rPr>
              <a:t> but going to prevent </a:t>
            </a:r>
            <a:r>
              <a:rPr lang="en-US" sz="2400" i="1" dirty="0">
                <a:solidFill>
                  <a:srgbClr val="002D73"/>
                </a:solidFill>
              </a:rPr>
              <a:t>disease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Lower the level of circulating virus</a:t>
            </a:r>
          </a:p>
          <a:p>
            <a:r>
              <a:rPr lang="en-US" sz="2600" dirty="0">
                <a:solidFill>
                  <a:srgbClr val="002D73"/>
                </a:solidFill>
              </a:rPr>
              <a:t>Provide accurate, timely, vetted public education materials</a:t>
            </a:r>
          </a:p>
          <a:p>
            <a:pPr marL="0" indent="0">
              <a:buNone/>
            </a:pPr>
            <a:endParaRPr lang="en-US" sz="24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3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9E34-083B-445E-8C4E-5204ADAE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6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Activities Critical to Successful COVID-19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8B6B8-7DB5-4896-B1A4-4FAAF946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3656"/>
            <a:ext cx="8229600" cy="339407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2D73"/>
                </a:solidFill>
              </a:rPr>
              <a:t>Continue mitigation strategies (masks, social distancing, hand washing) until critical mass is vaccinated</a:t>
            </a:r>
          </a:p>
          <a:p>
            <a:r>
              <a:rPr lang="en-US" sz="2600" dirty="0">
                <a:solidFill>
                  <a:srgbClr val="002D73"/>
                </a:solidFill>
              </a:rPr>
              <a:t>Continue to test, trace, isolate, and treat</a:t>
            </a:r>
          </a:p>
          <a:p>
            <a:r>
              <a:rPr lang="en-US" sz="2600" dirty="0">
                <a:solidFill>
                  <a:srgbClr val="002D73"/>
                </a:solidFill>
              </a:rPr>
              <a:t>Continue quarantine of travelers from areas with widespread transmission/infections</a:t>
            </a:r>
            <a:endParaRPr lang="en-US" sz="24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B486-C40A-44F9-BCB0-8F75FC8E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02" y="2072882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MCM Full-Scale Objectives</a:t>
            </a:r>
          </a:p>
        </p:txBody>
      </p:sp>
    </p:spTree>
    <p:extLst>
      <p:ext uri="{BB962C8B-B14F-4D97-AF65-F5344CB8AC3E}">
        <p14:creationId xmlns:p14="http://schemas.microsoft.com/office/powerpoint/2010/main" val="322197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MCM Full-Scale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622"/>
            <a:ext cx="8229600" cy="407987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2D73"/>
                </a:solidFill>
              </a:rPr>
              <a:t>Objective 1:  </a:t>
            </a:r>
            <a:r>
              <a:rPr lang="en-US" sz="1800" dirty="0">
                <a:solidFill>
                  <a:srgbClr val="002D73"/>
                </a:solidFill>
              </a:rPr>
              <a:t>Notify and confirm availability of the pre-identified Point of Dispensing /Point of Administration (POD/POA) site within one hour of the decision to activate the site.</a:t>
            </a:r>
            <a:r>
              <a:rPr lang="en-US" sz="1800" b="1" dirty="0">
                <a:solidFill>
                  <a:srgbClr val="002D73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2:</a:t>
            </a:r>
            <a:r>
              <a:rPr lang="en-US" sz="1800" dirty="0">
                <a:solidFill>
                  <a:srgbClr val="002D73"/>
                </a:solidFill>
              </a:rPr>
              <a:t>  Develop a schedule to cover the first two (2) operational periods at least 24 hours prior to the start of POD/POA operations. 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3:  </a:t>
            </a:r>
            <a:r>
              <a:rPr lang="en-US" sz="1800" dirty="0">
                <a:solidFill>
                  <a:srgbClr val="002D73"/>
                </a:solidFill>
              </a:rPr>
              <a:t>Notify and confirm availability of personnel identified to fill roles for the first operational period at least 24 hours prior to the start of POD/POA operations.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72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MCM Full-Scale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01"/>
            <a:ext cx="8229600" cy="4079875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rgbClr val="002D73"/>
                </a:solidFill>
              </a:rPr>
              <a:t>Objective 4:</a:t>
            </a:r>
            <a:r>
              <a:rPr lang="en-US" sz="1800" dirty="0">
                <a:solidFill>
                  <a:srgbClr val="002D73"/>
                </a:solidFill>
              </a:rPr>
              <a:t>  Ensure that all identified POD/POA staff for first operational period report to the POD/POA within 30 minutes of identified reporting time.</a:t>
            </a:r>
            <a:endParaRPr lang="en-US" sz="1800" b="1" dirty="0">
              <a:solidFill>
                <a:srgbClr val="002D73"/>
              </a:solidFill>
            </a:endParaRPr>
          </a:p>
          <a:p>
            <a:endParaRPr lang="en-US" sz="1800" b="1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5:</a:t>
            </a:r>
            <a:r>
              <a:rPr lang="en-US" sz="1800" dirty="0">
                <a:solidFill>
                  <a:srgbClr val="002D73"/>
                </a:solidFill>
              </a:rPr>
              <a:t>  Manage delivery and recovery of the MCM and ancillary supplies to the POD/POA site using the Medical Emergency Response Inventory Tracking System (MERITS) or another inventory system used by the county.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6:</a:t>
            </a:r>
            <a:r>
              <a:rPr lang="en-US" sz="1800" dirty="0">
                <a:solidFill>
                  <a:srgbClr val="002D73"/>
                </a:solidFill>
              </a:rPr>
              <a:t>  Set up POD/POA (materiel, layout, supplies, stations for staff) within six (6) hours prior to POD/POA operations.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7:</a:t>
            </a:r>
            <a:r>
              <a:rPr lang="en-US" sz="1800" dirty="0">
                <a:solidFill>
                  <a:srgbClr val="002D73"/>
                </a:solidFill>
              </a:rPr>
              <a:t>  Inform public of dispensing/administration operations, including locations, time period of availability, and method of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D73"/>
                </a:solidFill>
              </a:rPr>
              <a:t>     delivery at least 48 hours prior to start of POD/POA operations.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MCM Full-Scale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85" y="950504"/>
            <a:ext cx="8229600" cy="4079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1600" dirty="0">
              <a:solidFill>
                <a:srgbClr val="002D73"/>
              </a:solidFill>
            </a:endParaRPr>
          </a:p>
          <a:p>
            <a:r>
              <a:rPr lang="en-US" sz="1900" b="1" dirty="0">
                <a:solidFill>
                  <a:srgbClr val="002D73"/>
                </a:solidFill>
              </a:rPr>
              <a:t>Objective 8:</a:t>
            </a:r>
            <a:r>
              <a:rPr lang="en-US" sz="1900" dirty="0">
                <a:solidFill>
                  <a:srgbClr val="002D73"/>
                </a:solidFill>
              </a:rPr>
              <a:t>  Activate the Countermeasure Data Management System (CDMS) or other online electronic pre-registration (e.g., eHealth Scheduling) at least 48 hours before POD/POA operations start to allow recipients to register per planned operational periods to support social distancing within the POD/POA.</a:t>
            </a:r>
          </a:p>
          <a:p>
            <a:pPr marL="0" indent="0">
              <a:buNone/>
            </a:pPr>
            <a:endParaRPr lang="en-US" sz="1900" dirty="0">
              <a:solidFill>
                <a:srgbClr val="002D73"/>
              </a:solidFill>
            </a:endParaRPr>
          </a:p>
          <a:p>
            <a:r>
              <a:rPr lang="en-US" sz="1900" b="1" dirty="0">
                <a:solidFill>
                  <a:srgbClr val="002D73"/>
                </a:solidFill>
              </a:rPr>
              <a:t>Objective 9:</a:t>
            </a:r>
            <a:r>
              <a:rPr lang="en-US" sz="1900" dirty="0">
                <a:solidFill>
                  <a:srgbClr val="002D73"/>
                </a:solidFill>
              </a:rPr>
              <a:t>  Ensure that individuals with access and functional needs are provided additional support as requested</a:t>
            </a:r>
            <a:r>
              <a:rPr lang="en-US" sz="1900" b="1" dirty="0">
                <a:solidFill>
                  <a:srgbClr val="002D73"/>
                </a:solidFill>
              </a:rPr>
              <a:t>.</a:t>
            </a:r>
          </a:p>
          <a:p>
            <a:pPr marL="0" indent="0">
              <a:buNone/>
            </a:pPr>
            <a:endParaRPr lang="en-US" sz="1900" dirty="0">
              <a:solidFill>
                <a:srgbClr val="002D73"/>
              </a:solidFill>
            </a:endParaRPr>
          </a:p>
          <a:p>
            <a:r>
              <a:rPr lang="en-US" sz="1900" b="1" dirty="0">
                <a:solidFill>
                  <a:srgbClr val="002D73"/>
                </a:solidFill>
              </a:rPr>
              <a:t>Objective 10:</a:t>
            </a:r>
            <a:r>
              <a:rPr lang="en-US" sz="1900" dirty="0">
                <a:solidFill>
                  <a:srgbClr val="002D73"/>
                </a:solidFill>
              </a:rPr>
              <a:t> Provide Just-in-Time Training (JITT) to POD/POA staff and volunteers within 24 hours before the start of POD/POA Operations.</a:t>
            </a:r>
          </a:p>
          <a:p>
            <a:pPr marL="0" indent="0">
              <a:buNone/>
            </a:pPr>
            <a:endParaRPr lang="en-US" sz="1900" dirty="0">
              <a:solidFill>
                <a:srgbClr val="002D73"/>
              </a:solidFill>
            </a:endParaRPr>
          </a:p>
          <a:p>
            <a:r>
              <a:rPr lang="en-US" sz="1900" b="1" dirty="0">
                <a:solidFill>
                  <a:srgbClr val="002D73"/>
                </a:solidFill>
              </a:rPr>
              <a:t>Objective 11:</a:t>
            </a:r>
            <a:r>
              <a:rPr lang="en-US" sz="1900" dirty="0">
                <a:solidFill>
                  <a:srgbClr val="002D73"/>
                </a:solidFill>
              </a:rPr>
              <a:t> Sustain MCM administration operations for three (3) hours and determine hourly throughput based on the throughput for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2D73"/>
                </a:solidFill>
              </a:rPr>
              <a:t>     the specific POD/POA plan for that site.</a:t>
            </a:r>
          </a:p>
          <a:p>
            <a:endParaRPr lang="en-US" sz="16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2D73"/>
              </a:solidFill>
            </a:endParaRPr>
          </a:p>
          <a:p>
            <a:endParaRPr lang="en-US" sz="1600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23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MCM Full-Scale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71" y="865073"/>
            <a:ext cx="8229600" cy="40798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12:  </a:t>
            </a:r>
            <a:r>
              <a:rPr lang="en-US" sz="1800" dirty="0">
                <a:solidFill>
                  <a:srgbClr val="002D73"/>
                </a:solidFill>
              </a:rPr>
              <a:t>Demonstrate maintaining Cold Chain storage of the MCM in accordance with package instructions and the “Vaccine Storage and Handling Toolkit” (January 2020) throughout entire POD operations.</a:t>
            </a:r>
          </a:p>
          <a:p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13:</a:t>
            </a:r>
            <a:r>
              <a:rPr lang="en-US" sz="1800" dirty="0">
                <a:solidFill>
                  <a:srgbClr val="002D73"/>
                </a:solidFill>
              </a:rPr>
              <a:t>  Simulate/administer MCM to affected population for a three (3) hour dispensing period, and ensure outcomes are recorded in CDMS.  (Target: #5 in Health Electronic Response Data System (HERDS) Security Survey for the POD/POA site being exercised).</a:t>
            </a:r>
          </a:p>
          <a:p>
            <a:pPr marL="0" indent="0">
              <a:buNone/>
            </a:pPr>
            <a:endParaRPr lang="en-US" sz="1800" dirty="0">
              <a:solidFill>
                <a:srgbClr val="002D73"/>
              </a:solidFill>
            </a:endParaRPr>
          </a:p>
          <a:p>
            <a:r>
              <a:rPr lang="en-US" sz="1800" b="1" dirty="0">
                <a:solidFill>
                  <a:srgbClr val="002D73"/>
                </a:solidFill>
              </a:rPr>
              <a:t>Objective 14:</a:t>
            </a:r>
            <a:r>
              <a:rPr lang="en-US" sz="1800" dirty="0">
                <a:solidFill>
                  <a:srgbClr val="002D73"/>
                </a:solidFill>
              </a:rPr>
              <a:t> Provide 100% of recipients with instructions on the procedure for reporting adverse events and medical follow-up immediately after vaccine is administered.</a:t>
            </a:r>
          </a:p>
          <a:p>
            <a:pPr marL="0" indent="0">
              <a:buNone/>
            </a:pPr>
            <a:endParaRPr lang="en-US" sz="16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rgbClr val="002D73"/>
              </a:solidFill>
            </a:endParaRPr>
          </a:p>
          <a:p>
            <a:endParaRPr lang="en-US" sz="2400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72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A2A39-161C-460F-B9C0-95F15D35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6322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Details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56238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Details for Seasonal Influenza POD/POA</a:t>
            </a:r>
          </a:p>
        </p:txBody>
      </p:sp>
      <p:pic>
        <p:nvPicPr>
          <p:cNvPr id="1026" name="Picture 2" descr="A Day At The H1N1 Pod: Yankton Gets Shot At Vaccine | Community |  yankton.net">
            <a:extLst>
              <a:ext uri="{FF2B5EF4-FFF2-40B4-BE49-F238E27FC236}">
                <a16:creationId xmlns:a16="http://schemas.microsoft.com/office/drawing/2014/main" id="{EA1D010F-FB83-44D8-B820-B369B2AD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90" y="2838516"/>
            <a:ext cx="2908110" cy="16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0E44A1-C209-4E50-AA0A-0D507E7D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39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Open POD/POA at a </a:t>
            </a:r>
            <a:r>
              <a:rPr lang="en-US" sz="2800" b="1" dirty="0">
                <a:solidFill>
                  <a:srgbClr val="002D73"/>
                </a:solidFill>
              </a:rPr>
              <a:t>Point of Dispensing/Point of Administration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General Population 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Acceptable to use a more focused group, e.g.</a:t>
            </a:r>
          </a:p>
          <a:p>
            <a:pPr lvl="2"/>
            <a:r>
              <a:rPr lang="en-US" sz="2000" dirty="0">
                <a:solidFill>
                  <a:srgbClr val="002D73"/>
                </a:solidFill>
              </a:rPr>
              <a:t>Homeless</a:t>
            </a:r>
          </a:p>
          <a:p>
            <a:pPr lvl="2"/>
            <a:r>
              <a:rPr lang="en-US" sz="2000" dirty="0">
                <a:solidFill>
                  <a:srgbClr val="002D73"/>
                </a:solidFill>
              </a:rPr>
              <a:t>County employees</a:t>
            </a:r>
          </a:p>
          <a:p>
            <a:pPr lvl="2"/>
            <a:r>
              <a:rPr lang="en-US" sz="2000" dirty="0">
                <a:solidFill>
                  <a:srgbClr val="002D73"/>
                </a:solidFill>
              </a:rPr>
              <a:t>Adults over 18</a:t>
            </a:r>
          </a:p>
          <a:p>
            <a:pPr lvl="2"/>
            <a:r>
              <a:rPr lang="en-US" sz="2000" dirty="0">
                <a:solidFill>
                  <a:srgbClr val="002D73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726909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Details for COVID-19 POD/POA</a:t>
            </a:r>
          </a:p>
        </p:txBody>
      </p:sp>
      <p:pic>
        <p:nvPicPr>
          <p:cNvPr id="1026" name="Picture 2" descr="A Day At The H1N1 Pod: Yankton Gets Shot At Vaccine | Community |  yankton.net">
            <a:extLst>
              <a:ext uri="{FF2B5EF4-FFF2-40B4-BE49-F238E27FC236}">
                <a16:creationId xmlns:a16="http://schemas.microsoft.com/office/drawing/2014/main" id="{EA1D010F-FB83-44D8-B820-B369B2ADC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90" y="2838516"/>
            <a:ext cx="2908110" cy="161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0E44A1-C209-4E50-AA0A-0D507E7D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35507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Open POD/POA at a </a:t>
            </a:r>
            <a:r>
              <a:rPr lang="en-US" sz="2800" b="1" dirty="0">
                <a:solidFill>
                  <a:srgbClr val="002D73"/>
                </a:solidFill>
              </a:rPr>
              <a:t>Point of Dispensing/Point of Administration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Prioritization will depend on guidance from CDC</a:t>
            </a:r>
          </a:p>
          <a:p>
            <a:pPr lvl="2"/>
            <a:r>
              <a:rPr lang="en-US" sz="2200" dirty="0">
                <a:solidFill>
                  <a:srgbClr val="002D73"/>
                </a:solidFill>
              </a:rPr>
              <a:t>May include:</a:t>
            </a:r>
          </a:p>
          <a:p>
            <a:pPr lvl="3"/>
            <a:r>
              <a:rPr lang="en-US" dirty="0">
                <a:solidFill>
                  <a:srgbClr val="002D73"/>
                </a:solidFill>
              </a:rPr>
              <a:t>Critical Infrastructure</a:t>
            </a:r>
          </a:p>
          <a:p>
            <a:pPr lvl="3"/>
            <a:r>
              <a:rPr lang="en-US" dirty="0">
                <a:solidFill>
                  <a:srgbClr val="002D73"/>
                </a:solidFill>
              </a:rPr>
              <a:t>Nursing homes </a:t>
            </a:r>
          </a:p>
          <a:p>
            <a:pPr lvl="3"/>
            <a:r>
              <a:rPr lang="en-US" dirty="0">
                <a:solidFill>
                  <a:srgbClr val="002D73"/>
                </a:solidFill>
              </a:rPr>
              <a:t>Healthcare workers</a:t>
            </a:r>
          </a:p>
          <a:p>
            <a:pPr lvl="3"/>
            <a:r>
              <a:rPr lang="en-US" dirty="0">
                <a:solidFill>
                  <a:srgbClr val="002D73"/>
                </a:solidFill>
              </a:rPr>
              <a:t>Individuals at higher risk</a:t>
            </a:r>
          </a:p>
        </p:txBody>
      </p:sp>
    </p:spTree>
    <p:extLst>
      <p:ext uri="{BB962C8B-B14F-4D97-AF65-F5344CB8AC3E}">
        <p14:creationId xmlns:p14="http://schemas.microsoft.com/office/powerpoint/2010/main" val="305649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23" y="2395139"/>
            <a:ext cx="456450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LHDs Conducting MCM POD/POAs</a:t>
            </a:r>
          </a:p>
        </p:txBody>
      </p:sp>
    </p:spTree>
    <p:extLst>
      <p:ext uri="{BB962C8B-B14F-4D97-AF65-F5344CB8AC3E}">
        <p14:creationId xmlns:p14="http://schemas.microsoft.com/office/powerpoint/2010/main" val="295752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78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Details for Seasonal Influenza POD/POA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3394075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Timeframe – 3 hours (without set-up and demobilization)</a:t>
            </a:r>
          </a:p>
          <a:p>
            <a:pPr lvl="1"/>
            <a:r>
              <a:rPr lang="en-US" i="1" dirty="0">
                <a:solidFill>
                  <a:srgbClr val="002D73"/>
                </a:solidFill>
              </a:rPr>
              <a:t>E.g.</a:t>
            </a:r>
            <a:r>
              <a:rPr lang="en-US" dirty="0">
                <a:solidFill>
                  <a:srgbClr val="002D73"/>
                </a:solidFill>
              </a:rPr>
              <a:t>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4" y="2714573"/>
            <a:ext cx="2160292" cy="2016177"/>
          </a:xfrm>
          <a:prstGeom prst="rect">
            <a:avLst/>
          </a:prstGeom>
        </p:spPr>
      </p:pic>
      <p:sp>
        <p:nvSpPr>
          <p:cNvPr id="33" name="Down Arrow 32"/>
          <p:cNvSpPr/>
          <p:nvPr/>
        </p:nvSpPr>
        <p:spPr>
          <a:xfrm rot="18098203">
            <a:off x="2455112" y="2738055"/>
            <a:ext cx="645080" cy="1291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3714888">
            <a:off x="5719835" y="2826732"/>
            <a:ext cx="601349" cy="121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885534">
            <a:off x="2310745" y="3199274"/>
            <a:ext cx="97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Set up </a:t>
            </a:r>
          </a:p>
        </p:txBody>
      </p:sp>
      <p:sp>
        <p:nvSpPr>
          <p:cNvPr id="36" name="TextBox 35"/>
          <p:cNvSpPr txBox="1"/>
          <p:nvPr/>
        </p:nvSpPr>
        <p:spPr>
          <a:xfrm rot="19860897">
            <a:off x="5613431" y="3055073"/>
            <a:ext cx="147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chemeClr val="bg1"/>
                </a:solidFill>
              </a:rPr>
              <a:t>Demob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BEEB9C-6911-4D56-A3F9-340171CE9ACD}"/>
              </a:ext>
            </a:extLst>
          </p:cNvPr>
          <p:cNvCxnSpPr/>
          <p:nvPr/>
        </p:nvCxnSpPr>
        <p:spPr>
          <a:xfrm>
            <a:off x="3909060" y="2897187"/>
            <a:ext cx="491230" cy="8994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ADE131-F77C-447F-B0A2-73B642290F3E}"/>
              </a:ext>
            </a:extLst>
          </p:cNvPr>
          <p:cNvCxnSpPr>
            <a:cxnSpLocks/>
          </p:cNvCxnSpPr>
          <p:nvPr/>
        </p:nvCxnSpPr>
        <p:spPr>
          <a:xfrm flipV="1">
            <a:off x="4400290" y="3194753"/>
            <a:ext cx="901657" cy="5437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Block Arc 3">
            <a:extLst>
              <a:ext uri="{FF2B5EF4-FFF2-40B4-BE49-F238E27FC236}">
                <a16:creationId xmlns:a16="http://schemas.microsoft.com/office/drawing/2014/main" id="{E0E96206-3F8C-487D-8D1F-B00F13F5A7F4}"/>
              </a:ext>
            </a:extLst>
          </p:cNvPr>
          <p:cNvSpPr/>
          <p:nvPr/>
        </p:nvSpPr>
        <p:spPr>
          <a:xfrm rot="1071994">
            <a:off x="3570418" y="2074486"/>
            <a:ext cx="2133710" cy="152094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162D4-C3E9-4DD2-960B-069EB564DEFC}"/>
              </a:ext>
            </a:extLst>
          </p:cNvPr>
          <p:cNvSpPr txBox="1"/>
          <p:nvPr/>
        </p:nvSpPr>
        <p:spPr>
          <a:xfrm rot="1095466">
            <a:off x="4546879" y="2156772"/>
            <a:ext cx="76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POD</a:t>
            </a:r>
          </a:p>
        </p:txBody>
      </p:sp>
    </p:spTree>
    <p:extLst>
      <p:ext uri="{BB962C8B-B14F-4D97-AF65-F5344CB8AC3E}">
        <p14:creationId xmlns:p14="http://schemas.microsoft.com/office/powerpoint/2010/main" val="3742045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C2C2-75B2-4EA4-8393-E6012270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Details for Seasonal Influenza POD/POA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2125-BDDC-451C-9A48-CA3D0DDC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>
                <a:solidFill>
                  <a:srgbClr val="002D73"/>
                </a:solidFill>
              </a:rPr>
              <a:t>Use of Countermeasure Data Management System (CDMS) </a:t>
            </a:r>
          </a:p>
          <a:p>
            <a:pPr lvl="1"/>
            <a:r>
              <a:rPr lang="en-US" sz="2100" dirty="0">
                <a:solidFill>
                  <a:srgbClr val="002D73"/>
                </a:solidFill>
              </a:rPr>
              <a:t>Vaccination, staffing and traffic flow planning</a:t>
            </a:r>
          </a:p>
          <a:p>
            <a:pPr lvl="1"/>
            <a:r>
              <a:rPr lang="en-US" sz="2100" dirty="0">
                <a:solidFill>
                  <a:srgbClr val="002D73"/>
                </a:solidFill>
              </a:rPr>
              <a:t>Public registration before Operation  </a:t>
            </a:r>
          </a:p>
          <a:p>
            <a:pPr lvl="1"/>
            <a:r>
              <a:rPr lang="en-US" sz="2100" dirty="0">
                <a:solidFill>
                  <a:srgbClr val="002D73"/>
                </a:solidFill>
              </a:rPr>
              <a:t>On-site kiosk registration for walk-in vaccine recipients during POD hours </a:t>
            </a:r>
          </a:p>
          <a:p>
            <a:pPr lvl="1"/>
            <a:r>
              <a:rPr lang="en-US" sz="2100" dirty="0">
                <a:solidFill>
                  <a:srgbClr val="002D73"/>
                </a:solidFill>
              </a:rPr>
              <a:t>Easy, accurate real-time point-of-care documentation of vaccine or countermeasure administration </a:t>
            </a:r>
          </a:p>
          <a:p>
            <a:pPr lvl="1"/>
            <a:r>
              <a:rPr lang="en-US" sz="2100" dirty="0">
                <a:solidFill>
                  <a:srgbClr val="002D73"/>
                </a:solidFill>
              </a:rPr>
              <a:t>Vaccine administration reporting to NYSIIS </a:t>
            </a:r>
          </a:p>
          <a:p>
            <a:pPr lvl="1"/>
            <a:endParaRPr lang="en-US" sz="18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55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DB47-51A0-4ED0-AC2F-0346BB7A9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Details for COVID-19 POD/POA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72EE2-5C86-4B55-8343-05070D950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100" dirty="0">
                <a:solidFill>
                  <a:srgbClr val="002D73"/>
                </a:solidFill>
              </a:rPr>
              <a:t>POD/POA timing and details currently unknown</a:t>
            </a:r>
          </a:p>
          <a:p>
            <a:r>
              <a:rPr lang="en-US" sz="3100" dirty="0">
                <a:solidFill>
                  <a:srgbClr val="002D73"/>
                </a:solidFill>
              </a:rPr>
              <a:t>Contingencies include: </a:t>
            </a:r>
          </a:p>
          <a:p>
            <a:pPr marL="914378" lvl="2" indent="0">
              <a:buNone/>
            </a:pPr>
            <a:r>
              <a:rPr lang="en-US" sz="1950" dirty="0">
                <a:solidFill>
                  <a:srgbClr val="002D73"/>
                </a:solidFill>
              </a:rPr>
              <a:t>-    Timing of release of vaccine </a:t>
            </a:r>
          </a:p>
          <a:p>
            <a:pPr marL="914378" lvl="2" indent="0">
              <a:buNone/>
            </a:pPr>
            <a:r>
              <a:rPr lang="en-US" sz="1950" dirty="0">
                <a:solidFill>
                  <a:srgbClr val="002D73"/>
                </a:solidFill>
              </a:rPr>
              <a:t>-    Quantity of vaccine released </a:t>
            </a:r>
          </a:p>
          <a:p>
            <a:pPr marL="914378" lvl="2" indent="0">
              <a:buNone/>
            </a:pPr>
            <a:r>
              <a:rPr lang="en-US" sz="1950" dirty="0">
                <a:solidFill>
                  <a:srgbClr val="002D73"/>
                </a:solidFill>
              </a:rPr>
              <a:t>-    Number of doses required for efficacy </a:t>
            </a:r>
          </a:p>
          <a:p>
            <a:pPr marL="914378" lvl="2" indent="0">
              <a:buNone/>
            </a:pPr>
            <a:r>
              <a:rPr lang="en-US" sz="1950" dirty="0">
                <a:solidFill>
                  <a:srgbClr val="002D73"/>
                </a:solidFill>
              </a:rPr>
              <a:t>-    Prioritization scheme for limited vaccine </a:t>
            </a:r>
          </a:p>
          <a:p>
            <a:pPr marL="1257278" lvl="2" indent="-342900">
              <a:buFontTx/>
              <a:buChar char="-"/>
            </a:pPr>
            <a:r>
              <a:rPr lang="en-US" sz="1950" dirty="0">
                <a:solidFill>
                  <a:srgbClr val="002D73"/>
                </a:solidFill>
              </a:rPr>
              <a:t>Vaccine storage requirements </a:t>
            </a:r>
          </a:p>
          <a:p>
            <a:pPr marL="1257278" lvl="2" indent="-342900">
              <a:buFontTx/>
              <a:buChar char="-"/>
            </a:pPr>
            <a:r>
              <a:rPr lang="en-US" sz="1950" dirty="0">
                <a:solidFill>
                  <a:srgbClr val="002D73"/>
                </a:solidFill>
              </a:rPr>
              <a:t>Administration reporting requirements </a:t>
            </a:r>
          </a:p>
          <a:p>
            <a:pPr marL="1257278" lvl="2" indent="-342900">
              <a:buFontTx/>
              <a:buChar char="-"/>
            </a:pPr>
            <a:r>
              <a:rPr lang="en-US" sz="1950" dirty="0">
                <a:solidFill>
                  <a:srgbClr val="002D73"/>
                </a:solidFill>
              </a:rPr>
              <a:t>Guidance from CDC/other Federal partners </a:t>
            </a:r>
          </a:p>
          <a:p>
            <a:r>
              <a:rPr lang="en-US" sz="3100" dirty="0">
                <a:solidFill>
                  <a:srgbClr val="002D73"/>
                </a:solidFill>
              </a:rPr>
              <a:t>These will all effect POD/POA and CDMS planning</a:t>
            </a:r>
          </a:p>
          <a:p>
            <a:pPr lvl="2">
              <a:buFontTx/>
              <a:buChar char="-"/>
            </a:pPr>
            <a:endParaRPr lang="en-US" sz="1950" dirty="0">
              <a:solidFill>
                <a:srgbClr val="002D7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B2BBE8-7814-4267-97AA-2A1819EA7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82" y="1675474"/>
            <a:ext cx="2739019" cy="17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64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6DAABF-B3E5-428E-855E-1809CD31F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5608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D73"/>
                </a:solidFill>
              </a:rPr>
              <a:t>Considerations for Seasonal Influenza </a:t>
            </a:r>
            <a:br>
              <a:rPr lang="en-US" b="1" dirty="0">
                <a:solidFill>
                  <a:srgbClr val="002D73"/>
                </a:solidFill>
              </a:rPr>
            </a:br>
            <a:r>
              <a:rPr lang="en-US" b="1" dirty="0">
                <a:solidFill>
                  <a:srgbClr val="002D73"/>
                </a:solidFill>
              </a:rPr>
              <a:t>AND </a:t>
            </a:r>
            <a:br>
              <a:rPr lang="en-US" b="1" dirty="0">
                <a:solidFill>
                  <a:srgbClr val="002D73"/>
                </a:solidFill>
              </a:rPr>
            </a:br>
            <a:r>
              <a:rPr lang="en-US" b="1" dirty="0">
                <a:solidFill>
                  <a:srgbClr val="002D73"/>
                </a:solidFill>
              </a:rPr>
              <a:t>COVID-19 POD/POAs</a:t>
            </a:r>
          </a:p>
        </p:txBody>
      </p:sp>
    </p:spTree>
    <p:extLst>
      <p:ext uri="{BB962C8B-B14F-4D97-AF65-F5344CB8AC3E}">
        <p14:creationId xmlns:p14="http://schemas.microsoft.com/office/powerpoint/2010/main" val="627323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2A91-9932-418A-B9EB-E9C16B0A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69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4CAE-CABD-44AC-8EA8-91215A41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7945"/>
            <a:ext cx="8229600" cy="3629284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>
                <a:solidFill>
                  <a:srgbClr val="002D73"/>
                </a:solidFill>
              </a:rPr>
              <a:t>During the POD/POA, ensure physical distancing and enhanced infection control measures are in place and implemented</a:t>
            </a:r>
            <a:endParaRPr lang="en-US" sz="3800" b="1" dirty="0"/>
          </a:p>
          <a:p>
            <a:pPr lvl="1"/>
            <a:r>
              <a:rPr lang="en-US" sz="3800" b="1" i="1" dirty="0">
                <a:solidFill>
                  <a:srgbClr val="002D73"/>
                </a:solidFill>
              </a:rPr>
              <a:t>CDC/EPA Guidance</a:t>
            </a:r>
            <a:r>
              <a:rPr lang="en-US" sz="3800" i="1" dirty="0">
                <a:solidFill>
                  <a:srgbClr val="002D73"/>
                </a:solidFill>
              </a:rPr>
              <a:t> </a:t>
            </a:r>
            <a:r>
              <a:rPr lang="en-US" i="1" dirty="0">
                <a:solidFill>
                  <a:srgbClr val="002D73"/>
                </a:solidFill>
              </a:rPr>
              <a:t>(</a:t>
            </a:r>
            <a:r>
              <a:rPr lang="en-US" dirty="0">
                <a:hlinkClick r:id="rId2"/>
              </a:rPr>
              <a:t>https://www.cdc.gov/coronavirus/2019-ncov/community/pdf/Reopening_America_Guidance.pdf</a:t>
            </a:r>
            <a:r>
              <a:rPr lang="en-US" dirty="0"/>
              <a:t>)</a:t>
            </a:r>
            <a:endParaRPr lang="en-US" i="1" dirty="0">
              <a:solidFill>
                <a:srgbClr val="002D73"/>
              </a:solidFill>
            </a:endParaRPr>
          </a:p>
          <a:p>
            <a:pPr lvl="2"/>
            <a:r>
              <a:rPr lang="en-US" sz="3200" i="1" dirty="0">
                <a:solidFill>
                  <a:srgbClr val="002D73"/>
                </a:solidFill>
              </a:rPr>
              <a:t>Cleanse and disinfect vaccination stations at a minimum every hour, between shifts and if station areas become visibly soiled</a:t>
            </a:r>
          </a:p>
          <a:p>
            <a:pPr lvl="2"/>
            <a:r>
              <a:rPr lang="en-US" sz="3200" i="1" dirty="0">
                <a:solidFill>
                  <a:srgbClr val="002D73"/>
                </a:solidFill>
              </a:rPr>
              <a:t>Ensure all patients and accompanying attendants wear a cloth face covering or face mask that </a:t>
            </a:r>
          </a:p>
          <a:p>
            <a:pPr marL="914400" lvl="2" indent="0">
              <a:buNone/>
            </a:pPr>
            <a:r>
              <a:rPr lang="en-US" sz="3200" i="1" dirty="0">
                <a:solidFill>
                  <a:srgbClr val="002D73"/>
                </a:solidFill>
              </a:rPr>
              <a:t>   covers the nose and mouth</a:t>
            </a:r>
          </a:p>
          <a:p>
            <a:pPr marL="914400" lvl="2" indent="0">
              <a:buNone/>
            </a:pPr>
            <a:endParaRPr lang="en-US" sz="3100" dirty="0">
              <a:hlinkClick r:id="rId2"/>
            </a:endParaRPr>
          </a:p>
          <a:p>
            <a:pPr marL="914400" lvl="2" indent="0">
              <a:buNone/>
            </a:pPr>
            <a:endParaRPr lang="en-US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59302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2A91-9932-418A-B9EB-E9C16B0A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29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4CAE-CABD-44AC-8EA8-91215A41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69" y="1312544"/>
            <a:ext cx="8709853" cy="3633625"/>
          </a:xfrm>
        </p:spPr>
        <p:txBody>
          <a:bodyPr>
            <a:normAutofit/>
          </a:bodyPr>
          <a:lstStyle/>
          <a:p>
            <a:pPr lvl="1"/>
            <a:r>
              <a:rPr lang="en-US" b="1" i="1" dirty="0">
                <a:solidFill>
                  <a:srgbClr val="002D73"/>
                </a:solidFill>
              </a:rPr>
              <a:t>CDC/EPA Guidance </a:t>
            </a:r>
            <a:r>
              <a:rPr lang="en-US" sz="1900" i="1" dirty="0">
                <a:solidFill>
                  <a:srgbClr val="002D73"/>
                </a:solidFill>
              </a:rPr>
              <a:t>(</a:t>
            </a:r>
            <a:r>
              <a:rPr lang="en-US" sz="1900" dirty="0">
                <a:hlinkClick r:id="rId2"/>
              </a:rPr>
              <a:t>https://www.cdc.gov/coronavirus/2019-ncov/community/pdf/Reopening_America_Guidance.pdf</a:t>
            </a:r>
            <a:r>
              <a:rPr lang="en-US" sz="1900" dirty="0"/>
              <a:t>)</a:t>
            </a:r>
          </a:p>
          <a:p>
            <a:pPr lvl="2"/>
            <a:r>
              <a:rPr lang="en-US" sz="2000" i="1" dirty="0">
                <a:solidFill>
                  <a:srgbClr val="002D73"/>
                </a:solidFill>
              </a:rPr>
              <a:t>Ensure staff is wearing appropriate PPE.</a:t>
            </a:r>
          </a:p>
          <a:p>
            <a:pPr lvl="2"/>
            <a:r>
              <a:rPr lang="en-US" sz="2000" i="1" dirty="0">
                <a:solidFill>
                  <a:srgbClr val="002D73"/>
                </a:solidFill>
              </a:rPr>
              <a:t>Ensure supplies such as tissues, hand sanitizer, and wastebaskets are readily accessible throughout the clinic.</a:t>
            </a:r>
          </a:p>
          <a:p>
            <a:pPr lvl="2"/>
            <a:r>
              <a:rPr lang="en-US" sz="2000" i="1" u="sng" dirty="0">
                <a:solidFill>
                  <a:srgbClr val="002D7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 gloves are worn by those administering vaccine</a:t>
            </a:r>
            <a:r>
              <a:rPr lang="en-US" sz="2000" i="1" dirty="0">
                <a:solidFill>
                  <a:srgbClr val="002D73"/>
                </a:solidFill>
              </a:rPr>
              <a:t>, they should be changed, and hand hygiene should be performed between patients.</a:t>
            </a:r>
          </a:p>
          <a:p>
            <a:pPr marL="457200" lvl="1" indent="0">
              <a:buNone/>
            </a:pPr>
            <a:endParaRPr lang="en-US" b="1" i="1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7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2A91-9932-418A-B9EB-E9C16B0A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695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2D73"/>
                </a:solidFill>
              </a:rPr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84CAE-CABD-44AC-8EA8-91215A41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86" y="1532869"/>
            <a:ext cx="8305014" cy="3610631"/>
          </a:xfrm>
        </p:spPr>
        <p:txBody>
          <a:bodyPr>
            <a:normAutofit/>
          </a:bodyPr>
          <a:lstStyle/>
          <a:p>
            <a:pPr lvl="1"/>
            <a:r>
              <a:rPr lang="en-US" sz="2400" b="1" i="1" dirty="0">
                <a:solidFill>
                  <a:srgbClr val="002D73"/>
                </a:solidFill>
              </a:rPr>
              <a:t>CDC/EPA Guidance </a:t>
            </a:r>
            <a:r>
              <a:rPr lang="en-US" sz="2000" i="1" dirty="0">
                <a:solidFill>
                  <a:srgbClr val="002D73"/>
                </a:solidFill>
              </a:rPr>
              <a:t>(</a:t>
            </a:r>
            <a:r>
              <a:rPr lang="en-US" sz="2000" dirty="0">
                <a:hlinkClick r:id="rId2"/>
              </a:rPr>
              <a:t>https://www.cdc.gov/coronavirus/2019-ncov/community/pdf/Reopening_America_Guidance.pdf</a:t>
            </a:r>
            <a:r>
              <a:rPr lang="en-US" sz="2000" dirty="0"/>
              <a:t>)</a:t>
            </a:r>
            <a:endParaRPr lang="en-US" sz="2000" i="1" dirty="0">
              <a:solidFill>
                <a:srgbClr val="002D73"/>
              </a:solidFill>
            </a:endParaRPr>
          </a:p>
          <a:p>
            <a:pPr lvl="2"/>
            <a:r>
              <a:rPr lang="en-US" sz="2000" i="1" dirty="0">
                <a:solidFill>
                  <a:srgbClr val="002D73"/>
                </a:solidFill>
              </a:rPr>
              <a:t>Make sure there are signs, barriers, and floor markers throughout the clinic to instruct patients to maintain a </a:t>
            </a:r>
            <a:r>
              <a:rPr lang="en-US" sz="2000" b="1" i="1" dirty="0">
                <a:solidFill>
                  <a:srgbClr val="002D73"/>
                </a:solidFill>
              </a:rPr>
              <a:t>6-foot distance </a:t>
            </a:r>
            <a:r>
              <a:rPr lang="en-US" sz="2000" i="1" dirty="0">
                <a:solidFill>
                  <a:srgbClr val="002D73"/>
                </a:solidFill>
              </a:rPr>
              <a:t>from others, and promote use of hand hygiene, respiratory hygiene, and cough etiquette</a:t>
            </a:r>
            <a:endParaRPr lang="en-US" sz="2000" b="1" i="1" dirty="0">
              <a:solidFill>
                <a:srgbClr val="002D73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27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7" y="566780"/>
            <a:ext cx="2220382" cy="2413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6009" y="3170497"/>
            <a:ext cx="48030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Patricia.anders@health.ny.gov</a:t>
            </a:r>
            <a:endParaRPr lang="en-US" sz="2000" dirty="0"/>
          </a:p>
          <a:p>
            <a:pPr algn="ctr"/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Matthew.wiley@health.ny.gov</a:t>
            </a:r>
            <a:endParaRPr lang="en-US" sz="2000" dirty="0"/>
          </a:p>
          <a:p>
            <a:pPr algn="ctr"/>
            <a:r>
              <a:rPr lang="en-US" sz="2000" dirty="0">
                <a:hlinkClick r:id="rId6"/>
              </a:rPr>
              <a:t>David.Casey@health.ny.gov</a:t>
            </a:r>
            <a:endParaRPr lang="en-US" sz="2000" dirty="0"/>
          </a:p>
          <a:p>
            <a:pPr algn="ctr"/>
            <a:r>
              <a:rPr lang="en-US" sz="2000" u="sng" dirty="0">
                <a:solidFill>
                  <a:srgbClr val="0000CC"/>
                </a:solidFill>
              </a:rPr>
              <a:t>J’nelle.oxford@health.ny.gov</a:t>
            </a:r>
          </a:p>
          <a:p>
            <a:pPr algn="ctr"/>
            <a:r>
              <a:rPr lang="en-US" sz="2000" u="sng" dirty="0">
                <a:solidFill>
                  <a:srgbClr val="0000CC"/>
                </a:solidFill>
              </a:rPr>
              <a:t>Marie.Desrosiers@health.ny.gov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139007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78"/>
            <a:ext cx="8386997" cy="360700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002D73"/>
                </a:solidFill>
              </a:rPr>
              <a:t>Rationale for MCM POD/POA</a:t>
            </a:r>
          </a:p>
          <a:p>
            <a:r>
              <a:rPr lang="en-US" sz="2600" dirty="0">
                <a:solidFill>
                  <a:srgbClr val="002D73"/>
                </a:solidFill>
              </a:rPr>
              <a:t>Review Objectives</a:t>
            </a:r>
          </a:p>
          <a:p>
            <a:pPr lvl="1"/>
            <a:r>
              <a:rPr lang="en-US" sz="2200" dirty="0">
                <a:solidFill>
                  <a:srgbClr val="002D73"/>
                </a:solidFill>
              </a:rPr>
              <a:t>Objectives distributed to preparedness regional reps to send to LHDs</a:t>
            </a:r>
          </a:p>
          <a:p>
            <a:pPr lvl="1"/>
            <a:r>
              <a:rPr lang="en-US" sz="2200" dirty="0">
                <a:solidFill>
                  <a:srgbClr val="002D73"/>
                </a:solidFill>
              </a:rPr>
              <a:t>EXPLAN and AAR/IP Template posted on HCS</a:t>
            </a:r>
          </a:p>
          <a:p>
            <a:pPr lvl="2"/>
            <a:r>
              <a:rPr lang="en-US" sz="2200" dirty="0">
                <a:solidFill>
                  <a:srgbClr val="002D73"/>
                </a:solidFill>
              </a:rPr>
              <a:t>On Health Commerce System:  </a:t>
            </a:r>
          </a:p>
          <a:p>
            <a:pPr lvl="3"/>
            <a:r>
              <a:rPr lang="en-US" sz="1900" dirty="0">
                <a:solidFill>
                  <a:srgbClr val="002D73"/>
                </a:solidFill>
              </a:rPr>
              <a:t>My Content </a:t>
            </a:r>
            <a:r>
              <a:rPr lang="en-US" sz="1900" dirty="0">
                <a:solidFill>
                  <a:srgbClr val="002D73"/>
                </a:solidFill>
                <a:sym typeface="Wingdings" panose="05000000000000000000" pitchFamily="2" charset="2"/>
              </a:rPr>
              <a:t> Documents by Group  LHD  Preparedness   Exercises</a:t>
            </a:r>
            <a:endParaRPr lang="en-US" sz="1900" dirty="0">
              <a:solidFill>
                <a:srgbClr val="002D73"/>
              </a:solidFill>
            </a:endParaRPr>
          </a:p>
          <a:p>
            <a:r>
              <a:rPr lang="en-US" sz="2600" dirty="0">
                <a:solidFill>
                  <a:srgbClr val="002D73"/>
                </a:solidFill>
              </a:rPr>
              <a:t>Details of exercise/real event</a:t>
            </a:r>
          </a:p>
          <a:p>
            <a:r>
              <a:rPr lang="en-US" sz="2600" dirty="0">
                <a:solidFill>
                  <a:srgbClr val="002D73"/>
                </a:solidFill>
              </a:rPr>
              <a:t>Grants 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8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1D5E-C585-4E0A-866D-6A52ACF8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Choice of POD/POAs to Conduct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B6E59D-C9CD-478E-8CA2-2086BC24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4317"/>
            <a:ext cx="8229600" cy="3443787"/>
          </a:xfrm>
        </p:spPr>
        <p:txBody>
          <a:bodyPr/>
          <a:lstStyle/>
          <a:p>
            <a:r>
              <a:rPr lang="en-US" sz="2800" dirty="0">
                <a:solidFill>
                  <a:srgbClr val="002D73"/>
                </a:solidFill>
              </a:rPr>
              <a:t>Seasonal Influenza</a:t>
            </a:r>
          </a:p>
          <a:p>
            <a:pPr lvl="7"/>
            <a:endParaRPr lang="en-US" dirty="0"/>
          </a:p>
          <a:p>
            <a:pPr marL="3200400" lvl="7" indent="0">
              <a:buNone/>
            </a:pPr>
            <a:r>
              <a:rPr lang="en-US" dirty="0"/>
              <a:t>  </a:t>
            </a: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8"/>
            <a:endParaRPr lang="en-US" dirty="0"/>
          </a:p>
          <a:p>
            <a:pPr lvl="8"/>
            <a:r>
              <a:rPr lang="en-US" sz="2800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4C5071-8F5B-4F1D-9D27-C55050894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20" y="1825626"/>
            <a:ext cx="2567896" cy="246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62D14-F5C4-4D62-82D4-50ECE68F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577" y="2429932"/>
            <a:ext cx="2483557" cy="18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1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690E-CD36-4435-B7C3-A699DFE3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0" y="351896"/>
            <a:ext cx="8229600" cy="1019709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002D73"/>
                </a:solidFill>
              </a:rPr>
              <a:t>Rationale for Seasonal Influenza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B82B-3164-4DB2-94BE-9C51AB69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40" y="1371605"/>
            <a:ext cx="8229600" cy="37718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Routine immunization 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Prevents disease in individuals, families, and communities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Prevents illnesses that lead to unnecessary medical visits and hospitalizations, further straining the healthcare system</a:t>
            </a:r>
          </a:p>
          <a:p>
            <a:pPr marL="457200" lvl="1" indent="0">
              <a:buNone/>
            </a:pPr>
            <a:endParaRPr lang="en-US" dirty="0">
              <a:solidFill>
                <a:srgbClr val="002D73"/>
              </a:solidFill>
            </a:endParaRPr>
          </a:p>
        </p:txBody>
      </p:sp>
      <p:pic>
        <p:nvPicPr>
          <p:cNvPr id="2050" name="Picture 2" descr="Complications of Influenza in Children : Two NPs in a Pod">
            <a:extLst>
              <a:ext uri="{FF2B5EF4-FFF2-40B4-BE49-F238E27FC236}">
                <a16:creationId xmlns:a16="http://schemas.microsoft.com/office/drawing/2014/main" id="{B5AAC100-BC18-49A2-AC96-4BC92EC3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61" y="574867"/>
            <a:ext cx="1238089" cy="15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u Shots for Older Adults: What to Know &amp; Do in 2019">
            <a:extLst>
              <a:ext uri="{FF2B5EF4-FFF2-40B4-BE49-F238E27FC236}">
                <a16:creationId xmlns:a16="http://schemas.microsoft.com/office/drawing/2014/main" id="{AB4E3E88-E023-48E1-B16D-A3EA928D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7" y="3565391"/>
            <a:ext cx="2147284" cy="14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B82B-3164-4DB2-94BE-9C51AB695A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189195"/>
            <a:ext cx="8229600" cy="3771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2D73"/>
                </a:solidFill>
              </a:rPr>
              <a:t>Getting a flu vaccine is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2D73"/>
                </a:solidFill>
              </a:rPr>
              <a:t>the most important thing you can do to protect yourself, loved ones, and the  community, including reducing the risk of serious outcomes that can lead to hospitalization and death.</a:t>
            </a:r>
          </a:p>
        </p:txBody>
      </p:sp>
      <p:pic>
        <p:nvPicPr>
          <p:cNvPr id="5122" name="Picture 2" descr="I vaccini non provocano l'autismo: la conferma da un nuovo studio -  Corriere.it">
            <a:extLst>
              <a:ext uri="{FF2B5EF4-FFF2-40B4-BE49-F238E27FC236}">
                <a16:creationId xmlns:a16="http://schemas.microsoft.com/office/drawing/2014/main" id="{EFEEA0AD-9925-4FB2-9055-B8C71C400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46" y="422622"/>
            <a:ext cx="1955095" cy="12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2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690E-CD36-4435-B7C3-A699DFE3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0" y="351896"/>
            <a:ext cx="8229600" cy="1019709"/>
          </a:xfrm>
        </p:spPr>
        <p:txBody>
          <a:bodyPr>
            <a:noAutofit/>
          </a:bodyPr>
          <a:lstStyle/>
          <a:p>
            <a:pPr algn="l"/>
            <a:r>
              <a:rPr lang="en-US" sz="3500" b="1" dirty="0">
                <a:solidFill>
                  <a:srgbClr val="002D73"/>
                </a:solidFill>
              </a:rPr>
              <a:t>Rationale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0B82B-3164-4DB2-94BE-9C51AB695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40" y="1371605"/>
            <a:ext cx="8229600" cy="377189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D73"/>
                </a:solidFill>
              </a:rPr>
              <a:t>Interrupt the transmission of SARS-CoV-2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Best hope to end the pandemic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Provide long-term protection for those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vaccinated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Protect older individuals </a:t>
            </a:r>
          </a:p>
          <a:p>
            <a:pPr lvl="2"/>
            <a:r>
              <a:rPr lang="en-US" sz="2000" dirty="0">
                <a:solidFill>
                  <a:srgbClr val="002D73"/>
                </a:solidFill>
              </a:rPr>
              <a:t>Those &gt;50 at higher risk of severe infection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Return to a level of pre-pandemic “normalcy”</a:t>
            </a:r>
          </a:p>
          <a:p>
            <a:pPr marL="457200" lvl="1" indent="0">
              <a:buNone/>
            </a:pPr>
            <a:endParaRPr lang="en-US" dirty="0">
              <a:solidFill>
                <a:srgbClr val="002D7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9D2AD-58F4-4F6D-BA8B-8AD45192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83" y="190341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22A5-4A59-4A3B-BF37-DDB560BF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805"/>
            <a:ext cx="8229600" cy="11228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solidFill>
                  <a:srgbClr val="002D73"/>
                </a:solidFill>
              </a:rPr>
              <a:t>Assumptions for 2020-2021 Seasonal Influenza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3AB4-40CB-460C-9BCF-FA625BA9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749425"/>
            <a:ext cx="8229600" cy="3394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D73"/>
              </a:solidFill>
            </a:endParaRPr>
          </a:p>
          <a:p>
            <a:endParaRPr lang="en-US" sz="2800" dirty="0">
              <a:solidFill>
                <a:srgbClr val="002D73"/>
              </a:solidFill>
            </a:endParaRPr>
          </a:p>
          <a:p>
            <a:r>
              <a:rPr lang="en-US" sz="2800" dirty="0">
                <a:solidFill>
                  <a:srgbClr val="002D73"/>
                </a:solidFill>
              </a:rPr>
              <a:t>Expect SARS CoV-2 to continue to circulate</a:t>
            </a:r>
          </a:p>
          <a:p>
            <a:r>
              <a:rPr lang="en-US" sz="2800" dirty="0">
                <a:solidFill>
                  <a:srgbClr val="002D73"/>
                </a:solidFill>
              </a:rPr>
              <a:t>Once COVID-19 vaccine is available</a:t>
            </a:r>
          </a:p>
          <a:p>
            <a:pPr lvl="1"/>
            <a:r>
              <a:rPr lang="en-US" sz="2400" dirty="0">
                <a:solidFill>
                  <a:srgbClr val="002D73"/>
                </a:solidFill>
              </a:rPr>
              <a:t>May require 2 doses due to no pre-existing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   immunity</a:t>
            </a:r>
            <a:endParaRPr lang="en-US" sz="2200" dirty="0">
              <a:solidFill>
                <a:srgbClr val="002D7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D73"/>
              </a:solidFill>
            </a:endParaRPr>
          </a:p>
        </p:txBody>
      </p:sp>
      <p:pic>
        <p:nvPicPr>
          <p:cNvPr id="3080" name="Picture 8" descr="What you should know about the coronavirus — or — how I learned to stop  worrying and love washing my hands. | by Haomiao Huang | Medium">
            <a:extLst>
              <a:ext uri="{FF2B5EF4-FFF2-40B4-BE49-F238E27FC236}">
                <a16:creationId xmlns:a16="http://schemas.microsoft.com/office/drawing/2014/main" id="{5889A63A-ABB9-4B5B-A693-F0F52383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6" y="1389609"/>
            <a:ext cx="1308497" cy="13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4A1EE2-ED99-4CA0-8AE9-DFA3130E5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90" y="1679944"/>
            <a:ext cx="1476849" cy="1241759"/>
          </a:xfrm>
          <a:prstGeom prst="rect">
            <a:avLst/>
          </a:prstGeom>
        </p:spPr>
      </p:pic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54A03C24-EF13-4EE8-B755-8276728C5B3A}"/>
              </a:ext>
            </a:extLst>
          </p:cNvPr>
          <p:cNvSpPr/>
          <p:nvPr/>
        </p:nvSpPr>
        <p:spPr>
          <a:xfrm rot="10467414">
            <a:off x="2325813" y="1433203"/>
            <a:ext cx="562142" cy="14647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58E9406C-0EF7-43E4-A424-A0EAF5F61BCD}"/>
              </a:ext>
            </a:extLst>
          </p:cNvPr>
          <p:cNvSpPr/>
          <p:nvPr/>
        </p:nvSpPr>
        <p:spPr>
          <a:xfrm rot="10308814">
            <a:off x="5807057" y="1047204"/>
            <a:ext cx="572207" cy="14044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945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item4.xml>��< ? x m l   v e r s i o n = " 1 . 0 "   e n c o d i n g = " u t f - 1 6 " ? >  
 < p r o p e r t i e s   x m l n s = " h t t p : / / w w w . i m a n a g e . c o m / w o r k / x m l s c h e m a " >  
     < d o c u m e n t i d > E A S T ! 2 0 5 8 8 4 5 2 9 . 1 < / d o c u m e n t i d >  
     < s e n d e r i d > M H U M M E L < / s e n d e r i d >  
     < s e n d e r e m a i l > M H U M M E L @ M A N A T T . C O M < / s e n d e r e m a i l >  
     < l a s t m o d i f i e d > 2 0 2 0 - 1 0 - 0 5 T 1 4 : 5 0 : 2 6 . 0 0 0 0 0 0 0 - 0 4 : 0 0 < / l a s t m o d i f i e d >  
     < d a t a b a s e > E A S T < / d a t a b a s e >  
 < / p r o p e r t i e s > 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DE4E1FF2852C4AB94E009ECD2CE37F" ma:contentTypeVersion="1" ma:contentTypeDescription="Create a new document." ma:contentTypeScope="" ma:versionID="eb85edbaba29c6168d05838dd3bcaa64">
  <xsd:schema xmlns:xsd="http://www.w3.org/2001/XMLSchema" xmlns:xs="http://www.w3.org/2001/XMLSchema" xmlns:p="http://schemas.microsoft.com/office/2006/metadata/properties" xmlns:ns2="d7ba0638-ee3c-42f0-be76-41efb289a28a" targetNamespace="http://schemas.microsoft.com/office/2006/metadata/properties" ma:root="true" ma:fieldsID="0599839fb040190b03bf4f257d2257fd" ns2:_="">
    <xsd:import namespace="d7ba0638-ee3c-42f0-be76-41efb289a2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a0638-ee3c-42f0-be76-41efb289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73712F-8FAF-4E78-8CC0-FB8B33919E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5EBFF1-1AC8-41C7-A2AD-72D9C59AE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a0638-ee3c-42f0-be76-41efb289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F86441-E60D-4495-9820-50FFC7B27329}">
  <ds:schemaRefs>
    <ds:schemaRef ds:uri="d7ba0638-ee3c-42f0-be76-41efb289a28a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42772</TotalTime>
  <Words>1736</Words>
  <Application>Microsoft Office PowerPoint</Application>
  <PresentationFormat>On-screen Show (16:9)</PresentationFormat>
  <Paragraphs>238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</vt:lpstr>
      <vt:lpstr>Calibri</vt:lpstr>
      <vt:lpstr>Wingdings</vt:lpstr>
      <vt:lpstr>Cover Master</vt:lpstr>
      <vt:lpstr>Section Master</vt:lpstr>
      <vt:lpstr>2_Custom Design</vt:lpstr>
      <vt:lpstr>PowerPoint Presentation</vt:lpstr>
      <vt:lpstr>PowerPoint Presentation</vt:lpstr>
      <vt:lpstr>PowerPoint Presentation</vt:lpstr>
      <vt:lpstr>Agenda</vt:lpstr>
      <vt:lpstr>Choice of POD/POAs to Conduct</vt:lpstr>
      <vt:lpstr>Rationale for Seasonal Influenza</vt:lpstr>
      <vt:lpstr>PowerPoint Presentation</vt:lpstr>
      <vt:lpstr>Rationale for COVID-19</vt:lpstr>
      <vt:lpstr>Assumptions for 2020-2021 Seasonal Influenza Season</vt:lpstr>
      <vt:lpstr>Assumptions for 2020-2021 Seasonal Influenza Season</vt:lpstr>
      <vt:lpstr>Potential Barriers</vt:lpstr>
      <vt:lpstr>Potential Barriers for Seasonal Influenza</vt:lpstr>
      <vt:lpstr>Potential Barriers for Seasonal Influenza</vt:lpstr>
      <vt:lpstr>Potential Barriers for Seasonal Influenza</vt:lpstr>
      <vt:lpstr>Potential Barriers for COVID-19</vt:lpstr>
      <vt:lpstr>Potential Barriers for COVID-19</vt:lpstr>
      <vt:lpstr>Activities for Success</vt:lpstr>
      <vt:lpstr>Activities Critical to Successful Influenza Vaccination Season</vt:lpstr>
      <vt:lpstr>Activities Critical to Successful Influenza Vaccination Season</vt:lpstr>
      <vt:lpstr>Activities Critical to Successful COVID-19 Vaccination</vt:lpstr>
      <vt:lpstr>Activities Critical to Successful COVID-19 Vaccination</vt:lpstr>
      <vt:lpstr>MCM Full-Scale Objectives</vt:lpstr>
      <vt:lpstr>MCM Full-Scale Objectives</vt:lpstr>
      <vt:lpstr>MCM Full-Scale Objectives</vt:lpstr>
      <vt:lpstr>MCM Full-Scale Objectives</vt:lpstr>
      <vt:lpstr>MCM Full-Scale Objectives</vt:lpstr>
      <vt:lpstr>Details and Considerations</vt:lpstr>
      <vt:lpstr>Details for Seasonal Influenza POD/POA</vt:lpstr>
      <vt:lpstr>Details for COVID-19 POD/POA</vt:lpstr>
      <vt:lpstr>Details for Seasonal Influenza POD/POA</vt:lpstr>
      <vt:lpstr>Details for Seasonal Influenza POD/POA</vt:lpstr>
      <vt:lpstr>Details for COVID-19 POD/POA</vt:lpstr>
      <vt:lpstr>Considerations for Seasonal Influenza  AND  COVID-19 POD/POAs</vt:lpstr>
      <vt:lpstr>Considerations</vt:lpstr>
      <vt:lpstr>Considerations</vt:lpstr>
      <vt:lpstr>Considerations</vt:lpstr>
      <vt:lpstr>PowerPoint Presentation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Michelle Hummel</cp:lastModifiedBy>
  <cp:revision>200</cp:revision>
  <cp:lastPrinted>2016-11-08T19:53:36Z</cp:lastPrinted>
  <dcterms:created xsi:type="dcterms:W3CDTF">2014-12-09T18:34:34Z</dcterms:created>
  <dcterms:modified xsi:type="dcterms:W3CDTF">2020-10-05T18:50:26Z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0x01010007DE4E1FF2852C4AB94E009ECD2CE37F</vt:lpwstr>
  </property>
</Properties>
</file>