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8" r:id="rId1"/>
  </p:sldMasterIdLst>
  <p:notesMasterIdLst>
    <p:notesMasterId r:id="rId25"/>
  </p:notesMasterIdLst>
  <p:handoutMasterIdLst>
    <p:handoutMasterId r:id="rId26"/>
  </p:handoutMasterIdLst>
  <p:sldIdLst>
    <p:sldId id="364" r:id="rId2"/>
    <p:sldId id="462" r:id="rId3"/>
    <p:sldId id="478" r:id="rId4"/>
    <p:sldId id="479" r:id="rId5"/>
    <p:sldId id="480" r:id="rId6"/>
    <p:sldId id="481" r:id="rId7"/>
    <p:sldId id="482" r:id="rId8"/>
    <p:sldId id="483" r:id="rId9"/>
    <p:sldId id="484" r:id="rId10"/>
    <p:sldId id="485" r:id="rId11"/>
    <p:sldId id="486" r:id="rId12"/>
    <p:sldId id="472" r:id="rId13"/>
    <p:sldId id="473" r:id="rId14"/>
    <p:sldId id="474" r:id="rId15"/>
    <p:sldId id="487" r:id="rId16"/>
    <p:sldId id="475" r:id="rId17"/>
    <p:sldId id="476" r:id="rId18"/>
    <p:sldId id="477" r:id="rId19"/>
    <p:sldId id="488" r:id="rId20"/>
    <p:sldId id="489" r:id="rId21"/>
    <p:sldId id="490" r:id="rId22"/>
    <p:sldId id="492" r:id="rId23"/>
    <p:sldId id="459" r:id="rId24"/>
  </p:sldIdLst>
  <p:sldSz cx="9144000" cy="6858000" type="screen4x3"/>
  <p:notesSz cx="6797675" cy="9926638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a Sabanovic" initials="AS" lastIdx="3" clrIdx="0">
    <p:extLst>
      <p:ext uri="{19B8F6BF-5375-455C-9EA6-DF929625EA0E}">
        <p15:presenceInfo xmlns:p15="http://schemas.microsoft.com/office/powerpoint/2012/main" userId="Ala Sabanovic" providerId="None"/>
      </p:ext>
    </p:extLst>
  </p:cmAuthor>
  <p:cmAuthor id="2" name="Vanessa Wilcox" initials="VW" lastIdx="1" clrIdx="1">
    <p:extLst>
      <p:ext uri="{19B8F6BF-5375-455C-9EA6-DF929625EA0E}">
        <p15:presenceInfo xmlns:p15="http://schemas.microsoft.com/office/powerpoint/2012/main" userId="Vanessa Wilcox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4E89"/>
    <a:srgbClr val="0054A4"/>
    <a:srgbClr val="000099"/>
    <a:srgbClr val="01539F"/>
    <a:srgbClr val="C2D3E8"/>
    <a:srgbClr val="FFCB05"/>
    <a:srgbClr val="023889"/>
    <a:srgbClr val="FFFF00"/>
    <a:srgbClr val="FFF7B9"/>
    <a:srgbClr val="74C3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8863" autoAdjust="0"/>
    <p:restoredTop sz="94291" autoAdjust="0"/>
  </p:normalViewPr>
  <p:slideViewPr>
    <p:cSldViewPr snapToObjects="1">
      <p:cViewPr varScale="1">
        <p:scale>
          <a:sx n="112" d="100"/>
          <a:sy n="112" d="100"/>
        </p:scale>
        <p:origin x="118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1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9B82717C-8104-43A7-A033-730ED8D483AF}" type="datetime1">
              <a:rPr lang="en-GB"/>
              <a:pPr>
                <a:defRPr/>
              </a:pPr>
              <a:t>16/11/2023</a:t>
            </a:fld>
            <a:endParaRPr lang="en-GB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4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4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A4996DD4-D1D1-42A0-9DEF-69B17E10BE4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89968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1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24930F74-077C-4D93-BDF6-9F203157087B}" type="datetime1">
              <a:rPr lang="de-AT"/>
              <a:pPr>
                <a:defRPr/>
              </a:pPr>
              <a:t>16.11.2023</a:t>
            </a:fld>
            <a:endParaRPr lang="de-AT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2" y="4714876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noProof="0"/>
              <a:t>Textmasterformate durch Klicken bearbeiten</a:t>
            </a:r>
          </a:p>
          <a:p>
            <a:pPr lvl="1"/>
            <a:r>
              <a:rPr lang="de-AT" noProof="0"/>
              <a:t>Zweite Ebene</a:t>
            </a:r>
          </a:p>
          <a:p>
            <a:pPr lvl="2"/>
            <a:r>
              <a:rPr lang="de-AT" noProof="0"/>
              <a:t>Dritte Ebene</a:t>
            </a:r>
          </a:p>
          <a:p>
            <a:pPr lvl="3"/>
            <a:r>
              <a:rPr lang="de-AT" noProof="0"/>
              <a:t>Vierte Ebene</a:t>
            </a:r>
          </a:p>
          <a:p>
            <a:pPr lvl="4"/>
            <a:r>
              <a:rPr lang="de-AT" noProof="0"/>
              <a:t>Fünfte Ebene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4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4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BECD5B84-4D34-41D0-A1B4-2463CD3E9486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376466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78595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86741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7400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26173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95289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91598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45626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325531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30937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084803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0587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930676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930676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930676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152661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29149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1126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61389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2425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4593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48440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47994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232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13D73A-AA9F-484A-8498-04507FE169AC}" type="datetime1">
              <a:rPr lang="fr-FR" smtClean="0"/>
              <a:pPr>
                <a:defRPr/>
              </a:pPr>
              <a:t>16/11/2023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C7B896-1AB8-47CD-8D36-30B4C2A35748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3360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13D73A-AA9F-484A-8498-04507FE169AC}" type="datetime1">
              <a:rPr lang="fr-FR" smtClean="0"/>
              <a:pPr>
                <a:defRPr/>
              </a:pPr>
              <a:t>16/11/2023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C7B896-1AB8-47CD-8D36-30B4C2A35748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9870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13D73A-AA9F-484A-8498-04507FE169AC}" type="datetime1">
              <a:rPr lang="fr-FR" smtClean="0"/>
              <a:pPr>
                <a:defRPr/>
              </a:pPr>
              <a:t>16/11/2023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C7B896-1AB8-47CD-8D36-30B4C2A35748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3888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13D73A-AA9F-484A-8498-04507FE169AC}" type="datetime1">
              <a:rPr lang="fr-FR" smtClean="0"/>
              <a:pPr>
                <a:defRPr/>
              </a:pPr>
              <a:t>16/11/2023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C7B896-1AB8-47CD-8D36-30B4C2A35748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0309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13D73A-AA9F-484A-8498-04507FE169AC}" type="datetime1">
              <a:rPr lang="fr-FR" smtClean="0"/>
              <a:pPr>
                <a:defRPr/>
              </a:pPr>
              <a:t>16/11/2023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C7B896-1AB8-47CD-8D36-30B4C2A35748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6223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13D73A-AA9F-484A-8498-04507FE169AC}" type="datetime1">
              <a:rPr lang="fr-FR" smtClean="0"/>
              <a:pPr>
                <a:defRPr/>
              </a:pPr>
              <a:t>16/11/2023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C7B896-1AB8-47CD-8D36-30B4C2A35748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7646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13D73A-AA9F-484A-8498-04507FE169AC}" type="datetime1">
              <a:rPr lang="fr-FR" smtClean="0"/>
              <a:pPr>
                <a:defRPr/>
              </a:pPr>
              <a:t>16/11/2023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C7B896-1AB8-47CD-8D36-30B4C2A35748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6148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13D73A-AA9F-484A-8498-04507FE169AC}" type="datetime1">
              <a:rPr lang="fr-FR" smtClean="0"/>
              <a:pPr>
                <a:defRPr/>
              </a:pPr>
              <a:t>16/11/2023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C7B896-1AB8-47CD-8D36-30B4C2A35748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9284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13D73A-AA9F-484A-8498-04507FE169AC}" type="datetime1">
              <a:rPr lang="fr-FR" smtClean="0"/>
              <a:pPr>
                <a:defRPr/>
              </a:pPr>
              <a:t>16/11/2023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C7B896-1AB8-47CD-8D36-30B4C2A35748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3536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13D73A-AA9F-484A-8498-04507FE169AC}" type="datetime1">
              <a:rPr lang="fr-FR" smtClean="0"/>
              <a:pPr>
                <a:defRPr/>
              </a:pPr>
              <a:t>16/11/2023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C7B896-1AB8-47CD-8D36-30B4C2A35748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4223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13D73A-AA9F-484A-8498-04507FE169AC}" type="datetime1">
              <a:rPr lang="fr-FR" smtClean="0"/>
              <a:pPr>
                <a:defRPr/>
              </a:pPr>
              <a:t>16/11/2023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C7B896-1AB8-47CD-8D36-30B4C2A35748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639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013D73A-AA9F-484A-8498-04507FE169AC}" type="datetime1">
              <a:rPr lang="fr-FR" smtClean="0"/>
              <a:pPr>
                <a:defRPr/>
              </a:pPr>
              <a:t>16/11/2023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9C7B896-1AB8-47CD-8D36-30B4C2A35748}" type="slidenum">
              <a:rPr lang="fr-FR" smtClean="0"/>
              <a:pPr>
                <a:defRPr/>
              </a:pPr>
              <a:t>‹#›</a:t>
            </a:fld>
            <a:endParaRPr lang="fr-FR"/>
          </a:p>
        </p:txBody>
      </p:sp>
      <p:sp>
        <p:nvSpPr>
          <p:cNvPr id="7" name="Rectangle 6"/>
          <p:cNvSpPr/>
          <p:nvPr userDrawn="1"/>
        </p:nvSpPr>
        <p:spPr>
          <a:xfrm rot="10800000">
            <a:off x="0" y="1263650"/>
            <a:ext cx="9144000" cy="107950"/>
          </a:xfrm>
          <a:prstGeom prst="rect">
            <a:avLst/>
          </a:prstGeom>
          <a:gradFill>
            <a:gsLst>
              <a:gs pos="0">
                <a:srgbClr val="ECECEC"/>
              </a:gs>
              <a:gs pos="100000">
                <a:schemeClr val="bg1"/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 userDrawn="1"/>
        </p:nvSpPr>
        <p:spPr>
          <a:xfrm rot="10800000">
            <a:off x="0" y="6356350"/>
            <a:ext cx="9144000" cy="107950"/>
          </a:xfrm>
          <a:prstGeom prst="rect">
            <a:avLst/>
          </a:prstGeom>
          <a:gradFill>
            <a:gsLst>
              <a:gs pos="0">
                <a:srgbClr val="ECECEC"/>
              </a:gs>
              <a:gs pos="100000">
                <a:schemeClr val="bg1"/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Image 7" descr="eli-logo-cmjn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71663" cy="126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Connecteur droit 9"/>
          <p:cNvCxnSpPr/>
          <p:nvPr userDrawn="1"/>
        </p:nvCxnSpPr>
        <p:spPr>
          <a:xfrm>
            <a:off x="0" y="1262063"/>
            <a:ext cx="9144000" cy="1587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 userDrawn="1"/>
        </p:nvCxnSpPr>
        <p:spPr>
          <a:xfrm>
            <a:off x="0" y="6354763"/>
            <a:ext cx="9144000" cy="1587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2607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e.int/en/web/cdcj/activities/powers-attorney-advance-directives-incapacity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194E8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948264" y="-63098"/>
            <a:ext cx="2232248" cy="6817251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Европейски институт по право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Tempus Sans ITC" pitchFamily="82" charset="0"/>
                <a:ea typeface="ＭＳ Ｐゴシック" pitchFamily="34" charset="-128"/>
                <a:cs typeface="+mn-cs"/>
              </a:rPr>
              <a:t>Evropský právní institut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Tempus Sans ITC" pitchFamily="82" charset="0"/>
                <a:ea typeface="ＭＳ Ｐゴシック" pitchFamily="34" charset="-128"/>
                <a:cs typeface="+mn-cs"/>
              </a:rPr>
              <a:t>Europäisches Rechtsinstitut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  <a:cs typeface="+mn-cs"/>
              </a:rPr>
              <a:t>Ευρωπαϊκό Ινστιτούτο Δικαίου 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Tempus Sans ITC" pitchFamily="82" charset="0"/>
                <a:ea typeface="ＭＳ Ｐゴシック" pitchFamily="34" charset="-128"/>
                <a:cs typeface="+mn-cs"/>
              </a:rPr>
              <a:t>In</a:t>
            </a:r>
            <a:r>
              <a:rPr kumimoji="0" lang="lt-LT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Tempus Sans ITC" pitchFamily="82" charset="0"/>
                <a:ea typeface="ＭＳ Ｐゴシック" pitchFamily="34" charset="-128"/>
                <a:cs typeface="+mn-cs"/>
              </a:rPr>
              <a:t>stitut européen du droit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Tempus Sans ITC" pitchFamily="82" charset="0"/>
                <a:ea typeface="ＭＳ Ｐゴシック" pitchFamily="34" charset="-128"/>
                <a:cs typeface="+mn-cs"/>
              </a:rPr>
              <a:t>Eiropas Tiesību institūts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Tempus Sans ITC" pitchFamily="82" charset="0"/>
                <a:ea typeface="ＭＳ Ｐゴシック" pitchFamily="34" charset="-128"/>
                <a:cs typeface="+mn-cs"/>
              </a:rPr>
              <a:t>Európai Jogi Intézet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Tempus Sans ITC" pitchFamily="82" charset="0"/>
                <a:ea typeface="ＭＳ Ｐゴシック" pitchFamily="34" charset="-128"/>
                <a:cs typeface="+mn-cs"/>
              </a:rPr>
              <a:t>Europees Rechtsinstituut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Tempus Sans ITC" pitchFamily="82" charset="0"/>
                <a:ea typeface="ＭＳ Ｐゴシック" pitchFamily="34" charset="-128"/>
                <a:cs typeface="+mn-cs"/>
              </a:rPr>
              <a:t>Instituto Europeu de Direito</a:t>
            </a:r>
          </a:p>
          <a:p>
            <a:pPr lvl="0">
              <a:spcBef>
                <a:spcPts val="600"/>
              </a:spcBef>
              <a:spcAft>
                <a:spcPts val="600"/>
              </a:spcAft>
              <a:defRPr/>
            </a:pPr>
            <a:r>
              <a:rPr kumimoji="0" lang="lt-LT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Tempus Sans ITC" pitchFamily="82" charset="0"/>
                <a:ea typeface="ＭＳ Ｐゴシック" pitchFamily="34" charset="-128"/>
                <a:cs typeface="+mn-cs"/>
              </a:rPr>
              <a:t>Európsky právny </a:t>
            </a:r>
            <a:r>
              <a:rPr lang="de-DE" sz="1100" dirty="0">
                <a:solidFill>
                  <a:prstClr val="white">
                    <a:lumMod val="65000"/>
                  </a:prstClr>
                </a:solidFill>
                <a:latin typeface="Tempus Sans ITC" pitchFamily="82" charset="0"/>
              </a:rPr>
              <a:t>inštitút</a:t>
            </a:r>
            <a:endParaRPr lang="lt-LT" sz="1100" dirty="0">
              <a:solidFill>
                <a:prstClr val="white">
                  <a:lumMod val="65000"/>
                </a:prstClr>
              </a:solidFill>
              <a:latin typeface="Tempus Sans ITC" pitchFamily="82" charset="0"/>
            </a:endParaRP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Tempus Sans ITC" pitchFamily="82" charset="0"/>
                <a:ea typeface="ＭＳ Ｐゴシック" pitchFamily="34" charset="-128"/>
                <a:cs typeface="+mn-cs"/>
              </a:rPr>
              <a:t>Euroopan oikeusinstituutti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Tempus Sans ITC" pitchFamily="82" charset="0"/>
                <a:ea typeface="ＭＳ Ｐゴシック" pitchFamily="34" charset="-128"/>
                <a:cs typeface="+mn-cs"/>
              </a:rPr>
              <a:t>Instituto Europeo de Derecho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Tempus Sans ITC" pitchFamily="82" charset="0"/>
                <a:ea typeface="ＭＳ Ｐゴシック" pitchFamily="34" charset="-128"/>
                <a:cs typeface="+mn-cs"/>
              </a:rPr>
              <a:t>Europæisk Retsinstitut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Tempus Sans ITC" pitchFamily="82" charset="0"/>
                <a:ea typeface="ＭＳ Ｐゴシック" pitchFamily="34" charset="-128"/>
                <a:cs typeface="+mn-cs"/>
              </a:rPr>
              <a:t>Euroopa Õigusinstituut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Tempus Sans ITC" pitchFamily="82" charset="0"/>
                <a:ea typeface="ＭＳ Ｐゴシック" pitchFamily="34" charset="-128"/>
                <a:cs typeface="+mn-cs"/>
              </a:rPr>
              <a:t>Istituto Europeo di Diritto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Tempus Sans ITC" pitchFamily="82" charset="0"/>
                <a:ea typeface="ＭＳ Ｐゴシック" pitchFamily="34" charset="-128"/>
                <a:cs typeface="+mn-cs"/>
              </a:rPr>
              <a:t>Europos teisės institutas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Tempus Sans ITC" pitchFamily="82" charset="0"/>
                <a:ea typeface="ＭＳ Ｐゴシック" pitchFamily="34" charset="-128"/>
                <a:cs typeface="+mn-cs"/>
              </a:rPr>
              <a:t>L-Istitut Ewropew dwar id-Dritt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Tempus Sans ITC" pitchFamily="82" charset="0"/>
                <a:ea typeface="ＭＳ Ｐゴシック" pitchFamily="34" charset="-128"/>
                <a:cs typeface="+mn-cs"/>
              </a:rPr>
              <a:t>Europejski Instytut Prawa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Tempus Sans ITC" pitchFamily="82" charset="0"/>
                <a:ea typeface="ＭＳ Ｐゴシック" pitchFamily="34" charset="-128"/>
                <a:cs typeface="+mn-cs"/>
              </a:rPr>
              <a:t>Institutul European de Drept</a:t>
            </a:r>
          </a:p>
          <a:p>
            <a:pPr lvl="0">
              <a:spcBef>
                <a:spcPts val="600"/>
              </a:spcBef>
              <a:spcAft>
                <a:spcPts val="600"/>
              </a:spcAft>
              <a:defRPr/>
            </a:pPr>
            <a:r>
              <a:rPr kumimoji="0" lang="lt-LT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Tempus Sans ITC" pitchFamily="82" charset="0"/>
                <a:ea typeface="ＭＳ Ｐゴシック" pitchFamily="34" charset="-128"/>
                <a:cs typeface="+mn-cs"/>
              </a:rPr>
              <a:t>Evropski pravni </a:t>
            </a:r>
            <a:r>
              <a:rPr lang="de-DE" sz="1100" dirty="0">
                <a:solidFill>
                  <a:prstClr val="white">
                    <a:lumMod val="65000"/>
                  </a:prstClr>
                </a:solidFill>
                <a:latin typeface="Tempus Sans ITC" pitchFamily="82" charset="0"/>
              </a:rPr>
              <a:t>inštitut</a:t>
            </a:r>
            <a:endParaRPr kumimoji="0" lang="lt-LT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Tempus Sans ITC" pitchFamily="82" charset="0"/>
              <a:ea typeface="ＭＳ Ｐゴシック" pitchFamily="34" charset="-128"/>
              <a:cs typeface="+mn-cs"/>
            </a:endParaRP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Tempus Sans ITC" pitchFamily="82" charset="0"/>
                <a:ea typeface="ＭＳ Ｐゴシック" pitchFamily="34" charset="-128"/>
                <a:cs typeface="+mn-cs"/>
              </a:rPr>
              <a:t>Europeiska rättsinstitutet</a:t>
            </a:r>
          </a:p>
        </p:txBody>
      </p:sp>
      <p:pic>
        <p:nvPicPr>
          <p:cNvPr id="1027" name="Picture 3" descr="Y:\ELI Secretariat\ELI PR Material\Logos\ELI Logo\eli-logo-dark-backgroun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875631"/>
            <a:ext cx="5715000" cy="385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272088" y="128587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3656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 idx="4294967295"/>
          </p:nvPr>
        </p:nvSpPr>
        <p:spPr>
          <a:xfrm>
            <a:off x="3635896" y="349771"/>
            <a:ext cx="5328592" cy="774973"/>
          </a:xfrm>
        </p:spPr>
        <p:txBody>
          <a:bodyPr>
            <a:noAutofit/>
          </a:bodyPr>
          <a:lstStyle/>
          <a:p>
            <a:pPr algn="r"/>
            <a:endParaRPr lang="fr-FR" dirty="0">
              <a:solidFill>
                <a:schemeClr val="bg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297C411-D057-E067-2933-BD278C62E4EF}"/>
              </a:ext>
            </a:extLst>
          </p:cNvPr>
          <p:cNvSpPr txBox="1"/>
          <p:nvPr/>
        </p:nvSpPr>
        <p:spPr>
          <a:xfrm>
            <a:off x="1115616" y="1859339"/>
            <a:ext cx="7128792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latin typeface="+mn-lt"/>
                <a:cs typeface="Calibri" panose="020F0502020204030204" pitchFamily="34" charset="0"/>
              </a:rPr>
              <a:t>Recommendation (2009)11 on principles concerning continuing powers of attorney and advance directives for incapacity</a:t>
            </a:r>
          </a:p>
          <a:p>
            <a:pPr algn="ctr"/>
            <a:endParaRPr lang="en-US" sz="2000" b="1" dirty="0">
              <a:latin typeface="+mn-lt"/>
              <a:cs typeface="Calibri" panose="020F0502020204030204" pitchFamily="34" charset="0"/>
            </a:endParaRPr>
          </a:p>
          <a:p>
            <a:r>
              <a:rPr lang="en-US" sz="2000" dirty="0">
                <a:latin typeface="+mn-lt"/>
                <a:cs typeface="Calibri" panose="020F0502020204030204" pitchFamily="34" charset="0"/>
              </a:rPr>
              <a:t>Principle 1</a:t>
            </a:r>
          </a:p>
          <a:p>
            <a:pPr algn="just"/>
            <a:r>
              <a:rPr lang="en-US" sz="2000" i="1" dirty="0">
                <a:latin typeface="+mn-lt"/>
                <a:cs typeface="Calibri" panose="020F0502020204030204" pitchFamily="34" charset="0"/>
              </a:rPr>
              <a:t>“1.1  States should promote self-determination for capable adults in the event of their future incapacity, by means of continuing powers of attorney and advance directives.</a:t>
            </a:r>
            <a:endParaRPr lang="en-GB" sz="2000" dirty="0">
              <a:latin typeface="+mn-lt"/>
              <a:cs typeface="Calibri" panose="020F0502020204030204" pitchFamily="34" charset="0"/>
            </a:endParaRPr>
          </a:p>
          <a:p>
            <a:pPr algn="just"/>
            <a:endParaRPr lang="en-GB" sz="2000" dirty="0">
              <a:latin typeface="+mn-lt"/>
              <a:cs typeface="Calibri" panose="020F0502020204030204" pitchFamily="34" charset="0"/>
            </a:endParaRPr>
          </a:p>
          <a:p>
            <a:pPr algn="just"/>
            <a:r>
              <a:rPr lang="en-US" sz="2000" i="1" dirty="0">
                <a:latin typeface="+mn-lt"/>
                <a:cs typeface="Calibri" panose="020F0502020204030204" pitchFamily="34" charset="0"/>
              </a:rPr>
              <a:t>“1.2  In accordance with the principles of self-determination and subsidiarity, states should consider giving those methods priority over other measures of protection.”</a:t>
            </a:r>
            <a:endParaRPr lang="en-GB" sz="2000" dirty="0">
              <a:latin typeface="+mn-lt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3079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 idx="4294967295"/>
          </p:nvPr>
        </p:nvSpPr>
        <p:spPr>
          <a:xfrm>
            <a:off x="3635896" y="349771"/>
            <a:ext cx="5328592" cy="774973"/>
          </a:xfrm>
        </p:spPr>
        <p:txBody>
          <a:bodyPr>
            <a:noAutofit/>
          </a:bodyPr>
          <a:lstStyle/>
          <a:p>
            <a:pPr algn="r"/>
            <a:endParaRPr lang="fr-FR" dirty="0">
              <a:solidFill>
                <a:schemeClr val="bg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D578A0-57A8-3AE8-FEAB-2C69C46A1995}"/>
              </a:ext>
            </a:extLst>
          </p:cNvPr>
          <p:cNvSpPr txBox="1"/>
          <p:nvPr/>
        </p:nvSpPr>
        <p:spPr>
          <a:xfrm>
            <a:off x="1403648" y="2167116"/>
            <a:ext cx="6264696" cy="25237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latin typeface="+mn-lt"/>
                <a:cs typeface="Calibri" panose="020F0502020204030204" pitchFamily="34" charset="0"/>
              </a:rPr>
              <a:t>Recommendation (2014)2 on the promotion of human rights of older persons </a:t>
            </a:r>
            <a:endParaRPr lang="en-GB" sz="2000" b="1" dirty="0">
              <a:latin typeface="+mn-lt"/>
              <a:cs typeface="Calibri" panose="020F0502020204030204" pitchFamily="34" charset="0"/>
            </a:endParaRPr>
          </a:p>
          <a:p>
            <a:r>
              <a:rPr lang="en-US" sz="2000" dirty="0">
                <a:latin typeface="+mn-lt"/>
                <a:cs typeface="Calibri" panose="020F0502020204030204" pitchFamily="34" charset="0"/>
              </a:rPr>
              <a:t> </a:t>
            </a:r>
            <a:endParaRPr lang="en-GB" sz="2000" dirty="0">
              <a:latin typeface="+mn-lt"/>
              <a:cs typeface="Calibri" panose="020F0502020204030204" pitchFamily="34" charset="0"/>
            </a:endParaRPr>
          </a:p>
          <a:p>
            <a:r>
              <a:rPr lang="en-US" sz="2000" dirty="0">
                <a:latin typeface="+mn-lt"/>
                <a:cs typeface="Calibri" panose="020F0502020204030204" pitchFamily="34" charset="0"/>
              </a:rPr>
              <a:t>Principle 14 </a:t>
            </a:r>
          </a:p>
          <a:p>
            <a:pPr algn="just"/>
            <a:r>
              <a:rPr lang="en-US" sz="2000" i="1" dirty="0">
                <a:latin typeface="+mn-lt"/>
                <a:cs typeface="Calibri" panose="020F0502020204030204" pitchFamily="34" charset="0"/>
              </a:rPr>
              <a:t>“Member States should provide for legislation which allows older persons to regulate their affairs in the event that they are unable to express their instructions at a later stage.”</a:t>
            </a:r>
            <a:endParaRPr lang="en-GB" sz="2000" dirty="0">
              <a:latin typeface="+mn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en-US" sz="1800" dirty="0"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8241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 idx="4294967295"/>
          </p:nvPr>
        </p:nvSpPr>
        <p:spPr>
          <a:xfrm>
            <a:off x="3635896" y="349771"/>
            <a:ext cx="5328592" cy="774973"/>
          </a:xfrm>
        </p:spPr>
        <p:txBody>
          <a:bodyPr>
            <a:noAutofit/>
          </a:bodyPr>
          <a:lstStyle/>
          <a:p>
            <a:pPr algn="r"/>
            <a:endParaRPr lang="fr-FR" dirty="0">
              <a:solidFill>
                <a:schemeClr val="bg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CEB6B0-5B88-5E3E-1DA5-D4E159854B7A}"/>
              </a:ext>
            </a:extLst>
          </p:cNvPr>
          <p:cNvSpPr txBox="1"/>
          <p:nvPr/>
        </p:nvSpPr>
        <p:spPr>
          <a:xfrm>
            <a:off x="1403648" y="1916832"/>
            <a:ext cx="6480720" cy="35086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" algn="just"/>
            <a:r>
              <a:rPr lang="en-US" sz="2000" b="1" dirty="0">
                <a:latin typeface="Calibri" panose="020F0502020204030204" pitchFamily="34" charset="0"/>
              </a:rPr>
              <a:t>REPORT:  “ENABLING CITIZENS TO PLAN FOR INCAPACITY” (JUNE 2018)</a:t>
            </a:r>
          </a:p>
          <a:p>
            <a:pPr algn="just"/>
            <a:endParaRPr lang="en-GB" sz="2000" b="1" dirty="0">
              <a:latin typeface="Calibri" panose="020F0502020204030204" pitchFamily="34" charset="0"/>
            </a:endParaRPr>
          </a:p>
          <a:p>
            <a:r>
              <a:rPr lang="fr-FR" sz="2000" b="1" dirty="0">
                <a:latin typeface="Calibri" panose="020F0502020204030204" pitchFamily="34" charset="0"/>
              </a:rPr>
              <a:t>RAPPORT:  "PERMETTRE AUX CITOYENS DE S’ORGANISER</a:t>
            </a:r>
            <a:r>
              <a:rPr lang="en-GB" sz="2000" b="1" dirty="0">
                <a:latin typeface="Calibri" panose="020F0502020204030204" pitchFamily="34" charset="0"/>
              </a:rPr>
              <a:t> </a:t>
            </a:r>
            <a:r>
              <a:rPr lang="fr-FR" sz="2000" b="1" dirty="0">
                <a:latin typeface="Calibri" panose="020F0502020204030204" pitchFamily="34" charset="0"/>
              </a:rPr>
              <a:t>EN CAS D’INCAPACITÉ"</a:t>
            </a:r>
            <a:endParaRPr lang="en-GB" sz="2000" b="1" dirty="0">
              <a:latin typeface="Calibri" panose="020F0502020204030204" pitchFamily="34" charset="0"/>
            </a:endParaRPr>
          </a:p>
          <a:p>
            <a:pPr algn="just"/>
            <a:endParaRPr lang="en-GB" sz="2000" dirty="0">
              <a:latin typeface="Calibri" panose="020F0502020204030204" pitchFamily="34" charset="0"/>
            </a:endParaRPr>
          </a:p>
          <a:p>
            <a:pPr algn="just"/>
            <a:endParaRPr lang="en-GB" sz="2000" dirty="0">
              <a:latin typeface="Calibri" panose="020F0502020204030204" pitchFamily="34" charset="0"/>
            </a:endParaRPr>
          </a:p>
          <a:p>
            <a:pPr marL="45720" algn="just"/>
            <a:r>
              <a:rPr lang="en-GB" sz="2000" u="sng" dirty="0">
                <a:latin typeface="Calibri" panose="020F0502020204030204" pitchFamily="34" charset="0"/>
                <a:hlinkClick r:id="rId3"/>
              </a:rPr>
              <a:t>https://www.coe.int/en/web/cdcj/activities/powers-attorney-advance-directives-incapacity</a:t>
            </a:r>
            <a:endParaRPr lang="en-GB" sz="2000" u="sng" dirty="0">
              <a:latin typeface="Calibri" panose="020F0502020204030204" pitchFamily="34" charset="0"/>
            </a:endParaRPr>
          </a:p>
          <a:p>
            <a:pPr marL="45720" algn="just"/>
            <a:endParaRPr lang="en-GB" sz="2000" dirty="0">
              <a:latin typeface="Calibri" panose="020F0502020204030204" pitchFamily="34" charset="0"/>
            </a:endParaRPr>
          </a:p>
          <a:p>
            <a:pPr algn="just"/>
            <a:r>
              <a:rPr lang="en-GB" sz="2000" dirty="0">
                <a:latin typeface="Calibri" panose="020F0502020204030204" pitchFamily="34" charset="0"/>
              </a:rPr>
              <a:t>See “Background document” at foot of landing page</a:t>
            </a:r>
          </a:p>
        </p:txBody>
      </p:sp>
    </p:spTree>
    <p:extLst>
      <p:ext uri="{BB962C8B-B14F-4D97-AF65-F5344CB8AC3E}">
        <p14:creationId xmlns:p14="http://schemas.microsoft.com/office/powerpoint/2010/main" val="41212874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 idx="4294967295"/>
          </p:nvPr>
        </p:nvSpPr>
        <p:spPr>
          <a:xfrm>
            <a:off x="3635896" y="349771"/>
            <a:ext cx="5328592" cy="774973"/>
          </a:xfrm>
        </p:spPr>
        <p:txBody>
          <a:bodyPr>
            <a:noAutofit/>
          </a:bodyPr>
          <a:lstStyle/>
          <a:p>
            <a:pPr algn="r"/>
            <a:endParaRPr lang="fr-FR" dirty="0">
              <a:solidFill>
                <a:schemeClr val="bg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42727AD-443B-E231-3E62-A76275237586}"/>
              </a:ext>
            </a:extLst>
          </p:cNvPr>
          <p:cNvSpPr txBox="1"/>
          <p:nvPr/>
        </p:nvSpPr>
        <p:spPr>
          <a:xfrm>
            <a:off x="1391315" y="2420888"/>
            <a:ext cx="633670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GB" sz="2000" dirty="0">
                <a:latin typeface="Calibri" panose="020F0502020204030204" pitchFamily="34" charset="0"/>
              </a:rPr>
              <a:t>Provision for advance directives, compared with continuing powers of attorney, is under-developed.  </a:t>
            </a:r>
          </a:p>
          <a:p>
            <a:pPr algn="just"/>
            <a:endParaRPr lang="en-GB" sz="2000" dirty="0">
              <a:latin typeface="Calibri" panose="020F0502020204030204" pitchFamily="34" charset="0"/>
            </a:endParaRPr>
          </a:p>
          <a:p>
            <a:pPr algn="just"/>
            <a:endParaRPr lang="en-GB" sz="2000" dirty="0">
              <a:latin typeface="Calibri" panose="020F0502020204030204" pitchFamily="34" charset="0"/>
            </a:endParaRPr>
          </a:p>
          <a:p>
            <a:pPr algn="just"/>
            <a:r>
              <a:rPr lang="en-GB" sz="2000" dirty="0">
                <a:latin typeface="Calibri" panose="020F0502020204030204" pitchFamily="34" charset="0"/>
              </a:rPr>
              <a:t>There is insufficient clarity as to how to balance expressions of self-determination when voluntary measures are created, with contradictory expressions when they are subsequently in operation.</a:t>
            </a:r>
          </a:p>
        </p:txBody>
      </p:sp>
    </p:spTree>
    <p:extLst>
      <p:ext uri="{BB962C8B-B14F-4D97-AF65-F5344CB8AC3E}">
        <p14:creationId xmlns:p14="http://schemas.microsoft.com/office/powerpoint/2010/main" val="26226688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 idx="4294967295"/>
          </p:nvPr>
        </p:nvSpPr>
        <p:spPr>
          <a:xfrm>
            <a:off x="3635896" y="349771"/>
            <a:ext cx="5328592" cy="774973"/>
          </a:xfrm>
        </p:spPr>
        <p:txBody>
          <a:bodyPr>
            <a:noAutofit/>
          </a:bodyPr>
          <a:lstStyle/>
          <a:p>
            <a:pPr algn="r"/>
            <a:endParaRPr lang="fr-FR" dirty="0">
              <a:solidFill>
                <a:schemeClr val="bg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ED27135-7561-B32F-57B4-180817905CC6}"/>
              </a:ext>
            </a:extLst>
          </p:cNvPr>
          <p:cNvSpPr txBox="1"/>
          <p:nvPr/>
        </p:nvSpPr>
        <p:spPr>
          <a:xfrm>
            <a:off x="1394811" y="2464135"/>
            <a:ext cx="6354378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GB" sz="2000" dirty="0">
                <a:latin typeface="Calibri" panose="020F0502020204030204" pitchFamily="34" charset="0"/>
              </a:rPr>
              <a:t>Promotion of self-determination requires more than availability of voluntary measures in legislation.  It requires:</a:t>
            </a:r>
          </a:p>
          <a:p>
            <a:pPr algn="just"/>
            <a:endParaRPr lang="en-GB" sz="2000" dirty="0">
              <a:latin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</a:rPr>
              <a:t>availability of fully inclusive forms of document;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</a:rPr>
              <a:t>procedures to establish them;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</a:rPr>
              <a:t>proactive promotion of their use; and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</a:rPr>
              <a:t>removal of barriers to their effective operation, both within states, and in cross-border situations.</a:t>
            </a:r>
          </a:p>
        </p:txBody>
      </p:sp>
    </p:spTree>
    <p:extLst>
      <p:ext uri="{BB962C8B-B14F-4D97-AF65-F5344CB8AC3E}">
        <p14:creationId xmlns:p14="http://schemas.microsoft.com/office/powerpoint/2010/main" val="8480403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 idx="4294967295"/>
          </p:nvPr>
        </p:nvSpPr>
        <p:spPr>
          <a:xfrm>
            <a:off x="3635896" y="349771"/>
            <a:ext cx="5328592" cy="774973"/>
          </a:xfrm>
        </p:spPr>
        <p:txBody>
          <a:bodyPr>
            <a:noAutofit/>
          </a:bodyPr>
          <a:lstStyle/>
          <a:p>
            <a:pPr algn="r"/>
            <a:endParaRPr lang="fr-FR" dirty="0">
              <a:solidFill>
                <a:schemeClr val="bg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6640EB-0A01-A6D5-B891-612B2D145C8C}"/>
              </a:ext>
            </a:extLst>
          </p:cNvPr>
          <p:cNvSpPr txBox="1"/>
          <p:nvPr/>
        </p:nvSpPr>
        <p:spPr>
          <a:xfrm>
            <a:off x="2195736" y="3212976"/>
            <a:ext cx="460618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algn="ctr">
              <a:buFont typeface="+mj-lt"/>
              <a:buAutoNum type="arabicPeriod" startAt="4"/>
            </a:pPr>
            <a:r>
              <a:rPr lang="en-US" sz="2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WHAT DIFFERENTIATES AN ADVANCE CHOICE FROM AN IMMEDIATE ONE?</a:t>
            </a:r>
            <a:endParaRPr lang="en-US" sz="20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95936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 idx="4294967295"/>
          </p:nvPr>
        </p:nvSpPr>
        <p:spPr>
          <a:xfrm>
            <a:off x="3635896" y="349771"/>
            <a:ext cx="5328592" cy="774973"/>
          </a:xfrm>
        </p:spPr>
        <p:txBody>
          <a:bodyPr>
            <a:noAutofit/>
          </a:bodyPr>
          <a:lstStyle/>
          <a:p>
            <a:pPr algn="r"/>
            <a:r>
              <a:rPr lang="fr-FR" sz="2800" dirty="0">
                <a:cs typeface="Arial" panose="020B0604020202020204" pitchFamily="34" charset="0"/>
              </a:rPr>
              <a:t>The Tunnel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8CBD67-129A-F087-BB3D-1C20A8FDF724}"/>
              </a:ext>
            </a:extLst>
          </p:cNvPr>
          <p:cNvSpPr txBox="1"/>
          <p:nvPr/>
        </p:nvSpPr>
        <p:spPr>
          <a:xfrm>
            <a:off x="1331640" y="2132856"/>
            <a:ext cx="648072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algn="just"/>
            <a:r>
              <a:rPr lang="en-US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At the end of the tunnel:</a:t>
            </a:r>
            <a:endParaRPr lang="en-GB" sz="20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Disapplication in particular circumstances, not revocation</a:t>
            </a:r>
            <a:endParaRPr lang="en-GB" sz="20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just"/>
            <a:r>
              <a:rPr lang="en-US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20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just"/>
            <a:r>
              <a:rPr lang="en-US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The beginning of the tunnel:</a:t>
            </a:r>
            <a:endParaRPr lang="en-GB" sz="20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Validity: maximum availability, minimum formalities</a:t>
            </a:r>
            <a:endParaRPr lang="en-GB" sz="20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Top level – the most formalities, including in particular robust certification</a:t>
            </a:r>
            <a:endParaRPr lang="en-GB" sz="20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just"/>
            <a:r>
              <a:rPr lang="en-US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20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Central registration – basic up-to-date terms available in real time</a:t>
            </a:r>
            <a:endParaRPr lang="en-US" sz="20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45932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 idx="4294967295"/>
          </p:nvPr>
        </p:nvSpPr>
        <p:spPr>
          <a:xfrm>
            <a:off x="3635896" y="349771"/>
            <a:ext cx="5328592" cy="774973"/>
          </a:xfrm>
        </p:spPr>
        <p:txBody>
          <a:bodyPr>
            <a:noAutofit/>
          </a:bodyPr>
          <a:lstStyle/>
          <a:p>
            <a:pPr algn="r"/>
            <a:endParaRPr lang="fr-FR" dirty="0">
              <a:solidFill>
                <a:schemeClr val="bg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545E9F-C0FD-F5CB-D69D-2E42F972713F}"/>
              </a:ext>
            </a:extLst>
          </p:cNvPr>
          <p:cNvSpPr txBox="1"/>
          <p:nvPr/>
        </p:nvSpPr>
        <p:spPr>
          <a:xfrm>
            <a:off x="1580682" y="2305615"/>
            <a:ext cx="579963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algn="ctr">
              <a:buFont typeface="+mj-lt"/>
              <a:buAutoNum type="arabicPeriod" startAt="5"/>
            </a:pPr>
            <a:r>
              <a:rPr lang="en-US" sz="2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WHAT WILL THE PROJECT NOT DO?</a:t>
            </a:r>
            <a:endParaRPr lang="en-GB" sz="20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0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lphaLcParenBoth"/>
            </a:pPr>
            <a:r>
              <a:rPr lang="en-US" sz="2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Not private international law (Hague Conference)</a:t>
            </a:r>
          </a:p>
          <a:p>
            <a:pPr algn="just"/>
            <a:endParaRPr lang="en-US" sz="20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l">
              <a:buAutoNum type="alphaLcParenBoth" startAt="2"/>
            </a:pPr>
            <a:r>
              <a:rPr lang="en-US" sz="2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Not asking states to change their own substantive law except to facilitate advance choices</a:t>
            </a:r>
          </a:p>
          <a:p>
            <a:pPr algn="just"/>
            <a:endParaRPr lang="en-US" sz="20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0333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 idx="4294967295"/>
          </p:nvPr>
        </p:nvSpPr>
        <p:spPr>
          <a:xfrm>
            <a:off x="3635896" y="349771"/>
            <a:ext cx="5328592" cy="774973"/>
          </a:xfrm>
        </p:spPr>
        <p:txBody>
          <a:bodyPr>
            <a:noAutofit/>
          </a:bodyPr>
          <a:lstStyle/>
          <a:p>
            <a:pPr algn="r"/>
            <a:r>
              <a:rPr lang="fr-FR" sz="2800" dirty="0">
                <a:cs typeface="Arial" panose="020B0604020202020204" pitchFamily="34" charset="0"/>
              </a:rPr>
              <a:t>Project Participants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EBBE9C-6BC0-9AD4-9557-DDA3A0B02612}"/>
              </a:ext>
            </a:extLst>
          </p:cNvPr>
          <p:cNvSpPr txBox="1"/>
          <p:nvPr/>
        </p:nvSpPr>
        <p:spPr>
          <a:xfrm>
            <a:off x="1979712" y="1449679"/>
            <a:ext cx="5904656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algn="ctr">
              <a:buFont typeface="+mj-lt"/>
              <a:buAutoNum type="arabicPeriod" startAt="6"/>
            </a:pPr>
            <a:r>
              <a:rPr lang="en-US" sz="2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HOW IS ELI DEALING WITH THE PROJECT?</a:t>
            </a:r>
          </a:p>
          <a:p>
            <a:pPr algn="just"/>
            <a:endParaRPr lang="en-GB" sz="20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r>
              <a:rPr lang="en-GB" sz="16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Project Reporters:</a:t>
            </a:r>
          </a:p>
          <a:p>
            <a:pPr lvl="0" algn="just"/>
            <a:r>
              <a:rPr lang="en-US" sz="16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Christiana Fountoulakis</a:t>
            </a:r>
          </a:p>
          <a:p>
            <a:pPr lvl="0" algn="just"/>
            <a:r>
              <a:rPr lang="en-US" sz="16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Adrian D Ward</a:t>
            </a:r>
            <a:endParaRPr lang="en-GB" sz="16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endParaRPr lang="en-GB" sz="1600" b="1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l"/>
            <a:r>
              <a:rPr lang="en-GB" sz="16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19 Advisors </a:t>
            </a:r>
            <a:r>
              <a:rPr lang="en-GB" sz="16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(4 of them Assessors reporting</a:t>
            </a:r>
          </a:p>
          <a:p>
            <a:pPr lvl="0" algn="l"/>
            <a:r>
              <a:rPr lang="en-GB" sz="16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to ELI Council)</a:t>
            </a:r>
          </a:p>
          <a:p>
            <a:pPr algn="just"/>
            <a:endParaRPr lang="en-GB" sz="1600" b="1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GB" sz="16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18 Country Contributors</a:t>
            </a:r>
          </a:p>
          <a:p>
            <a:pPr algn="just"/>
            <a:r>
              <a:rPr lang="en-GB" sz="16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Some participants have dual roles</a:t>
            </a:r>
          </a:p>
          <a:p>
            <a:pPr algn="just"/>
            <a:r>
              <a:rPr lang="en-GB" sz="16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32 participants altogether</a:t>
            </a:r>
          </a:p>
          <a:p>
            <a:pPr algn="just"/>
            <a:endParaRPr lang="en-GB" sz="1600" b="1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GB" sz="16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Members’ Consultative Committee:</a:t>
            </a:r>
          </a:p>
          <a:p>
            <a:pPr algn="l"/>
            <a:r>
              <a:rPr lang="en-GB" sz="16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Currently 11 Members (Europe and beyond)</a:t>
            </a:r>
          </a:p>
          <a:p>
            <a:pPr algn="l"/>
            <a:endParaRPr lang="en-GB" sz="1600" b="1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en-GB" sz="16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Observer:</a:t>
            </a:r>
          </a:p>
          <a:p>
            <a:pPr algn="l"/>
            <a:r>
              <a:rPr lang="en-GB" sz="16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European Commission</a:t>
            </a:r>
          </a:p>
          <a:p>
            <a:pPr lvl="0" algn="l"/>
            <a:endParaRPr lang="en-GB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30299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 idx="4294967295"/>
          </p:nvPr>
        </p:nvSpPr>
        <p:spPr>
          <a:xfrm>
            <a:off x="3635896" y="349771"/>
            <a:ext cx="5328592" cy="774973"/>
          </a:xfrm>
        </p:spPr>
        <p:txBody>
          <a:bodyPr>
            <a:noAutofit/>
          </a:bodyPr>
          <a:lstStyle/>
          <a:p>
            <a:pPr algn="r"/>
            <a:endParaRPr lang="fr-FR" dirty="0">
              <a:solidFill>
                <a:schemeClr val="bg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0442A4D-4DEC-7032-9EEA-D370042FBB74}"/>
              </a:ext>
            </a:extLst>
          </p:cNvPr>
          <p:cNvSpPr txBox="1"/>
          <p:nvPr/>
        </p:nvSpPr>
        <p:spPr>
          <a:xfrm>
            <a:off x="2268909" y="2644170"/>
            <a:ext cx="460618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PROJECT TIMESCALE</a:t>
            </a:r>
          </a:p>
          <a:p>
            <a:pPr algn="just"/>
            <a:endParaRPr lang="en-US" sz="24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30 months from 01 January 2023, to include dissemination</a:t>
            </a:r>
          </a:p>
        </p:txBody>
      </p:sp>
    </p:spTree>
    <p:extLst>
      <p:ext uri="{BB962C8B-B14F-4D97-AF65-F5344CB8AC3E}">
        <p14:creationId xmlns:p14="http://schemas.microsoft.com/office/powerpoint/2010/main" val="2337520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 idx="4294967295"/>
          </p:nvPr>
        </p:nvSpPr>
        <p:spPr>
          <a:xfrm>
            <a:off x="3635896" y="349771"/>
            <a:ext cx="5328592" cy="774973"/>
          </a:xfrm>
        </p:spPr>
        <p:txBody>
          <a:bodyPr>
            <a:noAutofit/>
          </a:bodyPr>
          <a:lstStyle/>
          <a:p>
            <a:pPr algn="r"/>
            <a:endParaRPr lang="fr-FR" dirty="0">
              <a:solidFill>
                <a:schemeClr val="bg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64C03E8-F0E8-634F-668C-CF67DA218AC9}"/>
              </a:ext>
            </a:extLst>
          </p:cNvPr>
          <p:cNvSpPr txBox="1"/>
          <p:nvPr/>
        </p:nvSpPr>
        <p:spPr>
          <a:xfrm>
            <a:off x="2268909" y="2459504"/>
            <a:ext cx="460618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4000" dirty="0">
                <a:latin typeface="+mj-lt"/>
              </a:rPr>
              <a:t>ELI Project on </a:t>
            </a:r>
            <a:r>
              <a:rPr lang="en-US" sz="4000" dirty="0">
                <a:latin typeface="+mj-lt"/>
              </a:rPr>
              <a:t>Advance Choices for Future Disablement</a:t>
            </a:r>
            <a:endParaRPr lang="en-GB" sz="4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289579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 idx="4294967295"/>
          </p:nvPr>
        </p:nvSpPr>
        <p:spPr>
          <a:xfrm>
            <a:off x="3635896" y="349771"/>
            <a:ext cx="5328592" cy="774973"/>
          </a:xfrm>
        </p:spPr>
        <p:txBody>
          <a:bodyPr>
            <a:noAutofit/>
          </a:bodyPr>
          <a:lstStyle/>
          <a:p>
            <a:pPr algn="r"/>
            <a:endParaRPr lang="fr-FR" dirty="0">
              <a:solidFill>
                <a:schemeClr val="bg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755576" y="1521941"/>
            <a:ext cx="8280920" cy="5909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/>
            <a:r>
              <a:rPr lang="de-DE" sz="2400" b="1" dirty="0">
                <a:latin typeface="+mn-lt"/>
                <a:ea typeface="Calibri"/>
                <a:cs typeface="Times New Roman"/>
              </a:rPr>
              <a:t>Questionnaire (issued to each country contributor)</a:t>
            </a:r>
          </a:p>
          <a:p>
            <a:endParaRPr lang="de-DE" dirty="0">
              <a:latin typeface="+mn-lt"/>
              <a:ea typeface="Calibri"/>
              <a:cs typeface="Times New Roman"/>
            </a:endParaRPr>
          </a:p>
          <a:p>
            <a:pPr>
              <a:buFont typeface="+mj-lt"/>
              <a:buAutoNum type="arabicPeriod"/>
            </a:pPr>
            <a:r>
              <a:rPr lang="de-DE" dirty="0">
                <a:latin typeface="+mn-lt"/>
                <a:ea typeface="Calibri"/>
                <a:cs typeface="Times New Roman"/>
              </a:rPr>
              <a:t>Relevant overview of law and legal system.</a:t>
            </a:r>
          </a:p>
          <a:p>
            <a:pPr>
              <a:buFont typeface="+mj-lt"/>
              <a:buAutoNum type="arabicPeriod"/>
            </a:pPr>
            <a:r>
              <a:rPr lang="de-DE" dirty="0">
                <a:latin typeface="+mn-lt"/>
                <a:ea typeface="Calibri"/>
                <a:cs typeface="Times New Roman"/>
              </a:rPr>
              <a:t>Consequences of impairment of faculties or capabilities.</a:t>
            </a:r>
          </a:p>
          <a:p>
            <a:pPr>
              <a:buFont typeface="+mj-lt"/>
              <a:buAutoNum type="arabicPeriod"/>
            </a:pPr>
            <a:r>
              <a:rPr lang="de-DE" dirty="0">
                <a:latin typeface="+mn-lt"/>
                <a:ea typeface="Calibri"/>
                <a:cs typeface="Times New Roman"/>
              </a:rPr>
              <a:t>Extent of particular procedures or formalities for juridical acts.</a:t>
            </a:r>
          </a:p>
          <a:p>
            <a:pPr>
              <a:buFont typeface="+mj-lt"/>
              <a:buAutoNum type="arabicPeriod"/>
            </a:pPr>
            <a:r>
              <a:rPr lang="de-DE" dirty="0">
                <a:latin typeface="+mn-lt"/>
                <a:ea typeface="Calibri"/>
                <a:cs typeface="Times New Roman"/>
              </a:rPr>
              <a:t>Existing registration systems.</a:t>
            </a:r>
          </a:p>
          <a:p>
            <a:pPr>
              <a:buFont typeface="+mj-lt"/>
              <a:buAutoNum type="arabicPeriod"/>
            </a:pPr>
            <a:r>
              <a:rPr lang="de-DE" dirty="0">
                <a:latin typeface="+mn-lt"/>
                <a:ea typeface="Calibri"/>
                <a:cs typeface="Times New Roman"/>
              </a:rPr>
              <a:t>Aspects of existing power of attorney regimes.</a:t>
            </a:r>
          </a:p>
          <a:p>
            <a:pPr marL="0" indent="0"/>
            <a:r>
              <a:rPr lang="de-DE" dirty="0">
                <a:latin typeface="+mn-lt"/>
                <a:ea typeface="Calibri"/>
                <a:cs typeface="Times New Roman"/>
              </a:rPr>
              <a:t>6&amp;7 Information about any existing provisions for advance choices.</a:t>
            </a:r>
          </a:p>
          <a:p>
            <a:pPr>
              <a:buFont typeface="+mj-lt"/>
              <a:buAutoNum type="arabicPeriod" startAt="8"/>
            </a:pPr>
            <a:r>
              <a:rPr lang="de-DE" dirty="0">
                <a:latin typeface="+mn-lt"/>
                <a:ea typeface="Calibri"/>
                <a:cs typeface="Times New Roman"/>
              </a:rPr>
              <a:t>Official language(s).</a:t>
            </a:r>
          </a:p>
          <a:p>
            <a:pPr>
              <a:buFont typeface="+mj-lt"/>
              <a:buAutoNum type="arabicPeriod" startAt="8"/>
            </a:pPr>
            <a:r>
              <a:rPr lang="de-DE" dirty="0">
                <a:latin typeface="+mn-lt"/>
                <a:ea typeface="Calibri"/>
                <a:cs typeface="Times New Roman"/>
              </a:rPr>
              <a:t>Cultural norms and beliefs of population, including of any significant minorities.</a:t>
            </a:r>
          </a:p>
          <a:p>
            <a:pPr>
              <a:buFont typeface="+mj-lt"/>
              <a:buAutoNum type="arabicPeriod" startAt="8"/>
            </a:pPr>
            <a:r>
              <a:rPr lang="de-DE" dirty="0">
                <a:latin typeface="+mn-lt"/>
                <a:ea typeface="Calibri"/>
                <a:cs typeface="Times New Roman"/>
              </a:rPr>
              <a:t>Any likely exclusions from advance choices on public policy or other grounds.</a:t>
            </a:r>
          </a:p>
          <a:p>
            <a:pPr>
              <a:buFont typeface="+mj-lt"/>
              <a:buAutoNum type="arabicPeriod" startAt="8"/>
            </a:pPr>
            <a:r>
              <a:rPr lang="de-DE" dirty="0">
                <a:latin typeface="+mn-lt"/>
                <a:ea typeface="Calibri"/>
                <a:cs typeface="Times New Roman"/>
              </a:rPr>
              <a:t>Existing remedies that could be applicable if advance choice not respected.</a:t>
            </a:r>
          </a:p>
          <a:p>
            <a:pPr>
              <a:buFont typeface="+mj-lt"/>
              <a:buAutoNum type="arabicPeriod" startAt="8"/>
            </a:pPr>
            <a:r>
              <a:rPr lang="de-DE" dirty="0">
                <a:latin typeface="+mn-lt"/>
                <a:ea typeface="Calibri"/>
                <a:cs typeface="Times New Roman"/>
              </a:rPr>
              <a:t>Relevant PIL roles, whether Hague 35 ratified or not.</a:t>
            </a:r>
          </a:p>
          <a:p>
            <a:pPr>
              <a:buFont typeface="+mj-lt"/>
              <a:buAutoNum type="arabicPeriod" startAt="8"/>
            </a:pPr>
            <a:r>
              <a:rPr lang="de-DE" dirty="0">
                <a:latin typeface="+mn-lt"/>
                <a:ea typeface="Calibri"/>
                <a:cs typeface="Times New Roman"/>
              </a:rPr>
              <a:t>Any existing law reform processes that could be relevant.</a:t>
            </a:r>
          </a:p>
          <a:p>
            <a:pPr>
              <a:buFont typeface="+mj-lt"/>
              <a:buAutoNum type="arabicPeriod" startAt="8"/>
            </a:pPr>
            <a:r>
              <a:rPr lang="de-DE" dirty="0">
                <a:latin typeface="+mn-lt"/>
                <a:ea typeface="Calibri"/>
                <a:cs typeface="Times New Roman"/>
              </a:rPr>
              <a:t>Particular points that could be relevant to supporting materials.</a:t>
            </a:r>
          </a:p>
          <a:p>
            <a:pPr>
              <a:buFont typeface="+mj-lt"/>
              <a:buAutoNum type="arabicPeriod" startAt="8"/>
            </a:pPr>
            <a:r>
              <a:rPr lang="de-DE" dirty="0">
                <a:latin typeface="+mn-lt"/>
                <a:ea typeface="Calibri"/>
                <a:cs typeface="Times New Roman"/>
              </a:rPr>
              <a:t>Any other comments?</a:t>
            </a:r>
          </a:p>
          <a:p>
            <a:pPr>
              <a:buFont typeface="+mj-lt"/>
              <a:buAutoNum type="arabicPeriod" startAt="8"/>
            </a:pPr>
            <a:endParaRPr lang="en-US" sz="1600" dirty="0">
              <a:solidFill>
                <a:schemeClr val="bg1">
                  <a:lumMod val="50000"/>
                </a:schemeClr>
              </a:solidFill>
              <a:latin typeface="+mj-lt"/>
              <a:ea typeface="Calibri"/>
              <a:cs typeface="Times New Roman"/>
            </a:endParaRPr>
          </a:p>
          <a:p>
            <a:endParaRPr lang="en-US" sz="1600" dirty="0">
              <a:solidFill>
                <a:schemeClr val="bg1">
                  <a:lumMod val="50000"/>
                </a:schemeClr>
              </a:solidFill>
              <a:latin typeface="+mj-lt"/>
              <a:ea typeface="Calibri"/>
              <a:cs typeface="Times New Roman"/>
            </a:endParaRPr>
          </a:p>
          <a:p>
            <a:pPr marL="0" indent="0" eaLnBrk="1" hangingPunct="1">
              <a:spcAft>
                <a:spcPts val="1200"/>
              </a:spcAft>
            </a:pPr>
            <a:endParaRPr lang="en-US" sz="2000" dirty="0">
              <a:solidFill>
                <a:schemeClr val="bg1">
                  <a:lumMod val="50000"/>
                </a:schemeClr>
              </a:solidFill>
              <a:latin typeface="+mj-lt"/>
              <a:ea typeface="Calibri"/>
              <a:cs typeface="Times New Roman"/>
            </a:endParaRPr>
          </a:p>
          <a:p>
            <a:pPr marL="0" indent="0" eaLnBrk="1" hangingPunct="1">
              <a:spcAft>
                <a:spcPts val="1200"/>
              </a:spcAft>
            </a:pPr>
            <a:endParaRPr lang="en-US" sz="2200" dirty="0">
              <a:latin typeface="+mj-lt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439428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 idx="4294967295"/>
          </p:nvPr>
        </p:nvSpPr>
        <p:spPr>
          <a:xfrm>
            <a:off x="3635896" y="349771"/>
            <a:ext cx="5328592" cy="774973"/>
          </a:xfrm>
        </p:spPr>
        <p:txBody>
          <a:bodyPr>
            <a:noAutofit/>
          </a:bodyPr>
          <a:lstStyle/>
          <a:p>
            <a:pPr algn="r"/>
            <a:endParaRPr lang="fr-FR" dirty="0">
              <a:solidFill>
                <a:schemeClr val="bg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1293232" y="2204864"/>
            <a:ext cx="7056784" cy="2616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/>
            <a:r>
              <a:rPr lang="de-DE" sz="2400" b="1" dirty="0">
                <a:latin typeface="+mn-lt"/>
                <a:ea typeface="Calibri"/>
                <a:cs typeface="Times New Roman"/>
              </a:rPr>
              <a:t>Research Questions</a:t>
            </a:r>
          </a:p>
          <a:p>
            <a:endParaRPr lang="de-DE" sz="2000" b="1" dirty="0">
              <a:latin typeface="+mn-lt"/>
              <a:ea typeface="Calibri"/>
              <a:cs typeface="Times New Roman"/>
            </a:endParaRPr>
          </a:p>
          <a:p>
            <a:pPr marL="0" indent="0" eaLnBrk="1" hangingPunct="1">
              <a:spcAft>
                <a:spcPts val="1200"/>
              </a:spcAft>
            </a:pPr>
            <a:r>
              <a:rPr lang="en-US" sz="2000" dirty="0">
                <a:latin typeface="+mn-lt"/>
                <a:ea typeface="Calibri"/>
                <a:cs typeface="Times New Roman"/>
              </a:rPr>
              <a:t>Originally 17 – now 26.</a:t>
            </a:r>
          </a:p>
          <a:p>
            <a:pPr marL="0" indent="0" eaLnBrk="1" hangingPunct="1">
              <a:spcAft>
                <a:spcPts val="1200"/>
              </a:spcAft>
            </a:pPr>
            <a:r>
              <a:rPr lang="en-US" sz="2000" dirty="0">
                <a:latin typeface="+mn-lt"/>
                <a:ea typeface="Calibri"/>
                <a:cs typeface="Times New Roman"/>
              </a:rPr>
              <a:t>The completed questionnaires and the proposed answers to the research questions will shape the generation of model laws and supporting materials.</a:t>
            </a:r>
          </a:p>
          <a:p>
            <a:pPr marL="0" indent="0" eaLnBrk="1" hangingPunct="1">
              <a:spcAft>
                <a:spcPts val="1200"/>
              </a:spcAft>
            </a:pPr>
            <a:endParaRPr lang="en-US" sz="2000" b="1" dirty="0">
              <a:latin typeface="+mn-lt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643891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 idx="4294967295"/>
          </p:nvPr>
        </p:nvSpPr>
        <p:spPr>
          <a:xfrm>
            <a:off x="3635896" y="349771"/>
            <a:ext cx="5328592" cy="774973"/>
          </a:xfrm>
        </p:spPr>
        <p:txBody>
          <a:bodyPr>
            <a:noAutofit/>
          </a:bodyPr>
          <a:lstStyle/>
          <a:p>
            <a:pPr algn="r"/>
            <a:endParaRPr lang="fr-FR" dirty="0">
              <a:solidFill>
                <a:schemeClr val="bg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64C03E8-F0E8-634F-668C-CF67DA218AC9}"/>
              </a:ext>
            </a:extLst>
          </p:cNvPr>
          <p:cNvSpPr txBox="1"/>
          <p:nvPr/>
        </p:nvSpPr>
        <p:spPr>
          <a:xfrm>
            <a:off x="2268909" y="2636912"/>
            <a:ext cx="460618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4000" dirty="0">
                <a:latin typeface="+mj-lt"/>
              </a:rPr>
              <a:t>ELI Project on </a:t>
            </a:r>
            <a:r>
              <a:rPr lang="en-US" sz="4000" dirty="0">
                <a:latin typeface="+mj-lt"/>
              </a:rPr>
              <a:t>Advance Choices for Future Disablement</a:t>
            </a:r>
            <a:endParaRPr lang="en-GB" sz="4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045774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948264" y="-63098"/>
            <a:ext cx="2232248" cy="6817251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050" dirty="0">
                <a:solidFill>
                  <a:schemeClr val="bg1">
                    <a:lumMod val="65000"/>
                  </a:schemeClr>
                </a:solidFill>
              </a:rPr>
              <a:t>Европейски институт по право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lt-LT" sz="1100" dirty="0">
                <a:solidFill>
                  <a:schemeClr val="bg1">
                    <a:lumMod val="65000"/>
                  </a:schemeClr>
                </a:solidFill>
                <a:latin typeface="Tempus Sans ITC" pitchFamily="82" charset="0"/>
              </a:rPr>
              <a:t>Evropský právní institut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lt-LT" sz="1100" dirty="0">
                <a:solidFill>
                  <a:schemeClr val="bg1">
                    <a:lumMod val="65000"/>
                  </a:schemeClr>
                </a:solidFill>
                <a:latin typeface="Tempus Sans ITC" pitchFamily="82" charset="0"/>
              </a:rPr>
              <a:t>Europäisches Rechtsinstitut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l-GR" sz="1050" dirty="0">
                <a:solidFill>
                  <a:schemeClr val="bg1">
                    <a:lumMod val="65000"/>
                  </a:schemeClr>
                </a:solidFill>
              </a:rPr>
              <a:t>Ευρωπαϊκό Ινστιτούτο Δικαίου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de-DE" sz="1100" dirty="0">
                <a:solidFill>
                  <a:schemeClr val="bg1">
                    <a:lumMod val="65000"/>
                  </a:schemeClr>
                </a:solidFill>
                <a:latin typeface="Tempus Sans ITC" pitchFamily="82" charset="0"/>
              </a:rPr>
              <a:t>In</a:t>
            </a:r>
            <a:r>
              <a:rPr lang="lt-LT" sz="1100" dirty="0">
                <a:solidFill>
                  <a:schemeClr val="bg1">
                    <a:lumMod val="65000"/>
                  </a:schemeClr>
                </a:solidFill>
                <a:latin typeface="Tempus Sans ITC" pitchFamily="82" charset="0"/>
              </a:rPr>
              <a:t>stitut européen du droit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lt-LT" sz="1100" dirty="0">
                <a:solidFill>
                  <a:schemeClr val="bg1">
                    <a:lumMod val="65000"/>
                  </a:schemeClr>
                </a:solidFill>
                <a:latin typeface="Tempus Sans ITC" pitchFamily="82" charset="0"/>
              </a:rPr>
              <a:t>Eiropas Tiesību institūts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lt-LT" sz="1100" dirty="0">
                <a:solidFill>
                  <a:schemeClr val="bg1">
                    <a:lumMod val="65000"/>
                  </a:schemeClr>
                </a:solidFill>
                <a:latin typeface="Tempus Sans ITC" pitchFamily="82" charset="0"/>
              </a:rPr>
              <a:t>Európai Jogi Intézet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lt-LT" sz="1100" dirty="0">
                <a:solidFill>
                  <a:schemeClr val="bg1">
                    <a:lumMod val="65000"/>
                  </a:schemeClr>
                </a:solidFill>
                <a:latin typeface="Tempus Sans ITC" pitchFamily="82" charset="0"/>
              </a:rPr>
              <a:t>Europees Rechtsinstituut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lt-LT" sz="1100" dirty="0">
                <a:solidFill>
                  <a:schemeClr val="bg1">
                    <a:lumMod val="65000"/>
                  </a:schemeClr>
                </a:solidFill>
                <a:latin typeface="Tempus Sans ITC" pitchFamily="82" charset="0"/>
              </a:rPr>
              <a:t>Instituto Europeu de Direito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lt-LT" sz="1100" dirty="0">
                <a:solidFill>
                  <a:schemeClr val="bg1">
                    <a:lumMod val="65000"/>
                  </a:schemeClr>
                </a:solidFill>
                <a:latin typeface="Tempus Sans ITC" pitchFamily="82" charset="0"/>
              </a:rPr>
              <a:t>Európsky právny institute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lt-LT" sz="1100" dirty="0">
                <a:solidFill>
                  <a:schemeClr val="bg1">
                    <a:lumMod val="65000"/>
                  </a:schemeClr>
                </a:solidFill>
                <a:latin typeface="Tempus Sans ITC" pitchFamily="82" charset="0"/>
              </a:rPr>
              <a:t>Euroopan oikeusinstituutti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lt-LT" sz="1100" dirty="0">
                <a:solidFill>
                  <a:schemeClr val="bg1">
                    <a:lumMod val="65000"/>
                  </a:schemeClr>
                </a:solidFill>
                <a:latin typeface="Tempus Sans ITC" pitchFamily="82" charset="0"/>
              </a:rPr>
              <a:t>Instituto Europeo de Derecho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lt-LT" sz="1100" dirty="0">
                <a:solidFill>
                  <a:schemeClr val="bg1">
                    <a:lumMod val="65000"/>
                  </a:schemeClr>
                </a:solidFill>
                <a:latin typeface="Tempus Sans ITC" pitchFamily="82" charset="0"/>
              </a:rPr>
              <a:t>Europæisk Retsinstitut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lt-LT" sz="1100" dirty="0">
                <a:solidFill>
                  <a:schemeClr val="bg1">
                    <a:lumMod val="65000"/>
                  </a:schemeClr>
                </a:solidFill>
                <a:latin typeface="Tempus Sans ITC" pitchFamily="82" charset="0"/>
              </a:rPr>
              <a:t>Euroopa Õigusinstituut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lt-LT" sz="1100" dirty="0">
                <a:solidFill>
                  <a:schemeClr val="bg1">
                    <a:lumMod val="65000"/>
                  </a:schemeClr>
                </a:solidFill>
                <a:latin typeface="Tempus Sans ITC" pitchFamily="82" charset="0"/>
              </a:rPr>
              <a:t>Istituto Europeo di Diritto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lt-LT" sz="1100" dirty="0">
                <a:solidFill>
                  <a:schemeClr val="bg1">
                    <a:lumMod val="65000"/>
                  </a:schemeClr>
                </a:solidFill>
                <a:latin typeface="Tempus Sans ITC" pitchFamily="82" charset="0"/>
              </a:rPr>
              <a:t>Europos teisės institutas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lt-LT" sz="1100" dirty="0">
                <a:solidFill>
                  <a:schemeClr val="bg1">
                    <a:lumMod val="65000"/>
                  </a:schemeClr>
                </a:solidFill>
                <a:latin typeface="Tempus Sans ITC" pitchFamily="82" charset="0"/>
              </a:rPr>
              <a:t>L-Istitut Ewropew dwar id-Dritt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lt-LT" sz="1100" dirty="0">
                <a:solidFill>
                  <a:schemeClr val="bg1">
                    <a:lumMod val="65000"/>
                  </a:schemeClr>
                </a:solidFill>
                <a:latin typeface="Tempus Sans ITC" pitchFamily="82" charset="0"/>
              </a:rPr>
              <a:t>Europejski Instytut Prawa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lt-LT" sz="1100" dirty="0">
                <a:solidFill>
                  <a:schemeClr val="bg1">
                    <a:lumMod val="65000"/>
                  </a:schemeClr>
                </a:solidFill>
                <a:latin typeface="Tempus Sans ITC" pitchFamily="82" charset="0"/>
              </a:rPr>
              <a:t>Institutul European de Drept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lt-LT" sz="1100" dirty="0">
                <a:solidFill>
                  <a:schemeClr val="bg1">
                    <a:lumMod val="65000"/>
                  </a:schemeClr>
                </a:solidFill>
                <a:latin typeface="Tempus Sans ITC" pitchFamily="82" charset="0"/>
              </a:rPr>
              <a:t>Evropski pravni </a:t>
            </a:r>
            <a:r>
              <a:rPr lang="de-DE" sz="1100" dirty="0">
                <a:solidFill>
                  <a:schemeClr val="bg1">
                    <a:lumMod val="65000"/>
                  </a:schemeClr>
                </a:solidFill>
                <a:latin typeface="Tempus Sans ITC" pitchFamily="82" charset="0"/>
              </a:rPr>
              <a:t>inštitut</a:t>
            </a:r>
            <a:endParaRPr lang="lt-LT" sz="1100" dirty="0">
              <a:solidFill>
                <a:schemeClr val="bg1">
                  <a:lumMod val="65000"/>
                </a:schemeClr>
              </a:solidFill>
              <a:latin typeface="Tempus Sans ITC" pitchFamily="82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lt-LT" sz="1100" dirty="0">
                <a:solidFill>
                  <a:schemeClr val="bg1">
                    <a:lumMod val="65000"/>
                  </a:schemeClr>
                </a:solidFill>
                <a:latin typeface="Tempus Sans ITC" pitchFamily="82" charset="0"/>
              </a:rPr>
              <a:t>Europeiska rättsinstitutet</a:t>
            </a:r>
          </a:p>
        </p:txBody>
      </p:sp>
      <p:pic>
        <p:nvPicPr>
          <p:cNvPr id="4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772816"/>
            <a:ext cx="6614068" cy="4464496"/>
          </a:xfrm>
          <a:prstGeom prst="rect">
            <a:avLst/>
          </a:prstGeom>
        </p:spPr>
      </p:pic>
      <p:sp>
        <p:nvSpPr>
          <p:cNvPr id="2" name="Rechteck 1"/>
          <p:cNvSpPr/>
          <p:nvPr/>
        </p:nvSpPr>
        <p:spPr>
          <a:xfrm>
            <a:off x="107504" y="116632"/>
            <a:ext cx="2376264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24692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 idx="4294967295"/>
          </p:nvPr>
        </p:nvSpPr>
        <p:spPr>
          <a:xfrm>
            <a:off x="3635896" y="349771"/>
            <a:ext cx="5328592" cy="774973"/>
          </a:xfrm>
        </p:spPr>
        <p:txBody>
          <a:bodyPr>
            <a:noAutofit/>
          </a:bodyPr>
          <a:lstStyle/>
          <a:p>
            <a:pPr algn="r"/>
            <a:endParaRPr lang="fr-FR" dirty="0">
              <a:solidFill>
                <a:schemeClr val="bg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9AA174-1957-08C6-AF39-ECED837ABEAF}"/>
              </a:ext>
            </a:extLst>
          </p:cNvPr>
          <p:cNvSpPr txBox="1"/>
          <p:nvPr/>
        </p:nvSpPr>
        <p:spPr>
          <a:xfrm>
            <a:off x="1783183" y="2348880"/>
            <a:ext cx="5577634" cy="25237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en-US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WHAT DO WE MEAN BY “ADVANCE CHOICES”?</a:t>
            </a:r>
            <a:endParaRPr lang="en-GB" sz="20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n-US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WHAT CAN PEOPLE USE THEM FOR?</a:t>
            </a:r>
            <a:endParaRPr lang="en-GB" sz="20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n-US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WHY THIS PROJECT?</a:t>
            </a:r>
          </a:p>
          <a:p>
            <a:pPr marL="342900" indent="-342900" algn="l">
              <a:buFont typeface="+mj-lt"/>
              <a:buAutoNum type="arabicPeriod" startAt="4"/>
            </a:pPr>
            <a:r>
              <a:rPr lang="en-US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WHAT DIFFERENTIATES AN ADVANCE CHOICE FROM AN IMMEDIATE ONE?</a:t>
            </a:r>
          </a:p>
          <a:p>
            <a:pPr marL="342900" indent="-342900" algn="just">
              <a:buFont typeface="+mj-lt"/>
              <a:buAutoNum type="arabicPeriod" startAt="5"/>
            </a:pPr>
            <a:r>
              <a:rPr lang="en-US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WHAT WILL THE PROJECT NOT DO?</a:t>
            </a:r>
            <a:endParaRPr lang="en-GB" sz="20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 startAt="5"/>
            </a:pPr>
            <a:r>
              <a:rPr lang="en-US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HOW IS ELI DEALING WITH THE PROJECT?</a:t>
            </a:r>
            <a:endParaRPr lang="en-GB" sz="20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1800" b="1" dirty="0"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5679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 idx="4294967295"/>
          </p:nvPr>
        </p:nvSpPr>
        <p:spPr>
          <a:xfrm>
            <a:off x="3635896" y="349771"/>
            <a:ext cx="5328592" cy="774973"/>
          </a:xfrm>
        </p:spPr>
        <p:txBody>
          <a:bodyPr>
            <a:noAutofit/>
          </a:bodyPr>
          <a:lstStyle/>
          <a:p>
            <a:pPr algn="r"/>
            <a:r>
              <a:rPr lang="en-GB" sz="2800" dirty="0"/>
              <a:t>Recommendation (2009)11</a:t>
            </a:r>
            <a:endParaRPr lang="fr-FR" sz="2800" dirty="0">
              <a:solidFill>
                <a:schemeClr val="bg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0F33937-AB94-F54C-4992-64EDBC1A713C}"/>
              </a:ext>
            </a:extLst>
          </p:cNvPr>
          <p:cNvSpPr txBox="1"/>
          <p:nvPr/>
        </p:nvSpPr>
        <p:spPr>
          <a:xfrm>
            <a:off x="1295636" y="1916832"/>
            <a:ext cx="6552728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ctr">
              <a:buFont typeface="+mj-lt"/>
              <a:buAutoNum type="arabicPeriod"/>
            </a:pPr>
            <a:r>
              <a:rPr lang="en-US" sz="2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WHAT DO WE MEAN BY “ADVANCE CHOICES”?</a:t>
            </a:r>
            <a:endParaRPr lang="en-GB" sz="20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0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“’</a:t>
            </a:r>
            <a:r>
              <a:rPr lang="en-US" sz="2000" b="1" i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Advance directives</a:t>
            </a:r>
            <a:r>
              <a:rPr lang="en-US" sz="2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’ </a:t>
            </a:r>
            <a:r>
              <a:rPr lang="en-US" sz="2000" i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are instructions given or wishes made by a capable adult concerning issues that may arise in the event of his or her incapacity.</a:t>
            </a:r>
            <a:r>
              <a:rPr lang="en-US" sz="2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endParaRPr lang="en-GB" sz="20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/>
            <a:r>
              <a:rPr lang="en-US" sz="2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Principle 2.3</a:t>
            </a:r>
            <a:endParaRPr lang="en-GB" sz="20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20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2000" i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Advance directives may apply to health, welfare and other personal matters, to economic and financial matters, and to the choice of a guardian, should one be appointed</a:t>
            </a:r>
            <a:r>
              <a:rPr lang="en-US" sz="2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.”</a:t>
            </a:r>
            <a:endParaRPr lang="en-GB" sz="20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/>
            <a:r>
              <a:rPr lang="en-US" sz="2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Principle 14</a:t>
            </a:r>
            <a:endParaRPr lang="en-GB" sz="20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8471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 idx="4294967295"/>
          </p:nvPr>
        </p:nvSpPr>
        <p:spPr>
          <a:xfrm>
            <a:off x="3635896" y="349771"/>
            <a:ext cx="5328592" cy="774973"/>
          </a:xfrm>
        </p:spPr>
        <p:txBody>
          <a:bodyPr>
            <a:noAutofit/>
          </a:bodyPr>
          <a:lstStyle/>
          <a:p>
            <a:pPr algn="r"/>
            <a:r>
              <a:rPr lang="en-US" sz="2800" dirty="0"/>
              <a:t>Elements from Rec. (2009)11 and</a:t>
            </a:r>
            <a:br>
              <a:rPr lang="en-US" sz="2800" dirty="0"/>
            </a:br>
            <a:r>
              <a:rPr lang="en-US" sz="2800" dirty="0"/>
              <a:t>UN Disability Convention Art.12.4</a:t>
            </a:r>
            <a:endParaRPr lang="fr-FR" sz="2800" dirty="0">
              <a:solidFill>
                <a:schemeClr val="bg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144337-2E39-159E-020F-21471FB9DDA4}"/>
              </a:ext>
            </a:extLst>
          </p:cNvPr>
          <p:cNvSpPr txBox="1"/>
          <p:nvPr/>
        </p:nvSpPr>
        <p:spPr>
          <a:xfrm>
            <a:off x="2555776" y="2415474"/>
            <a:ext cx="4580546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Advance Directives (= Advance Choices)</a:t>
            </a:r>
          </a:p>
          <a:p>
            <a:pPr algn="just"/>
            <a:endParaRPr lang="en-US" sz="20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Symbol" panose="05050102010706020507" pitchFamily="18" charset="2"/>
              <a:buChar char="-"/>
            </a:pPr>
            <a:r>
              <a:rPr lang="en-US" sz="2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Instructions Given</a:t>
            </a:r>
          </a:p>
          <a:p>
            <a:pPr marL="342900" indent="-342900" algn="just">
              <a:buFont typeface="Symbol" panose="05050102010706020507" pitchFamily="18" charset="2"/>
              <a:buChar char="-"/>
            </a:pPr>
            <a:endParaRPr lang="en-US" sz="20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Symbol" panose="05050102010706020507" pitchFamily="18" charset="2"/>
              <a:buChar char="-"/>
            </a:pPr>
            <a:r>
              <a:rPr lang="en-US" sz="2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Preferences Recorded</a:t>
            </a:r>
          </a:p>
          <a:p>
            <a:pPr marL="342900" indent="-342900" algn="just">
              <a:buFont typeface="Symbol" panose="05050102010706020507" pitchFamily="18" charset="2"/>
              <a:buChar char="-"/>
            </a:pPr>
            <a:endParaRPr lang="en-US" sz="20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Symbol" panose="05050102010706020507" pitchFamily="18" charset="2"/>
              <a:buChar char="-"/>
            </a:pPr>
            <a:r>
              <a:rPr lang="en-US" sz="20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Wishes Made</a:t>
            </a:r>
          </a:p>
        </p:txBody>
      </p:sp>
    </p:spTree>
    <p:extLst>
      <p:ext uri="{BB962C8B-B14F-4D97-AF65-F5344CB8AC3E}">
        <p14:creationId xmlns:p14="http://schemas.microsoft.com/office/powerpoint/2010/main" val="2457984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 idx="4294967295"/>
          </p:nvPr>
        </p:nvSpPr>
        <p:spPr>
          <a:xfrm>
            <a:off x="3635896" y="349771"/>
            <a:ext cx="5328592" cy="774973"/>
          </a:xfrm>
        </p:spPr>
        <p:txBody>
          <a:bodyPr>
            <a:noAutofit/>
          </a:bodyPr>
          <a:lstStyle/>
          <a:p>
            <a:pPr algn="r"/>
            <a:endParaRPr lang="fr-FR" dirty="0">
              <a:solidFill>
                <a:schemeClr val="bg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1B4EED-E160-8353-7A44-FB6E0B9486D6}"/>
              </a:ext>
            </a:extLst>
          </p:cNvPr>
          <p:cNvSpPr txBox="1"/>
          <p:nvPr/>
        </p:nvSpPr>
        <p:spPr>
          <a:xfrm>
            <a:off x="2195736" y="3242516"/>
            <a:ext cx="460618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algn="ctr">
              <a:buFont typeface="+mj-lt"/>
              <a:buAutoNum type="arabicPeriod" startAt="2"/>
            </a:pPr>
            <a:r>
              <a:rPr lang="en-US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WHAT CAN PEOPLE USE THEM FOR?</a:t>
            </a:r>
            <a:endParaRPr lang="en-GB" sz="2800" b="1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5417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 idx="4294967295"/>
          </p:nvPr>
        </p:nvSpPr>
        <p:spPr>
          <a:xfrm>
            <a:off x="3635896" y="349771"/>
            <a:ext cx="5328592" cy="774973"/>
          </a:xfrm>
        </p:spPr>
        <p:txBody>
          <a:bodyPr>
            <a:noAutofit/>
          </a:bodyPr>
          <a:lstStyle/>
          <a:p>
            <a:pPr algn="r"/>
            <a:endParaRPr lang="fr-FR" dirty="0">
              <a:solidFill>
                <a:schemeClr val="bg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50DA808-7268-B6AC-AAE7-2E6AEA3B24AF}"/>
              </a:ext>
            </a:extLst>
          </p:cNvPr>
          <p:cNvSpPr txBox="1"/>
          <p:nvPr/>
        </p:nvSpPr>
        <p:spPr>
          <a:xfrm>
            <a:off x="2161553" y="3246470"/>
            <a:ext cx="460618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algn="ctr">
              <a:buFont typeface="+mj-lt"/>
              <a:buAutoNum type="arabicPeriod" startAt="3"/>
            </a:pPr>
            <a:r>
              <a:rPr lang="en-US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WHY THIS PROJECT?</a:t>
            </a:r>
          </a:p>
        </p:txBody>
      </p:sp>
    </p:spTree>
    <p:extLst>
      <p:ext uri="{BB962C8B-B14F-4D97-AF65-F5344CB8AC3E}">
        <p14:creationId xmlns:p14="http://schemas.microsoft.com/office/powerpoint/2010/main" val="2046208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 idx="4294967295"/>
          </p:nvPr>
        </p:nvSpPr>
        <p:spPr>
          <a:xfrm>
            <a:off x="3635896" y="349771"/>
            <a:ext cx="5328592" cy="774973"/>
          </a:xfrm>
        </p:spPr>
        <p:txBody>
          <a:bodyPr>
            <a:noAutofit/>
          </a:bodyPr>
          <a:lstStyle/>
          <a:p>
            <a:pPr algn="r"/>
            <a:endParaRPr lang="fr-FR" dirty="0">
              <a:solidFill>
                <a:schemeClr val="bg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1D901F-1CF3-1A15-C93F-64D248EAA680}"/>
              </a:ext>
            </a:extLst>
          </p:cNvPr>
          <p:cNvSpPr txBox="1"/>
          <p:nvPr/>
        </p:nvSpPr>
        <p:spPr>
          <a:xfrm>
            <a:off x="1333727" y="2305615"/>
            <a:ext cx="6408712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000" dirty="0"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Voluntary Measures</a:t>
            </a:r>
            <a:endParaRPr lang="en-GB" sz="20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Calibri" panose="020F0502020204030204" pitchFamily="34" charset="0"/>
              <a:buChar char="-"/>
            </a:pPr>
            <a:r>
              <a:rPr lang="en-US" sz="2000" dirty="0"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Unilateral (e.g. Advance Choices)</a:t>
            </a:r>
            <a:endParaRPr lang="en-GB" sz="20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Calibri" panose="020F0502020204030204" pitchFamily="34" charset="0"/>
              <a:buChar char="-"/>
            </a:pPr>
            <a:r>
              <a:rPr lang="en-US" sz="2000" dirty="0"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Bilateral (e.g. Powers of Attorney)</a:t>
            </a:r>
            <a:endParaRPr lang="en-GB" sz="20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2000" dirty="0">
              <a:effectLst/>
              <a:latin typeface="+mn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US" sz="2000" dirty="0"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Non-Voluntary Measures</a:t>
            </a:r>
            <a:endParaRPr lang="en-GB" sz="20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Calibri" panose="020F0502020204030204" pitchFamily="34" charset="0"/>
              <a:buChar char="-"/>
            </a:pPr>
            <a:r>
              <a:rPr lang="en-US" sz="2000" dirty="0"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Created by court or other authority (e.g. Guardianship)</a:t>
            </a:r>
            <a:endParaRPr lang="en-GB" sz="20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Calibri" panose="020F0502020204030204" pitchFamily="34" charset="0"/>
              <a:buChar char="-"/>
            </a:pPr>
            <a:r>
              <a:rPr lang="en-US" sz="2000" dirty="0">
                <a:effectLst/>
                <a:latin typeface="+mn-lt"/>
                <a:ea typeface="Calibri" panose="020F0502020204030204" pitchFamily="34" charset="0"/>
              </a:rPr>
              <a:t>Automatic (e.g. </a:t>
            </a:r>
            <a:r>
              <a:rPr lang="en-US" sz="2000" i="1" dirty="0">
                <a:effectLst/>
                <a:latin typeface="+mn-lt"/>
                <a:ea typeface="Calibri" panose="020F0502020204030204" pitchFamily="34" charset="0"/>
              </a:rPr>
              <a:t>ex lege</a:t>
            </a:r>
            <a:r>
              <a:rPr lang="en-US" sz="2000" dirty="0">
                <a:effectLst/>
                <a:latin typeface="+mn-lt"/>
                <a:ea typeface="Calibri" panose="020F0502020204030204" pitchFamily="34" charset="0"/>
              </a:rPr>
              <a:t> representation)</a:t>
            </a:r>
            <a:endParaRPr lang="en-US" sz="20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492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 idx="4294967295"/>
          </p:nvPr>
        </p:nvSpPr>
        <p:spPr>
          <a:xfrm>
            <a:off x="3635896" y="349771"/>
            <a:ext cx="5328592" cy="774973"/>
          </a:xfrm>
        </p:spPr>
        <p:txBody>
          <a:bodyPr>
            <a:noAutofit/>
          </a:bodyPr>
          <a:lstStyle/>
          <a:p>
            <a:pPr algn="r"/>
            <a:endParaRPr lang="fr-FR" dirty="0">
              <a:solidFill>
                <a:schemeClr val="bg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594DB31-CB39-6DB2-19E5-FBA337998606}"/>
              </a:ext>
            </a:extLst>
          </p:cNvPr>
          <p:cNvSpPr txBox="1"/>
          <p:nvPr/>
        </p:nvSpPr>
        <p:spPr>
          <a:xfrm>
            <a:off x="1331640" y="2028616"/>
            <a:ext cx="6264696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latin typeface="+mn-lt"/>
                <a:cs typeface="Calibri" panose="020F0502020204030204" pitchFamily="34" charset="0"/>
              </a:rPr>
              <a:t>Recommendation (99)4 on principles concerning the legal protection of incapable adults</a:t>
            </a:r>
            <a:endParaRPr lang="en-GB" sz="2000" b="1" dirty="0">
              <a:latin typeface="+mn-lt"/>
              <a:cs typeface="Calibri" panose="020F0502020204030204" pitchFamily="34" charset="0"/>
            </a:endParaRPr>
          </a:p>
          <a:p>
            <a:endParaRPr lang="en-US" sz="2000" dirty="0">
              <a:latin typeface="+mn-lt"/>
              <a:cs typeface="Calibri" panose="020F0502020204030204" pitchFamily="34" charset="0"/>
            </a:endParaRPr>
          </a:p>
          <a:p>
            <a:r>
              <a:rPr lang="en-US" sz="2000" dirty="0">
                <a:latin typeface="+mn-lt"/>
                <a:cs typeface="Calibri" panose="020F0502020204030204" pitchFamily="34" charset="0"/>
              </a:rPr>
              <a:t>Principle 2.7</a:t>
            </a:r>
          </a:p>
          <a:p>
            <a:pPr algn="just"/>
            <a:r>
              <a:rPr lang="en-US" sz="2000" i="1" dirty="0">
                <a:latin typeface="+mn-lt"/>
                <a:cs typeface="Calibri" panose="020F0502020204030204" pitchFamily="34" charset="0"/>
              </a:rPr>
              <a:t>“Consideration should be given to the need to provide for, and regulate, legal arrangements which a person who is still capable can take to provide for any subsequent incapacity.”</a:t>
            </a:r>
            <a:endParaRPr lang="en-GB" sz="2000" dirty="0">
              <a:latin typeface="+mn-lt"/>
              <a:cs typeface="Calibri" panose="020F0502020204030204" pitchFamily="34" charset="0"/>
            </a:endParaRPr>
          </a:p>
          <a:p>
            <a:pPr algn="just"/>
            <a:endParaRPr lang="en-US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219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649</TotalTime>
  <Words>991</Words>
  <Application>Microsoft Office PowerPoint</Application>
  <PresentationFormat>On-screen Show (4:3)</PresentationFormat>
  <Paragraphs>166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Symbol</vt:lpstr>
      <vt:lpstr>Tempus Sans ITC</vt:lpstr>
      <vt:lpstr>Trebuchet MS</vt:lpstr>
      <vt:lpstr>Office Theme</vt:lpstr>
      <vt:lpstr>PowerPoint Presentation</vt:lpstr>
      <vt:lpstr>PowerPoint Presentation</vt:lpstr>
      <vt:lpstr>PowerPoint Presentation</vt:lpstr>
      <vt:lpstr>Recommendation (2009)11</vt:lpstr>
      <vt:lpstr>Elements from Rec. (2009)11 and UN Disability Convention Art.12.4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Tunnel</vt:lpstr>
      <vt:lpstr>PowerPoint Presentation</vt:lpstr>
      <vt:lpstr>Project Participants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-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Alfred</dc:creator>
  <cp:lastModifiedBy>Evelyn Brookmire</cp:lastModifiedBy>
  <cp:revision>508</cp:revision>
  <cp:lastPrinted>2022-09-21T06:41:18Z</cp:lastPrinted>
  <dcterms:created xsi:type="dcterms:W3CDTF">2011-10-11T14:42:23Z</dcterms:created>
  <dcterms:modified xsi:type="dcterms:W3CDTF">2023-11-16T10:11:16Z</dcterms:modified>
</cp:coreProperties>
</file>