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6" r:id="rId4"/>
    <p:sldId id="263" r:id="rId5"/>
    <p:sldId id="264" r:id="rId6"/>
    <p:sldId id="277" r:id="rId7"/>
    <p:sldId id="278" r:id="rId8"/>
    <p:sldId id="279" r:id="rId9"/>
    <p:sldId id="275" r:id="rId10"/>
    <p:sldId id="269" r:id="rId11"/>
    <p:sldId id="273" r:id="rId12"/>
    <p:sldId id="280" r:id="rId13"/>
    <p:sldId id="270" r:id="rId14"/>
    <p:sldId id="281" r:id="rId15"/>
    <p:sldId id="282" r:id="rId16"/>
    <p:sldId id="283" r:id="rId17"/>
    <p:sldId id="271" r:id="rId18"/>
    <p:sldId id="272" r:id="rId19"/>
    <p:sldId id="274" r:id="rId20"/>
    <p:sldId id="260" r:id="rId21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633">
          <p15:clr>
            <a:srgbClr val="A4A3A4"/>
          </p15:clr>
        </p15:guide>
        <p15:guide id="4" orient="horz" pos="1814">
          <p15:clr>
            <a:srgbClr val="A4A3A4"/>
          </p15:clr>
        </p15:guide>
        <p15:guide id="5" orient="horz" pos="2903">
          <p15:clr>
            <a:srgbClr val="A4A3A4"/>
          </p15:clr>
        </p15:guide>
        <p15:guide id="6" orient="horz" pos="3175">
          <p15:clr>
            <a:srgbClr val="A4A3A4"/>
          </p15:clr>
        </p15:guide>
        <p15:guide id="7" orient="horz" pos="91">
          <p15:clr>
            <a:srgbClr val="A4A3A4"/>
          </p15:clr>
        </p15:guide>
        <p15:guide id="8" orient="horz" pos="2812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29A"/>
    <a:srgbClr val="EAB90C"/>
    <a:srgbClr val="F0F0EB"/>
    <a:srgbClr val="FAFAF9"/>
    <a:srgbClr val="FEFAEC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8"/>
    <p:restoredTop sz="94702"/>
  </p:normalViewPr>
  <p:slideViewPr>
    <p:cSldViewPr showGuides="1">
      <p:cViewPr varScale="1">
        <p:scale>
          <a:sx n="142" d="100"/>
          <a:sy n="142" d="100"/>
        </p:scale>
        <p:origin x="282" y="120"/>
      </p:cViewPr>
      <p:guideLst>
        <p:guide orient="horz" pos="454"/>
        <p:guide orient="horz" pos="635"/>
        <p:guide orient="horz" pos="1633"/>
        <p:guide orient="horz" pos="1814"/>
        <p:guide orient="horz" pos="2903"/>
        <p:guide orient="horz" pos="3175"/>
        <p:guide orient="horz" pos="91"/>
        <p:guide orient="horz" pos="2812"/>
        <p:guide pos="181"/>
        <p:guide pos="5625"/>
        <p:guide pos="2994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754" y="-96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09D2D-008B-4FB9-BB74-65A3977222D3}" type="doc">
      <dgm:prSet loTypeId="urn:microsoft.com/office/officeart/2005/8/layout/radial2" loCatId="relationship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0E8A17E3-2D95-42D8-A4D1-A21C8C5AEBE5}">
      <dgm:prSet custT="1"/>
      <dgm:spPr/>
      <dgm:t>
        <a:bodyPr/>
        <a:lstStyle/>
        <a:p>
          <a:r>
            <a:rPr lang="de-DE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Appointment </a:t>
          </a:r>
          <a:r>
            <a:rPr lang="de-DE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of</a:t>
          </a:r>
          <a:r>
            <a:rPr lang="de-DE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a Custodian</a:t>
          </a:r>
        </a:p>
      </dgm:t>
    </dgm:pt>
    <dgm:pt modelId="{7F5F559A-6292-4A28-8988-4A05C770B411}" type="parTrans" cxnId="{390438FD-DEAE-427C-86EC-85B97DB35FF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720B06E3-1B74-4FB2-8116-92A9AD1530EB}" type="sibTrans" cxnId="{390438FD-DEAE-427C-86EC-85B97DB35FFB}">
      <dgm:prSet/>
      <dgm:spPr/>
      <dgm:t>
        <a:bodyPr/>
        <a:lstStyle/>
        <a:p>
          <a:endParaRPr lang="de-DE"/>
        </a:p>
      </dgm:t>
    </dgm:pt>
    <dgm:pt modelId="{C251E6AE-55EE-4359-A27F-1312404CEF28}">
      <dgm:prSet custT="1"/>
      <dgm:spPr/>
      <dgm:t>
        <a:bodyPr/>
        <a:lstStyle/>
        <a:p>
          <a:r>
            <a: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Reservation of Consent</a:t>
          </a:r>
          <a:endParaRPr lang="de-DE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C324BBE-DB3C-4A94-87D5-17CED93CFADD}" type="parTrans" cxnId="{1C7DE58A-E16C-4D5A-BDF5-260A8FB9E3E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CC5FF7D5-1E86-4F20-BDFE-E2DFD6C8EB42}" type="sibTrans" cxnId="{1C7DE58A-E16C-4D5A-BDF5-260A8FB9E3EF}">
      <dgm:prSet/>
      <dgm:spPr/>
      <dgm:t>
        <a:bodyPr/>
        <a:lstStyle/>
        <a:p>
          <a:endParaRPr lang="de-DE"/>
        </a:p>
      </dgm:t>
    </dgm:pt>
    <dgm:pt modelId="{E504CA24-176A-4331-A1D3-0C3067B217D5}" type="pres">
      <dgm:prSet presAssocID="{1A409D2D-008B-4FB9-BB74-65A3977222D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D897514-1CD5-4628-ACA5-048C78211745}" type="pres">
      <dgm:prSet presAssocID="{1A409D2D-008B-4FB9-BB74-65A3977222D3}" presName="cycle" presStyleCnt="0"/>
      <dgm:spPr/>
    </dgm:pt>
    <dgm:pt modelId="{CB6C3914-84AA-4F2E-847B-E345E9CAA779}" type="pres">
      <dgm:prSet presAssocID="{1A409D2D-008B-4FB9-BB74-65A3977222D3}" presName="centerShape" presStyleCnt="0"/>
      <dgm:spPr/>
    </dgm:pt>
    <dgm:pt modelId="{7D86FE03-62DD-4500-AAF9-3ECAB43A71EC}" type="pres">
      <dgm:prSet presAssocID="{1A409D2D-008B-4FB9-BB74-65A3977222D3}" presName="connSite" presStyleLbl="node1" presStyleIdx="0" presStyleCnt="3"/>
      <dgm:spPr/>
    </dgm:pt>
    <dgm:pt modelId="{2443E259-EAA9-4F46-B040-ABAF8404BECF}" type="pres">
      <dgm:prSet presAssocID="{1A409D2D-008B-4FB9-BB74-65A3977222D3}" presName="visible" presStyleLbl="node1" presStyleIdx="0" presStyleCnt="3" custScaleX="133428" custScaleY="121376" custLinFactNeighborX="-206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35EC7A-5880-4B3A-8D7E-6026781D0E80}" type="pres">
      <dgm:prSet presAssocID="{7F5F559A-6292-4A28-8988-4A05C770B411}" presName="Name25" presStyleLbl="parChTrans1D1" presStyleIdx="0" presStyleCnt="2"/>
      <dgm:spPr/>
    </dgm:pt>
    <dgm:pt modelId="{ACFDD889-C603-44AB-9BAC-B9136C7CBBB6}" type="pres">
      <dgm:prSet presAssocID="{0E8A17E3-2D95-42D8-A4D1-A21C8C5AEBE5}" presName="node" presStyleCnt="0"/>
      <dgm:spPr/>
    </dgm:pt>
    <dgm:pt modelId="{F3FDD6A8-1777-495C-A01D-C0B172FD6C3A}" type="pres">
      <dgm:prSet presAssocID="{0E8A17E3-2D95-42D8-A4D1-A21C8C5AEBE5}" presName="parentNode" presStyleLbl="node1" presStyleIdx="1" presStyleCnt="3" custScaleX="508953" custScaleY="113213" custLinFactX="100000" custLinFactNeighborX="128780" custLinFactNeighborY="44774">
        <dgm:presLayoutVars>
          <dgm:chMax val="1"/>
          <dgm:bulletEnabled val="1"/>
        </dgm:presLayoutVars>
      </dgm:prSet>
      <dgm:spPr/>
    </dgm:pt>
    <dgm:pt modelId="{5DE94F7B-525F-4F15-91C3-A78D95894B67}" type="pres">
      <dgm:prSet presAssocID="{0E8A17E3-2D95-42D8-A4D1-A21C8C5AEBE5}" presName="childNode" presStyleLbl="revTx" presStyleIdx="0" presStyleCnt="0">
        <dgm:presLayoutVars>
          <dgm:bulletEnabled val="1"/>
        </dgm:presLayoutVars>
      </dgm:prSet>
      <dgm:spPr/>
    </dgm:pt>
    <dgm:pt modelId="{D2F6EDA8-77FA-442A-B730-FF94CA1D8978}" type="pres">
      <dgm:prSet presAssocID="{CC324BBE-DB3C-4A94-87D5-17CED93CFADD}" presName="Name25" presStyleLbl="parChTrans1D1" presStyleIdx="1" presStyleCnt="2"/>
      <dgm:spPr/>
    </dgm:pt>
    <dgm:pt modelId="{CCD739AE-BE6E-4661-910C-D5E36E9A847F}" type="pres">
      <dgm:prSet presAssocID="{C251E6AE-55EE-4359-A27F-1312404CEF28}" presName="node" presStyleCnt="0"/>
      <dgm:spPr/>
    </dgm:pt>
    <dgm:pt modelId="{4599D7AA-A63D-49D1-86B7-0B6851E12624}" type="pres">
      <dgm:prSet presAssocID="{C251E6AE-55EE-4359-A27F-1312404CEF28}" presName="parentNode" presStyleLbl="node1" presStyleIdx="2" presStyleCnt="3" custScaleX="508953" custScaleY="113213" custLinFactX="100000" custLinFactNeighborX="126860" custLinFactNeighborY="-51661">
        <dgm:presLayoutVars>
          <dgm:chMax val="1"/>
          <dgm:bulletEnabled val="1"/>
        </dgm:presLayoutVars>
      </dgm:prSet>
      <dgm:spPr/>
    </dgm:pt>
    <dgm:pt modelId="{11A1C332-65EE-4C1E-A0B6-64AAB38F9CF0}" type="pres">
      <dgm:prSet presAssocID="{C251E6AE-55EE-4359-A27F-1312404CEF2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AEE9129-3117-4627-A041-FE27045B9888}" type="presOf" srcId="{C251E6AE-55EE-4359-A27F-1312404CEF28}" destId="{4599D7AA-A63D-49D1-86B7-0B6851E12624}" srcOrd="0" destOrd="0" presId="urn:microsoft.com/office/officeart/2005/8/layout/radial2"/>
    <dgm:cxn modelId="{98156639-966E-4B82-85AA-CB8B9C4D346D}" type="presOf" srcId="{1A409D2D-008B-4FB9-BB74-65A3977222D3}" destId="{E504CA24-176A-4331-A1D3-0C3067B217D5}" srcOrd="0" destOrd="0" presId="urn:microsoft.com/office/officeart/2005/8/layout/radial2"/>
    <dgm:cxn modelId="{1100EF65-FD3E-4987-A70A-9E53AAB45035}" type="presOf" srcId="{CC324BBE-DB3C-4A94-87D5-17CED93CFADD}" destId="{D2F6EDA8-77FA-442A-B730-FF94CA1D8978}" srcOrd="0" destOrd="0" presId="urn:microsoft.com/office/officeart/2005/8/layout/radial2"/>
    <dgm:cxn modelId="{1C7DE58A-E16C-4D5A-BDF5-260A8FB9E3EF}" srcId="{1A409D2D-008B-4FB9-BB74-65A3977222D3}" destId="{C251E6AE-55EE-4359-A27F-1312404CEF28}" srcOrd="1" destOrd="0" parTransId="{CC324BBE-DB3C-4A94-87D5-17CED93CFADD}" sibTransId="{CC5FF7D5-1E86-4F20-BDFE-E2DFD6C8EB42}"/>
    <dgm:cxn modelId="{E4F44C8C-8406-4BAD-AFEF-01FBC2CBFB38}" type="presOf" srcId="{7F5F559A-6292-4A28-8988-4A05C770B411}" destId="{3935EC7A-5880-4B3A-8D7E-6026781D0E80}" srcOrd="0" destOrd="0" presId="urn:microsoft.com/office/officeart/2005/8/layout/radial2"/>
    <dgm:cxn modelId="{C6A46EFC-C5C5-457D-96EC-7B32B5345C08}" type="presOf" srcId="{0E8A17E3-2D95-42D8-A4D1-A21C8C5AEBE5}" destId="{F3FDD6A8-1777-495C-A01D-C0B172FD6C3A}" srcOrd="0" destOrd="0" presId="urn:microsoft.com/office/officeart/2005/8/layout/radial2"/>
    <dgm:cxn modelId="{390438FD-DEAE-427C-86EC-85B97DB35FFB}" srcId="{1A409D2D-008B-4FB9-BB74-65A3977222D3}" destId="{0E8A17E3-2D95-42D8-A4D1-A21C8C5AEBE5}" srcOrd="0" destOrd="0" parTransId="{7F5F559A-6292-4A28-8988-4A05C770B411}" sibTransId="{720B06E3-1B74-4FB2-8116-92A9AD1530EB}"/>
    <dgm:cxn modelId="{27429899-F154-4E0F-9835-78D440B690DF}" type="presParOf" srcId="{E504CA24-176A-4331-A1D3-0C3067B217D5}" destId="{AD897514-1CD5-4628-ACA5-048C78211745}" srcOrd="0" destOrd="0" presId="urn:microsoft.com/office/officeart/2005/8/layout/radial2"/>
    <dgm:cxn modelId="{53736AD6-1D6F-4485-91A1-561831E1A0D5}" type="presParOf" srcId="{AD897514-1CD5-4628-ACA5-048C78211745}" destId="{CB6C3914-84AA-4F2E-847B-E345E9CAA779}" srcOrd="0" destOrd="0" presId="urn:microsoft.com/office/officeart/2005/8/layout/radial2"/>
    <dgm:cxn modelId="{AE87D5A3-168F-4023-A293-5363190C4AA7}" type="presParOf" srcId="{CB6C3914-84AA-4F2E-847B-E345E9CAA779}" destId="{7D86FE03-62DD-4500-AAF9-3ECAB43A71EC}" srcOrd="0" destOrd="0" presId="urn:microsoft.com/office/officeart/2005/8/layout/radial2"/>
    <dgm:cxn modelId="{C02D6E80-74DA-4F82-8B07-63B336893CBF}" type="presParOf" srcId="{CB6C3914-84AA-4F2E-847B-E345E9CAA779}" destId="{2443E259-EAA9-4F46-B040-ABAF8404BECF}" srcOrd="1" destOrd="0" presId="urn:microsoft.com/office/officeart/2005/8/layout/radial2"/>
    <dgm:cxn modelId="{A6D2B947-A735-44ED-8CAF-694E5105282F}" type="presParOf" srcId="{AD897514-1CD5-4628-ACA5-048C78211745}" destId="{3935EC7A-5880-4B3A-8D7E-6026781D0E80}" srcOrd="1" destOrd="0" presId="urn:microsoft.com/office/officeart/2005/8/layout/radial2"/>
    <dgm:cxn modelId="{0670CFA2-27D0-4D37-8647-2413BA45514E}" type="presParOf" srcId="{AD897514-1CD5-4628-ACA5-048C78211745}" destId="{ACFDD889-C603-44AB-9BAC-B9136C7CBBB6}" srcOrd="2" destOrd="0" presId="urn:microsoft.com/office/officeart/2005/8/layout/radial2"/>
    <dgm:cxn modelId="{EF52EBF7-B7EF-4193-8182-9A2FF2F5F39C}" type="presParOf" srcId="{ACFDD889-C603-44AB-9BAC-B9136C7CBBB6}" destId="{F3FDD6A8-1777-495C-A01D-C0B172FD6C3A}" srcOrd="0" destOrd="0" presId="urn:microsoft.com/office/officeart/2005/8/layout/radial2"/>
    <dgm:cxn modelId="{C0A2EFC2-641A-404C-9541-13A2B560DD81}" type="presParOf" srcId="{ACFDD889-C603-44AB-9BAC-B9136C7CBBB6}" destId="{5DE94F7B-525F-4F15-91C3-A78D95894B67}" srcOrd="1" destOrd="0" presId="urn:microsoft.com/office/officeart/2005/8/layout/radial2"/>
    <dgm:cxn modelId="{39A96DD3-D2E8-4475-9271-00C343906B8A}" type="presParOf" srcId="{AD897514-1CD5-4628-ACA5-048C78211745}" destId="{D2F6EDA8-77FA-442A-B730-FF94CA1D8978}" srcOrd="3" destOrd="0" presId="urn:microsoft.com/office/officeart/2005/8/layout/radial2"/>
    <dgm:cxn modelId="{78A07ECF-4D90-4ACB-92A2-55F94287FCC4}" type="presParOf" srcId="{AD897514-1CD5-4628-ACA5-048C78211745}" destId="{CCD739AE-BE6E-4661-910C-D5E36E9A847F}" srcOrd="4" destOrd="0" presId="urn:microsoft.com/office/officeart/2005/8/layout/radial2"/>
    <dgm:cxn modelId="{27DD6347-96EC-4B26-867D-B62A71D4496D}" type="presParOf" srcId="{CCD739AE-BE6E-4661-910C-D5E36E9A847F}" destId="{4599D7AA-A63D-49D1-86B7-0B6851E12624}" srcOrd="0" destOrd="0" presId="urn:microsoft.com/office/officeart/2005/8/layout/radial2"/>
    <dgm:cxn modelId="{EB72FC09-B35B-4E68-BB4D-6F4B38AA4770}" type="presParOf" srcId="{CCD739AE-BE6E-4661-910C-D5E36E9A847F}" destId="{11A1C332-65EE-4C1E-A0B6-64AAB38F9CF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82632-99F7-49F2-ACBF-52BD6B32FB68}" type="doc">
      <dgm:prSet loTypeId="urn:microsoft.com/office/officeart/2005/8/layout/arrow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820D717-085B-40E3-93BC-2AEF732070B4}">
      <dgm:prSet/>
      <dgm:spPr/>
      <dgm:t>
        <a:bodyPr/>
        <a:lstStyle/>
        <a:p>
          <a:r>
            <a:rPr lang="en-US" b="1" dirty="0"/>
            <a:t>     Adult: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Not restricted in legal capacity </a:t>
          </a:r>
          <a:endParaRPr lang="de-DE" dirty="0"/>
        </a:p>
      </dgm:t>
    </dgm:pt>
    <dgm:pt modelId="{C748DA9C-D551-442F-8ADC-87F4160C0758}" type="parTrans" cxnId="{9FBAAE80-90CC-4F50-BE75-6A8CFE2E539A}">
      <dgm:prSet/>
      <dgm:spPr/>
      <dgm:t>
        <a:bodyPr/>
        <a:lstStyle/>
        <a:p>
          <a:endParaRPr lang="de-DE"/>
        </a:p>
      </dgm:t>
    </dgm:pt>
    <dgm:pt modelId="{D601C1F4-7B23-4EA3-87B3-B4D6A51F4588}" type="sibTrans" cxnId="{9FBAAE80-90CC-4F50-BE75-6A8CFE2E539A}">
      <dgm:prSet/>
      <dgm:spPr/>
      <dgm:t>
        <a:bodyPr/>
        <a:lstStyle/>
        <a:p>
          <a:endParaRPr lang="de-DE"/>
        </a:p>
      </dgm:t>
    </dgm:pt>
    <dgm:pt modelId="{C02F9A39-CB0A-4DE1-90F8-278CDE463BB5}">
      <dgm:prSet/>
      <dgm:spPr/>
      <dgm:t>
        <a:bodyPr/>
        <a:lstStyle/>
        <a:p>
          <a:r>
            <a:rPr lang="en-US" b="1" dirty="0"/>
            <a:t>Custodian: </a:t>
          </a:r>
          <a:br>
            <a:rPr lang="en-US" dirty="0"/>
          </a:br>
          <a:r>
            <a:rPr lang="en-US" dirty="0"/>
            <a:t>Power of representation</a:t>
          </a:r>
          <a:endParaRPr lang="de-DE" dirty="0"/>
        </a:p>
      </dgm:t>
    </dgm:pt>
    <dgm:pt modelId="{3C0A9550-2DB9-440B-9607-21CB7C374AE6}" type="parTrans" cxnId="{121C9CF4-E6E9-4675-8A38-6FB45FA6DCF0}">
      <dgm:prSet/>
      <dgm:spPr/>
      <dgm:t>
        <a:bodyPr/>
        <a:lstStyle/>
        <a:p>
          <a:endParaRPr lang="de-DE"/>
        </a:p>
      </dgm:t>
    </dgm:pt>
    <dgm:pt modelId="{7CA0063A-C0C6-4A6A-A906-40CDC7A3104F}" type="sibTrans" cxnId="{121C9CF4-E6E9-4675-8A38-6FB45FA6DCF0}">
      <dgm:prSet/>
      <dgm:spPr/>
      <dgm:t>
        <a:bodyPr/>
        <a:lstStyle/>
        <a:p>
          <a:endParaRPr lang="de-DE"/>
        </a:p>
      </dgm:t>
    </dgm:pt>
    <dgm:pt modelId="{600F647B-9E58-4BFF-A657-1C662A3DDE0B}" type="pres">
      <dgm:prSet presAssocID="{5DE82632-99F7-49F2-ACBF-52BD6B32FB68}" presName="compositeShape" presStyleCnt="0">
        <dgm:presLayoutVars>
          <dgm:chMax val="2"/>
          <dgm:dir/>
          <dgm:resizeHandles val="exact"/>
        </dgm:presLayoutVars>
      </dgm:prSet>
      <dgm:spPr/>
    </dgm:pt>
    <dgm:pt modelId="{56B217B3-DD6B-4691-89A5-7EFBA992F333}" type="pres">
      <dgm:prSet presAssocID="{5DE82632-99F7-49F2-ACBF-52BD6B32FB68}" presName="ribbon" presStyleLbl="node1" presStyleIdx="0" presStyleCnt="1" custScaleX="153376"/>
      <dgm:spPr/>
    </dgm:pt>
    <dgm:pt modelId="{DDB12345-4F47-4B14-A959-D40C55ADB725}" type="pres">
      <dgm:prSet presAssocID="{5DE82632-99F7-49F2-ACBF-52BD6B32FB68}" presName="leftArrowText" presStyleLbl="node1" presStyleIdx="0" presStyleCnt="1" custScaleX="202269" custLinFactNeighborX="-46864">
        <dgm:presLayoutVars>
          <dgm:chMax val="0"/>
          <dgm:bulletEnabled val="1"/>
        </dgm:presLayoutVars>
      </dgm:prSet>
      <dgm:spPr/>
    </dgm:pt>
    <dgm:pt modelId="{1DF9D583-FB45-474A-A29A-0213270B862F}" type="pres">
      <dgm:prSet presAssocID="{5DE82632-99F7-49F2-ACBF-52BD6B32FB68}" presName="rightArrowText" presStyleLbl="node1" presStyleIdx="0" presStyleCnt="1" custScaleX="167164" custLinFactNeighborX="33113">
        <dgm:presLayoutVars>
          <dgm:chMax val="0"/>
          <dgm:bulletEnabled val="1"/>
        </dgm:presLayoutVars>
      </dgm:prSet>
      <dgm:spPr/>
    </dgm:pt>
  </dgm:ptLst>
  <dgm:cxnLst>
    <dgm:cxn modelId="{D95B673F-2486-4F87-AFF7-EC6013FDD121}" type="presOf" srcId="{5DE82632-99F7-49F2-ACBF-52BD6B32FB68}" destId="{600F647B-9E58-4BFF-A657-1C662A3DDE0B}" srcOrd="0" destOrd="0" presId="urn:microsoft.com/office/officeart/2005/8/layout/arrow6"/>
    <dgm:cxn modelId="{5BA77773-1E9F-4E73-BF47-0647085BB5A0}" type="presOf" srcId="{4820D717-085B-40E3-93BC-2AEF732070B4}" destId="{DDB12345-4F47-4B14-A959-D40C55ADB725}" srcOrd="0" destOrd="0" presId="urn:microsoft.com/office/officeart/2005/8/layout/arrow6"/>
    <dgm:cxn modelId="{9FBAAE80-90CC-4F50-BE75-6A8CFE2E539A}" srcId="{5DE82632-99F7-49F2-ACBF-52BD6B32FB68}" destId="{4820D717-085B-40E3-93BC-2AEF732070B4}" srcOrd="0" destOrd="0" parTransId="{C748DA9C-D551-442F-8ADC-87F4160C0758}" sibTransId="{D601C1F4-7B23-4EA3-87B3-B4D6A51F4588}"/>
    <dgm:cxn modelId="{3390D181-2978-4829-88F5-87DEA906006D}" type="presOf" srcId="{C02F9A39-CB0A-4DE1-90F8-278CDE463BB5}" destId="{1DF9D583-FB45-474A-A29A-0213270B862F}" srcOrd="0" destOrd="0" presId="urn:microsoft.com/office/officeart/2005/8/layout/arrow6"/>
    <dgm:cxn modelId="{121C9CF4-E6E9-4675-8A38-6FB45FA6DCF0}" srcId="{5DE82632-99F7-49F2-ACBF-52BD6B32FB68}" destId="{C02F9A39-CB0A-4DE1-90F8-278CDE463BB5}" srcOrd="1" destOrd="0" parTransId="{3C0A9550-2DB9-440B-9607-21CB7C374AE6}" sibTransId="{7CA0063A-C0C6-4A6A-A906-40CDC7A3104F}"/>
    <dgm:cxn modelId="{3AB2600D-1D16-4D2D-AF4F-8C46A7503B1F}" type="presParOf" srcId="{600F647B-9E58-4BFF-A657-1C662A3DDE0B}" destId="{56B217B3-DD6B-4691-89A5-7EFBA992F333}" srcOrd="0" destOrd="0" presId="urn:microsoft.com/office/officeart/2005/8/layout/arrow6"/>
    <dgm:cxn modelId="{D2BAFE12-F88F-46E3-868C-EC19036827CB}" type="presParOf" srcId="{600F647B-9E58-4BFF-A657-1C662A3DDE0B}" destId="{DDB12345-4F47-4B14-A959-D40C55ADB725}" srcOrd="1" destOrd="0" presId="urn:microsoft.com/office/officeart/2005/8/layout/arrow6"/>
    <dgm:cxn modelId="{6A1FDC11-FA42-4DB4-94EF-F05A98C8ED3D}" type="presParOf" srcId="{600F647B-9E58-4BFF-A657-1C662A3DDE0B}" destId="{1DF9D583-FB45-474A-A29A-0213270B862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6EDA8-77FA-442A-B730-FF94CA1D8978}">
      <dsp:nvSpPr>
        <dsp:cNvPr id="0" name=""/>
        <dsp:cNvSpPr/>
      </dsp:nvSpPr>
      <dsp:spPr>
        <a:xfrm rot="525503">
          <a:off x="1544986" y="1919163"/>
          <a:ext cx="1529602" cy="38891"/>
        </a:xfrm>
        <a:custGeom>
          <a:avLst/>
          <a:gdLst/>
          <a:ahLst/>
          <a:cxnLst/>
          <a:rect l="0" t="0" r="0" b="0"/>
          <a:pathLst>
            <a:path>
              <a:moveTo>
                <a:pt x="0" y="19445"/>
              </a:moveTo>
              <a:lnTo>
                <a:pt x="1529602" y="1944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3935EC7A-5880-4B3A-8D7E-6026781D0E80}">
      <dsp:nvSpPr>
        <dsp:cNvPr id="0" name=""/>
        <dsp:cNvSpPr/>
      </dsp:nvSpPr>
      <dsp:spPr>
        <a:xfrm rot="21021172">
          <a:off x="1542392" y="1468659"/>
          <a:ext cx="1628067" cy="38891"/>
        </a:xfrm>
        <a:custGeom>
          <a:avLst/>
          <a:gdLst/>
          <a:ahLst/>
          <a:cxnLst/>
          <a:rect l="0" t="0" r="0" b="0"/>
          <a:pathLst>
            <a:path>
              <a:moveTo>
                <a:pt x="0" y="19445"/>
              </a:moveTo>
              <a:lnTo>
                <a:pt x="1628067" y="19445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443E259-EAA9-4F46-B040-ABAF8404BECF}">
      <dsp:nvSpPr>
        <dsp:cNvPr id="0" name=""/>
        <dsp:cNvSpPr/>
      </dsp:nvSpPr>
      <dsp:spPr>
        <a:xfrm>
          <a:off x="-218500" y="670680"/>
          <a:ext cx="2325032" cy="21150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DD6A8-1777-495C-A01D-C0B172FD6C3A}">
      <dsp:nvSpPr>
        <dsp:cNvPr id="0" name=""/>
        <dsp:cNvSpPr/>
      </dsp:nvSpPr>
      <dsp:spPr>
        <a:xfrm>
          <a:off x="2612364" y="400506"/>
          <a:ext cx="5321217" cy="11836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Appointment </a:t>
          </a:r>
          <a:r>
            <a:rPr lang="de-DE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of</a:t>
          </a:r>
          <a:r>
            <a:rPr lang="de-DE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a Custodian</a:t>
          </a:r>
        </a:p>
      </dsp:txBody>
      <dsp:txXfrm>
        <a:off x="3391638" y="573850"/>
        <a:ext cx="3762669" cy="836979"/>
      </dsp:txXfrm>
    </dsp:sp>
    <dsp:sp modelId="{4599D7AA-A63D-49D1-86B7-0B6851E12624}">
      <dsp:nvSpPr>
        <dsp:cNvPr id="0" name=""/>
        <dsp:cNvSpPr/>
      </dsp:nvSpPr>
      <dsp:spPr>
        <a:xfrm>
          <a:off x="2592290" y="1800204"/>
          <a:ext cx="5321217" cy="11836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Reservation of Consent</a:t>
          </a:r>
          <a:endParaRPr lang="de-DE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371564" y="1973548"/>
        <a:ext cx="3762669" cy="836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217B3-DD6B-4691-89A5-7EFBA992F333}">
      <dsp:nvSpPr>
        <dsp:cNvPr id="0" name=""/>
        <dsp:cNvSpPr/>
      </dsp:nvSpPr>
      <dsp:spPr>
        <a:xfrm>
          <a:off x="29029" y="0"/>
          <a:ext cx="8007116" cy="2088232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B12345-4F47-4B14-A959-D40C55ADB725}">
      <dsp:nvSpPr>
        <dsp:cNvPr id="0" name=""/>
        <dsp:cNvSpPr/>
      </dsp:nvSpPr>
      <dsp:spPr>
        <a:xfrm>
          <a:off x="360457" y="365440"/>
          <a:ext cx="3484672" cy="102323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     Adult:</a:t>
          </a:r>
          <a:r>
            <a:rPr lang="en-US" sz="2100" kern="1200" dirty="0"/>
            <a:t> </a:t>
          </a:r>
          <a:br>
            <a:rPr lang="en-US" sz="2100" kern="1200" dirty="0"/>
          </a:br>
          <a:r>
            <a:rPr lang="en-US" sz="2100" kern="1200" dirty="0"/>
            <a:t>Not restricted in legal capacity </a:t>
          </a:r>
          <a:endParaRPr lang="de-DE" sz="2100" kern="1200" dirty="0"/>
        </a:p>
      </dsp:txBody>
      <dsp:txXfrm>
        <a:off x="360457" y="365440"/>
        <a:ext cx="3484672" cy="1023233"/>
      </dsp:txXfrm>
    </dsp:sp>
    <dsp:sp modelId="{1DF9D583-FB45-474A-A29A-0213270B862F}">
      <dsp:nvSpPr>
        <dsp:cNvPr id="0" name=""/>
        <dsp:cNvSpPr/>
      </dsp:nvSpPr>
      <dsp:spPr>
        <a:xfrm>
          <a:off x="4023039" y="699557"/>
          <a:ext cx="3403502" cy="102323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Custodian: </a:t>
          </a:r>
          <a:br>
            <a:rPr lang="en-US" sz="2000" kern="1200" dirty="0"/>
          </a:br>
          <a:r>
            <a:rPr lang="en-US" sz="2000" kern="1200" dirty="0"/>
            <a:t>Power of representation</a:t>
          </a:r>
          <a:endParaRPr lang="de-DE" sz="2000" kern="1200" dirty="0"/>
        </a:p>
      </dsp:txBody>
      <dsp:txXfrm>
        <a:off x="4023039" y="699557"/>
        <a:ext cx="3403502" cy="102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7D747B55-85AB-46D4-8B5D-D6A5953569D4}" type="datetime1">
              <a:rPr lang="de-DE" smtClean="0"/>
              <a:t>29.04.2025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Leicht nach links: S schon im Bild</a:t>
            </a:r>
          </a:p>
          <a:p>
            <a:r>
              <a:rPr lang="de-DE" dirty="0"/>
              <a:t>FL: Bei mir wird der Text mit Randabstand in der Mitte des weißen Folienteils angezeigt.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D923093-85D0-40DB-8597-E0B81A37801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02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C61D7F37-647F-4E3B-B4C1-670659B60D12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87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64B41208-376A-4428-891B-9D32526B31C4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09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6ECE7AEE-C6C7-427E-BC92-98AD5CF6845F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47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viel Text + zu voll! 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8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88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13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2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6C4D1FB-52FC-45E0-AC14-21CCD24D4DB5}" type="datetime1">
              <a:rPr lang="de-DE" smtClean="0"/>
              <a:t>29.04.2025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07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-1"/>
            <a:ext cx="3481092" cy="5184775"/>
          </a:xfrm>
          <a:prstGeom prst="rect">
            <a:avLst/>
          </a:prstGeom>
        </p:spPr>
      </p:pic>
      <p:sp>
        <p:nvSpPr>
          <p:cNvPr id="50" name="Titel 1"/>
          <p:cNvSpPr>
            <a:spLocks noGrp="1"/>
          </p:cNvSpPr>
          <p:nvPr>
            <p:ph type="ctrTitle" hasCustomPrompt="1"/>
          </p:nvPr>
        </p:nvSpPr>
        <p:spPr>
          <a:xfrm>
            <a:off x="1296784" y="1512267"/>
            <a:ext cx="5040000" cy="432048"/>
          </a:xfrm>
          <a:prstGeom prst="rect">
            <a:avLst/>
          </a:prstGeom>
        </p:spPr>
        <p:txBody>
          <a:bodyPr wrap="none" tIns="0" bIns="5400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Titelmaster bearbeiten</a:t>
            </a:r>
          </a:p>
        </p:txBody>
      </p:sp>
      <p:sp>
        <p:nvSpPr>
          <p:cNvPr id="51" name="Untertitel 2"/>
          <p:cNvSpPr>
            <a:spLocks noGrp="1"/>
          </p:cNvSpPr>
          <p:nvPr>
            <p:ph type="subTitle" idx="1"/>
          </p:nvPr>
        </p:nvSpPr>
        <p:spPr>
          <a:xfrm>
            <a:off x="1296784" y="1944315"/>
            <a:ext cx="5040000" cy="1872000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52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sz="quarter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6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1008062"/>
            <a:ext cx="9217025" cy="4176713"/>
          </a:xfrm>
          <a:prstGeom prst="rect">
            <a:avLst/>
          </a:prstGeom>
          <a:noFill/>
        </p:spPr>
        <p:txBody>
          <a:bodyPr lIns="1368000" tIns="864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cap="all" baseline="0">
                <a:latin typeface="Exo 2 Semi Bold" pitchFamily="50" charset="0"/>
              </a:defRPr>
            </a:lvl1pPr>
          </a:lstStyle>
          <a:p>
            <a:pPr lvl="0"/>
            <a:r>
              <a:rPr lang="de-DE" dirty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67904" y="2880593"/>
            <a:ext cx="4176712" cy="122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+mn-lt"/>
              </a:defRPr>
            </a:lvl1pPr>
          </a:lstStyle>
          <a:p>
            <a:pPr lvl="0"/>
            <a:r>
              <a:rPr lang="de-DE" dirty="0"/>
              <a:t>Durch Klicken Autor/Adresse/Kontaktdaten hinzufügen</a:t>
            </a:r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  <a:prstGeom prst="rect">
            <a:avLst/>
          </a:prstGeo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8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8032" y="1224235"/>
            <a:ext cx="8640000" cy="3312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  <a:prstGeom prst="rect">
            <a:avLst/>
          </a:prstGeo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0" name="Textplatzhalter 2"/>
          <p:cNvSpPr>
            <a:spLocks noGrp="1"/>
          </p:cNvSpPr>
          <p:nvPr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12960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2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69" name="Gerade Verbindung 68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752992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288032" y="1230619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287338" y="1800300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35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Datumsplatzhalter 6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223964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964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half" idx="1"/>
          </p:nvPr>
        </p:nvSpPr>
        <p:spPr>
          <a:xfrm>
            <a:off x="288992" y="1223963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7337" y="2376547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528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Datumsplatzhalter 5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1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19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/>
              <a:t> </a:t>
            </a:r>
          </a:p>
        </p:txBody>
      </p:sp>
      <p:sp>
        <p:nvSpPr>
          <p:cNvPr id="20" name="Datumsplatzhalter 5"/>
          <p:cNvSpPr>
            <a:spLocks noGrp="1"/>
          </p:cNvSpPr>
          <p:nvPr>
            <p:ph type="dt" sz="half" idx="10"/>
          </p:nvPr>
        </p:nvSpPr>
        <p:spPr>
          <a:xfrm>
            <a:off x="288032" y="4824635"/>
            <a:ext cx="864000" cy="288000"/>
          </a:xfrm>
        </p:spPr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21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088232" y="4824667"/>
            <a:ext cx="5040000" cy="288000"/>
          </a:xfrm>
        </p:spPr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/>
          </a:p>
        </p:txBody>
      </p:sp>
      <p:sp>
        <p:nvSpPr>
          <p:cNvPr id="22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52992" y="4824635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platzhalter 1"/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3" name="Datumsplatzhalter 3"/>
          <p:cNvSpPr>
            <a:spLocks noGrp="1"/>
          </p:cNvSpPr>
          <p:nvPr>
            <p:ph type="dt" sz="half" idx="2"/>
          </p:nvPr>
        </p:nvSpPr>
        <p:spPr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2 May 2025</a:t>
            </a:r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Dethloff/Leven – Statutory Measures: Germany – 3rd FL-EUR Conference</a:t>
            </a:r>
            <a:endParaRPr lang="de-DE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6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3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56" name="Gerade Verbindung 55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b="0" kern="1200" cap="all" baseline="0">
          <a:solidFill>
            <a:schemeClr val="accent1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648072" y="1944315"/>
            <a:ext cx="5040000" cy="432048"/>
          </a:xfrm>
          <a:prstGeom prst="rect">
            <a:avLst/>
          </a:prstGeom>
        </p:spPr>
        <p:txBody>
          <a:bodyPr vert="horz" wrap="none" lIns="0" tIns="0" rIns="0" bIns="5400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ts val="600"/>
              </a:spcBef>
              <a:buNone/>
              <a:defRPr sz="24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rgbClr val="EAB90C"/>
                </a:solidFill>
              </a:rPr>
              <a:t>Statutory Measures</a:t>
            </a:r>
          </a:p>
          <a:p>
            <a:r>
              <a:rPr lang="en-US" sz="2200" dirty="0"/>
              <a:t>Best Practices in European Countries: </a:t>
            </a:r>
            <a:br>
              <a:rPr lang="en-US" sz="2200" dirty="0"/>
            </a:br>
            <a:r>
              <a:rPr lang="en-US" sz="2200" dirty="0"/>
              <a:t>Law in Action and Law in the Books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48072" y="2376571"/>
            <a:ext cx="5256584" cy="359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3200" kern="1200" cap="all" baseline="0">
                <a:solidFill>
                  <a:schemeClr val="accent2"/>
                </a:solidFill>
                <a:latin typeface="Exo 2 Semi Bold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Exo 2 Semi Bold"/>
              </a:rPr>
              <a:t>Germany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3BA3D17-6C58-968A-9CEA-9C0680AC7DEC}"/>
              </a:ext>
            </a:extLst>
          </p:cNvPr>
          <p:cNvSpPr txBox="1"/>
          <p:nvPr/>
        </p:nvSpPr>
        <p:spPr>
          <a:xfrm>
            <a:off x="648072" y="4198629"/>
            <a:ext cx="355398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200" dirty="0">
                <a:solidFill>
                  <a:schemeClr val="accent2"/>
                </a:solidFill>
              </a:rPr>
              <a:t>Third FL-EUR Conference – 2 May 2025 – Amsterdam </a:t>
            </a:r>
            <a:br>
              <a:rPr lang="en-US" sz="1200" dirty="0">
                <a:solidFill>
                  <a:schemeClr val="accent2"/>
                </a:solidFill>
              </a:rPr>
            </a:br>
            <a:r>
              <a:rPr lang="en-US" sz="1200" i="1" dirty="0">
                <a:solidFill>
                  <a:schemeClr val="accent2"/>
                </a:solidFill>
              </a:rPr>
              <a:t>European pathways for supporting and protecting adults:</a:t>
            </a:r>
            <a:br>
              <a:rPr lang="en-US" sz="1200" i="1" dirty="0">
                <a:solidFill>
                  <a:schemeClr val="accent2"/>
                </a:solidFill>
              </a:rPr>
            </a:br>
            <a:r>
              <a:rPr lang="en-US" sz="1200" i="1" dirty="0">
                <a:solidFill>
                  <a:schemeClr val="accent2"/>
                </a:solidFill>
              </a:rPr>
              <a:t>insights and best practices across Europe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9E5119-C0E6-48E4-BBA8-FFDC9E67C2E3}"/>
              </a:ext>
            </a:extLst>
          </p:cNvPr>
          <p:cNvSpPr txBox="1"/>
          <p:nvPr/>
        </p:nvSpPr>
        <p:spPr>
          <a:xfrm>
            <a:off x="648072" y="2952427"/>
            <a:ext cx="4424866" cy="7591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dirty="0">
                <a:solidFill>
                  <a:schemeClr val="accent2"/>
                </a:solidFill>
              </a:rPr>
              <a:t>Nina Dethloff and Felix Leven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Institute for German, European and International Family Law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University of Bonn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Legal effect</a:t>
            </a:r>
            <a:r>
              <a:rPr lang="de-DE" b="1" dirty="0"/>
              <a:t> </a:t>
            </a:r>
          </a:p>
          <a:p>
            <a:pPr marL="4320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F</a:t>
            </a:r>
            <a:r>
              <a:rPr lang="en-US" dirty="0">
                <a:solidFill>
                  <a:schemeClr val="accent2"/>
                </a:solidFill>
              </a:rPr>
              <a:t>ocus on </a:t>
            </a:r>
            <a:r>
              <a:rPr lang="en-US" b="1" dirty="0">
                <a:solidFill>
                  <a:schemeClr val="accent2"/>
                </a:solidFill>
              </a:rPr>
              <a:t>§ 1821 BGB</a:t>
            </a:r>
            <a:endParaRPr lang="en-US" dirty="0">
              <a:solidFill>
                <a:schemeClr val="accent2"/>
              </a:solidFill>
            </a:endParaRPr>
          </a:p>
          <a:p>
            <a:pPr marL="889200" lvl="2" indent="-457200" algn="just"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en-US" sz="1600" dirty="0"/>
              <a:t>The custodian performs all activities that are necessary to legally take care of the affairs of the person under custodianship. He </a:t>
            </a:r>
            <a:r>
              <a:rPr lang="en-US" sz="1600" b="1" dirty="0">
                <a:solidFill>
                  <a:schemeClr val="accent3"/>
                </a:solidFill>
              </a:rPr>
              <a:t>supports the person under custodianship</a:t>
            </a:r>
            <a:r>
              <a:rPr lang="en-US" sz="1600" dirty="0"/>
              <a:t> in legally taking care of his own affairs and </a:t>
            </a:r>
            <a:r>
              <a:rPr lang="en-US" sz="1600" b="1" dirty="0">
                <a:solidFill>
                  <a:schemeClr val="accent3"/>
                </a:solidFill>
              </a:rPr>
              <a:t>only makes use of his power of representation</a:t>
            </a:r>
            <a:r>
              <a:rPr lang="en-US" sz="1600" dirty="0"/>
              <a:t> in accordance with § 1823 </a:t>
            </a:r>
            <a:r>
              <a:rPr lang="en-US" sz="1600" b="1" dirty="0">
                <a:solidFill>
                  <a:schemeClr val="accent3"/>
                </a:solidFill>
              </a:rPr>
              <a:t>to the extent that this is necessary.</a:t>
            </a:r>
            <a:r>
              <a:rPr lang="en-US" sz="1600" dirty="0"/>
              <a:t> </a:t>
            </a:r>
          </a:p>
          <a:p>
            <a:pPr marL="432000" lvl="2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2160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The principle of necessity applies also to the question of </a:t>
            </a:r>
            <a:r>
              <a:rPr lang="en-US" sz="1800" i="1" dirty="0">
                <a:sym typeface="Wingdings" panose="05000000000000000000" pitchFamily="2" charset="2"/>
              </a:rPr>
              <a:t>how the custodian should act.</a:t>
            </a:r>
          </a:p>
          <a:p>
            <a:pPr marL="2160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The adult remains the primary legal actor to the greatest extent possible.</a:t>
            </a: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 descr="Pfeil: Leichte Kurve">
            <a:extLst>
              <a:ext uri="{FF2B5EF4-FFF2-40B4-BE49-F238E27FC236}">
                <a16:creationId xmlns:a16="http://schemas.microsoft.com/office/drawing/2014/main" id="{0332C9BC-EA1C-C741-FEA1-4E73F2D0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24" y="1512267"/>
            <a:ext cx="504056" cy="50405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9E4AF6F-73F4-4CFF-BF8B-1C8FB563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</p:spTree>
    <p:extLst>
      <p:ext uri="{BB962C8B-B14F-4D97-AF65-F5344CB8AC3E}">
        <p14:creationId xmlns:p14="http://schemas.microsoft.com/office/powerpoint/2010/main" val="103427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Legal effect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800" dirty="0">
              <a:sym typeface="Wingdings" panose="05000000000000000000" pitchFamily="2" charset="2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R</a:t>
            </a:r>
            <a:r>
              <a:rPr lang="en-US" sz="1800" dirty="0"/>
              <a:t>epresentation is bound to the adult’s will and preferences (§ 1821 (2) to (4) BGB)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central criterion: </a:t>
            </a:r>
            <a:r>
              <a:rPr lang="en-US" sz="1600" dirty="0"/>
              <a:t>wishes of the vulnerable adult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custodian must identify the wishes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custodian must, in principle, comply with these wishes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secondary criterion: </a:t>
            </a:r>
            <a:r>
              <a:rPr lang="en-US" sz="1600" dirty="0"/>
              <a:t>presumed will of the vulnerable adult </a:t>
            </a:r>
          </a:p>
          <a:p>
            <a:pPr marL="43200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/>
              <a:t>Is representation likewise a means of support?</a:t>
            </a:r>
          </a:p>
          <a:p>
            <a:pPr marL="432000" lvl="2" indent="0">
              <a:spcBef>
                <a:spcPts val="0"/>
              </a:spcBef>
              <a:buNone/>
            </a:pPr>
            <a:endParaRPr lang="en-US" b="1" dirty="0"/>
          </a:p>
          <a:p>
            <a:pPr marL="432000" lvl="2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F678FF25-5FE8-712C-CE51-F075A095A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24" y="3672507"/>
            <a:ext cx="504056" cy="50405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B1574A1-DF27-4803-9CE8-3A7843E8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A709A9-DF25-4BEE-BFA0-FFDBC347684F}"/>
              </a:ext>
            </a:extLst>
          </p:cNvPr>
          <p:cNvSpPr txBox="1"/>
          <p:nvPr/>
        </p:nvSpPr>
        <p:spPr>
          <a:xfrm>
            <a:off x="288032" y="1606341"/>
            <a:ext cx="7776864" cy="55399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softEdge rad="3175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solidFill>
                  <a:srgbClr val="07529A"/>
                </a:solidFill>
              </a:rPr>
              <a:t>Even in cases where representation is absolutely necessary …                                        </a:t>
            </a:r>
          </a:p>
          <a:p>
            <a:pPr lvl="0"/>
            <a:r>
              <a:rPr lang="en-US" dirty="0">
                <a:solidFill>
                  <a:srgbClr val="07529A"/>
                </a:solidFill>
                <a:sym typeface="Wingdings" panose="05000000000000000000" pitchFamily="2" charset="2"/>
              </a:rPr>
              <a:t>    … </a:t>
            </a:r>
            <a:r>
              <a:rPr lang="en-US" dirty="0">
                <a:solidFill>
                  <a:srgbClr val="07529A"/>
                </a:solidFill>
              </a:rPr>
              <a:t>the custodian may not decide at their own discretion whether and how to act.</a:t>
            </a:r>
          </a:p>
        </p:txBody>
      </p:sp>
    </p:spTree>
    <p:extLst>
      <p:ext uri="{BB962C8B-B14F-4D97-AF65-F5344CB8AC3E}">
        <p14:creationId xmlns:p14="http://schemas.microsoft.com/office/powerpoint/2010/main" val="384521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1" y="1152227"/>
            <a:ext cx="8675041" cy="30239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Supervision</a:t>
            </a:r>
          </a:p>
          <a:p>
            <a:pPr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1800" dirty="0"/>
              <a:t>The custodianship court supervises whether the custodian is </a:t>
            </a:r>
            <a:br>
              <a:rPr lang="en-US" sz="1800" dirty="0"/>
            </a:br>
            <a:r>
              <a:rPr lang="en-US" sz="1800" dirty="0"/>
              <a:t>properly fulfilling their duties and may …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issue </a:t>
            </a:r>
            <a:r>
              <a:rPr lang="en-US" sz="1600" b="1" dirty="0">
                <a:solidFill>
                  <a:srgbClr val="07529A"/>
                </a:solidFill>
              </a:rPr>
              <a:t>commands</a:t>
            </a:r>
            <a:r>
              <a:rPr lang="en-US" sz="1600" dirty="0">
                <a:solidFill>
                  <a:srgbClr val="07529A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7529A"/>
                </a:solidFill>
              </a:rPr>
              <a:t>prohibitions</a:t>
            </a:r>
            <a:r>
              <a:rPr lang="en-US" sz="1600" dirty="0"/>
              <a:t> (§ 1862 (3) BGB)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 impose a </a:t>
            </a:r>
            <a:r>
              <a:rPr lang="en-US" sz="1600" b="1" dirty="0">
                <a:solidFill>
                  <a:srgbClr val="07529A"/>
                </a:solidFill>
              </a:rPr>
              <a:t>penalty payment </a:t>
            </a:r>
            <a:r>
              <a:rPr lang="en-US" sz="1600" dirty="0"/>
              <a:t>if the custodian fails to comply (</a:t>
            </a:r>
            <a:r>
              <a:rPr lang="en-US" sz="1600" i="1" dirty="0" err="1"/>
              <a:t>Zwangsgeld</a:t>
            </a:r>
            <a:r>
              <a:rPr lang="en-US" sz="1600" dirty="0"/>
              <a:t>) (§ 1862 (3) BGB)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7529A"/>
                </a:solidFill>
              </a:rPr>
              <a:t> </a:t>
            </a:r>
            <a:r>
              <a:rPr lang="en-US" sz="1600" b="1" dirty="0">
                <a:solidFill>
                  <a:srgbClr val="07529A"/>
                </a:solidFill>
              </a:rPr>
              <a:t>dismiss</a:t>
            </a:r>
            <a:r>
              <a:rPr lang="en-US" sz="1600" dirty="0">
                <a:solidFill>
                  <a:srgbClr val="07529A"/>
                </a:solidFill>
              </a:rPr>
              <a:t> </a:t>
            </a:r>
            <a:r>
              <a:rPr lang="en-US" sz="1600" dirty="0"/>
              <a:t>the custodian (§ 1868 BGB)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01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Reservation of Consent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F5A86C-3C3A-4F40-AAAB-66F41AAD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91" y="1152594"/>
            <a:ext cx="8856025" cy="122376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General: Application (§ 1825 BGB)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Starting point: It is generally assumed that adults have the capacity to contract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Problem: 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1800" b="1" dirty="0">
                <a:sym typeface="Wingdings" panose="05000000000000000000" pitchFamily="2" charset="2"/>
              </a:rPr>
              <a:t>	 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None/>
            </a:pPr>
            <a:endParaRPr lang="en-US" sz="18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B213DE-0217-46D0-BB9D-2F804FD64354}"/>
              </a:ext>
            </a:extLst>
          </p:cNvPr>
          <p:cNvSpPr txBox="1"/>
          <p:nvPr/>
        </p:nvSpPr>
        <p:spPr>
          <a:xfrm>
            <a:off x="1080120" y="3539429"/>
            <a:ext cx="6552728" cy="7091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lvl="0" algn="ctr"/>
            <a:r>
              <a:rPr lang="en-US" sz="2000" i="1" dirty="0">
                <a:solidFill>
                  <a:srgbClr val="07529A"/>
                </a:solidFill>
              </a:rPr>
              <a:t>reservation of consent</a:t>
            </a:r>
            <a:r>
              <a:rPr lang="en-US" sz="2000" dirty="0">
                <a:solidFill>
                  <a:srgbClr val="07529A"/>
                </a:solidFill>
              </a:rPr>
              <a:t> = additional legal protection measure</a:t>
            </a:r>
          </a:p>
          <a:p>
            <a:pPr lvl="0" algn="ctr">
              <a:spcBef>
                <a:spcPts val="300"/>
              </a:spcBef>
            </a:pPr>
            <a:r>
              <a:rPr lang="en-US" dirty="0">
                <a:solidFill>
                  <a:srgbClr val="07529A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07529A"/>
                </a:solidFill>
              </a:rPr>
              <a:t>the adult can only act legally with the consent of their custodian</a:t>
            </a:r>
          </a:p>
        </p:txBody>
      </p:sp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CEC047B4-BA41-4618-B5E2-AC235D602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104" y="2582137"/>
            <a:ext cx="504056" cy="5040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0C51E86-9887-4156-AF2C-3399520328DD}"/>
              </a:ext>
            </a:extLst>
          </p:cNvPr>
          <p:cNvSpPr txBox="1"/>
          <p:nvPr/>
        </p:nvSpPr>
        <p:spPr>
          <a:xfrm>
            <a:off x="1436692" y="2038389"/>
            <a:ext cx="74878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dirty="0">
                <a:solidFill>
                  <a:srgbClr val="07529A"/>
                </a:solidFill>
              </a:rPr>
              <a:t>In individual cases a transaction may not correspond to the free will of the adult. General civil law protection (i.e. incapacity to contract) has an </a:t>
            </a:r>
            <a:r>
              <a:rPr lang="en-US" i="1" dirty="0">
                <a:solidFill>
                  <a:srgbClr val="07529A"/>
                </a:solidFill>
              </a:rPr>
              <a:t>ex post </a:t>
            </a:r>
            <a:r>
              <a:rPr lang="en-US" dirty="0">
                <a:solidFill>
                  <a:srgbClr val="07529A"/>
                </a:solidFill>
              </a:rPr>
              <a:t>effect.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572A46-1D21-426D-81F0-CE35C2B7899D}"/>
              </a:ext>
            </a:extLst>
          </p:cNvPr>
          <p:cNvSpPr txBox="1"/>
          <p:nvPr/>
        </p:nvSpPr>
        <p:spPr>
          <a:xfrm>
            <a:off x="1436692" y="2697910"/>
            <a:ext cx="59766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b="1" dirty="0">
                <a:solidFill>
                  <a:srgbClr val="07529A"/>
                </a:solidFill>
                <a:sym typeface="Wingdings" panose="05000000000000000000" pitchFamily="2" charset="2"/>
              </a:rPr>
              <a:t>Extra legal protection may be needed if considerable interests </a:t>
            </a:r>
            <a:br>
              <a:rPr lang="en-US" b="1" dirty="0">
                <a:solidFill>
                  <a:srgbClr val="07529A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07529A"/>
                </a:solidFill>
                <a:sym typeface="Wingdings" panose="05000000000000000000" pitchFamily="2" charset="2"/>
              </a:rPr>
              <a:t>of the adult are endangered</a:t>
            </a:r>
            <a:endParaRPr lang="de-DE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Reservation of Consent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A tailor-made measure</a:t>
            </a:r>
            <a:r>
              <a:rPr lang="de-DE" b="1" dirty="0"/>
              <a:t> (§ 1825 (1) 1st s. BGB)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 reservation of consent can only be ordered by the court …</a:t>
            </a:r>
          </a:p>
          <a:p>
            <a:pPr marL="216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… for matters that are already </a:t>
            </a:r>
            <a:r>
              <a:rPr lang="en-US" sz="1800" b="1" i="1" dirty="0">
                <a:solidFill>
                  <a:srgbClr val="FFC000"/>
                </a:solidFill>
              </a:rPr>
              <a:t>part of the custodian’s responsibilities </a:t>
            </a:r>
            <a:r>
              <a:rPr lang="en-US" sz="1800" dirty="0"/>
              <a:t>…</a:t>
            </a:r>
          </a:p>
          <a:p>
            <a:pPr marL="216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… if and to the extent that this is deemed </a:t>
            </a:r>
            <a:r>
              <a:rPr lang="en-US" sz="1800" b="1" i="1" dirty="0">
                <a:solidFill>
                  <a:srgbClr val="FFC000"/>
                </a:solidFill>
              </a:rPr>
              <a:t>additionally necessary </a:t>
            </a:r>
            <a:r>
              <a:rPr lang="en-US" sz="1800" dirty="0"/>
              <a:t>…</a:t>
            </a:r>
          </a:p>
          <a:p>
            <a:pPr marL="216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… to avert a </a:t>
            </a:r>
            <a:r>
              <a:rPr lang="en-US" sz="1800" b="1" i="1" dirty="0">
                <a:solidFill>
                  <a:srgbClr val="FFC000"/>
                </a:solidFill>
              </a:rPr>
              <a:t>considerable danger </a:t>
            </a:r>
            <a:r>
              <a:rPr lang="en-US" sz="1800" dirty="0"/>
              <a:t>to the adult or their property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A reservation of consent may not be ordered against the free will of the adult</a:t>
            </a:r>
          </a:p>
          <a:p>
            <a:pPr marL="0" indent="0"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78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Reservation of Consent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Legal </a:t>
            </a:r>
            <a:r>
              <a:rPr lang="de-DE" b="1" dirty="0" err="1"/>
              <a:t>effect</a:t>
            </a:r>
            <a:endParaRPr lang="de-DE" b="1" dirty="0"/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The adult can only act legally with the consent of their custodian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T</a:t>
            </a:r>
            <a:r>
              <a:rPr lang="en-US" sz="1800" dirty="0"/>
              <a:t>he custodian, however, must base their decision regarding the consent on the wishes</a:t>
            </a:r>
            <a:br>
              <a:rPr lang="en-US" sz="1800" dirty="0"/>
            </a:br>
            <a:r>
              <a:rPr lang="en-US" sz="1800" dirty="0"/>
              <a:t>     and (presumed) will of the vulnerable adult (§ 1821 (2) to (4) BGB)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/>
              <a:t>        </a:t>
            </a:r>
            <a:r>
              <a:rPr lang="en-US" sz="1800" b="1" dirty="0"/>
              <a:t>The result is generally supported decision-making </a:t>
            </a:r>
            <a:r>
              <a:rPr lang="en-US" sz="1800" b="1" i="1" dirty="0"/>
              <a:t>by the adult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ym typeface="Wingdings" panose="05000000000000000000" pitchFamily="2" charset="2"/>
              </a:rPr>
              <a:t>        Consent may only be lawfully denied where the adult is </a:t>
            </a:r>
            <a:r>
              <a:rPr lang="en-US" sz="1800" b="1" i="1" dirty="0">
                <a:sym typeface="Wingdings" panose="05000000000000000000" pitchFamily="2" charset="2"/>
              </a:rPr>
              <a:t>unable</a:t>
            </a:r>
            <a:r>
              <a:rPr lang="en-US" sz="1800" b="1" dirty="0">
                <a:sym typeface="Wingdings" panose="05000000000000000000" pitchFamily="2" charset="2"/>
              </a:rPr>
              <a:t> … </a:t>
            </a:r>
            <a:br>
              <a:rPr lang="en-US" sz="1800" b="1" dirty="0">
                <a:sym typeface="Wingdings" panose="05000000000000000000" pitchFamily="2" charset="2"/>
              </a:rPr>
            </a:br>
            <a:r>
              <a:rPr lang="en-US" sz="1800" b="1" dirty="0">
                <a:sym typeface="Wingdings" panose="05000000000000000000" pitchFamily="2" charset="2"/>
              </a:rPr>
              <a:t>        </a:t>
            </a:r>
            <a:r>
              <a:rPr lang="en-US" sz="1600" b="1" dirty="0">
                <a:sym typeface="Wingdings" panose="05000000000000000000" pitchFamily="2" charset="2"/>
              </a:rPr>
              <a:t>… </a:t>
            </a:r>
            <a:r>
              <a:rPr lang="en-US" sz="1600" b="1" i="1" dirty="0">
                <a:solidFill>
                  <a:srgbClr val="EAB90C"/>
                </a:solidFill>
                <a:sym typeface="Wingdings" panose="05000000000000000000" pitchFamily="2" charset="2"/>
              </a:rPr>
              <a:t>to recognize the danger </a:t>
            </a:r>
            <a:r>
              <a:rPr lang="en-US" sz="1600" b="1" dirty="0">
                <a:sym typeface="Wingdings" panose="05000000000000000000" pitchFamily="2" charset="2"/>
              </a:rPr>
              <a:t>to the adult’s person or their property due to illness or disability, or</a:t>
            </a:r>
            <a:br>
              <a:rPr lang="en-US" sz="1600" b="1" dirty="0">
                <a:sym typeface="Wingdings" panose="05000000000000000000" pitchFamily="2" charset="2"/>
              </a:rPr>
            </a:br>
            <a:r>
              <a:rPr lang="en-US" sz="1600" b="1" dirty="0">
                <a:sym typeface="Wingdings" panose="05000000000000000000" pitchFamily="2" charset="2"/>
              </a:rPr>
              <a:t>         … </a:t>
            </a:r>
            <a:r>
              <a:rPr lang="en-US" sz="1600" b="1" i="1" dirty="0">
                <a:solidFill>
                  <a:srgbClr val="EAB90C"/>
                </a:solidFill>
                <a:sym typeface="Wingdings" panose="05000000000000000000" pitchFamily="2" charset="2"/>
              </a:rPr>
              <a:t>to act according to this insight</a:t>
            </a:r>
            <a:endParaRPr lang="en-US" sz="1800" i="1" dirty="0">
              <a:solidFill>
                <a:srgbClr val="EAB90C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7" name="Grafik 6" descr="Pfeil: Leichte Kurve">
            <a:extLst>
              <a:ext uri="{FF2B5EF4-FFF2-40B4-BE49-F238E27FC236}">
                <a16:creationId xmlns:a16="http://schemas.microsoft.com/office/drawing/2014/main" id="{40189429-9BAE-481D-943F-65AE34A18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976" y="2592387"/>
            <a:ext cx="504056" cy="504056"/>
          </a:xfrm>
          <a:prstGeom prst="rect">
            <a:avLst/>
          </a:prstGeom>
        </p:spPr>
      </p:pic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4955033D-016A-4497-923E-2046FE52C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944" y="302443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3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Amendment and End of the Measures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de-DE" b="1" dirty="0"/>
          </a:p>
          <a:p>
            <a:pPr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sym typeface="Wingdings" panose="05000000000000000000" pitchFamily="2" charset="2"/>
              </a:rPr>
              <a:t>Custodianship and reservation of consent have to be </a:t>
            </a:r>
            <a:r>
              <a:rPr lang="en-US" sz="1800" b="1" dirty="0">
                <a:sym typeface="Wingdings" panose="05000000000000000000" pitchFamily="2" charset="2"/>
              </a:rPr>
              <a:t>cancelled ex officio </a:t>
            </a:r>
            <a:r>
              <a:rPr lang="en-US" sz="1800" dirty="0">
                <a:sym typeface="Wingdings" panose="05000000000000000000" pitchFamily="2" charset="2"/>
              </a:rPr>
              <a:t>to the extent that its prerequisites cease to apply (§ 1871 BGB)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Court must decide at the latest after </a:t>
            </a:r>
            <a:r>
              <a:rPr lang="en-US" sz="1800" b="1" dirty="0"/>
              <a:t>seven years </a:t>
            </a:r>
            <a:r>
              <a:rPr lang="en-US" sz="1800" dirty="0"/>
              <a:t>whether measure is to be revoked or extended </a:t>
            </a:r>
            <a:r>
              <a:rPr lang="da-DK" sz="1800" dirty="0"/>
              <a:t>(§§ 294 (3), 295 (2) FamFG)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If measure has been ordered </a:t>
            </a:r>
            <a:r>
              <a:rPr lang="en-US" sz="1800" b="1" dirty="0"/>
              <a:t>against</a:t>
            </a:r>
            <a:r>
              <a:rPr lang="en-US" sz="1800" dirty="0"/>
              <a:t> </a:t>
            </a:r>
            <a:r>
              <a:rPr lang="en-US" sz="1800" b="1" dirty="0"/>
              <a:t>declared will </a:t>
            </a:r>
            <a:r>
              <a:rPr lang="en-US" sz="1800" dirty="0"/>
              <a:t>of the adult, a decision must be taken after no more than </a:t>
            </a:r>
            <a:r>
              <a:rPr lang="en-US" sz="1800" b="1" dirty="0"/>
              <a:t>two years </a:t>
            </a:r>
            <a:r>
              <a:rPr lang="da-DK" sz="1800" dirty="0"/>
              <a:t>(§§ 294 (3) 2nd s., 295 (2) 2nd s. FamFG)</a:t>
            </a:r>
            <a:endParaRPr lang="en-US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9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solidFill>
                  <a:srgbClr val="07529A"/>
                </a:solidFill>
              </a:rPr>
            </a:br>
            <a:r>
              <a:rPr lang="de-DE" b="1" dirty="0" err="1">
                <a:solidFill>
                  <a:srgbClr val="07529A"/>
                </a:solidFill>
              </a:rPr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German system can generally be assessed as progressive </a:t>
            </a:r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Principle of necessity allows for precise tailoring of measures</a:t>
            </a:r>
            <a:endParaRPr lang="en-US" b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        Preservation of the autonomy of the adult to the greatest extent possible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17</a:t>
            </a:fld>
            <a:endParaRPr lang="de-DE"/>
          </a:p>
        </p:txBody>
      </p:sp>
      <p:pic>
        <p:nvPicPr>
          <p:cNvPr id="7" name="Grafik 6" descr="Pfeil: Leichte Kurve">
            <a:extLst>
              <a:ext uri="{FF2B5EF4-FFF2-40B4-BE49-F238E27FC236}">
                <a16:creationId xmlns:a16="http://schemas.microsoft.com/office/drawing/2014/main" id="{BF10B8BC-B86E-A2C8-05CF-F9C7AC30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024" y="2448371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Legal </a:t>
            </a:r>
            <a:r>
              <a:rPr lang="de-DE" dirty="0" err="1"/>
              <a:t>Custodianship</a:t>
            </a:r>
            <a:r>
              <a:rPr lang="de-DE" dirty="0"/>
              <a:t> &amp; Adult </a:t>
            </a:r>
            <a:r>
              <a:rPr lang="de-DE" dirty="0" err="1"/>
              <a:t>Autonomy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18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3BDCB8B-54AE-888B-44CA-F89B18070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"/>
            <a:ext cx="9217025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solidFill>
                  <a:srgbClr val="07529A"/>
                </a:solidFill>
              </a:rPr>
            </a:br>
            <a:r>
              <a:rPr lang="de-DE" b="1" dirty="0" err="1">
                <a:solidFill>
                  <a:srgbClr val="07529A"/>
                </a:solidFill>
              </a:rPr>
              <a:t>Conclusion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b="1" dirty="0" err="1"/>
              <a:t>Pitfall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preservation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autonomy</a:t>
            </a:r>
            <a:endParaRPr lang="de-DE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Starting point: Relying on adult’s capacity to contract carries a risk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if adult lacks capacity to contract, their legal acts are in principle </a:t>
            </a:r>
            <a:r>
              <a:rPr lang="en-US" sz="1600" u="sng" dirty="0"/>
              <a:t>null and void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2"/>
                </a:solidFill>
              </a:rPr>
              <a:t>capacity to contract is usually anything but obvious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Appointment of custodian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US" sz="1800" dirty="0"/>
              <a:t>indication that adult is incapable of contracting?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Concern: business partners turn to custodian instead of adult</a:t>
            </a:r>
          </a:p>
          <a:p>
            <a:pPr marL="432000" lvl="2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7529A"/>
                </a:solidFill>
              </a:rPr>
              <a:t>Once custodian is appointed: </a:t>
            </a:r>
            <a:br>
              <a:rPr lang="en-US" sz="1800" b="1" dirty="0">
                <a:solidFill>
                  <a:srgbClr val="07529A"/>
                </a:solidFill>
              </a:rPr>
            </a:br>
            <a:r>
              <a:rPr lang="en-US" sz="1800" b="1" dirty="0">
                <a:solidFill>
                  <a:srgbClr val="07529A"/>
                </a:solidFill>
              </a:rPr>
              <a:t>No reliance on legal acts of the adult </a:t>
            </a:r>
            <a:r>
              <a:rPr lang="en-US" sz="1800" b="1" dirty="0">
                <a:solidFill>
                  <a:srgbClr val="07529A"/>
                </a:solidFill>
                <a:sym typeface="Wingdings" panose="05000000000000000000" pitchFamily="2" charset="2"/>
              </a:rPr>
              <a:t> focus on custodian’s representation</a:t>
            </a:r>
            <a:r>
              <a:rPr lang="en-US" sz="1800" b="1" dirty="0">
                <a:solidFill>
                  <a:srgbClr val="07529A"/>
                </a:solidFill>
              </a:rPr>
              <a:t> </a:t>
            </a:r>
          </a:p>
          <a:p>
            <a:pPr marL="432000" lvl="2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7529A"/>
                </a:solidFill>
              </a:rPr>
              <a:t>Reforms should be further promoted with a view to Art. 12 CRPD</a:t>
            </a:r>
            <a:endParaRPr lang="en-US" sz="2400" dirty="0">
              <a:solidFill>
                <a:srgbClr val="07529A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 descr="Pfeil: Leichte Kurve">
            <a:extLst>
              <a:ext uri="{FF2B5EF4-FFF2-40B4-BE49-F238E27FC236}">
                <a16:creationId xmlns:a16="http://schemas.microsoft.com/office/drawing/2014/main" id="{5B06E38F-BD87-DDE1-7949-9A4C73288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024" y="3240459"/>
            <a:ext cx="504056" cy="504056"/>
          </a:xfrm>
          <a:prstGeom prst="rect">
            <a:avLst/>
          </a:prstGeom>
        </p:spPr>
      </p:pic>
      <p:pic>
        <p:nvPicPr>
          <p:cNvPr id="9" name="Grafik 8" descr="Pfeil: Leichte Kurve">
            <a:extLst>
              <a:ext uri="{FF2B5EF4-FFF2-40B4-BE49-F238E27FC236}">
                <a16:creationId xmlns:a16="http://schemas.microsoft.com/office/drawing/2014/main" id="{AA94BC4C-F2F3-4883-9832-F02BF7E04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976" y="3960539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6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CDAB56B-4D9B-488D-BF14-27F8C88A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Germany as best practice?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Custodianship Act of 12 September 1990 (entry into force 1/1/1992)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Abolished judicial incapacitation (</a:t>
            </a:r>
            <a:r>
              <a:rPr lang="en-US" sz="1800" i="1" dirty="0" err="1"/>
              <a:t>Entmündigung</a:t>
            </a:r>
            <a:r>
              <a:rPr lang="en-US" sz="1800" dirty="0"/>
              <a:t>), </a:t>
            </a:r>
            <a:br>
              <a:rPr lang="en-US" sz="1800" dirty="0"/>
            </a:br>
            <a:r>
              <a:rPr lang="en-US" sz="1800" dirty="0"/>
              <a:t>	     guardianship over incapacitated adults (</a:t>
            </a:r>
            <a:r>
              <a:rPr lang="en-US" sz="1800" i="1" dirty="0" err="1"/>
              <a:t>Vormundschaft</a:t>
            </a:r>
            <a:r>
              <a:rPr lang="en-US" sz="1800" i="1" dirty="0"/>
              <a:t> </a:t>
            </a:r>
            <a:r>
              <a:rPr lang="en-US" sz="1800" i="1" dirty="0" err="1"/>
              <a:t>über</a:t>
            </a:r>
            <a:r>
              <a:rPr lang="en-US" sz="1800" i="1" dirty="0"/>
              <a:t> </a:t>
            </a:r>
            <a:r>
              <a:rPr lang="en-US" sz="1800" i="1" dirty="0" err="1"/>
              <a:t>Volljährige</a:t>
            </a:r>
            <a:r>
              <a:rPr lang="en-US" sz="1800" dirty="0"/>
              <a:t>) and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     </a:t>
            </a:r>
            <a:r>
              <a:rPr lang="en-US" sz="1800" dirty="0"/>
              <a:t>infirmity guardianship (</a:t>
            </a:r>
            <a:r>
              <a:rPr lang="en-US" sz="1800" i="1" dirty="0" err="1"/>
              <a:t>Gebrechlichkeitspflegschaft</a:t>
            </a:r>
            <a:r>
              <a:rPr lang="en-US" sz="1800" dirty="0"/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Introduced the </a:t>
            </a:r>
            <a:r>
              <a:rPr lang="en-US" sz="1800" b="1" dirty="0">
                <a:solidFill>
                  <a:srgbClr val="EAB90C"/>
                </a:solidFill>
              </a:rPr>
              <a:t>new statutory regime </a:t>
            </a:r>
            <a:r>
              <a:rPr lang="en-US" sz="1800" dirty="0"/>
              <a:t>of </a:t>
            </a:r>
            <a:r>
              <a:rPr lang="en-US" sz="1800" b="1" dirty="0"/>
              <a:t>custodianship</a:t>
            </a:r>
            <a:r>
              <a:rPr lang="en-US" sz="1800" i="1" dirty="0"/>
              <a:t> </a:t>
            </a:r>
            <a:r>
              <a:rPr lang="en-US" sz="1800" dirty="0"/>
              <a:t>(</a:t>
            </a:r>
            <a:r>
              <a:rPr lang="en-US" sz="1800" i="1" dirty="0" err="1"/>
              <a:t>Betreuung</a:t>
            </a:r>
            <a:r>
              <a:rPr lang="en-US" sz="1800" dirty="0"/>
              <a:t>)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German adult protection law </a:t>
            </a:r>
            <a:r>
              <a:rPr lang="en-US" sz="1800" i="1" dirty="0"/>
              <a:t>in the books </a:t>
            </a:r>
            <a:r>
              <a:rPr lang="en-US" sz="1800" dirty="0"/>
              <a:t>complies with Art. 12 CRPD</a:t>
            </a:r>
          </a:p>
        </p:txBody>
      </p:sp>
    </p:spTree>
    <p:extLst>
      <p:ext uri="{BB962C8B-B14F-4D97-AF65-F5344CB8AC3E}">
        <p14:creationId xmlns:p14="http://schemas.microsoft.com/office/powerpoint/2010/main" val="204945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367904" y="2448545"/>
            <a:ext cx="5256832" cy="1223962"/>
          </a:xfrm>
        </p:spPr>
        <p:txBody>
          <a:bodyPr/>
          <a:lstStyle/>
          <a:p>
            <a:r>
              <a:rPr lang="en-US" sz="1600" b="1" dirty="0"/>
              <a:t>Nina Dethloff</a:t>
            </a:r>
            <a:r>
              <a:rPr lang="en-US" sz="1600" dirty="0"/>
              <a:t>		             </a:t>
            </a:r>
            <a:r>
              <a:rPr lang="en-US" sz="1600" b="1" dirty="0"/>
              <a:t>Felix Leven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dethloff@uni-bonn.de	             leven@uni-bonn.de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Institute for German, European and International Family Law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Adenauerallee 24-42</a:t>
            </a:r>
            <a:br>
              <a:rPr lang="de-DE" sz="1600" dirty="0"/>
            </a:br>
            <a:r>
              <a:rPr lang="de-DE" sz="1600" dirty="0"/>
              <a:t>53113 Bonn</a:t>
            </a:r>
            <a:br>
              <a:rPr lang="de-DE" sz="1600" dirty="0"/>
            </a:br>
            <a:r>
              <a:rPr lang="de-DE" sz="1600" dirty="0"/>
              <a:t>Germany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BB968B-2B85-6873-40A0-E436E65465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976A7-3762-1E35-4963-0201B6AFDC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B6344-264F-E537-33C6-6BF4BBDF36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DE6B798-2DFA-477F-9E82-B064151C30DB}"/>
              </a:ext>
            </a:extLst>
          </p:cNvPr>
          <p:cNvSpPr txBox="1"/>
          <p:nvPr/>
        </p:nvSpPr>
        <p:spPr>
          <a:xfrm>
            <a:off x="1367904" y="1584275"/>
            <a:ext cx="56573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3600" b="1" dirty="0">
                <a:solidFill>
                  <a:schemeClr val="accent2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65657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CDAB56B-4D9B-488D-BF14-27F8C88A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Germany as best practice?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Act on the Reform of Guardianship and Custodianship Law of 4 May 2021 </a:t>
            </a:r>
            <a:br>
              <a:rPr lang="en-US" b="1" dirty="0"/>
            </a:br>
            <a:r>
              <a:rPr lang="en-US" b="1" dirty="0"/>
              <a:t>(entry into force 1/1/2023)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Previously (2017 and 2018): Evaluations revealed shortcomings in the practical implementation of the law       </a:t>
            </a:r>
            <a:r>
              <a:rPr lang="en-US" sz="1800" b="1" i="1" dirty="0" err="1"/>
              <a:t>law</a:t>
            </a:r>
            <a:r>
              <a:rPr lang="en-US" sz="1800" b="1" i="1" dirty="0"/>
              <a:t> in the books</a:t>
            </a:r>
            <a:r>
              <a:rPr lang="en-US" sz="1800" b="1" dirty="0">
                <a:sym typeface="Wingdings" panose="05000000000000000000" pitchFamily="2" charset="2"/>
              </a:rPr>
              <a:t>      </a:t>
            </a:r>
            <a:r>
              <a:rPr lang="en-US" sz="1800" b="1" i="1" dirty="0">
                <a:sym typeface="Wingdings" panose="05000000000000000000" pitchFamily="2" charset="2"/>
              </a:rPr>
              <a:t>law in action</a:t>
            </a:r>
            <a:endParaRPr lang="en-US" sz="1800" b="1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ym typeface="Wingdings" panose="05000000000000000000" pitchFamily="2" charset="2"/>
              </a:rPr>
              <a:t>German legislator particularly wanted to emphasize: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7529A"/>
                </a:solidFill>
                <a:sym typeface="Wingdings" panose="05000000000000000000" pitchFamily="2" charset="2"/>
              </a:rPr>
              <a:t>that state-ordered measures are </a:t>
            </a:r>
            <a:r>
              <a:rPr lang="en-US" sz="1600" i="1" dirty="0">
                <a:solidFill>
                  <a:srgbClr val="07529A"/>
                </a:solidFill>
                <a:sym typeface="Wingdings" panose="05000000000000000000" pitchFamily="2" charset="2"/>
              </a:rPr>
              <a:t>measures of support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7529A"/>
                </a:solidFill>
                <a:sym typeface="Wingdings" panose="05000000000000000000" pitchFamily="2" charset="2"/>
              </a:rPr>
              <a:t>that state-ordered measures may only be applied </a:t>
            </a:r>
            <a:r>
              <a:rPr lang="en-US" sz="1600" i="1" dirty="0">
                <a:solidFill>
                  <a:srgbClr val="07529A"/>
                </a:solidFill>
                <a:sym typeface="Wingdings" panose="05000000000000000000" pitchFamily="2" charset="2"/>
              </a:rPr>
              <a:t>to the extent necessary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1800" dirty="0"/>
          </a:p>
        </p:txBody>
      </p:sp>
      <p:pic>
        <p:nvPicPr>
          <p:cNvPr id="7" name="Grafik 6" descr="Blitzschlag">
            <a:extLst>
              <a:ext uri="{FF2B5EF4-FFF2-40B4-BE49-F238E27FC236}">
                <a16:creationId xmlns:a16="http://schemas.microsoft.com/office/drawing/2014/main" id="{64877494-505B-4122-8F16-A554C825C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2732" y="2772591"/>
            <a:ext cx="251844" cy="251844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F2989B5B-A08B-4879-A46B-78A9280D5A4D}"/>
              </a:ext>
            </a:extLst>
          </p:cNvPr>
          <p:cNvSpPr/>
          <p:nvPr/>
        </p:nvSpPr>
        <p:spPr>
          <a:xfrm>
            <a:off x="3024336" y="2808411"/>
            <a:ext cx="251844" cy="19793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State-ordered Measures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7BDDF20-A32A-D8F2-BBC0-2BDDB2D1D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101989"/>
              </p:ext>
            </p:extLst>
          </p:nvPr>
        </p:nvGraphicFramePr>
        <p:xfrm>
          <a:off x="648072" y="1080219"/>
          <a:ext cx="806489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23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1" y="1800299"/>
            <a:ext cx="8856025" cy="30239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General: Application and principle of necessity (§ 1814 BGB)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Appointment of a custodian </a:t>
            </a:r>
            <a:br>
              <a:rPr lang="en-US" sz="1800" dirty="0"/>
            </a:br>
            <a:r>
              <a:rPr lang="en-US" sz="1600" dirty="0"/>
              <a:t>… by the court </a:t>
            </a:r>
            <a:r>
              <a:rPr lang="en-US" sz="1600" i="1" dirty="0"/>
              <a:t>ex officio </a:t>
            </a:r>
            <a:r>
              <a:rPr lang="en-US" sz="1600" dirty="0"/>
              <a:t>or at request of the vulnerable adult</a:t>
            </a:r>
            <a:br>
              <a:rPr lang="en-US" sz="1600" dirty="0"/>
            </a:br>
            <a:r>
              <a:rPr lang="en-US" sz="1600" dirty="0"/>
              <a:t>… if this is </a:t>
            </a:r>
            <a:r>
              <a:rPr lang="en-US" sz="1600" b="1" i="1" dirty="0"/>
              <a:t>necessary</a:t>
            </a:r>
            <a:r>
              <a:rPr lang="en-US" sz="1600" dirty="0"/>
              <a:t> because the </a:t>
            </a:r>
            <a:r>
              <a:rPr lang="en-US" sz="1600" b="1" dirty="0"/>
              <a:t>adult</a:t>
            </a:r>
            <a:r>
              <a:rPr lang="en-US" sz="1600" dirty="0"/>
              <a:t> </a:t>
            </a:r>
            <a:r>
              <a:rPr lang="en-US" sz="1600" b="1" dirty="0"/>
              <a:t>cannot legally take care 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b="1" dirty="0"/>
              <a:t>of their affairs </a:t>
            </a:r>
            <a:r>
              <a:rPr lang="en-US" sz="1600" dirty="0"/>
              <a:t>in whole or in part </a:t>
            </a:r>
            <a:r>
              <a:rPr lang="en-US" sz="1600" b="1" i="1" dirty="0"/>
              <a:t>due to </a:t>
            </a:r>
            <a:r>
              <a:rPr lang="en-US" sz="1600" b="1" dirty="0"/>
              <a:t>an illness or a disability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The </a:t>
            </a:r>
            <a:r>
              <a:rPr lang="en-US" sz="1800" i="1" dirty="0"/>
              <a:t>principle of necessity </a:t>
            </a:r>
            <a:r>
              <a:rPr lang="en-US" sz="1800" dirty="0"/>
              <a:t>governs the court’s decision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the adult must be unable to manage their affairs </a:t>
            </a:r>
            <a:br>
              <a:rPr lang="en-US" sz="1600" dirty="0"/>
            </a:br>
            <a:r>
              <a:rPr lang="en-US" sz="1600" b="1" i="1" dirty="0">
                <a:solidFill>
                  <a:srgbClr val="EAB90C"/>
                </a:solidFill>
              </a:rPr>
              <a:t>and</a:t>
            </a:r>
            <a:r>
              <a:rPr lang="en-US" sz="1600" b="1" i="1" dirty="0"/>
              <a:t> </a:t>
            </a:r>
            <a:r>
              <a:rPr lang="en-US" sz="1600" dirty="0"/>
              <a:t>the involvement of a custodian must be required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A custodian cannot be appointed against the free will of the vulnerable adult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AD98BD-5A5C-4EEE-B400-7A192A16B45D}"/>
              </a:ext>
            </a:extLst>
          </p:cNvPr>
          <p:cNvSpPr txBox="1"/>
          <p:nvPr/>
        </p:nvSpPr>
        <p:spPr>
          <a:xfrm>
            <a:off x="288032" y="1235174"/>
            <a:ext cx="8676000" cy="39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  <a:r>
              <a:rPr lang="en-US" sz="2000" i="1" dirty="0">
                <a:solidFill>
                  <a:srgbClr val="07529A"/>
                </a:solidFill>
              </a:rPr>
              <a:t>custodianship</a:t>
            </a:r>
            <a:r>
              <a:rPr lang="en-US" sz="2000" dirty="0">
                <a:solidFill>
                  <a:srgbClr val="07529A"/>
                </a:solidFill>
              </a:rPr>
              <a:t> = legal assistance </a:t>
            </a:r>
            <a:r>
              <a:rPr lang="en-US" sz="2000" b="1" dirty="0">
                <a:solidFill>
                  <a:srgbClr val="07529A"/>
                </a:solidFill>
              </a:rPr>
              <a:t>|</a:t>
            </a:r>
            <a:r>
              <a:rPr lang="en-US" sz="2000" dirty="0">
                <a:solidFill>
                  <a:srgbClr val="07529A"/>
                </a:solidFill>
              </a:rPr>
              <a:t> </a:t>
            </a:r>
            <a:r>
              <a:rPr lang="en-US" sz="2000" i="1" dirty="0">
                <a:solidFill>
                  <a:srgbClr val="07529A"/>
                </a:solidFill>
              </a:rPr>
              <a:t>custodian</a:t>
            </a:r>
            <a:r>
              <a:rPr lang="en-US" sz="2000" dirty="0">
                <a:solidFill>
                  <a:srgbClr val="07529A"/>
                </a:solidFill>
              </a:rPr>
              <a:t> = support person and representative</a:t>
            </a:r>
            <a:endParaRPr lang="de-DE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0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1" y="1152227"/>
            <a:ext cx="8675041" cy="30239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A tailor-made measure (§ 1815 BGB)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The court determines the scope by assigning </a:t>
            </a:r>
            <a:br>
              <a:rPr lang="en-US" sz="1800" dirty="0"/>
            </a:br>
            <a:r>
              <a:rPr lang="en-US" sz="1800" i="1" dirty="0"/>
              <a:t>areas of responsibility </a:t>
            </a:r>
            <a:r>
              <a:rPr lang="en-US" sz="1800" dirty="0"/>
              <a:t>to the custodian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An area of responsibility must only be assigned </a:t>
            </a:r>
            <a:br>
              <a:rPr lang="en-US" sz="1800" dirty="0"/>
            </a:br>
            <a:r>
              <a:rPr lang="en-US" sz="1800" i="1" dirty="0"/>
              <a:t>if and to the extent </a:t>
            </a:r>
            <a:r>
              <a:rPr lang="en-US" sz="1800" dirty="0"/>
              <a:t>that this is </a:t>
            </a:r>
            <a:r>
              <a:rPr lang="en-US" sz="1800" b="1" i="1" dirty="0"/>
              <a:t>necessary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Certain particularly intrusive decisions must be </a:t>
            </a:r>
            <a:br>
              <a:rPr lang="en-US" sz="1800" dirty="0"/>
            </a:br>
            <a:r>
              <a:rPr lang="en-US" sz="1800" i="1" dirty="0"/>
              <a:t>expressly </a:t>
            </a:r>
            <a:r>
              <a:rPr lang="en-US" sz="1800" dirty="0"/>
              <a:t>assigned to the custodian (§ 1815 (2) BGB): </a:t>
            </a:r>
            <a:br>
              <a:rPr lang="en-US" sz="1800" dirty="0"/>
            </a:br>
            <a:r>
              <a:rPr lang="en-US" sz="1600" dirty="0"/>
              <a:t>e.g., decisions involving deprivation of liberty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The court has to assign areas of responsibility </a:t>
            </a:r>
            <a:r>
              <a:rPr lang="en-US" sz="1800" i="1" dirty="0"/>
              <a:t>individually</a:t>
            </a:r>
            <a:endParaRPr lang="en-US" sz="1800" dirty="0"/>
          </a:p>
          <a:p>
            <a:pPr marL="216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ym typeface="Wingdings" panose="05000000000000000000" pitchFamily="2" charset="2"/>
              </a:rPr>
              <a:t>Is there still room for a “custodian for all matters”? </a:t>
            </a:r>
            <a:endParaRPr lang="en-US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845A5D-BA45-4963-8A85-25C0265D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4" y="1008211"/>
            <a:ext cx="4176613" cy="27844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3806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FC261C6-4AEE-4152-B1C2-ABF6977E0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32" y="1440260"/>
            <a:ext cx="3347713" cy="223224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1" y="1152227"/>
            <a:ext cx="8675041" cy="30239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Selecting the appropriate custodian (§ 1816 BGB)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Person must be </a:t>
            </a:r>
            <a:r>
              <a:rPr lang="en-US" sz="1800" i="1" dirty="0"/>
              <a:t>suitable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context: statutory duties of the custodian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focus: specific tasks at hand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contraindication: significant conflicts of interests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Wishes of the vulnerable adult must generally </a:t>
            </a:r>
            <a:br>
              <a:rPr lang="en-US" sz="1800" dirty="0"/>
            </a:br>
            <a:r>
              <a:rPr lang="en-US" sz="1800" dirty="0"/>
              <a:t>be complied with</a:t>
            </a:r>
            <a:r>
              <a:rPr lang="en-US" sz="1600" dirty="0"/>
              <a:t> </a:t>
            </a:r>
            <a:r>
              <a:rPr lang="en-US" sz="1800" dirty="0"/>
              <a:t>(custodianship directive)</a:t>
            </a:r>
            <a:endParaRPr lang="en-US" sz="1600" dirty="0"/>
          </a:p>
          <a:p>
            <a:pPr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800" dirty="0"/>
              <a:t>Judicial selection of custodian: </a:t>
            </a:r>
            <a:r>
              <a:rPr lang="en-US" sz="1800" b="1" i="1" dirty="0"/>
              <a:t>Cascade</a:t>
            </a:r>
          </a:p>
          <a:p>
            <a:pPr marL="558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non-professional voluntary custodian (family relationships? other personal relationships?)</a:t>
            </a:r>
          </a:p>
          <a:p>
            <a:pPr marL="558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professional custodian</a:t>
            </a:r>
          </a:p>
          <a:p>
            <a:pPr marL="558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custodianship association </a:t>
            </a:r>
          </a:p>
          <a:p>
            <a:pPr marL="558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/>
              <a:t>custodianship authority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1" y="1152227"/>
            <a:ext cx="8675041" cy="302396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Legal effect</a:t>
            </a:r>
          </a:p>
          <a:p>
            <a:pPr marL="0" indent="0">
              <a:spcAft>
                <a:spcPts val="0"/>
              </a:spcAft>
              <a:buNone/>
            </a:pPr>
            <a:endParaRPr lang="en-US" sz="3200" b="1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Measure does not restrict the adult’s legal capacity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dirty="0"/>
              <a:t>Incapacity to contract is subject to general civil law provisions (§ 104 no. 2 BGB)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it is generally assumed that adults have capacity to contract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capacity to contract is only examined when it is specifically in question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C000"/>
                </a:solidFill>
              </a:rPr>
              <a:t>    </a:t>
            </a:r>
            <a:r>
              <a:rPr lang="en-US" sz="1800" b="1" dirty="0">
                <a:solidFill>
                  <a:srgbClr val="07529A"/>
                </a:solidFill>
              </a:rPr>
              <a:t>§ 104 no. 2 BGB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    </a:t>
            </a:r>
            <a:r>
              <a:rPr lang="en-US" sz="1800" i="1" dirty="0"/>
              <a:t>A person is incapable of contracting if the person is in a state of pathological mental</a:t>
            </a:r>
            <a:br>
              <a:rPr lang="en-US" sz="1800" i="1" dirty="0"/>
            </a:br>
            <a:r>
              <a:rPr lang="en-US" sz="1800" i="1" dirty="0"/>
              <a:t>    disturbance, which prevents the free exercise of will, unless the state by its nature is a</a:t>
            </a:r>
            <a:br>
              <a:rPr lang="en-US" sz="1800" i="1" dirty="0"/>
            </a:br>
            <a:r>
              <a:rPr lang="en-US" sz="1800" i="1" dirty="0"/>
              <a:t>    temporary one.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93772B-4C88-4A68-82DC-35994BF917DF}"/>
              </a:ext>
            </a:extLst>
          </p:cNvPr>
          <p:cNvSpPr txBox="1"/>
          <p:nvPr/>
        </p:nvSpPr>
        <p:spPr>
          <a:xfrm>
            <a:off x="288032" y="1620323"/>
            <a:ext cx="6912768" cy="39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36000" rIns="36000" bIns="36000" rtlCol="0">
            <a:no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2000" i="1" dirty="0">
                <a:solidFill>
                  <a:srgbClr val="07529A"/>
                </a:solidFill>
              </a:rPr>
              <a:t>custodian</a:t>
            </a:r>
            <a:r>
              <a:rPr lang="en-US" sz="2000" dirty="0">
                <a:solidFill>
                  <a:srgbClr val="07529A"/>
                </a:solidFill>
              </a:rPr>
              <a:t> = support person </a:t>
            </a:r>
            <a:r>
              <a:rPr lang="en-US" sz="2000" i="1" dirty="0">
                <a:solidFill>
                  <a:srgbClr val="07529A"/>
                </a:solidFill>
              </a:rPr>
              <a:t>and</a:t>
            </a:r>
            <a:r>
              <a:rPr lang="en-US" sz="2000" dirty="0">
                <a:solidFill>
                  <a:srgbClr val="07529A"/>
                </a:solidFill>
              </a:rPr>
              <a:t> representative in legal matters</a:t>
            </a:r>
            <a:endParaRPr lang="de-DE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152227"/>
            <a:ext cx="8640000" cy="3312000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 dirty="0"/>
              <a:t>Legal effect</a:t>
            </a:r>
            <a:r>
              <a:rPr lang="de-DE" b="1" dirty="0"/>
              <a:t> 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de-DE" b="1" dirty="0"/>
          </a:p>
          <a:p>
            <a:pPr>
              <a:spcBef>
                <a:spcPts val="200"/>
              </a:spcBef>
              <a:spcAft>
                <a:spcPts val="0"/>
              </a:spcAft>
            </a:pPr>
            <a:endParaRPr lang="de-DE" b="1" dirty="0"/>
          </a:p>
          <a:p>
            <a:pPr marL="0" indent="0">
              <a:spcBef>
                <a:spcPts val="200"/>
              </a:spcBef>
              <a:spcAft>
                <a:spcPts val="0"/>
              </a:spcAft>
              <a:buNone/>
            </a:pPr>
            <a:endParaRPr lang="de-DE" b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dirty="0"/>
              <a:t>Who is the primary legal actor?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 May 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Dethloff/Leven – Statutory Measures: Germany – 3rd FL-EUR Conference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14EFC59-71D2-3EDD-6388-886AB1FDD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178298"/>
              </p:ext>
            </p:extLst>
          </p:nvPr>
        </p:nvGraphicFramePr>
        <p:xfrm>
          <a:off x="575644" y="1512267"/>
          <a:ext cx="806517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 descr="Pfeil: Leichte Kurve">
            <a:extLst>
              <a:ext uri="{FF2B5EF4-FFF2-40B4-BE49-F238E27FC236}">
                <a16:creationId xmlns:a16="http://schemas.microsoft.com/office/drawing/2014/main" id="{440F1451-94AC-AD87-C89D-46F367ECB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1032" y="3312099"/>
            <a:ext cx="914400" cy="9144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A1DA72C-E2F6-4CAB-B762-8D634FF6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992" y="288925"/>
            <a:ext cx="6480000" cy="647278"/>
          </a:xfrm>
        </p:spPr>
        <p:txBody>
          <a:bodyPr/>
          <a:lstStyle/>
          <a:p>
            <a:r>
              <a:rPr lang="en-US" noProof="0" dirty="0"/>
              <a:t>State-ordered Measures</a:t>
            </a:r>
            <a:br>
              <a:rPr lang="en-US" noProof="0" dirty="0">
                <a:solidFill>
                  <a:srgbClr val="07529A"/>
                </a:solidFill>
              </a:rPr>
            </a:br>
            <a:r>
              <a:rPr lang="en-US" b="1" noProof="0" dirty="0">
                <a:solidFill>
                  <a:srgbClr val="07529A"/>
                </a:solidFill>
              </a:rPr>
              <a:t>Custodianship</a:t>
            </a:r>
          </a:p>
        </p:txBody>
      </p:sp>
    </p:spTree>
    <p:extLst>
      <p:ext uri="{BB962C8B-B14F-4D97-AF65-F5344CB8AC3E}">
        <p14:creationId xmlns:p14="http://schemas.microsoft.com/office/powerpoint/2010/main" val="12777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B217B3-DD6B-4691-89A5-7EFBA992F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6B217B3-DD6B-4691-89A5-7EFBA992F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B12345-4F47-4B14-A959-D40C55AD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DDB12345-4F47-4B14-A959-D40C55ADB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F9D583-FB45-474A-A29A-0213270B8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1DF9D583-FB45-474A-A29A-0213270B8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7F31B5E-C1BF-D240-BFD3-C75B95032EC3}" vid="{162594C0-6F92-F042-8266-248D4477398F}"/>
    </a:ext>
  </a:extLst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Template_Uni_Bonn_2020-07</Template>
  <TotalTime>0</TotalTime>
  <Words>1278</Words>
  <Application>Microsoft Office PowerPoint</Application>
  <PresentationFormat>Benutzerdefiniert</PresentationFormat>
  <Paragraphs>243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Exo 2</vt:lpstr>
      <vt:lpstr>Exo 2 Semi Bold</vt:lpstr>
      <vt:lpstr>Symbol</vt:lpstr>
      <vt:lpstr>Wingdings</vt:lpstr>
      <vt:lpstr>Uni_Bonn</vt:lpstr>
      <vt:lpstr>PowerPoint-Präsentation</vt:lpstr>
      <vt:lpstr>Introduction</vt:lpstr>
      <vt:lpstr>Introduction</vt:lpstr>
      <vt:lpstr>State-ordered Measures</vt:lpstr>
      <vt:lpstr>State-ordered Measures Custodianship</vt:lpstr>
      <vt:lpstr>State-ordered Measures Custodianship</vt:lpstr>
      <vt:lpstr>State-ordered Measures Custodianship</vt:lpstr>
      <vt:lpstr>State-ordered Measures Custodianship</vt:lpstr>
      <vt:lpstr>State-ordered Measures Custodianship</vt:lpstr>
      <vt:lpstr>State-ordered Measures Custodianship</vt:lpstr>
      <vt:lpstr>State-ordered Measures Custodianship</vt:lpstr>
      <vt:lpstr>State-ordered Measures Custodianship</vt:lpstr>
      <vt:lpstr>State-ordered Measures Reservation of Consent</vt:lpstr>
      <vt:lpstr>State-ordered Measures Reservation of Consent</vt:lpstr>
      <vt:lpstr>State-ordered Measures Reservation of Consent</vt:lpstr>
      <vt:lpstr>State-ordered Measures Amendment and End of the Measures</vt:lpstr>
      <vt:lpstr> Conclusion</vt:lpstr>
      <vt:lpstr>II. Legal Custodianship &amp; Adult Autonomy</vt:lpstr>
      <vt:lpstr> Conclusion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Ulrike Syrakas</dc:creator>
  <cp:lastModifiedBy>Leven</cp:lastModifiedBy>
  <cp:revision>146</cp:revision>
  <dcterms:created xsi:type="dcterms:W3CDTF">2020-07-07T11:17:10Z</dcterms:created>
  <dcterms:modified xsi:type="dcterms:W3CDTF">2025-04-29T14:28:17Z</dcterms:modified>
</cp:coreProperties>
</file>