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7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59" r:id="rId3"/>
    <p:sldId id="260" r:id="rId4"/>
    <p:sldId id="261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929">
          <p15:clr>
            <a:srgbClr val="A4A3A4"/>
          </p15:clr>
        </p15:guide>
        <p15:guide id="3" orient="horz" pos="3816">
          <p15:clr>
            <a:srgbClr val="A4A3A4"/>
          </p15:clr>
        </p15:guide>
        <p15:guide id="4" pos="226">
          <p15:clr>
            <a:srgbClr val="A4A3A4"/>
          </p15:clr>
        </p15:guide>
        <p15:guide id="5" pos="5534">
          <p15:clr>
            <a:srgbClr val="A4A3A4"/>
          </p15:clr>
        </p15:guide>
        <p15:guide id="6" pos="2857">
          <p15:clr>
            <a:srgbClr val="A4A3A4"/>
          </p15:clr>
        </p15:guide>
        <p15:guide id="7" pos="29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26" autoAdjust="0"/>
    <p:restoredTop sz="94693" autoAdjust="0"/>
  </p:normalViewPr>
  <p:slideViewPr>
    <p:cSldViewPr snapToObjects="1" showGuides="1">
      <p:cViewPr varScale="1">
        <p:scale>
          <a:sx n="63" d="100"/>
          <a:sy n="63" d="100"/>
        </p:scale>
        <p:origin x="1308" y="64"/>
      </p:cViewPr>
      <p:guideLst>
        <p:guide orient="horz" pos="1026"/>
        <p:guide orient="horz" pos="3929"/>
        <p:guide orient="horz" pos="3816"/>
        <p:guide pos="226"/>
        <p:guide pos="5534"/>
        <p:guide pos="2857"/>
        <p:guide pos="2903"/>
      </p:guideLst>
    </p:cSldViewPr>
  </p:slideViewPr>
  <p:outlineViewPr>
    <p:cViewPr>
      <p:scale>
        <a:sx n="33" d="100"/>
        <a:sy n="33" d="100"/>
      </p:scale>
      <p:origin x="0" y="600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FC4242-5870-4FF4-AFC5-A7261ABF20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EB08A3-819F-4CB3-BA76-76D123B3A8C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78144-3840-4001-A52D-05BC1E90593B}" type="datetimeFigureOut">
              <a:rPr lang="es-CL" smtClean="0"/>
              <a:t>25-05-2021</a:t>
            </a:fld>
            <a:endParaRPr lang="es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5B115-AE9A-4967-858B-4A84931F96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96C12C-358F-4E2B-B202-918E6123655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EDF147-A30B-43F9-B437-51838D09EB85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21838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D3621775-48FE-4C6F-B5A6-03BDBD6906CC}" type="datetimeFigureOut">
              <a:rPr lang="en-GB" smtClean="0"/>
              <a:pPr/>
              <a:t>25/05/2021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GB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10F63670-5A31-4DEA-B9D4-8FED6A20537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56304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Bild 3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631814"/>
            <a:ext cx="9144000" cy="2605498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03" y="576309"/>
            <a:ext cx="2559740" cy="76618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360000" y="4550582"/>
            <a:ext cx="6552260" cy="498598"/>
          </a:xfrm>
        </p:spPr>
        <p:txBody>
          <a:bodyPr wrap="square" anchor="b">
            <a:spAutoFit/>
          </a:bodyPr>
          <a:lstStyle>
            <a:lvl1pPr algn="ctr">
              <a:lnSpc>
                <a:spcPct val="90000"/>
              </a:lnSpc>
              <a:defRPr sz="3600" b="0" cap="all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PRESENTATION TITLE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60000" y="5310352"/>
            <a:ext cx="6552000" cy="246221"/>
          </a:xfrm>
        </p:spPr>
        <p:txBody>
          <a:bodyPr wrap="square" tIns="0" bIns="0">
            <a:sp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Placeholder Subtitle</a:t>
            </a:r>
          </a:p>
        </p:txBody>
      </p:sp>
      <p:sp>
        <p:nvSpPr>
          <p:cNvPr id="16" name="Freeform 5"/>
          <p:cNvSpPr>
            <a:spLocks/>
          </p:cNvSpPr>
          <p:nvPr userDrawn="1"/>
        </p:nvSpPr>
        <p:spPr bwMode="gray">
          <a:xfrm>
            <a:off x="179512" y="5157192"/>
            <a:ext cx="6804000" cy="93663"/>
          </a:xfrm>
          <a:custGeom>
            <a:avLst/>
            <a:gdLst>
              <a:gd name="T0" fmla="*/ 295 w 307"/>
              <a:gd name="T1" fmla="*/ 5 h 9"/>
              <a:gd name="T2" fmla="*/ 291 w 307"/>
              <a:gd name="T3" fmla="*/ 5 h 9"/>
              <a:gd name="T4" fmla="*/ 219 w 307"/>
              <a:gd name="T5" fmla="*/ 5 h 9"/>
              <a:gd name="T6" fmla="*/ 162 w 307"/>
              <a:gd name="T7" fmla="*/ 6 h 9"/>
              <a:gd name="T8" fmla="*/ 291 w 307"/>
              <a:gd name="T9" fmla="*/ 5 h 9"/>
              <a:gd name="T10" fmla="*/ 276 w 307"/>
              <a:gd name="T11" fmla="*/ 6 h 9"/>
              <a:gd name="T12" fmla="*/ 235 w 307"/>
              <a:gd name="T13" fmla="*/ 6 h 9"/>
              <a:gd name="T14" fmla="*/ 235 w 307"/>
              <a:gd name="T15" fmla="*/ 6 h 9"/>
              <a:gd name="T16" fmla="*/ 121 w 307"/>
              <a:gd name="T17" fmla="*/ 7 h 9"/>
              <a:gd name="T18" fmla="*/ 121 w 307"/>
              <a:gd name="T19" fmla="*/ 8 h 9"/>
              <a:gd name="T20" fmla="*/ 121 w 307"/>
              <a:gd name="T21" fmla="*/ 8 h 9"/>
              <a:gd name="T22" fmla="*/ 121 w 307"/>
              <a:gd name="T23" fmla="*/ 8 h 9"/>
              <a:gd name="T24" fmla="*/ 124 w 307"/>
              <a:gd name="T25" fmla="*/ 8 h 9"/>
              <a:gd name="T26" fmla="*/ 121 w 307"/>
              <a:gd name="T27" fmla="*/ 8 h 9"/>
              <a:gd name="T28" fmla="*/ 233 w 307"/>
              <a:gd name="T29" fmla="*/ 6 h 9"/>
              <a:gd name="T30" fmla="*/ 57 w 307"/>
              <a:gd name="T31" fmla="*/ 9 h 9"/>
              <a:gd name="T32" fmla="*/ 46 w 307"/>
              <a:gd name="T33" fmla="*/ 9 h 9"/>
              <a:gd name="T34" fmla="*/ 15 w 307"/>
              <a:gd name="T35" fmla="*/ 9 h 9"/>
              <a:gd name="T36" fmla="*/ 28 w 307"/>
              <a:gd name="T37" fmla="*/ 6 h 9"/>
              <a:gd name="T38" fmla="*/ 28 w 307"/>
              <a:gd name="T39" fmla="*/ 6 h 9"/>
              <a:gd name="T40" fmla="*/ 20 w 307"/>
              <a:gd name="T41" fmla="*/ 3 h 9"/>
              <a:gd name="T42" fmla="*/ 103 w 307"/>
              <a:gd name="T43" fmla="*/ 1 h 9"/>
              <a:gd name="T44" fmla="*/ 165 w 307"/>
              <a:gd name="T45" fmla="*/ 1 h 9"/>
              <a:gd name="T46" fmla="*/ 253 w 307"/>
              <a:gd name="T47" fmla="*/ 0 h 9"/>
              <a:gd name="T48" fmla="*/ 287 w 307"/>
              <a:gd name="T49" fmla="*/ 0 h 9"/>
              <a:gd name="T50" fmla="*/ 290 w 307"/>
              <a:gd name="T51" fmla="*/ 1 h 9"/>
              <a:gd name="T52" fmla="*/ 239 w 307"/>
              <a:gd name="T53" fmla="*/ 1 h 9"/>
              <a:gd name="T54" fmla="*/ 178 w 307"/>
              <a:gd name="T55" fmla="*/ 2 h 9"/>
              <a:gd name="T56" fmla="*/ 239 w 307"/>
              <a:gd name="T57" fmla="*/ 1 h 9"/>
              <a:gd name="T58" fmla="*/ 289 w 307"/>
              <a:gd name="T59" fmla="*/ 1 h 9"/>
              <a:gd name="T60" fmla="*/ 289 w 307"/>
              <a:gd name="T61" fmla="*/ 2 h 9"/>
              <a:gd name="T62" fmla="*/ 297 w 307"/>
              <a:gd name="T63" fmla="*/ 2 h 9"/>
              <a:gd name="T64" fmla="*/ 300 w 307"/>
              <a:gd name="T65" fmla="*/ 5 h 9"/>
              <a:gd name="T66" fmla="*/ 295 w 307"/>
              <a:gd name="T67" fmla="*/ 5 h 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07" h="9">
                <a:moveTo>
                  <a:pt x="295" y="5"/>
                </a:moveTo>
                <a:cubicBezTo>
                  <a:pt x="294" y="5"/>
                  <a:pt x="293" y="5"/>
                  <a:pt x="291" y="5"/>
                </a:cubicBezTo>
                <a:cubicBezTo>
                  <a:pt x="268" y="5"/>
                  <a:pt x="245" y="5"/>
                  <a:pt x="219" y="5"/>
                </a:cubicBezTo>
                <a:cubicBezTo>
                  <a:pt x="201" y="5"/>
                  <a:pt x="180" y="6"/>
                  <a:pt x="162" y="6"/>
                </a:cubicBezTo>
                <a:cubicBezTo>
                  <a:pt x="205" y="6"/>
                  <a:pt x="250" y="5"/>
                  <a:pt x="291" y="5"/>
                </a:cubicBezTo>
                <a:cubicBezTo>
                  <a:pt x="287" y="6"/>
                  <a:pt x="282" y="6"/>
                  <a:pt x="276" y="6"/>
                </a:cubicBezTo>
                <a:cubicBezTo>
                  <a:pt x="262" y="6"/>
                  <a:pt x="249" y="6"/>
                  <a:pt x="235" y="6"/>
                </a:cubicBezTo>
                <a:cubicBezTo>
                  <a:pt x="235" y="6"/>
                  <a:pt x="235" y="6"/>
                  <a:pt x="235" y="6"/>
                </a:cubicBezTo>
                <a:cubicBezTo>
                  <a:pt x="196" y="7"/>
                  <a:pt x="160" y="6"/>
                  <a:pt x="121" y="7"/>
                </a:cubicBezTo>
                <a:cubicBezTo>
                  <a:pt x="123" y="7"/>
                  <a:pt x="122" y="7"/>
                  <a:pt x="121" y="8"/>
                </a:cubicBezTo>
                <a:cubicBezTo>
                  <a:pt x="121" y="8"/>
                  <a:pt x="121" y="8"/>
                  <a:pt x="121" y="8"/>
                </a:cubicBezTo>
                <a:cubicBezTo>
                  <a:pt x="121" y="8"/>
                  <a:pt x="121" y="8"/>
                  <a:pt x="121" y="8"/>
                </a:cubicBezTo>
                <a:cubicBezTo>
                  <a:pt x="121" y="8"/>
                  <a:pt x="121" y="8"/>
                  <a:pt x="124" y="8"/>
                </a:cubicBezTo>
                <a:cubicBezTo>
                  <a:pt x="121" y="8"/>
                  <a:pt x="121" y="8"/>
                  <a:pt x="121" y="8"/>
                </a:cubicBezTo>
                <a:cubicBezTo>
                  <a:pt x="160" y="7"/>
                  <a:pt x="195" y="7"/>
                  <a:pt x="233" y="6"/>
                </a:cubicBezTo>
                <a:cubicBezTo>
                  <a:pt x="174" y="7"/>
                  <a:pt x="117" y="8"/>
                  <a:pt x="57" y="9"/>
                </a:cubicBezTo>
                <a:cubicBezTo>
                  <a:pt x="54" y="9"/>
                  <a:pt x="49" y="9"/>
                  <a:pt x="46" y="9"/>
                </a:cubicBezTo>
                <a:cubicBezTo>
                  <a:pt x="36" y="8"/>
                  <a:pt x="25" y="8"/>
                  <a:pt x="15" y="9"/>
                </a:cubicBezTo>
                <a:cubicBezTo>
                  <a:pt x="18" y="8"/>
                  <a:pt x="7" y="6"/>
                  <a:pt x="28" y="6"/>
                </a:cubicBezTo>
                <a:cubicBezTo>
                  <a:pt x="28" y="6"/>
                  <a:pt x="28" y="6"/>
                  <a:pt x="28" y="6"/>
                </a:cubicBezTo>
                <a:cubicBezTo>
                  <a:pt x="7" y="5"/>
                  <a:pt x="0" y="4"/>
                  <a:pt x="20" y="3"/>
                </a:cubicBezTo>
                <a:cubicBezTo>
                  <a:pt x="44" y="2"/>
                  <a:pt x="75" y="2"/>
                  <a:pt x="103" y="1"/>
                </a:cubicBezTo>
                <a:cubicBezTo>
                  <a:pt x="124" y="1"/>
                  <a:pt x="144" y="1"/>
                  <a:pt x="165" y="1"/>
                </a:cubicBezTo>
                <a:cubicBezTo>
                  <a:pt x="194" y="1"/>
                  <a:pt x="225" y="0"/>
                  <a:pt x="253" y="0"/>
                </a:cubicBezTo>
                <a:cubicBezTo>
                  <a:pt x="263" y="0"/>
                  <a:pt x="282" y="0"/>
                  <a:pt x="287" y="0"/>
                </a:cubicBezTo>
                <a:cubicBezTo>
                  <a:pt x="290" y="0"/>
                  <a:pt x="291" y="1"/>
                  <a:pt x="290" y="1"/>
                </a:cubicBezTo>
                <a:cubicBezTo>
                  <a:pt x="273" y="1"/>
                  <a:pt x="256" y="1"/>
                  <a:pt x="239" y="1"/>
                </a:cubicBezTo>
                <a:cubicBezTo>
                  <a:pt x="219" y="2"/>
                  <a:pt x="198" y="2"/>
                  <a:pt x="178" y="2"/>
                </a:cubicBezTo>
                <a:cubicBezTo>
                  <a:pt x="198" y="2"/>
                  <a:pt x="218" y="2"/>
                  <a:pt x="239" y="1"/>
                </a:cubicBezTo>
                <a:cubicBezTo>
                  <a:pt x="256" y="1"/>
                  <a:pt x="273" y="1"/>
                  <a:pt x="289" y="1"/>
                </a:cubicBezTo>
                <a:cubicBezTo>
                  <a:pt x="289" y="2"/>
                  <a:pt x="288" y="2"/>
                  <a:pt x="289" y="2"/>
                </a:cubicBezTo>
                <a:cubicBezTo>
                  <a:pt x="297" y="2"/>
                  <a:pt x="297" y="2"/>
                  <a:pt x="297" y="2"/>
                </a:cubicBezTo>
                <a:cubicBezTo>
                  <a:pt x="307" y="3"/>
                  <a:pt x="305" y="4"/>
                  <a:pt x="300" y="5"/>
                </a:cubicBezTo>
                <a:cubicBezTo>
                  <a:pt x="298" y="5"/>
                  <a:pt x="297" y="5"/>
                  <a:pt x="295" y="5"/>
                </a:cubicBezTo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0" dirty="0"/>
          </a:p>
        </p:txBody>
      </p:sp>
      <p:grpSp>
        <p:nvGrpSpPr>
          <p:cNvPr id="10" name="Gruppieren 9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11" name="Gerade Verbindung 10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uppieren 12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4" name="Gerade Verbindung 13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pieren 17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9" name="Gerade Verbindung 18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pieren 22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4" name="Gerade Verbindung 23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958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Pictur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060E2210-3376-41C9-B035-F018B238D862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58775" y="1628775"/>
            <a:ext cx="8426450" cy="4608513"/>
          </a:xfrm>
        </p:spPr>
        <p:txBody>
          <a:bodyPr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</p:spTree>
    <p:extLst>
      <p:ext uri="{BB962C8B-B14F-4D97-AF65-F5344CB8AC3E}">
        <p14:creationId xmlns:p14="http://schemas.microsoft.com/office/powerpoint/2010/main" val="88963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566BA90D-F048-42A9-9870-396AB41A0872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58774" y="3875088"/>
            <a:ext cx="8419689" cy="2182812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4" y="1583999"/>
            <a:ext cx="8430931" cy="2227589"/>
          </a:xfrm>
        </p:spPr>
        <p:txBody>
          <a:bodyPr/>
          <a:lstStyle/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58775" y="6083400"/>
            <a:ext cx="8430930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</p:spTree>
    <p:extLst>
      <p:ext uri="{BB962C8B-B14F-4D97-AF65-F5344CB8AC3E}">
        <p14:creationId xmlns:p14="http://schemas.microsoft.com/office/powerpoint/2010/main" val="3354719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3853EA60-CAB2-4D43-AA15-3E85C183BB34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601751" y="1628774"/>
            <a:ext cx="4176712" cy="4429126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4" y="1584000"/>
            <a:ext cx="4176713" cy="4473900"/>
          </a:xfrm>
        </p:spPr>
        <p:txBody>
          <a:bodyPr/>
          <a:lstStyle/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58775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12993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</p:spTree>
    <p:extLst>
      <p:ext uri="{BB962C8B-B14F-4D97-AF65-F5344CB8AC3E}">
        <p14:creationId xmlns:p14="http://schemas.microsoft.com/office/powerpoint/2010/main" val="1911450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1957DF34-3962-4DDD-95FE-8A0D4E7DBBC9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58776" y="1628774"/>
            <a:ext cx="4176712" cy="4429126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608512" y="1584000"/>
            <a:ext cx="4176713" cy="4473900"/>
          </a:xfrm>
        </p:spPr>
        <p:txBody>
          <a:bodyPr/>
          <a:lstStyle/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58775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12993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</p:spTree>
    <p:extLst>
      <p:ext uri="{BB962C8B-B14F-4D97-AF65-F5344CB8AC3E}">
        <p14:creationId xmlns:p14="http://schemas.microsoft.com/office/powerpoint/2010/main" val="3951706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28FDAB57-6116-4BC7-BC20-3FC191846AA6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4" y="1584000"/>
            <a:ext cx="4176713" cy="4473900"/>
          </a:xfrm>
        </p:spPr>
        <p:txBody>
          <a:bodyPr/>
          <a:lstStyle/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58775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12993" y="6083400"/>
            <a:ext cx="4176712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13" name="Bildplatzhalter 9"/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4601751" y="1628775"/>
            <a:ext cx="2062228" cy="2419539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  <p:sp>
        <p:nvSpPr>
          <p:cNvPr id="25" name="Bildplatzhalter 9"/>
          <p:cNvSpPr>
            <a:spLocks noGrp="1"/>
          </p:cNvSpPr>
          <p:nvPr>
            <p:ph type="pic" sz="quarter" idx="21" hasCustomPrompt="1"/>
          </p:nvPr>
        </p:nvSpPr>
        <p:spPr bwMode="gray">
          <a:xfrm>
            <a:off x="6727479" y="1628775"/>
            <a:ext cx="2062227" cy="1947990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  <p:sp>
        <p:nvSpPr>
          <p:cNvPr id="26" name="Bildplatzhalter 9"/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4601751" y="4109910"/>
            <a:ext cx="2062227" cy="1947990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  <p:sp>
        <p:nvSpPr>
          <p:cNvPr id="27" name="Bildplatzhalter 9"/>
          <p:cNvSpPr>
            <a:spLocks noGrp="1"/>
          </p:cNvSpPr>
          <p:nvPr>
            <p:ph type="pic" sz="quarter" idx="23" hasCustomPrompt="1"/>
          </p:nvPr>
        </p:nvSpPr>
        <p:spPr bwMode="gray">
          <a:xfrm>
            <a:off x="6727479" y="3638361"/>
            <a:ext cx="2062228" cy="2419539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</p:spTree>
    <p:extLst>
      <p:ext uri="{BB962C8B-B14F-4D97-AF65-F5344CB8AC3E}">
        <p14:creationId xmlns:p14="http://schemas.microsoft.com/office/powerpoint/2010/main" val="32794768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02BCFB4B-530E-443E-87BE-B0045677988D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8426450" cy="153888"/>
          </a:xfrm>
        </p:spPr>
        <p:txBody>
          <a:bodyPr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9" name="Tabellenplatzhalter 8"/>
          <p:cNvSpPr>
            <a:spLocks noGrp="1"/>
          </p:cNvSpPr>
          <p:nvPr>
            <p:ph type="tbl" sz="quarter" idx="16" hasCustomPrompt="1"/>
          </p:nvPr>
        </p:nvSpPr>
        <p:spPr bwMode="gray">
          <a:xfrm>
            <a:off x="358775" y="1628775"/>
            <a:ext cx="8426450" cy="4419226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Table</a:t>
            </a:r>
          </a:p>
        </p:txBody>
      </p:sp>
    </p:spTree>
    <p:extLst>
      <p:ext uri="{BB962C8B-B14F-4D97-AF65-F5344CB8AC3E}">
        <p14:creationId xmlns:p14="http://schemas.microsoft.com/office/powerpoint/2010/main" val="23741842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44A3F0D5-97DB-4345-9887-0C063D388F0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rgbClr val="878787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9" name="Tabellenplatzhalter 8"/>
          <p:cNvSpPr>
            <a:spLocks noGrp="1"/>
          </p:cNvSpPr>
          <p:nvPr>
            <p:ph type="tbl" sz="quarter" idx="16" hasCustomPrompt="1"/>
          </p:nvPr>
        </p:nvSpPr>
        <p:spPr bwMode="gray">
          <a:xfrm>
            <a:off x="4608513" y="1628774"/>
            <a:ext cx="4176712" cy="4429126"/>
          </a:xfrm>
        </p:spPr>
        <p:txBody>
          <a:bodyPr lIns="72000"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Table</a:t>
            </a:r>
          </a:p>
          <a:p>
            <a:endParaRPr lang="en-GB" noProof="0" dirty="0"/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00800" y="6084000"/>
            <a:ext cx="4176712" cy="144463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58775" y="1584000"/>
            <a:ext cx="4176713" cy="4644000"/>
          </a:xfrm>
        </p:spPr>
        <p:txBody>
          <a:bodyPr/>
          <a:lstStyle/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02008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27AFE595-947A-4D66-BC8B-1CFDF19FF0C5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9" name="Tabellenplatzhalter 8"/>
          <p:cNvSpPr>
            <a:spLocks noGrp="1"/>
          </p:cNvSpPr>
          <p:nvPr>
            <p:ph type="tbl" sz="quarter" idx="16" hasCustomPrompt="1"/>
          </p:nvPr>
        </p:nvSpPr>
        <p:spPr bwMode="gray">
          <a:xfrm>
            <a:off x="358775" y="1628772"/>
            <a:ext cx="4176712" cy="4429127"/>
          </a:xfrm>
        </p:spPr>
        <p:txBody>
          <a:bodyPr lIns="72000"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Table</a:t>
            </a:r>
          </a:p>
          <a:p>
            <a:endParaRPr lang="en-GB" noProof="0" dirty="0"/>
          </a:p>
        </p:txBody>
      </p:sp>
      <p:sp>
        <p:nvSpPr>
          <p:cNvPr id="10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4176713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08513" y="1584000"/>
            <a:ext cx="4176712" cy="464400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81632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0B1B4E2-3787-4D90-AAA0-4D1EFBA3FE01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8426450" cy="153888"/>
          </a:xfrm>
        </p:spPr>
        <p:txBody>
          <a:bodyPr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7" name="Diagrammplatzhalter 6"/>
          <p:cNvSpPr>
            <a:spLocks noGrp="1"/>
          </p:cNvSpPr>
          <p:nvPr>
            <p:ph type="chart" sz="quarter" idx="17"/>
          </p:nvPr>
        </p:nvSpPr>
        <p:spPr bwMode="gray">
          <a:xfrm>
            <a:off x="358775" y="2096852"/>
            <a:ext cx="8426450" cy="3961048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 noProof="0"/>
              <a:t>Diagramm durch Klicken auf Symbol hinzufügen</a:t>
            </a:r>
            <a:endParaRPr lang="en-GB" noProof="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58775" y="1584000"/>
            <a:ext cx="8426450" cy="246221"/>
          </a:xfrm>
        </p:spPr>
        <p:txBody>
          <a:bodyPr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Title of chart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358775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Value unit</a:t>
            </a:r>
          </a:p>
        </p:txBody>
      </p:sp>
    </p:spTree>
    <p:extLst>
      <p:ext uri="{BB962C8B-B14F-4D97-AF65-F5344CB8AC3E}">
        <p14:creationId xmlns:p14="http://schemas.microsoft.com/office/powerpoint/2010/main" val="38751541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diagram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C1C84CA2-F223-4466-8FC3-2F6AC906BB60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8426450" cy="153888"/>
          </a:xfrm>
        </p:spPr>
        <p:txBody>
          <a:bodyPr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7" name="Diagrammplatzhalter 6"/>
          <p:cNvSpPr>
            <a:spLocks noGrp="1"/>
          </p:cNvSpPr>
          <p:nvPr>
            <p:ph type="chart" sz="quarter" idx="17"/>
          </p:nvPr>
        </p:nvSpPr>
        <p:spPr bwMode="gray">
          <a:xfrm>
            <a:off x="358775" y="2096852"/>
            <a:ext cx="8426450" cy="2988332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de-DE" noProof="0"/>
              <a:t>Diagramm durch Klicken auf Symbol hinzufügen</a:t>
            </a:r>
            <a:endParaRPr lang="en-GB" noProof="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58775" y="1584000"/>
            <a:ext cx="8426450" cy="246221"/>
          </a:xfrm>
        </p:spPr>
        <p:txBody>
          <a:bodyPr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Title of chart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358775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Value unit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21" hasCustomPrompt="1"/>
          </p:nvPr>
        </p:nvSpPr>
        <p:spPr>
          <a:xfrm>
            <a:off x="358775" y="5157788"/>
            <a:ext cx="8426450" cy="900112"/>
          </a:xfrm>
        </p:spPr>
        <p:txBody>
          <a:bodyPr/>
          <a:lstStyle/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054927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6ECDE4F2-35F4-42F5-BE5C-4FE73C84B775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>
            <a:lvl1pPr>
              <a:defRPr b="1"/>
            </a:lvl1pPr>
          </a:lstStyle>
          <a:p>
            <a:r>
              <a:rPr lang="en-GB" noProof="0" dirty="0"/>
              <a:t>Agenda</a:t>
            </a:r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</p:spTree>
    <p:extLst>
      <p:ext uri="{BB962C8B-B14F-4D97-AF65-F5344CB8AC3E}">
        <p14:creationId xmlns:p14="http://schemas.microsoft.com/office/powerpoint/2010/main" val="4093655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2F4E0D64-4A14-44FE-B773-BEAF045F16A4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0" name="Diagrammplatzhalter 9"/>
          <p:cNvSpPr>
            <a:spLocks noGrp="1"/>
          </p:cNvSpPr>
          <p:nvPr>
            <p:ph type="chart" sz="quarter" idx="17"/>
          </p:nvPr>
        </p:nvSpPr>
        <p:spPr bwMode="gray">
          <a:xfrm>
            <a:off x="4608513" y="2096852"/>
            <a:ext cx="4176712" cy="3961048"/>
          </a:xfrm>
        </p:spPr>
        <p:txBody>
          <a:bodyPr/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de-DE" noProof="0"/>
              <a:t>Diagramm durch Klicken auf Symbol hinzufügen</a:t>
            </a:r>
            <a:endParaRPr lang="en-GB" noProof="0" dirty="0"/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600800" y="6084000"/>
            <a:ext cx="4176712" cy="144463"/>
          </a:xfrm>
        </p:spPr>
        <p:txBody>
          <a:bodyPr/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08513" y="1584000"/>
            <a:ext cx="4176712" cy="246221"/>
          </a:xfrm>
        </p:spPr>
        <p:txBody>
          <a:bodyPr wrap="square"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Title of chart</a:t>
            </a:r>
          </a:p>
        </p:txBody>
      </p:sp>
      <p:sp>
        <p:nvSpPr>
          <p:cNvPr id="13" name="Textplatzhalter 1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608513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Value unit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358774" y="1584000"/>
            <a:ext cx="4176713" cy="4644000"/>
          </a:xfrm>
        </p:spPr>
        <p:txBody>
          <a:bodyPr/>
          <a:lstStyle/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910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AE6B6A2C-680C-4364-B334-F981E69375D4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1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4176713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608513" y="1584000"/>
            <a:ext cx="4176712" cy="464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2" name="Textplatzhalter 10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358775" y="1584000"/>
            <a:ext cx="4176713" cy="246221"/>
          </a:xfrm>
        </p:spPr>
        <p:txBody>
          <a:bodyPr wrap="square"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Title of chart</a:t>
            </a:r>
          </a:p>
        </p:txBody>
      </p:sp>
      <p:sp>
        <p:nvSpPr>
          <p:cNvPr id="13" name="Textplatzhalter 13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358775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Value unit</a:t>
            </a:r>
          </a:p>
        </p:txBody>
      </p:sp>
      <p:sp>
        <p:nvSpPr>
          <p:cNvPr id="14" name="Diagrammplatzhalter 6"/>
          <p:cNvSpPr>
            <a:spLocks noGrp="1"/>
          </p:cNvSpPr>
          <p:nvPr>
            <p:ph type="chart" sz="quarter" idx="17"/>
          </p:nvPr>
        </p:nvSpPr>
        <p:spPr bwMode="gray">
          <a:xfrm>
            <a:off x="358775" y="2098800"/>
            <a:ext cx="4176713" cy="3959100"/>
          </a:xfrm>
        </p:spPr>
        <p:txBody>
          <a:bodyPr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de-DE" noProof="0"/>
              <a:t>Diagramm durch Klicken auf Symbol hinzufügen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7735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diagr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7ABCC1BF-2464-45D3-8872-AEAE35B72615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4176713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7" name="Diagrammplatzhalter 6"/>
          <p:cNvSpPr>
            <a:spLocks noGrp="1"/>
          </p:cNvSpPr>
          <p:nvPr>
            <p:ph type="chart" sz="quarter" idx="17"/>
          </p:nvPr>
        </p:nvSpPr>
        <p:spPr bwMode="gray">
          <a:xfrm>
            <a:off x="358775" y="2098800"/>
            <a:ext cx="4176713" cy="3959100"/>
          </a:xfrm>
        </p:spPr>
        <p:txBody>
          <a:bodyPr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78787"/>
                </a:solidFill>
              </a:defRPr>
            </a:lvl1pPr>
          </a:lstStyle>
          <a:p>
            <a:r>
              <a:rPr lang="de-DE" noProof="0"/>
              <a:t>Diagramm durch Klicken auf Symbol hinzufügen</a:t>
            </a:r>
            <a:endParaRPr lang="en-GB" noProof="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58775" y="1584000"/>
            <a:ext cx="4176713" cy="246221"/>
          </a:xfrm>
        </p:spPr>
        <p:txBody>
          <a:bodyPr wrap="square"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Title of chart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358775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Value unit</a:t>
            </a:r>
          </a:p>
        </p:txBody>
      </p:sp>
      <p:sp>
        <p:nvSpPr>
          <p:cNvPr id="13" name="Textplatzhalter 11"/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608513" y="6083400"/>
            <a:ext cx="4176713" cy="153888"/>
          </a:xfrm>
        </p:spPr>
        <p:txBody>
          <a:bodyPr wrap="square"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15" name="Diagrammplatzhalter 6"/>
          <p:cNvSpPr>
            <a:spLocks noGrp="1"/>
          </p:cNvSpPr>
          <p:nvPr>
            <p:ph type="chart" sz="quarter" idx="21"/>
          </p:nvPr>
        </p:nvSpPr>
        <p:spPr bwMode="gray">
          <a:xfrm>
            <a:off x="4608513" y="2098800"/>
            <a:ext cx="4176713" cy="3959100"/>
          </a:xfrm>
        </p:spPr>
        <p:txBody>
          <a:bodyPr tIns="72000"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DE" noProof="0"/>
              <a:t>Diagramm durch Klicken auf Symbol hinzufügen</a:t>
            </a:r>
            <a:endParaRPr lang="en-GB" noProof="0" dirty="0"/>
          </a:p>
        </p:txBody>
      </p:sp>
      <p:sp>
        <p:nvSpPr>
          <p:cNvPr id="16" name="Textplatzhalter 10"/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4608513" y="1584000"/>
            <a:ext cx="4176713" cy="246221"/>
          </a:xfrm>
        </p:spPr>
        <p:txBody>
          <a:bodyPr wrap="square" lIns="0">
            <a:spAutoFit/>
          </a:bodyPr>
          <a:lstStyle>
            <a:lvl1pPr>
              <a:spcBef>
                <a:spcPts val="0"/>
              </a:spcBef>
              <a:defRPr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dirty="0"/>
              <a:t>Title of chart</a:t>
            </a:r>
          </a:p>
        </p:txBody>
      </p:sp>
      <p:sp>
        <p:nvSpPr>
          <p:cNvPr id="17" name="Textplatzhalter 13"/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4608513" y="1851648"/>
            <a:ext cx="4176713" cy="215900"/>
          </a:xfrm>
        </p:spPr>
        <p:txBody>
          <a:bodyPr/>
          <a:lstStyle>
            <a:lvl1pPr>
              <a:spcBef>
                <a:spcPts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Value unit</a:t>
            </a:r>
          </a:p>
        </p:txBody>
      </p:sp>
    </p:spTree>
    <p:extLst>
      <p:ext uri="{BB962C8B-B14F-4D97-AF65-F5344CB8AC3E}">
        <p14:creationId xmlns:p14="http://schemas.microsoft.com/office/powerpoint/2010/main" val="35790768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96140813-BA64-41C5-B820-5760FD0871FC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7" name="Medienplatzhalter 6"/>
          <p:cNvSpPr>
            <a:spLocks noGrp="1"/>
          </p:cNvSpPr>
          <p:nvPr>
            <p:ph type="media" sz="quarter" idx="16"/>
          </p:nvPr>
        </p:nvSpPr>
        <p:spPr>
          <a:xfrm>
            <a:off x="358775" y="1628775"/>
            <a:ext cx="8426450" cy="4608513"/>
          </a:xfrm>
        </p:spPr>
        <p:txBody>
          <a:bodyPr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 noProof="0"/>
              <a:t>Mediaclip durch Klicken auf Symbol hinzufügen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490549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7042891" y="1624990"/>
            <a:ext cx="1728949" cy="1728000"/>
          </a:xfrm>
        </p:spPr>
        <p:txBody>
          <a:bodyPr tIns="72000"/>
          <a:lstStyle>
            <a:lvl1pPr algn="ctr">
              <a:spcBef>
                <a:spcPts val="0"/>
              </a:spcBef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GB" noProof="0" dirty="0"/>
              <a:t>Picture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7054532" y="3569541"/>
            <a:ext cx="1728788" cy="169277"/>
          </a:xfrm>
        </p:spPr>
        <p:txBody>
          <a:bodyPr tIns="0">
            <a:spAutoFit/>
          </a:bodyPr>
          <a:lstStyle>
            <a:lvl1pPr algn="r">
              <a:spcBef>
                <a:spcPts val="0"/>
              </a:spcBef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Placeholder Name</a:t>
            </a:r>
          </a:p>
        </p:txBody>
      </p:sp>
      <p:grpSp>
        <p:nvGrpSpPr>
          <p:cNvPr id="8" name="Gruppieren 7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10" name="Gerade Verbindung 9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3" name="Gerade Verbindung 12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14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pieren 19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5" name="Grafik 2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03" y="576309"/>
            <a:ext cx="2559740" cy="766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7631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indent="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en-GB" noProof="0" dirty="0">
              <a:solidFill>
                <a:schemeClr val="tx1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03" y="591435"/>
            <a:ext cx="2559600" cy="735885"/>
          </a:xfrm>
          <a:prstGeom prst="rect">
            <a:avLst/>
          </a:prstGeom>
        </p:spPr>
      </p:pic>
      <p:sp>
        <p:nvSpPr>
          <p:cNvPr id="4" name="Textfeld 3"/>
          <p:cNvSpPr txBox="1"/>
          <p:nvPr userDrawn="1"/>
        </p:nvSpPr>
        <p:spPr bwMode="gray">
          <a:xfrm>
            <a:off x="3203848" y="3790488"/>
            <a:ext cx="2736304" cy="24468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s-AR" sz="1200" b="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Fundación de Beneficencia Publica </a:t>
            </a:r>
            <a:r>
              <a:rPr lang="es-AR" sz="1200" b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DKMS </a:t>
            </a:r>
            <a:br>
              <a:rPr lang="en-GB" sz="1200" b="1" noProof="0" dirty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br>
              <a:rPr lang="en-GB" sz="1200" b="1" noProof="0" dirty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es-AR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Guardia Vieja 202</a:t>
            </a:r>
            <a:br>
              <a:rPr lang="es-AR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s-AR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Oficina 1201</a:t>
            </a:r>
            <a:endParaRPr lang="de-DE" sz="12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s-AR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Providencia</a:t>
            </a:r>
            <a:endParaRPr lang="de-DE" sz="12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s-AR" sz="1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Santiago</a:t>
            </a:r>
            <a:endParaRPr lang="de-DE" sz="12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br>
              <a:rPr lang="en-GB" sz="1200" b="0" noProof="0" dirty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en-GB" sz="1200" baseline="0" noProof="0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T +569 5853 12 66</a:t>
            </a:r>
            <a:r>
              <a:rPr lang="en-GB" sz="1200" kern="1200" noProof="0" dirty="0">
                <a:solidFill>
                  <a:schemeClr val="bg1">
                    <a:lumMod val="95000"/>
                  </a:schemeClr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GB" sz="1200" kern="1200" noProof="0" dirty="0">
                <a:solidFill>
                  <a:schemeClr val="bg1">
                    <a:lumMod val="95000"/>
                  </a:schemeClr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kern="1200" baseline="0" noProof="0" dirty="0">
                <a:solidFill>
                  <a:schemeClr val="bg1">
                    <a:lumMod val="95000"/>
                  </a:schemeClr>
                </a:solidFill>
                <a:effectLst/>
                <a:latin typeface="+mn-lt"/>
                <a:ea typeface="+mn-ea"/>
                <a:cs typeface="+mn-cs"/>
              </a:rPr>
              <a:t>info</a:t>
            </a:r>
            <a:r>
              <a:rPr lang="en-GB" sz="1200" baseline="0" noProof="0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@dkms.cl</a:t>
            </a:r>
          </a:p>
          <a:p>
            <a:pPr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1200" baseline="0" noProof="0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dkms.cl</a:t>
            </a:r>
            <a:br>
              <a:rPr lang="en-GB" sz="1200" baseline="0" noProof="0" dirty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r>
              <a:rPr lang="en-GB" sz="1200" baseline="0" noProof="0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© DKMS 2018</a:t>
            </a:r>
            <a:endParaRPr lang="en-GB" sz="1200" noProof="0" dirty="0"/>
          </a:p>
        </p:txBody>
      </p:sp>
      <p:grpSp>
        <p:nvGrpSpPr>
          <p:cNvPr id="14" name="Gruppieren 13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15" name="Gerade Verbindung 14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pieren 16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8" name="Gerade Verbindung 17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pieren 19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uppieren 24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6" name="Gerade Verbindung 25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7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Gerade Verbindung 28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9018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 rtlCol="0" anchor="t">
            <a:noAutofit/>
          </a:bodyPr>
          <a:lstStyle/>
          <a:p>
            <a:pPr marL="0" indent="0" algn="l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024000"/>
            <a:ext cx="8424545" cy="553998"/>
          </a:xfrm>
        </p:spPr>
        <p:txBody>
          <a:bodyPr wrap="square" anchor="b" anchorCtr="0">
            <a:spAutoFit/>
          </a:bodyPr>
          <a:lstStyle>
            <a:lvl1pPr algn="ctr">
              <a:spcBef>
                <a:spcPts val="0"/>
              </a:spcBef>
              <a:defRPr sz="3630" b="1" cap="all" baseline="0">
                <a:solidFill>
                  <a:schemeClr val="bg1"/>
                </a:solidFill>
              </a:defRPr>
            </a:lvl1pPr>
            <a:lvl2pPr marL="36000">
              <a:spcBef>
                <a:spcPts val="0"/>
              </a:spcBef>
              <a:defRPr sz="2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2pPr>
          </a:lstStyle>
          <a:p>
            <a:pPr lvl="0"/>
            <a:r>
              <a:rPr lang="en-GB" noProof="0" dirty="0"/>
              <a:t>01 </a:t>
            </a:r>
            <a:r>
              <a:rPr lang="en-GB" noProof="0" dirty="0" err="1"/>
              <a:t>Chaptername</a:t>
            </a:r>
            <a:endParaRPr lang="en-GB" noProof="0" dirty="0"/>
          </a:p>
        </p:txBody>
      </p:sp>
      <p:grpSp>
        <p:nvGrpSpPr>
          <p:cNvPr id="6" name="Gruppieren 5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7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uppieren 8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0" name="Gerade Verbindung 9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3" name="Gerade Verbindung 12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pieren 16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2" name="Bild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5" y="3401656"/>
            <a:ext cx="8424000" cy="524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22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36000" rIns="36000" bIns="36000" rtlCol="0" anchor="t">
            <a:noAutofit/>
          </a:bodyPr>
          <a:lstStyle/>
          <a:p>
            <a:pPr marL="0" indent="0" algn="l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noProof="0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000" y="3024000"/>
            <a:ext cx="8424545" cy="553998"/>
          </a:xfrm>
        </p:spPr>
        <p:txBody>
          <a:bodyPr wrap="square" anchor="b" anchorCtr="0">
            <a:spAutoFit/>
          </a:bodyPr>
          <a:lstStyle>
            <a:lvl1pPr algn="ctr">
              <a:spcBef>
                <a:spcPts val="0"/>
              </a:spcBef>
              <a:defRPr sz="3630" b="1" cap="all" baseline="0">
                <a:solidFill>
                  <a:schemeClr val="bg1"/>
                </a:solidFill>
              </a:defRPr>
            </a:lvl1pPr>
            <a:lvl2pPr marL="36000">
              <a:spcBef>
                <a:spcPts val="0"/>
              </a:spcBef>
              <a:defRPr sz="2200" cap="all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2pPr>
          </a:lstStyle>
          <a:p>
            <a:pPr lvl="0"/>
            <a:r>
              <a:rPr lang="en-GB" noProof="0" dirty="0"/>
              <a:t>01 </a:t>
            </a:r>
            <a:r>
              <a:rPr lang="en-GB" noProof="0" dirty="0" err="1"/>
              <a:t>Chaptername</a:t>
            </a:r>
            <a:endParaRPr lang="en-GB" noProof="0" dirty="0"/>
          </a:p>
        </p:txBody>
      </p:sp>
      <p:grpSp>
        <p:nvGrpSpPr>
          <p:cNvPr id="6" name="Gruppieren 5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7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uppieren 8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0" name="Gerade Verbindung 9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0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3" name="Gerade Verbindung 12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3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pieren 16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 Verbindung 18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2" name="Bild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5" y="3401656"/>
            <a:ext cx="8424000" cy="524104"/>
          </a:xfrm>
          <a:prstGeom prst="rect">
            <a:avLst/>
          </a:prstGeom>
        </p:spPr>
      </p:pic>
      <p:sp>
        <p:nvSpPr>
          <p:cNvPr id="23" name="Textplatzhalter 24"/>
          <p:cNvSpPr>
            <a:spLocks noGrp="1"/>
          </p:cNvSpPr>
          <p:nvPr>
            <p:ph type="body" sz="quarter" idx="15" hasCustomPrompt="1"/>
          </p:nvPr>
        </p:nvSpPr>
        <p:spPr>
          <a:xfrm>
            <a:off x="360000" y="3780000"/>
            <a:ext cx="8424000" cy="360362"/>
          </a:xfrm>
        </p:spPr>
        <p:txBody>
          <a:bodyPr/>
          <a:lstStyle>
            <a:lvl1pPr algn="ctr">
              <a:spcBef>
                <a:spcPts val="0"/>
              </a:spcBef>
              <a:defRPr sz="1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 dirty="0" err="1"/>
              <a:t>Introdetails</a:t>
            </a:r>
            <a:r>
              <a:rPr lang="en-GB" noProof="0" dirty="0"/>
              <a:t> to the chapter</a:t>
            </a:r>
          </a:p>
        </p:txBody>
      </p:sp>
    </p:spTree>
    <p:extLst>
      <p:ext uri="{BB962C8B-B14F-4D97-AF65-F5344CB8AC3E}">
        <p14:creationId xmlns:p14="http://schemas.microsoft.com/office/powerpoint/2010/main" val="367660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screen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9144000" cy="6858000"/>
          </a:xfrm>
        </p:spPr>
        <p:txBody>
          <a:bodyPr tIns="108000" anchor="ctr">
            <a:normAutofit/>
          </a:bodyPr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58774" y="296652"/>
            <a:ext cx="8424546" cy="1116124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36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“CLICK TO enter a quote in </a:t>
            </a:r>
            <a:br>
              <a:rPr lang="en-GB" noProof="0" dirty="0"/>
            </a:br>
            <a:r>
              <a:rPr lang="en-GB" noProof="0" dirty="0"/>
              <a:t>a different </a:t>
            </a:r>
            <a:r>
              <a:rPr lang="en-GB" noProof="0" dirty="0" err="1"/>
              <a:t>color</a:t>
            </a:r>
            <a:r>
              <a:rPr lang="en-GB" noProof="0" dirty="0"/>
              <a:t>”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58774" y="1439636"/>
            <a:ext cx="8424546" cy="246221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Name, Click to edit text</a:t>
            </a:r>
          </a:p>
        </p:txBody>
      </p:sp>
      <p:grpSp>
        <p:nvGrpSpPr>
          <p:cNvPr id="6" name="Gruppieren 5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7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pieren 9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2" name="Gerade Verbindung 11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pieren 13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5" name="Gerade Verbindung 14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18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929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and 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0" hasCustomPrompt="1"/>
          </p:nvPr>
        </p:nvSpPr>
        <p:spPr bwMode="gray">
          <a:xfrm>
            <a:off x="0" y="0"/>
            <a:ext cx="9144000" cy="6858000"/>
          </a:xfrm>
        </p:spPr>
        <p:txBody>
          <a:bodyPr tIns="108000" anchor="ctr">
            <a:normAutofit/>
          </a:bodyPr>
          <a:lstStyle>
            <a:lvl1pPr algn="ctr">
              <a:spcBef>
                <a:spcPts val="0"/>
              </a:spcBef>
              <a:defRPr sz="1200">
                <a:solidFill>
                  <a:srgbClr val="878787"/>
                </a:solidFill>
              </a:defRPr>
            </a:lvl1pPr>
          </a:lstStyle>
          <a:p>
            <a:r>
              <a:rPr lang="en-GB" noProof="0" dirty="0"/>
              <a:t>Please add a picture by clicking on the icon.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58774" y="4847555"/>
            <a:ext cx="8424546" cy="1116124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36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“CLICK TO enter a quote in </a:t>
            </a:r>
            <a:br>
              <a:rPr lang="en-GB" noProof="0" dirty="0"/>
            </a:br>
            <a:r>
              <a:rPr lang="en-GB" noProof="0" dirty="0"/>
              <a:t>a different </a:t>
            </a:r>
            <a:r>
              <a:rPr lang="en-GB" noProof="0" dirty="0" err="1"/>
              <a:t>color</a:t>
            </a:r>
            <a:r>
              <a:rPr lang="en-GB" noProof="0" dirty="0"/>
              <a:t>”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58774" y="5990539"/>
            <a:ext cx="8424546" cy="246221"/>
          </a:xfrm>
        </p:spPr>
        <p:txBody>
          <a:bodyPr wrap="square">
            <a:spAutoFit/>
          </a:bodyPr>
          <a:lstStyle>
            <a:lvl1pPr>
              <a:spcBef>
                <a:spcPts val="0"/>
              </a:spcBef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Name, Click to edit text</a:t>
            </a:r>
          </a:p>
        </p:txBody>
      </p:sp>
      <p:grpSp>
        <p:nvGrpSpPr>
          <p:cNvPr id="6" name="Gruppieren 5"/>
          <p:cNvGrpSpPr/>
          <p:nvPr userDrawn="1"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" name="Gerade Verbindung 6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7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pieren 9"/>
          <p:cNvGrpSpPr/>
          <p:nvPr userDrawn="1"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12" name="Gerade Verbindung 11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2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pieren 13"/>
          <p:cNvGrpSpPr/>
          <p:nvPr userDrawn="1"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15" name="Gerade Verbindung 14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 Verbindung 15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Gerade Verbindung 16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Gerade Verbindung 17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18"/>
          <p:cNvGrpSpPr/>
          <p:nvPr userDrawn="1"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0" name="Gerade Verbindung 19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Gerade Verbindung 22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28559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>
            <a:lvl1pPr>
              <a:defRPr b="1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775" y="6083400"/>
            <a:ext cx="8426450" cy="153888"/>
          </a:xfrm>
        </p:spPr>
        <p:txBody>
          <a:bodyPr anchor="b" anchorCtr="0">
            <a:spAutoFit/>
          </a:bodyPr>
          <a:lstStyle>
            <a:lvl1pPr>
              <a:spcBef>
                <a:spcPts val="0"/>
              </a:spcBef>
              <a:defRPr sz="1000">
                <a:solidFill>
                  <a:schemeClr val="tx1"/>
                </a:solidFill>
              </a:defRPr>
            </a:lvl1pPr>
            <a:lvl2pPr>
              <a:defRPr sz="10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0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Placeholder Source: Xxx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5" y="1583999"/>
            <a:ext cx="8426450" cy="4464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9799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7813777B-B0AC-479F-88B6-A0C55308977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58775" y="1584000"/>
            <a:ext cx="4176713" cy="4644000"/>
          </a:xfrm>
        </p:spPr>
        <p:txBody>
          <a:bodyPr/>
          <a:lstStyle/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08003" y="1584000"/>
            <a:ext cx="4177221" cy="4644000"/>
          </a:xfrm>
        </p:spPr>
        <p:txBody>
          <a:bodyPr/>
          <a:lstStyle/>
          <a:p>
            <a:pPr lvl="0"/>
            <a:r>
              <a:rPr lang="en-GB" noProof="0" dirty="0"/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273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358775" y="720000"/>
            <a:ext cx="8426450" cy="304699"/>
          </a:xfrm>
        </p:spPr>
        <p:txBody>
          <a:bodyPr tIns="0" bIns="0">
            <a:sp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fld id="{D98FC0AD-4C50-4233-923F-72E90F28FB59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54E283B9-FFF6-453B-AC0D-E567660F777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8" name="Textplatzhalter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775" y="360088"/>
            <a:ext cx="8426450" cy="169277"/>
          </a:xfrm>
        </p:spPr>
        <p:txBody>
          <a:bodyPr wrap="square" tIns="0" bIns="0">
            <a:spAutoFit/>
          </a:bodyPr>
          <a:lstStyle>
            <a:lvl1pPr>
              <a:spcBef>
                <a:spcPts val="0"/>
              </a:spcBef>
              <a:spcAft>
                <a:spcPts val="0"/>
              </a:spcAft>
              <a:defRPr sz="11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dirty="0"/>
              <a:t>Subject of chapter</a:t>
            </a:r>
          </a:p>
        </p:txBody>
      </p:sp>
    </p:spTree>
    <p:extLst>
      <p:ext uri="{BB962C8B-B14F-4D97-AF65-F5344CB8AC3E}">
        <p14:creationId xmlns:p14="http://schemas.microsoft.com/office/powerpoint/2010/main" val="227300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358775" y="720000"/>
            <a:ext cx="8424000" cy="30469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0"/>
              <a:t>Titelmasterformat durch Klicken bearbeiten</a:t>
            </a:r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358775" y="1584000"/>
            <a:ext cx="8427600" cy="464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r>
              <a:rPr lang="en-GB" noProof="0" dirty="0">
                <a:solidFill>
                  <a:schemeClr val="accent1"/>
                </a:solidFill>
              </a:rPr>
              <a:t>Placeholder Subtitle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7885125" y="6454274"/>
            <a:ext cx="900100" cy="16927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00813AD-B2A5-45EE-935A-842C63E607FA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1223628" y="6454274"/>
            <a:ext cx="6444716" cy="16927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ctr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GB" noProof="0"/>
              <a:t>Alejandra Pavez | Aniversario DKMS Chile</a:t>
            </a:r>
            <a:endParaRPr lang="en-GB" noProof="0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 bwMode="gray">
          <a:xfrm>
            <a:off x="8270825" y="360000"/>
            <a:ext cx="514400" cy="16927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54E283B9-FFF6-453B-AC0D-E567660F7771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grpSp>
        <p:nvGrpSpPr>
          <p:cNvPr id="8" name="Gruppieren 7"/>
          <p:cNvGrpSpPr/>
          <p:nvPr/>
        </p:nvGrpSpPr>
        <p:grpSpPr bwMode="gray">
          <a:xfrm>
            <a:off x="-242376" y="1624990"/>
            <a:ext cx="144000" cy="4609758"/>
            <a:chOff x="-184131" y="1624990"/>
            <a:chExt cx="144000" cy="4609758"/>
          </a:xfrm>
        </p:grpSpPr>
        <p:cxnSp>
          <p:nvCxnSpPr>
            <p:cNvPr id="75" name="Gerade Verbindung 74"/>
            <p:cNvCxnSpPr/>
            <p:nvPr userDrawn="1"/>
          </p:nvCxnSpPr>
          <p:spPr bwMode="gray">
            <a:xfrm flipH="1">
              <a:off x="-184131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 userDrawn="1"/>
          </p:nvCxnSpPr>
          <p:spPr bwMode="gray">
            <a:xfrm flipH="1">
              <a:off x="-184131" y="62347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uppieren 9"/>
          <p:cNvGrpSpPr/>
          <p:nvPr/>
        </p:nvGrpSpPr>
        <p:grpSpPr bwMode="gray">
          <a:xfrm>
            <a:off x="9236852" y="1624990"/>
            <a:ext cx="144000" cy="4610417"/>
            <a:chOff x="9180512" y="1624990"/>
            <a:chExt cx="144000" cy="4610417"/>
          </a:xfrm>
        </p:grpSpPr>
        <p:cxnSp>
          <p:nvCxnSpPr>
            <p:cNvPr id="79" name="Gerade Verbindung 78"/>
            <p:cNvCxnSpPr/>
            <p:nvPr userDrawn="1"/>
          </p:nvCxnSpPr>
          <p:spPr bwMode="gray">
            <a:xfrm flipH="1">
              <a:off x="9180512" y="162499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Gerade Verbindung 80"/>
            <p:cNvCxnSpPr/>
            <p:nvPr userDrawn="1"/>
          </p:nvCxnSpPr>
          <p:spPr bwMode="gray">
            <a:xfrm flipH="1">
              <a:off x="9180512" y="623540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uppieren 11"/>
          <p:cNvGrpSpPr/>
          <p:nvPr/>
        </p:nvGrpSpPr>
        <p:grpSpPr bwMode="gray">
          <a:xfrm>
            <a:off x="355722" y="-233248"/>
            <a:ext cx="8427598" cy="144000"/>
            <a:chOff x="355722" y="-207404"/>
            <a:chExt cx="8427598" cy="144000"/>
          </a:xfrm>
        </p:grpSpPr>
        <p:cxnSp>
          <p:nvCxnSpPr>
            <p:cNvPr id="72" name="Gerade Verbindung 71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Gerade Verbindung 20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 Verbindung 21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pieren 23"/>
          <p:cNvGrpSpPr/>
          <p:nvPr/>
        </p:nvGrpSpPr>
        <p:grpSpPr bwMode="gray">
          <a:xfrm>
            <a:off x="355722" y="6957392"/>
            <a:ext cx="8427598" cy="144000"/>
            <a:chOff x="355722" y="-207404"/>
            <a:chExt cx="8427598" cy="144000"/>
          </a:xfrm>
        </p:grpSpPr>
        <p:cxnSp>
          <p:nvCxnSpPr>
            <p:cNvPr id="25" name="Gerade Verbindung 24"/>
            <p:cNvCxnSpPr/>
            <p:nvPr userDrawn="1"/>
          </p:nvCxnSpPr>
          <p:spPr bwMode="gray">
            <a:xfrm flipV="1">
              <a:off x="355722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Gerade Verbindung 25"/>
            <p:cNvCxnSpPr/>
            <p:nvPr userDrawn="1"/>
          </p:nvCxnSpPr>
          <p:spPr bwMode="gray">
            <a:xfrm flipV="1">
              <a:off x="8783320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Gerade Verbindung 26"/>
            <p:cNvCxnSpPr/>
            <p:nvPr userDrawn="1"/>
          </p:nvCxnSpPr>
          <p:spPr bwMode="gray">
            <a:xfrm flipV="1">
              <a:off x="4533583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Gerade Verbindung 27"/>
            <p:cNvCxnSpPr/>
            <p:nvPr userDrawn="1"/>
          </p:nvCxnSpPr>
          <p:spPr bwMode="gray">
            <a:xfrm flipV="1">
              <a:off x="4606291" y="-207404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hteck 6"/>
          <p:cNvSpPr/>
          <p:nvPr/>
        </p:nvSpPr>
        <p:spPr>
          <a:xfrm>
            <a:off x="358775" y="6454274"/>
            <a:ext cx="1548172" cy="16927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spcBef>
                <a:spcPts val="0"/>
              </a:spcBef>
              <a:buClr>
                <a:schemeClr val="accent1"/>
              </a:buClr>
              <a:buFont typeface="Arial" panose="020B0604020202020204" pitchFamily="34" charset="0"/>
              <a:buNone/>
            </a:pPr>
            <a:r>
              <a:rPr lang="en-GB" sz="1100" b="1" noProof="0" dirty="0">
                <a:solidFill>
                  <a:schemeClr val="accent1"/>
                </a:solidFill>
              </a:rPr>
              <a:t>DKMS</a:t>
            </a:r>
          </a:p>
        </p:txBody>
      </p:sp>
      <p:pic>
        <p:nvPicPr>
          <p:cNvPr id="31" name="Bild 2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" y="619544"/>
            <a:ext cx="8482584" cy="6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32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86" r:id="rId3"/>
    <p:sldLayoutId id="2147483688" r:id="rId4"/>
    <p:sldLayoutId id="2147483668" r:id="rId5"/>
    <p:sldLayoutId id="2147483693" r:id="rId6"/>
    <p:sldLayoutId id="2147483659" r:id="rId7"/>
    <p:sldLayoutId id="2147483671" r:id="rId8"/>
    <p:sldLayoutId id="2147483670" r:id="rId9"/>
    <p:sldLayoutId id="2147483676" r:id="rId10"/>
    <p:sldLayoutId id="2147483692" r:id="rId11"/>
    <p:sldLayoutId id="2147483672" r:id="rId12"/>
    <p:sldLayoutId id="2147483689" r:id="rId13"/>
    <p:sldLayoutId id="2147483690" r:id="rId14"/>
    <p:sldLayoutId id="2147483675" r:id="rId15"/>
    <p:sldLayoutId id="2147483677" r:id="rId16"/>
    <p:sldLayoutId id="2147483679" r:id="rId17"/>
    <p:sldLayoutId id="2147483680" r:id="rId18"/>
    <p:sldLayoutId id="2147483682" r:id="rId19"/>
    <p:sldLayoutId id="2147483683" r:id="rId20"/>
    <p:sldLayoutId id="2147483684" r:id="rId21"/>
    <p:sldLayoutId id="2147483681" r:id="rId22"/>
    <p:sldLayoutId id="2147483691" r:id="rId23"/>
    <p:sldLayoutId id="2147483687" r:id="rId24"/>
    <p:sldLayoutId id="2147483696" r:id="rId2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Tx/>
        <a:buNone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80000" indent="-180000" algn="l" defTabSz="914400" rtl="0" eaLnBrk="1" latinLnBrk="0" hangingPunct="1">
        <a:spcBef>
          <a:spcPts val="60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60000" indent="-180000" algn="l" defTabSz="914400" rtl="0" eaLnBrk="1" latinLnBrk="0" hangingPunct="1">
        <a:spcBef>
          <a:spcPts val="60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0000" indent="-180000" algn="l" defTabSz="914400" rtl="0" eaLnBrk="1" latinLnBrk="0" hangingPunct="1">
        <a:spcBef>
          <a:spcPts val="60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900000" indent="-354013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3" panose="05040102010807070707" pitchFamily="18" charset="2"/>
        <a:buChar char="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04FAE-C687-4663-A45B-4E04B1BAD5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4051984"/>
            <a:ext cx="6552260" cy="997196"/>
          </a:xfrm>
        </p:spPr>
        <p:txBody>
          <a:bodyPr/>
          <a:lstStyle/>
          <a:p>
            <a:r>
              <a:rPr lang="es-ES" sz="2400" dirty="0"/>
              <a:t>Costos socioeconómicos de enfermedades oncohematológicas en pacientes pediátricos</a:t>
            </a:r>
            <a:endParaRPr lang="es-CL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CC10E0-86ED-4358-ACD4-B1AC59C79A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Resumen Informe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63544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ACC6F-D053-4442-9D12-0B456F321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es-ES" dirty="0"/>
              <a:t>Carga económica de la enfermedad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728670-E07D-4354-B9BB-755EE113D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CB172-6A4E-4F9F-BECE-2B7128428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10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E052C0C-9765-4FC0-AB39-550B0F4D61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1737276-F9DB-48E9-836B-06EAB83813B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Diez entrevistados reportaron la necesidad de acudir a servicios de salud pagados por fuera del plan médico usual. Entre las causas figuran el largo tiempo de espera en el sector público, la búsqueda de una segunda opinión y la recomendación de un especialista.</a:t>
            </a:r>
            <a:endParaRPr lang="es-CL" dirty="0">
              <a:solidFill>
                <a:schemeClr val="tx1"/>
              </a:solidFill>
            </a:endParaRPr>
          </a:p>
          <a:p>
            <a:r>
              <a:rPr lang="es-ES" dirty="0">
                <a:solidFill>
                  <a:schemeClr val="tx1"/>
                </a:solidFill>
              </a:rPr>
              <a:t>Se preguntó también a los entrevistados si realizaron actividades de financiamiento extraordinarias, y de qué tipo. </a:t>
            </a:r>
          </a:p>
          <a:p>
            <a:endParaRPr lang="es-C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C615F0-3AA7-4882-8952-6925F37D874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996952"/>
            <a:ext cx="5210993" cy="3745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66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F202E-AF76-46CD-B3B1-3E5CB08CE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Carga económica de la enfermedad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7D2973-ACA1-4229-B394-0045EE6F5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FD273-FF6E-4838-AA21-814962FB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11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837C42-0E78-4E4C-8BF3-A8DC118B11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08DCF09-30DB-4025-AF25-8D3CB750D35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 altLang="es-CL" dirty="0" bmk="_Toc70406959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Montos recaudados para actividades seleccionadas</a:t>
            </a:r>
            <a:endParaRPr lang="es-CL" altLang="es-CL" sz="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ES" dirty="0">
                <a:solidFill>
                  <a:schemeClr val="tx1"/>
                </a:solidFill>
              </a:rPr>
              <a:t>Otros gastos realizados</a:t>
            </a:r>
            <a:endParaRPr lang="es-CL" dirty="0">
              <a:solidFill>
                <a:schemeClr val="tx1"/>
              </a:solidFill>
            </a:endParaRPr>
          </a:p>
          <a:p>
            <a:endParaRPr lang="es-MX" dirty="0"/>
          </a:p>
          <a:p>
            <a:endParaRPr lang="es-CL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27C31F6-A624-42A0-B4C3-0F2D42C4D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079497"/>
              </p:ext>
            </p:extLst>
          </p:nvPr>
        </p:nvGraphicFramePr>
        <p:xfrm>
          <a:off x="358775" y="1988840"/>
          <a:ext cx="5565775" cy="1097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26285">
                  <a:extLst>
                    <a:ext uri="{9D8B030D-6E8A-4147-A177-3AD203B41FA5}">
                      <a16:colId xmlns:a16="http://schemas.microsoft.com/office/drawing/2014/main" val="41944707"/>
                    </a:ext>
                  </a:extLst>
                </a:gridCol>
                <a:gridCol w="892175">
                  <a:extLst>
                    <a:ext uri="{9D8B030D-6E8A-4147-A177-3AD203B41FA5}">
                      <a16:colId xmlns:a16="http://schemas.microsoft.com/office/drawing/2014/main" val="2216516749"/>
                    </a:ext>
                  </a:extLst>
                </a:gridCol>
                <a:gridCol w="956945">
                  <a:extLst>
                    <a:ext uri="{9D8B030D-6E8A-4147-A177-3AD203B41FA5}">
                      <a16:colId xmlns:a16="http://schemas.microsoft.com/office/drawing/2014/main" val="13881612"/>
                    </a:ext>
                  </a:extLst>
                </a:gridCol>
                <a:gridCol w="913884">
                  <a:extLst>
                    <a:ext uri="{9D8B030D-6E8A-4147-A177-3AD203B41FA5}">
                      <a16:colId xmlns:a16="http://schemas.microsoft.com/office/drawing/2014/main" val="1834048199"/>
                    </a:ext>
                  </a:extLst>
                </a:gridCol>
                <a:gridCol w="776486">
                  <a:extLst>
                    <a:ext uri="{9D8B030D-6E8A-4147-A177-3AD203B41FA5}">
                      <a16:colId xmlns:a16="http://schemas.microsoft.com/office/drawing/2014/main" val="13400864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 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Media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Mínimo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Máximo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N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92400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Bingo/rifa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3.909.524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35.000.000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63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27083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Préstamo familia/amigos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5.823.171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50.000.000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41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48709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Pedir préstamo bancario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8.346.154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1.000.000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60.000.000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26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1049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Pedir apoyo económico a fundación/ONG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1.352.308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180.000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8.000.000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13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62503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461A405-9879-4964-B913-35A0F6398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536330"/>
              </p:ext>
            </p:extLst>
          </p:nvPr>
        </p:nvGraphicFramePr>
        <p:xfrm>
          <a:off x="358775" y="4071720"/>
          <a:ext cx="5687060" cy="1645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1055">
                  <a:extLst>
                    <a:ext uri="{9D8B030D-6E8A-4147-A177-3AD203B41FA5}">
                      <a16:colId xmlns:a16="http://schemas.microsoft.com/office/drawing/2014/main" val="3333676238"/>
                    </a:ext>
                  </a:extLst>
                </a:gridCol>
                <a:gridCol w="973455">
                  <a:extLst>
                    <a:ext uri="{9D8B030D-6E8A-4147-A177-3AD203B41FA5}">
                      <a16:colId xmlns:a16="http://schemas.microsoft.com/office/drawing/2014/main" val="1764905552"/>
                    </a:ext>
                  </a:extLst>
                </a:gridCol>
                <a:gridCol w="973455">
                  <a:extLst>
                    <a:ext uri="{9D8B030D-6E8A-4147-A177-3AD203B41FA5}">
                      <a16:colId xmlns:a16="http://schemas.microsoft.com/office/drawing/2014/main" val="718741248"/>
                    </a:ext>
                  </a:extLst>
                </a:gridCol>
                <a:gridCol w="1039356">
                  <a:extLst>
                    <a:ext uri="{9D8B030D-6E8A-4147-A177-3AD203B41FA5}">
                      <a16:colId xmlns:a16="http://schemas.microsoft.com/office/drawing/2014/main" val="3176651770"/>
                    </a:ext>
                  </a:extLst>
                </a:gridCol>
                <a:gridCol w="609739">
                  <a:extLst>
                    <a:ext uri="{9D8B030D-6E8A-4147-A177-3AD203B41FA5}">
                      <a16:colId xmlns:a16="http://schemas.microsoft.com/office/drawing/2014/main" val="8280501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Media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Mínimo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Máximo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N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93789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Adaptación de vivienda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2.158.163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50.000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32.000.000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49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31248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Realizar exámenes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8.001.467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45.000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65.000.000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34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1690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Arriendo de vivienda adicional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6.610.000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160.000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42.000.000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23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37372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Gastos adicionales de educación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566.364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50.000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3.600.000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11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8475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Compra de equipo de rehabilitación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650.000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1.200.000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2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7317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4612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5F7B7-E219-4346-9394-F704AF53B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es-MX" dirty="0"/>
              <a:t>Introducción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1471BE-5996-4D25-93BC-FF2013138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F5ACAC-C9E6-43F4-ACC4-313EA60F3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2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DB0E86A-E4B5-4A40-8672-DAA259F6E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66EA016-C2BE-4E1D-8C1C-7EAEB27688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El levantamiento de datos se realizó a través de una entrevista telefónica de aproximadamente 20 minutos.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La información corresponde a pacientes oncohematológicos entre 0 y 17 años de edad, diagnosticados entre 1992 y 2020.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El trabajo de campo se realizó en 2 etapas: la primera entre enero y abril de 2020; y la segunda entre julio y octubre de 2020.</a:t>
            </a:r>
            <a:endParaRPr lang="es-CL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La muestra final está compuesta por 90 casos.</a:t>
            </a:r>
          </a:p>
          <a:p>
            <a:r>
              <a:rPr lang="es-ES" sz="1400" i="1" dirty="0">
                <a:solidFill>
                  <a:schemeClr val="tx1"/>
                </a:solidFill>
              </a:rPr>
              <a:t>*Una de las limitaciones de este informe es que está basado en una muestra no diseñada para ser representativa a nivel nacional, en particular, en términos de la distribución del seguro de salud público versus privado. </a:t>
            </a:r>
          </a:p>
          <a:p>
            <a:r>
              <a:rPr lang="es-ES" sz="1400" i="1" dirty="0">
                <a:solidFill>
                  <a:schemeClr val="tx1"/>
                </a:solidFill>
              </a:rPr>
              <a:t>**El valor de este estudio reside en ser uno de los primeros levantamientos de datos sobre los costos socioeconómicos de pacientes pediátricos con un diagnóstico de enfermedades oncohematológicas en Chile.</a:t>
            </a:r>
          </a:p>
          <a:p>
            <a:r>
              <a:rPr lang="es-ES" sz="1400" i="1" dirty="0">
                <a:solidFill>
                  <a:schemeClr val="tx1"/>
                </a:solidFill>
              </a:rPr>
              <a:t>El estudio fue realizado por la Universidad Adolfo Ibáñez para Fundación DKMS Chile</a:t>
            </a:r>
            <a:endParaRPr lang="es-CL" sz="1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673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FCFCE-690D-450C-A93E-DD1664840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es-ES" dirty="0"/>
              <a:t>Antecedentes del paciente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C10796-DCEF-484F-823B-0D3144B56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F98738-2032-4D20-A3E9-D18EB3EAF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3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BA8C76-0BDA-483E-8D5E-FB211A26A9A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E578C35-E3D8-40DA-812E-A765DA666C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52% masculino / 49% femenino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El 48% de los casos fueron diagnosticados a los 5 años de edad o menos, y el 80% de los casos fueron diagnosticados entre los 0 y 10 años.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De los casos entrevistados, 83 corresponden a Leucemia y 7 a Linfoma. 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83039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BD36F-F50B-4CA4-B6E7-36C363AA1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es-ES" dirty="0"/>
              <a:t>La enfermedad y su impacto en la familia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ADE875-2036-41E7-9E2C-7C0B2557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05422-C19C-4BB4-B6C5-FD4A1D72E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4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030A618-E0F5-4427-BB37-98A066E093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47D450-867F-4039-9CA5-4940384583C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8775" y="1583999"/>
            <a:ext cx="8426450" cy="446400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Los entrevistados declararon que las personas del entorno del niño que participan de manera fundamental en su cuidado son: </a:t>
            </a:r>
            <a:r>
              <a:rPr lang="es-MX" dirty="0">
                <a:solidFill>
                  <a:schemeClr val="tx1"/>
                </a:solidFill>
              </a:rPr>
              <a:t>Madre (99%), Padre (67%), Abuela (47%). Le siguen de manera menos significativa: Hermana (17%), Tía (13%), Hermano (11%), Abuelo (10%) y Tío (2%).</a:t>
            </a:r>
            <a:endParaRPr lang="es-CL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De ellos, en la mayoría de los casos el cuidador principal fue identificado como la Madre.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>
              <a:solidFill>
                <a:schemeClr val="tx1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145BB35-9B92-45D5-8706-4BF79356CD6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127" y="3430273"/>
            <a:ext cx="3977729" cy="282086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683037BE-CE51-47F8-8BBC-A158888373C4}"/>
              </a:ext>
            </a:extLst>
          </p:cNvPr>
          <p:cNvSpPr/>
          <p:nvPr/>
        </p:nvSpPr>
        <p:spPr>
          <a:xfrm>
            <a:off x="5126383" y="3122496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400" dirty="0"/>
              <a:t>Impacto laboral para el cuidador principal</a:t>
            </a:r>
            <a:endParaRPr lang="es-CL" sz="1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69D24F3-59B7-4F83-8634-8493587B656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568" y="3430272"/>
            <a:ext cx="4141919" cy="282086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B8CA78F-F726-46D3-AA40-877A86A0E10F}"/>
              </a:ext>
            </a:extLst>
          </p:cNvPr>
          <p:cNvSpPr/>
          <p:nvPr/>
        </p:nvSpPr>
        <p:spPr>
          <a:xfrm>
            <a:off x="467447" y="3122496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1400" dirty="0"/>
              <a:t>Actividades realizadas por el cuidador principal</a:t>
            </a:r>
          </a:p>
        </p:txBody>
      </p:sp>
    </p:spTree>
    <p:extLst>
      <p:ext uri="{BB962C8B-B14F-4D97-AF65-F5344CB8AC3E}">
        <p14:creationId xmlns:p14="http://schemas.microsoft.com/office/powerpoint/2010/main" val="4044051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71E9D-B439-42B9-AE7B-8992D4D53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es-ES" dirty="0"/>
              <a:t>Impacto en el niño/a en tratamiento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D04754-9C3B-4D36-962D-6538E0469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AAB106-1CBC-4EAC-B118-94BB9D5B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5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99E607F-465A-42BB-9047-8F13C712777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A4E25EB-C316-4990-BCF2-6049AEE69F2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66 personas declaran que al momento de la entrevista el niño/a asiste a un establecimiento educacional o que ha asistido previamente. Entre ellos, el 13,6% ha repetido al menos un curso. </a:t>
            </a:r>
          </a:p>
          <a:p>
            <a:r>
              <a:rPr lang="es-ES" dirty="0">
                <a:solidFill>
                  <a:schemeClr val="tx1"/>
                </a:solidFill>
              </a:rPr>
              <a:t>Otros impactos:</a:t>
            </a:r>
          </a:p>
          <a:p>
            <a:endParaRPr lang="es-ES" dirty="0">
              <a:solidFill>
                <a:schemeClr val="tx1"/>
              </a:solidFill>
            </a:endParaRPr>
          </a:p>
          <a:p>
            <a:endParaRPr lang="es-C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1FC518D-4E44-4A30-AF06-73CA5FA0BE7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743409"/>
            <a:ext cx="4754961" cy="3410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18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4D315-0714-4687-B140-30AA49709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es-ES" dirty="0"/>
              <a:t>Impacto en las familias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81EEF3-836F-4708-8D2F-9A04CBA3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7774CC-E1BB-4707-9C66-29B21C888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6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002237-A33F-4169-B681-BBED6D01C41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007DF75-E18C-420B-A3AA-C28CACAF865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El 55% de los entrevistados (49 familias) corresponde a hogares que han tenido que cambiar su ciudad de residencia para facilitar tratamiento del niño/a diagnosticado. El 69% de estas familias se trasladó hacia la ciudad de Santiago y 80% declaran que es un cambio temporal.</a:t>
            </a:r>
            <a:endParaRPr lang="es-CL" dirty="0">
              <a:solidFill>
                <a:schemeClr val="tx1"/>
              </a:solidFill>
            </a:endParaRP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ES" dirty="0">
                <a:solidFill>
                  <a:schemeClr val="tx1"/>
                </a:solidFill>
              </a:rPr>
              <a:t>El 82% declara que la enfermedad ha tenido un efecto negativo en la vida familiar</a:t>
            </a:r>
            <a:endParaRPr lang="es-CL" dirty="0">
              <a:solidFill>
                <a:schemeClr val="tx1"/>
              </a:solidFill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C4726BF-5380-4BD1-88F6-24D0D27DB3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105826"/>
              </p:ext>
            </p:extLst>
          </p:nvPr>
        </p:nvGraphicFramePr>
        <p:xfrm>
          <a:off x="393414" y="2757352"/>
          <a:ext cx="4022725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4100">
                  <a:extLst>
                    <a:ext uri="{9D8B030D-6E8A-4147-A177-3AD203B41FA5}">
                      <a16:colId xmlns:a16="http://schemas.microsoft.com/office/drawing/2014/main" val="4146158147"/>
                    </a:ext>
                  </a:extLst>
                </a:gridCol>
                <a:gridCol w="978535">
                  <a:extLst>
                    <a:ext uri="{9D8B030D-6E8A-4147-A177-3AD203B41FA5}">
                      <a16:colId xmlns:a16="http://schemas.microsoft.com/office/drawing/2014/main" val="1944728548"/>
                    </a:ext>
                  </a:extLst>
                </a:gridCol>
                <a:gridCol w="720090">
                  <a:extLst>
                    <a:ext uri="{9D8B030D-6E8A-4147-A177-3AD203B41FA5}">
                      <a16:colId xmlns:a16="http://schemas.microsoft.com/office/drawing/2014/main" val="11576362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Frecuencia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%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6316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Casa/departamento propio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20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40,8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96900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Casa/departamento arrendado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17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34,7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28837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Casa/departamento de otra persona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9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18,4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6804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Casa de acogida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3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6,1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19299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Total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>
                          <a:effectLst/>
                        </a:rPr>
                        <a:t>49</a:t>
                      </a:r>
                      <a:endParaRPr lang="es-CL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1200" dirty="0">
                          <a:effectLst/>
                        </a:rPr>
                        <a:t> </a:t>
                      </a:r>
                      <a:endParaRPr lang="es-CL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8210941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FC141DA5-40F9-4F51-8942-F06C34630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8" y="2444952"/>
            <a:ext cx="329449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L" sz="1200" b="0" i="0" u="none" strike="noStrike" cap="none" normalizeH="0" baseline="0" dirty="0" bmk="_Toc70406955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Situación de vivienda en la ciudad de destino</a:t>
            </a:r>
            <a:r>
              <a:rPr kumimoji="0" lang="es-ES" altLang="es-C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s-CL" altLang="es-C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092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FB074-913C-4C03-92E3-56DBE9F1B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es-ES" dirty="0"/>
              <a:t>Impacto en la madre y el padre del niño/a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E5243F-2359-4A16-9054-DEF399E6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4018E-7A1A-46E8-B19F-2547FDC1C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7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128088-292F-4FD4-B968-AA5C456AC40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9F45A59-8C7B-4B62-850F-A5F068AEF10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</a:rPr>
              <a:t>El impacto del diagnóstico puede ser diferente para la madre y el padre del niño/a. Esto está directamente relacionado con el hecho de que el cuidador principal del niño/a es mayoritariamente la madre.</a:t>
            </a:r>
          </a:p>
          <a:p>
            <a:r>
              <a:rPr lang="es-ES" dirty="0"/>
              <a:t>Impacto laboral en la madre y el padre del niño/a</a:t>
            </a:r>
            <a:endParaRPr lang="es-CL" dirty="0"/>
          </a:p>
          <a:p>
            <a:endParaRPr lang="es-CL" dirty="0"/>
          </a:p>
          <a:p>
            <a:endParaRPr lang="es-C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2B0118-0BFF-45B4-9D33-2AD88E5A128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819" y="2736304"/>
            <a:ext cx="5470361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008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B0D4A-2F52-4B0B-95AF-B459B0838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Impacto en la madre y el padre del niño/a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E7C428-8189-4094-ABB7-8A360D2B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FAF4D9-A77A-4593-9067-FAB119C70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8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BB78468-25DD-48B4-BCCB-E8331EB252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53A9045-75E4-40FB-B955-51E9B0C0400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ES" dirty="0"/>
              <a:t>Actividades realizadas por la madre y el padre del niño/a</a:t>
            </a:r>
            <a:endParaRPr lang="es-CL" dirty="0"/>
          </a:p>
          <a:p>
            <a:endParaRPr lang="es-C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F910A36-597F-4D72-A830-DDD811F3B4A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921" y="1950085"/>
            <a:ext cx="5612130" cy="408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815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7E14C-A0E7-4302-ABB9-95D441303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5" y="720000"/>
            <a:ext cx="8426450" cy="304699"/>
          </a:xfrm>
        </p:spPr>
        <p:txBody>
          <a:bodyPr/>
          <a:lstStyle/>
          <a:p>
            <a:r>
              <a:rPr lang="es-ES" dirty="0"/>
              <a:t>Impacto en la vida de pareja del entrevistado</a:t>
            </a:r>
            <a:endParaRPr lang="es-C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2E4A6B-B3C3-411E-B67A-48526087A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FE2C3-6A20-42EC-886E-EF289D95BA3B}" type="datetime1">
              <a:rPr lang="es-CL" noProof="0" smtClean="0"/>
              <a:t>25-05-2021</a:t>
            </a:fld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757DE-BFD4-4EF4-B40C-F0067349C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283B9-FFF6-453B-AC0D-E567660F7771}" type="slidenum">
              <a:rPr lang="en-GB" noProof="0" smtClean="0"/>
              <a:t>9</a:t>
            </a:fld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8C6F9F-E696-40DD-9BD0-ED56F86B0F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F669A93-7715-4696-8542-C2B13BE12A7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Los aspectos más afectados por el diagnóstico son la vida social y la intimidad de pareja.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La comunicación y cercanía emocional, aparecen en su mayoría como levemente o no afectados.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chemeClr val="tx1"/>
                </a:solidFill>
              </a:rPr>
              <a:t>El 18,9% de los entrevistados indican que, posterior al diagnóstico o tratamiento del niño/a, se terminó la relación con su pareja. </a:t>
            </a:r>
            <a:endParaRPr lang="es-CL" dirty="0">
              <a:solidFill>
                <a:schemeClr val="tx1"/>
              </a:solidFill>
            </a:endParaRPr>
          </a:p>
          <a:p>
            <a:endParaRPr lang="es-CL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E2197FD-A0EA-4882-8BBB-37A86A2D3AB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292" y="3137689"/>
            <a:ext cx="5175416" cy="3720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200682"/>
      </p:ext>
    </p:extLst>
  </p:cSld>
  <p:clrMapOvr>
    <a:masterClrMapping/>
  </p:clrMapOvr>
</p:sld>
</file>

<file path=ppt/theme/theme1.xml><?xml version="1.0" encoding="utf-8"?>
<a:theme xmlns:a="http://schemas.openxmlformats.org/drawingml/2006/main" name="170810_PPT-Master_UK">
  <a:themeElements>
    <a:clrScheme name="DKMS scwarz">
      <a:dk1>
        <a:srgbClr val="000000"/>
      </a:dk1>
      <a:lt1>
        <a:sysClr val="window" lastClr="FFFFFF"/>
      </a:lt1>
      <a:dk2>
        <a:srgbClr val="FEDB00"/>
      </a:dk2>
      <a:lt2>
        <a:srgbClr val="753BBD"/>
      </a:lt2>
      <a:accent1>
        <a:srgbClr val="E2001A"/>
      </a:accent1>
      <a:accent2>
        <a:srgbClr val="F399A3"/>
      </a:accent2>
      <a:accent3>
        <a:srgbClr val="EE6676"/>
      </a:accent3>
      <a:accent4>
        <a:srgbClr val="E83348"/>
      </a:accent4>
      <a:accent5>
        <a:srgbClr val="00A3E0"/>
      </a:accent5>
      <a:accent6>
        <a:srgbClr val="78D64B"/>
      </a:accent6>
      <a:hlink>
        <a:srgbClr val="000000"/>
      </a:hlink>
      <a:folHlink>
        <a:srgbClr val="000000"/>
      </a:folHlink>
    </a:clrScheme>
    <a:fontScheme name="Benutzerdefiniert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ADA"/>
        </a:solidFill>
      </a:spPr>
      <a:bodyPr wrap="square" lIns="36000" tIns="36000" rIns="36000" bIns="36000" rtlCol="0" anchor="t">
        <a:noAutofit/>
      </a:bodyPr>
      <a:lstStyle>
        <a:defPPr marL="180000" indent="-180000" algn="l">
          <a:spcBef>
            <a:spcPts val="600"/>
          </a:spcBef>
          <a:buClr>
            <a:schemeClr val="accent1"/>
          </a:buClr>
          <a:buFont typeface="Arial" panose="020B0604020202020204" pitchFamily="34" charset="0"/>
          <a:buChar char="•"/>
          <a:defRPr dirty="0" err="1" smtClean="0"/>
        </a:defPPr>
      </a:lst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180000" indent="-180000" algn="l" defTabSz="914400" rtl="0" eaLnBrk="1" latinLnBrk="0" hangingPunct="1">
          <a:spcBef>
            <a:spcPts val="600"/>
          </a:spcBef>
          <a:buClr>
            <a:schemeClr val="accent1"/>
          </a:buClr>
          <a:buFont typeface="Arial" panose="020B0604020202020204" pitchFamily="34" charset="0"/>
          <a:buChar char="•"/>
          <a:defRPr sz="1800" kern="1200" baseline="0" dirty="0" err="1" smtClean="0">
            <a:solidFill>
              <a:schemeClr val="tx1"/>
            </a:solidFill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DKMS black 100%">
      <a:srgbClr val="000000"/>
    </a:custClr>
    <a:custClr name="80%">
      <a:srgbClr val="575756"/>
    </a:custClr>
    <a:custClr name="60%">
      <a:srgbClr val="878787"/>
    </a:custClr>
    <a:custClr name="40%">
      <a:srgbClr val="B2B2B2"/>
    </a:custClr>
    <a:custClr name="20%">
      <a:srgbClr val="DADADA"/>
    </a:custClr>
  </a:custClrLst>
  <a:extLst>
    <a:ext uri="{05A4C25C-085E-4340-85A3-A5531E510DB2}">
      <thm15:themeFamily xmlns:thm15="http://schemas.microsoft.com/office/thememl/2012/main" name="PPT_Template CL.potx" id="{A0F9AEF5-1428-42D0-8098-A24EE7B44535}" vid="{4C0180B4-D494-4B17-864C-AE3AE5668B2C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</TotalTime>
  <Words>823</Words>
  <Application>Microsoft Office PowerPoint</Application>
  <PresentationFormat>On-screen Show (4:3)</PresentationFormat>
  <Paragraphs>145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 3</vt:lpstr>
      <vt:lpstr>170810_PPT-Master_UK</vt:lpstr>
      <vt:lpstr>Costos socioeconómicos de enfermedades oncohematológicas en pacientes pediátricos</vt:lpstr>
      <vt:lpstr>Introducción</vt:lpstr>
      <vt:lpstr>Antecedentes del paciente</vt:lpstr>
      <vt:lpstr>La enfermedad y su impacto en la familia</vt:lpstr>
      <vt:lpstr>Impacto en el niño/a en tratamiento</vt:lpstr>
      <vt:lpstr>Impacto en las familias</vt:lpstr>
      <vt:lpstr>Impacto en la madre y el padre del niño/a</vt:lpstr>
      <vt:lpstr>Impacto en la madre y el padre del niño/a</vt:lpstr>
      <vt:lpstr>Impacto en la vida de pareja del entrevistado</vt:lpstr>
      <vt:lpstr>Carga económica de la enfermedad</vt:lpstr>
      <vt:lpstr>Carga económica de la enfermedad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Boelk, Torben</dc:creator>
  <dc:description>Optimized for Power Point 2010</dc:description>
  <cp:lastModifiedBy>Dueñas, Natalia</cp:lastModifiedBy>
  <cp:revision>24</cp:revision>
  <dcterms:created xsi:type="dcterms:W3CDTF">2018-01-05T12:35:33Z</dcterms:created>
  <dcterms:modified xsi:type="dcterms:W3CDTF">2021-05-25T15:24:24Z</dcterms:modified>
  <cp:category>PowerPoint Master</cp:category>
</cp:coreProperties>
</file>