
<file path=[Content_Types].xml><?xml version="1.0" encoding="utf-8"?>
<Types xmlns="http://schemas.openxmlformats.org/package/2006/content-types">
  <Default Extension="jpeg" ContentType="image/jpeg"/>
  <Default Extension="jpg" ContentType="image/jpeg"/>
  <Default Extension="mIX2AiP2IXZO3o86x4vJvQKFRBN"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1"/>
  </p:notesMasterIdLst>
  <p:handoutMasterIdLst>
    <p:handoutMasterId r:id="rId22"/>
  </p:handoutMasterIdLst>
  <p:sldIdLst>
    <p:sldId id="792" r:id="rId2"/>
    <p:sldId id="793" r:id="rId3"/>
    <p:sldId id="794" r:id="rId4"/>
    <p:sldId id="530" r:id="rId5"/>
    <p:sldId id="837" r:id="rId6"/>
    <p:sldId id="266" r:id="rId7"/>
    <p:sldId id="834" r:id="rId8"/>
    <p:sldId id="835" r:id="rId9"/>
    <p:sldId id="816" r:id="rId10"/>
    <p:sldId id="817" r:id="rId11"/>
    <p:sldId id="836" r:id="rId12"/>
    <p:sldId id="822" r:id="rId13"/>
    <p:sldId id="823" r:id="rId14"/>
    <p:sldId id="826" r:id="rId15"/>
    <p:sldId id="827" r:id="rId16"/>
    <p:sldId id="828" r:id="rId17"/>
    <p:sldId id="831" r:id="rId18"/>
    <p:sldId id="798" r:id="rId19"/>
    <p:sldId id="799" r:id="rId20"/>
  </p:sldIdLst>
  <p:sldSz cx="9144000" cy="6858000" type="screen4x3"/>
  <p:notesSz cx="7019925" cy="930592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1" userDrawn="1">
          <p15:clr>
            <a:srgbClr val="A4A3A4"/>
          </p15:clr>
        </p15:guide>
        <p15:guide id="2" pos="221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07" autoAdjust="0"/>
    <p:restoredTop sz="78108" autoAdjust="0"/>
  </p:normalViewPr>
  <p:slideViewPr>
    <p:cSldViewPr>
      <p:cViewPr varScale="1">
        <p:scale>
          <a:sx n="56" d="100"/>
          <a:sy n="56" d="100"/>
        </p:scale>
        <p:origin x="186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2046" y="-1902"/>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_rels/data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3.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_rels/drawing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738438-0FB7-42CD-8050-E4515EFCE312}"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6A19017B-A6FC-4DC5-A959-21CD8829DC66}">
      <dgm:prSet/>
      <dgm:spPr/>
      <dgm:t>
        <a:bodyPr/>
        <a:lstStyle/>
        <a:p>
          <a:pPr algn="l"/>
          <a:r>
            <a:rPr lang="en-US" dirty="0"/>
            <a:t>Learn why the COH develops service standards for HIV services.</a:t>
          </a:r>
        </a:p>
        <a:p>
          <a:pPr algn="l"/>
          <a:r>
            <a:rPr lang="en-US" dirty="0"/>
            <a:t>Learn about the functions of the Standards and Best Practices Committee.</a:t>
          </a:r>
        </a:p>
        <a:p>
          <a:pPr algn="l"/>
          <a:r>
            <a:rPr lang="en-US" dirty="0"/>
            <a:t>Learn how community members help shape standards of care in Los Angeles County.</a:t>
          </a:r>
        </a:p>
      </dgm:t>
    </dgm:pt>
    <dgm:pt modelId="{8B741A8B-F8CC-4071-BDDC-027B7D2E886B}" type="parTrans" cxnId="{D6CBD52C-C7BE-451B-B5A1-9CDE63FB77E0}">
      <dgm:prSet/>
      <dgm:spPr/>
      <dgm:t>
        <a:bodyPr/>
        <a:lstStyle/>
        <a:p>
          <a:endParaRPr lang="en-US"/>
        </a:p>
      </dgm:t>
    </dgm:pt>
    <dgm:pt modelId="{CC376D19-B0D4-4F5D-99F3-93B761E061D5}" type="sibTrans" cxnId="{D6CBD52C-C7BE-451B-B5A1-9CDE63FB77E0}">
      <dgm:prSet/>
      <dgm:spPr/>
      <dgm:t>
        <a:bodyPr/>
        <a:lstStyle/>
        <a:p>
          <a:endParaRPr lang="en-US"/>
        </a:p>
      </dgm:t>
    </dgm:pt>
    <dgm:pt modelId="{B2A3DFEE-C2EC-44FA-AA9B-15C60FC4AD04}" type="pres">
      <dgm:prSet presAssocID="{CD738438-0FB7-42CD-8050-E4515EFCE312}" presName="diagram" presStyleCnt="0">
        <dgm:presLayoutVars>
          <dgm:dir/>
          <dgm:resizeHandles val="exact"/>
        </dgm:presLayoutVars>
      </dgm:prSet>
      <dgm:spPr/>
    </dgm:pt>
    <dgm:pt modelId="{FCD3A84F-663D-4A34-B243-91277D507C4B}" type="pres">
      <dgm:prSet presAssocID="{6A19017B-A6FC-4DC5-A959-21CD8829DC66}" presName="node" presStyleLbl="node1" presStyleIdx="0" presStyleCnt="1" custLinFactNeighborY="-21230">
        <dgm:presLayoutVars>
          <dgm:bulletEnabled val="1"/>
        </dgm:presLayoutVars>
      </dgm:prSet>
      <dgm:spPr/>
    </dgm:pt>
  </dgm:ptLst>
  <dgm:cxnLst>
    <dgm:cxn modelId="{D6CBD52C-C7BE-451B-B5A1-9CDE63FB77E0}" srcId="{CD738438-0FB7-42CD-8050-E4515EFCE312}" destId="{6A19017B-A6FC-4DC5-A959-21CD8829DC66}" srcOrd="0" destOrd="0" parTransId="{8B741A8B-F8CC-4071-BDDC-027B7D2E886B}" sibTransId="{CC376D19-B0D4-4F5D-99F3-93B761E061D5}"/>
    <dgm:cxn modelId="{C5E80E3C-4F50-4CB6-A6BA-A7E5776967A8}" type="presOf" srcId="{CD738438-0FB7-42CD-8050-E4515EFCE312}" destId="{B2A3DFEE-C2EC-44FA-AA9B-15C60FC4AD04}" srcOrd="0" destOrd="0" presId="urn:microsoft.com/office/officeart/2005/8/layout/default"/>
    <dgm:cxn modelId="{7105DDEF-45C6-49BB-BBDF-7A5C2832BD79}" type="presOf" srcId="{6A19017B-A6FC-4DC5-A959-21CD8829DC66}" destId="{FCD3A84F-663D-4A34-B243-91277D507C4B}" srcOrd="0" destOrd="0" presId="urn:microsoft.com/office/officeart/2005/8/layout/default"/>
    <dgm:cxn modelId="{C3D13368-C37B-46C0-A6A0-786A8CE3A551}" type="presParOf" srcId="{B2A3DFEE-C2EC-44FA-AA9B-15C60FC4AD04}" destId="{FCD3A84F-663D-4A34-B243-91277D507C4B}"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2CAEB33-2F9E-4212-84AC-E69FD24028BF}"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6FC3542-7EA5-4919-9216-821A712158DD}">
      <dgm:prSet/>
      <dgm:spPr/>
      <dgm:t>
        <a:bodyPr/>
        <a:lstStyle/>
        <a:p>
          <a:r>
            <a:rPr lang="en-US"/>
            <a:t>Written guidelines that outline for DHSP-funded agencies  the elements and expectations for implementing a service category in the EMA or TGA</a:t>
          </a:r>
        </a:p>
      </dgm:t>
    </dgm:pt>
    <dgm:pt modelId="{F5CCBAEF-BC81-4613-B586-A7861A54E079}" type="parTrans" cxnId="{8A0537D3-DACF-432D-8A9B-D2F81D4272A2}">
      <dgm:prSet/>
      <dgm:spPr/>
      <dgm:t>
        <a:bodyPr/>
        <a:lstStyle/>
        <a:p>
          <a:endParaRPr lang="en-US"/>
        </a:p>
      </dgm:t>
    </dgm:pt>
    <dgm:pt modelId="{B90AF7FF-2981-4E57-9FDA-61FE2F0F466E}" type="sibTrans" cxnId="{8A0537D3-DACF-432D-8A9B-D2F81D4272A2}">
      <dgm:prSet/>
      <dgm:spPr/>
      <dgm:t>
        <a:bodyPr/>
        <a:lstStyle/>
        <a:p>
          <a:endParaRPr lang="en-US"/>
        </a:p>
      </dgm:t>
    </dgm:pt>
    <dgm:pt modelId="{ECA38257-9CDF-4207-867C-AFFD8DC0D2A6}">
      <dgm:prSet/>
      <dgm:spPr/>
      <dgm:t>
        <a:bodyPr/>
        <a:lstStyle/>
        <a:p>
          <a:r>
            <a:rPr lang="en-US"/>
            <a:t>Service standards are designed to:</a:t>
          </a:r>
        </a:p>
      </dgm:t>
    </dgm:pt>
    <dgm:pt modelId="{2BBDC36A-D297-482C-9D94-6BEC0837EB6E}" type="parTrans" cxnId="{34B41C8F-0FF8-4EC9-9835-4E2E385A4631}">
      <dgm:prSet/>
      <dgm:spPr/>
      <dgm:t>
        <a:bodyPr/>
        <a:lstStyle/>
        <a:p>
          <a:endParaRPr lang="en-US"/>
        </a:p>
      </dgm:t>
    </dgm:pt>
    <dgm:pt modelId="{23798460-8EC4-4007-92D7-5E3A0CBD0D16}" type="sibTrans" cxnId="{34B41C8F-0FF8-4EC9-9835-4E2E385A4631}">
      <dgm:prSet/>
      <dgm:spPr/>
      <dgm:t>
        <a:bodyPr/>
        <a:lstStyle/>
        <a:p>
          <a:endParaRPr lang="en-US"/>
        </a:p>
      </dgm:t>
    </dgm:pt>
    <dgm:pt modelId="{EE5DDC68-16B8-4D77-BB32-529A9DBD96C2}">
      <dgm:prSet/>
      <dgm:spPr/>
      <dgm:t>
        <a:bodyPr/>
        <a:lstStyle/>
        <a:p>
          <a:r>
            <a:rPr lang="en-US" dirty="0"/>
            <a:t>Ensure that all contractors provide the same basic service components</a:t>
          </a:r>
        </a:p>
      </dgm:t>
    </dgm:pt>
    <dgm:pt modelId="{663EDDB2-ABC1-485C-BC44-3B33767B3172}" type="parTrans" cxnId="{8A39F958-2618-4687-B3F1-B412A9C52BE3}">
      <dgm:prSet/>
      <dgm:spPr/>
      <dgm:t>
        <a:bodyPr/>
        <a:lstStyle/>
        <a:p>
          <a:endParaRPr lang="en-US"/>
        </a:p>
      </dgm:t>
    </dgm:pt>
    <dgm:pt modelId="{4EFA1A9C-89FA-4626-97A4-020163B2B943}" type="sibTrans" cxnId="{8A39F958-2618-4687-B3F1-B412A9C52BE3}">
      <dgm:prSet/>
      <dgm:spPr/>
      <dgm:t>
        <a:bodyPr/>
        <a:lstStyle/>
        <a:p>
          <a:endParaRPr lang="en-US"/>
        </a:p>
      </dgm:t>
    </dgm:pt>
    <dgm:pt modelId="{CF417180-A866-4A22-999F-AB0B043FCD3E}">
      <dgm:prSet/>
      <dgm:spPr/>
      <dgm:t>
        <a:bodyPr/>
        <a:lstStyle/>
        <a:p>
          <a:r>
            <a:rPr lang="en-US" dirty="0"/>
            <a:t>Establish a minimal level of service or care</a:t>
          </a:r>
        </a:p>
      </dgm:t>
    </dgm:pt>
    <dgm:pt modelId="{35955AC6-0538-4357-926C-80D293908CFF}" type="parTrans" cxnId="{C5520D0D-228A-42D5-8E4E-98874DFDACDD}">
      <dgm:prSet/>
      <dgm:spPr/>
      <dgm:t>
        <a:bodyPr/>
        <a:lstStyle/>
        <a:p>
          <a:endParaRPr lang="en-US"/>
        </a:p>
      </dgm:t>
    </dgm:pt>
    <dgm:pt modelId="{0870172A-AA0E-4D75-9A3B-AE8C89ECDCBE}" type="sibTrans" cxnId="{C5520D0D-228A-42D5-8E4E-98874DFDACDD}">
      <dgm:prSet/>
      <dgm:spPr/>
      <dgm:t>
        <a:bodyPr/>
        <a:lstStyle/>
        <a:p>
          <a:endParaRPr lang="en-US"/>
        </a:p>
      </dgm:t>
    </dgm:pt>
    <dgm:pt modelId="{0C52D524-693F-4C09-A801-46853BDB9010}">
      <dgm:prSet/>
      <dgm:spPr/>
      <dgm:t>
        <a:bodyPr/>
        <a:lstStyle/>
        <a:p>
          <a:r>
            <a:rPr lang="en-US"/>
            <a:t>A jurisdiction’s service standards include:</a:t>
          </a:r>
        </a:p>
      </dgm:t>
    </dgm:pt>
    <dgm:pt modelId="{AF3DB996-EF72-479E-9639-8089B1CD0009}" type="parTrans" cxnId="{5E1043D3-4A1D-40AC-937E-3666FF578747}">
      <dgm:prSet/>
      <dgm:spPr/>
      <dgm:t>
        <a:bodyPr/>
        <a:lstStyle/>
        <a:p>
          <a:endParaRPr lang="en-US"/>
        </a:p>
      </dgm:t>
    </dgm:pt>
    <dgm:pt modelId="{16367245-8F47-4477-AABE-1DE2DC850158}" type="sibTrans" cxnId="{5E1043D3-4A1D-40AC-937E-3666FF578747}">
      <dgm:prSet/>
      <dgm:spPr/>
      <dgm:t>
        <a:bodyPr/>
        <a:lstStyle/>
        <a:p>
          <a:endParaRPr lang="en-US"/>
        </a:p>
      </dgm:t>
    </dgm:pt>
    <dgm:pt modelId="{D9233E1B-27BB-4B41-BEF2-620A4E757D45}">
      <dgm:prSet/>
      <dgm:spPr/>
      <dgm:t>
        <a:bodyPr/>
        <a:lstStyle/>
        <a:p>
          <a:r>
            <a:rPr lang="en-US"/>
            <a:t>Universal service standards that apply to all service categories</a:t>
          </a:r>
        </a:p>
      </dgm:t>
    </dgm:pt>
    <dgm:pt modelId="{EBB6CCBB-1640-4AB0-A9E4-24DDF03ECD5D}" type="parTrans" cxnId="{055C42A5-A513-4211-8219-84B9668733B7}">
      <dgm:prSet/>
      <dgm:spPr/>
      <dgm:t>
        <a:bodyPr/>
        <a:lstStyle/>
        <a:p>
          <a:endParaRPr lang="en-US"/>
        </a:p>
      </dgm:t>
    </dgm:pt>
    <dgm:pt modelId="{283BA266-3320-4224-A88F-1780E3998758}" type="sibTrans" cxnId="{055C42A5-A513-4211-8219-84B9668733B7}">
      <dgm:prSet/>
      <dgm:spPr/>
      <dgm:t>
        <a:bodyPr/>
        <a:lstStyle/>
        <a:p>
          <a:endParaRPr lang="en-US"/>
        </a:p>
      </dgm:t>
    </dgm:pt>
    <dgm:pt modelId="{C2F3A0A5-FD4C-49EB-9DAA-204BEB41DADD}">
      <dgm:prSet/>
      <dgm:spPr/>
      <dgm:t>
        <a:bodyPr/>
        <a:lstStyle/>
        <a:p>
          <a:r>
            <a:rPr lang="en-US"/>
            <a:t>Separate standards for each funded service category</a:t>
          </a:r>
        </a:p>
      </dgm:t>
    </dgm:pt>
    <dgm:pt modelId="{1E2B07A2-FEF4-490F-A591-887D6C98955A}" type="parTrans" cxnId="{0A2AAE07-AA0D-4D3A-BC66-68AC31422A43}">
      <dgm:prSet/>
      <dgm:spPr/>
      <dgm:t>
        <a:bodyPr/>
        <a:lstStyle/>
        <a:p>
          <a:endParaRPr lang="en-US"/>
        </a:p>
      </dgm:t>
    </dgm:pt>
    <dgm:pt modelId="{568D9C57-75C1-4821-AF9B-7A2B2FD15736}" type="sibTrans" cxnId="{0A2AAE07-AA0D-4D3A-BC66-68AC31422A43}">
      <dgm:prSet/>
      <dgm:spPr/>
      <dgm:t>
        <a:bodyPr/>
        <a:lstStyle/>
        <a:p>
          <a:endParaRPr lang="en-US"/>
        </a:p>
      </dgm:t>
    </dgm:pt>
    <dgm:pt modelId="{060B85EB-B9AD-4FBA-9DA6-F7B6430467F0}" type="pres">
      <dgm:prSet presAssocID="{22CAEB33-2F9E-4212-84AC-E69FD24028BF}" presName="root" presStyleCnt="0">
        <dgm:presLayoutVars>
          <dgm:dir/>
          <dgm:resizeHandles val="exact"/>
        </dgm:presLayoutVars>
      </dgm:prSet>
      <dgm:spPr/>
    </dgm:pt>
    <dgm:pt modelId="{6722777A-1840-455D-878E-D34CEF3EC68C}" type="pres">
      <dgm:prSet presAssocID="{C6FC3542-7EA5-4919-9216-821A712158DD}" presName="compNode" presStyleCnt="0"/>
      <dgm:spPr/>
    </dgm:pt>
    <dgm:pt modelId="{510B6719-54B0-4ED9-9447-58D772707855}" type="pres">
      <dgm:prSet presAssocID="{C6FC3542-7EA5-4919-9216-821A712158DD}" presName="bgRect" presStyleLbl="bgShp" presStyleIdx="0" presStyleCnt="3"/>
      <dgm:spPr/>
    </dgm:pt>
    <dgm:pt modelId="{640E9F05-DEB4-4535-BB18-79DDFB241355}" type="pres">
      <dgm:prSet presAssocID="{C6FC3542-7EA5-4919-9216-821A712158D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esentation with Checklist"/>
        </a:ext>
      </dgm:extLst>
    </dgm:pt>
    <dgm:pt modelId="{767FA25C-9A24-44C8-A6D3-D25D3A89C18E}" type="pres">
      <dgm:prSet presAssocID="{C6FC3542-7EA5-4919-9216-821A712158DD}" presName="spaceRect" presStyleCnt="0"/>
      <dgm:spPr/>
    </dgm:pt>
    <dgm:pt modelId="{FD9868C5-1B5A-4BCB-A7A5-C9B67286D6AA}" type="pres">
      <dgm:prSet presAssocID="{C6FC3542-7EA5-4919-9216-821A712158DD}" presName="parTx" presStyleLbl="revTx" presStyleIdx="0" presStyleCnt="5">
        <dgm:presLayoutVars>
          <dgm:chMax val="0"/>
          <dgm:chPref val="0"/>
        </dgm:presLayoutVars>
      </dgm:prSet>
      <dgm:spPr/>
    </dgm:pt>
    <dgm:pt modelId="{CE71AD54-3A57-4F41-B3F1-1A098486CE3C}" type="pres">
      <dgm:prSet presAssocID="{B90AF7FF-2981-4E57-9FDA-61FE2F0F466E}" presName="sibTrans" presStyleCnt="0"/>
      <dgm:spPr/>
    </dgm:pt>
    <dgm:pt modelId="{F3F10322-E6A1-499A-8A7D-ED343DE9C1CA}" type="pres">
      <dgm:prSet presAssocID="{ECA38257-9CDF-4207-867C-AFFD8DC0D2A6}" presName="compNode" presStyleCnt="0"/>
      <dgm:spPr/>
    </dgm:pt>
    <dgm:pt modelId="{5848EE9A-665E-4FD7-8955-8ACF78F795DC}" type="pres">
      <dgm:prSet presAssocID="{ECA38257-9CDF-4207-867C-AFFD8DC0D2A6}" presName="bgRect" presStyleLbl="bgShp" presStyleIdx="1" presStyleCnt="3"/>
      <dgm:spPr/>
    </dgm:pt>
    <dgm:pt modelId="{55E61E78-A912-4D97-AE18-6FEB10692DF9}" type="pres">
      <dgm:prSet presAssocID="{ECA38257-9CDF-4207-867C-AFFD8DC0D2A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tor"/>
        </a:ext>
      </dgm:extLst>
    </dgm:pt>
    <dgm:pt modelId="{743C3D15-33C3-439B-A797-BAED57697D7F}" type="pres">
      <dgm:prSet presAssocID="{ECA38257-9CDF-4207-867C-AFFD8DC0D2A6}" presName="spaceRect" presStyleCnt="0"/>
      <dgm:spPr/>
    </dgm:pt>
    <dgm:pt modelId="{CA106DE6-1CAC-45F3-9DB5-5ADE42F002DB}" type="pres">
      <dgm:prSet presAssocID="{ECA38257-9CDF-4207-867C-AFFD8DC0D2A6}" presName="parTx" presStyleLbl="revTx" presStyleIdx="1" presStyleCnt="5">
        <dgm:presLayoutVars>
          <dgm:chMax val="0"/>
          <dgm:chPref val="0"/>
        </dgm:presLayoutVars>
      </dgm:prSet>
      <dgm:spPr/>
    </dgm:pt>
    <dgm:pt modelId="{44BFC902-EF5B-4A24-BF4A-2A37384E8F65}" type="pres">
      <dgm:prSet presAssocID="{ECA38257-9CDF-4207-867C-AFFD8DC0D2A6}" presName="desTx" presStyleLbl="revTx" presStyleIdx="2" presStyleCnt="5">
        <dgm:presLayoutVars/>
      </dgm:prSet>
      <dgm:spPr/>
    </dgm:pt>
    <dgm:pt modelId="{8F02941A-E859-4216-B552-F64B336D0478}" type="pres">
      <dgm:prSet presAssocID="{23798460-8EC4-4007-92D7-5E3A0CBD0D16}" presName="sibTrans" presStyleCnt="0"/>
      <dgm:spPr/>
    </dgm:pt>
    <dgm:pt modelId="{3FB2A7C7-6F57-49ED-9389-412B67F597DD}" type="pres">
      <dgm:prSet presAssocID="{0C52D524-693F-4C09-A801-46853BDB9010}" presName="compNode" presStyleCnt="0"/>
      <dgm:spPr/>
    </dgm:pt>
    <dgm:pt modelId="{350B1A30-3814-48E4-A6C3-91616C497B8E}" type="pres">
      <dgm:prSet presAssocID="{0C52D524-693F-4C09-A801-46853BDB9010}" presName="bgRect" presStyleLbl="bgShp" presStyleIdx="2" presStyleCnt="3"/>
      <dgm:spPr/>
    </dgm:pt>
    <dgm:pt modelId="{58EBBB52-383A-404C-B8B5-4487DAFAB86D}" type="pres">
      <dgm:prSet presAssocID="{0C52D524-693F-4C09-A801-46853BDB901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Judge"/>
        </a:ext>
      </dgm:extLst>
    </dgm:pt>
    <dgm:pt modelId="{AD2AFC4F-99A0-4670-8107-7024E983061D}" type="pres">
      <dgm:prSet presAssocID="{0C52D524-693F-4C09-A801-46853BDB9010}" presName="spaceRect" presStyleCnt="0"/>
      <dgm:spPr/>
    </dgm:pt>
    <dgm:pt modelId="{C01D484B-1A96-4F52-A435-CF5297A171CD}" type="pres">
      <dgm:prSet presAssocID="{0C52D524-693F-4C09-A801-46853BDB9010}" presName="parTx" presStyleLbl="revTx" presStyleIdx="3" presStyleCnt="5">
        <dgm:presLayoutVars>
          <dgm:chMax val="0"/>
          <dgm:chPref val="0"/>
        </dgm:presLayoutVars>
      </dgm:prSet>
      <dgm:spPr/>
    </dgm:pt>
    <dgm:pt modelId="{B4A7E4D9-5A88-4639-8A03-86C9F7520986}" type="pres">
      <dgm:prSet presAssocID="{0C52D524-693F-4C09-A801-46853BDB9010}" presName="desTx" presStyleLbl="revTx" presStyleIdx="4" presStyleCnt="5">
        <dgm:presLayoutVars/>
      </dgm:prSet>
      <dgm:spPr/>
    </dgm:pt>
  </dgm:ptLst>
  <dgm:cxnLst>
    <dgm:cxn modelId="{ADCC0907-91CC-4884-9BC8-AA2B67E984F3}" type="presOf" srcId="{CF417180-A866-4A22-999F-AB0B043FCD3E}" destId="{44BFC902-EF5B-4A24-BF4A-2A37384E8F65}" srcOrd="0" destOrd="1" presId="urn:microsoft.com/office/officeart/2018/2/layout/IconVerticalSolidList"/>
    <dgm:cxn modelId="{0A2AAE07-AA0D-4D3A-BC66-68AC31422A43}" srcId="{0C52D524-693F-4C09-A801-46853BDB9010}" destId="{C2F3A0A5-FD4C-49EB-9DAA-204BEB41DADD}" srcOrd="1" destOrd="0" parTransId="{1E2B07A2-FEF4-490F-A591-887D6C98955A}" sibTransId="{568D9C57-75C1-4821-AF9B-7A2B2FD15736}"/>
    <dgm:cxn modelId="{9427AD08-9EB9-4232-A3F3-FF49A17C519F}" type="presOf" srcId="{ECA38257-9CDF-4207-867C-AFFD8DC0D2A6}" destId="{CA106DE6-1CAC-45F3-9DB5-5ADE42F002DB}" srcOrd="0" destOrd="0" presId="urn:microsoft.com/office/officeart/2018/2/layout/IconVerticalSolidList"/>
    <dgm:cxn modelId="{C5520D0D-228A-42D5-8E4E-98874DFDACDD}" srcId="{ECA38257-9CDF-4207-867C-AFFD8DC0D2A6}" destId="{CF417180-A866-4A22-999F-AB0B043FCD3E}" srcOrd="1" destOrd="0" parTransId="{35955AC6-0538-4357-926C-80D293908CFF}" sibTransId="{0870172A-AA0E-4D75-9A3B-AE8C89ECDCBE}"/>
    <dgm:cxn modelId="{9383BC0F-B60C-48EF-972D-74FF8B6B67BF}" type="presOf" srcId="{0C52D524-693F-4C09-A801-46853BDB9010}" destId="{C01D484B-1A96-4F52-A435-CF5297A171CD}" srcOrd="0" destOrd="0" presId="urn:microsoft.com/office/officeart/2018/2/layout/IconVerticalSolidList"/>
    <dgm:cxn modelId="{3F744A42-55C3-4A8B-99B1-AE5566AC1E74}" type="presOf" srcId="{D9233E1B-27BB-4B41-BEF2-620A4E757D45}" destId="{B4A7E4D9-5A88-4639-8A03-86C9F7520986}" srcOrd="0" destOrd="0" presId="urn:microsoft.com/office/officeart/2018/2/layout/IconVerticalSolidList"/>
    <dgm:cxn modelId="{EB12C649-6209-4867-A999-B2ED524D34D0}" type="presOf" srcId="{EE5DDC68-16B8-4D77-BB32-529A9DBD96C2}" destId="{44BFC902-EF5B-4A24-BF4A-2A37384E8F65}" srcOrd="0" destOrd="0" presId="urn:microsoft.com/office/officeart/2018/2/layout/IconVerticalSolidList"/>
    <dgm:cxn modelId="{8A39F958-2618-4687-B3F1-B412A9C52BE3}" srcId="{ECA38257-9CDF-4207-867C-AFFD8DC0D2A6}" destId="{EE5DDC68-16B8-4D77-BB32-529A9DBD96C2}" srcOrd="0" destOrd="0" parTransId="{663EDDB2-ABC1-485C-BC44-3B33767B3172}" sibTransId="{4EFA1A9C-89FA-4626-97A4-020163B2B943}"/>
    <dgm:cxn modelId="{A9C6DA8D-57F2-4203-8EB6-B613A4B78E37}" type="presOf" srcId="{22CAEB33-2F9E-4212-84AC-E69FD24028BF}" destId="{060B85EB-B9AD-4FBA-9DA6-F7B6430467F0}" srcOrd="0" destOrd="0" presId="urn:microsoft.com/office/officeart/2018/2/layout/IconVerticalSolidList"/>
    <dgm:cxn modelId="{34B41C8F-0FF8-4EC9-9835-4E2E385A4631}" srcId="{22CAEB33-2F9E-4212-84AC-E69FD24028BF}" destId="{ECA38257-9CDF-4207-867C-AFFD8DC0D2A6}" srcOrd="1" destOrd="0" parTransId="{2BBDC36A-D297-482C-9D94-6BEC0837EB6E}" sibTransId="{23798460-8EC4-4007-92D7-5E3A0CBD0D16}"/>
    <dgm:cxn modelId="{BCA3E29F-8A9B-4EAE-B95C-40A9709B681F}" type="presOf" srcId="{C2F3A0A5-FD4C-49EB-9DAA-204BEB41DADD}" destId="{B4A7E4D9-5A88-4639-8A03-86C9F7520986}" srcOrd="0" destOrd="1" presId="urn:microsoft.com/office/officeart/2018/2/layout/IconVerticalSolidList"/>
    <dgm:cxn modelId="{055C42A5-A513-4211-8219-84B9668733B7}" srcId="{0C52D524-693F-4C09-A801-46853BDB9010}" destId="{D9233E1B-27BB-4B41-BEF2-620A4E757D45}" srcOrd="0" destOrd="0" parTransId="{EBB6CCBB-1640-4AB0-A9E4-24DDF03ECD5D}" sibTransId="{283BA266-3320-4224-A88F-1780E3998758}"/>
    <dgm:cxn modelId="{CC3483AD-F721-49F3-AE37-35A10BB3DE54}" type="presOf" srcId="{C6FC3542-7EA5-4919-9216-821A712158DD}" destId="{FD9868C5-1B5A-4BCB-A7A5-C9B67286D6AA}" srcOrd="0" destOrd="0" presId="urn:microsoft.com/office/officeart/2018/2/layout/IconVerticalSolidList"/>
    <dgm:cxn modelId="{8A0537D3-DACF-432D-8A9B-D2F81D4272A2}" srcId="{22CAEB33-2F9E-4212-84AC-E69FD24028BF}" destId="{C6FC3542-7EA5-4919-9216-821A712158DD}" srcOrd="0" destOrd="0" parTransId="{F5CCBAEF-BC81-4613-B586-A7861A54E079}" sibTransId="{B90AF7FF-2981-4E57-9FDA-61FE2F0F466E}"/>
    <dgm:cxn modelId="{5E1043D3-4A1D-40AC-937E-3666FF578747}" srcId="{22CAEB33-2F9E-4212-84AC-E69FD24028BF}" destId="{0C52D524-693F-4C09-A801-46853BDB9010}" srcOrd="2" destOrd="0" parTransId="{AF3DB996-EF72-479E-9639-8089B1CD0009}" sibTransId="{16367245-8F47-4477-AABE-1DE2DC850158}"/>
    <dgm:cxn modelId="{73CC2DB5-5928-4D6F-A60E-8B198ACF93EF}" type="presParOf" srcId="{060B85EB-B9AD-4FBA-9DA6-F7B6430467F0}" destId="{6722777A-1840-455D-878E-D34CEF3EC68C}" srcOrd="0" destOrd="0" presId="urn:microsoft.com/office/officeart/2018/2/layout/IconVerticalSolidList"/>
    <dgm:cxn modelId="{8BE577C9-E589-4033-A49A-CF395617C84E}" type="presParOf" srcId="{6722777A-1840-455D-878E-D34CEF3EC68C}" destId="{510B6719-54B0-4ED9-9447-58D772707855}" srcOrd="0" destOrd="0" presId="urn:microsoft.com/office/officeart/2018/2/layout/IconVerticalSolidList"/>
    <dgm:cxn modelId="{159C2BEA-A866-4121-80B8-51756F4C29EB}" type="presParOf" srcId="{6722777A-1840-455D-878E-D34CEF3EC68C}" destId="{640E9F05-DEB4-4535-BB18-79DDFB241355}" srcOrd="1" destOrd="0" presId="urn:microsoft.com/office/officeart/2018/2/layout/IconVerticalSolidList"/>
    <dgm:cxn modelId="{B1A0CAC6-1F59-4C19-BD20-373B18B23D3F}" type="presParOf" srcId="{6722777A-1840-455D-878E-D34CEF3EC68C}" destId="{767FA25C-9A24-44C8-A6D3-D25D3A89C18E}" srcOrd="2" destOrd="0" presId="urn:microsoft.com/office/officeart/2018/2/layout/IconVerticalSolidList"/>
    <dgm:cxn modelId="{2CA54438-D104-414D-916A-ED1FA60AAC1C}" type="presParOf" srcId="{6722777A-1840-455D-878E-D34CEF3EC68C}" destId="{FD9868C5-1B5A-4BCB-A7A5-C9B67286D6AA}" srcOrd="3" destOrd="0" presId="urn:microsoft.com/office/officeart/2018/2/layout/IconVerticalSolidList"/>
    <dgm:cxn modelId="{90787C1B-1486-4656-9615-FED9B1B8AAC5}" type="presParOf" srcId="{060B85EB-B9AD-4FBA-9DA6-F7B6430467F0}" destId="{CE71AD54-3A57-4F41-B3F1-1A098486CE3C}" srcOrd="1" destOrd="0" presId="urn:microsoft.com/office/officeart/2018/2/layout/IconVerticalSolidList"/>
    <dgm:cxn modelId="{59148D7E-20D1-416A-8467-3DD26683BDB7}" type="presParOf" srcId="{060B85EB-B9AD-4FBA-9DA6-F7B6430467F0}" destId="{F3F10322-E6A1-499A-8A7D-ED343DE9C1CA}" srcOrd="2" destOrd="0" presId="urn:microsoft.com/office/officeart/2018/2/layout/IconVerticalSolidList"/>
    <dgm:cxn modelId="{C6EA8D75-B16F-49E3-B324-D189289DA320}" type="presParOf" srcId="{F3F10322-E6A1-499A-8A7D-ED343DE9C1CA}" destId="{5848EE9A-665E-4FD7-8955-8ACF78F795DC}" srcOrd="0" destOrd="0" presId="urn:microsoft.com/office/officeart/2018/2/layout/IconVerticalSolidList"/>
    <dgm:cxn modelId="{8627E216-D54D-4DB5-B3EA-60189DB6CC2F}" type="presParOf" srcId="{F3F10322-E6A1-499A-8A7D-ED343DE9C1CA}" destId="{55E61E78-A912-4D97-AE18-6FEB10692DF9}" srcOrd="1" destOrd="0" presId="urn:microsoft.com/office/officeart/2018/2/layout/IconVerticalSolidList"/>
    <dgm:cxn modelId="{AD58439D-3242-45E3-B7AF-F2F0AFBF2BC6}" type="presParOf" srcId="{F3F10322-E6A1-499A-8A7D-ED343DE9C1CA}" destId="{743C3D15-33C3-439B-A797-BAED57697D7F}" srcOrd="2" destOrd="0" presId="urn:microsoft.com/office/officeart/2018/2/layout/IconVerticalSolidList"/>
    <dgm:cxn modelId="{DB9512AA-C69B-4370-B8FF-07C217C5D2D9}" type="presParOf" srcId="{F3F10322-E6A1-499A-8A7D-ED343DE9C1CA}" destId="{CA106DE6-1CAC-45F3-9DB5-5ADE42F002DB}" srcOrd="3" destOrd="0" presId="urn:microsoft.com/office/officeart/2018/2/layout/IconVerticalSolidList"/>
    <dgm:cxn modelId="{10FC27D5-9685-4094-AA46-53F6126C7698}" type="presParOf" srcId="{F3F10322-E6A1-499A-8A7D-ED343DE9C1CA}" destId="{44BFC902-EF5B-4A24-BF4A-2A37384E8F65}" srcOrd="4" destOrd="0" presId="urn:microsoft.com/office/officeart/2018/2/layout/IconVerticalSolidList"/>
    <dgm:cxn modelId="{8F46DCEB-A26B-4FA4-A8DD-7CCBAA8CE8A7}" type="presParOf" srcId="{060B85EB-B9AD-4FBA-9DA6-F7B6430467F0}" destId="{8F02941A-E859-4216-B552-F64B336D0478}" srcOrd="3" destOrd="0" presId="urn:microsoft.com/office/officeart/2018/2/layout/IconVerticalSolidList"/>
    <dgm:cxn modelId="{8AE11EBD-E3CF-44BC-BBF3-15BC20D6EC8D}" type="presParOf" srcId="{060B85EB-B9AD-4FBA-9DA6-F7B6430467F0}" destId="{3FB2A7C7-6F57-49ED-9389-412B67F597DD}" srcOrd="4" destOrd="0" presId="urn:microsoft.com/office/officeart/2018/2/layout/IconVerticalSolidList"/>
    <dgm:cxn modelId="{2ED4427C-B667-49A8-A0CC-E21B29615C03}" type="presParOf" srcId="{3FB2A7C7-6F57-49ED-9389-412B67F597DD}" destId="{350B1A30-3814-48E4-A6C3-91616C497B8E}" srcOrd="0" destOrd="0" presId="urn:microsoft.com/office/officeart/2018/2/layout/IconVerticalSolidList"/>
    <dgm:cxn modelId="{625AE62F-F44A-4ECD-9388-2F9167786F08}" type="presParOf" srcId="{3FB2A7C7-6F57-49ED-9389-412B67F597DD}" destId="{58EBBB52-383A-404C-B8B5-4487DAFAB86D}" srcOrd="1" destOrd="0" presId="urn:microsoft.com/office/officeart/2018/2/layout/IconVerticalSolidList"/>
    <dgm:cxn modelId="{A1180766-179A-4E65-A1EE-F3A24A32C652}" type="presParOf" srcId="{3FB2A7C7-6F57-49ED-9389-412B67F597DD}" destId="{AD2AFC4F-99A0-4670-8107-7024E983061D}" srcOrd="2" destOrd="0" presId="urn:microsoft.com/office/officeart/2018/2/layout/IconVerticalSolidList"/>
    <dgm:cxn modelId="{EFE7FB7C-35B3-4BC4-B854-80C947CE54FD}" type="presParOf" srcId="{3FB2A7C7-6F57-49ED-9389-412B67F597DD}" destId="{C01D484B-1A96-4F52-A435-CF5297A171CD}" srcOrd="3" destOrd="0" presId="urn:microsoft.com/office/officeart/2018/2/layout/IconVerticalSolidList"/>
    <dgm:cxn modelId="{5570E16C-3D02-4E31-B2BF-8508A3FFF8EF}" type="presParOf" srcId="{3FB2A7C7-6F57-49ED-9389-412B67F597DD}" destId="{B4A7E4D9-5A88-4639-8A03-86C9F7520986}"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26E3F6-3B9E-4AF6-A8DD-92201CABFEF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8344115-B496-45CC-B0E2-84F4B93CC83E}">
      <dgm:prSet/>
      <dgm:spPr/>
      <dgm:t>
        <a:bodyPr/>
        <a:lstStyle/>
        <a:p>
          <a:r>
            <a:rPr lang="en-US"/>
            <a:t>Led by the Standards and Best Practices Committee</a:t>
          </a:r>
        </a:p>
      </dgm:t>
    </dgm:pt>
    <dgm:pt modelId="{EB16E839-96E5-436F-98E4-CE17AB1260A1}" type="parTrans" cxnId="{35B3D97D-469B-476F-9D26-73409A2F4C77}">
      <dgm:prSet/>
      <dgm:spPr/>
      <dgm:t>
        <a:bodyPr/>
        <a:lstStyle/>
        <a:p>
          <a:endParaRPr lang="en-US"/>
        </a:p>
      </dgm:t>
    </dgm:pt>
    <dgm:pt modelId="{570CC8EA-569F-49D8-B979-B8A819711558}" type="sibTrans" cxnId="{35B3D97D-469B-476F-9D26-73409A2F4C77}">
      <dgm:prSet/>
      <dgm:spPr/>
      <dgm:t>
        <a:bodyPr/>
        <a:lstStyle/>
        <a:p>
          <a:endParaRPr lang="en-US"/>
        </a:p>
      </dgm:t>
    </dgm:pt>
    <dgm:pt modelId="{D486F784-38A8-4801-8B71-2280F78DA4C7}">
      <dgm:prSet/>
      <dgm:spPr/>
      <dgm:t>
        <a:bodyPr/>
        <a:lstStyle/>
        <a:p>
          <a:r>
            <a:rPr lang="en-US"/>
            <a:t>Prioritized by priorities set by the Planning, Priorities and Allocations Committee and consumer needs</a:t>
          </a:r>
        </a:p>
      </dgm:t>
    </dgm:pt>
    <dgm:pt modelId="{9936D46D-7DCE-42CD-8034-AFF7338D5F19}" type="parTrans" cxnId="{7C0196E2-A66B-48E1-9FA0-A289D7ED6CAB}">
      <dgm:prSet/>
      <dgm:spPr/>
      <dgm:t>
        <a:bodyPr/>
        <a:lstStyle/>
        <a:p>
          <a:endParaRPr lang="en-US"/>
        </a:p>
      </dgm:t>
    </dgm:pt>
    <dgm:pt modelId="{AB807761-08BF-44F7-A234-804DAE00FC45}" type="sibTrans" cxnId="{7C0196E2-A66B-48E1-9FA0-A289D7ED6CAB}">
      <dgm:prSet/>
      <dgm:spPr/>
      <dgm:t>
        <a:bodyPr/>
        <a:lstStyle/>
        <a:p>
          <a:endParaRPr lang="en-US"/>
        </a:p>
      </dgm:t>
    </dgm:pt>
    <dgm:pt modelId="{707AEFB8-6E9D-486E-9D03-BA0C87193A62}">
      <dgm:prSet/>
      <dgm:spPr/>
      <dgm:t>
        <a:bodyPr/>
        <a:lstStyle/>
        <a:p>
          <a:r>
            <a:rPr lang="en-US"/>
            <a:t>DHSP feedback and recommendations</a:t>
          </a:r>
        </a:p>
      </dgm:t>
    </dgm:pt>
    <dgm:pt modelId="{ED3C66E9-905E-42A8-A267-4E81A495D8C9}" type="parTrans" cxnId="{EF101FBE-516E-45D5-A0FD-00F81D12DEE8}">
      <dgm:prSet/>
      <dgm:spPr/>
      <dgm:t>
        <a:bodyPr/>
        <a:lstStyle/>
        <a:p>
          <a:endParaRPr lang="en-US"/>
        </a:p>
      </dgm:t>
    </dgm:pt>
    <dgm:pt modelId="{E3592C79-507A-4DC2-A50F-5AB6863A7013}" type="sibTrans" cxnId="{EF101FBE-516E-45D5-A0FD-00F81D12DEE8}">
      <dgm:prSet/>
      <dgm:spPr/>
      <dgm:t>
        <a:bodyPr/>
        <a:lstStyle/>
        <a:p>
          <a:endParaRPr lang="en-US"/>
        </a:p>
      </dgm:t>
    </dgm:pt>
    <dgm:pt modelId="{D0CAC676-C92E-47A6-9660-2FCE5C3C8D3D}">
      <dgm:prSet/>
      <dgm:spPr/>
      <dgm:t>
        <a:bodyPr/>
        <a:lstStyle/>
        <a:p>
          <a:r>
            <a:rPr lang="en-US"/>
            <a:t>Incorporated in Committee workplan</a:t>
          </a:r>
        </a:p>
      </dgm:t>
    </dgm:pt>
    <dgm:pt modelId="{F6202F24-46FA-4651-85D8-B44F3BAD1F58}" type="parTrans" cxnId="{E5CEC2FF-6E59-435A-91C0-DC6D244E476B}">
      <dgm:prSet/>
      <dgm:spPr/>
      <dgm:t>
        <a:bodyPr/>
        <a:lstStyle/>
        <a:p>
          <a:endParaRPr lang="en-US"/>
        </a:p>
      </dgm:t>
    </dgm:pt>
    <dgm:pt modelId="{5FA7D88C-259F-480F-8F1C-550E5CA0D99C}" type="sibTrans" cxnId="{E5CEC2FF-6E59-435A-91C0-DC6D244E476B}">
      <dgm:prSet/>
      <dgm:spPr/>
      <dgm:t>
        <a:bodyPr/>
        <a:lstStyle/>
        <a:p>
          <a:endParaRPr lang="en-US"/>
        </a:p>
      </dgm:t>
    </dgm:pt>
    <dgm:pt modelId="{E8A6F592-1065-4720-90B8-6B9443A53E1C}">
      <dgm:prSet/>
      <dgm:spPr/>
      <dgm:t>
        <a:bodyPr/>
        <a:lstStyle/>
        <a:p>
          <a:r>
            <a:rPr lang="en-US"/>
            <a:t>Remain flexible and adaptable to the changing environment</a:t>
          </a:r>
        </a:p>
      </dgm:t>
    </dgm:pt>
    <dgm:pt modelId="{6A3ABD71-C192-431A-B1EE-4A31DE8187F3}" type="parTrans" cxnId="{99C4785A-C539-4EC2-9E30-1118E032B4C1}">
      <dgm:prSet/>
      <dgm:spPr/>
      <dgm:t>
        <a:bodyPr/>
        <a:lstStyle/>
        <a:p>
          <a:endParaRPr lang="en-US"/>
        </a:p>
      </dgm:t>
    </dgm:pt>
    <dgm:pt modelId="{E79970DD-E331-4DBE-8C5D-7E1CA4DB2543}" type="sibTrans" cxnId="{99C4785A-C539-4EC2-9E30-1118E032B4C1}">
      <dgm:prSet/>
      <dgm:spPr/>
      <dgm:t>
        <a:bodyPr/>
        <a:lstStyle/>
        <a:p>
          <a:endParaRPr lang="en-US"/>
        </a:p>
      </dgm:t>
    </dgm:pt>
    <dgm:pt modelId="{C51FAFD6-2799-4CA9-82E5-421AAEE3D57D}" type="pres">
      <dgm:prSet presAssocID="{EA26E3F6-3B9E-4AF6-A8DD-92201CABFEF1}" presName="root" presStyleCnt="0">
        <dgm:presLayoutVars>
          <dgm:dir/>
          <dgm:resizeHandles val="exact"/>
        </dgm:presLayoutVars>
      </dgm:prSet>
      <dgm:spPr/>
    </dgm:pt>
    <dgm:pt modelId="{1717A2FB-592D-4357-84CF-E957F6E7249E}" type="pres">
      <dgm:prSet presAssocID="{A8344115-B496-45CC-B0E2-84F4B93CC83E}" presName="compNode" presStyleCnt="0"/>
      <dgm:spPr/>
    </dgm:pt>
    <dgm:pt modelId="{98FA9819-08D7-4E9C-97FF-A86FDC8F8C61}" type="pres">
      <dgm:prSet presAssocID="{A8344115-B496-45CC-B0E2-84F4B93CC83E}" presName="bgRect" presStyleLbl="bgShp" presStyleIdx="0" presStyleCnt="5"/>
      <dgm:spPr/>
    </dgm:pt>
    <dgm:pt modelId="{9EE30DCA-6E14-457B-AAD9-526B690B1453}" type="pres">
      <dgm:prSet presAssocID="{A8344115-B496-45CC-B0E2-84F4B93CC83E}"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16BFB4CF-947A-451F-A4F2-D5C3F6C876D6}" type="pres">
      <dgm:prSet presAssocID="{A8344115-B496-45CC-B0E2-84F4B93CC83E}" presName="spaceRect" presStyleCnt="0"/>
      <dgm:spPr/>
    </dgm:pt>
    <dgm:pt modelId="{8BA47EA2-0EA9-4005-BB0E-92C48906A9AD}" type="pres">
      <dgm:prSet presAssocID="{A8344115-B496-45CC-B0E2-84F4B93CC83E}" presName="parTx" presStyleLbl="revTx" presStyleIdx="0" presStyleCnt="5">
        <dgm:presLayoutVars>
          <dgm:chMax val="0"/>
          <dgm:chPref val="0"/>
        </dgm:presLayoutVars>
      </dgm:prSet>
      <dgm:spPr/>
    </dgm:pt>
    <dgm:pt modelId="{05C7A18D-EE46-4664-A9B3-81EA8FF9C5BF}" type="pres">
      <dgm:prSet presAssocID="{570CC8EA-569F-49D8-B979-B8A819711558}" presName="sibTrans" presStyleCnt="0"/>
      <dgm:spPr/>
    </dgm:pt>
    <dgm:pt modelId="{E72D72E5-C58E-4BCE-847E-C7E9B06CAA54}" type="pres">
      <dgm:prSet presAssocID="{D486F784-38A8-4801-8B71-2280F78DA4C7}" presName="compNode" presStyleCnt="0"/>
      <dgm:spPr/>
    </dgm:pt>
    <dgm:pt modelId="{4F44E85B-2EA7-4D46-AA8B-B5349490CDB6}" type="pres">
      <dgm:prSet presAssocID="{D486F784-38A8-4801-8B71-2280F78DA4C7}" presName="bgRect" presStyleLbl="bgShp" presStyleIdx="1" presStyleCnt="5"/>
      <dgm:spPr/>
    </dgm:pt>
    <dgm:pt modelId="{C6BE024D-88AA-4F67-92A0-F69C7D42FABE}" type="pres">
      <dgm:prSet presAssocID="{D486F784-38A8-4801-8B71-2280F78DA4C7}"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ierarchy"/>
        </a:ext>
      </dgm:extLst>
    </dgm:pt>
    <dgm:pt modelId="{15EAD09F-FEE6-4469-9836-60D25ACB55DD}" type="pres">
      <dgm:prSet presAssocID="{D486F784-38A8-4801-8B71-2280F78DA4C7}" presName="spaceRect" presStyleCnt="0"/>
      <dgm:spPr/>
    </dgm:pt>
    <dgm:pt modelId="{7C12B560-4E53-4EF0-BD36-CF0256445461}" type="pres">
      <dgm:prSet presAssocID="{D486F784-38A8-4801-8B71-2280F78DA4C7}" presName="parTx" presStyleLbl="revTx" presStyleIdx="1" presStyleCnt="5">
        <dgm:presLayoutVars>
          <dgm:chMax val="0"/>
          <dgm:chPref val="0"/>
        </dgm:presLayoutVars>
      </dgm:prSet>
      <dgm:spPr/>
    </dgm:pt>
    <dgm:pt modelId="{D1EA1787-4A22-43A4-8746-C92427713260}" type="pres">
      <dgm:prSet presAssocID="{AB807761-08BF-44F7-A234-804DAE00FC45}" presName="sibTrans" presStyleCnt="0"/>
      <dgm:spPr/>
    </dgm:pt>
    <dgm:pt modelId="{AAB6F1C7-0A3B-4030-9FFC-08E5C3F67991}" type="pres">
      <dgm:prSet presAssocID="{707AEFB8-6E9D-486E-9D03-BA0C87193A62}" presName="compNode" presStyleCnt="0"/>
      <dgm:spPr/>
    </dgm:pt>
    <dgm:pt modelId="{2B8FC6C4-7E27-4F11-9B8E-C44D8E48A540}" type="pres">
      <dgm:prSet presAssocID="{707AEFB8-6E9D-486E-9D03-BA0C87193A62}" presName="bgRect" presStyleLbl="bgShp" presStyleIdx="2" presStyleCnt="5"/>
      <dgm:spPr/>
    </dgm:pt>
    <dgm:pt modelId="{9AB0053E-967B-41BE-BD40-258291627FFA}" type="pres">
      <dgm:prSet presAssocID="{707AEFB8-6E9D-486E-9D03-BA0C87193A6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at"/>
        </a:ext>
      </dgm:extLst>
    </dgm:pt>
    <dgm:pt modelId="{7680350B-A1EE-4144-841F-C41D8AC572E6}" type="pres">
      <dgm:prSet presAssocID="{707AEFB8-6E9D-486E-9D03-BA0C87193A62}" presName="spaceRect" presStyleCnt="0"/>
      <dgm:spPr/>
    </dgm:pt>
    <dgm:pt modelId="{0847EE40-4634-4F2C-8F0D-F232A6F37E42}" type="pres">
      <dgm:prSet presAssocID="{707AEFB8-6E9D-486E-9D03-BA0C87193A62}" presName="parTx" presStyleLbl="revTx" presStyleIdx="2" presStyleCnt="5">
        <dgm:presLayoutVars>
          <dgm:chMax val="0"/>
          <dgm:chPref val="0"/>
        </dgm:presLayoutVars>
      </dgm:prSet>
      <dgm:spPr/>
    </dgm:pt>
    <dgm:pt modelId="{E2E9C2DC-4D69-4386-ABA0-C74C23A476D4}" type="pres">
      <dgm:prSet presAssocID="{E3592C79-507A-4DC2-A50F-5AB6863A7013}" presName="sibTrans" presStyleCnt="0"/>
      <dgm:spPr/>
    </dgm:pt>
    <dgm:pt modelId="{285B15E7-88DE-4DB8-B4B3-6F96ECE7F17C}" type="pres">
      <dgm:prSet presAssocID="{D0CAC676-C92E-47A6-9660-2FCE5C3C8D3D}" presName="compNode" presStyleCnt="0"/>
      <dgm:spPr/>
    </dgm:pt>
    <dgm:pt modelId="{76E7EB3E-1A9F-496E-8D97-A520CDDB74AE}" type="pres">
      <dgm:prSet presAssocID="{D0CAC676-C92E-47A6-9660-2FCE5C3C8D3D}" presName="bgRect" presStyleLbl="bgShp" presStyleIdx="3" presStyleCnt="5"/>
      <dgm:spPr/>
    </dgm:pt>
    <dgm:pt modelId="{2D0BB294-F901-4BE8-8103-39DD0FE87FAE}" type="pres">
      <dgm:prSet presAssocID="{D0CAC676-C92E-47A6-9660-2FCE5C3C8D3D}"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eeting"/>
        </a:ext>
      </dgm:extLst>
    </dgm:pt>
    <dgm:pt modelId="{4F7C02DE-40FE-4819-A2D5-EDDE76790286}" type="pres">
      <dgm:prSet presAssocID="{D0CAC676-C92E-47A6-9660-2FCE5C3C8D3D}" presName="spaceRect" presStyleCnt="0"/>
      <dgm:spPr/>
    </dgm:pt>
    <dgm:pt modelId="{BF3908D5-EFDF-431C-B17A-43750586D43A}" type="pres">
      <dgm:prSet presAssocID="{D0CAC676-C92E-47A6-9660-2FCE5C3C8D3D}" presName="parTx" presStyleLbl="revTx" presStyleIdx="3" presStyleCnt="5">
        <dgm:presLayoutVars>
          <dgm:chMax val="0"/>
          <dgm:chPref val="0"/>
        </dgm:presLayoutVars>
      </dgm:prSet>
      <dgm:spPr/>
    </dgm:pt>
    <dgm:pt modelId="{6E0C24D4-06B2-41A2-874E-11B2D965312C}" type="pres">
      <dgm:prSet presAssocID="{5FA7D88C-259F-480F-8F1C-550E5CA0D99C}" presName="sibTrans" presStyleCnt="0"/>
      <dgm:spPr/>
    </dgm:pt>
    <dgm:pt modelId="{95FB6314-1E91-4949-8631-040F220C888D}" type="pres">
      <dgm:prSet presAssocID="{E8A6F592-1065-4720-90B8-6B9443A53E1C}" presName="compNode" presStyleCnt="0"/>
      <dgm:spPr/>
    </dgm:pt>
    <dgm:pt modelId="{9B770CF2-0F7C-4B29-869A-E3C031608EDE}" type="pres">
      <dgm:prSet presAssocID="{E8A6F592-1065-4720-90B8-6B9443A53E1C}" presName="bgRect" presStyleLbl="bgShp" presStyleIdx="4" presStyleCnt="5"/>
      <dgm:spPr/>
    </dgm:pt>
    <dgm:pt modelId="{88810692-2018-4BC3-A71E-10467E58B86F}" type="pres">
      <dgm:prSet presAssocID="{E8A6F592-1065-4720-90B8-6B9443A53E1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Influencer"/>
        </a:ext>
      </dgm:extLst>
    </dgm:pt>
    <dgm:pt modelId="{25B87BD7-2A28-4CED-BE1C-8755370A9B48}" type="pres">
      <dgm:prSet presAssocID="{E8A6F592-1065-4720-90B8-6B9443A53E1C}" presName="spaceRect" presStyleCnt="0"/>
      <dgm:spPr/>
    </dgm:pt>
    <dgm:pt modelId="{F98A3A69-19B3-4F65-858E-B0937DA53BD9}" type="pres">
      <dgm:prSet presAssocID="{E8A6F592-1065-4720-90B8-6B9443A53E1C}" presName="parTx" presStyleLbl="revTx" presStyleIdx="4" presStyleCnt="5">
        <dgm:presLayoutVars>
          <dgm:chMax val="0"/>
          <dgm:chPref val="0"/>
        </dgm:presLayoutVars>
      </dgm:prSet>
      <dgm:spPr/>
    </dgm:pt>
  </dgm:ptLst>
  <dgm:cxnLst>
    <dgm:cxn modelId="{5697423C-6D34-4AE6-B306-9599C8EB2F80}" type="presOf" srcId="{E8A6F592-1065-4720-90B8-6B9443A53E1C}" destId="{F98A3A69-19B3-4F65-858E-B0937DA53BD9}" srcOrd="0" destOrd="0" presId="urn:microsoft.com/office/officeart/2018/2/layout/IconVerticalSolidList"/>
    <dgm:cxn modelId="{FB3C7C74-F84B-4C8F-B951-1259E031E4DE}" type="presOf" srcId="{D0CAC676-C92E-47A6-9660-2FCE5C3C8D3D}" destId="{BF3908D5-EFDF-431C-B17A-43750586D43A}" srcOrd="0" destOrd="0" presId="urn:microsoft.com/office/officeart/2018/2/layout/IconVerticalSolidList"/>
    <dgm:cxn modelId="{99C4785A-C539-4EC2-9E30-1118E032B4C1}" srcId="{EA26E3F6-3B9E-4AF6-A8DD-92201CABFEF1}" destId="{E8A6F592-1065-4720-90B8-6B9443A53E1C}" srcOrd="4" destOrd="0" parTransId="{6A3ABD71-C192-431A-B1EE-4A31DE8187F3}" sibTransId="{E79970DD-E331-4DBE-8C5D-7E1CA4DB2543}"/>
    <dgm:cxn modelId="{35B3D97D-469B-476F-9D26-73409A2F4C77}" srcId="{EA26E3F6-3B9E-4AF6-A8DD-92201CABFEF1}" destId="{A8344115-B496-45CC-B0E2-84F4B93CC83E}" srcOrd="0" destOrd="0" parTransId="{EB16E839-96E5-436F-98E4-CE17AB1260A1}" sibTransId="{570CC8EA-569F-49D8-B979-B8A819711558}"/>
    <dgm:cxn modelId="{7176EC92-CD25-4964-8DBC-8717D433A429}" type="presOf" srcId="{EA26E3F6-3B9E-4AF6-A8DD-92201CABFEF1}" destId="{C51FAFD6-2799-4CA9-82E5-421AAEE3D57D}" srcOrd="0" destOrd="0" presId="urn:microsoft.com/office/officeart/2018/2/layout/IconVerticalSolidList"/>
    <dgm:cxn modelId="{A9C42CA6-F440-441C-929E-92B9E5B60599}" type="presOf" srcId="{D486F784-38A8-4801-8B71-2280F78DA4C7}" destId="{7C12B560-4E53-4EF0-BD36-CF0256445461}" srcOrd="0" destOrd="0" presId="urn:microsoft.com/office/officeart/2018/2/layout/IconVerticalSolidList"/>
    <dgm:cxn modelId="{EF101FBE-516E-45D5-A0FD-00F81D12DEE8}" srcId="{EA26E3F6-3B9E-4AF6-A8DD-92201CABFEF1}" destId="{707AEFB8-6E9D-486E-9D03-BA0C87193A62}" srcOrd="2" destOrd="0" parTransId="{ED3C66E9-905E-42A8-A267-4E81A495D8C9}" sibTransId="{E3592C79-507A-4DC2-A50F-5AB6863A7013}"/>
    <dgm:cxn modelId="{58B00CC7-F628-40F2-99E9-6F62CDFE7582}" type="presOf" srcId="{A8344115-B496-45CC-B0E2-84F4B93CC83E}" destId="{8BA47EA2-0EA9-4005-BB0E-92C48906A9AD}" srcOrd="0" destOrd="0" presId="urn:microsoft.com/office/officeart/2018/2/layout/IconVerticalSolidList"/>
    <dgm:cxn modelId="{AF0902DD-8AF2-4352-B877-325E074EE869}" type="presOf" srcId="{707AEFB8-6E9D-486E-9D03-BA0C87193A62}" destId="{0847EE40-4634-4F2C-8F0D-F232A6F37E42}" srcOrd="0" destOrd="0" presId="urn:microsoft.com/office/officeart/2018/2/layout/IconVerticalSolidList"/>
    <dgm:cxn modelId="{7C0196E2-A66B-48E1-9FA0-A289D7ED6CAB}" srcId="{EA26E3F6-3B9E-4AF6-A8DD-92201CABFEF1}" destId="{D486F784-38A8-4801-8B71-2280F78DA4C7}" srcOrd="1" destOrd="0" parTransId="{9936D46D-7DCE-42CD-8034-AFF7338D5F19}" sibTransId="{AB807761-08BF-44F7-A234-804DAE00FC45}"/>
    <dgm:cxn modelId="{E5CEC2FF-6E59-435A-91C0-DC6D244E476B}" srcId="{EA26E3F6-3B9E-4AF6-A8DD-92201CABFEF1}" destId="{D0CAC676-C92E-47A6-9660-2FCE5C3C8D3D}" srcOrd="3" destOrd="0" parTransId="{F6202F24-46FA-4651-85D8-B44F3BAD1F58}" sibTransId="{5FA7D88C-259F-480F-8F1C-550E5CA0D99C}"/>
    <dgm:cxn modelId="{1D767376-4E43-4B34-BD5F-DC9884F39C96}" type="presParOf" srcId="{C51FAFD6-2799-4CA9-82E5-421AAEE3D57D}" destId="{1717A2FB-592D-4357-84CF-E957F6E7249E}" srcOrd="0" destOrd="0" presId="urn:microsoft.com/office/officeart/2018/2/layout/IconVerticalSolidList"/>
    <dgm:cxn modelId="{23069EAC-C894-446D-BEE3-C9F275AB1CE6}" type="presParOf" srcId="{1717A2FB-592D-4357-84CF-E957F6E7249E}" destId="{98FA9819-08D7-4E9C-97FF-A86FDC8F8C61}" srcOrd="0" destOrd="0" presId="urn:microsoft.com/office/officeart/2018/2/layout/IconVerticalSolidList"/>
    <dgm:cxn modelId="{0F49BBAA-EF2A-49E6-8A38-E0DF4C09FC09}" type="presParOf" srcId="{1717A2FB-592D-4357-84CF-E957F6E7249E}" destId="{9EE30DCA-6E14-457B-AAD9-526B690B1453}" srcOrd="1" destOrd="0" presId="urn:microsoft.com/office/officeart/2018/2/layout/IconVerticalSolidList"/>
    <dgm:cxn modelId="{E613EC2D-8739-4E36-B0F0-6D007E835E7A}" type="presParOf" srcId="{1717A2FB-592D-4357-84CF-E957F6E7249E}" destId="{16BFB4CF-947A-451F-A4F2-D5C3F6C876D6}" srcOrd="2" destOrd="0" presId="urn:microsoft.com/office/officeart/2018/2/layout/IconVerticalSolidList"/>
    <dgm:cxn modelId="{EAECFB9B-F75B-4CA6-BC69-4F7F02CD798C}" type="presParOf" srcId="{1717A2FB-592D-4357-84CF-E957F6E7249E}" destId="{8BA47EA2-0EA9-4005-BB0E-92C48906A9AD}" srcOrd="3" destOrd="0" presId="urn:microsoft.com/office/officeart/2018/2/layout/IconVerticalSolidList"/>
    <dgm:cxn modelId="{9F1D3194-D1CF-4FA2-8809-EEE057D84AD5}" type="presParOf" srcId="{C51FAFD6-2799-4CA9-82E5-421AAEE3D57D}" destId="{05C7A18D-EE46-4664-A9B3-81EA8FF9C5BF}" srcOrd="1" destOrd="0" presId="urn:microsoft.com/office/officeart/2018/2/layout/IconVerticalSolidList"/>
    <dgm:cxn modelId="{ECB2DB74-AE77-42AD-A64F-FD985A30744E}" type="presParOf" srcId="{C51FAFD6-2799-4CA9-82E5-421AAEE3D57D}" destId="{E72D72E5-C58E-4BCE-847E-C7E9B06CAA54}" srcOrd="2" destOrd="0" presId="urn:microsoft.com/office/officeart/2018/2/layout/IconVerticalSolidList"/>
    <dgm:cxn modelId="{8B10C4B9-E1A0-4F89-BB36-12C1C230B7C8}" type="presParOf" srcId="{E72D72E5-C58E-4BCE-847E-C7E9B06CAA54}" destId="{4F44E85B-2EA7-4D46-AA8B-B5349490CDB6}" srcOrd="0" destOrd="0" presId="urn:microsoft.com/office/officeart/2018/2/layout/IconVerticalSolidList"/>
    <dgm:cxn modelId="{04D3178F-270B-4A23-84AB-DE732E863101}" type="presParOf" srcId="{E72D72E5-C58E-4BCE-847E-C7E9B06CAA54}" destId="{C6BE024D-88AA-4F67-92A0-F69C7D42FABE}" srcOrd="1" destOrd="0" presId="urn:microsoft.com/office/officeart/2018/2/layout/IconVerticalSolidList"/>
    <dgm:cxn modelId="{7A43BF26-4F7F-4D41-AA2E-8653687394F9}" type="presParOf" srcId="{E72D72E5-C58E-4BCE-847E-C7E9B06CAA54}" destId="{15EAD09F-FEE6-4469-9836-60D25ACB55DD}" srcOrd="2" destOrd="0" presId="urn:microsoft.com/office/officeart/2018/2/layout/IconVerticalSolidList"/>
    <dgm:cxn modelId="{087F7749-BB34-443F-A358-0C57DD48CA81}" type="presParOf" srcId="{E72D72E5-C58E-4BCE-847E-C7E9B06CAA54}" destId="{7C12B560-4E53-4EF0-BD36-CF0256445461}" srcOrd="3" destOrd="0" presId="urn:microsoft.com/office/officeart/2018/2/layout/IconVerticalSolidList"/>
    <dgm:cxn modelId="{CBE40955-B51E-4A7B-B0FE-2427A983E8F4}" type="presParOf" srcId="{C51FAFD6-2799-4CA9-82E5-421AAEE3D57D}" destId="{D1EA1787-4A22-43A4-8746-C92427713260}" srcOrd="3" destOrd="0" presId="urn:microsoft.com/office/officeart/2018/2/layout/IconVerticalSolidList"/>
    <dgm:cxn modelId="{0AE2B19F-CB2B-4076-A3FB-2C69EC869DEF}" type="presParOf" srcId="{C51FAFD6-2799-4CA9-82E5-421AAEE3D57D}" destId="{AAB6F1C7-0A3B-4030-9FFC-08E5C3F67991}" srcOrd="4" destOrd="0" presId="urn:microsoft.com/office/officeart/2018/2/layout/IconVerticalSolidList"/>
    <dgm:cxn modelId="{46DF1579-DEFB-4127-BDA6-8768DBD71CC7}" type="presParOf" srcId="{AAB6F1C7-0A3B-4030-9FFC-08E5C3F67991}" destId="{2B8FC6C4-7E27-4F11-9B8E-C44D8E48A540}" srcOrd="0" destOrd="0" presId="urn:microsoft.com/office/officeart/2018/2/layout/IconVerticalSolidList"/>
    <dgm:cxn modelId="{01E9DB2B-A14C-47B4-8F4A-66CB4F0D722E}" type="presParOf" srcId="{AAB6F1C7-0A3B-4030-9FFC-08E5C3F67991}" destId="{9AB0053E-967B-41BE-BD40-258291627FFA}" srcOrd="1" destOrd="0" presId="urn:microsoft.com/office/officeart/2018/2/layout/IconVerticalSolidList"/>
    <dgm:cxn modelId="{52B5C677-63D1-466F-81C3-795B9292D3BA}" type="presParOf" srcId="{AAB6F1C7-0A3B-4030-9FFC-08E5C3F67991}" destId="{7680350B-A1EE-4144-841F-C41D8AC572E6}" srcOrd="2" destOrd="0" presId="urn:microsoft.com/office/officeart/2018/2/layout/IconVerticalSolidList"/>
    <dgm:cxn modelId="{BA8321EE-9505-46ED-B8A9-C549D9559C0F}" type="presParOf" srcId="{AAB6F1C7-0A3B-4030-9FFC-08E5C3F67991}" destId="{0847EE40-4634-4F2C-8F0D-F232A6F37E42}" srcOrd="3" destOrd="0" presId="urn:microsoft.com/office/officeart/2018/2/layout/IconVerticalSolidList"/>
    <dgm:cxn modelId="{8B24CF1B-7C5A-477A-90DA-7884922B874A}" type="presParOf" srcId="{C51FAFD6-2799-4CA9-82E5-421AAEE3D57D}" destId="{E2E9C2DC-4D69-4386-ABA0-C74C23A476D4}" srcOrd="5" destOrd="0" presId="urn:microsoft.com/office/officeart/2018/2/layout/IconVerticalSolidList"/>
    <dgm:cxn modelId="{73050332-1F93-41A9-9771-F29FA3197A5A}" type="presParOf" srcId="{C51FAFD6-2799-4CA9-82E5-421AAEE3D57D}" destId="{285B15E7-88DE-4DB8-B4B3-6F96ECE7F17C}" srcOrd="6" destOrd="0" presId="urn:microsoft.com/office/officeart/2018/2/layout/IconVerticalSolidList"/>
    <dgm:cxn modelId="{35DFF0A2-47E3-4351-BD39-EADB1DFE1A5C}" type="presParOf" srcId="{285B15E7-88DE-4DB8-B4B3-6F96ECE7F17C}" destId="{76E7EB3E-1A9F-496E-8D97-A520CDDB74AE}" srcOrd="0" destOrd="0" presId="urn:microsoft.com/office/officeart/2018/2/layout/IconVerticalSolidList"/>
    <dgm:cxn modelId="{22EB4C6F-B46D-4FF4-9717-0B660C84FF06}" type="presParOf" srcId="{285B15E7-88DE-4DB8-B4B3-6F96ECE7F17C}" destId="{2D0BB294-F901-4BE8-8103-39DD0FE87FAE}" srcOrd="1" destOrd="0" presId="urn:microsoft.com/office/officeart/2018/2/layout/IconVerticalSolidList"/>
    <dgm:cxn modelId="{13059AC1-E962-4A92-A56F-0B9040EA43A9}" type="presParOf" srcId="{285B15E7-88DE-4DB8-B4B3-6F96ECE7F17C}" destId="{4F7C02DE-40FE-4819-A2D5-EDDE76790286}" srcOrd="2" destOrd="0" presId="urn:microsoft.com/office/officeart/2018/2/layout/IconVerticalSolidList"/>
    <dgm:cxn modelId="{AFBBD6F7-853C-427D-8D3D-26ED51368ABB}" type="presParOf" srcId="{285B15E7-88DE-4DB8-B4B3-6F96ECE7F17C}" destId="{BF3908D5-EFDF-431C-B17A-43750586D43A}" srcOrd="3" destOrd="0" presId="urn:microsoft.com/office/officeart/2018/2/layout/IconVerticalSolidList"/>
    <dgm:cxn modelId="{545883BB-6BAF-469D-9907-9595D25A9905}" type="presParOf" srcId="{C51FAFD6-2799-4CA9-82E5-421AAEE3D57D}" destId="{6E0C24D4-06B2-41A2-874E-11B2D965312C}" srcOrd="7" destOrd="0" presId="urn:microsoft.com/office/officeart/2018/2/layout/IconVerticalSolidList"/>
    <dgm:cxn modelId="{ED80C330-C3E3-4FCA-9903-1EFACE91BA06}" type="presParOf" srcId="{C51FAFD6-2799-4CA9-82E5-421AAEE3D57D}" destId="{95FB6314-1E91-4949-8631-040F220C888D}" srcOrd="8" destOrd="0" presId="urn:microsoft.com/office/officeart/2018/2/layout/IconVerticalSolidList"/>
    <dgm:cxn modelId="{E47A0117-00D9-4C5D-B66E-83BBCC24B178}" type="presParOf" srcId="{95FB6314-1E91-4949-8631-040F220C888D}" destId="{9B770CF2-0F7C-4B29-869A-E3C031608EDE}" srcOrd="0" destOrd="0" presId="urn:microsoft.com/office/officeart/2018/2/layout/IconVerticalSolidList"/>
    <dgm:cxn modelId="{7E5DD93F-F626-4D51-8F19-1879F8EBE2D2}" type="presParOf" srcId="{95FB6314-1E91-4949-8631-040F220C888D}" destId="{88810692-2018-4BC3-A71E-10467E58B86F}" srcOrd="1" destOrd="0" presId="urn:microsoft.com/office/officeart/2018/2/layout/IconVerticalSolidList"/>
    <dgm:cxn modelId="{67F48C43-F33C-4D0A-B230-06B3BFF32502}" type="presParOf" srcId="{95FB6314-1E91-4949-8631-040F220C888D}" destId="{25B87BD7-2A28-4CED-BE1C-8755370A9B48}" srcOrd="2" destOrd="0" presId="urn:microsoft.com/office/officeart/2018/2/layout/IconVerticalSolidList"/>
    <dgm:cxn modelId="{F9D6C901-5514-4816-8C45-06DCE1FB0798}" type="presParOf" srcId="{95FB6314-1E91-4949-8631-040F220C888D}" destId="{F98A3A69-19B3-4F65-858E-B0937DA53BD9}"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D3A84F-663D-4A34-B243-91277D507C4B}">
      <dsp:nvSpPr>
        <dsp:cNvPr id="0" name=""/>
        <dsp:cNvSpPr/>
      </dsp:nvSpPr>
      <dsp:spPr>
        <a:xfrm>
          <a:off x="651697" y="0"/>
          <a:ext cx="7252220" cy="435133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Learn why the COH develops service standards for HIV services.</a:t>
          </a:r>
        </a:p>
        <a:p>
          <a:pPr marL="0" lvl="0" indent="0" algn="l" defTabSz="1466850">
            <a:lnSpc>
              <a:spcPct val="90000"/>
            </a:lnSpc>
            <a:spcBef>
              <a:spcPct val="0"/>
            </a:spcBef>
            <a:spcAft>
              <a:spcPct val="35000"/>
            </a:spcAft>
            <a:buNone/>
          </a:pPr>
          <a:r>
            <a:rPr lang="en-US" sz="3300" kern="1200" dirty="0"/>
            <a:t>Learn about the functions of the Standards and Best Practices Committee.</a:t>
          </a:r>
        </a:p>
        <a:p>
          <a:pPr marL="0" lvl="0" indent="0" algn="l" defTabSz="1466850">
            <a:lnSpc>
              <a:spcPct val="90000"/>
            </a:lnSpc>
            <a:spcBef>
              <a:spcPct val="0"/>
            </a:spcBef>
            <a:spcAft>
              <a:spcPct val="35000"/>
            </a:spcAft>
            <a:buNone/>
          </a:pPr>
          <a:r>
            <a:rPr lang="en-US" sz="3300" kern="1200" dirty="0"/>
            <a:t>Learn how community members help shape standards of care in Los Angeles County.</a:t>
          </a:r>
        </a:p>
      </dsp:txBody>
      <dsp:txXfrm>
        <a:off x="651697" y="0"/>
        <a:ext cx="7252220" cy="43513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0B6719-54B0-4ED9-9447-58D772707855}">
      <dsp:nvSpPr>
        <dsp:cNvPr id="0" name=""/>
        <dsp:cNvSpPr/>
      </dsp:nvSpPr>
      <dsp:spPr>
        <a:xfrm>
          <a:off x="0" y="531"/>
          <a:ext cx="8555615" cy="124293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0E9F05-DEB4-4535-BB18-79DDFB241355}">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D9868C5-1B5A-4BCB-A7A5-C9B67286D6AA}">
      <dsp:nvSpPr>
        <dsp:cNvPr id="0" name=""/>
        <dsp:cNvSpPr/>
      </dsp:nvSpPr>
      <dsp:spPr>
        <a:xfrm>
          <a:off x="1435590" y="531"/>
          <a:ext cx="7120024"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a:t>Written guidelines that outline for DHSP-funded agencies  the elements and expectations for implementing a service category in the EMA or TGA</a:t>
          </a:r>
        </a:p>
      </dsp:txBody>
      <dsp:txXfrm>
        <a:off x="1435590" y="531"/>
        <a:ext cx="7120024" cy="1242935"/>
      </dsp:txXfrm>
    </dsp:sp>
    <dsp:sp modelId="{5848EE9A-665E-4FD7-8955-8ACF78F795DC}">
      <dsp:nvSpPr>
        <dsp:cNvPr id="0" name=""/>
        <dsp:cNvSpPr/>
      </dsp:nvSpPr>
      <dsp:spPr>
        <a:xfrm>
          <a:off x="0" y="1554201"/>
          <a:ext cx="8555615" cy="124293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E61E78-A912-4D97-AE18-6FEB10692DF9}">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A106DE6-1CAC-45F3-9DB5-5ADE42F002DB}">
      <dsp:nvSpPr>
        <dsp:cNvPr id="0" name=""/>
        <dsp:cNvSpPr/>
      </dsp:nvSpPr>
      <dsp:spPr>
        <a:xfrm>
          <a:off x="1435590" y="1554201"/>
          <a:ext cx="3850026"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a:t>Service standards are designed to:</a:t>
          </a:r>
        </a:p>
      </dsp:txBody>
      <dsp:txXfrm>
        <a:off x="1435590" y="1554201"/>
        <a:ext cx="3850026" cy="1242935"/>
      </dsp:txXfrm>
    </dsp:sp>
    <dsp:sp modelId="{44BFC902-EF5B-4A24-BF4A-2A37384E8F65}">
      <dsp:nvSpPr>
        <dsp:cNvPr id="0" name=""/>
        <dsp:cNvSpPr/>
      </dsp:nvSpPr>
      <dsp:spPr>
        <a:xfrm>
          <a:off x="5285617" y="1554201"/>
          <a:ext cx="3269997"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666750">
            <a:lnSpc>
              <a:spcPct val="90000"/>
            </a:lnSpc>
            <a:spcBef>
              <a:spcPct val="0"/>
            </a:spcBef>
            <a:spcAft>
              <a:spcPct val="35000"/>
            </a:spcAft>
            <a:buNone/>
          </a:pPr>
          <a:r>
            <a:rPr lang="en-US" sz="1500" kern="1200" dirty="0"/>
            <a:t>Ensure that all contractors provide the same basic service components</a:t>
          </a:r>
        </a:p>
        <a:p>
          <a:pPr marL="0" lvl="0" indent="0" algn="l" defTabSz="666750">
            <a:lnSpc>
              <a:spcPct val="90000"/>
            </a:lnSpc>
            <a:spcBef>
              <a:spcPct val="0"/>
            </a:spcBef>
            <a:spcAft>
              <a:spcPct val="35000"/>
            </a:spcAft>
            <a:buNone/>
          </a:pPr>
          <a:r>
            <a:rPr lang="en-US" sz="1500" kern="1200" dirty="0"/>
            <a:t>Establish a minimal level of service or care</a:t>
          </a:r>
        </a:p>
      </dsp:txBody>
      <dsp:txXfrm>
        <a:off x="5285617" y="1554201"/>
        <a:ext cx="3269997" cy="1242935"/>
      </dsp:txXfrm>
    </dsp:sp>
    <dsp:sp modelId="{350B1A30-3814-48E4-A6C3-91616C497B8E}">
      <dsp:nvSpPr>
        <dsp:cNvPr id="0" name=""/>
        <dsp:cNvSpPr/>
      </dsp:nvSpPr>
      <dsp:spPr>
        <a:xfrm>
          <a:off x="0" y="3107870"/>
          <a:ext cx="8555615" cy="124293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EBBB52-383A-404C-B8B5-4487DAFAB86D}">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01D484B-1A96-4F52-A435-CF5297A171CD}">
      <dsp:nvSpPr>
        <dsp:cNvPr id="0" name=""/>
        <dsp:cNvSpPr/>
      </dsp:nvSpPr>
      <dsp:spPr>
        <a:xfrm>
          <a:off x="1435590" y="3107870"/>
          <a:ext cx="3850026"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a:t>A jurisdiction’s service standards include:</a:t>
          </a:r>
        </a:p>
      </dsp:txBody>
      <dsp:txXfrm>
        <a:off x="1435590" y="3107870"/>
        <a:ext cx="3850026" cy="1242935"/>
      </dsp:txXfrm>
    </dsp:sp>
    <dsp:sp modelId="{B4A7E4D9-5A88-4639-8A03-86C9F7520986}">
      <dsp:nvSpPr>
        <dsp:cNvPr id="0" name=""/>
        <dsp:cNvSpPr/>
      </dsp:nvSpPr>
      <dsp:spPr>
        <a:xfrm>
          <a:off x="5285617" y="3107870"/>
          <a:ext cx="3269997"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666750">
            <a:lnSpc>
              <a:spcPct val="90000"/>
            </a:lnSpc>
            <a:spcBef>
              <a:spcPct val="0"/>
            </a:spcBef>
            <a:spcAft>
              <a:spcPct val="35000"/>
            </a:spcAft>
            <a:buNone/>
          </a:pPr>
          <a:r>
            <a:rPr lang="en-US" sz="1500" kern="1200"/>
            <a:t>Universal service standards that apply to all service categories</a:t>
          </a:r>
        </a:p>
        <a:p>
          <a:pPr marL="0" lvl="0" indent="0" algn="l" defTabSz="666750">
            <a:lnSpc>
              <a:spcPct val="90000"/>
            </a:lnSpc>
            <a:spcBef>
              <a:spcPct val="0"/>
            </a:spcBef>
            <a:spcAft>
              <a:spcPct val="35000"/>
            </a:spcAft>
            <a:buNone/>
          </a:pPr>
          <a:r>
            <a:rPr lang="en-US" sz="1500" kern="1200"/>
            <a:t>Separate standards for each funded service category</a:t>
          </a:r>
        </a:p>
      </dsp:txBody>
      <dsp:txXfrm>
        <a:off x="5285617" y="3107870"/>
        <a:ext cx="3269997" cy="12429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FA9819-08D7-4E9C-97FF-A86FDC8F8C61}">
      <dsp:nvSpPr>
        <dsp:cNvPr id="0" name=""/>
        <dsp:cNvSpPr/>
      </dsp:nvSpPr>
      <dsp:spPr>
        <a:xfrm>
          <a:off x="0" y="4450"/>
          <a:ext cx="4588002" cy="94796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E30DCA-6E14-457B-AAD9-526B690B1453}">
      <dsp:nvSpPr>
        <dsp:cNvPr id="0" name=""/>
        <dsp:cNvSpPr/>
      </dsp:nvSpPr>
      <dsp:spPr>
        <a:xfrm>
          <a:off x="286760" y="217743"/>
          <a:ext cx="521382" cy="52138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BA47EA2-0EA9-4005-BB0E-92C48906A9AD}">
      <dsp:nvSpPr>
        <dsp:cNvPr id="0" name=""/>
        <dsp:cNvSpPr/>
      </dsp:nvSpPr>
      <dsp:spPr>
        <a:xfrm>
          <a:off x="1094903" y="4450"/>
          <a:ext cx="3493098" cy="94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327" tIns="100327" rIns="100327" bIns="100327" numCol="1" spcCol="1270" anchor="ctr" anchorCtr="0">
          <a:noAutofit/>
        </a:bodyPr>
        <a:lstStyle/>
        <a:p>
          <a:pPr marL="0" lvl="0" indent="0" algn="l" defTabSz="755650">
            <a:lnSpc>
              <a:spcPct val="90000"/>
            </a:lnSpc>
            <a:spcBef>
              <a:spcPct val="0"/>
            </a:spcBef>
            <a:spcAft>
              <a:spcPct val="35000"/>
            </a:spcAft>
            <a:buNone/>
          </a:pPr>
          <a:r>
            <a:rPr lang="en-US" sz="1700" kern="1200"/>
            <a:t>Led by the Standards and Best Practices Committee</a:t>
          </a:r>
        </a:p>
      </dsp:txBody>
      <dsp:txXfrm>
        <a:off x="1094903" y="4450"/>
        <a:ext cx="3493098" cy="947968"/>
      </dsp:txXfrm>
    </dsp:sp>
    <dsp:sp modelId="{4F44E85B-2EA7-4D46-AA8B-B5349490CDB6}">
      <dsp:nvSpPr>
        <dsp:cNvPr id="0" name=""/>
        <dsp:cNvSpPr/>
      </dsp:nvSpPr>
      <dsp:spPr>
        <a:xfrm>
          <a:off x="0" y="1189411"/>
          <a:ext cx="4588002" cy="94796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BE024D-88AA-4F67-92A0-F69C7D42FABE}">
      <dsp:nvSpPr>
        <dsp:cNvPr id="0" name=""/>
        <dsp:cNvSpPr/>
      </dsp:nvSpPr>
      <dsp:spPr>
        <a:xfrm>
          <a:off x="286760" y="1402704"/>
          <a:ext cx="521382" cy="52138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C12B560-4E53-4EF0-BD36-CF0256445461}">
      <dsp:nvSpPr>
        <dsp:cNvPr id="0" name=""/>
        <dsp:cNvSpPr/>
      </dsp:nvSpPr>
      <dsp:spPr>
        <a:xfrm>
          <a:off x="1094903" y="1189411"/>
          <a:ext cx="3493098" cy="94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327" tIns="100327" rIns="100327" bIns="100327" numCol="1" spcCol="1270" anchor="ctr" anchorCtr="0">
          <a:noAutofit/>
        </a:bodyPr>
        <a:lstStyle/>
        <a:p>
          <a:pPr marL="0" lvl="0" indent="0" algn="l" defTabSz="755650">
            <a:lnSpc>
              <a:spcPct val="90000"/>
            </a:lnSpc>
            <a:spcBef>
              <a:spcPct val="0"/>
            </a:spcBef>
            <a:spcAft>
              <a:spcPct val="35000"/>
            </a:spcAft>
            <a:buNone/>
          </a:pPr>
          <a:r>
            <a:rPr lang="en-US" sz="1700" kern="1200"/>
            <a:t>Prioritized by priorities set by the Planning, Priorities and Allocations Committee and consumer needs</a:t>
          </a:r>
        </a:p>
      </dsp:txBody>
      <dsp:txXfrm>
        <a:off x="1094903" y="1189411"/>
        <a:ext cx="3493098" cy="947968"/>
      </dsp:txXfrm>
    </dsp:sp>
    <dsp:sp modelId="{2B8FC6C4-7E27-4F11-9B8E-C44D8E48A540}">
      <dsp:nvSpPr>
        <dsp:cNvPr id="0" name=""/>
        <dsp:cNvSpPr/>
      </dsp:nvSpPr>
      <dsp:spPr>
        <a:xfrm>
          <a:off x="0" y="2374371"/>
          <a:ext cx="4588002" cy="94796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B0053E-967B-41BE-BD40-258291627FFA}">
      <dsp:nvSpPr>
        <dsp:cNvPr id="0" name=""/>
        <dsp:cNvSpPr/>
      </dsp:nvSpPr>
      <dsp:spPr>
        <a:xfrm>
          <a:off x="286760" y="2587664"/>
          <a:ext cx="521382" cy="52138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47EE40-4634-4F2C-8F0D-F232A6F37E42}">
      <dsp:nvSpPr>
        <dsp:cNvPr id="0" name=""/>
        <dsp:cNvSpPr/>
      </dsp:nvSpPr>
      <dsp:spPr>
        <a:xfrm>
          <a:off x="1094903" y="2374371"/>
          <a:ext cx="3493098" cy="94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327" tIns="100327" rIns="100327" bIns="100327" numCol="1" spcCol="1270" anchor="ctr" anchorCtr="0">
          <a:noAutofit/>
        </a:bodyPr>
        <a:lstStyle/>
        <a:p>
          <a:pPr marL="0" lvl="0" indent="0" algn="l" defTabSz="755650">
            <a:lnSpc>
              <a:spcPct val="90000"/>
            </a:lnSpc>
            <a:spcBef>
              <a:spcPct val="0"/>
            </a:spcBef>
            <a:spcAft>
              <a:spcPct val="35000"/>
            </a:spcAft>
            <a:buNone/>
          </a:pPr>
          <a:r>
            <a:rPr lang="en-US" sz="1700" kern="1200"/>
            <a:t>DHSP feedback and recommendations</a:t>
          </a:r>
        </a:p>
      </dsp:txBody>
      <dsp:txXfrm>
        <a:off x="1094903" y="2374371"/>
        <a:ext cx="3493098" cy="947968"/>
      </dsp:txXfrm>
    </dsp:sp>
    <dsp:sp modelId="{76E7EB3E-1A9F-496E-8D97-A520CDDB74AE}">
      <dsp:nvSpPr>
        <dsp:cNvPr id="0" name=""/>
        <dsp:cNvSpPr/>
      </dsp:nvSpPr>
      <dsp:spPr>
        <a:xfrm>
          <a:off x="0" y="3559332"/>
          <a:ext cx="4588002" cy="94796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0BB294-F901-4BE8-8103-39DD0FE87FAE}">
      <dsp:nvSpPr>
        <dsp:cNvPr id="0" name=""/>
        <dsp:cNvSpPr/>
      </dsp:nvSpPr>
      <dsp:spPr>
        <a:xfrm>
          <a:off x="286760" y="3772625"/>
          <a:ext cx="521382" cy="52138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F3908D5-EFDF-431C-B17A-43750586D43A}">
      <dsp:nvSpPr>
        <dsp:cNvPr id="0" name=""/>
        <dsp:cNvSpPr/>
      </dsp:nvSpPr>
      <dsp:spPr>
        <a:xfrm>
          <a:off x="1094903" y="3559332"/>
          <a:ext cx="3493098" cy="94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327" tIns="100327" rIns="100327" bIns="100327" numCol="1" spcCol="1270" anchor="ctr" anchorCtr="0">
          <a:noAutofit/>
        </a:bodyPr>
        <a:lstStyle/>
        <a:p>
          <a:pPr marL="0" lvl="0" indent="0" algn="l" defTabSz="755650">
            <a:lnSpc>
              <a:spcPct val="90000"/>
            </a:lnSpc>
            <a:spcBef>
              <a:spcPct val="0"/>
            </a:spcBef>
            <a:spcAft>
              <a:spcPct val="35000"/>
            </a:spcAft>
            <a:buNone/>
          </a:pPr>
          <a:r>
            <a:rPr lang="en-US" sz="1700" kern="1200"/>
            <a:t>Incorporated in Committee workplan</a:t>
          </a:r>
        </a:p>
      </dsp:txBody>
      <dsp:txXfrm>
        <a:off x="1094903" y="3559332"/>
        <a:ext cx="3493098" cy="947968"/>
      </dsp:txXfrm>
    </dsp:sp>
    <dsp:sp modelId="{9B770CF2-0F7C-4B29-869A-E3C031608EDE}">
      <dsp:nvSpPr>
        <dsp:cNvPr id="0" name=""/>
        <dsp:cNvSpPr/>
      </dsp:nvSpPr>
      <dsp:spPr>
        <a:xfrm>
          <a:off x="0" y="4744292"/>
          <a:ext cx="4588002" cy="94796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810692-2018-4BC3-A71E-10467E58B86F}">
      <dsp:nvSpPr>
        <dsp:cNvPr id="0" name=""/>
        <dsp:cNvSpPr/>
      </dsp:nvSpPr>
      <dsp:spPr>
        <a:xfrm>
          <a:off x="286760" y="4957585"/>
          <a:ext cx="521382" cy="52138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98A3A69-19B3-4F65-858E-B0937DA53BD9}">
      <dsp:nvSpPr>
        <dsp:cNvPr id="0" name=""/>
        <dsp:cNvSpPr/>
      </dsp:nvSpPr>
      <dsp:spPr>
        <a:xfrm>
          <a:off x="1094903" y="4744292"/>
          <a:ext cx="3493098" cy="94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327" tIns="100327" rIns="100327" bIns="100327" numCol="1" spcCol="1270" anchor="ctr" anchorCtr="0">
          <a:noAutofit/>
        </a:bodyPr>
        <a:lstStyle/>
        <a:p>
          <a:pPr marL="0" lvl="0" indent="0" algn="l" defTabSz="755650">
            <a:lnSpc>
              <a:spcPct val="90000"/>
            </a:lnSpc>
            <a:spcBef>
              <a:spcPct val="0"/>
            </a:spcBef>
            <a:spcAft>
              <a:spcPct val="35000"/>
            </a:spcAft>
            <a:buNone/>
          </a:pPr>
          <a:r>
            <a:rPr lang="en-US" sz="1700" kern="1200"/>
            <a:t>Remain flexible and adaptable to the changing environment</a:t>
          </a:r>
        </a:p>
      </dsp:txBody>
      <dsp:txXfrm>
        <a:off x="1094903" y="4744292"/>
        <a:ext cx="3493098" cy="94796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9" name="Rectangle 3"/>
          <p:cNvSpPr>
            <a:spLocks noGrp="1" noChangeArrowheads="1"/>
          </p:cNvSpPr>
          <p:nvPr>
            <p:ph type="dt" sz="quarter" idx="1"/>
          </p:nvPr>
        </p:nvSpPr>
        <p:spPr bwMode="auto">
          <a:xfrm>
            <a:off x="3978431" y="0"/>
            <a:ext cx="3041494" cy="464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lvl1pPr algn="r" eaLnBrk="1" hangingPunct="1">
              <a:defRPr sz="1100">
                <a:latin typeface="Arial" panose="020B0604020202020204" pitchFamily="34" charset="0"/>
              </a:defRPr>
            </a:lvl1pPr>
          </a:lstStyle>
          <a:p>
            <a:pPr>
              <a:defRPr/>
            </a:pPr>
            <a:r>
              <a:rPr lang="en-US" altLang="en-US"/>
              <a:t>	</a:t>
            </a:r>
          </a:p>
        </p:txBody>
      </p:sp>
      <p:sp>
        <p:nvSpPr>
          <p:cNvPr id="60420" name="Rectangle 4"/>
          <p:cNvSpPr>
            <a:spLocks noGrp="1" noChangeArrowheads="1"/>
          </p:cNvSpPr>
          <p:nvPr>
            <p:ph type="ftr" sz="quarter" idx="2"/>
          </p:nvPr>
        </p:nvSpPr>
        <p:spPr bwMode="auto">
          <a:xfrm>
            <a:off x="0"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eaLnBrk="1" hangingPunct="1">
              <a:defRPr sz="1100">
                <a:latin typeface="+mn-lt"/>
              </a:defRPr>
            </a:lvl1pPr>
          </a:lstStyle>
          <a:p>
            <a:pPr>
              <a:defRPr/>
            </a:pPr>
            <a:endParaRPr lang="en-US" altLang="en-US" dirty="0"/>
          </a:p>
        </p:txBody>
      </p:sp>
      <p:sp>
        <p:nvSpPr>
          <p:cNvPr id="60421" name="Rectangle 5"/>
          <p:cNvSpPr>
            <a:spLocks noGrp="1" noChangeArrowheads="1"/>
          </p:cNvSpPr>
          <p:nvPr>
            <p:ph type="sldNum" sz="quarter" idx="3"/>
          </p:nvPr>
        </p:nvSpPr>
        <p:spPr bwMode="auto">
          <a:xfrm>
            <a:off x="3978431"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algn="r" eaLnBrk="1" hangingPunct="1">
              <a:defRPr sz="1200" smtClean="0"/>
            </a:lvl1pPr>
          </a:lstStyle>
          <a:p>
            <a:pPr>
              <a:defRPr/>
            </a:pPr>
            <a:fld id="{4915E9CE-C72F-43F6-A7F3-DF20FAD3AB13}" type="slidenum">
              <a:rPr lang="en-US" altLang="en-US"/>
              <a:pPr>
                <a:defRPr/>
              </a:pPr>
              <a:t>‹#›</a:t>
            </a:fld>
            <a:endParaRPr lang="en-US" altLang="en-US"/>
          </a:p>
        </p:txBody>
      </p:sp>
      <p:sp>
        <p:nvSpPr>
          <p:cNvPr id="2" name="Header Placeholder 1">
            <a:extLst>
              <a:ext uri="{FF2B5EF4-FFF2-40B4-BE49-F238E27FC236}">
                <a16:creationId xmlns:a16="http://schemas.microsoft.com/office/drawing/2014/main" id="{2424B70E-0BCC-4184-BFD0-79645B59A449}"/>
              </a:ext>
            </a:extLst>
          </p:cNvPr>
          <p:cNvSpPr>
            <a:spLocks noGrp="1"/>
          </p:cNvSpPr>
          <p:nvPr>
            <p:ph type="hdr" sz="quarter"/>
          </p:nvPr>
        </p:nvSpPr>
        <p:spPr>
          <a:xfrm>
            <a:off x="0" y="0"/>
            <a:ext cx="3041494" cy="466566"/>
          </a:xfrm>
          <a:prstGeom prst="rect">
            <a:avLst/>
          </a:prstGeom>
        </p:spPr>
        <p:txBody>
          <a:bodyPr vert="horz" lIns="91230" tIns="45615" rIns="91230" bIns="45615" rtlCol="0"/>
          <a:lstStyle>
            <a:lvl1pPr algn="l">
              <a:defRPr sz="1200"/>
            </a:lvl1pPr>
          </a:lstStyle>
          <a:p>
            <a:endParaRPr lang="en-US"/>
          </a:p>
        </p:txBody>
      </p:sp>
    </p:spTree>
    <p:extLst>
      <p:ext uri="{BB962C8B-B14F-4D97-AF65-F5344CB8AC3E}">
        <p14:creationId xmlns:p14="http://schemas.microsoft.com/office/powerpoint/2010/main" val="30093366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41494" cy="464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lvl1pPr eaLnBrk="1" hangingPunct="1">
              <a:defRPr sz="1200"/>
            </a:lvl1pPr>
          </a:lstStyle>
          <a:p>
            <a:pPr>
              <a:defRPr/>
            </a:pPr>
            <a:endParaRPr lang="en-US" altLang="en-US"/>
          </a:p>
        </p:txBody>
      </p:sp>
      <p:sp>
        <p:nvSpPr>
          <p:cNvPr id="4099" name="Rectangle 3"/>
          <p:cNvSpPr>
            <a:spLocks noGrp="1" noChangeArrowheads="1"/>
          </p:cNvSpPr>
          <p:nvPr>
            <p:ph type="dt" idx="1"/>
          </p:nvPr>
        </p:nvSpPr>
        <p:spPr bwMode="auto">
          <a:xfrm>
            <a:off x="3978431" y="0"/>
            <a:ext cx="3041494" cy="464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lvl1pPr algn="r" eaLnBrk="1" hangingPunct="1">
              <a:defRPr sz="1200"/>
            </a:lvl1pPr>
          </a:lstStyle>
          <a:p>
            <a:pPr>
              <a:defRPr/>
            </a:pPr>
            <a:endParaRPr lang="en-US" altLang="en-US"/>
          </a:p>
        </p:txBody>
      </p:sp>
      <p:sp>
        <p:nvSpPr>
          <p:cNvPr id="94212" name="Rectangle 4"/>
          <p:cNvSpPr>
            <a:spLocks noGrp="1" noRot="1" noChangeAspect="1" noChangeArrowheads="1" noTextEdit="1"/>
          </p:cNvSpPr>
          <p:nvPr>
            <p:ph type="sldImg" idx="2"/>
          </p:nvPr>
        </p:nvSpPr>
        <p:spPr bwMode="auto">
          <a:xfrm>
            <a:off x="1185863" y="698500"/>
            <a:ext cx="4649787" cy="34893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35358" y="4419680"/>
            <a:ext cx="5149209" cy="4187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p:cNvSpPr>
            <a:spLocks noGrp="1" noChangeArrowheads="1"/>
          </p:cNvSpPr>
          <p:nvPr>
            <p:ph type="ftr" sz="quarter" idx="4"/>
          </p:nvPr>
        </p:nvSpPr>
        <p:spPr bwMode="auto">
          <a:xfrm>
            <a:off x="0"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eaLnBrk="1" hangingPunct="1">
              <a:defRPr sz="1200"/>
            </a:lvl1pPr>
          </a:lstStyle>
          <a:p>
            <a:pPr>
              <a:defRPr/>
            </a:pPr>
            <a:endParaRPr lang="en-US" altLang="en-US"/>
          </a:p>
        </p:txBody>
      </p:sp>
      <p:sp>
        <p:nvSpPr>
          <p:cNvPr id="4103" name="Rectangle 7"/>
          <p:cNvSpPr>
            <a:spLocks noGrp="1" noChangeArrowheads="1"/>
          </p:cNvSpPr>
          <p:nvPr>
            <p:ph type="sldNum" sz="quarter" idx="5"/>
          </p:nvPr>
        </p:nvSpPr>
        <p:spPr bwMode="auto">
          <a:xfrm>
            <a:off x="3978431"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algn="r" eaLnBrk="1" hangingPunct="1">
              <a:defRPr sz="1200" smtClean="0"/>
            </a:lvl1pPr>
          </a:lstStyle>
          <a:p>
            <a:pPr>
              <a:defRPr/>
            </a:pPr>
            <a:fld id="{60CDF7A0-8281-483B-8DA1-DCE83F0D7C28}" type="slidenum">
              <a:rPr lang="en-US" altLang="en-US"/>
              <a:pPr>
                <a:defRPr/>
              </a:pPr>
              <a:t>‹#›</a:t>
            </a:fld>
            <a:endParaRPr lang="en-US" altLang="en-US"/>
          </a:p>
        </p:txBody>
      </p:sp>
    </p:spTree>
    <p:extLst>
      <p:ext uri="{BB962C8B-B14F-4D97-AF65-F5344CB8AC3E}">
        <p14:creationId xmlns:p14="http://schemas.microsoft.com/office/powerpoint/2010/main" val="1470506447"/>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5815733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a1a92138e7_0_39:notes"/>
          <p:cNvSpPr txBox="1">
            <a:spLocks noGrp="1"/>
          </p:cNvSpPr>
          <p:nvPr>
            <p:ph type="body" idx="1"/>
          </p:nvPr>
        </p:nvSpPr>
        <p:spPr>
          <a:xfrm>
            <a:off x="685338" y="4342777"/>
            <a:ext cx="5487300" cy="4115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7" name="Google Shape;177;ga1a92138e7_0_39:notes"/>
          <p:cNvSpPr>
            <a:spLocks noGrp="1" noRot="1" noChangeAspect="1"/>
          </p:cNvSpPr>
          <p:nvPr>
            <p:ph type="sldImg" idx="2"/>
          </p:nvPr>
        </p:nvSpPr>
        <p:spPr>
          <a:xfrm>
            <a:off x="1143000" y="685800"/>
            <a:ext cx="457358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a0168bf688_0_103:notes"/>
          <p:cNvSpPr txBox="1">
            <a:spLocks noGrp="1"/>
          </p:cNvSpPr>
          <p:nvPr>
            <p:ph type="body" idx="1"/>
          </p:nvPr>
        </p:nvSpPr>
        <p:spPr>
          <a:xfrm>
            <a:off x="685338" y="4342777"/>
            <a:ext cx="5487300" cy="4115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Including performance measures or health outcomes in your service standards is not necessary. The use of these measures should be included in contracts and compliance monitoring. </a:t>
            </a:r>
            <a:endParaRPr/>
          </a:p>
        </p:txBody>
      </p:sp>
      <p:sp>
        <p:nvSpPr>
          <p:cNvPr id="185" name="Google Shape;185;ga0168bf688_0_103:notes"/>
          <p:cNvSpPr>
            <a:spLocks noGrp="1" noRot="1" noChangeAspect="1"/>
          </p:cNvSpPr>
          <p:nvPr>
            <p:ph type="sldImg" idx="2"/>
          </p:nvPr>
        </p:nvSpPr>
        <p:spPr>
          <a:xfrm>
            <a:off x="1143000" y="685800"/>
            <a:ext cx="457358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a0168bf688_0_108:notes"/>
          <p:cNvSpPr txBox="1">
            <a:spLocks noGrp="1"/>
          </p:cNvSpPr>
          <p:nvPr>
            <p:ph type="body" idx="1"/>
          </p:nvPr>
        </p:nvSpPr>
        <p:spPr>
          <a:xfrm>
            <a:off x="685338" y="4342777"/>
            <a:ext cx="5487300" cy="4115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Every jurisdiction has its own unique process for developing service standards. As mentioned earlier, this is a joint process and roles and responsibilities should be clearly defined before the process is undertaken. This will help to avoid any future misunderstandings. When developing service standards, think about current and future funding and what consumers need most. Lean on data and research as well as the expressed needs of PLWH. Be timely with your process and try to agree on an outline to be used for future planning. </a:t>
            </a:r>
            <a:endParaRPr/>
          </a:p>
        </p:txBody>
      </p:sp>
      <p:sp>
        <p:nvSpPr>
          <p:cNvPr id="202" name="Google Shape;202;ga0168bf688_0_108:notes"/>
          <p:cNvSpPr>
            <a:spLocks noGrp="1" noRot="1" noChangeAspect="1"/>
          </p:cNvSpPr>
          <p:nvPr>
            <p:ph type="sldImg" idx="2"/>
          </p:nvPr>
        </p:nvSpPr>
        <p:spPr>
          <a:xfrm>
            <a:off x="1143000" y="685800"/>
            <a:ext cx="457358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a0168bf688_0_113:notes"/>
          <p:cNvSpPr txBox="1">
            <a:spLocks noGrp="1"/>
          </p:cNvSpPr>
          <p:nvPr>
            <p:ph type="body" idx="1"/>
          </p:nvPr>
        </p:nvSpPr>
        <p:spPr>
          <a:xfrm>
            <a:off x="685338" y="4342777"/>
            <a:ext cx="5487300" cy="4115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For non-clinical service standards, consider using the RWHAP Part A National Monitoring Standards to cover one or more to the topic areas provided. </a:t>
            </a:r>
            <a:endParaRPr/>
          </a:p>
        </p:txBody>
      </p:sp>
      <p:sp>
        <p:nvSpPr>
          <p:cNvPr id="208" name="Google Shape;208;ga0168bf688_0_113:notes"/>
          <p:cNvSpPr>
            <a:spLocks noGrp="1" noRot="1" noChangeAspect="1"/>
          </p:cNvSpPr>
          <p:nvPr>
            <p:ph type="sldImg" idx="2"/>
          </p:nvPr>
        </p:nvSpPr>
        <p:spPr>
          <a:xfrm>
            <a:off x="1143000" y="685800"/>
            <a:ext cx="457358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a0168bf688_0_119:notes"/>
          <p:cNvSpPr txBox="1">
            <a:spLocks noGrp="1"/>
          </p:cNvSpPr>
          <p:nvPr>
            <p:ph type="body" idx="1"/>
          </p:nvPr>
        </p:nvSpPr>
        <p:spPr>
          <a:xfrm>
            <a:off x="685338" y="4342777"/>
            <a:ext cx="5487300" cy="4115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Establish a process for drafting service standards including reviewing federal guidelines. Federal guidelines can change sometimes without notice.So, it’s important keep an eye on them. When drafting service standards, equal input from various stakeholders, including the recipient, is essential. No one person or entity should be dominating the process. </a:t>
            </a:r>
            <a:endParaRPr/>
          </a:p>
        </p:txBody>
      </p:sp>
      <p:sp>
        <p:nvSpPr>
          <p:cNvPr id="215" name="Google Shape;215;ga0168bf688_0_119:notes"/>
          <p:cNvSpPr>
            <a:spLocks noGrp="1" noRot="1" noChangeAspect="1"/>
          </p:cNvSpPr>
          <p:nvPr>
            <p:ph type="sldImg" idx="2"/>
          </p:nvPr>
        </p:nvSpPr>
        <p:spPr>
          <a:xfrm>
            <a:off x="1143000" y="685800"/>
            <a:ext cx="457358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a0168bf688_0_134:notes"/>
          <p:cNvSpPr txBox="1">
            <a:spLocks noGrp="1"/>
          </p:cNvSpPr>
          <p:nvPr>
            <p:ph type="body" idx="1"/>
          </p:nvPr>
        </p:nvSpPr>
        <p:spPr>
          <a:xfrm>
            <a:off x="685338" y="4342777"/>
            <a:ext cx="5487300" cy="4115100"/>
          </a:xfrm>
          <a:prstGeom prst="rect">
            <a:avLst/>
          </a:prstGeom>
          <a:noFill/>
          <a:ln>
            <a:noFill/>
          </a:ln>
        </p:spPr>
        <p:txBody>
          <a:bodyPr spcFirstLastPara="1" wrap="square" lIns="91425" tIns="91425" rIns="91425" bIns="91425" anchor="t" anchorCtr="0">
            <a:noAutofit/>
          </a:bodyPr>
          <a:lstStyle/>
          <a:p>
            <a:pPr marL="457200" lvl="0" indent="-304800" algn="l" rtl="0">
              <a:lnSpc>
                <a:spcPct val="100000"/>
              </a:lnSpc>
              <a:spcBef>
                <a:spcPts val="0"/>
              </a:spcBef>
              <a:spcAft>
                <a:spcPts val="0"/>
              </a:spcAft>
              <a:buSzPts val="1200"/>
              <a:buChar char="●"/>
            </a:pPr>
            <a:r>
              <a:rPr lang="en-US" sz="1200"/>
              <a:t>Review of outcomes is essential to measure the impact of RWHAP services </a:t>
            </a:r>
            <a:endParaRPr sz="1200"/>
          </a:p>
          <a:p>
            <a:pPr marL="457200" lvl="0" indent="-304800" algn="l" rtl="0">
              <a:lnSpc>
                <a:spcPct val="100000"/>
              </a:lnSpc>
              <a:spcBef>
                <a:spcPts val="0"/>
              </a:spcBef>
              <a:spcAft>
                <a:spcPts val="0"/>
              </a:spcAft>
              <a:buSzPts val="1200"/>
              <a:buChar char="●"/>
            </a:pPr>
            <a:r>
              <a:rPr lang="en-US" sz="1200"/>
              <a:t>The PC/PB should consider the following</a:t>
            </a:r>
            <a:endParaRPr sz="1200"/>
          </a:p>
          <a:p>
            <a:pPr marL="914400" lvl="1" indent="-304800" algn="l" rtl="0">
              <a:lnSpc>
                <a:spcPct val="100000"/>
              </a:lnSpc>
              <a:spcBef>
                <a:spcPts val="0"/>
              </a:spcBef>
              <a:spcAft>
                <a:spcPts val="0"/>
              </a:spcAft>
              <a:buSzPts val="1200"/>
              <a:buChar char="○"/>
            </a:pPr>
            <a:r>
              <a:rPr lang="en-US" sz="1200"/>
              <a:t>Are some outcome measures, as shared with the PC/PB, unacceptably low – for example, failure to reach adherence goals or low levels of viral suppression?</a:t>
            </a:r>
            <a:endParaRPr sz="1200"/>
          </a:p>
          <a:p>
            <a:pPr marL="914400" lvl="1" indent="-304800" algn="l" rtl="0">
              <a:lnSpc>
                <a:spcPct val="100000"/>
              </a:lnSpc>
              <a:spcBef>
                <a:spcPts val="0"/>
              </a:spcBef>
              <a:spcAft>
                <a:spcPts val="0"/>
              </a:spcAft>
              <a:buSzPts val="1200"/>
              <a:buChar char="○"/>
            </a:pPr>
            <a:r>
              <a:rPr lang="en-US" sz="1200"/>
              <a:t>Does aggregate monitoring data from the recipient indicate that subrecipients are fully compliant with service standards?</a:t>
            </a:r>
            <a:endParaRPr sz="1200"/>
          </a:p>
          <a:p>
            <a:pPr marL="914400" lvl="1" indent="-304800" algn="l" rtl="0">
              <a:lnSpc>
                <a:spcPct val="100000"/>
              </a:lnSpc>
              <a:spcBef>
                <a:spcPts val="0"/>
              </a:spcBef>
              <a:spcAft>
                <a:spcPts val="0"/>
              </a:spcAft>
              <a:buSzPts val="1200"/>
              <a:buChar char="○"/>
            </a:pPr>
            <a:r>
              <a:rPr lang="en-US" sz="1200"/>
              <a:t>If the answer to both questions is yes, then perhaps service standards may be outdated and need to be reviewed and refined</a:t>
            </a:r>
            <a:endParaRPr sz="1200"/>
          </a:p>
        </p:txBody>
      </p:sp>
      <p:sp>
        <p:nvSpPr>
          <p:cNvPr id="251" name="Google Shape;251;ga0168bf688_0_134:notes"/>
          <p:cNvSpPr>
            <a:spLocks noGrp="1" noRot="1" noChangeAspect="1"/>
          </p:cNvSpPr>
          <p:nvPr>
            <p:ph type="sldImg" idx="2"/>
          </p:nvPr>
        </p:nvSpPr>
        <p:spPr>
          <a:xfrm>
            <a:off x="1143000" y="685800"/>
            <a:ext cx="457358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178655-3BA2-4056-A975-4DD021A18E20}" type="slidenum">
              <a:rPr lang="en-US" smtClean="0"/>
              <a:t>19</a:t>
            </a:fld>
            <a:endParaRPr lang="en-US"/>
          </a:p>
        </p:txBody>
      </p:sp>
      <p:sp>
        <p:nvSpPr>
          <p:cNvPr id="5" name="Header Placeholder 4"/>
          <p:cNvSpPr>
            <a:spLocks noGrp="1"/>
          </p:cNvSpPr>
          <p:nvPr>
            <p:ph type="hdr" sz="quarter" idx="11"/>
          </p:nvPr>
        </p:nvSpPr>
        <p:spPr/>
        <p:txBody>
          <a:bodyPr/>
          <a:lstStyle/>
          <a:p>
            <a:r>
              <a:rPr lang="en-US"/>
              <a:t>DRAFT - FOR COMMISSIONER USE ONLY</a:t>
            </a:r>
          </a:p>
        </p:txBody>
      </p:sp>
    </p:spTree>
    <p:extLst>
      <p:ext uri="{BB962C8B-B14F-4D97-AF65-F5344CB8AC3E}">
        <p14:creationId xmlns:p14="http://schemas.microsoft.com/office/powerpoint/2010/main" val="3289028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1793797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2869751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ln/>
        </p:spPr>
      </p:sp>
      <p:sp>
        <p:nvSpPr>
          <p:cNvPr id="118787" name="Notes Placeholder 2"/>
          <p:cNvSpPr>
            <a:spLocks noGrp="1"/>
          </p:cNvSpPr>
          <p:nvPr>
            <p:ph type="body" idx="1"/>
          </p:nvPr>
        </p:nvSpPr>
        <p:spPr>
          <a:noFill/>
        </p:spPr>
        <p:txBody>
          <a:bodyPr/>
          <a:lstStyle/>
          <a:p>
            <a:endParaRPr 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xfrm>
            <a:off x="701519" y="4419680"/>
            <a:ext cx="5616888" cy="4187983"/>
          </a:xfrm>
          <a:noFill/>
        </p:spPr>
        <p:txBody>
          <a:bodyPr/>
          <a:lstStyle/>
          <a:p>
            <a:endParaRPr 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xfrm>
            <a:off x="701519" y="4419680"/>
            <a:ext cx="5616888" cy="4187983"/>
          </a:xfrm>
          <a:noFill/>
        </p:spPr>
        <p:txBody>
          <a:bodyPr/>
          <a:lstStyle/>
          <a:p>
            <a:endParaRPr lang="en-US" dirty="0"/>
          </a:p>
        </p:txBody>
      </p:sp>
      <p:sp>
        <p:nvSpPr>
          <p:cNvPr id="2" name="Footer Placeholder 1"/>
          <p:cNvSpPr>
            <a:spLocks noGrp="1"/>
          </p:cNvSpPr>
          <p:nvPr>
            <p:ph type="ftr" sz="quarter" idx="10"/>
          </p:nvPr>
        </p:nvSpPr>
        <p:spPr/>
        <p:txBody>
          <a:bodyPr/>
          <a:lstStyle/>
          <a:p>
            <a:pPr>
              <a:defRPr/>
            </a:pPr>
            <a:endParaRPr lang="en-US" altLang="en-US"/>
          </a:p>
        </p:txBody>
      </p:sp>
    </p:spTree>
    <p:extLst>
      <p:ext uri="{BB962C8B-B14F-4D97-AF65-F5344CB8AC3E}">
        <p14:creationId xmlns:p14="http://schemas.microsoft.com/office/powerpoint/2010/main" val="3435790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a0168bf688_0_48:notes"/>
          <p:cNvSpPr txBox="1">
            <a:spLocks noGrp="1"/>
          </p:cNvSpPr>
          <p:nvPr>
            <p:ph type="body" idx="1"/>
          </p:nvPr>
        </p:nvSpPr>
        <p:spPr>
          <a:xfrm>
            <a:off x="685338" y="4342777"/>
            <a:ext cx="5487300" cy="4115100"/>
          </a:xfrm>
          <a:prstGeom prst="rect">
            <a:avLst/>
          </a:prstGeom>
          <a:noFill/>
          <a:ln>
            <a:noFill/>
          </a:ln>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SzPts val="1100"/>
              <a:buChar char="●"/>
            </a:pPr>
            <a:r>
              <a:rPr lang="en-US" dirty="0"/>
              <a:t>The previous term used to refer to service standards was previously “standards of care,” but that language has been used outside RWHAP to mean medical care and treatment – and RWHAP service standards cover both medical and support services.</a:t>
            </a:r>
            <a:endParaRPr dirty="0"/>
          </a:p>
          <a:p>
            <a:pPr marL="457200" lvl="0" indent="-298450" algn="l" rtl="0">
              <a:lnSpc>
                <a:spcPct val="115000"/>
              </a:lnSpc>
              <a:spcBef>
                <a:spcPts val="0"/>
              </a:spcBef>
              <a:spcAft>
                <a:spcPts val="0"/>
              </a:spcAft>
              <a:buSzPts val="1100"/>
              <a:buChar char="●"/>
            </a:pPr>
            <a:r>
              <a:rPr lang="en-US" dirty="0"/>
              <a:t>You may be asking yourself why there aren’t national standards. National service standards are not feasible due to:</a:t>
            </a:r>
            <a:endParaRPr dirty="0"/>
          </a:p>
          <a:p>
            <a:pPr marL="914400" lvl="1" indent="-298450" algn="l" rtl="0">
              <a:lnSpc>
                <a:spcPct val="115000"/>
              </a:lnSpc>
              <a:spcBef>
                <a:spcPts val="0"/>
              </a:spcBef>
              <a:spcAft>
                <a:spcPts val="0"/>
              </a:spcAft>
              <a:buSzPts val="1100"/>
              <a:buChar char="○"/>
            </a:pPr>
            <a:r>
              <a:rPr lang="en-US" dirty="0"/>
              <a:t>Differences in state and local requirements</a:t>
            </a:r>
            <a:endParaRPr dirty="0"/>
          </a:p>
          <a:p>
            <a:pPr marL="914400" lvl="1" indent="-298450" algn="l" rtl="0">
              <a:lnSpc>
                <a:spcPct val="115000"/>
              </a:lnSpc>
              <a:spcBef>
                <a:spcPts val="0"/>
              </a:spcBef>
              <a:spcAft>
                <a:spcPts val="0"/>
              </a:spcAft>
              <a:buSzPts val="1100"/>
              <a:buChar char="○"/>
            </a:pPr>
            <a:r>
              <a:rPr lang="en-US" dirty="0"/>
              <a:t>The need to tailor services to meet the needs of the jurisdictions</a:t>
            </a:r>
            <a:endParaRPr dirty="0"/>
          </a:p>
          <a:p>
            <a:pPr marL="457200" lvl="0" indent="-298450" algn="l" rtl="0">
              <a:lnSpc>
                <a:spcPct val="115000"/>
              </a:lnSpc>
              <a:spcBef>
                <a:spcPts val="0"/>
              </a:spcBef>
              <a:spcAft>
                <a:spcPts val="0"/>
              </a:spcAft>
              <a:buSzPts val="1100"/>
              <a:buChar char="●"/>
            </a:pPr>
            <a:r>
              <a:rPr lang="en-US" dirty="0"/>
              <a:t>It’s important to note that the responsibility for developing service standards is shared between the PC and the Recipient, and is typically led by the PC. The Recipient is responsible for ensuring the use of service standards</a:t>
            </a:r>
            <a:endParaRPr dirty="0"/>
          </a:p>
        </p:txBody>
      </p:sp>
      <p:sp>
        <p:nvSpPr>
          <p:cNvPr id="135" name="Google Shape;135;ga0168bf688_0_48:notes"/>
          <p:cNvSpPr>
            <a:spLocks noGrp="1" noRot="1" noChangeAspect="1"/>
          </p:cNvSpPr>
          <p:nvPr>
            <p:ph type="sldImg" idx="2"/>
          </p:nvPr>
        </p:nvSpPr>
        <p:spPr>
          <a:xfrm>
            <a:off x="1143000" y="685800"/>
            <a:ext cx="457358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a0168bf688_0_68:notes"/>
          <p:cNvSpPr txBox="1">
            <a:spLocks noGrp="1"/>
          </p:cNvSpPr>
          <p:nvPr>
            <p:ph type="body" idx="1"/>
          </p:nvPr>
        </p:nvSpPr>
        <p:spPr>
          <a:xfrm>
            <a:off x="685338" y="4342777"/>
            <a:ext cx="5487300" cy="41151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r>
              <a:rPr lang="en-US"/>
              <a:t>Service standards should be readily available to providers, consumers, and the public – on the recipient and/or PC/PB website.</a:t>
            </a:r>
            <a:endParaRPr/>
          </a:p>
          <a:p>
            <a:pPr marL="457200" lvl="0" indent="-298450" algn="l" rtl="0">
              <a:lnSpc>
                <a:spcPct val="100000"/>
              </a:lnSpc>
              <a:spcBef>
                <a:spcPts val="0"/>
              </a:spcBef>
              <a:spcAft>
                <a:spcPts val="0"/>
              </a:spcAft>
              <a:buSzPts val="1100"/>
              <a:buChar char="●"/>
            </a:pPr>
            <a:r>
              <a:rPr lang="en-US"/>
              <a:t>Service standards should describe the services so that anyone who reads them can understand:</a:t>
            </a:r>
            <a:endParaRPr/>
          </a:p>
          <a:p>
            <a:pPr marL="914400" lvl="1" indent="-298450" algn="l" rtl="0">
              <a:lnSpc>
                <a:spcPct val="100000"/>
              </a:lnSpc>
              <a:spcBef>
                <a:spcPts val="0"/>
              </a:spcBef>
              <a:spcAft>
                <a:spcPts val="0"/>
              </a:spcAft>
              <a:buSzPts val="1100"/>
              <a:buChar char="○"/>
            </a:pPr>
            <a:r>
              <a:rPr lang="en-US"/>
              <a:t>What the service is</a:t>
            </a:r>
            <a:endParaRPr/>
          </a:p>
          <a:p>
            <a:pPr marL="914400" lvl="1" indent="-298450" algn="l" rtl="0">
              <a:lnSpc>
                <a:spcPct val="100000"/>
              </a:lnSpc>
              <a:spcBef>
                <a:spcPts val="0"/>
              </a:spcBef>
              <a:spcAft>
                <a:spcPts val="0"/>
              </a:spcAft>
              <a:buSzPts val="1100"/>
              <a:buChar char="○"/>
            </a:pPr>
            <a:r>
              <a:rPr lang="en-US"/>
              <a:t>What a client can expect when receiving the service</a:t>
            </a:r>
            <a:endParaRPr/>
          </a:p>
          <a:p>
            <a:pPr marL="457200" lvl="0" indent="-298450" algn="l" rtl="0">
              <a:lnSpc>
                <a:spcPct val="100000"/>
              </a:lnSpc>
              <a:spcBef>
                <a:spcPts val="0"/>
              </a:spcBef>
              <a:spcAft>
                <a:spcPts val="0"/>
              </a:spcAft>
              <a:buSzPts val="1100"/>
              <a:buChar char="●"/>
            </a:pPr>
            <a:r>
              <a:rPr lang="en-US"/>
              <a:t>Consumers: Any consumer should be able to read service standards and know what to expect “when accessing or receiving RWHAP funded services”</a:t>
            </a:r>
            <a:endParaRPr/>
          </a:p>
          <a:p>
            <a:pPr marL="457200" lvl="0" indent="-298450" algn="l" rtl="0">
              <a:lnSpc>
                <a:spcPct val="100000"/>
              </a:lnSpc>
              <a:spcBef>
                <a:spcPts val="0"/>
              </a:spcBef>
              <a:spcAft>
                <a:spcPts val="0"/>
              </a:spcAft>
              <a:buSzPts val="1100"/>
              <a:buChar char="●"/>
            </a:pPr>
            <a:r>
              <a:rPr lang="en-US"/>
              <a:t>Recipient: Service standards are used in Requests for Proposals, subrecipient contracts, and monitoring  (including site visits and chart reviews) “to ensure that services are provided to clients in a consistent manner across service providers”</a:t>
            </a:r>
            <a:endParaRPr/>
          </a:p>
          <a:p>
            <a:pPr marL="457200" lvl="0" indent="-298450" algn="l" rtl="0">
              <a:lnSpc>
                <a:spcPct val="100000"/>
              </a:lnSpc>
              <a:spcBef>
                <a:spcPts val="0"/>
              </a:spcBef>
              <a:spcAft>
                <a:spcPts val="0"/>
              </a:spcAft>
              <a:buSzPts val="1100"/>
              <a:buChar char="●"/>
            </a:pPr>
            <a:r>
              <a:rPr lang="en-US"/>
              <a:t>PC/PBs: Service standards help PC/PBs understand what activities are being provided by subrecipients and can help them identify possible changes or improvements</a:t>
            </a:r>
            <a:endParaRPr/>
          </a:p>
          <a:p>
            <a:pPr marL="457200" lvl="0" indent="-228600" algn="l" rtl="0">
              <a:lnSpc>
                <a:spcPct val="100000"/>
              </a:lnSpc>
              <a:spcBef>
                <a:spcPts val="0"/>
              </a:spcBef>
              <a:spcAft>
                <a:spcPts val="0"/>
              </a:spcAft>
              <a:buSzPts val="1100"/>
              <a:buNone/>
            </a:pPr>
            <a:endParaRPr/>
          </a:p>
          <a:p>
            <a:pPr marL="457200" lvl="0" indent="0" algn="l" rtl="0">
              <a:lnSpc>
                <a:spcPct val="100000"/>
              </a:lnSpc>
              <a:spcBef>
                <a:spcPts val="0"/>
              </a:spcBef>
              <a:spcAft>
                <a:spcPts val="0"/>
              </a:spcAft>
              <a:buSzPts val="1100"/>
              <a:buNone/>
            </a:pPr>
            <a:endParaRPr/>
          </a:p>
        </p:txBody>
      </p:sp>
      <p:sp>
        <p:nvSpPr>
          <p:cNvPr id="141" name="Google Shape;141;ga0168bf688_0_68:notes"/>
          <p:cNvSpPr>
            <a:spLocks noGrp="1" noRot="1" noChangeAspect="1"/>
          </p:cNvSpPr>
          <p:nvPr>
            <p:ph type="sldImg" idx="2"/>
          </p:nvPr>
        </p:nvSpPr>
        <p:spPr>
          <a:xfrm>
            <a:off x="1143000" y="685800"/>
            <a:ext cx="457358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a0168bf688_0_68:notes"/>
          <p:cNvSpPr txBox="1">
            <a:spLocks noGrp="1"/>
          </p:cNvSpPr>
          <p:nvPr>
            <p:ph type="body" idx="1"/>
          </p:nvPr>
        </p:nvSpPr>
        <p:spPr>
          <a:xfrm>
            <a:off x="685338" y="4342777"/>
            <a:ext cx="5487300" cy="41151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r>
              <a:rPr lang="en-US"/>
              <a:t>Service standards should be readily available to providers, consumers, and the public – on the recipient and/or PC/PB website.</a:t>
            </a:r>
            <a:endParaRPr/>
          </a:p>
          <a:p>
            <a:pPr marL="457200" lvl="0" indent="-298450" algn="l" rtl="0">
              <a:lnSpc>
                <a:spcPct val="100000"/>
              </a:lnSpc>
              <a:spcBef>
                <a:spcPts val="0"/>
              </a:spcBef>
              <a:spcAft>
                <a:spcPts val="0"/>
              </a:spcAft>
              <a:buSzPts val="1100"/>
              <a:buChar char="●"/>
            </a:pPr>
            <a:r>
              <a:rPr lang="en-US"/>
              <a:t>Service standards should describe the services so that anyone who reads them can understand:</a:t>
            </a:r>
            <a:endParaRPr/>
          </a:p>
          <a:p>
            <a:pPr marL="914400" lvl="1" indent="-298450" algn="l" rtl="0">
              <a:lnSpc>
                <a:spcPct val="100000"/>
              </a:lnSpc>
              <a:spcBef>
                <a:spcPts val="0"/>
              </a:spcBef>
              <a:spcAft>
                <a:spcPts val="0"/>
              </a:spcAft>
              <a:buSzPts val="1100"/>
              <a:buChar char="○"/>
            </a:pPr>
            <a:r>
              <a:rPr lang="en-US"/>
              <a:t>What the service is</a:t>
            </a:r>
            <a:endParaRPr/>
          </a:p>
          <a:p>
            <a:pPr marL="914400" lvl="1" indent="-298450" algn="l" rtl="0">
              <a:lnSpc>
                <a:spcPct val="100000"/>
              </a:lnSpc>
              <a:spcBef>
                <a:spcPts val="0"/>
              </a:spcBef>
              <a:spcAft>
                <a:spcPts val="0"/>
              </a:spcAft>
              <a:buSzPts val="1100"/>
              <a:buChar char="○"/>
            </a:pPr>
            <a:r>
              <a:rPr lang="en-US"/>
              <a:t>What a client can expect when receiving the service</a:t>
            </a:r>
            <a:endParaRPr/>
          </a:p>
          <a:p>
            <a:pPr marL="457200" lvl="0" indent="-298450" algn="l" rtl="0">
              <a:lnSpc>
                <a:spcPct val="100000"/>
              </a:lnSpc>
              <a:spcBef>
                <a:spcPts val="0"/>
              </a:spcBef>
              <a:spcAft>
                <a:spcPts val="0"/>
              </a:spcAft>
              <a:buSzPts val="1100"/>
              <a:buChar char="●"/>
            </a:pPr>
            <a:r>
              <a:rPr lang="en-US"/>
              <a:t>Consumers: Any consumer should be able to read service standards and know what to expect “when accessing or receiving RWHAP funded services”</a:t>
            </a:r>
            <a:endParaRPr/>
          </a:p>
          <a:p>
            <a:pPr marL="457200" lvl="0" indent="-298450" algn="l" rtl="0">
              <a:lnSpc>
                <a:spcPct val="100000"/>
              </a:lnSpc>
              <a:spcBef>
                <a:spcPts val="0"/>
              </a:spcBef>
              <a:spcAft>
                <a:spcPts val="0"/>
              </a:spcAft>
              <a:buSzPts val="1100"/>
              <a:buChar char="●"/>
            </a:pPr>
            <a:r>
              <a:rPr lang="en-US"/>
              <a:t>Recipient: Service standards are used in Requests for Proposals, subrecipient contracts, and monitoring  (including site visits and chart reviews) “to ensure that services are provided to clients in a consistent manner across service providers”</a:t>
            </a:r>
            <a:endParaRPr/>
          </a:p>
          <a:p>
            <a:pPr marL="457200" lvl="0" indent="-298450" algn="l" rtl="0">
              <a:lnSpc>
                <a:spcPct val="100000"/>
              </a:lnSpc>
              <a:spcBef>
                <a:spcPts val="0"/>
              </a:spcBef>
              <a:spcAft>
                <a:spcPts val="0"/>
              </a:spcAft>
              <a:buSzPts val="1100"/>
              <a:buChar char="●"/>
            </a:pPr>
            <a:r>
              <a:rPr lang="en-US"/>
              <a:t>PC/PBs: Service standards help PC/PBs understand what activities are being provided by subrecipients and can help them identify possible changes or improvements</a:t>
            </a:r>
            <a:endParaRPr/>
          </a:p>
          <a:p>
            <a:pPr marL="457200" lvl="0" indent="-228600" algn="l" rtl="0">
              <a:lnSpc>
                <a:spcPct val="100000"/>
              </a:lnSpc>
              <a:spcBef>
                <a:spcPts val="0"/>
              </a:spcBef>
              <a:spcAft>
                <a:spcPts val="0"/>
              </a:spcAft>
              <a:buSzPts val="1100"/>
              <a:buNone/>
            </a:pPr>
            <a:endParaRPr/>
          </a:p>
          <a:p>
            <a:pPr marL="457200" lvl="0" indent="0" algn="l" rtl="0">
              <a:lnSpc>
                <a:spcPct val="100000"/>
              </a:lnSpc>
              <a:spcBef>
                <a:spcPts val="0"/>
              </a:spcBef>
              <a:spcAft>
                <a:spcPts val="0"/>
              </a:spcAft>
              <a:buSzPts val="1100"/>
              <a:buNone/>
            </a:pPr>
            <a:endParaRPr/>
          </a:p>
        </p:txBody>
      </p:sp>
      <p:sp>
        <p:nvSpPr>
          <p:cNvPr id="141" name="Google Shape;141;ga0168bf688_0_68:notes"/>
          <p:cNvSpPr>
            <a:spLocks noGrp="1" noRot="1" noChangeAspect="1"/>
          </p:cNvSpPr>
          <p:nvPr>
            <p:ph type="sldImg" idx="2"/>
          </p:nvPr>
        </p:nvSpPr>
        <p:spPr>
          <a:xfrm>
            <a:off x="1143000" y="685800"/>
            <a:ext cx="457358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09323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CCF53D56-2A13-4727-B30C-BF581B82EC32}" type="slidenum">
              <a:rPr lang="en-US" altLang="en-US"/>
              <a:pPr>
                <a:defRPr/>
              </a:pPr>
              <a:t>‹#›</a:t>
            </a:fld>
            <a:endParaRPr lang="en-US" altLang="en-US"/>
          </a:p>
        </p:txBody>
      </p:sp>
    </p:spTree>
    <p:extLst>
      <p:ext uri="{BB962C8B-B14F-4D97-AF65-F5344CB8AC3E}">
        <p14:creationId xmlns:p14="http://schemas.microsoft.com/office/powerpoint/2010/main" val="3115895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1D580566-B276-4861-85A6-340F07717938}" type="slidenum">
              <a:rPr lang="en-US" altLang="en-US"/>
              <a:pPr>
                <a:defRPr/>
              </a:pPr>
              <a:t>‹#›</a:t>
            </a:fld>
            <a:endParaRPr lang="en-US" altLang="en-US"/>
          </a:p>
        </p:txBody>
      </p:sp>
    </p:spTree>
    <p:extLst>
      <p:ext uri="{BB962C8B-B14F-4D97-AF65-F5344CB8AC3E}">
        <p14:creationId xmlns:p14="http://schemas.microsoft.com/office/powerpoint/2010/main" val="2877304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C7207B60-1B78-41F6-A50B-1FD939ECF126}" type="slidenum">
              <a:rPr lang="en-US" altLang="en-US"/>
              <a:pPr>
                <a:defRPr/>
              </a:pPr>
              <a:t>‹#›</a:t>
            </a:fld>
            <a:endParaRPr lang="en-US" altLang="en-US"/>
          </a:p>
        </p:txBody>
      </p:sp>
    </p:spTree>
    <p:extLst>
      <p:ext uri="{BB962C8B-B14F-4D97-AF65-F5344CB8AC3E}">
        <p14:creationId xmlns:p14="http://schemas.microsoft.com/office/powerpoint/2010/main" val="3793746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a:defRPr sz="3600" b="1">
                <a:solidFill>
                  <a:srgbClr val="7030A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171450" indent="-171450">
              <a:buClr>
                <a:srgbClr val="7030A0"/>
              </a:buClr>
              <a:buFont typeface="Wingdings" panose="05000000000000000000" pitchFamily="2" charset="2"/>
              <a:buChar char=""/>
              <a:defRPr sz="3000"/>
            </a:lvl1pPr>
            <a:lvl2pPr marL="514350" indent="-171450">
              <a:buFont typeface="Calibri" panose="020F0502020204030204" pitchFamily="34" charset="0"/>
              <a:buChar char="–"/>
              <a:defRPr sz="2800"/>
            </a:lvl2pPr>
            <a:lvl3pPr>
              <a:defRPr sz="2400"/>
            </a:lvl3pPr>
            <a:lvl4pPr>
              <a:defRPr sz="22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C8D1FC83-7089-4669-AF39-B88459934211}" type="slidenum">
              <a:rPr lang="en-US" altLang="en-US"/>
              <a:pPr>
                <a:defRPr/>
              </a:pPr>
              <a:t>‹#›</a:t>
            </a:fld>
            <a:endParaRPr lang="en-US" altLang="en-US"/>
          </a:p>
        </p:txBody>
      </p:sp>
    </p:spTree>
    <p:extLst>
      <p:ext uri="{BB962C8B-B14F-4D97-AF65-F5344CB8AC3E}">
        <p14:creationId xmlns:p14="http://schemas.microsoft.com/office/powerpoint/2010/main" val="4140599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61553B92-D7CC-4010-BA6D-57ED062842E1}" type="slidenum">
              <a:rPr lang="en-US" altLang="en-US"/>
              <a:pPr>
                <a:defRPr/>
              </a:pPr>
              <a:t>‹#›</a:t>
            </a:fld>
            <a:endParaRPr lang="en-US" altLang="en-US"/>
          </a:p>
        </p:txBody>
      </p:sp>
    </p:spTree>
    <p:extLst>
      <p:ext uri="{BB962C8B-B14F-4D97-AF65-F5344CB8AC3E}">
        <p14:creationId xmlns:p14="http://schemas.microsoft.com/office/powerpoint/2010/main" val="2134519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a:t>51</a:t>
            </a:r>
          </a:p>
        </p:txBody>
      </p:sp>
      <p:sp>
        <p:nvSpPr>
          <p:cNvPr id="7" name="Slide Number Placeholder 5"/>
          <p:cNvSpPr>
            <a:spLocks noGrp="1"/>
          </p:cNvSpPr>
          <p:nvPr>
            <p:ph type="sldNum" sz="quarter" idx="12"/>
          </p:nvPr>
        </p:nvSpPr>
        <p:spPr/>
        <p:txBody>
          <a:bodyPr/>
          <a:lstStyle>
            <a:lvl1pPr>
              <a:defRPr/>
            </a:lvl1pPr>
          </a:lstStyle>
          <a:p>
            <a:pPr>
              <a:defRPr/>
            </a:pPr>
            <a:fld id="{A5CA4C48-C51E-4676-946A-D124CFF4E3E2}" type="slidenum">
              <a:rPr lang="en-US" altLang="en-US"/>
              <a:pPr>
                <a:defRPr/>
              </a:pPr>
              <a:t>‹#›</a:t>
            </a:fld>
            <a:endParaRPr lang="en-US" altLang="en-US"/>
          </a:p>
        </p:txBody>
      </p:sp>
    </p:spTree>
    <p:extLst>
      <p:ext uri="{BB962C8B-B14F-4D97-AF65-F5344CB8AC3E}">
        <p14:creationId xmlns:p14="http://schemas.microsoft.com/office/powerpoint/2010/main" val="245497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ltLang="en-US"/>
          </a:p>
        </p:txBody>
      </p:sp>
      <p:sp>
        <p:nvSpPr>
          <p:cNvPr id="8" name="Footer Placeholder 4"/>
          <p:cNvSpPr>
            <a:spLocks noGrp="1"/>
          </p:cNvSpPr>
          <p:nvPr>
            <p:ph type="ftr" sz="quarter" idx="11"/>
          </p:nvPr>
        </p:nvSpPr>
        <p:spPr/>
        <p:txBody>
          <a:bodyPr/>
          <a:lstStyle>
            <a:lvl1pPr>
              <a:defRPr/>
            </a:lvl1pPr>
          </a:lstStyle>
          <a:p>
            <a:pPr>
              <a:defRPr/>
            </a:pPr>
            <a:r>
              <a:rPr lang="en-US" altLang="en-US"/>
              <a:t>51</a:t>
            </a:r>
          </a:p>
        </p:txBody>
      </p:sp>
      <p:sp>
        <p:nvSpPr>
          <p:cNvPr id="9" name="Slide Number Placeholder 5"/>
          <p:cNvSpPr>
            <a:spLocks noGrp="1"/>
          </p:cNvSpPr>
          <p:nvPr>
            <p:ph type="sldNum" sz="quarter" idx="12"/>
          </p:nvPr>
        </p:nvSpPr>
        <p:spPr/>
        <p:txBody>
          <a:bodyPr/>
          <a:lstStyle>
            <a:lvl1pPr>
              <a:defRPr/>
            </a:lvl1pPr>
          </a:lstStyle>
          <a:p>
            <a:pPr>
              <a:defRPr/>
            </a:pPr>
            <a:fld id="{361BB868-7D37-4145-BA26-6FA2CAC8065E}" type="slidenum">
              <a:rPr lang="en-US" altLang="en-US"/>
              <a:pPr>
                <a:defRPr/>
              </a:pPr>
              <a:t>‹#›</a:t>
            </a:fld>
            <a:endParaRPr lang="en-US" altLang="en-US"/>
          </a:p>
        </p:txBody>
      </p:sp>
    </p:spTree>
    <p:extLst>
      <p:ext uri="{BB962C8B-B14F-4D97-AF65-F5344CB8AC3E}">
        <p14:creationId xmlns:p14="http://schemas.microsoft.com/office/powerpoint/2010/main" val="299137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ltLang="en-US"/>
          </a:p>
        </p:txBody>
      </p:sp>
      <p:sp>
        <p:nvSpPr>
          <p:cNvPr id="4" name="Footer Placeholder 4"/>
          <p:cNvSpPr>
            <a:spLocks noGrp="1"/>
          </p:cNvSpPr>
          <p:nvPr>
            <p:ph type="ftr" sz="quarter" idx="11"/>
          </p:nvPr>
        </p:nvSpPr>
        <p:spPr/>
        <p:txBody>
          <a:bodyPr/>
          <a:lstStyle>
            <a:lvl1pPr>
              <a:defRPr/>
            </a:lvl1pPr>
          </a:lstStyle>
          <a:p>
            <a:pPr>
              <a:defRPr/>
            </a:pPr>
            <a:r>
              <a:rPr lang="en-US" altLang="en-US"/>
              <a:t>51</a:t>
            </a:r>
          </a:p>
        </p:txBody>
      </p:sp>
      <p:sp>
        <p:nvSpPr>
          <p:cNvPr id="5" name="Slide Number Placeholder 5"/>
          <p:cNvSpPr>
            <a:spLocks noGrp="1"/>
          </p:cNvSpPr>
          <p:nvPr>
            <p:ph type="sldNum" sz="quarter" idx="12"/>
          </p:nvPr>
        </p:nvSpPr>
        <p:spPr/>
        <p:txBody>
          <a:bodyPr/>
          <a:lstStyle>
            <a:lvl1pPr>
              <a:defRPr/>
            </a:lvl1pPr>
          </a:lstStyle>
          <a:p>
            <a:pPr>
              <a:defRPr/>
            </a:pPr>
            <a:fld id="{90C77F23-DA7B-4FE0-962C-AF452984723D}" type="slidenum">
              <a:rPr lang="en-US" altLang="en-US"/>
              <a:pPr>
                <a:defRPr/>
              </a:pPr>
              <a:t>‹#›</a:t>
            </a:fld>
            <a:endParaRPr lang="en-US" altLang="en-US"/>
          </a:p>
        </p:txBody>
      </p:sp>
    </p:spTree>
    <p:extLst>
      <p:ext uri="{BB962C8B-B14F-4D97-AF65-F5344CB8AC3E}">
        <p14:creationId xmlns:p14="http://schemas.microsoft.com/office/powerpoint/2010/main" val="605570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ltLang="en-US"/>
          </a:p>
        </p:txBody>
      </p:sp>
      <p:sp>
        <p:nvSpPr>
          <p:cNvPr id="3" name="Footer Placeholder 4"/>
          <p:cNvSpPr>
            <a:spLocks noGrp="1"/>
          </p:cNvSpPr>
          <p:nvPr>
            <p:ph type="ftr" sz="quarter" idx="11"/>
          </p:nvPr>
        </p:nvSpPr>
        <p:spPr/>
        <p:txBody>
          <a:bodyPr/>
          <a:lstStyle>
            <a:lvl1pPr>
              <a:defRPr/>
            </a:lvl1pPr>
          </a:lstStyle>
          <a:p>
            <a:pPr>
              <a:defRPr/>
            </a:pPr>
            <a:r>
              <a:rPr lang="en-US" altLang="en-US"/>
              <a:t>51</a:t>
            </a:r>
          </a:p>
        </p:txBody>
      </p:sp>
      <p:sp>
        <p:nvSpPr>
          <p:cNvPr id="4" name="Slide Number Placeholder 5"/>
          <p:cNvSpPr>
            <a:spLocks noGrp="1"/>
          </p:cNvSpPr>
          <p:nvPr>
            <p:ph type="sldNum" sz="quarter" idx="12"/>
          </p:nvPr>
        </p:nvSpPr>
        <p:spPr/>
        <p:txBody>
          <a:bodyPr/>
          <a:lstStyle>
            <a:lvl1pPr>
              <a:defRPr/>
            </a:lvl1pPr>
          </a:lstStyle>
          <a:p>
            <a:pPr>
              <a:defRPr/>
            </a:pPr>
            <a:fld id="{F41F570A-1C91-4504-8DC9-9889926DE396}" type="slidenum">
              <a:rPr lang="en-US" altLang="en-US"/>
              <a:pPr>
                <a:defRPr/>
              </a:pPr>
              <a:t>‹#›</a:t>
            </a:fld>
            <a:endParaRPr lang="en-US" altLang="en-US"/>
          </a:p>
        </p:txBody>
      </p:sp>
    </p:spTree>
    <p:extLst>
      <p:ext uri="{BB962C8B-B14F-4D97-AF65-F5344CB8AC3E}">
        <p14:creationId xmlns:p14="http://schemas.microsoft.com/office/powerpoint/2010/main" val="698196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a:t>51</a:t>
            </a:r>
          </a:p>
        </p:txBody>
      </p:sp>
      <p:sp>
        <p:nvSpPr>
          <p:cNvPr id="7" name="Slide Number Placeholder 5"/>
          <p:cNvSpPr>
            <a:spLocks noGrp="1"/>
          </p:cNvSpPr>
          <p:nvPr>
            <p:ph type="sldNum" sz="quarter" idx="12"/>
          </p:nvPr>
        </p:nvSpPr>
        <p:spPr/>
        <p:txBody>
          <a:bodyPr/>
          <a:lstStyle>
            <a:lvl1pPr>
              <a:defRPr/>
            </a:lvl1pPr>
          </a:lstStyle>
          <a:p>
            <a:pPr>
              <a:defRPr/>
            </a:pPr>
            <a:fld id="{C978D02B-4CED-4CB3-B116-64BAB0117FC2}" type="slidenum">
              <a:rPr lang="en-US" altLang="en-US"/>
              <a:pPr>
                <a:defRPr/>
              </a:pPr>
              <a:t>‹#›</a:t>
            </a:fld>
            <a:endParaRPr lang="en-US" altLang="en-US"/>
          </a:p>
        </p:txBody>
      </p:sp>
    </p:spTree>
    <p:extLst>
      <p:ext uri="{BB962C8B-B14F-4D97-AF65-F5344CB8AC3E}">
        <p14:creationId xmlns:p14="http://schemas.microsoft.com/office/powerpoint/2010/main" val="1080489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a:t>51</a:t>
            </a:r>
          </a:p>
        </p:txBody>
      </p:sp>
      <p:sp>
        <p:nvSpPr>
          <p:cNvPr id="7" name="Slide Number Placeholder 5"/>
          <p:cNvSpPr>
            <a:spLocks noGrp="1"/>
          </p:cNvSpPr>
          <p:nvPr>
            <p:ph type="sldNum" sz="quarter" idx="12"/>
          </p:nvPr>
        </p:nvSpPr>
        <p:spPr/>
        <p:txBody>
          <a:bodyPr/>
          <a:lstStyle>
            <a:lvl1pPr>
              <a:defRPr/>
            </a:lvl1pPr>
          </a:lstStyle>
          <a:p>
            <a:pPr>
              <a:defRPr/>
            </a:pPr>
            <a:fld id="{5E435AB3-3731-4ED3-A9A0-2D4156DF7CD5}" type="slidenum">
              <a:rPr lang="en-US" altLang="en-US"/>
              <a:pPr>
                <a:defRPr/>
              </a:pPr>
              <a:t>‹#›</a:t>
            </a:fld>
            <a:endParaRPr lang="en-US" altLang="en-US"/>
          </a:p>
        </p:txBody>
      </p:sp>
    </p:spTree>
    <p:extLst>
      <p:ext uri="{BB962C8B-B14F-4D97-AF65-F5344CB8AC3E}">
        <p14:creationId xmlns:p14="http://schemas.microsoft.com/office/powerpoint/2010/main" val="3630971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 Second level</a:t>
            </a:r>
          </a:p>
          <a:p>
            <a:pPr lvl="2"/>
            <a:r>
              <a:rPr lang="en-US" altLang="en-US"/>
              <a:t> 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endParaRPr lang="en-US" alt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900">
                <a:solidFill>
                  <a:schemeClr val="tx1">
                    <a:tint val="75000"/>
                  </a:schemeClr>
                </a:solidFill>
              </a:defRPr>
            </a:lvl1pPr>
          </a:lstStyle>
          <a:p>
            <a:pPr>
              <a:defRPr/>
            </a:pPr>
            <a:r>
              <a:rPr lang="en-US" altLang="en-US"/>
              <a:t>51</a:t>
            </a: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smtClean="0">
                <a:solidFill>
                  <a:srgbClr val="898989"/>
                </a:solidFill>
              </a:defRPr>
            </a:lvl1pPr>
          </a:lstStyle>
          <a:p>
            <a:pPr>
              <a:defRPr/>
            </a:pPr>
            <a:fld id="{7B5F6392-CF1F-4BD9-A4BC-BDFF045A912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defTabSz="685800" rtl="0" eaLnBrk="0" fontAlgn="base" hangingPunct="0">
        <a:lnSpc>
          <a:spcPct val="90000"/>
        </a:lnSpc>
        <a:spcBef>
          <a:spcPct val="0"/>
        </a:spcBef>
        <a:spcAft>
          <a:spcPct val="0"/>
        </a:spcAft>
        <a:defRPr sz="3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a:lvl2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2pPr>
      <a:lvl3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3pPr>
      <a:lvl4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4pPr>
      <a:lvl5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Clr>
          <a:srgbClr val="002060"/>
        </a:buClr>
        <a:buFont typeface="Wingdings" pitchFamily="2" charset="2"/>
        <a:buChar char="§"/>
        <a:defRPr sz="30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Clr>
          <a:srgbClr val="002060"/>
        </a:buClr>
        <a:buFont typeface="Symbol" pitchFamily="18" charset="2"/>
        <a:buChar char="-"/>
        <a:defRPr sz="2800"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Clr>
          <a:srgbClr val="002060"/>
        </a:buClr>
        <a:buFont typeface="Arial" pitchFamily="34" charset="0"/>
        <a:buChar char="•"/>
        <a:defRPr sz="24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jpg"/><Relationship Id="rId7" Type="http://schemas.openxmlformats.org/officeDocument/2006/relationships/image" Target="../media/image24.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10" Type="http://schemas.openxmlformats.org/officeDocument/2006/relationships/image" Target="../media/image26.png"/><Relationship Id="rId4" Type="http://schemas.openxmlformats.org/officeDocument/2006/relationships/image" Target="../media/image21.png"/><Relationship Id="rId9" Type="http://schemas.openxmlformats.org/officeDocument/2006/relationships/hyperlink" Target="mailto:hivcomm@lachiv.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deviantart.com/123freevectors/art/Chalkboard-Background-Free-Vector-744612589" TargetMode="External"/><Relationship Id="rId2" Type="http://schemas.openxmlformats.org/officeDocument/2006/relationships/image" Target="../media/image2.mIX2AiP2IXZO3o86x4vJvQKFRBN"/><Relationship Id="rId1" Type="http://schemas.openxmlformats.org/officeDocument/2006/relationships/slideLayout" Target="../slideLayouts/slideLayout7.xml"/><Relationship Id="rId4" Type="http://schemas.openxmlformats.org/officeDocument/2006/relationships/hyperlink" Target="https://creativecommons.org/licenses/by-sa/3.0/"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p:cNvSpPr txBox="1"/>
          <p:nvPr/>
        </p:nvSpPr>
        <p:spPr>
          <a:xfrm>
            <a:off x="0" y="1"/>
            <a:ext cx="9144000" cy="1569493"/>
          </a:xfrm>
          <a:prstGeom prst="rect">
            <a:avLst/>
          </a:prstGeom>
          <a:solidFill>
            <a:srgbClr val="4472C4">
              <a:lumMod val="75000"/>
            </a:srgbClr>
          </a:solidFill>
          <a:ln w="6350">
            <a:solidFill>
              <a:srgbClr val="4472C4">
                <a:lumMod val="75000"/>
              </a:srgbClr>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en-US" sz="2800" kern="0" cap="all" dirty="0">
                <a:solidFill>
                  <a:srgbClr val="FFFFFF"/>
                </a:solidFill>
                <a:latin typeface="Franklin Gothic Demi Cond" panose="020B0706030402020204" pitchFamily="34" charset="0"/>
                <a:ea typeface="Calibri" panose="020F0502020204030204" pitchFamily="34" charset="0"/>
                <a:cs typeface="Leelawadee UI" panose="020B0502040204020203" pitchFamily="34" charset="-34"/>
              </a:rPr>
              <a:t>VIRTUAL TRAINING SERIES</a:t>
            </a:r>
            <a:endParaRPr lang="en-US" sz="1100" kern="0" dirty="0">
              <a:solidFill>
                <a:sysClr val="windowText" lastClr="00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12" name="Picture 11" descr="LACOUNTY-HIVlogo.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1306" y="5879506"/>
            <a:ext cx="2295383" cy="748423"/>
          </a:xfrm>
          <a:prstGeom prst="rect">
            <a:avLst/>
          </a:prstGeom>
          <a:noFill/>
          <a:ln>
            <a:noFill/>
          </a:ln>
        </p:spPr>
      </p:pic>
      <p:sp>
        <p:nvSpPr>
          <p:cNvPr id="6" name="Title 5">
            <a:extLst>
              <a:ext uri="{FF2B5EF4-FFF2-40B4-BE49-F238E27FC236}">
                <a16:creationId xmlns:a16="http://schemas.microsoft.com/office/drawing/2014/main" id="{5B2166B3-60BB-4125-9E1E-6860F3CB95AC}"/>
              </a:ext>
            </a:extLst>
          </p:cNvPr>
          <p:cNvSpPr>
            <a:spLocks noGrp="1"/>
          </p:cNvSpPr>
          <p:nvPr>
            <p:ph type="ctrTitle"/>
          </p:nvPr>
        </p:nvSpPr>
        <p:spPr>
          <a:xfrm>
            <a:off x="800100" y="1425574"/>
            <a:ext cx="7848600" cy="1927225"/>
          </a:xfrm>
        </p:spPr>
        <p:txBody>
          <a:bodyPr/>
          <a:lstStyle/>
          <a:p>
            <a:br>
              <a:rPr lang="en-US" b="0" dirty="0"/>
            </a:br>
            <a:r>
              <a:rPr lang="en-US" b="0" dirty="0"/>
              <a:t> </a:t>
            </a:r>
            <a:r>
              <a:rPr lang="en-US" dirty="0"/>
              <a:t>Service Standards Development Process </a:t>
            </a:r>
            <a:r>
              <a:rPr lang="en-US" b="0" dirty="0"/>
              <a:t>	</a:t>
            </a:r>
          </a:p>
        </p:txBody>
      </p:sp>
      <p:sp>
        <p:nvSpPr>
          <p:cNvPr id="5" name="Subtitle 4">
            <a:extLst>
              <a:ext uri="{FF2B5EF4-FFF2-40B4-BE49-F238E27FC236}">
                <a16:creationId xmlns:a16="http://schemas.microsoft.com/office/drawing/2014/main" id="{857AFD6D-770E-419D-BB97-880032CCF2EA}"/>
              </a:ext>
            </a:extLst>
          </p:cNvPr>
          <p:cNvSpPr>
            <a:spLocks noGrp="1"/>
          </p:cNvSpPr>
          <p:nvPr>
            <p:ph type="subTitle" idx="1"/>
          </p:nvPr>
        </p:nvSpPr>
        <p:spPr>
          <a:xfrm>
            <a:off x="1524000" y="3505201"/>
            <a:ext cx="6400800" cy="1752600"/>
          </a:xfrm>
        </p:spPr>
        <p:txBody>
          <a:bodyPr>
            <a:normAutofit/>
          </a:bodyPr>
          <a:lstStyle/>
          <a:p>
            <a:pPr algn="ctr"/>
            <a:r>
              <a:rPr lang="en-US" dirty="0"/>
              <a:t>November 5, 2020</a:t>
            </a:r>
          </a:p>
          <a:p>
            <a:pPr algn="ctr"/>
            <a:r>
              <a:rPr lang="en-US" dirty="0"/>
              <a:t>10:00am to 11:30am</a:t>
            </a:r>
          </a:p>
          <a:p>
            <a:pPr algn="ctr"/>
            <a:r>
              <a:rPr lang="en-US" dirty="0"/>
              <a:t>Via Cisco WebEx</a:t>
            </a:r>
          </a:p>
          <a:p>
            <a:pPr algn="ctr"/>
            <a:r>
              <a:rPr lang="en-US" dirty="0"/>
              <a:t>Presented by COH Standards and Best Practices Committee Co-Chairs, Erika Davies &amp; Kevin Stalter</a:t>
            </a:r>
          </a:p>
        </p:txBody>
      </p:sp>
      <p:sp>
        <p:nvSpPr>
          <p:cNvPr id="2" name="Slide Number Placeholder 1">
            <a:extLst>
              <a:ext uri="{FF2B5EF4-FFF2-40B4-BE49-F238E27FC236}">
                <a16:creationId xmlns:a16="http://schemas.microsoft.com/office/drawing/2014/main" id="{755D6C98-3DA1-4EDF-AB84-64D97913CAFE}"/>
              </a:ext>
            </a:extLst>
          </p:cNvPr>
          <p:cNvSpPr>
            <a:spLocks noGrp="1"/>
          </p:cNvSpPr>
          <p:nvPr>
            <p:ph type="sldNum" sz="quarter" idx="12"/>
          </p:nvPr>
        </p:nvSpPr>
        <p:spPr/>
        <p:txBody>
          <a:bodyPr/>
          <a:lstStyle/>
          <a:p>
            <a:pPr>
              <a:defRPr/>
            </a:pPr>
            <a:fld id="{CCF53D56-2A13-4727-B30C-BF581B82EC32}" type="slidenum">
              <a:rPr lang="en-US" altLang="en-US" smtClean="0"/>
              <a:pPr>
                <a:defRPr/>
              </a:pPr>
              <a:t>1</a:t>
            </a:fld>
            <a:endParaRPr lang="en-US" altLang="en-US"/>
          </a:p>
        </p:txBody>
      </p:sp>
    </p:spTree>
    <p:extLst>
      <p:ext uri="{BB962C8B-B14F-4D97-AF65-F5344CB8AC3E}">
        <p14:creationId xmlns:p14="http://schemas.microsoft.com/office/powerpoint/2010/main" val="1317977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42"/>
        <p:cNvGrpSpPr/>
        <p:nvPr/>
      </p:nvGrpSpPr>
      <p:grpSpPr>
        <a:xfrm>
          <a:off x="0" y="0"/>
          <a:ext cx="0" cy="0"/>
          <a:chOff x="0" y="0"/>
          <a:chExt cx="0" cy="0"/>
        </a:xfrm>
      </p:grpSpPr>
      <p:sp useBgFill="1">
        <p:nvSpPr>
          <p:cNvPr id="149" name="Rectangle 14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Freeform: Shape 15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Google Shape;143;ga0168bf688_0_68"/>
          <p:cNvSpPr txBox="1">
            <a:spLocks noGrp="1"/>
          </p:cNvSpPr>
          <p:nvPr>
            <p:ph type="title"/>
          </p:nvPr>
        </p:nvSpPr>
        <p:spPr>
          <a:xfrm>
            <a:off x="515125" y="1153572"/>
            <a:ext cx="2400300" cy="4461163"/>
          </a:xfrm>
          <a:prstGeom prst="rect">
            <a:avLst/>
          </a:prstGeom>
        </p:spPr>
        <p:txBody>
          <a:bodyPr spcFirstLastPara="1" vert="horz" lIns="91440" tIns="45720" rIns="91440" bIns="45720" numCol="1" rtlCol="0" anchorCtr="0" compatLnSpc="1">
            <a:prstTxWarp prst="textNoShape">
              <a:avLst/>
            </a:prstTxWarp>
            <a:normAutofit/>
          </a:bodyPr>
          <a:lstStyle/>
          <a:p>
            <a:pPr defTabSz="914400" eaLnBrk="1" hangingPunct="1">
              <a:spcAft>
                <a:spcPts val="0"/>
              </a:spcAft>
            </a:pPr>
            <a:r>
              <a:rPr lang="en-US" kern="1200">
                <a:solidFill>
                  <a:srgbClr val="FFFFFF"/>
                </a:solidFill>
                <a:latin typeface="+mj-lt"/>
                <a:ea typeface="+mj-ea"/>
                <a:cs typeface="+mj-cs"/>
              </a:rPr>
              <a:t>Service Standards: A Tool for Many Users</a:t>
            </a:r>
          </a:p>
        </p:txBody>
      </p:sp>
      <p:sp>
        <p:nvSpPr>
          <p:cNvPr id="153" name="Arc 15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2" name="Google Shape;144;ga0168bf688_0_68"/>
          <p:cNvSpPr txBox="1">
            <a:spLocks noGrp="1"/>
          </p:cNvSpPr>
          <p:nvPr>
            <p:ph type="body" idx="1"/>
          </p:nvPr>
        </p:nvSpPr>
        <p:spPr>
          <a:xfrm>
            <a:off x="3335481" y="591344"/>
            <a:ext cx="5179868" cy="5585619"/>
          </a:xfrm>
          <a:prstGeom prst="rect">
            <a:avLst/>
          </a:prstGeom>
        </p:spPr>
        <p:txBody>
          <a:bodyPr spcFirstLastPara="1" vert="horz" lIns="91440" tIns="45720" rIns="91440" bIns="45720" numCol="1" rtlCol="0" anchor="ctr" anchorCtr="0" compatLnSpc="1">
            <a:prstTxWarp prst="textNoShape">
              <a:avLst/>
            </a:prstTxWarp>
            <a:normAutofit/>
          </a:bodyPr>
          <a:lstStyle/>
          <a:p>
            <a:pPr defTabSz="914400" eaLnBrk="1" hangingPunct="1">
              <a:spcBef>
                <a:spcPts val="0"/>
              </a:spcBef>
              <a:spcAft>
                <a:spcPts val="0"/>
              </a:spcAft>
              <a:buSzPts val="2800"/>
            </a:pPr>
            <a:r>
              <a:rPr lang="en-US" sz="2600" b="1" dirty="0"/>
              <a:t>Consumers: </a:t>
            </a:r>
            <a:r>
              <a:rPr lang="en-US" sz="2600" dirty="0"/>
              <a:t>Must be easy to understand and readily available</a:t>
            </a:r>
          </a:p>
          <a:p>
            <a:pPr marL="0" indent="-228600" defTabSz="914400" eaLnBrk="1" hangingPunct="1">
              <a:spcBef>
                <a:spcPts val="0"/>
              </a:spcBef>
              <a:spcAft>
                <a:spcPts val="0"/>
              </a:spcAft>
              <a:buSzPts val="2800"/>
              <a:buFont typeface="Arial" panose="020B0604020202020204" pitchFamily="34" charset="0"/>
              <a:buChar char="•"/>
            </a:pPr>
            <a:endParaRPr lang="en-US" sz="2600" dirty="0"/>
          </a:p>
          <a:p>
            <a:pPr defTabSz="914400" eaLnBrk="1" hangingPunct="1">
              <a:spcBef>
                <a:spcPts val="0"/>
              </a:spcBef>
              <a:spcAft>
                <a:spcPts val="0"/>
              </a:spcAft>
              <a:buSzPts val="2800"/>
            </a:pPr>
            <a:r>
              <a:rPr lang="en-US" sz="2600" b="1" dirty="0"/>
              <a:t>DHSP: </a:t>
            </a:r>
            <a:r>
              <a:rPr lang="en-US" sz="2600" dirty="0"/>
              <a:t>Used in Requests for Proposals (RFPs), subrecipient contracts, and monitoring to ensure quality care and consistency</a:t>
            </a:r>
          </a:p>
          <a:p>
            <a:pPr defTabSz="914400" eaLnBrk="1" hangingPunct="1">
              <a:spcBef>
                <a:spcPts val="420"/>
              </a:spcBef>
              <a:spcAft>
                <a:spcPts val="0"/>
              </a:spcAft>
              <a:buSzPts val="2800"/>
            </a:pPr>
            <a:endParaRPr lang="en-US" sz="2600" b="1" dirty="0"/>
          </a:p>
          <a:p>
            <a:pPr defTabSz="914400" eaLnBrk="1" hangingPunct="1">
              <a:spcBef>
                <a:spcPts val="420"/>
              </a:spcBef>
              <a:spcAft>
                <a:spcPts val="0"/>
              </a:spcAft>
              <a:buSzPts val="2800"/>
            </a:pPr>
            <a:r>
              <a:rPr lang="en-US" sz="2600" b="1" dirty="0"/>
              <a:t>Commission</a:t>
            </a:r>
            <a:r>
              <a:rPr lang="en-US" sz="2600" dirty="0"/>
              <a:t>: Used as an opportunity to learn more about services provided and as a troubleshooting tool to identify possible changes or improvements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42"/>
        <p:cNvGrpSpPr/>
        <p:nvPr/>
      </p:nvGrpSpPr>
      <p:grpSpPr>
        <a:xfrm>
          <a:off x="0" y="0"/>
          <a:ext cx="0" cy="0"/>
          <a:chOff x="0" y="0"/>
          <a:chExt cx="0" cy="0"/>
        </a:xfrm>
      </p:grpSpPr>
      <p:sp useBgFill="1">
        <p:nvSpPr>
          <p:cNvPr id="149" name="Rectangle 14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Freeform: Shape 15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Google Shape;143;ga0168bf688_0_68"/>
          <p:cNvSpPr txBox="1">
            <a:spLocks noGrp="1"/>
          </p:cNvSpPr>
          <p:nvPr>
            <p:ph type="title"/>
          </p:nvPr>
        </p:nvSpPr>
        <p:spPr>
          <a:xfrm>
            <a:off x="515125" y="1153572"/>
            <a:ext cx="2400300" cy="4461163"/>
          </a:xfrm>
          <a:prstGeom prst="rect">
            <a:avLst/>
          </a:prstGeom>
        </p:spPr>
        <p:txBody>
          <a:bodyPr spcFirstLastPara="1" vert="horz" lIns="91440" tIns="45720" rIns="91440" bIns="45720" numCol="1" rtlCol="0" anchorCtr="0" compatLnSpc="1">
            <a:prstTxWarp prst="textNoShape">
              <a:avLst/>
            </a:prstTxWarp>
            <a:normAutofit/>
          </a:bodyPr>
          <a:lstStyle/>
          <a:p>
            <a:pPr defTabSz="914400" eaLnBrk="1" hangingPunct="1">
              <a:spcAft>
                <a:spcPts val="0"/>
              </a:spcAft>
            </a:pPr>
            <a:r>
              <a:rPr lang="en-US" kern="1200">
                <a:solidFill>
                  <a:srgbClr val="FFFFFF"/>
                </a:solidFill>
                <a:latin typeface="+mj-lt"/>
                <a:ea typeface="+mj-ea"/>
                <a:cs typeface="+mj-cs"/>
              </a:rPr>
              <a:t>Service Standards: A Tool for Many Users</a:t>
            </a:r>
          </a:p>
        </p:txBody>
      </p:sp>
      <p:sp>
        <p:nvSpPr>
          <p:cNvPr id="153" name="Arc 15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2" name="Google Shape;144;ga0168bf688_0_68"/>
          <p:cNvSpPr txBox="1">
            <a:spLocks noGrp="1"/>
          </p:cNvSpPr>
          <p:nvPr>
            <p:ph type="body" idx="1"/>
          </p:nvPr>
        </p:nvSpPr>
        <p:spPr>
          <a:xfrm>
            <a:off x="3335481" y="591344"/>
            <a:ext cx="5179868" cy="5585619"/>
          </a:xfrm>
          <a:prstGeom prst="rect">
            <a:avLst/>
          </a:prstGeom>
        </p:spPr>
        <p:txBody>
          <a:bodyPr spcFirstLastPara="1" vert="horz" lIns="91440" tIns="45720" rIns="91440" bIns="45720" numCol="1" rtlCol="0" anchor="ctr" anchorCtr="0" compatLnSpc="1">
            <a:prstTxWarp prst="textNoShape">
              <a:avLst/>
            </a:prstTxWarp>
            <a:normAutofit/>
          </a:bodyPr>
          <a:lstStyle/>
          <a:p>
            <a:pPr marL="0" indent="0">
              <a:spcBef>
                <a:spcPts val="0"/>
              </a:spcBef>
              <a:spcAft>
                <a:spcPts val="0"/>
              </a:spcAft>
              <a:buSzPts val="2800"/>
              <a:buNone/>
            </a:pPr>
            <a:r>
              <a:rPr lang="en-US" sz="2800" b="1" dirty="0"/>
              <a:t>Contracted Agencies/Service Providers: </a:t>
            </a:r>
            <a:r>
              <a:rPr lang="en-US" sz="2800" dirty="0"/>
              <a:t>Define the core components of a service category to be included in the model of service delivery</a:t>
            </a:r>
          </a:p>
          <a:p>
            <a:pPr marL="0" indent="0">
              <a:spcBef>
                <a:spcPts val="0"/>
              </a:spcBef>
              <a:spcAft>
                <a:spcPts val="0"/>
              </a:spcAft>
              <a:buSzPts val="2800"/>
              <a:buNone/>
            </a:pPr>
            <a:endParaRPr lang="en-US" sz="2800" dirty="0"/>
          </a:p>
          <a:p>
            <a:pPr marL="0" indent="0">
              <a:spcBef>
                <a:spcPts val="0"/>
              </a:spcBef>
              <a:spcAft>
                <a:spcPts val="0"/>
              </a:spcAft>
              <a:buSzPts val="2800"/>
              <a:buNone/>
            </a:pPr>
            <a:r>
              <a:rPr lang="en-US" sz="2800" b="1" dirty="0"/>
              <a:t>Quality Managers</a:t>
            </a:r>
            <a:r>
              <a:rPr lang="en-US" sz="2800" dirty="0"/>
              <a:t>:  Serve as a framework for how services should be delivered and outcomes are measured</a:t>
            </a:r>
          </a:p>
          <a:p>
            <a:pPr defTabSz="914400" eaLnBrk="1" hangingPunct="1">
              <a:spcBef>
                <a:spcPts val="0"/>
              </a:spcBef>
              <a:spcAft>
                <a:spcPts val="0"/>
              </a:spcAft>
              <a:buSzPts val="2800"/>
            </a:pPr>
            <a:endParaRPr lang="en-US" sz="2600" dirty="0"/>
          </a:p>
        </p:txBody>
      </p:sp>
    </p:spTree>
    <p:extLst>
      <p:ext uri="{BB962C8B-B14F-4D97-AF65-F5344CB8AC3E}">
        <p14:creationId xmlns:p14="http://schemas.microsoft.com/office/powerpoint/2010/main" val="3227695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78"/>
        <p:cNvGrpSpPr/>
        <p:nvPr/>
      </p:nvGrpSpPr>
      <p:grpSpPr>
        <a:xfrm>
          <a:off x="0" y="0"/>
          <a:ext cx="0" cy="0"/>
          <a:chOff x="0" y="0"/>
          <a:chExt cx="0" cy="0"/>
        </a:xfrm>
      </p:grpSpPr>
      <p:sp>
        <p:nvSpPr>
          <p:cNvPr id="123" name="Rectangle 122">
            <a:extLst>
              <a:ext uri="{FF2B5EF4-FFF2-40B4-BE49-F238E27FC236}">
                <a16:creationId xmlns:a16="http://schemas.microsoft.com/office/drawing/2014/main" id="{8CA06CD6-90CA-4C45-856C-6771339E1E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1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Google Shape;179;ga1a92138e7_0_39"/>
          <p:cNvSpPr txBox="1">
            <a:spLocks noGrp="1"/>
          </p:cNvSpPr>
          <p:nvPr>
            <p:ph type="title"/>
          </p:nvPr>
        </p:nvSpPr>
        <p:spPr>
          <a:xfrm>
            <a:off x="628650" y="963507"/>
            <a:ext cx="2620771" cy="4930986"/>
          </a:xfrm>
          <a:prstGeom prst="rect">
            <a:avLst/>
          </a:prstGeom>
        </p:spPr>
        <p:txBody>
          <a:bodyPr spcFirstLastPara="1" vert="horz" lIns="68569" tIns="34275" rIns="68569" bIns="34275" numCol="1" anchorCtr="0" compatLnSpc="1">
            <a:prstTxWarp prst="textNoShape">
              <a:avLst/>
            </a:prstTxWarp>
            <a:normAutofit/>
          </a:bodyPr>
          <a:lstStyle/>
          <a:p>
            <a:pPr algn="r">
              <a:spcBef>
                <a:spcPts val="0"/>
              </a:spcBef>
              <a:spcAft>
                <a:spcPts val="0"/>
              </a:spcAft>
            </a:pPr>
            <a:r>
              <a:rPr lang="en-US" sz="2600">
                <a:solidFill>
                  <a:schemeClr val="accent1"/>
                </a:solidFill>
              </a:rPr>
              <a:t>HRSA-Recommended Topics to Address in Service Standards</a:t>
            </a:r>
          </a:p>
        </p:txBody>
      </p:sp>
      <p:cxnSp>
        <p:nvCxnSpPr>
          <p:cNvPr id="125" name="Straight Connector 124">
            <a:extLst>
              <a:ext uri="{FF2B5EF4-FFF2-40B4-BE49-F238E27FC236}">
                <a16:creationId xmlns:a16="http://schemas.microsoft.com/office/drawing/2014/main" id="{5021601D-2758-4B15-A31C-FDA184C51B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80" name="Google Shape;180;ga1a92138e7_0_39"/>
          <p:cNvSpPr txBox="1">
            <a:spLocks noGrp="1"/>
          </p:cNvSpPr>
          <p:nvPr>
            <p:ph type="body" idx="1"/>
          </p:nvPr>
        </p:nvSpPr>
        <p:spPr>
          <a:xfrm>
            <a:off x="3745951" y="2514600"/>
            <a:ext cx="4688205" cy="3837093"/>
          </a:xfrm>
          <a:prstGeom prst="rect">
            <a:avLst/>
          </a:prstGeom>
        </p:spPr>
        <p:txBody>
          <a:bodyPr spcFirstLastPara="1" vert="horz" lIns="68569" tIns="34275" rIns="68569" bIns="34275" numCol="1" anchor="b" anchorCtr="0" compatLnSpc="1">
            <a:prstTxWarp prst="textNoShape">
              <a:avLst/>
            </a:prstTxWarp>
            <a:noAutofit/>
          </a:bodyPr>
          <a:lstStyle/>
          <a:p>
            <a:pPr>
              <a:spcBef>
                <a:spcPts val="0"/>
              </a:spcBef>
              <a:spcAft>
                <a:spcPts val="0"/>
              </a:spcAft>
              <a:buSzPts val="2800"/>
            </a:pPr>
            <a:r>
              <a:rPr lang="en-US" sz="2400" dirty="0"/>
              <a:t>Service Category Definition </a:t>
            </a:r>
          </a:p>
          <a:p>
            <a:pPr>
              <a:spcBef>
                <a:spcPts val="0"/>
              </a:spcBef>
              <a:spcAft>
                <a:spcPts val="0"/>
              </a:spcAft>
              <a:buSzPts val="2800"/>
            </a:pPr>
            <a:r>
              <a:rPr lang="en-US" sz="2400" dirty="0"/>
              <a:t>Intake and Eligibility </a:t>
            </a:r>
          </a:p>
          <a:p>
            <a:pPr>
              <a:spcBef>
                <a:spcPts val="420"/>
              </a:spcBef>
              <a:spcAft>
                <a:spcPts val="0"/>
              </a:spcAft>
              <a:buSzPts val="2800"/>
            </a:pPr>
            <a:r>
              <a:rPr lang="en-US" sz="2400" dirty="0"/>
              <a:t>Key Service Components and Activities </a:t>
            </a:r>
          </a:p>
          <a:p>
            <a:pPr>
              <a:spcBef>
                <a:spcPts val="420"/>
              </a:spcBef>
              <a:spcAft>
                <a:spcPts val="0"/>
              </a:spcAft>
              <a:buSzPts val="2800"/>
            </a:pPr>
            <a:r>
              <a:rPr lang="en-US" sz="2400" dirty="0"/>
              <a:t>Personnel Qualifications (including licensure) </a:t>
            </a:r>
          </a:p>
          <a:p>
            <a:pPr>
              <a:spcBef>
                <a:spcPts val="420"/>
              </a:spcBef>
              <a:spcAft>
                <a:spcPts val="0"/>
              </a:spcAft>
              <a:buSzPts val="2800"/>
            </a:pPr>
            <a:r>
              <a:rPr lang="en-US" sz="2400" dirty="0"/>
              <a:t>Assessment and Service Plan* </a:t>
            </a:r>
          </a:p>
          <a:p>
            <a:pPr>
              <a:spcBef>
                <a:spcPts val="420"/>
              </a:spcBef>
              <a:spcAft>
                <a:spcPts val="0"/>
              </a:spcAft>
              <a:buSzPts val="2800"/>
            </a:pPr>
            <a:r>
              <a:rPr lang="en-US" sz="2400" dirty="0"/>
              <a:t>Transition and Discharge Case Closure Protocol</a:t>
            </a:r>
          </a:p>
          <a:p>
            <a:pPr>
              <a:spcBef>
                <a:spcPts val="0"/>
              </a:spcBef>
              <a:spcAft>
                <a:spcPts val="0"/>
              </a:spcAft>
              <a:buSzPts val="2800"/>
            </a:pPr>
            <a:r>
              <a:rPr lang="en-US" sz="2400" dirty="0"/>
              <a:t>Client Rights and Responsibilities</a:t>
            </a:r>
          </a:p>
          <a:p>
            <a:pPr>
              <a:spcBef>
                <a:spcPts val="420"/>
              </a:spcBef>
              <a:spcAft>
                <a:spcPts val="0"/>
              </a:spcAft>
              <a:buSzPts val="2800"/>
            </a:pPr>
            <a:r>
              <a:rPr lang="en-US" sz="2400" dirty="0"/>
              <a:t>Grievance Process </a:t>
            </a:r>
          </a:p>
          <a:p>
            <a:pPr>
              <a:spcBef>
                <a:spcPts val="420"/>
              </a:spcBef>
              <a:spcAft>
                <a:spcPts val="0"/>
              </a:spcAft>
              <a:buSzPts val="2800"/>
            </a:pPr>
            <a:r>
              <a:rPr lang="en-US" sz="2400" dirty="0"/>
              <a:t>Cultural and Linguistic Competency </a:t>
            </a:r>
          </a:p>
          <a:p>
            <a:pPr>
              <a:spcBef>
                <a:spcPts val="420"/>
              </a:spcBef>
              <a:spcAft>
                <a:spcPts val="0"/>
              </a:spcAft>
              <a:buSzPts val="2800"/>
            </a:pPr>
            <a:r>
              <a:rPr lang="en-US" sz="2400" dirty="0"/>
              <a:t>Privacy and Confidentiality (including securing records) </a:t>
            </a:r>
          </a:p>
          <a:p>
            <a:pPr>
              <a:spcBef>
                <a:spcPts val="420"/>
              </a:spcBef>
              <a:spcAft>
                <a:spcPts val="0"/>
              </a:spcAft>
              <a:buSzPts val="2800"/>
            </a:pPr>
            <a:r>
              <a:rPr lang="en-US" sz="2400" dirty="0"/>
              <a:t>Recertification Requirements* </a:t>
            </a:r>
          </a:p>
          <a:p>
            <a:pPr marL="0" indent="0">
              <a:spcBef>
                <a:spcPts val="420"/>
              </a:spcBef>
              <a:spcAft>
                <a:spcPts val="0"/>
              </a:spcAft>
              <a:buSzPts val="2800"/>
              <a:buNone/>
            </a:pPr>
            <a:endParaRPr lang="en-US" sz="2400" dirty="0"/>
          </a:p>
        </p:txBody>
      </p:sp>
      <p:sp>
        <p:nvSpPr>
          <p:cNvPr id="182" name="Google Shape;182;ga1a92138e7_0_39"/>
          <p:cNvSpPr txBox="1"/>
          <p:nvPr/>
        </p:nvSpPr>
        <p:spPr>
          <a:xfrm>
            <a:off x="6172200" y="6096000"/>
            <a:ext cx="2205273" cy="76200"/>
          </a:xfrm>
          <a:prstGeom prst="rect">
            <a:avLst/>
          </a:prstGeom>
          <a:noFill/>
          <a:ln>
            <a:noFill/>
          </a:ln>
        </p:spPr>
        <p:txBody>
          <a:bodyPr spcFirstLastPara="1" wrap="square" lIns="68569" tIns="34275" rIns="68569" bIns="34275" anchor="t" anchorCtr="0">
            <a:noAutofit/>
          </a:bodyPr>
          <a:lstStyle/>
          <a:p>
            <a:pPr algn="r">
              <a:spcBef>
                <a:spcPts val="0"/>
              </a:spcBef>
              <a:spcAft>
                <a:spcPts val="600"/>
              </a:spcAft>
              <a:buClr>
                <a:srgbClr val="000000"/>
              </a:buClr>
              <a:buSzPts val="1400"/>
            </a:pPr>
            <a:r>
              <a:rPr lang="en-US" sz="1600" dirty="0">
                <a:solidFill>
                  <a:schemeClr val="dk2"/>
                </a:solidFill>
                <a:latin typeface="Calibri"/>
                <a:ea typeface="Calibri"/>
                <a:cs typeface="Calibri"/>
                <a:sym typeface="Calibri"/>
              </a:rPr>
              <a:t>*where applicable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86"/>
        <p:cNvGrpSpPr/>
        <p:nvPr/>
      </p:nvGrpSpPr>
      <p:grpSpPr>
        <a:xfrm>
          <a:off x="0" y="0"/>
          <a:ext cx="0" cy="0"/>
          <a:chOff x="0" y="0"/>
          <a:chExt cx="0" cy="0"/>
        </a:xfrm>
      </p:grpSpPr>
      <p:sp>
        <p:nvSpPr>
          <p:cNvPr id="193" name="Rectangle 192">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Google Shape;187;ga0168bf688_0_103"/>
          <p:cNvSpPr txBox="1">
            <a:spLocks noGrp="1"/>
          </p:cNvSpPr>
          <p:nvPr>
            <p:ph type="title"/>
          </p:nvPr>
        </p:nvSpPr>
        <p:spPr>
          <a:xfrm>
            <a:off x="628650" y="963877"/>
            <a:ext cx="2620771" cy="4930246"/>
          </a:xfrm>
          <a:prstGeom prst="rect">
            <a:avLst/>
          </a:prstGeom>
        </p:spPr>
        <p:txBody>
          <a:bodyPr spcFirstLastPara="1" vert="horz" lIns="68569" tIns="34275" rIns="68569" bIns="34275" numCol="1" anchorCtr="0" compatLnSpc="1">
            <a:prstTxWarp prst="textNoShape">
              <a:avLst/>
            </a:prstTxWarp>
            <a:normAutofit/>
          </a:bodyPr>
          <a:lstStyle/>
          <a:p>
            <a:pPr algn="r">
              <a:spcBef>
                <a:spcPts val="0"/>
              </a:spcBef>
              <a:spcAft>
                <a:spcPts val="0"/>
              </a:spcAft>
            </a:pPr>
            <a:r>
              <a:rPr lang="en-US" sz="2000" dirty="0">
                <a:solidFill>
                  <a:schemeClr val="accent1"/>
                </a:solidFill>
              </a:rPr>
              <a:t>Health Resources &amp; Services Administration/HIV/AIDS Bureau</a:t>
            </a:r>
            <a:br>
              <a:rPr lang="en-US" sz="2000" dirty="0">
                <a:solidFill>
                  <a:schemeClr val="accent1"/>
                </a:solidFill>
              </a:rPr>
            </a:br>
            <a:r>
              <a:rPr lang="en-US" sz="2000" dirty="0">
                <a:solidFill>
                  <a:schemeClr val="accent1"/>
                </a:solidFill>
              </a:rPr>
              <a:t>(HRSA/HAB) Guidance: Performance and Health Outcome Measures</a:t>
            </a:r>
          </a:p>
        </p:txBody>
      </p:sp>
      <p:cxnSp>
        <p:nvCxnSpPr>
          <p:cNvPr id="195" name="Straight Connector 194">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88" name="Google Shape;188;ga0168bf688_0_103"/>
          <p:cNvSpPr txBox="1">
            <a:spLocks noGrp="1"/>
          </p:cNvSpPr>
          <p:nvPr>
            <p:ph type="body" idx="1"/>
          </p:nvPr>
        </p:nvSpPr>
        <p:spPr>
          <a:xfrm>
            <a:off x="3732023" y="963877"/>
            <a:ext cx="4783327" cy="4930246"/>
          </a:xfrm>
          <a:prstGeom prst="rect">
            <a:avLst/>
          </a:prstGeom>
        </p:spPr>
        <p:txBody>
          <a:bodyPr spcFirstLastPara="1" vert="horz" lIns="68569" tIns="34275" rIns="68569" bIns="34275" numCol="1" anchor="ctr" anchorCtr="0" compatLnSpc="1">
            <a:prstTxWarp prst="textNoShape">
              <a:avLst/>
            </a:prstTxWarp>
            <a:normAutofit lnSpcReduction="10000"/>
          </a:bodyPr>
          <a:lstStyle/>
          <a:p>
            <a:pPr>
              <a:spcBef>
                <a:spcPts val="0"/>
              </a:spcBef>
              <a:spcAft>
                <a:spcPts val="0"/>
              </a:spcAft>
              <a:buSzPts val="2800"/>
            </a:pPr>
            <a:r>
              <a:rPr lang="en-US" sz="2000" dirty="0"/>
              <a:t>Jurisdictions should </a:t>
            </a:r>
            <a:r>
              <a:rPr lang="en-US" sz="2000" b="1" dirty="0"/>
              <a:t>not</a:t>
            </a:r>
            <a:r>
              <a:rPr lang="en-US" sz="2000" dirty="0"/>
              <a:t> include performance measures or health outcomes in their service standards </a:t>
            </a:r>
          </a:p>
          <a:p>
            <a:pPr>
              <a:spcBef>
                <a:spcPts val="420"/>
              </a:spcBef>
              <a:spcAft>
                <a:spcPts val="0"/>
              </a:spcAft>
              <a:buSzPts val="2800"/>
            </a:pPr>
            <a:r>
              <a:rPr lang="en-US" sz="2000" dirty="0"/>
              <a:t>Use of these measures is a Recipient (DHSP) responsibility:</a:t>
            </a:r>
          </a:p>
          <a:p>
            <a:pPr marL="557213" lvl="1" indent="-214313">
              <a:spcBef>
                <a:spcPts val="360"/>
              </a:spcBef>
              <a:spcAft>
                <a:spcPts val="0"/>
              </a:spcAft>
              <a:buSzPts val="2400"/>
              <a:buChar char="•"/>
            </a:pPr>
            <a:r>
              <a:rPr lang="en-US" sz="2000" dirty="0"/>
              <a:t>Recipients include performance standards in their RFPs</a:t>
            </a:r>
          </a:p>
          <a:p>
            <a:pPr marL="557213" lvl="1" indent="-214313">
              <a:spcBef>
                <a:spcPts val="360"/>
              </a:spcBef>
              <a:spcAft>
                <a:spcPts val="0"/>
              </a:spcAft>
              <a:buSzPts val="2400"/>
              <a:buChar char="•"/>
            </a:pPr>
            <a:r>
              <a:rPr lang="en-US" sz="2000" dirty="0"/>
              <a:t>Potential contractors indicate in the application their ability to meet the performance standards</a:t>
            </a:r>
          </a:p>
          <a:p>
            <a:pPr marL="557213" lvl="1" indent="-214313">
              <a:spcBef>
                <a:spcPts val="360"/>
              </a:spcBef>
              <a:spcAft>
                <a:spcPts val="0"/>
              </a:spcAft>
              <a:buSzPts val="2400"/>
              <a:buChar char="•"/>
            </a:pPr>
            <a:r>
              <a:rPr lang="en-US" sz="2000" dirty="0"/>
              <a:t>Selected contractors have performance measures in their contracts</a:t>
            </a:r>
          </a:p>
          <a:p>
            <a:pPr marL="557213" lvl="1" indent="-214313">
              <a:spcBef>
                <a:spcPts val="360"/>
              </a:spcBef>
              <a:spcAft>
                <a:spcPts val="0"/>
              </a:spcAft>
              <a:buSzPts val="2400"/>
              <a:buChar char="•"/>
            </a:pPr>
            <a:r>
              <a:rPr lang="en-US" sz="2000" dirty="0"/>
              <a:t>DHSP monitoring addresses whether these measures are being met</a:t>
            </a:r>
          </a:p>
          <a:p>
            <a:pPr>
              <a:spcBef>
                <a:spcPts val="420"/>
              </a:spcBef>
              <a:spcAft>
                <a:spcPts val="0"/>
              </a:spcAft>
              <a:buSzPts val="2800"/>
            </a:pPr>
            <a:r>
              <a:rPr lang="en-US" sz="2000" dirty="0"/>
              <a:t>DHSP monitoring for compliance is an administrative function</a:t>
            </a:r>
          </a:p>
          <a:p>
            <a:pPr>
              <a:spcBef>
                <a:spcPts val="420"/>
              </a:spcBef>
              <a:spcAft>
                <a:spcPts val="0"/>
              </a:spcAft>
              <a:buSzPts val="2800"/>
            </a:pPr>
            <a:r>
              <a:rPr lang="en-US" sz="2000" dirty="0"/>
              <a:t>Should be flexible, not prescriptive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03"/>
        <p:cNvGrpSpPr/>
        <p:nvPr/>
      </p:nvGrpSpPr>
      <p:grpSpPr>
        <a:xfrm>
          <a:off x="0" y="0"/>
          <a:ext cx="0" cy="0"/>
          <a:chOff x="0" y="0"/>
          <a:chExt cx="0" cy="0"/>
        </a:xfrm>
      </p:grpSpPr>
      <p:sp useBgFill="1">
        <p:nvSpPr>
          <p:cNvPr id="83" name="Rectangle 82">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765665" cy="649160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Google Shape;204;ga0168bf688_0_108"/>
          <p:cNvSpPr txBox="1">
            <a:spLocks noGrp="1"/>
          </p:cNvSpPr>
          <p:nvPr>
            <p:ph type="title"/>
          </p:nvPr>
        </p:nvSpPr>
        <p:spPr>
          <a:xfrm>
            <a:off x="445770" y="1209086"/>
            <a:ext cx="2907636" cy="4064925"/>
          </a:xfrm>
          <a:prstGeom prst="rect">
            <a:avLst/>
          </a:prstGeom>
        </p:spPr>
        <p:txBody>
          <a:bodyPr spcFirstLastPara="1" vert="horz" lIns="68569" tIns="34275" rIns="68569" bIns="34275" numCol="1" anchor="ctr" anchorCtr="0" compatLnSpc="1">
            <a:prstTxWarp prst="textNoShape">
              <a:avLst/>
            </a:prstTxWarp>
            <a:normAutofit/>
          </a:bodyPr>
          <a:lstStyle/>
          <a:p>
            <a:pPr>
              <a:spcBef>
                <a:spcPts val="0"/>
              </a:spcBef>
              <a:spcAft>
                <a:spcPts val="0"/>
              </a:spcAft>
            </a:pPr>
            <a:r>
              <a:rPr lang="en-US" sz="3700"/>
              <a:t>Developing Service Standards</a:t>
            </a:r>
          </a:p>
        </p:txBody>
      </p:sp>
      <p:grpSp>
        <p:nvGrpSpPr>
          <p:cNvPr id="87" name="Group 86">
            <a:extLst>
              <a:ext uri="{FF2B5EF4-FFF2-40B4-BE49-F238E27FC236}">
                <a16:creationId xmlns:a16="http://schemas.microsoft.com/office/drawing/2014/main" id="{11999B20-6058-4C55-882E-A1FB050B69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125" y="2569464"/>
            <a:ext cx="181579" cy="1340860"/>
            <a:chOff x="56167" y="2761488"/>
            <a:chExt cx="242107" cy="1340860"/>
          </a:xfrm>
        </p:grpSpPr>
        <p:sp>
          <p:nvSpPr>
            <p:cNvPr id="88" name="Rectangle 2">
              <a:extLst>
                <a:ext uri="{FF2B5EF4-FFF2-40B4-BE49-F238E27FC236}">
                  <a16:creationId xmlns:a16="http://schemas.microsoft.com/office/drawing/2014/main" id="{168AC90C-344A-4A64-BC4B-AEE98034B0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59">
              <a:extLst>
                <a:ext uri="{FF2B5EF4-FFF2-40B4-BE49-F238E27FC236}">
                  <a16:creationId xmlns:a16="http://schemas.microsoft.com/office/drawing/2014/main" id="{47AEB9AE-7E63-42CA-A3E5-F8EF7D8CA0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2">
              <a:extLst>
                <a:ext uri="{FF2B5EF4-FFF2-40B4-BE49-F238E27FC236}">
                  <a16:creationId xmlns:a16="http://schemas.microsoft.com/office/drawing/2014/main" id="{076031FA-B93F-4A7D-AE66-85ADC613EB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59">
              <a:extLst>
                <a:ext uri="{FF2B5EF4-FFF2-40B4-BE49-F238E27FC236}">
                  <a16:creationId xmlns:a16="http://schemas.microsoft.com/office/drawing/2014/main" id="{0C1FC8D1-E08A-4B12-A48F-BF225E5B0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2">
              <a:extLst>
                <a:ext uri="{FF2B5EF4-FFF2-40B4-BE49-F238E27FC236}">
                  <a16:creationId xmlns:a16="http://schemas.microsoft.com/office/drawing/2014/main" id="{F62D5F69-2C82-4007-8EF0-EBC9C23501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59">
              <a:extLst>
                <a:ext uri="{FF2B5EF4-FFF2-40B4-BE49-F238E27FC236}">
                  <a16:creationId xmlns:a16="http://schemas.microsoft.com/office/drawing/2014/main" id="{677FAED6-5057-4B80-B1CF-196DC022B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2">
              <a:extLst>
                <a:ext uri="{FF2B5EF4-FFF2-40B4-BE49-F238E27FC236}">
                  <a16:creationId xmlns:a16="http://schemas.microsoft.com/office/drawing/2014/main" id="{CE77C39F-572F-4435-85B4-9E9A35CFE2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59">
              <a:extLst>
                <a:ext uri="{FF2B5EF4-FFF2-40B4-BE49-F238E27FC236}">
                  <a16:creationId xmlns:a16="http://schemas.microsoft.com/office/drawing/2014/main" id="{B3283BD4-0BC4-41D1-B09B-CBDC4292CD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2">
              <a:extLst>
                <a:ext uri="{FF2B5EF4-FFF2-40B4-BE49-F238E27FC236}">
                  <a16:creationId xmlns:a16="http://schemas.microsoft.com/office/drawing/2014/main" id="{BA3E687B-951E-45B2-BEFE-4CBEB325FE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59">
              <a:extLst>
                <a:ext uri="{FF2B5EF4-FFF2-40B4-BE49-F238E27FC236}">
                  <a16:creationId xmlns:a16="http://schemas.microsoft.com/office/drawing/2014/main" id="{A49870CA-6E02-4787-82A6-28C0CB6B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2">
              <a:extLst>
                <a:ext uri="{FF2B5EF4-FFF2-40B4-BE49-F238E27FC236}">
                  <a16:creationId xmlns:a16="http://schemas.microsoft.com/office/drawing/2014/main" id="{5639C028-DD6E-4E69-AE6E-1CC158EDC9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59">
              <a:extLst>
                <a:ext uri="{FF2B5EF4-FFF2-40B4-BE49-F238E27FC236}">
                  <a16:creationId xmlns:a16="http://schemas.microsoft.com/office/drawing/2014/main" id="{B1CD1FE8-3027-45AA-AD53-5B131FB03D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2">
              <a:extLst>
                <a:ext uri="{FF2B5EF4-FFF2-40B4-BE49-F238E27FC236}">
                  <a16:creationId xmlns:a16="http://schemas.microsoft.com/office/drawing/2014/main" id="{1FD2B706-0BB9-4A30-9206-252E09AE03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59">
              <a:extLst>
                <a:ext uri="{FF2B5EF4-FFF2-40B4-BE49-F238E27FC236}">
                  <a16:creationId xmlns:a16="http://schemas.microsoft.com/office/drawing/2014/main" id="{D5783E13-BA0A-4F1E-A4F0-BFC9FF1035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2">
              <a:extLst>
                <a:ext uri="{FF2B5EF4-FFF2-40B4-BE49-F238E27FC236}">
                  <a16:creationId xmlns:a16="http://schemas.microsoft.com/office/drawing/2014/main" id="{D0847D6C-8036-43A9-BA3E-D1E8928882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59">
              <a:extLst>
                <a:ext uri="{FF2B5EF4-FFF2-40B4-BE49-F238E27FC236}">
                  <a16:creationId xmlns:a16="http://schemas.microsoft.com/office/drawing/2014/main" id="{1D610CBF-7C35-498A-9BDD-A2954A7CAB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2">
              <a:extLst>
                <a:ext uri="{FF2B5EF4-FFF2-40B4-BE49-F238E27FC236}">
                  <a16:creationId xmlns:a16="http://schemas.microsoft.com/office/drawing/2014/main" id="{BCB60915-0422-4144-87E9-2289DBC04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59">
              <a:extLst>
                <a:ext uri="{FF2B5EF4-FFF2-40B4-BE49-F238E27FC236}">
                  <a16:creationId xmlns:a16="http://schemas.microsoft.com/office/drawing/2014/main" id="{9D64F486-DA93-45CE-9075-4110C67F10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2">
              <a:extLst>
                <a:ext uri="{FF2B5EF4-FFF2-40B4-BE49-F238E27FC236}">
                  <a16:creationId xmlns:a16="http://schemas.microsoft.com/office/drawing/2014/main" id="{DA8356F6-E822-44E0-8A11-33E5A5432E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59">
              <a:extLst>
                <a:ext uri="{FF2B5EF4-FFF2-40B4-BE49-F238E27FC236}">
                  <a16:creationId xmlns:a16="http://schemas.microsoft.com/office/drawing/2014/main" id="{C825C106-0BD3-41C1-8520-50F54BD675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9" name="Rectangle 108">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9144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07" name="Google Shape;205;ga0168bf688_0_108">
            <a:extLst>
              <a:ext uri="{FF2B5EF4-FFF2-40B4-BE49-F238E27FC236}">
                <a16:creationId xmlns:a16="http://schemas.microsoft.com/office/drawing/2014/main" id="{99A0B14E-994F-4D39-931A-AC5E90919683}"/>
              </a:ext>
            </a:extLst>
          </p:cNvPr>
          <p:cNvGraphicFramePr/>
          <p:nvPr>
            <p:extLst>
              <p:ext uri="{D42A27DB-BD31-4B8C-83A1-F6EECF244321}">
                <p14:modId xmlns:p14="http://schemas.microsoft.com/office/powerpoint/2010/main" val="392630642"/>
              </p:ext>
            </p:extLst>
          </p:nvPr>
        </p:nvGraphicFramePr>
        <p:xfrm>
          <a:off x="4210812" y="457200"/>
          <a:ext cx="4588002" cy="5696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09"/>
        <p:cNvGrpSpPr/>
        <p:nvPr/>
      </p:nvGrpSpPr>
      <p:grpSpPr>
        <a:xfrm>
          <a:off x="0" y="0"/>
          <a:ext cx="0" cy="0"/>
          <a:chOff x="0" y="0"/>
          <a:chExt cx="0" cy="0"/>
        </a:xfrm>
      </p:grpSpPr>
      <p:sp>
        <p:nvSpPr>
          <p:cNvPr id="89" name="Rectangle 88">
            <a:extLst>
              <a:ext uri="{FF2B5EF4-FFF2-40B4-BE49-F238E27FC236}">
                <a16:creationId xmlns:a16="http://schemas.microsoft.com/office/drawing/2014/main" id="{8CA06CD6-90CA-4C45-856C-6771339E1E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1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Google Shape;210;ga0168bf688_0_113"/>
          <p:cNvSpPr txBox="1">
            <a:spLocks noGrp="1"/>
          </p:cNvSpPr>
          <p:nvPr>
            <p:ph type="title"/>
          </p:nvPr>
        </p:nvSpPr>
        <p:spPr>
          <a:xfrm>
            <a:off x="628650" y="963507"/>
            <a:ext cx="2620771" cy="4930986"/>
          </a:xfrm>
          <a:prstGeom prst="rect">
            <a:avLst/>
          </a:prstGeom>
        </p:spPr>
        <p:txBody>
          <a:bodyPr spcFirstLastPara="1" vert="horz" lIns="68569" tIns="34275" rIns="68569" bIns="34275" numCol="1" anchorCtr="0" compatLnSpc="1">
            <a:prstTxWarp prst="textNoShape">
              <a:avLst/>
            </a:prstTxWarp>
            <a:normAutofit/>
          </a:bodyPr>
          <a:lstStyle/>
          <a:p>
            <a:pPr algn="r">
              <a:spcBef>
                <a:spcPts val="0"/>
              </a:spcBef>
              <a:spcAft>
                <a:spcPts val="0"/>
              </a:spcAft>
            </a:pPr>
            <a:r>
              <a:rPr lang="en-US" sz="3100">
                <a:solidFill>
                  <a:schemeClr val="accent1"/>
                </a:solidFill>
              </a:rPr>
              <a:t>Develop Service Standards that Apply to All Service Categories (aka Universal Service Standards)</a:t>
            </a:r>
          </a:p>
        </p:txBody>
      </p:sp>
      <p:cxnSp>
        <p:nvCxnSpPr>
          <p:cNvPr id="91" name="Straight Connector 90">
            <a:extLst>
              <a:ext uri="{FF2B5EF4-FFF2-40B4-BE49-F238E27FC236}">
                <a16:creationId xmlns:a16="http://schemas.microsoft.com/office/drawing/2014/main" id="{5021601D-2758-4B15-A31C-FDA184C51B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11" name="Google Shape;211;ga0168bf688_0_113"/>
          <p:cNvSpPr txBox="1">
            <a:spLocks noGrp="1"/>
          </p:cNvSpPr>
          <p:nvPr>
            <p:ph type="body" idx="1"/>
          </p:nvPr>
        </p:nvSpPr>
        <p:spPr>
          <a:xfrm>
            <a:off x="3611370" y="3648286"/>
            <a:ext cx="4688205" cy="2304627"/>
          </a:xfrm>
          <a:prstGeom prst="rect">
            <a:avLst/>
          </a:prstGeom>
        </p:spPr>
        <p:txBody>
          <a:bodyPr spcFirstLastPara="1" vert="horz" lIns="68569" tIns="34275" rIns="68569" bIns="34275" numCol="1" anchor="b" anchorCtr="0" compatLnSpc="1">
            <a:prstTxWarp prst="textNoShape">
              <a:avLst/>
            </a:prstTxWarp>
            <a:normAutofit fontScale="25000" lnSpcReduction="20000"/>
          </a:bodyPr>
          <a:lstStyle/>
          <a:p>
            <a:pPr>
              <a:spcBef>
                <a:spcPts val="0"/>
              </a:spcBef>
              <a:spcAft>
                <a:spcPts val="600"/>
              </a:spcAft>
              <a:buSzPts val="2800"/>
            </a:pPr>
            <a:r>
              <a:rPr lang="en-US" sz="9600" dirty="0"/>
              <a:t>Include programmatic and fiscal requirements in the RWHAP Part A National Monitoring Standards</a:t>
            </a:r>
          </a:p>
          <a:p>
            <a:pPr>
              <a:spcBef>
                <a:spcPts val="0"/>
              </a:spcBef>
              <a:spcAft>
                <a:spcPts val="0"/>
              </a:spcAft>
              <a:buSzPts val="2800"/>
            </a:pPr>
            <a:endParaRPr lang="en-US" sz="9600" dirty="0"/>
          </a:p>
          <a:p>
            <a:pPr>
              <a:spcBef>
                <a:spcPts val="0"/>
              </a:spcBef>
              <a:spcAft>
                <a:spcPts val="0"/>
              </a:spcAft>
              <a:buSzPts val="2800"/>
            </a:pPr>
            <a:r>
              <a:rPr lang="en-US" sz="9600" dirty="0"/>
              <a:t>Address such topics as:</a:t>
            </a:r>
          </a:p>
          <a:p>
            <a:pPr lvl="1">
              <a:spcBef>
                <a:spcPts val="0"/>
              </a:spcBef>
              <a:spcAft>
                <a:spcPts val="0"/>
              </a:spcAft>
              <a:buSzPts val="2800"/>
            </a:pPr>
            <a:r>
              <a:rPr lang="en-US" sz="9600" dirty="0"/>
              <a:t>Access to Services	</a:t>
            </a:r>
          </a:p>
          <a:p>
            <a:pPr lvl="1">
              <a:spcBef>
                <a:spcPts val="0"/>
              </a:spcBef>
              <a:spcAft>
                <a:spcPts val="0"/>
              </a:spcAft>
              <a:buSzPts val="2800"/>
            </a:pPr>
            <a:r>
              <a:rPr lang="en-US" sz="9600" dirty="0"/>
              <a:t>Agency Policies &amp; Procedures  </a:t>
            </a:r>
          </a:p>
          <a:p>
            <a:pPr lvl="1">
              <a:spcBef>
                <a:spcPts val="0"/>
              </a:spcBef>
              <a:spcAft>
                <a:spcPts val="0"/>
              </a:spcAft>
              <a:buSzPts val="2800"/>
            </a:pPr>
            <a:r>
              <a:rPr lang="en-US" sz="9600" dirty="0"/>
              <a:t>Client Rights &amp; Responsibilities </a:t>
            </a:r>
          </a:p>
          <a:p>
            <a:pPr lvl="1">
              <a:spcBef>
                <a:spcPts val="0"/>
              </a:spcBef>
              <a:spcAft>
                <a:spcPts val="0"/>
              </a:spcAft>
              <a:buSzPts val="2800"/>
            </a:pPr>
            <a:r>
              <a:rPr lang="en-US" sz="9600" dirty="0"/>
              <a:t>Cultural &amp; Linguistic Competence</a:t>
            </a:r>
          </a:p>
          <a:p>
            <a:pPr lvl="1">
              <a:spcBef>
                <a:spcPts val="0"/>
              </a:spcBef>
              <a:spcAft>
                <a:spcPts val="0"/>
              </a:spcAft>
              <a:buSzPts val="2800"/>
            </a:pPr>
            <a:r>
              <a:rPr lang="en-US" sz="9600" dirty="0"/>
              <a:t>Grievance Process	</a:t>
            </a:r>
          </a:p>
          <a:p>
            <a:pPr lvl="1">
              <a:spcBef>
                <a:spcPts val="0"/>
              </a:spcBef>
              <a:spcAft>
                <a:spcPts val="0"/>
              </a:spcAft>
              <a:buSzPts val="2800"/>
            </a:pPr>
            <a:r>
              <a:rPr lang="en-US" sz="9600" dirty="0"/>
              <a:t>Personnel, Training, Licensing &amp; Supervision  </a:t>
            </a:r>
          </a:p>
          <a:p>
            <a:pPr lvl="1">
              <a:spcBef>
                <a:spcPts val="0"/>
              </a:spcBef>
              <a:spcAft>
                <a:spcPts val="0"/>
              </a:spcAft>
              <a:buSzPts val="2800"/>
            </a:pPr>
            <a:r>
              <a:rPr lang="en-US" sz="9600" dirty="0"/>
              <a:t>Intake and Eligibility </a:t>
            </a:r>
          </a:p>
          <a:p>
            <a:pPr lvl="1">
              <a:spcBef>
                <a:spcPts val="0"/>
              </a:spcBef>
              <a:spcAft>
                <a:spcPts val="0"/>
              </a:spcAft>
              <a:buSzPts val="2800"/>
            </a:pPr>
            <a:r>
              <a:rPr lang="en-US" sz="9600" dirty="0"/>
              <a:t>Transition and Discharge</a:t>
            </a:r>
          </a:p>
          <a:p>
            <a:pPr lvl="1">
              <a:spcBef>
                <a:spcPts val="0"/>
              </a:spcBef>
              <a:spcAft>
                <a:spcPts val="0"/>
              </a:spcAft>
              <a:buSzPts val="2800"/>
            </a:pPr>
            <a:r>
              <a:rPr lang="en-US" sz="9600" dirty="0"/>
              <a:t>Privacy &amp; Confidentiality</a:t>
            </a:r>
          </a:p>
          <a:p>
            <a:pPr lvl="1">
              <a:spcBef>
                <a:spcPts val="0"/>
              </a:spcBef>
              <a:spcAft>
                <a:spcPts val="0"/>
              </a:spcAft>
              <a:buSzPts val="2800"/>
            </a:pPr>
            <a:r>
              <a:rPr lang="en-US" sz="9600" dirty="0"/>
              <a:t>Program Safety </a:t>
            </a:r>
          </a:p>
          <a:p>
            <a:pPr>
              <a:spcBef>
                <a:spcPts val="0"/>
              </a:spcBef>
              <a:spcAft>
                <a:spcPts val="600"/>
              </a:spcAft>
              <a:buSzPts val="2800"/>
            </a:pPr>
            <a:endParaRPr lang="en-US" sz="1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16"/>
        <p:cNvGrpSpPr/>
        <p:nvPr/>
      </p:nvGrpSpPr>
      <p:grpSpPr>
        <a:xfrm>
          <a:off x="0" y="0"/>
          <a:ext cx="0" cy="0"/>
          <a:chOff x="0" y="0"/>
          <a:chExt cx="0" cy="0"/>
        </a:xfrm>
      </p:grpSpPr>
      <p:sp useBgFill="1">
        <p:nvSpPr>
          <p:cNvPr id="220" name="Rectangle 15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Freeform: Shape 16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Google Shape;217;ga0168bf688_0_119"/>
          <p:cNvSpPr txBox="1">
            <a:spLocks noGrp="1"/>
          </p:cNvSpPr>
          <p:nvPr>
            <p:ph type="title"/>
          </p:nvPr>
        </p:nvSpPr>
        <p:spPr>
          <a:xfrm>
            <a:off x="515125" y="1153572"/>
            <a:ext cx="2400300" cy="4461163"/>
          </a:xfrm>
          <a:prstGeom prst="rect">
            <a:avLst/>
          </a:prstGeom>
        </p:spPr>
        <p:txBody>
          <a:bodyPr spcFirstLastPara="1" vert="horz" lIns="68569" tIns="34275" rIns="68569" bIns="34275" numCol="1" anchorCtr="0" compatLnSpc="1">
            <a:prstTxWarp prst="textNoShape">
              <a:avLst/>
            </a:prstTxWarp>
            <a:normAutofit/>
          </a:bodyPr>
          <a:lstStyle/>
          <a:p>
            <a:pPr>
              <a:spcBef>
                <a:spcPts val="0"/>
              </a:spcBef>
              <a:spcAft>
                <a:spcPts val="0"/>
              </a:spcAft>
            </a:pPr>
            <a:r>
              <a:rPr lang="en-US" sz="3300">
                <a:solidFill>
                  <a:srgbClr val="FFFFFF"/>
                </a:solidFill>
              </a:rPr>
              <a:t>Process for Drafting Service Standards</a:t>
            </a:r>
          </a:p>
        </p:txBody>
      </p:sp>
      <p:sp>
        <p:nvSpPr>
          <p:cNvPr id="222" name="Arc 16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18" name="Google Shape;218;ga0168bf688_0_119"/>
          <p:cNvSpPr txBox="1">
            <a:spLocks noGrp="1"/>
          </p:cNvSpPr>
          <p:nvPr>
            <p:ph type="body" idx="1"/>
          </p:nvPr>
        </p:nvSpPr>
        <p:spPr>
          <a:xfrm>
            <a:off x="3276600" y="762000"/>
            <a:ext cx="5179868" cy="5585619"/>
          </a:xfrm>
          <a:prstGeom prst="rect">
            <a:avLst/>
          </a:prstGeom>
        </p:spPr>
        <p:txBody>
          <a:bodyPr spcFirstLastPara="1" vert="horz" lIns="68569" tIns="34275" rIns="68569" bIns="34275" numCol="1" anchor="ctr" anchorCtr="0" compatLnSpc="1">
            <a:prstTxWarp prst="textNoShape">
              <a:avLst/>
            </a:prstTxWarp>
            <a:normAutofit lnSpcReduction="10000"/>
          </a:bodyPr>
          <a:lstStyle/>
          <a:p>
            <a:pPr>
              <a:spcBef>
                <a:spcPts val="0"/>
              </a:spcBef>
              <a:spcAft>
                <a:spcPts val="0"/>
              </a:spcAft>
              <a:buSzPts val="3200"/>
            </a:pPr>
            <a:r>
              <a:rPr lang="en-US" sz="2400" dirty="0"/>
              <a:t>Review of federal guidelines, standards from other jurisdictions, and relevant state and local requirement</a:t>
            </a:r>
          </a:p>
          <a:p>
            <a:pPr>
              <a:spcBef>
                <a:spcPts val="0"/>
              </a:spcBef>
              <a:spcAft>
                <a:spcPts val="0"/>
              </a:spcAft>
              <a:buSzPts val="3200"/>
            </a:pPr>
            <a:r>
              <a:rPr lang="en-US" sz="2400" dirty="0"/>
              <a:t>Ongoing DHSP representation/participation</a:t>
            </a:r>
          </a:p>
          <a:p>
            <a:pPr>
              <a:spcBef>
                <a:spcPts val="0"/>
              </a:spcBef>
              <a:spcAft>
                <a:spcPts val="0"/>
              </a:spcAft>
              <a:buSzPts val="3200"/>
            </a:pPr>
            <a:r>
              <a:rPr lang="en-US" sz="2400" dirty="0"/>
              <a:t>Technical input from DHSP, providers, consumers, and other experts, including RWHAP-funded and other service providers </a:t>
            </a:r>
          </a:p>
          <a:p>
            <a:pPr>
              <a:spcBef>
                <a:spcPts val="0"/>
              </a:spcBef>
              <a:spcAft>
                <a:spcPts val="0"/>
              </a:spcAft>
              <a:buSzPts val="3200"/>
            </a:pPr>
            <a:r>
              <a:rPr lang="en-US" sz="2400" dirty="0"/>
              <a:t>Manage potential conflicts of interest by ensuring that contracted agencies do not dominate in numbers or influence</a:t>
            </a:r>
          </a:p>
          <a:p>
            <a:pPr>
              <a:spcBef>
                <a:spcPts val="480"/>
              </a:spcBef>
              <a:spcAft>
                <a:spcPts val="0"/>
              </a:spcAft>
              <a:buSzPts val="3200"/>
            </a:pPr>
            <a:r>
              <a:rPr lang="en-US" sz="2400" dirty="0"/>
              <a:t>Combination of meetings and written input and reviews </a:t>
            </a:r>
          </a:p>
          <a:p>
            <a:pPr>
              <a:spcBef>
                <a:spcPts val="480"/>
              </a:spcBef>
              <a:spcAft>
                <a:spcPts val="0"/>
              </a:spcAft>
              <a:buSzPts val="3200"/>
            </a:pPr>
            <a:r>
              <a:rPr lang="en-US" sz="2400" dirty="0"/>
              <a:t>Feedback from Caucuses and Task Forces</a:t>
            </a:r>
          </a:p>
          <a:p>
            <a:pPr>
              <a:spcBef>
                <a:spcPts val="480"/>
              </a:spcBef>
              <a:spcAft>
                <a:spcPts val="0"/>
              </a:spcAft>
              <a:buSzPts val="3200"/>
            </a:pPr>
            <a:r>
              <a:rPr lang="en-US" sz="2400" dirty="0"/>
              <a:t>Public comment periods</a:t>
            </a:r>
          </a:p>
          <a:p>
            <a:pPr marL="495300" indent="-342900">
              <a:spcBef>
                <a:spcPts val="480"/>
              </a:spcBef>
              <a:spcAft>
                <a:spcPts val="0"/>
              </a:spcAft>
              <a:buSzPts val="3200"/>
            </a:pPr>
            <a:endParaRPr lang="en-US" sz="2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2"/>
        <p:cNvGrpSpPr/>
        <p:nvPr/>
      </p:nvGrpSpPr>
      <p:grpSpPr>
        <a:xfrm>
          <a:off x="0" y="0"/>
          <a:ext cx="0" cy="0"/>
          <a:chOff x="0" y="0"/>
          <a:chExt cx="0" cy="0"/>
        </a:xfrm>
      </p:grpSpPr>
      <p:sp useBgFill="1">
        <p:nvSpPr>
          <p:cNvPr id="131" name="Rectangle 130">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Freeform: Shape 132">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Google Shape;253;ga0168bf688_0_134"/>
          <p:cNvSpPr txBox="1">
            <a:spLocks noGrp="1"/>
          </p:cNvSpPr>
          <p:nvPr>
            <p:ph type="title"/>
          </p:nvPr>
        </p:nvSpPr>
        <p:spPr>
          <a:xfrm>
            <a:off x="515125" y="1153572"/>
            <a:ext cx="2400300" cy="4461163"/>
          </a:xfrm>
          <a:prstGeom prst="rect">
            <a:avLst/>
          </a:prstGeom>
        </p:spPr>
        <p:txBody>
          <a:bodyPr spcFirstLastPara="1" vert="horz" lIns="68569" tIns="34275" rIns="68569" bIns="34275" numCol="1" anchorCtr="0" compatLnSpc="1">
            <a:prstTxWarp prst="textNoShape">
              <a:avLst/>
            </a:prstTxWarp>
            <a:normAutofit/>
          </a:bodyPr>
          <a:lstStyle/>
          <a:p>
            <a:pPr>
              <a:spcBef>
                <a:spcPts val="0"/>
              </a:spcBef>
              <a:spcAft>
                <a:spcPts val="0"/>
              </a:spcAft>
            </a:pPr>
            <a:r>
              <a:rPr lang="en-US" sz="3300">
                <a:solidFill>
                  <a:srgbClr val="FFFFFF"/>
                </a:solidFill>
              </a:rPr>
              <a:t>Reviewing and Updating Service Standards</a:t>
            </a:r>
          </a:p>
        </p:txBody>
      </p:sp>
      <p:sp>
        <p:nvSpPr>
          <p:cNvPr id="135" name="Arc 13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54" name="Google Shape;254;ga0168bf688_0_134"/>
          <p:cNvSpPr txBox="1">
            <a:spLocks noGrp="1"/>
          </p:cNvSpPr>
          <p:nvPr>
            <p:ph type="body" idx="1"/>
          </p:nvPr>
        </p:nvSpPr>
        <p:spPr>
          <a:xfrm>
            <a:off x="3125454" y="591344"/>
            <a:ext cx="5599921" cy="5585619"/>
          </a:xfrm>
          <a:prstGeom prst="rect">
            <a:avLst/>
          </a:prstGeom>
        </p:spPr>
        <p:txBody>
          <a:bodyPr spcFirstLastPara="1" vert="horz" lIns="68569" tIns="34275" rIns="68569" bIns="34275" numCol="1" anchor="ctr" anchorCtr="0" compatLnSpc="1">
            <a:prstTxWarp prst="textNoShape">
              <a:avLst/>
            </a:prstTxWarp>
            <a:noAutofit/>
          </a:bodyPr>
          <a:lstStyle/>
          <a:p>
            <a:pPr>
              <a:spcBef>
                <a:spcPts val="0"/>
              </a:spcBef>
              <a:spcAft>
                <a:spcPts val="0"/>
              </a:spcAft>
              <a:buSzPts val="2800"/>
              <a:buFont typeface="Arial" panose="020B0604020202020204" pitchFamily="34" charset="0"/>
              <a:buChar char="•"/>
            </a:pPr>
            <a:r>
              <a:rPr lang="en-US" sz="2400" dirty="0"/>
              <a:t>Review and update standards as needed to incorporate:</a:t>
            </a:r>
          </a:p>
          <a:p>
            <a:pPr lvl="1">
              <a:spcBef>
                <a:spcPts val="360"/>
              </a:spcBef>
              <a:spcAft>
                <a:spcPts val="0"/>
              </a:spcAft>
              <a:buSzPts val="2400"/>
              <a:buFont typeface="Arial" panose="020B0604020202020204" pitchFamily="34" charset="0"/>
              <a:buChar char="•"/>
            </a:pPr>
            <a:r>
              <a:rPr lang="en-US" sz="2400" dirty="0"/>
              <a:t>The need for changes to improve outcomes</a:t>
            </a:r>
          </a:p>
          <a:p>
            <a:pPr lvl="1">
              <a:spcBef>
                <a:spcPts val="360"/>
              </a:spcBef>
              <a:spcAft>
                <a:spcPts val="0"/>
              </a:spcAft>
              <a:buSzPts val="2400"/>
              <a:buFont typeface="Arial" panose="020B0604020202020204" pitchFamily="34" charset="0"/>
              <a:buChar char="•"/>
            </a:pPr>
            <a:r>
              <a:rPr lang="en-US" sz="2400" dirty="0"/>
              <a:t>Legislative or HRSA/HAB administrative changes in service category definitions and descriptions</a:t>
            </a:r>
          </a:p>
          <a:p>
            <a:pPr lvl="1">
              <a:spcBef>
                <a:spcPts val="360"/>
              </a:spcBef>
              <a:spcAft>
                <a:spcPts val="0"/>
              </a:spcAft>
              <a:buSzPts val="2400"/>
              <a:buFont typeface="Arial" panose="020B0604020202020204" pitchFamily="34" charset="0"/>
              <a:buChar char="•"/>
            </a:pPr>
            <a:r>
              <a:rPr lang="en-US" sz="2400" dirty="0"/>
              <a:t>Changes in guidelines for HIV care and treatment</a:t>
            </a:r>
          </a:p>
          <a:p>
            <a:pPr lvl="1">
              <a:spcBef>
                <a:spcPts val="360"/>
              </a:spcBef>
              <a:spcAft>
                <a:spcPts val="0"/>
              </a:spcAft>
              <a:buSzPts val="2400"/>
              <a:buFont typeface="Arial" panose="020B0604020202020204" pitchFamily="34" charset="0"/>
              <a:buChar char="•"/>
            </a:pPr>
            <a:r>
              <a:rPr lang="en-US" sz="2400" dirty="0"/>
              <a:t>New or revised state or local requirements </a:t>
            </a:r>
          </a:p>
          <a:p>
            <a:pPr>
              <a:spcBef>
                <a:spcPts val="480"/>
              </a:spcBef>
              <a:spcAft>
                <a:spcPts val="0"/>
              </a:spcAft>
              <a:buSzPts val="3200"/>
              <a:buFont typeface="Arial" panose="020B0604020202020204" pitchFamily="34" charset="0"/>
              <a:buChar char="•"/>
            </a:pPr>
            <a:r>
              <a:rPr lang="en-US" sz="2400" dirty="0"/>
              <a:t>Review all standards at least every three years, on a predetermined cycle </a:t>
            </a:r>
          </a:p>
          <a:p>
            <a:pPr>
              <a:spcBef>
                <a:spcPts val="420"/>
              </a:spcBef>
              <a:spcAft>
                <a:spcPts val="0"/>
              </a:spcAft>
              <a:buSzPts val="2800"/>
              <a:buFont typeface="Arial" panose="020B0604020202020204" pitchFamily="34" charset="0"/>
              <a:buChar char="•"/>
            </a:pPr>
            <a:r>
              <a:rPr lang="en-US" sz="2400" dirty="0"/>
              <a:t>Obtain technical input and public review from the same types of sources as in original development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4A7D5FD6-6E0F-45C2-8705-EEFBDCC09F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683" y="1527750"/>
            <a:ext cx="7248635" cy="3624317"/>
          </a:xfrm>
          <a:prstGeom prst="rect">
            <a:avLst/>
          </a:prstGeom>
        </p:spPr>
      </p:pic>
      <p:sp>
        <p:nvSpPr>
          <p:cNvPr id="2" name="Slide Number Placeholder 1">
            <a:extLst>
              <a:ext uri="{FF2B5EF4-FFF2-40B4-BE49-F238E27FC236}">
                <a16:creationId xmlns:a16="http://schemas.microsoft.com/office/drawing/2014/main" id="{FCCE959A-7813-4A4D-B811-911BC21D1BB6}"/>
              </a:ext>
            </a:extLst>
          </p:cNvPr>
          <p:cNvSpPr>
            <a:spLocks noGrp="1"/>
          </p:cNvSpPr>
          <p:nvPr>
            <p:ph type="sldNum" sz="quarter" idx="12"/>
          </p:nvPr>
        </p:nvSpPr>
        <p:spPr>
          <a:xfrm>
            <a:off x="8030718" y="6382512"/>
            <a:ext cx="514350" cy="320040"/>
          </a:xfrm>
        </p:spPr>
        <p:txBody>
          <a:bodyPr>
            <a:normAutofit/>
          </a:bodyPr>
          <a:lstStyle/>
          <a:p>
            <a:pPr>
              <a:spcAft>
                <a:spcPts val="600"/>
              </a:spcAft>
              <a:defRPr/>
            </a:pPr>
            <a:fld id="{F41F570A-1C91-4504-8DC9-9889926DE396}" type="slidenum">
              <a:rPr lang="en-US" altLang="en-US" smtClean="0"/>
              <a:pPr>
                <a:spcAft>
                  <a:spcPts val="600"/>
                </a:spcAft>
                <a:defRPr/>
              </a:pPr>
              <a:t>18</a:t>
            </a:fld>
            <a:endParaRPr lang="en-US" altLang="en-US"/>
          </a:p>
        </p:txBody>
      </p:sp>
    </p:spTree>
    <p:extLst>
      <p:ext uri="{BB962C8B-B14F-4D97-AF65-F5344CB8AC3E}">
        <p14:creationId xmlns:p14="http://schemas.microsoft.com/office/powerpoint/2010/main" val="2686533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8375" y="5638800"/>
            <a:ext cx="2952750" cy="952500"/>
          </a:xfrm>
          <a:prstGeom prst="rect">
            <a:avLst/>
          </a:prstGeom>
        </p:spPr>
      </p:pic>
      <p:sp>
        <p:nvSpPr>
          <p:cNvPr id="11" name="TextBox 10">
            <a:extLst>
              <a:ext uri="{FF2B5EF4-FFF2-40B4-BE49-F238E27FC236}">
                <a16:creationId xmlns:a16="http://schemas.microsoft.com/office/drawing/2014/main" id="{D9FFD279-77D1-492F-BC41-68C162B508C4}"/>
              </a:ext>
            </a:extLst>
          </p:cNvPr>
          <p:cNvSpPr txBox="1"/>
          <p:nvPr/>
        </p:nvSpPr>
        <p:spPr>
          <a:xfrm>
            <a:off x="1543397" y="5638800"/>
            <a:ext cx="4305471" cy="523220"/>
          </a:xfrm>
          <a:prstGeom prst="rect">
            <a:avLst/>
          </a:prstGeom>
          <a:noFill/>
        </p:spPr>
        <p:txBody>
          <a:bodyPr wrap="square" rtlCol="0">
            <a:spAutoFit/>
          </a:bodyPr>
          <a:lstStyle/>
          <a:p>
            <a:r>
              <a:rPr lang="en-US" dirty="0">
                <a:latin typeface="Cavolini" panose="03000502040302020204" pitchFamily="66" charset="0"/>
                <a:cs typeface="Cavolini" panose="03000502040302020204" pitchFamily="66" charset="0"/>
              </a:rPr>
              <a:t>@</a:t>
            </a:r>
            <a:r>
              <a:rPr lang="en-US" sz="2800" dirty="0" err="1">
                <a:latin typeface="Cavolini" panose="03000502040302020204" pitchFamily="66" charset="0"/>
                <a:cs typeface="Cavolini" panose="03000502040302020204" pitchFamily="66" charset="0"/>
              </a:rPr>
              <a:t>HIVCommissionLA</a:t>
            </a:r>
            <a:endParaRPr lang="en-US" sz="2800" dirty="0">
              <a:latin typeface="Cavolini" panose="03000502040302020204" pitchFamily="66" charset="0"/>
              <a:cs typeface="Cavolini" panose="03000502040302020204" pitchFamily="66" charset="0"/>
            </a:endParaRPr>
          </a:p>
        </p:txBody>
      </p:sp>
      <p:pic>
        <p:nvPicPr>
          <p:cNvPr id="17" name="Picture 16">
            <a:extLst>
              <a:ext uri="{FF2B5EF4-FFF2-40B4-BE49-F238E27FC236}">
                <a16:creationId xmlns:a16="http://schemas.microsoft.com/office/drawing/2014/main" id="{F66C5BC8-00FF-406A-9C20-20C0890E238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7735" y="2586708"/>
            <a:ext cx="914400" cy="914400"/>
          </a:xfrm>
          <a:prstGeom prst="rect">
            <a:avLst/>
          </a:prstGeom>
        </p:spPr>
      </p:pic>
      <p:pic>
        <p:nvPicPr>
          <p:cNvPr id="21" name="Picture 20">
            <a:extLst>
              <a:ext uri="{FF2B5EF4-FFF2-40B4-BE49-F238E27FC236}">
                <a16:creationId xmlns:a16="http://schemas.microsoft.com/office/drawing/2014/main" id="{71A80E04-39D7-47F6-8FBE-5D84990373C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0451" y="3429000"/>
            <a:ext cx="1005840" cy="1005840"/>
          </a:xfrm>
          <a:prstGeom prst="rect">
            <a:avLst/>
          </a:prstGeom>
        </p:spPr>
      </p:pic>
      <p:pic>
        <p:nvPicPr>
          <p:cNvPr id="23" name="Picture 22">
            <a:extLst>
              <a:ext uri="{FF2B5EF4-FFF2-40B4-BE49-F238E27FC236}">
                <a16:creationId xmlns:a16="http://schemas.microsoft.com/office/drawing/2014/main" id="{D0C702D1-ED63-441F-B2DD-57E0144655E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3455" y="4507707"/>
            <a:ext cx="731520" cy="731520"/>
          </a:xfrm>
          <a:prstGeom prst="rect">
            <a:avLst/>
          </a:prstGeom>
        </p:spPr>
      </p:pic>
      <p:pic>
        <p:nvPicPr>
          <p:cNvPr id="25" name="Picture 24">
            <a:extLst>
              <a:ext uri="{FF2B5EF4-FFF2-40B4-BE49-F238E27FC236}">
                <a16:creationId xmlns:a16="http://schemas.microsoft.com/office/drawing/2014/main" id="{B4397940-D04F-4437-8103-B3B74B382DD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0575" y="5402991"/>
            <a:ext cx="1097280" cy="1097280"/>
          </a:xfrm>
          <a:prstGeom prst="rect">
            <a:avLst/>
          </a:prstGeom>
        </p:spPr>
      </p:pic>
      <p:pic>
        <p:nvPicPr>
          <p:cNvPr id="29" name="Content Placeholder 28">
            <a:extLst>
              <a:ext uri="{FF2B5EF4-FFF2-40B4-BE49-F238E27FC236}">
                <a16:creationId xmlns:a16="http://schemas.microsoft.com/office/drawing/2014/main" id="{ADB86A35-0671-4C5D-8FEB-5FE74EF52FB6}"/>
              </a:ext>
            </a:extLst>
          </p:cNvPr>
          <p:cNvPicPr>
            <a:picLocks noGrp="1" noChangeAspect="1"/>
          </p:cNvPicPr>
          <p:nvPr>
            <p:ph idx="1"/>
          </p:nvPr>
        </p:nvPicPr>
        <p:blipFill>
          <a:blip r:embed="rId8" cstate="print">
            <a:extLst>
              <a:ext uri="{28A0092B-C50C-407E-A947-70E740481C1C}">
                <a14:useLocalDpi xmlns:a14="http://schemas.microsoft.com/office/drawing/2010/main" val="0"/>
              </a:ext>
            </a:extLst>
          </a:blip>
          <a:stretch>
            <a:fillRect/>
          </a:stretch>
        </p:blipFill>
        <p:spPr>
          <a:xfrm>
            <a:off x="604058" y="1652976"/>
            <a:ext cx="914400" cy="914400"/>
          </a:xfrm>
        </p:spPr>
      </p:pic>
      <p:sp>
        <p:nvSpPr>
          <p:cNvPr id="31" name="TextBox 30">
            <a:extLst>
              <a:ext uri="{FF2B5EF4-FFF2-40B4-BE49-F238E27FC236}">
                <a16:creationId xmlns:a16="http://schemas.microsoft.com/office/drawing/2014/main" id="{42CF078B-C604-491C-8DB3-AFEB209894DC}"/>
              </a:ext>
            </a:extLst>
          </p:cNvPr>
          <p:cNvSpPr txBox="1"/>
          <p:nvPr/>
        </p:nvSpPr>
        <p:spPr>
          <a:xfrm>
            <a:off x="1579419" y="1695580"/>
            <a:ext cx="7131021" cy="954107"/>
          </a:xfrm>
          <a:prstGeom prst="rect">
            <a:avLst/>
          </a:prstGeom>
          <a:noFill/>
        </p:spPr>
        <p:txBody>
          <a:bodyPr wrap="square" rtlCol="0">
            <a:spAutoFit/>
          </a:bodyPr>
          <a:lstStyle/>
          <a:p>
            <a:r>
              <a:rPr lang="fr-FR" sz="2800" dirty="0">
                <a:latin typeface="Cavolini" panose="03000502040302020204" pitchFamily="66" charset="0"/>
                <a:cs typeface="Cavolini" panose="03000502040302020204" pitchFamily="66" charset="0"/>
              </a:rPr>
              <a:t>3530 </a:t>
            </a:r>
            <a:r>
              <a:rPr lang="fr-FR" sz="2800" dirty="0" err="1">
                <a:latin typeface="Cavolini" panose="03000502040302020204" pitchFamily="66" charset="0"/>
                <a:cs typeface="Cavolini" panose="03000502040302020204" pitchFamily="66" charset="0"/>
              </a:rPr>
              <a:t>Wilshire</a:t>
            </a:r>
            <a:r>
              <a:rPr lang="fr-FR" sz="2800" dirty="0">
                <a:latin typeface="Cavolini" panose="03000502040302020204" pitchFamily="66" charset="0"/>
                <a:cs typeface="Cavolini" panose="03000502040302020204" pitchFamily="66" charset="0"/>
              </a:rPr>
              <a:t> Boulevard, Suite 1140 Los Angeles, CA 90010</a:t>
            </a:r>
            <a:endParaRPr lang="en-US" sz="2800" dirty="0">
              <a:latin typeface="Cavolini" panose="03000502040302020204" pitchFamily="66" charset="0"/>
              <a:cs typeface="Cavolini" panose="03000502040302020204" pitchFamily="66" charset="0"/>
            </a:endParaRPr>
          </a:p>
        </p:txBody>
      </p:sp>
      <p:sp>
        <p:nvSpPr>
          <p:cNvPr id="33" name="TextBox 32">
            <a:extLst>
              <a:ext uri="{FF2B5EF4-FFF2-40B4-BE49-F238E27FC236}">
                <a16:creationId xmlns:a16="http://schemas.microsoft.com/office/drawing/2014/main" id="{07BD51EC-FCD9-4913-9031-994257FA655B}"/>
              </a:ext>
            </a:extLst>
          </p:cNvPr>
          <p:cNvSpPr txBox="1"/>
          <p:nvPr/>
        </p:nvSpPr>
        <p:spPr>
          <a:xfrm>
            <a:off x="1579419" y="2821267"/>
            <a:ext cx="4973781" cy="954107"/>
          </a:xfrm>
          <a:prstGeom prst="rect">
            <a:avLst/>
          </a:prstGeom>
          <a:noFill/>
        </p:spPr>
        <p:txBody>
          <a:bodyPr wrap="square" rtlCol="0">
            <a:spAutoFit/>
          </a:bodyPr>
          <a:lstStyle/>
          <a:p>
            <a:r>
              <a:rPr lang="en-US" sz="2800" dirty="0">
                <a:hlinkClick r:id="rId9"/>
              </a:rPr>
              <a:t>hivcomm@</a:t>
            </a:r>
            <a:r>
              <a:rPr lang="en-US" sz="2800" dirty="0">
                <a:latin typeface="Cavolini" panose="03000502040302020204" pitchFamily="66" charset="0"/>
                <a:cs typeface="Cavolini" panose="03000502040302020204" pitchFamily="66" charset="0"/>
                <a:hlinkClick r:id="rId9"/>
              </a:rPr>
              <a:t>lachiv</a:t>
            </a:r>
            <a:r>
              <a:rPr lang="en-US" sz="2800" dirty="0">
                <a:hlinkClick r:id="rId9"/>
              </a:rPr>
              <a:t>.org</a:t>
            </a:r>
            <a:r>
              <a:rPr lang="en-US" sz="2800" dirty="0"/>
              <a:t> </a:t>
            </a:r>
          </a:p>
          <a:p>
            <a:endParaRPr lang="en-US" sz="2800" dirty="0"/>
          </a:p>
        </p:txBody>
      </p:sp>
      <p:sp>
        <p:nvSpPr>
          <p:cNvPr id="34" name="TextBox 33">
            <a:extLst>
              <a:ext uri="{FF2B5EF4-FFF2-40B4-BE49-F238E27FC236}">
                <a16:creationId xmlns:a16="http://schemas.microsoft.com/office/drawing/2014/main" id="{3B92CB65-C714-49EF-8547-98BE7B3C0812}"/>
              </a:ext>
            </a:extLst>
          </p:cNvPr>
          <p:cNvSpPr txBox="1"/>
          <p:nvPr/>
        </p:nvSpPr>
        <p:spPr>
          <a:xfrm>
            <a:off x="1666009" y="3610187"/>
            <a:ext cx="5898572" cy="954107"/>
          </a:xfrm>
          <a:prstGeom prst="rect">
            <a:avLst/>
          </a:prstGeom>
          <a:noFill/>
        </p:spPr>
        <p:txBody>
          <a:bodyPr wrap="square" rtlCol="0">
            <a:spAutoFit/>
          </a:bodyPr>
          <a:lstStyle/>
          <a:p>
            <a:r>
              <a:rPr lang="en-US" sz="2800" dirty="0">
                <a:latin typeface="Cavolini" panose="03000502040302020204" pitchFamily="66" charset="0"/>
                <a:cs typeface="Cavolini" panose="03000502040302020204" pitchFamily="66" charset="0"/>
              </a:rPr>
              <a:t>213.738.2816 </a:t>
            </a:r>
          </a:p>
          <a:p>
            <a:endParaRPr lang="en-US" sz="2800" dirty="0">
              <a:latin typeface="Cavolini" panose="03000502040302020204" pitchFamily="66" charset="0"/>
              <a:cs typeface="Cavolini" panose="03000502040302020204" pitchFamily="66" charset="0"/>
            </a:endParaRPr>
          </a:p>
        </p:txBody>
      </p:sp>
      <p:sp>
        <p:nvSpPr>
          <p:cNvPr id="36" name="TextBox 35">
            <a:extLst>
              <a:ext uri="{FF2B5EF4-FFF2-40B4-BE49-F238E27FC236}">
                <a16:creationId xmlns:a16="http://schemas.microsoft.com/office/drawing/2014/main" id="{0EA12D5D-C7CA-44AD-899C-A94CD3926A6A}"/>
              </a:ext>
            </a:extLst>
          </p:cNvPr>
          <p:cNvSpPr txBox="1"/>
          <p:nvPr/>
        </p:nvSpPr>
        <p:spPr>
          <a:xfrm>
            <a:off x="1579419" y="4581079"/>
            <a:ext cx="5383875" cy="584775"/>
          </a:xfrm>
          <a:prstGeom prst="rect">
            <a:avLst/>
          </a:prstGeom>
          <a:noFill/>
        </p:spPr>
        <p:txBody>
          <a:bodyPr wrap="square" rtlCol="0">
            <a:spAutoFit/>
          </a:bodyPr>
          <a:lstStyle/>
          <a:p>
            <a:r>
              <a:rPr lang="en-US" sz="3200" dirty="0" err="1">
                <a:latin typeface="Cavolini" panose="03000502040302020204" pitchFamily="66" charset="0"/>
                <a:cs typeface="Cavolini" panose="03000502040302020204" pitchFamily="66" charset="0"/>
              </a:rPr>
              <a:t>HIVCommissionLA</a:t>
            </a:r>
            <a:endParaRPr lang="en-US" sz="3200" dirty="0">
              <a:latin typeface="Cavolini" panose="03000502040302020204" pitchFamily="66" charset="0"/>
              <a:cs typeface="Cavolini" panose="03000502040302020204" pitchFamily="66" charset="0"/>
            </a:endParaRPr>
          </a:p>
        </p:txBody>
      </p:sp>
      <p:pic>
        <p:nvPicPr>
          <p:cNvPr id="38" name="Picture 37">
            <a:extLst>
              <a:ext uri="{FF2B5EF4-FFF2-40B4-BE49-F238E27FC236}">
                <a16:creationId xmlns:a16="http://schemas.microsoft.com/office/drawing/2014/main" id="{A0349789-04EA-4E2B-8F98-5A4756F3E22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23455" y="882826"/>
            <a:ext cx="2819400" cy="571500"/>
          </a:xfrm>
          <a:prstGeom prst="rect">
            <a:avLst/>
          </a:prstGeom>
        </p:spPr>
      </p:pic>
      <p:sp>
        <p:nvSpPr>
          <p:cNvPr id="39" name="TextBox 38">
            <a:extLst>
              <a:ext uri="{FF2B5EF4-FFF2-40B4-BE49-F238E27FC236}">
                <a16:creationId xmlns:a16="http://schemas.microsoft.com/office/drawing/2014/main" id="{E647460C-DD30-40DE-919C-2ABF3F0D9F92}"/>
              </a:ext>
            </a:extLst>
          </p:cNvPr>
          <p:cNvSpPr txBox="1"/>
          <p:nvPr/>
        </p:nvSpPr>
        <p:spPr>
          <a:xfrm>
            <a:off x="3644870" y="906966"/>
            <a:ext cx="5101592" cy="523220"/>
          </a:xfrm>
          <a:prstGeom prst="rect">
            <a:avLst/>
          </a:prstGeom>
          <a:noFill/>
        </p:spPr>
        <p:txBody>
          <a:bodyPr wrap="square" rtlCol="0">
            <a:spAutoFit/>
          </a:bodyPr>
          <a:lstStyle/>
          <a:p>
            <a:r>
              <a:rPr lang="en-US" sz="2800" dirty="0">
                <a:latin typeface="Cavolini" panose="03000502040302020204" pitchFamily="66" charset="0"/>
                <a:cs typeface="Cavolini" panose="03000502040302020204" pitchFamily="66" charset="0"/>
              </a:rPr>
              <a:t>https://hivconnect.org/</a:t>
            </a:r>
          </a:p>
        </p:txBody>
      </p:sp>
    </p:spTree>
    <p:extLst>
      <p:ext uri="{BB962C8B-B14F-4D97-AF65-F5344CB8AC3E}">
        <p14:creationId xmlns:p14="http://schemas.microsoft.com/office/powerpoint/2010/main" val="654300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a:t> A Few Requests</a:t>
            </a:r>
          </a:p>
        </p:txBody>
      </p:sp>
      <p:sp>
        <p:nvSpPr>
          <p:cNvPr id="4099" name="Rectangle 3"/>
          <p:cNvSpPr>
            <a:spLocks noGrp="1" noChangeArrowheads="1"/>
          </p:cNvSpPr>
          <p:nvPr>
            <p:ph idx="1"/>
          </p:nvPr>
        </p:nvSpPr>
        <p:spPr>
          <a:xfrm>
            <a:off x="638175" y="1447800"/>
            <a:ext cx="7772400" cy="4114800"/>
          </a:xfrm>
        </p:spPr>
        <p:txBody>
          <a:bodyPr>
            <a:normAutofit/>
          </a:bodyPr>
          <a:lstStyle/>
          <a:p>
            <a:pPr eaLnBrk="1" hangingPunct="1">
              <a:buFont typeface="Wingdings" panose="05000000000000000000" pitchFamily="2" charset="2"/>
              <a:buChar char="§"/>
            </a:pPr>
            <a:r>
              <a:rPr lang="en-US" altLang="en-US" sz="2800" dirty="0"/>
              <a:t>The training will be recorded and posted on the Commission on HIV website.</a:t>
            </a:r>
          </a:p>
          <a:p>
            <a:pPr eaLnBrk="1" hangingPunct="1">
              <a:buFont typeface="Wingdings" panose="05000000000000000000" pitchFamily="2" charset="2"/>
              <a:buChar char="§"/>
            </a:pPr>
            <a:r>
              <a:rPr lang="en-US" altLang="en-US" sz="2800" dirty="0"/>
              <a:t>Please hold all questions and comments at the end of the presentation.</a:t>
            </a:r>
          </a:p>
          <a:p>
            <a:pPr eaLnBrk="1" hangingPunct="1">
              <a:buFont typeface="Wingdings" panose="05000000000000000000" pitchFamily="2" charset="2"/>
              <a:buChar char="§"/>
            </a:pPr>
            <a:r>
              <a:rPr lang="en-US" altLang="en-US" sz="2800" dirty="0"/>
              <a:t>You may type your questions and comments in the Chat.</a:t>
            </a:r>
          </a:p>
          <a:p>
            <a:pPr eaLnBrk="1" hangingPunct="1">
              <a:buFont typeface="Wingdings" panose="05000000000000000000" pitchFamily="2" charset="2"/>
              <a:buChar char="§"/>
            </a:pPr>
            <a:r>
              <a:rPr lang="en-US" altLang="en-US" sz="2800" dirty="0"/>
              <a:t>If we are not able to answer all the questions during the allotted time for this virtual training, staff will post answers on the website.</a:t>
            </a:r>
          </a:p>
        </p:txBody>
      </p:sp>
      <p:cxnSp>
        <p:nvCxnSpPr>
          <p:cNvPr id="5" name="Straight Connector 4" descr="line" title="line"/>
          <p:cNvCxnSpPr/>
          <p:nvPr/>
        </p:nvCxnSpPr>
        <p:spPr>
          <a:xfrm flipV="1">
            <a:off x="733425" y="1263650"/>
            <a:ext cx="7677150"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449C9E8B-9BCF-4B2D-90DE-320E02FA7FA4}"/>
              </a:ext>
            </a:extLst>
          </p:cNvPr>
          <p:cNvSpPr>
            <a:spLocks noGrp="1"/>
          </p:cNvSpPr>
          <p:nvPr>
            <p:ph type="sldNum" sz="quarter" idx="12"/>
          </p:nvPr>
        </p:nvSpPr>
        <p:spPr/>
        <p:txBody>
          <a:bodyPr/>
          <a:lstStyle/>
          <a:p>
            <a:pPr>
              <a:defRPr/>
            </a:pPr>
            <a:fld id="{C8D1FC83-7089-4669-AF39-B88459934211}" type="slidenum">
              <a:rPr lang="en-US" altLang="en-US" smtClean="0"/>
              <a:pPr>
                <a:defRPr/>
              </a:pPr>
              <a:t>2</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25642" y="741074"/>
            <a:ext cx="687472" cy="51560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12651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826041" y="-81546"/>
            <a:ext cx="1827638" cy="1032742"/>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909679" y="502817"/>
            <a:ext cx="645368" cy="484026"/>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3170D1EB-BF65-4B18-9864-ADFE0D1D059A}"/>
              </a:ext>
            </a:extLst>
          </p:cNvPr>
          <p:cNvSpPr>
            <a:spLocks noGrp="1"/>
          </p:cNvSpPr>
          <p:nvPr>
            <p:ph type="sldNum" sz="quarter" idx="12"/>
          </p:nvPr>
        </p:nvSpPr>
        <p:spPr>
          <a:xfrm>
            <a:off x="6603999" y="6356350"/>
            <a:ext cx="2057400" cy="365125"/>
          </a:xfrm>
        </p:spPr>
        <p:txBody>
          <a:bodyPr vert="horz" lIns="91440" tIns="45720" rIns="91440" bIns="45720" rtlCol="0" anchor="ctr">
            <a:normAutofit/>
          </a:bodyPr>
          <a:lstStyle/>
          <a:p>
            <a:pPr>
              <a:spcAft>
                <a:spcPts val="600"/>
              </a:spcAft>
              <a:defRPr/>
            </a:pPr>
            <a:fld id="{C8D1FC83-7089-4669-AF39-B88459934211}" type="slidenum">
              <a:rPr lang="en-US" altLang="en-US" sz="1200" smtClean="0">
                <a:solidFill>
                  <a:schemeClr val="tx1">
                    <a:tint val="75000"/>
                  </a:schemeClr>
                </a:solidFill>
                <a:latin typeface="+mn-lt"/>
              </a:rPr>
              <a:pPr>
                <a:spcAft>
                  <a:spcPts val="600"/>
                </a:spcAft>
                <a:defRPr/>
              </a:pPr>
              <a:t>3</a:t>
            </a:fld>
            <a:endParaRPr lang="en-US" altLang="en-US" sz="1200">
              <a:solidFill>
                <a:schemeClr val="tx1">
                  <a:tint val="75000"/>
                </a:schemeClr>
              </a:solidFill>
              <a:latin typeface="+mn-lt"/>
            </a:endParaRPr>
          </a:p>
        </p:txBody>
      </p:sp>
      <p:sp>
        <p:nvSpPr>
          <p:cNvPr id="21" name="Isosceles Triangle 20">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6567" y="6115501"/>
            <a:ext cx="1120885"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5472" y="6453143"/>
            <a:ext cx="611178"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93533" y="320675"/>
            <a:ext cx="8555615" cy="1325563"/>
          </a:xfrm>
        </p:spPr>
        <p:txBody>
          <a:bodyPr>
            <a:normAutofit/>
          </a:bodyPr>
          <a:lstStyle/>
          <a:p>
            <a:pPr algn="ctr"/>
            <a:r>
              <a:rPr lang="en-US" sz="4700" dirty="0">
                <a:solidFill>
                  <a:schemeClr val="accent5"/>
                </a:solidFill>
              </a:rPr>
              <a:t>Learning Objectives</a:t>
            </a:r>
          </a:p>
        </p:txBody>
      </p:sp>
      <p:graphicFrame>
        <p:nvGraphicFramePr>
          <p:cNvPr id="6" name="Content Placeholder 2">
            <a:extLst>
              <a:ext uri="{FF2B5EF4-FFF2-40B4-BE49-F238E27FC236}">
                <a16:creationId xmlns:a16="http://schemas.microsoft.com/office/drawing/2014/main" id="{6EDBAEAB-4EC8-4F1E-BB30-7A6226F28A4F}"/>
              </a:ext>
            </a:extLst>
          </p:cNvPr>
          <p:cNvGraphicFramePr>
            <a:graphicFrameLocks noGrp="1"/>
          </p:cNvGraphicFramePr>
          <p:nvPr>
            <p:ph idx="1"/>
            <p:extLst>
              <p:ext uri="{D42A27DB-BD31-4B8C-83A1-F6EECF244321}">
                <p14:modId xmlns:p14="http://schemas.microsoft.com/office/powerpoint/2010/main" val="786281028"/>
              </p:ext>
            </p:extLst>
          </p:nvPr>
        </p:nvGraphicFramePr>
        <p:xfrm>
          <a:off x="345188" y="1646238"/>
          <a:ext cx="8555615"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00300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descr="planning council, recipient, and CEO roles and responsibilities" title="table"/>
          <p:cNvGraphicFramePr>
            <a:graphicFrameLocks noGrp="1"/>
          </p:cNvGraphicFramePr>
          <p:nvPr/>
        </p:nvGraphicFramePr>
        <p:xfrm>
          <a:off x="119063" y="792591"/>
          <a:ext cx="8686800" cy="5531789"/>
        </p:xfrm>
        <a:graphic>
          <a:graphicData uri="http://schemas.openxmlformats.org/drawingml/2006/table">
            <a:tbl>
              <a:tblPr firstRow="1"/>
              <a:tblGrid>
                <a:gridCol w="3233737">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gridCol w="1947863">
                  <a:extLst>
                    <a:ext uri="{9D8B030D-6E8A-4147-A177-3AD203B41FA5}">
                      <a16:colId xmlns:a16="http://schemas.microsoft.com/office/drawing/2014/main" val="20003"/>
                    </a:ext>
                  </a:extLst>
                </a:gridCol>
              </a:tblGrid>
              <a:tr h="335294">
                <a:tc>
                  <a:txBody>
                    <a:bodyPr/>
                    <a:lstStyle/>
                    <a:p>
                      <a:pPr marL="0" marR="0" lvl="0" indent="0" algn="ctr" defTabSz="685800" rtl="0" eaLnBrk="1" fontAlgn="base" latinLnBrk="0" hangingPunct="1">
                        <a:lnSpc>
                          <a:spcPct val="150000"/>
                        </a:lnSpc>
                        <a:spcBef>
                          <a:spcPct val="0"/>
                        </a:spcBef>
                        <a:spcAft>
                          <a:spcPct val="0"/>
                        </a:spcAft>
                        <a:buClrTx/>
                        <a:buSzTx/>
                        <a:buFontTx/>
                        <a:buNone/>
                        <a:tabLst/>
                      </a:pPr>
                      <a:r>
                        <a:rPr kumimoji="0" lang="en-US" altLang="en-US" sz="2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Task</a:t>
                      </a:r>
                    </a:p>
                  </a:txBody>
                  <a:tcPr marL="52397" marR="5239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5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Committee</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50000"/>
                        </a:lnSpc>
                        <a:spcBef>
                          <a:spcPct val="0"/>
                        </a:spcBef>
                        <a:spcAft>
                          <a:spcPct val="0"/>
                        </a:spcAft>
                        <a:buClrTx/>
                        <a:buSzTx/>
                        <a:buFontTx/>
                        <a:buNone/>
                        <a:tabLst/>
                      </a:pPr>
                      <a:r>
                        <a:rPr kumimoji="0" lang="en-US" altLang="en-US" sz="2200" b="1" i="0" u="none" strike="noStrike" cap="none" normalizeH="0" baseline="0" dirty="0">
                          <a:ln>
                            <a:noFill/>
                          </a:ln>
                          <a:solidFill>
                            <a:schemeClr val="tx1"/>
                          </a:solidFill>
                          <a:effectLst/>
                          <a:latin typeface="Calibri" panose="020F0502020204030204" pitchFamily="34" charset="0"/>
                        </a:rPr>
                        <a:t>DHSP</a:t>
                      </a:r>
                      <a:endParaRPr kumimoji="0" lang="en-US" altLang="en-US" sz="2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50000"/>
                        </a:lnSpc>
                        <a:spcBef>
                          <a:spcPct val="0"/>
                        </a:spcBef>
                        <a:spcAft>
                          <a:spcPct val="0"/>
                        </a:spcAft>
                        <a:buClrTx/>
                        <a:buSzTx/>
                        <a:buFontTx/>
                        <a:buNone/>
                        <a:tabLst/>
                      </a:pPr>
                      <a:r>
                        <a:rPr kumimoji="0" lang="en-US" altLang="en-US" sz="2200" b="1" i="0" u="none" strike="noStrike" cap="none" normalizeH="0" baseline="0" dirty="0">
                          <a:ln>
                            <a:noFill/>
                          </a:ln>
                          <a:solidFill>
                            <a:schemeClr val="tx1"/>
                          </a:solidFill>
                          <a:effectLst/>
                          <a:latin typeface="Calibri" panose="020F0502020204030204" pitchFamily="34" charset="0"/>
                        </a:rPr>
                        <a:t>COH</a:t>
                      </a:r>
                      <a:endParaRPr kumimoji="0" lang="en-US" altLang="en-US" sz="2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10000"/>
                  </a:ext>
                </a:extLst>
              </a:tr>
              <a:tr h="336564">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Carry Out Needs Assessment</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PP&amp;A</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extLst>
                  <a:ext uri="{0D108BD9-81ED-4DB2-BD59-A6C34878D82A}">
                    <a16:rowId xmlns:a16="http://schemas.microsoft.com/office/drawing/2014/main" val="10003"/>
                  </a:ext>
                </a:extLst>
              </a:tr>
              <a:tr h="298462">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Do Comprehensive Planning</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PP&amp;A</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10004"/>
                  </a:ext>
                </a:extLst>
              </a:tr>
              <a:tr h="325451">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Set Priorities</a:t>
                      </a:r>
                      <a:r>
                        <a:rPr kumimoji="0" lang="en-US" altLang="en-US" sz="1900" b="1" i="0" u="none" strike="noStrike" cap="none" normalizeH="0" baseline="0" dirty="0">
                          <a:ln>
                            <a:noFill/>
                          </a:ln>
                          <a:solidFill>
                            <a:srgbClr val="FF0000"/>
                          </a:solidFill>
                          <a:effectLst/>
                          <a:latin typeface="Calibri" panose="020F0502020204030204" pitchFamily="34" charset="0"/>
                        </a:rPr>
                        <a:t>*</a:t>
                      </a:r>
                      <a:endParaRPr kumimoji="0" lang="en-US" altLang="en-US" sz="1900" b="1"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PP&amp;A</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extLst>
                  <a:ext uri="{0D108BD9-81ED-4DB2-BD59-A6C34878D82A}">
                    <a16:rowId xmlns:a16="http://schemas.microsoft.com/office/drawing/2014/main" val="10005"/>
                  </a:ext>
                </a:extLst>
              </a:tr>
              <a:tr h="300050">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Allocate Resources</a:t>
                      </a:r>
                      <a:r>
                        <a:rPr kumimoji="0" lang="en-US" altLang="en-US" sz="1900" b="1" i="0" u="none" strike="noStrike" cap="none" normalizeH="0" baseline="0" dirty="0">
                          <a:ln>
                            <a:noFill/>
                          </a:ln>
                          <a:solidFill>
                            <a:srgbClr val="FF0000"/>
                          </a:solidFill>
                          <a:effectLst/>
                          <a:latin typeface="Calibri" panose="020F0502020204030204" pitchFamily="34" charset="0"/>
                        </a:rPr>
                        <a:t>*</a:t>
                      </a:r>
                      <a:endParaRPr kumimoji="0" lang="en-US" altLang="en-US" sz="1900" b="1"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PP&amp;A</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 </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10006"/>
                  </a:ext>
                </a:extLst>
              </a:tr>
              <a:tr h="361965">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Manage Procurement</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endParaRPr kumimoji="0" lang="en-US" altLang="en-US" sz="1300" b="0" i="0" u="none" strike="noStrike" cap="none" normalizeH="0" baseline="0" dirty="0">
                        <a:ln>
                          <a:noFill/>
                        </a:ln>
                        <a:solidFill>
                          <a:srgbClr val="000000"/>
                        </a:solidFill>
                        <a:effectLst/>
                        <a:latin typeface="Calibri" panose="020F0502020204030204" pitchFamily="34"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extLst>
                  <a:ext uri="{0D108BD9-81ED-4DB2-BD59-A6C34878D82A}">
                    <a16:rowId xmlns:a16="http://schemas.microsoft.com/office/drawing/2014/main" val="10007"/>
                  </a:ext>
                </a:extLst>
              </a:tr>
              <a:tr h="361965">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Monitor Contracts</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extLst>
                  <a:ext uri="{0D108BD9-81ED-4DB2-BD59-A6C34878D82A}">
                    <a16:rowId xmlns:a16="http://schemas.microsoft.com/office/drawing/2014/main" val="10008"/>
                  </a:ext>
                </a:extLst>
              </a:tr>
              <a:tr h="601687">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Evaluate Effectiveness of Planning Activities</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PP&amp;A</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extLst>
                  <a:ext uri="{0D108BD9-81ED-4DB2-BD59-A6C34878D82A}">
                    <a16:rowId xmlns:a16="http://schemas.microsoft.com/office/drawing/2014/main" val="10009"/>
                  </a:ext>
                </a:extLst>
              </a:tr>
              <a:tr h="604862">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Evaluate Effectiveness of Care Strategies</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SBP</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10010"/>
                  </a:ext>
                </a:extLst>
              </a:tr>
              <a:tr h="503258">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Do Quality Management</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FF0000"/>
                          </a:solidFill>
                          <a:effectLst/>
                          <a:latin typeface="Calibri" panose="020F0502020204030204" pitchFamily="34" charset="0"/>
                        </a:rPr>
                        <a:t> </a:t>
                      </a:r>
                      <a:r>
                        <a:rPr kumimoji="0" lang="en-US" altLang="en-US" sz="1600" b="1" i="0" u="none" strike="noStrike" cap="none" normalizeH="0" baseline="0" dirty="0">
                          <a:ln>
                            <a:noFill/>
                          </a:ln>
                          <a:solidFill>
                            <a:schemeClr val="tx1"/>
                          </a:solidFill>
                          <a:effectLst/>
                          <a:latin typeface="Calibri" panose="020F0502020204030204" pitchFamily="34" charset="0"/>
                        </a:rPr>
                        <a:t>[Care Standards &amp;  Committee Involvement]</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extLst>
                  <a:ext uri="{0D108BD9-81ED-4DB2-BD59-A6C34878D82A}">
                    <a16:rowId xmlns:a16="http://schemas.microsoft.com/office/drawing/2014/main" val="10011"/>
                  </a:ext>
                </a:extLst>
              </a:tr>
              <a:tr h="579143">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Assess the Efficiency of the Administrative Mechanism</a:t>
                      </a:r>
                      <a:r>
                        <a:rPr kumimoji="0" lang="en-US" altLang="en-US" sz="1900" b="1"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Operations</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X</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10012"/>
                  </a:ext>
                </a:extLst>
              </a:tr>
              <a:tr h="579143">
                <a:tc>
                  <a:txBody>
                    <a:body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Member Recruitment, Retention and Training</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Operations</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p>
                      <a:pPr marL="0" marR="0" lvl="0" indent="0" algn="ctr" defTabSz="685800" rtl="0" eaLnBrk="1" fontAlgn="base" latinLnBrk="0" hangingPunct="1">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tc>
                  <a:txBody>
                    <a:body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X</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3474716976"/>
                  </a:ext>
                </a:extLst>
              </a:tr>
            </a:tbl>
          </a:graphicData>
        </a:graphic>
      </p:graphicFrame>
      <p:sp>
        <p:nvSpPr>
          <p:cNvPr id="38992" name="TextBox 3"/>
          <p:cNvSpPr txBox="1">
            <a:spLocks noChangeArrowheads="1"/>
          </p:cNvSpPr>
          <p:nvPr/>
        </p:nvSpPr>
        <p:spPr bwMode="auto">
          <a:xfrm>
            <a:off x="119063" y="6357938"/>
            <a:ext cx="55038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dirty="0">
                <a:solidFill>
                  <a:srgbClr val="FF0000"/>
                </a:solidFill>
              </a:rPr>
              <a:t>* </a:t>
            </a:r>
            <a:r>
              <a:rPr lang="en-US" altLang="en-US" sz="2000" dirty="0">
                <a:solidFill>
                  <a:srgbClr val="FF0000"/>
                </a:solidFill>
                <a:latin typeface="Arial Narrow" pitchFamily="34" charset="0"/>
              </a:rPr>
              <a:t>Sole responsibility of RWHAP Part A Planning Councils</a:t>
            </a:r>
          </a:p>
        </p:txBody>
      </p:sp>
      <p:sp>
        <p:nvSpPr>
          <p:cNvPr id="3" name="Title 2"/>
          <p:cNvSpPr>
            <a:spLocks noGrp="1"/>
          </p:cNvSpPr>
          <p:nvPr>
            <p:ph type="title"/>
          </p:nvPr>
        </p:nvSpPr>
        <p:spPr>
          <a:xfrm>
            <a:off x="119063" y="365125"/>
            <a:ext cx="8643937" cy="396875"/>
          </a:xfrm>
        </p:spPr>
        <p:txBody>
          <a:bodyPr/>
          <a:lstStyle/>
          <a:p>
            <a:pPr lvl="0" algn="ctr" eaLnBrk="1" hangingPunct="1">
              <a:lnSpc>
                <a:spcPct val="115000"/>
              </a:lnSpc>
            </a:pPr>
            <a:r>
              <a:rPr lang="en-US" altLang="en-US" sz="2400" dirty="0">
                <a:latin typeface="Calibri" panose="020F0502020204030204" pitchFamily="34" charset="0"/>
              </a:rPr>
              <a:t>COH, DHSP, Roles &amp; Responsibilities </a:t>
            </a:r>
          </a:p>
        </p:txBody>
      </p:sp>
      <p:sp>
        <p:nvSpPr>
          <p:cNvPr id="5" name="Slide Number Placeholder 4">
            <a:extLst>
              <a:ext uri="{FF2B5EF4-FFF2-40B4-BE49-F238E27FC236}">
                <a16:creationId xmlns:a16="http://schemas.microsoft.com/office/drawing/2014/main" id="{5D08C983-8E90-4161-85BF-A9E440E0D594}"/>
              </a:ext>
            </a:extLst>
          </p:cNvPr>
          <p:cNvSpPr>
            <a:spLocks noGrp="1"/>
          </p:cNvSpPr>
          <p:nvPr>
            <p:ph type="sldNum" sz="quarter" idx="12"/>
          </p:nvPr>
        </p:nvSpPr>
        <p:spPr/>
        <p:txBody>
          <a:bodyPr/>
          <a:lstStyle/>
          <a:p>
            <a:pPr>
              <a:defRPr/>
            </a:pPr>
            <a:fld id="{90C77F23-DA7B-4FE0-962C-AF452984723D}" type="slidenum">
              <a:rPr lang="en-US" altLang="en-US" smtClean="0"/>
              <a:pPr>
                <a:defRPr/>
              </a:pPr>
              <a:t>4</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Picture 5" descr="A picture containing person&#10;&#10;Description automatically generated">
            <a:extLst>
              <a:ext uri="{FF2B5EF4-FFF2-40B4-BE49-F238E27FC236}">
                <a16:creationId xmlns:a16="http://schemas.microsoft.com/office/drawing/2014/main" id="{DBCABC5A-BE86-461B-9926-7D3B27B144E2}"/>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b="19"/>
          <a:stretch/>
        </p:blipFill>
        <p:spPr>
          <a:xfrm>
            <a:off x="7209" y="-96336"/>
            <a:ext cx="9143980" cy="6856718"/>
          </a:xfrm>
          <a:prstGeom prst="rect">
            <a:avLst/>
          </a:prstGeom>
        </p:spPr>
      </p:pic>
      <p:sp>
        <p:nvSpPr>
          <p:cNvPr id="2" name="Slide Number Placeholder 1">
            <a:extLst>
              <a:ext uri="{FF2B5EF4-FFF2-40B4-BE49-F238E27FC236}">
                <a16:creationId xmlns:a16="http://schemas.microsoft.com/office/drawing/2014/main" id="{C090C45A-02D0-48FF-91DB-EE8795BF6B7C}"/>
              </a:ext>
            </a:extLst>
          </p:cNvPr>
          <p:cNvSpPr>
            <a:spLocks noGrp="1"/>
          </p:cNvSpPr>
          <p:nvPr>
            <p:ph type="sldNum" sz="quarter" idx="12"/>
          </p:nvPr>
        </p:nvSpPr>
        <p:spPr>
          <a:xfrm>
            <a:off x="6457950" y="6356350"/>
            <a:ext cx="2057400" cy="365125"/>
          </a:xfrm>
        </p:spPr>
        <p:txBody>
          <a:bodyPr>
            <a:normAutofit/>
          </a:bodyPr>
          <a:lstStyle/>
          <a:p>
            <a:pPr>
              <a:spcAft>
                <a:spcPts val="600"/>
              </a:spcAft>
              <a:defRPr/>
            </a:pPr>
            <a:fld id="{F41F570A-1C91-4504-8DC9-9889926DE396}" type="slidenum">
              <a:rPr lang="en-US" altLang="en-US">
                <a:solidFill>
                  <a:srgbClr val="FFFFFF"/>
                </a:solidFill>
              </a:rPr>
              <a:pPr>
                <a:spcAft>
                  <a:spcPts val="600"/>
                </a:spcAft>
                <a:defRPr/>
              </a:pPr>
              <a:t>5</a:t>
            </a:fld>
            <a:endParaRPr lang="en-US" altLang="en-US">
              <a:solidFill>
                <a:srgbClr val="FFFFFF"/>
              </a:solidFill>
            </a:endParaRPr>
          </a:p>
        </p:txBody>
      </p:sp>
      <p:sp>
        <p:nvSpPr>
          <p:cNvPr id="7" name="TextBox 6">
            <a:extLst>
              <a:ext uri="{FF2B5EF4-FFF2-40B4-BE49-F238E27FC236}">
                <a16:creationId xmlns:a16="http://schemas.microsoft.com/office/drawing/2014/main" id="{096FAF6B-7BB6-4825-A3A3-DC08A2E171A0}"/>
              </a:ext>
            </a:extLst>
          </p:cNvPr>
          <p:cNvSpPr txBox="1"/>
          <p:nvPr/>
        </p:nvSpPr>
        <p:spPr>
          <a:xfrm>
            <a:off x="6836958" y="6657945"/>
            <a:ext cx="2307042" cy="200055"/>
          </a:xfrm>
          <a:prstGeom prst="rect">
            <a:avLst/>
          </a:prstGeom>
          <a:solidFill>
            <a:srgbClr val="000000"/>
          </a:solidFill>
        </p:spPr>
        <p:txBody>
          <a:bodyPr wrap="none" rtlCol="0">
            <a:spAutoFit/>
          </a:bodyPr>
          <a:lstStyle/>
          <a:p>
            <a:pPr algn="r">
              <a:spcAft>
                <a:spcPts val="600"/>
              </a:spcAft>
            </a:pPr>
            <a:r>
              <a:rPr lang="en-US" sz="700">
                <a:solidFill>
                  <a:srgbClr val="FFFFFF"/>
                </a:solidFill>
                <a:latin typeface="+mn-lt"/>
                <a:hlinkClick r:id="rId3" tooltip="https://www.deviantart.com/123freevectors/art/Chalkboard-Background-Free-Vector-744612589">
                  <a:extLst>
                    <a:ext uri="{A12FA001-AC4F-418D-AE19-62706E023703}">
                      <ahyp:hlinkClr xmlns:ahyp="http://schemas.microsoft.com/office/drawing/2018/hyperlinkcolor" val="tx"/>
                    </a:ext>
                  </a:extLst>
                </a:hlinkClick>
              </a:rPr>
              <a:t>This Photo</a:t>
            </a:r>
            <a:r>
              <a:rPr lang="en-US" sz="700">
                <a:solidFill>
                  <a:srgbClr val="FFFFFF"/>
                </a:solidFill>
                <a:latin typeface="+mn-lt"/>
              </a:rPr>
              <a:t> by Unknown Author is licensed under </a:t>
            </a:r>
            <a:r>
              <a:rPr lang="en-US" sz="700">
                <a:solidFill>
                  <a:srgbClr val="FFFFFF"/>
                </a:solidFill>
                <a:latin typeface="+mn-lt"/>
                <a:hlinkClick r:id="rId4" tooltip="https://creativecommons.org/licenses/by-sa/3.0/">
                  <a:extLst>
                    <a:ext uri="{A12FA001-AC4F-418D-AE19-62706E023703}">
                      <ahyp:hlinkClr xmlns:ahyp="http://schemas.microsoft.com/office/drawing/2018/hyperlinkcolor" val="tx"/>
                    </a:ext>
                  </a:extLst>
                </a:hlinkClick>
              </a:rPr>
              <a:t>CC BY-SA</a:t>
            </a:r>
            <a:endParaRPr lang="en-US" sz="700">
              <a:solidFill>
                <a:srgbClr val="FFFFFF"/>
              </a:solidFill>
              <a:latin typeface="+mn-lt"/>
            </a:endParaRPr>
          </a:p>
        </p:txBody>
      </p:sp>
      <p:sp>
        <p:nvSpPr>
          <p:cNvPr id="8" name="TextBox 7">
            <a:extLst>
              <a:ext uri="{FF2B5EF4-FFF2-40B4-BE49-F238E27FC236}">
                <a16:creationId xmlns:a16="http://schemas.microsoft.com/office/drawing/2014/main" id="{ED20015D-8604-4F71-AFDC-D8481215EBA8}"/>
              </a:ext>
            </a:extLst>
          </p:cNvPr>
          <p:cNvSpPr txBox="1"/>
          <p:nvPr/>
        </p:nvSpPr>
        <p:spPr>
          <a:xfrm>
            <a:off x="381000" y="1447800"/>
            <a:ext cx="8458200" cy="4154984"/>
          </a:xfrm>
          <a:prstGeom prst="rect">
            <a:avLst/>
          </a:prstGeom>
          <a:noFill/>
        </p:spPr>
        <p:txBody>
          <a:bodyPr wrap="square" rtlCol="0">
            <a:spAutoFit/>
          </a:bodyPr>
          <a:lstStyle/>
          <a:p>
            <a:pPr algn="ctr"/>
            <a:r>
              <a:rPr lang="en-US" sz="4400" dirty="0">
                <a:solidFill>
                  <a:schemeClr val="bg1"/>
                </a:solidFill>
              </a:rPr>
              <a:t>Where Can I Find the Standards of Care?</a:t>
            </a:r>
          </a:p>
          <a:p>
            <a:pPr algn="ctr"/>
            <a:endParaRPr lang="en-US" sz="4400" dirty="0">
              <a:solidFill>
                <a:schemeClr val="bg1"/>
              </a:solidFill>
            </a:endParaRPr>
          </a:p>
          <a:p>
            <a:pPr algn="ctr"/>
            <a:r>
              <a:rPr lang="en-US" sz="4400" dirty="0">
                <a:solidFill>
                  <a:schemeClr val="bg1"/>
                </a:solidFill>
              </a:rPr>
              <a:t>http://hiv.lacounty.gov/Standard-Of-Care</a:t>
            </a:r>
          </a:p>
          <a:p>
            <a:pPr algn="ctr"/>
            <a:endParaRPr lang="en-US" sz="4400" dirty="0">
              <a:solidFill>
                <a:schemeClr val="bg1"/>
              </a:solidFill>
            </a:endParaRPr>
          </a:p>
        </p:txBody>
      </p:sp>
    </p:spTree>
    <p:extLst>
      <p:ext uri="{BB962C8B-B14F-4D97-AF65-F5344CB8AC3E}">
        <p14:creationId xmlns:p14="http://schemas.microsoft.com/office/powerpoint/2010/main" val="2152590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515125" y="1153572"/>
            <a:ext cx="2400300" cy="4461163"/>
          </a:xfrm>
          <a:prstGeom prst="rect">
            <a:avLst/>
          </a:prstGeom>
        </p:spPr>
        <p:txBody>
          <a:bodyPr vert="horz" lIns="0" tIns="12700" rIns="0" bIns="0" rtlCol="0">
            <a:normAutofit/>
          </a:bodyPr>
          <a:lstStyle/>
          <a:p>
            <a:pPr marL="12700">
              <a:spcBef>
                <a:spcPts val="100"/>
              </a:spcBef>
            </a:pPr>
            <a:r>
              <a:rPr lang="en-US" sz="3200" dirty="0">
                <a:solidFill>
                  <a:srgbClr val="FFFFFF"/>
                </a:solidFill>
              </a:rPr>
              <a:t>Standards and Best Practices Committee</a:t>
            </a:r>
            <a:endParaRPr lang="en-US" sz="3200" spc="-10" dirty="0">
              <a:solidFill>
                <a:srgbClr val="FFFFFF"/>
              </a:solidFill>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738F479B-9488-4CB7-A956-D0DF1FA5B1F8}"/>
              </a:ext>
            </a:extLst>
          </p:cNvPr>
          <p:cNvSpPr>
            <a:spLocks noGrp="1"/>
          </p:cNvSpPr>
          <p:nvPr>
            <p:ph idx="1"/>
          </p:nvPr>
        </p:nvSpPr>
        <p:spPr>
          <a:xfrm>
            <a:off x="3335481" y="591344"/>
            <a:ext cx="5179868" cy="5585619"/>
          </a:xfrm>
        </p:spPr>
        <p:txBody>
          <a:bodyPr anchor="ctr">
            <a:normAutofit/>
          </a:bodyPr>
          <a:lstStyle/>
          <a:p>
            <a:r>
              <a:rPr lang="en-US" dirty="0"/>
              <a:t>Identify, review, develop, disseminate and evaluate standards of care for HIV and STD prevention and care services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81000" y="0"/>
            <a:ext cx="8229600" cy="1143000"/>
          </a:xfrm>
        </p:spPr>
        <p:txBody>
          <a:bodyPr/>
          <a:lstStyle/>
          <a:p>
            <a:pPr eaLnBrk="1" hangingPunct="1"/>
            <a:r>
              <a:rPr lang="en-US" altLang="en-US" dirty="0"/>
              <a:t>Ryan White Core Medical Services</a:t>
            </a:r>
          </a:p>
        </p:txBody>
      </p:sp>
      <p:sp>
        <p:nvSpPr>
          <p:cNvPr id="25603" name="Rectangle 3"/>
          <p:cNvSpPr>
            <a:spLocks noGrp="1" noChangeArrowheads="1"/>
          </p:cNvSpPr>
          <p:nvPr>
            <p:ph idx="1"/>
          </p:nvPr>
        </p:nvSpPr>
        <p:spPr>
          <a:xfrm>
            <a:off x="609600" y="990600"/>
            <a:ext cx="7905750" cy="5562600"/>
          </a:xfrm>
        </p:spPr>
        <p:txBody>
          <a:bodyPr/>
          <a:lstStyle/>
          <a:p>
            <a:pPr marL="457200" indent="-457200" eaLnBrk="1" hangingPunct="1">
              <a:spcBef>
                <a:spcPct val="0"/>
              </a:spcBef>
              <a:spcAft>
                <a:spcPts val="200"/>
              </a:spcAft>
              <a:buFont typeface="Calibri Light" pitchFamily="34" charset="0"/>
              <a:buAutoNum type="arabicPeriod"/>
            </a:pPr>
            <a:r>
              <a:rPr lang="en-US" altLang="en-US" sz="2400" dirty="0"/>
              <a:t>AIDS Drug Assistance Program (ADAP) Treatments </a:t>
            </a:r>
          </a:p>
          <a:p>
            <a:pPr marL="457200" indent="-457200" eaLnBrk="1" hangingPunct="1">
              <a:spcBef>
                <a:spcPct val="0"/>
              </a:spcBef>
              <a:spcAft>
                <a:spcPts val="200"/>
              </a:spcAft>
              <a:buFont typeface="Calibri Light" pitchFamily="34" charset="0"/>
              <a:buAutoNum type="arabicPeriod"/>
            </a:pPr>
            <a:r>
              <a:rPr lang="en-US" altLang="en-US" sz="2400" dirty="0"/>
              <a:t>Local AIDS Pharmaceutical Assistance Program (LPAP)</a:t>
            </a:r>
          </a:p>
          <a:p>
            <a:pPr marL="457200" indent="-457200" eaLnBrk="1" hangingPunct="1">
              <a:spcBef>
                <a:spcPct val="0"/>
              </a:spcBef>
              <a:spcAft>
                <a:spcPts val="200"/>
              </a:spcAft>
              <a:buFont typeface="Calibri Light" pitchFamily="34" charset="0"/>
              <a:buAutoNum type="arabicPeriod"/>
            </a:pPr>
            <a:r>
              <a:rPr lang="en-US" altLang="en-US" sz="2400" dirty="0"/>
              <a:t>Early Intervention Services (EIS) </a:t>
            </a:r>
          </a:p>
          <a:p>
            <a:pPr marL="457200" indent="-457200" eaLnBrk="1" hangingPunct="1">
              <a:spcBef>
                <a:spcPct val="0"/>
              </a:spcBef>
              <a:spcAft>
                <a:spcPts val="200"/>
              </a:spcAft>
              <a:buFont typeface="Calibri Light" pitchFamily="34" charset="0"/>
              <a:buAutoNum type="arabicPeriod"/>
            </a:pPr>
            <a:r>
              <a:rPr lang="en-US" altLang="en-US" sz="2400" dirty="0"/>
              <a:t>Health Insurance Premium and Cost Sharing Assistance for Low-Income Individuals </a:t>
            </a:r>
          </a:p>
          <a:p>
            <a:pPr marL="457200" indent="-457200" eaLnBrk="1" hangingPunct="1">
              <a:spcBef>
                <a:spcPct val="0"/>
              </a:spcBef>
              <a:spcAft>
                <a:spcPts val="200"/>
              </a:spcAft>
              <a:buFont typeface="Calibri Light" pitchFamily="34" charset="0"/>
              <a:buAutoNum type="arabicPeriod"/>
            </a:pPr>
            <a:r>
              <a:rPr lang="en-US" altLang="en-US" sz="2400" dirty="0"/>
              <a:t>Home and Community-Based Health Services </a:t>
            </a:r>
          </a:p>
          <a:p>
            <a:pPr marL="457200" indent="-457200" eaLnBrk="1" hangingPunct="1">
              <a:spcBef>
                <a:spcPct val="0"/>
              </a:spcBef>
              <a:spcAft>
                <a:spcPts val="200"/>
              </a:spcAft>
              <a:buFont typeface="Calibri Light" pitchFamily="34" charset="0"/>
              <a:buAutoNum type="arabicPeriod"/>
            </a:pPr>
            <a:r>
              <a:rPr lang="en-US" altLang="en-US" sz="2400" dirty="0"/>
              <a:t>Home Health Care </a:t>
            </a:r>
          </a:p>
          <a:p>
            <a:pPr marL="457200" indent="-457200" eaLnBrk="1" hangingPunct="1">
              <a:spcBef>
                <a:spcPct val="0"/>
              </a:spcBef>
              <a:spcAft>
                <a:spcPts val="200"/>
              </a:spcAft>
              <a:buFont typeface="Calibri Light" pitchFamily="34" charset="0"/>
              <a:buAutoNum type="arabicPeriod"/>
            </a:pPr>
            <a:r>
              <a:rPr lang="en-US" altLang="en-US" sz="2400" dirty="0"/>
              <a:t>Hospice Services</a:t>
            </a:r>
          </a:p>
          <a:p>
            <a:pPr marL="457200" indent="-457200" eaLnBrk="1" hangingPunct="1">
              <a:spcBef>
                <a:spcPct val="0"/>
              </a:spcBef>
              <a:spcAft>
                <a:spcPts val="200"/>
              </a:spcAft>
              <a:buFont typeface="Calibri Light" pitchFamily="34" charset="0"/>
              <a:buAutoNum type="arabicPeriod"/>
            </a:pPr>
            <a:r>
              <a:rPr lang="en-US" altLang="en-US" sz="2400" dirty="0"/>
              <a:t>Medical Case Management, including Treatment Adherence Services </a:t>
            </a:r>
          </a:p>
          <a:p>
            <a:pPr marL="457200" indent="-457200" eaLnBrk="1" hangingPunct="1">
              <a:spcBef>
                <a:spcPct val="0"/>
              </a:spcBef>
              <a:spcAft>
                <a:spcPts val="200"/>
              </a:spcAft>
              <a:buFont typeface="Calibri Light" pitchFamily="34" charset="0"/>
              <a:buAutoNum type="arabicPeriod"/>
            </a:pPr>
            <a:r>
              <a:rPr lang="en-US" altLang="en-US" sz="2400" dirty="0"/>
              <a:t>Medical Nutrition Therapy </a:t>
            </a:r>
          </a:p>
          <a:p>
            <a:pPr marL="457200" indent="-457200" eaLnBrk="1" hangingPunct="1">
              <a:spcBef>
                <a:spcPct val="0"/>
              </a:spcBef>
              <a:spcAft>
                <a:spcPts val="200"/>
              </a:spcAft>
              <a:buFont typeface="Calibri Light" pitchFamily="34" charset="0"/>
              <a:buAutoNum type="arabicPeriod"/>
            </a:pPr>
            <a:r>
              <a:rPr lang="en-US" altLang="en-US" sz="2400" dirty="0"/>
              <a:t>Mental Health Services </a:t>
            </a:r>
          </a:p>
          <a:p>
            <a:pPr marL="457200" indent="-457200" eaLnBrk="1" hangingPunct="1">
              <a:spcBef>
                <a:spcPct val="0"/>
              </a:spcBef>
              <a:spcAft>
                <a:spcPts val="200"/>
              </a:spcAft>
              <a:buFont typeface="Calibri Light" pitchFamily="34" charset="0"/>
              <a:buAutoNum type="arabicPeriod"/>
            </a:pPr>
            <a:r>
              <a:rPr lang="en-US" altLang="en-US" sz="2400" dirty="0"/>
              <a:t>Oral Health Care </a:t>
            </a:r>
          </a:p>
          <a:p>
            <a:pPr marL="457200" indent="-457200" eaLnBrk="1" hangingPunct="1">
              <a:spcBef>
                <a:spcPct val="0"/>
              </a:spcBef>
              <a:spcAft>
                <a:spcPts val="200"/>
              </a:spcAft>
              <a:buFont typeface="Calibri Light" pitchFamily="34" charset="0"/>
              <a:buAutoNum type="arabicPeriod"/>
            </a:pPr>
            <a:r>
              <a:rPr lang="en-US" altLang="en-US" sz="2400" dirty="0"/>
              <a:t>Outpatient/Ambulatory Health Services </a:t>
            </a:r>
          </a:p>
          <a:p>
            <a:pPr marL="457200" indent="-457200" eaLnBrk="1" hangingPunct="1">
              <a:spcBef>
                <a:spcPct val="0"/>
              </a:spcBef>
              <a:spcAft>
                <a:spcPts val="200"/>
              </a:spcAft>
              <a:buFont typeface="Calibri Light" pitchFamily="34" charset="0"/>
              <a:buAutoNum type="arabicPeriod"/>
            </a:pPr>
            <a:r>
              <a:rPr lang="en-US" altLang="en-US" sz="2400" dirty="0"/>
              <a:t>Substance Abuse Outpatient Care</a:t>
            </a:r>
          </a:p>
        </p:txBody>
      </p:sp>
      <p:cxnSp>
        <p:nvCxnSpPr>
          <p:cNvPr id="5" name="Straight Connector 4" descr="line" title="line"/>
          <p:cNvCxnSpPr/>
          <p:nvPr/>
        </p:nvCxnSpPr>
        <p:spPr>
          <a:xfrm>
            <a:off x="381000" y="822325"/>
            <a:ext cx="8229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34AD51F8-787A-4B00-9BC9-6A3559D26B28}"/>
              </a:ext>
            </a:extLst>
          </p:cNvPr>
          <p:cNvSpPr>
            <a:spLocks noGrp="1"/>
          </p:cNvSpPr>
          <p:nvPr>
            <p:ph type="sldNum" sz="quarter" idx="12"/>
          </p:nvPr>
        </p:nvSpPr>
        <p:spPr/>
        <p:txBody>
          <a:bodyPr/>
          <a:lstStyle/>
          <a:p>
            <a:pPr>
              <a:defRPr/>
            </a:pPr>
            <a:fld id="{C8D1FC83-7089-4669-AF39-B88459934211}" type="slidenum">
              <a:rPr lang="en-US" altLang="en-US" smtClean="0"/>
              <a:pPr>
                <a:defRPr/>
              </a:pPr>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81000" y="0"/>
            <a:ext cx="8229600" cy="1143000"/>
          </a:xfrm>
        </p:spPr>
        <p:txBody>
          <a:bodyPr/>
          <a:lstStyle/>
          <a:p>
            <a:pPr eaLnBrk="1" hangingPunct="1"/>
            <a:r>
              <a:rPr lang="en-US" altLang="en-US" dirty="0"/>
              <a:t>Ryan White Support Services</a:t>
            </a:r>
          </a:p>
        </p:txBody>
      </p:sp>
      <p:sp>
        <p:nvSpPr>
          <p:cNvPr id="25603" name="Rectangle 3"/>
          <p:cNvSpPr>
            <a:spLocks noGrp="1" noChangeArrowheads="1"/>
          </p:cNvSpPr>
          <p:nvPr>
            <p:ph idx="1"/>
          </p:nvPr>
        </p:nvSpPr>
        <p:spPr>
          <a:xfrm>
            <a:off x="609600" y="990600"/>
            <a:ext cx="7905750" cy="5562600"/>
          </a:xfrm>
        </p:spPr>
        <p:txBody>
          <a:bodyPr/>
          <a:lstStyle/>
          <a:p>
            <a:pPr marL="457200" indent="-457200" eaLnBrk="1" hangingPunct="1">
              <a:spcBef>
                <a:spcPct val="0"/>
              </a:spcBef>
              <a:spcAft>
                <a:spcPts val="200"/>
              </a:spcAft>
              <a:buFont typeface="+mj-lt"/>
              <a:buAutoNum type="arabicPeriod"/>
            </a:pPr>
            <a:r>
              <a:rPr lang="en-US" sz="2000" dirty="0"/>
              <a:t>Child Care Services </a:t>
            </a:r>
          </a:p>
          <a:p>
            <a:pPr marL="457200" indent="-457200" eaLnBrk="1" hangingPunct="1">
              <a:spcBef>
                <a:spcPct val="0"/>
              </a:spcBef>
              <a:spcAft>
                <a:spcPts val="200"/>
              </a:spcAft>
              <a:buFont typeface="+mj-lt"/>
              <a:buAutoNum type="arabicPeriod"/>
            </a:pPr>
            <a:r>
              <a:rPr lang="en-US" sz="2000" dirty="0"/>
              <a:t>Emergency Financial Assistance </a:t>
            </a:r>
          </a:p>
          <a:p>
            <a:pPr marL="457200" indent="-457200" eaLnBrk="1" hangingPunct="1">
              <a:spcBef>
                <a:spcPct val="0"/>
              </a:spcBef>
              <a:spcAft>
                <a:spcPts val="200"/>
              </a:spcAft>
              <a:buFont typeface="+mj-lt"/>
              <a:buAutoNum type="arabicPeriod"/>
            </a:pPr>
            <a:r>
              <a:rPr lang="en-US" sz="2000" dirty="0"/>
              <a:t>Food Bank/Home Delivered Meals </a:t>
            </a:r>
          </a:p>
          <a:p>
            <a:pPr marL="457200" indent="-457200" eaLnBrk="1" hangingPunct="1">
              <a:spcBef>
                <a:spcPct val="0"/>
              </a:spcBef>
              <a:spcAft>
                <a:spcPts val="200"/>
              </a:spcAft>
              <a:buFont typeface="+mj-lt"/>
              <a:buAutoNum type="arabicPeriod"/>
            </a:pPr>
            <a:r>
              <a:rPr lang="en-US" sz="2000" dirty="0"/>
              <a:t>Health Education/Risk Reduction </a:t>
            </a:r>
          </a:p>
          <a:p>
            <a:pPr marL="457200" indent="-457200" eaLnBrk="1" hangingPunct="1">
              <a:spcBef>
                <a:spcPct val="0"/>
              </a:spcBef>
              <a:spcAft>
                <a:spcPts val="200"/>
              </a:spcAft>
              <a:buFont typeface="+mj-lt"/>
              <a:buAutoNum type="arabicPeriod"/>
            </a:pPr>
            <a:r>
              <a:rPr lang="en-US" sz="2000" dirty="0"/>
              <a:t>Housing </a:t>
            </a:r>
          </a:p>
          <a:p>
            <a:pPr marL="457200" indent="-457200" eaLnBrk="1" hangingPunct="1">
              <a:spcBef>
                <a:spcPct val="0"/>
              </a:spcBef>
              <a:spcAft>
                <a:spcPts val="200"/>
              </a:spcAft>
              <a:buFont typeface="+mj-lt"/>
              <a:buAutoNum type="arabicPeriod"/>
            </a:pPr>
            <a:r>
              <a:rPr lang="en-US" sz="2000" dirty="0"/>
              <a:t>Legal Services </a:t>
            </a:r>
          </a:p>
          <a:p>
            <a:pPr marL="457200" indent="-457200" eaLnBrk="1" hangingPunct="1">
              <a:spcBef>
                <a:spcPct val="0"/>
              </a:spcBef>
              <a:spcAft>
                <a:spcPts val="200"/>
              </a:spcAft>
              <a:buFont typeface="+mj-lt"/>
              <a:buAutoNum type="arabicPeriod"/>
            </a:pPr>
            <a:r>
              <a:rPr lang="en-US" sz="2000" dirty="0"/>
              <a:t>Linguistic Services </a:t>
            </a:r>
          </a:p>
          <a:p>
            <a:pPr marL="457200" indent="-457200" eaLnBrk="1" hangingPunct="1">
              <a:spcBef>
                <a:spcPct val="0"/>
              </a:spcBef>
              <a:spcAft>
                <a:spcPts val="200"/>
              </a:spcAft>
              <a:buFont typeface="+mj-lt"/>
              <a:buAutoNum type="arabicPeriod"/>
            </a:pPr>
            <a:r>
              <a:rPr lang="en-US" sz="2000" dirty="0"/>
              <a:t>Medical Transportation </a:t>
            </a:r>
          </a:p>
          <a:p>
            <a:pPr marL="457200" indent="-457200" eaLnBrk="1" hangingPunct="1">
              <a:spcBef>
                <a:spcPct val="0"/>
              </a:spcBef>
              <a:spcAft>
                <a:spcPts val="200"/>
              </a:spcAft>
              <a:buFont typeface="+mj-lt"/>
              <a:buAutoNum type="arabicPeriod"/>
            </a:pPr>
            <a:r>
              <a:rPr lang="en-US" sz="2000" dirty="0"/>
              <a:t>Non-Medical Case Management Services </a:t>
            </a:r>
          </a:p>
          <a:p>
            <a:pPr marL="457200" indent="-457200" eaLnBrk="1" hangingPunct="1">
              <a:spcBef>
                <a:spcPct val="0"/>
              </a:spcBef>
              <a:spcAft>
                <a:spcPts val="200"/>
              </a:spcAft>
              <a:buFont typeface="+mj-lt"/>
              <a:buAutoNum type="arabicPeriod"/>
            </a:pPr>
            <a:r>
              <a:rPr lang="en-US" sz="2000" dirty="0"/>
              <a:t>Other Professional Services </a:t>
            </a:r>
          </a:p>
          <a:p>
            <a:pPr marL="457200" indent="-457200" eaLnBrk="1" hangingPunct="1">
              <a:spcBef>
                <a:spcPct val="0"/>
              </a:spcBef>
              <a:spcAft>
                <a:spcPts val="200"/>
              </a:spcAft>
              <a:buFont typeface="+mj-lt"/>
              <a:buAutoNum type="arabicPeriod"/>
            </a:pPr>
            <a:r>
              <a:rPr lang="en-US" sz="2000" dirty="0"/>
              <a:t>Outreach Services </a:t>
            </a:r>
          </a:p>
          <a:p>
            <a:pPr marL="457200" indent="-457200" eaLnBrk="1" hangingPunct="1">
              <a:spcBef>
                <a:spcPct val="0"/>
              </a:spcBef>
              <a:spcAft>
                <a:spcPts val="200"/>
              </a:spcAft>
              <a:buFont typeface="+mj-lt"/>
              <a:buAutoNum type="arabicPeriod"/>
            </a:pPr>
            <a:r>
              <a:rPr lang="en-US" sz="2000" dirty="0"/>
              <a:t>Permanency Planning</a:t>
            </a:r>
          </a:p>
          <a:p>
            <a:pPr marL="457200" indent="-457200" eaLnBrk="1" hangingPunct="1">
              <a:spcBef>
                <a:spcPct val="0"/>
              </a:spcBef>
              <a:spcAft>
                <a:spcPts val="200"/>
              </a:spcAft>
              <a:buFont typeface="+mj-lt"/>
              <a:buAutoNum type="arabicPeriod"/>
            </a:pPr>
            <a:r>
              <a:rPr lang="en-US" altLang="en-US" sz="2000" dirty="0"/>
              <a:t>Psychosocial Support</a:t>
            </a:r>
          </a:p>
          <a:p>
            <a:pPr marL="457200" indent="-457200" eaLnBrk="1" hangingPunct="1">
              <a:spcBef>
                <a:spcPct val="0"/>
              </a:spcBef>
              <a:spcAft>
                <a:spcPts val="200"/>
              </a:spcAft>
              <a:buFont typeface="+mj-lt"/>
              <a:buAutoNum type="arabicPeriod"/>
            </a:pPr>
            <a:r>
              <a:rPr lang="en-US" altLang="en-US" sz="2000" dirty="0"/>
              <a:t>Referral for Healthcare and Support Services</a:t>
            </a:r>
          </a:p>
          <a:p>
            <a:pPr marL="457200" indent="-457200" eaLnBrk="1" hangingPunct="1">
              <a:spcBef>
                <a:spcPct val="0"/>
              </a:spcBef>
              <a:spcAft>
                <a:spcPts val="200"/>
              </a:spcAft>
              <a:buFont typeface="+mj-lt"/>
              <a:buAutoNum type="arabicPeriod"/>
            </a:pPr>
            <a:r>
              <a:rPr lang="en-US" altLang="en-US" sz="2000" dirty="0"/>
              <a:t>Rehabilitation</a:t>
            </a:r>
          </a:p>
          <a:p>
            <a:pPr marL="457200" indent="-457200" eaLnBrk="1" hangingPunct="1">
              <a:spcBef>
                <a:spcPct val="0"/>
              </a:spcBef>
              <a:spcAft>
                <a:spcPts val="200"/>
              </a:spcAft>
              <a:buFont typeface="+mj-lt"/>
              <a:buAutoNum type="arabicPeriod"/>
            </a:pPr>
            <a:r>
              <a:rPr lang="en-US" altLang="en-US" sz="2000" dirty="0"/>
              <a:t>Respite Care</a:t>
            </a:r>
          </a:p>
          <a:p>
            <a:pPr marL="457200" indent="-457200" eaLnBrk="1" hangingPunct="1">
              <a:spcBef>
                <a:spcPct val="0"/>
              </a:spcBef>
              <a:spcAft>
                <a:spcPts val="200"/>
              </a:spcAft>
              <a:buFont typeface="+mj-lt"/>
              <a:buAutoNum type="arabicPeriod"/>
            </a:pPr>
            <a:r>
              <a:rPr lang="en-US" altLang="en-US" sz="2000" dirty="0"/>
              <a:t>Substance Abuse (residential)</a:t>
            </a:r>
          </a:p>
        </p:txBody>
      </p:sp>
      <p:cxnSp>
        <p:nvCxnSpPr>
          <p:cNvPr id="5" name="Straight Connector 4" descr="line" title="line"/>
          <p:cNvCxnSpPr/>
          <p:nvPr/>
        </p:nvCxnSpPr>
        <p:spPr>
          <a:xfrm>
            <a:off x="381000" y="822325"/>
            <a:ext cx="8229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34AD51F8-787A-4B00-9BC9-6A3559D26B28}"/>
              </a:ext>
            </a:extLst>
          </p:cNvPr>
          <p:cNvSpPr>
            <a:spLocks noGrp="1"/>
          </p:cNvSpPr>
          <p:nvPr>
            <p:ph type="sldNum" sz="quarter" idx="12"/>
          </p:nvPr>
        </p:nvSpPr>
        <p:spPr/>
        <p:txBody>
          <a:bodyPr/>
          <a:lstStyle/>
          <a:p>
            <a:pPr>
              <a:defRPr/>
            </a:pPr>
            <a:fld id="{C8D1FC83-7089-4669-AF39-B88459934211}" type="slidenum">
              <a:rPr lang="en-US" altLang="en-US" smtClean="0"/>
              <a:pPr>
                <a:defRPr/>
              </a:pPr>
              <a:t>8</a:t>
            </a:fld>
            <a:endParaRPr lang="en-US" altLang="en-US"/>
          </a:p>
        </p:txBody>
      </p:sp>
    </p:spTree>
    <p:extLst>
      <p:ext uri="{BB962C8B-B14F-4D97-AF65-F5344CB8AC3E}">
        <p14:creationId xmlns:p14="http://schemas.microsoft.com/office/powerpoint/2010/main" val="4118414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36"/>
        <p:cNvGrpSpPr/>
        <p:nvPr/>
      </p:nvGrpSpPr>
      <p:grpSpPr>
        <a:xfrm>
          <a:off x="0" y="0"/>
          <a:ext cx="0" cy="0"/>
          <a:chOff x="0" y="0"/>
          <a:chExt cx="0" cy="0"/>
        </a:xfrm>
      </p:grpSpPr>
      <p:sp>
        <p:nvSpPr>
          <p:cNvPr id="137" name="Google Shape;137;ga0168bf688_0_48"/>
          <p:cNvSpPr txBox="1">
            <a:spLocks noGrp="1"/>
          </p:cNvSpPr>
          <p:nvPr>
            <p:ph type="title"/>
          </p:nvPr>
        </p:nvSpPr>
        <p:spPr>
          <a:xfrm>
            <a:off x="293533" y="320675"/>
            <a:ext cx="8555615" cy="1325563"/>
          </a:xfrm>
          <a:prstGeom prst="rect">
            <a:avLst/>
          </a:prstGeom>
        </p:spPr>
        <p:txBody>
          <a:bodyPr spcFirstLastPara="1" vert="horz" lIns="68569" tIns="34275" rIns="68569" bIns="34275" numCol="1" anchorCtr="0" compatLnSpc="1">
            <a:prstTxWarp prst="textNoShape">
              <a:avLst/>
            </a:prstTxWarp>
            <a:normAutofit/>
          </a:bodyPr>
          <a:lstStyle/>
          <a:p>
            <a:pPr>
              <a:spcBef>
                <a:spcPts val="0"/>
              </a:spcBef>
              <a:spcAft>
                <a:spcPts val="0"/>
              </a:spcAft>
            </a:pPr>
            <a:r>
              <a:rPr lang="en-US" sz="4700"/>
              <a:t>Service Standards Defined</a:t>
            </a:r>
          </a:p>
        </p:txBody>
      </p:sp>
      <p:graphicFrame>
        <p:nvGraphicFramePr>
          <p:cNvPr id="140" name="Google Shape;138;ga0168bf688_0_48">
            <a:extLst>
              <a:ext uri="{FF2B5EF4-FFF2-40B4-BE49-F238E27FC236}">
                <a16:creationId xmlns:a16="http://schemas.microsoft.com/office/drawing/2014/main" id="{7891BAAD-D60E-4C55-B20C-E66AF55C33A9}"/>
              </a:ext>
            </a:extLst>
          </p:cNvPr>
          <p:cNvGraphicFramePr/>
          <p:nvPr>
            <p:extLst>
              <p:ext uri="{D42A27DB-BD31-4B8C-83A1-F6EECF244321}">
                <p14:modId xmlns:p14="http://schemas.microsoft.com/office/powerpoint/2010/main" val="1643727891"/>
              </p:ext>
            </p:extLst>
          </p:nvPr>
        </p:nvGraphicFramePr>
        <p:xfrm>
          <a:off x="293534" y="1825625"/>
          <a:ext cx="8555615"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1798</Words>
  <Application>Microsoft Office PowerPoint</Application>
  <PresentationFormat>On-screen Show (4:3)</PresentationFormat>
  <Paragraphs>219</Paragraphs>
  <Slides>19</Slides>
  <Notes>16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Arial</vt:lpstr>
      <vt:lpstr>Arial Narrow</vt:lpstr>
      <vt:lpstr>Calibri</vt:lpstr>
      <vt:lpstr>Calibri Light</vt:lpstr>
      <vt:lpstr>Cavolini</vt:lpstr>
      <vt:lpstr>Franklin Gothic Demi Cond</vt:lpstr>
      <vt:lpstr>Symbol</vt:lpstr>
      <vt:lpstr>Tahoma</vt:lpstr>
      <vt:lpstr>Times New Roman</vt:lpstr>
      <vt:lpstr>Wingdings</vt:lpstr>
      <vt:lpstr>Office Theme</vt:lpstr>
      <vt:lpstr>  Service Standards Development Process  </vt:lpstr>
      <vt:lpstr> A Few Requests</vt:lpstr>
      <vt:lpstr>Learning Objectives</vt:lpstr>
      <vt:lpstr>COH, DHSP, Roles &amp; Responsibilities </vt:lpstr>
      <vt:lpstr>PowerPoint Presentation</vt:lpstr>
      <vt:lpstr>Standards and Best Practices Committee</vt:lpstr>
      <vt:lpstr>Ryan White Core Medical Services</vt:lpstr>
      <vt:lpstr>Ryan White Support Services</vt:lpstr>
      <vt:lpstr>Service Standards Defined</vt:lpstr>
      <vt:lpstr>Service Standards: A Tool for Many Users</vt:lpstr>
      <vt:lpstr>Service Standards: A Tool for Many Users</vt:lpstr>
      <vt:lpstr>HRSA-Recommended Topics to Address in Service Standards</vt:lpstr>
      <vt:lpstr>Health Resources &amp; Services Administration/HIV/AIDS Bureau (HRSA/HAB) Guidance: Performance and Health Outcome Measures</vt:lpstr>
      <vt:lpstr>Developing Service Standards</vt:lpstr>
      <vt:lpstr>Develop Service Standards that Apply to All Service Categories (aka Universal Service Standards)</vt:lpstr>
      <vt:lpstr>Process for Drafting Service Standards</vt:lpstr>
      <vt:lpstr>Reviewing and Updating Service Standards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Service Standards Development Process  </dc:title>
  <dc:creator>CHERYL</dc:creator>
  <cp:lastModifiedBy>CHERYL</cp:lastModifiedBy>
  <cp:revision>2</cp:revision>
  <dcterms:created xsi:type="dcterms:W3CDTF">2020-10-20T00:45:53Z</dcterms:created>
  <dcterms:modified xsi:type="dcterms:W3CDTF">2020-10-20T00:52:52Z</dcterms:modified>
</cp:coreProperties>
</file>