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5" r:id="rId6"/>
    <p:sldId id="262" r:id="rId7"/>
    <p:sldId id="263" r:id="rId8"/>
    <p:sldId id="264" r:id="rId9"/>
    <p:sldId id="266" r:id="rId10"/>
    <p:sldId id="267" r:id="rId11"/>
    <p:sldId id="268" r:id="rId12"/>
    <p:sldId id="269" r:id="rId13"/>
    <p:sldId id="270" r:id="rId14"/>
    <p:sldId id="271" r:id="rId15"/>
    <p:sldId id="272" r:id="rId16"/>
    <p:sldId id="277" r:id="rId17"/>
    <p:sldId id="274" r:id="rId18"/>
  </p:sldIdLst>
  <p:sldSz cx="18288000" cy="10287000"/>
  <p:notesSz cx="6858000" cy="9144000"/>
  <p:embeddedFontLst>
    <p:embeddedFont>
      <p:font typeface="Aileron" panose="020B0604020202020204" charset="0"/>
      <p:regular r:id="rId20"/>
    </p:embeddedFont>
    <p:embeddedFont>
      <p:font typeface="Arial MT Pro" panose="020B0604020202020204" charset="0"/>
      <p:regular r:id="rId21"/>
    </p:embeddedFont>
    <p:embeddedFont>
      <p:font typeface="Arial MT Pro Bold" panose="020B0604020202020204" charset="0"/>
      <p:regular r:id="rId22"/>
    </p:embeddedFont>
    <p:embeddedFont>
      <p:font typeface="Arial MT Pro Bold Italics" panose="020B0604020202020204" charset="0"/>
      <p:regular r:id="rId23"/>
    </p:embeddedFont>
    <p:embeddedFont>
      <p:font typeface="Arial MT Pro Italics" panose="020B0604020202020204" charset="0"/>
      <p:regular r:id="rId24"/>
    </p:embeddedFont>
    <p:embeddedFont>
      <p:font typeface="Canva Sans" panose="020B0604020202020204" charset="0"/>
      <p:regular r:id="rId25"/>
    </p:embeddedFont>
    <p:embeddedFont>
      <p:font typeface="Canva Sans 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313806-B133-AF1F-A635-D4CBDA11A235}" name="Cruz, Patrosinio" initials="PC" userId="S::PCruz@bos.lacounty.gov::11629198-0571-49ea-93c1-ea77ea4a9405" providerId="AD"/>
  <p188:author id="{95777525-DBE1-D5DE-F1AA-D166590EFC89}" name="Koenig, Elizabeth" initials="EK" userId="S::EKoenig@ocp.lacounty.gov::99871aea-c6fb-4dbb-87b6-10605c812d9f" providerId="AD"/>
  <p188:author id="{8C55D23E-6F05-2B43-9764-3CCF94C907A6}" name="Lundqvist, Barbara" initials="BL" userId="S::BLundqvist@ocp.lacounty.gov::c9a3c93a-b273-4247-a4a8-e549bd86b329" providerId="AD"/>
  <p188:author id="{D31435AB-1642-15AC-3642-1F6C828FD5EB}" name="Moonves-Leb, Alaina" initials="AM" userId="S::AMoonves-Leb@ocp.lacounty.gov::5142d1f5-f5f0-4462-938f-f4f4ec883919" providerId="AD"/>
  <p188:author id="{AC250FB5-FB62-DAC3-46A6-D2F3B2C09F3D}" name="Meeker, Minsun" initials="MM" userId="S::MMeeker@ocp.lacounty.gov::4a01727e-d720-4940-85bf-2b8125d47b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68" autoAdjust="0"/>
    <p:restoredTop sz="93103" autoAdjust="0"/>
  </p:normalViewPr>
  <p:slideViewPr>
    <p:cSldViewPr>
      <p:cViewPr varScale="1">
        <p:scale>
          <a:sx n="68" d="100"/>
          <a:sy n="68" d="100"/>
        </p:scale>
        <p:origin x="15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5" d="100"/>
          <a:sy n="85" d="100"/>
        </p:scale>
        <p:origin x="388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enig, Elizabeth" userId="99871aea-c6fb-4dbb-87b6-10605c812d9f" providerId="ADAL" clId="{23B32FAD-868D-44BB-9C88-EBCD98F5E899}"/>
    <pc:docChg chg="custSel modSld">
      <pc:chgData name="Koenig, Elizabeth" userId="99871aea-c6fb-4dbb-87b6-10605c812d9f" providerId="ADAL" clId="{23B32FAD-868D-44BB-9C88-EBCD98F5E899}" dt="2026-07-20T22:02:47.275" v="50" actId="20577"/>
      <pc:docMkLst>
        <pc:docMk/>
      </pc:docMkLst>
      <pc:sldChg chg="addSp delSp modSp mod modCm">
        <pc:chgData name="Koenig, Elizabeth" userId="99871aea-c6fb-4dbb-87b6-10605c812d9f" providerId="ADAL" clId="{23B32FAD-868D-44BB-9C88-EBCD98F5E899}" dt="2026-07-20T22:02:47.275" v="50" actId="20577"/>
        <pc:sldMkLst>
          <pc:docMk/>
          <pc:sldMk cId="0" sldId="274"/>
        </pc:sldMkLst>
        <pc:spChg chg="mod">
          <ac:chgData name="Koenig, Elizabeth" userId="99871aea-c6fb-4dbb-87b6-10605c812d9f" providerId="ADAL" clId="{23B32FAD-868D-44BB-9C88-EBCD98F5E899}" dt="2026-07-20T22:02:47.275" v="50" actId="20577"/>
          <ac:spMkLst>
            <pc:docMk/>
            <pc:sldMk cId="0" sldId="274"/>
            <ac:spMk id="6" creationId="{00000000-0000-0000-0000-000000000000}"/>
          </ac:spMkLst>
        </pc:spChg>
        <pc:picChg chg="add mod">
          <ac:chgData name="Koenig, Elizabeth" userId="99871aea-c6fb-4dbb-87b6-10605c812d9f" providerId="ADAL" clId="{23B32FAD-868D-44BB-9C88-EBCD98F5E899}" dt="2026-07-20T22:01:59.212" v="4" actId="1076"/>
          <ac:picMkLst>
            <pc:docMk/>
            <pc:sldMk cId="0" sldId="274"/>
            <ac:picMk id="9" creationId="{BFA23A46-D862-4A36-E473-616867267EEA}"/>
          </ac:picMkLst>
        </pc:picChg>
        <pc:picChg chg="del">
          <ac:chgData name="Koenig, Elizabeth" userId="99871aea-c6fb-4dbb-87b6-10605c812d9f" providerId="ADAL" clId="{23B32FAD-868D-44BB-9C88-EBCD98F5E899}" dt="2026-07-20T22:01:41.763" v="0" actId="478"/>
          <ac:picMkLst>
            <pc:docMk/>
            <pc:sldMk cId="0" sldId="274"/>
            <ac:picMk id="16" creationId="{25EBBA4E-4D38-A20F-E0D4-A20710377FEC}"/>
          </ac:picMkLst>
        </pc:picChg>
        <pc:extLst>
          <p:ext xmlns:p="http://schemas.openxmlformats.org/presentationml/2006/main" uri="{D6D511B9-2390-475A-947B-AFAB55BFBCF1}">
            <pc226:cmChg xmlns:pc226="http://schemas.microsoft.com/office/powerpoint/2022/06/main/command" chg="mod">
              <pc226:chgData name="Koenig, Elizabeth" userId="99871aea-c6fb-4dbb-87b6-10605c812d9f" providerId="ADAL" clId="{23B32FAD-868D-44BB-9C88-EBCD98F5E899}" dt="2026-07-20T22:02:25.420" v="37" actId="20577"/>
              <pc2:cmMkLst xmlns:pc2="http://schemas.microsoft.com/office/powerpoint/2019/9/main/command">
                <pc:docMk/>
                <pc:sldMk cId="0" sldId="274"/>
                <pc2:cmMk id="{86E63532-7DEE-4D43-951E-953F0BFF9ACC}"/>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20.07.2026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4185141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fsg.org/resource/water_of_systems_change/"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ellbeing.lacounty.gov/"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us-01.kc-usercontent.com/0234f496-d2b7-00b6-17a4-b43e949b70a2/6860387a-7062-4fc3-93ce-59600512ef08/Blue%20Ribbon%20Commission%20Final%20Report%20%2804-18-2014%29.pdf.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A74"/>
        </a:solidFill>
        <a:effectLst/>
      </p:bgPr>
    </p:bg>
    <p:spTree>
      <p:nvGrpSpPr>
        <p:cNvPr id="1" name=""/>
        <p:cNvGrpSpPr/>
        <p:nvPr/>
      </p:nvGrpSpPr>
      <p:grpSpPr>
        <a:xfrm>
          <a:off x="0" y="0"/>
          <a:ext cx="0" cy="0"/>
          <a:chOff x="0" y="0"/>
          <a:chExt cx="0" cy="0"/>
        </a:xfrm>
      </p:grpSpPr>
      <p:sp>
        <p:nvSpPr>
          <p:cNvPr id="7" name="Freeform 7"/>
          <p:cNvSpPr/>
          <p:nvPr/>
        </p:nvSpPr>
        <p:spPr>
          <a:xfrm>
            <a:off x="16409999" y="188924"/>
            <a:ext cx="1698602" cy="1698602"/>
          </a:xfrm>
          <a:custGeom>
            <a:avLst/>
            <a:gdLst/>
            <a:ahLst/>
            <a:cxnLst/>
            <a:rect l="l" t="t" r="r" b="b"/>
            <a:pathLst>
              <a:path w="1698602" h="1698602">
                <a:moveTo>
                  <a:pt x="0" y="0"/>
                </a:moveTo>
                <a:lnTo>
                  <a:pt x="1698602" y="0"/>
                </a:lnTo>
                <a:lnTo>
                  <a:pt x="1698602" y="1698602"/>
                </a:lnTo>
                <a:lnTo>
                  <a:pt x="0" y="1698602"/>
                </a:lnTo>
                <a:lnTo>
                  <a:pt x="0" y="0"/>
                </a:lnTo>
                <a:close/>
              </a:path>
            </a:pathLst>
          </a:custGeom>
          <a:blipFill>
            <a:blip r:embed="rId2"/>
            <a:stretch>
              <a:fillRect/>
            </a:stretch>
          </a:blipFill>
        </p:spPr>
        <p:txBody>
          <a:bodyPr/>
          <a:lstStyle/>
          <a:p>
            <a:endParaRPr lang="en-US"/>
          </a:p>
        </p:txBody>
      </p:sp>
      <p:sp>
        <p:nvSpPr>
          <p:cNvPr id="8" name="TextBox 8"/>
          <p:cNvSpPr txBox="1"/>
          <p:nvPr/>
        </p:nvSpPr>
        <p:spPr>
          <a:xfrm>
            <a:off x="642442" y="558139"/>
            <a:ext cx="9949357" cy="295915"/>
          </a:xfrm>
          <a:prstGeom prst="rect">
            <a:avLst/>
          </a:prstGeom>
        </p:spPr>
        <p:txBody>
          <a:bodyPr wrap="square" lIns="0" tIns="0" rIns="0" bIns="0" rtlCol="0" anchor="t">
            <a:spAutoFit/>
          </a:bodyPr>
          <a:lstStyle/>
          <a:p>
            <a:pPr algn="l">
              <a:lnSpc>
                <a:spcPts val="2159"/>
              </a:lnSpc>
            </a:pPr>
            <a:r>
              <a:rPr lang="en-US" sz="2399" b="1" dirty="0">
                <a:solidFill>
                  <a:srgbClr val="F3772B"/>
                </a:solidFill>
                <a:latin typeface="Arial MT Pro Bold"/>
                <a:ea typeface="Arial MT Pro Bold"/>
                <a:cs typeface="Arial MT Pro Bold"/>
                <a:sym typeface="Arial MT Pro Bold"/>
              </a:rPr>
              <a:t>LA COUNTY OFFICE OF CHILD, YOUTH, AND FAMILY WELL-BEING</a:t>
            </a:r>
          </a:p>
        </p:txBody>
      </p:sp>
      <p:sp>
        <p:nvSpPr>
          <p:cNvPr id="9" name="TextBox 9"/>
          <p:cNvSpPr txBox="1"/>
          <p:nvPr/>
        </p:nvSpPr>
        <p:spPr>
          <a:xfrm>
            <a:off x="642443" y="9277350"/>
            <a:ext cx="4768968" cy="339089"/>
          </a:xfrm>
          <a:prstGeom prst="rect">
            <a:avLst/>
          </a:prstGeom>
        </p:spPr>
        <p:txBody>
          <a:bodyPr lIns="0" tIns="0" rIns="0" bIns="0" rtlCol="0" anchor="t">
            <a:spAutoFit/>
          </a:bodyPr>
          <a:lstStyle/>
          <a:p>
            <a:pPr marL="0" lvl="0" indent="0" algn="r">
              <a:lnSpc>
                <a:spcPts val="2159"/>
              </a:lnSpc>
              <a:spcBef>
                <a:spcPct val="0"/>
              </a:spcBef>
            </a:pPr>
            <a:r>
              <a:rPr lang="en-US" sz="2399" b="1">
                <a:solidFill>
                  <a:srgbClr val="F3772B"/>
                </a:solidFill>
                <a:latin typeface="Arial MT Pro Bold"/>
                <a:ea typeface="Arial MT Pro Bold"/>
                <a:cs typeface="Arial MT Pro Bold"/>
                <a:sym typeface="Arial MT Pro Bold"/>
              </a:rPr>
              <a:t>STRATEGIC PLAN 2025-2030</a:t>
            </a:r>
          </a:p>
        </p:txBody>
      </p:sp>
      <p:sp>
        <p:nvSpPr>
          <p:cNvPr id="10" name="TextBox 10"/>
          <p:cNvSpPr txBox="1"/>
          <p:nvPr/>
        </p:nvSpPr>
        <p:spPr>
          <a:xfrm>
            <a:off x="-220662" y="5343525"/>
            <a:ext cx="18508662" cy="3102341"/>
          </a:xfrm>
          <a:prstGeom prst="rect">
            <a:avLst/>
          </a:prstGeom>
        </p:spPr>
        <p:txBody>
          <a:bodyPr lIns="0" tIns="0" rIns="0" bIns="0" rtlCol="0" anchor="t">
            <a:spAutoFit/>
          </a:bodyPr>
          <a:lstStyle/>
          <a:p>
            <a:pPr algn="ctr">
              <a:lnSpc>
                <a:spcPts val="19508"/>
              </a:lnSpc>
            </a:pPr>
            <a:r>
              <a:rPr lang="en-US" sz="21676" b="1" spc="-1083">
                <a:solidFill>
                  <a:srgbClr val="FFFFFF"/>
                </a:solidFill>
                <a:latin typeface="Arial MT Pro Bold"/>
                <a:ea typeface="Arial MT Pro Bold"/>
                <a:cs typeface="Arial MT Pro Bold"/>
                <a:sym typeface="Arial MT Pro Bold"/>
              </a:rPr>
              <a:t>Strategic Plan</a:t>
            </a:r>
          </a:p>
        </p:txBody>
      </p:sp>
      <p:sp>
        <p:nvSpPr>
          <p:cNvPr id="11" name="TextBox 11"/>
          <p:cNvSpPr txBox="1"/>
          <p:nvPr/>
        </p:nvSpPr>
        <p:spPr>
          <a:xfrm>
            <a:off x="13772766" y="9277350"/>
            <a:ext cx="5293517" cy="295915"/>
          </a:xfrm>
          <a:prstGeom prst="rect">
            <a:avLst/>
          </a:prstGeom>
        </p:spPr>
        <p:txBody>
          <a:bodyPr lIns="0" tIns="0" rIns="0" bIns="0" rtlCol="0" anchor="t">
            <a:spAutoFit/>
          </a:bodyPr>
          <a:lstStyle/>
          <a:p>
            <a:pPr algn="l">
              <a:lnSpc>
                <a:spcPts val="2159"/>
              </a:lnSpc>
            </a:pPr>
            <a:r>
              <a:rPr lang="en-US" sz="2399" b="1" dirty="0">
                <a:solidFill>
                  <a:srgbClr val="F3772B"/>
                </a:solidFill>
                <a:latin typeface="Arial MT Pro Bold"/>
                <a:ea typeface="Arial MT Pro Bold"/>
                <a:cs typeface="Arial MT Pro Bold"/>
                <a:sym typeface="Arial MT Pro Bold"/>
              </a:rPr>
              <a:t>WELLBEING.LACOUNTY.GOV</a:t>
            </a:r>
          </a:p>
        </p:txBody>
      </p:sp>
      <p:pic>
        <p:nvPicPr>
          <p:cNvPr id="13" name="Picture 12">
            <a:extLst>
              <a:ext uri="{FF2B5EF4-FFF2-40B4-BE49-F238E27FC236}">
                <a16:creationId xmlns:a16="http://schemas.microsoft.com/office/drawing/2014/main" id="{3BBCD191-ADE3-20A9-94D8-6F27120001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82600" y="229394"/>
            <a:ext cx="3117281" cy="142528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a:off x="13415545" y="3758347"/>
            <a:ext cx="4320785" cy="3518672"/>
            <a:chOff x="0" y="0"/>
            <a:chExt cx="669403" cy="545134"/>
          </a:xfrm>
        </p:grpSpPr>
        <p:sp>
          <p:nvSpPr>
            <p:cNvPr id="3" name="Freeform 3"/>
            <p:cNvSpPr/>
            <p:nvPr/>
          </p:nvSpPr>
          <p:spPr>
            <a:xfrm>
              <a:off x="0" y="0"/>
              <a:ext cx="669403" cy="545134"/>
            </a:xfrm>
            <a:custGeom>
              <a:avLst/>
              <a:gdLst/>
              <a:ahLst/>
              <a:cxnLst/>
              <a:rect l="l" t="t" r="r" b="b"/>
              <a:pathLst>
                <a:path w="669403" h="545134">
                  <a:moveTo>
                    <a:pt x="0" y="0"/>
                  </a:moveTo>
                  <a:lnTo>
                    <a:pt x="669403" y="0"/>
                  </a:lnTo>
                  <a:lnTo>
                    <a:pt x="669403" y="545134"/>
                  </a:lnTo>
                  <a:lnTo>
                    <a:pt x="0" y="545134"/>
                  </a:lnTo>
                  <a:close/>
                </a:path>
              </a:pathLst>
            </a:custGeom>
            <a:blipFill>
              <a:blip r:embed="rId3"/>
              <a:stretch>
                <a:fillRect t="-42013" b="-42013"/>
              </a:stretch>
            </a:blipFill>
          </p:spPr>
          <p:txBody>
            <a:bodyPr/>
            <a:lstStyle/>
            <a:p>
              <a:endParaRPr lang="en-US"/>
            </a:p>
          </p:txBody>
        </p:sp>
      </p:grpSp>
      <p:grpSp>
        <p:nvGrpSpPr>
          <p:cNvPr id="4" name="Group 4"/>
          <p:cNvGrpSpPr/>
          <p:nvPr/>
        </p:nvGrpSpPr>
        <p:grpSpPr>
          <a:xfrm>
            <a:off x="1946595" y="2302754"/>
            <a:ext cx="10997195" cy="2078746"/>
            <a:chOff x="0" y="-28725"/>
            <a:chExt cx="2896381" cy="547489"/>
          </a:xfrm>
        </p:grpSpPr>
        <p:sp>
          <p:nvSpPr>
            <p:cNvPr id="5" name="Freeform 5"/>
            <p:cNvSpPr/>
            <p:nvPr/>
          </p:nvSpPr>
          <p:spPr>
            <a:xfrm>
              <a:off x="0" y="0"/>
              <a:ext cx="2896381" cy="471289"/>
            </a:xfrm>
            <a:custGeom>
              <a:avLst/>
              <a:gdLst/>
              <a:ahLst/>
              <a:cxnLst/>
              <a:rect l="l" t="t" r="r" b="b"/>
              <a:pathLst>
                <a:path w="2896381" h="471289">
                  <a:moveTo>
                    <a:pt x="35904" y="0"/>
                  </a:moveTo>
                  <a:lnTo>
                    <a:pt x="2860477" y="0"/>
                  </a:lnTo>
                  <a:cubicBezTo>
                    <a:pt x="2880306" y="0"/>
                    <a:pt x="2896381" y="16075"/>
                    <a:pt x="2896381" y="35904"/>
                  </a:cubicBezTo>
                  <a:lnTo>
                    <a:pt x="2896381" y="435385"/>
                  </a:lnTo>
                  <a:cubicBezTo>
                    <a:pt x="2896381" y="455214"/>
                    <a:pt x="2880306" y="471289"/>
                    <a:pt x="2860477" y="471289"/>
                  </a:cubicBezTo>
                  <a:lnTo>
                    <a:pt x="35904" y="471289"/>
                  </a:lnTo>
                  <a:cubicBezTo>
                    <a:pt x="26381" y="471289"/>
                    <a:pt x="17249" y="467506"/>
                    <a:pt x="10516" y="460773"/>
                  </a:cubicBezTo>
                  <a:cubicBezTo>
                    <a:pt x="3783" y="454039"/>
                    <a:pt x="0" y="444907"/>
                    <a:pt x="0" y="435385"/>
                  </a:cubicBezTo>
                  <a:lnTo>
                    <a:pt x="0" y="35904"/>
                  </a:lnTo>
                  <a:cubicBezTo>
                    <a:pt x="0" y="26381"/>
                    <a:pt x="3783" y="17249"/>
                    <a:pt x="10516" y="10516"/>
                  </a:cubicBezTo>
                  <a:cubicBezTo>
                    <a:pt x="17249" y="3783"/>
                    <a:pt x="26381" y="0"/>
                    <a:pt x="35904" y="0"/>
                  </a:cubicBezTo>
                  <a:close/>
                </a:path>
              </a:pathLst>
            </a:custGeom>
            <a:solidFill>
              <a:srgbClr val="004A74"/>
            </a:solidFill>
            <a:ln w="38100" cap="rnd">
              <a:solidFill>
                <a:srgbClr val="004A74"/>
              </a:solidFill>
              <a:prstDash val="solid"/>
              <a:round/>
            </a:ln>
          </p:spPr>
          <p:txBody>
            <a:bodyPr/>
            <a:lstStyle/>
            <a:p>
              <a:endParaRPr lang="en-US"/>
            </a:p>
          </p:txBody>
        </p:sp>
        <p:sp>
          <p:nvSpPr>
            <p:cNvPr id="6" name="TextBox 6"/>
            <p:cNvSpPr txBox="1"/>
            <p:nvPr/>
          </p:nvSpPr>
          <p:spPr>
            <a:xfrm>
              <a:off x="0" y="-28725"/>
              <a:ext cx="2896381" cy="547489"/>
            </a:xfrm>
            <a:prstGeom prst="rect">
              <a:avLst/>
            </a:prstGeom>
          </p:spPr>
          <p:txBody>
            <a:bodyPr lIns="254000" tIns="254000" rIns="254000" bIns="254000" rtlCol="0" anchor="ctr"/>
            <a:lstStyle/>
            <a:p>
              <a:pPr algn="l">
                <a:lnSpc>
                  <a:spcPts val="4799"/>
                </a:lnSpc>
              </a:pPr>
              <a:r>
                <a:rPr lang="en-US" sz="3999" b="1" dirty="0">
                  <a:solidFill>
                    <a:srgbClr val="EAF1F4"/>
                  </a:solidFill>
                  <a:latin typeface="Arial MT Pro Bold"/>
                  <a:ea typeface="Arial MT Pro Bold"/>
                  <a:cs typeface="Arial MT Pro Bold"/>
                  <a:sym typeface="Arial MT Pro Bold"/>
                </a:rPr>
                <a:t>Building community pathways to upstream prevention and promotion supports and services for families.</a:t>
              </a:r>
            </a:p>
          </p:txBody>
        </p:sp>
      </p:grpSp>
      <p:grpSp>
        <p:nvGrpSpPr>
          <p:cNvPr id="7" name="Group 7"/>
          <p:cNvGrpSpPr/>
          <p:nvPr/>
        </p:nvGrpSpPr>
        <p:grpSpPr>
          <a:xfrm>
            <a:off x="1946595" y="4505829"/>
            <a:ext cx="10997195" cy="1789424"/>
            <a:chOff x="0" y="0"/>
            <a:chExt cx="2896381" cy="471289"/>
          </a:xfrm>
        </p:grpSpPr>
        <p:sp>
          <p:nvSpPr>
            <p:cNvPr id="8" name="Freeform 8"/>
            <p:cNvSpPr/>
            <p:nvPr/>
          </p:nvSpPr>
          <p:spPr>
            <a:xfrm>
              <a:off x="0" y="0"/>
              <a:ext cx="2896381" cy="471289"/>
            </a:xfrm>
            <a:custGeom>
              <a:avLst/>
              <a:gdLst/>
              <a:ahLst/>
              <a:cxnLst/>
              <a:rect l="l" t="t" r="r" b="b"/>
              <a:pathLst>
                <a:path w="2896381" h="471289">
                  <a:moveTo>
                    <a:pt x="35904" y="0"/>
                  </a:moveTo>
                  <a:lnTo>
                    <a:pt x="2860477" y="0"/>
                  </a:lnTo>
                  <a:cubicBezTo>
                    <a:pt x="2880306" y="0"/>
                    <a:pt x="2896381" y="16075"/>
                    <a:pt x="2896381" y="35904"/>
                  </a:cubicBezTo>
                  <a:lnTo>
                    <a:pt x="2896381" y="435385"/>
                  </a:lnTo>
                  <a:cubicBezTo>
                    <a:pt x="2896381" y="455214"/>
                    <a:pt x="2880306" y="471289"/>
                    <a:pt x="2860477" y="471289"/>
                  </a:cubicBezTo>
                  <a:lnTo>
                    <a:pt x="35904" y="471289"/>
                  </a:lnTo>
                  <a:cubicBezTo>
                    <a:pt x="26381" y="471289"/>
                    <a:pt x="17249" y="467506"/>
                    <a:pt x="10516" y="460773"/>
                  </a:cubicBezTo>
                  <a:cubicBezTo>
                    <a:pt x="3783" y="454039"/>
                    <a:pt x="0" y="444907"/>
                    <a:pt x="0" y="435385"/>
                  </a:cubicBezTo>
                  <a:lnTo>
                    <a:pt x="0" y="35904"/>
                  </a:lnTo>
                  <a:cubicBezTo>
                    <a:pt x="0" y="26381"/>
                    <a:pt x="3783" y="17249"/>
                    <a:pt x="10516" y="10516"/>
                  </a:cubicBezTo>
                  <a:cubicBezTo>
                    <a:pt x="17249" y="3783"/>
                    <a:pt x="26381" y="0"/>
                    <a:pt x="35904" y="0"/>
                  </a:cubicBezTo>
                  <a:close/>
                </a:path>
              </a:pathLst>
            </a:custGeom>
            <a:solidFill>
              <a:srgbClr val="004A74"/>
            </a:solidFill>
            <a:ln w="38100" cap="rnd">
              <a:solidFill>
                <a:srgbClr val="004A74"/>
              </a:solidFill>
              <a:prstDash val="solid"/>
              <a:round/>
            </a:ln>
          </p:spPr>
          <p:txBody>
            <a:bodyPr/>
            <a:lstStyle/>
            <a:p>
              <a:endParaRPr lang="en-US"/>
            </a:p>
          </p:txBody>
        </p:sp>
        <p:sp>
          <p:nvSpPr>
            <p:cNvPr id="9" name="TextBox 9"/>
            <p:cNvSpPr txBox="1"/>
            <p:nvPr/>
          </p:nvSpPr>
          <p:spPr>
            <a:xfrm>
              <a:off x="0" y="-76200"/>
              <a:ext cx="2896381" cy="547489"/>
            </a:xfrm>
            <a:prstGeom prst="rect">
              <a:avLst/>
            </a:prstGeom>
          </p:spPr>
          <p:txBody>
            <a:bodyPr lIns="254000" tIns="254000" rIns="254000" bIns="254000" rtlCol="0" anchor="ctr"/>
            <a:lstStyle/>
            <a:p>
              <a:pPr algn="l">
                <a:lnSpc>
                  <a:spcPts val="4799"/>
                </a:lnSpc>
              </a:pPr>
              <a:r>
                <a:rPr lang="en-US" sz="3999" b="1" dirty="0">
                  <a:solidFill>
                    <a:srgbClr val="EAF1F4"/>
                  </a:solidFill>
                  <a:latin typeface="Arial MT Pro Bold"/>
                  <a:ea typeface="Arial MT Pro Bold"/>
                  <a:cs typeface="Arial MT Pro Bold"/>
                  <a:sym typeface="Arial MT Pro Bold"/>
                </a:rPr>
                <a:t>Enhancing the Children and Youth System of Care partnership.</a:t>
              </a:r>
            </a:p>
          </p:txBody>
        </p:sp>
      </p:grpSp>
      <p:grpSp>
        <p:nvGrpSpPr>
          <p:cNvPr id="10" name="Group 10"/>
          <p:cNvGrpSpPr/>
          <p:nvPr/>
        </p:nvGrpSpPr>
        <p:grpSpPr>
          <a:xfrm>
            <a:off x="1946595" y="6600544"/>
            <a:ext cx="10997195" cy="1789424"/>
            <a:chOff x="0" y="0"/>
            <a:chExt cx="2896381" cy="471289"/>
          </a:xfrm>
        </p:grpSpPr>
        <p:sp>
          <p:nvSpPr>
            <p:cNvPr id="11" name="Freeform 11"/>
            <p:cNvSpPr/>
            <p:nvPr/>
          </p:nvSpPr>
          <p:spPr>
            <a:xfrm>
              <a:off x="0" y="0"/>
              <a:ext cx="2896381" cy="471289"/>
            </a:xfrm>
            <a:custGeom>
              <a:avLst/>
              <a:gdLst/>
              <a:ahLst/>
              <a:cxnLst/>
              <a:rect l="l" t="t" r="r" b="b"/>
              <a:pathLst>
                <a:path w="2896381" h="471289">
                  <a:moveTo>
                    <a:pt x="35904" y="0"/>
                  </a:moveTo>
                  <a:lnTo>
                    <a:pt x="2860477" y="0"/>
                  </a:lnTo>
                  <a:cubicBezTo>
                    <a:pt x="2880306" y="0"/>
                    <a:pt x="2896381" y="16075"/>
                    <a:pt x="2896381" y="35904"/>
                  </a:cubicBezTo>
                  <a:lnTo>
                    <a:pt x="2896381" y="435385"/>
                  </a:lnTo>
                  <a:cubicBezTo>
                    <a:pt x="2896381" y="455214"/>
                    <a:pt x="2880306" y="471289"/>
                    <a:pt x="2860477" y="471289"/>
                  </a:cubicBezTo>
                  <a:lnTo>
                    <a:pt x="35904" y="471289"/>
                  </a:lnTo>
                  <a:cubicBezTo>
                    <a:pt x="26381" y="471289"/>
                    <a:pt x="17249" y="467506"/>
                    <a:pt x="10516" y="460773"/>
                  </a:cubicBezTo>
                  <a:cubicBezTo>
                    <a:pt x="3783" y="454039"/>
                    <a:pt x="0" y="444907"/>
                    <a:pt x="0" y="435385"/>
                  </a:cubicBezTo>
                  <a:lnTo>
                    <a:pt x="0" y="35904"/>
                  </a:lnTo>
                  <a:cubicBezTo>
                    <a:pt x="0" y="26381"/>
                    <a:pt x="3783" y="17249"/>
                    <a:pt x="10516" y="10516"/>
                  </a:cubicBezTo>
                  <a:cubicBezTo>
                    <a:pt x="17249" y="3783"/>
                    <a:pt x="26381" y="0"/>
                    <a:pt x="35904" y="0"/>
                  </a:cubicBezTo>
                  <a:close/>
                </a:path>
              </a:pathLst>
            </a:custGeom>
            <a:solidFill>
              <a:srgbClr val="004A74"/>
            </a:solidFill>
            <a:ln w="38100" cap="rnd">
              <a:solidFill>
                <a:srgbClr val="004A74"/>
              </a:solidFill>
              <a:prstDash val="solid"/>
              <a:round/>
            </a:ln>
          </p:spPr>
          <p:txBody>
            <a:bodyPr/>
            <a:lstStyle/>
            <a:p>
              <a:endParaRPr lang="en-US"/>
            </a:p>
          </p:txBody>
        </p:sp>
        <p:sp>
          <p:nvSpPr>
            <p:cNvPr id="12" name="TextBox 12"/>
            <p:cNvSpPr txBox="1"/>
            <p:nvPr/>
          </p:nvSpPr>
          <p:spPr>
            <a:xfrm>
              <a:off x="0" y="-76200"/>
              <a:ext cx="2896381" cy="547489"/>
            </a:xfrm>
            <a:prstGeom prst="rect">
              <a:avLst/>
            </a:prstGeom>
          </p:spPr>
          <p:txBody>
            <a:bodyPr lIns="254000" tIns="254000" rIns="254000" bIns="254000" rtlCol="0" anchor="ctr"/>
            <a:lstStyle/>
            <a:p>
              <a:pPr algn="l">
                <a:lnSpc>
                  <a:spcPts val="4799"/>
                </a:lnSpc>
              </a:pPr>
              <a:r>
                <a:rPr lang="en-US" sz="3999" b="1">
                  <a:solidFill>
                    <a:srgbClr val="EAF1F4"/>
                  </a:solidFill>
                  <a:latin typeface="Arial MT Pro Bold"/>
                  <a:ea typeface="Arial MT Pro Bold"/>
                  <a:cs typeface="Arial MT Pro Bold"/>
                  <a:sym typeface="Arial MT Pro Bold"/>
                </a:rPr>
                <a:t>Improving behavioral health and health outcomes for children and youth. </a:t>
              </a:r>
            </a:p>
          </p:txBody>
        </p:sp>
      </p:grpSp>
      <p:sp>
        <p:nvSpPr>
          <p:cNvPr id="13" name="Freeform 13"/>
          <p:cNvSpPr/>
          <p:nvPr/>
        </p:nvSpPr>
        <p:spPr>
          <a:xfrm>
            <a:off x="736225" y="2747786"/>
            <a:ext cx="1117492" cy="1117492"/>
          </a:xfrm>
          <a:custGeom>
            <a:avLst/>
            <a:gdLst/>
            <a:ahLst/>
            <a:cxnLst/>
            <a:rect l="l" t="t" r="r" b="b"/>
            <a:pathLst>
              <a:path w="1117492" h="1117492">
                <a:moveTo>
                  <a:pt x="0" y="0"/>
                </a:moveTo>
                <a:lnTo>
                  <a:pt x="1117493" y="0"/>
                </a:lnTo>
                <a:lnTo>
                  <a:pt x="1117493" y="1117492"/>
                </a:lnTo>
                <a:lnTo>
                  <a:pt x="0" y="1117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Freeform 14"/>
          <p:cNvSpPr/>
          <p:nvPr/>
        </p:nvSpPr>
        <p:spPr>
          <a:xfrm>
            <a:off x="736225" y="4909924"/>
            <a:ext cx="1117492" cy="1117492"/>
          </a:xfrm>
          <a:custGeom>
            <a:avLst/>
            <a:gdLst/>
            <a:ahLst/>
            <a:cxnLst/>
            <a:rect l="l" t="t" r="r" b="b"/>
            <a:pathLst>
              <a:path w="1117492" h="1117492">
                <a:moveTo>
                  <a:pt x="0" y="0"/>
                </a:moveTo>
                <a:lnTo>
                  <a:pt x="1117493" y="0"/>
                </a:lnTo>
                <a:lnTo>
                  <a:pt x="1117493" y="1117492"/>
                </a:lnTo>
                <a:lnTo>
                  <a:pt x="0" y="11174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736225" y="7043443"/>
            <a:ext cx="1117492" cy="1117492"/>
          </a:xfrm>
          <a:custGeom>
            <a:avLst/>
            <a:gdLst/>
            <a:ahLst/>
            <a:cxnLst/>
            <a:rect l="l" t="t" r="r" b="b"/>
            <a:pathLst>
              <a:path w="1117492" h="1117492">
                <a:moveTo>
                  <a:pt x="0" y="0"/>
                </a:moveTo>
                <a:lnTo>
                  <a:pt x="1117493" y="0"/>
                </a:lnTo>
                <a:lnTo>
                  <a:pt x="1117493" y="1117492"/>
                </a:lnTo>
                <a:lnTo>
                  <a:pt x="0" y="111749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TextBox 16"/>
          <p:cNvSpPr txBox="1"/>
          <p:nvPr/>
        </p:nvSpPr>
        <p:spPr>
          <a:xfrm>
            <a:off x="736225" y="673311"/>
            <a:ext cx="16625133" cy="1271784"/>
          </a:xfrm>
          <a:prstGeom prst="rect">
            <a:avLst/>
          </a:prstGeom>
        </p:spPr>
        <p:txBody>
          <a:bodyPr lIns="0" tIns="0" rIns="0" bIns="0" rtlCol="0" anchor="t">
            <a:spAutoFit/>
          </a:bodyPr>
          <a:lstStyle/>
          <a:p>
            <a:pPr algn="l">
              <a:lnSpc>
                <a:spcPts val="8316"/>
              </a:lnSpc>
            </a:pPr>
            <a:r>
              <a:rPr lang="en-US" sz="8400" b="1">
                <a:solidFill>
                  <a:srgbClr val="F3772B"/>
                </a:solidFill>
                <a:latin typeface="Arial MT Pro Bold"/>
                <a:ea typeface="Arial MT Pro Bold"/>
                <a:cs typeface="Arial MT Pro Bold"/>
                <a:sym typeface="Arial MT Pro Bold"/>
              </a:rPr>
              <a:t>Our 2025-2030 focus areas </a:t>
            </a:r>
          </a:p>
        </p:txBody>
      </p:sp>
      <p:sp>
        <p:nvSpPr>
          <p:cNvPr id="17" name="TextBox 17"/>
          <p:cNvSpPr txBox="1"/>
          <p:nvPr/>
        </p:nvSpPr>
        <p:spPr>
          <a:xfrm>
            <a:off x="1028700" y="9106719"/>
            <a:ext cx="5293517" cy="295915"/>
          </a:xfrm>
          <a:prstGeom prst="rect">
            <a:avLst/>
          </a:prstGeom>
        </p:spPr>
        <p:txBody>
          <a:bodyPr lIns="0" tIns="0" rIns="0" bIns="0" rtlCol="0" anchor="t">
            <a:spAutoFit/>
          </a:bodyPr>
          <a:lstStyle/>
          <a:p>
            <a:pPr algn="l">
              <a:lnSpc>
                <a:spcPts val="2159"/>
              </a:lnSpc>
            </a:pPr>
            <a:r>
              <a:rPr lang="en-US" sz="2399" b="1" dirty="0">
                <a:solidFill>
                  <a:srgbClr val="F3772B"/>
                </a:solidFill>
                <a:latin typeface="Arial MT Pro Bold"/>
                <a:ea typeface="Arial MT Pro Bold"/>
                <a:cs typeface="Arial MT Pro Bold"/>
                <a:sym typeface="Arial MT Pro Bold"/>
              </a:rPr>
              <a:t>WELLBEING.LACOUNTY.GOV</a:t>
            </a:r>
          </a:p>
        </p:txBody>
      </p:sp>
      <p:sp>
        <p:nvSpPr>
          <p:cNvPr id="18" name="TextBox 18"/>
          <p:cNvSpPr txBox="1"/>
          <p:nvPr/>
        </p:nvSpPr>
        <p:spPr>
          <a:xfrm>
            <a:off x="13009398" y="9285789"/>
            <a:ext cx="4351960" cy="339089"/>
          </a:xfrm>
          <a:prstGeom prst="rect">
            <a:avLst/>
          </a:prstGeom>
        </p:spPr>
        <p:txBody>
          <a:bodyPr lIns="0" tIns="0" rIns="0" bIns="0" rtlCol="0" anchor="t">
            <a:spAutoFit/>
          </a:bodyPr>
          <a:lstStyle/>
          <a:p>
            <a:pPr marL="0" lvl="0" indent="0" algn="r">
              <a:lnSpc>
                <a:spcPts val="2159"/>
              </a:lnSpc>
              <a:spcBef>
                <a:spcPct val="0"/>
              </a:spcBef>
            </a:pPr>
            <a:r>
              <a:rPr lang="en-US" sz="2399" b="1">
                <a:solidFill>
                  <a:srgbClr val="F3772B"/>
                </a:solidFill>
                <a:latin typeface="Arial MT Pro Bold"/>
                <a:ea typeface="Arial MT Pro Bold"/>
                <a:cs typeface="Arial MT Pro Bold"/>
                <a:sym typeface="Arial MT Pro Bold"/>
              </a:rPr>
              <a:t>STRATEGIC PLAN 2025-</a:t>
            </a:r>
            <a:r>
              <a:rPr lang="en-US" sz="2399" b="1" u="none" strike="noStrike">
                <a:solidFill>
                  <a:srgbClr val="F3772B"/>
                </a:solidFill>
                <a:latin typeface="Arial MT Pro Bold"/>
                <a:ea typeface="Arial MT Pro Bold"/>
                <a:cs typeface="Arial MT Pro Bold"/>
                <a:sym typeface="Arial MT Pro Bold"/>
              </a:rPr>
              <a:t>2030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rot="-10500979">
            <a:off x="10492698" y="-4533521"/>
            <a:ext cx="10086738" cy="7268437"/>
            <a:chOff x="0" y="0"/>
            <a:chExt cx="7561195" cy="5448548"/>
          </a:xfrm>
        </p:grpSpPr>
        <p:sp>
          <p:nvSpPr>
            <p:cNvPr id="3" name="Freeform 3"/>
            <p:cNvSpPr/>
            <p:nvPr/>
          </p:nvSpPr>
          <p:spPr>
            <a:xfrm>
              <a:off x="-635000" y="-673100"/>
              <a:ext cx="8469245" cy="6423907"/>
            </a:xfrm>
            <a:custGeom>
              <a:avLst/>
              <a:gdLst/>
              <a:ahLst/>
              <a:cxnLst/>
              <a:rect l="l" t="t" r="r" b="b"/>
              <a:pathLst>
                <a:path w="8469245" h="6423907">
                  <a:moveTo>
                    <a:pt x="7015726" y="1085371"/>
                  </a:moveTo>
                  <a:cubicBezTo>
                    <a:pt x="5971201" y="651510"/>
                    <a:pt x="5000670" y="1147006"/>
                    <a:pt x="4224589" y="1147006"/>
                  </a:cubicBezTo>
                  <a:cubicBezTo>
                    <a:pt x="3622309" y="1147006"/>
                    <a:pt x="2486581" y="0"/>
                    <a:pt x="1130590" y="1364783"/>
                  </a:cubicBezTo>
                  <a:cubicBezTo>
                    <a:pt x="0" y="2782392"/>
                    <a:pt x="1464425" y="4116451"/>
                    <a:pt x="2983892" y="5282040"/>
                  </a:cubicBezTo>
                  <a:cubicBezTo>
                    <a:pt x="4503358" y="6423908"/>
                    <a:pt x="6568318" y="6406128"/>
                    <a:pt x="7760833" y="5043717"/>
                  </a:cubicBezTo>
                  <a:cubicBezTo>
                    <a:pt x="8469245" y="4109602"/>
                    <a:pt x="8210166" y="1586670"/>
                    <a:pt x="7015726" y="1085371"/>
                  </a:cubicBezTo>
                  <a:close/>
                </a:path>
              </a:pathLst>
            </a:custGeom>
            <a:solidFill>
              <a:srgbClr val="004A74">
                <a:alpha val="9804"/>
              </a:srgbClr>
            </a:solidFill>
            <a:ln w="12700">
              <a:noFill/>
            </a:ln>
          </p:spPr>
          <p:txBody>
            <a:bodyPr/>
            <a:lstStyle/>
            <a:p>
              <a:endParaRPr lang="en-US"/>
            </a:p>
          </p:txBody>
        </p:sp>
      </p:grpSp>
      <p:grpSp>
        <p:nvGrpSpPr>
          <p:cNvPr id="4" name="Group 4"/>
          <p:cNvGrpSpPr/>
          <p:nvPr/>
        </p:nvGrpSpPr>
        <p:grpSpPr>
          <a:xfrm>
            <a:off x="11426473" y="450391"/>
            <a:ext cx="5832827" cy="2708912"/>
            <a:chOff x="0" y="0"/>
            <a:chExt cx="1252742" cy="581805"/>
          </a:xfrm>
        </p:grpSpPr>
        <p:sp>
          <p:nvSpPr>
            <p:cNvPr id="5" name="Freeform 5"/>
            <p:cNvSpPr/>
            <p:nvPr/>
          </p:nvSpPr>
          <p:spPr>
            <a:xfrm>
              <a:off x="0" y="0"/>
              <a:ext cx="1252742" cy="581805"/>
            </a:xfrm>
            <a:custGeom>
              <a:avLst/>
              <a:gdLst/>
              <a:ahLst/>
              <a:cxnLst/>
              <a:rect l="l" t="t" r="r" b="b"/>
              <a:pathLst>
                <a:path w="1252742" h="581805">
                  <a:moveTo>
                    <a:pt x="0" y="0"/>
                  </a:moveTo>
                  <a:lnTo>
                    <a:pt x="1252742" y="0"/>
                  </a:lnTo>
                  <a:lnTo>
                    <a:pt x="1252742" y="581805"/>
                  </a:lnTo>
                  <a:lnTo>
                    <a:pt x="0" y="581805"/>
                  </a:lnTo>
                  <a:close/>
                </a:path>
              </a:pathLst>
            </a:custGeom>
            <a:blipFill>
              <a:blip r:embed="rId3"/>
              <a:stretch>
                <a:fillRect t="-21863" b="-21863"/>
              </a:stretch>
            </a:blipFill>
          </p:spPr>
          <p:txBody>
            <a:bodyPr/>
            <a:lstStyle/>
            <a:p>
              <a:endParaRPr lang="en-US"/>
            </a:p>
          </p:txBody>
        </p:sp>
      </p:grpSp>
      <p:sp>
        <p:nvSpPr>
          <p:cNvPr id="6" name="TextBox 6"/>
          <p:cNvSpPr txBox="1"/>
          <p:nvPr/>
        </p:nvSpPr>
        <p:spPr>
          <a:xfrm>
            <a:off x="1028700" y="3625906"/>
            <a:ext cx="7953443" cy="6674969"/>
          </a:xfrm>
          <a:prstGeom prst="rect">
            <a:avLst/>
          </a:prstGeom>
        </p:spPr>
        <p:txBody>
          <a:bodyPr lIns="0" tIns="0" rIns="0" bIns="0" rtlCol="0" anchor="t">
            <a:spAutoFit/>
          </a:bodyPr>
          <a:lstStyle/>
          <a:p>
            <a:pPr algn="l">
              <a:lnSpc>
                <a:spcPts val="2940"/>
              </a:lnSpc>
            </a:pPr>
            <a:r>
              <a:rPr lang="en-US" sz="2100" b="1" dirty="0">
                <a:solidFill>
                  <a:srgbClr val="004A74"/>
                </a:solidFill>
                <a:latin typeface="Arial MT Pro Bold"/>
                <a:ea typeface="Arial MT Pro Bold"/>
                <a:cs typeface="Arial MT Pro Bold"/>
                <a:sym typeface="Arial MT Pro Bold"/>
              </a:rPr>
              <a:t>ADVANCE COMMUNITY PATHWAYS AND PREVENTION</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Implement the </a:t>
            </a:r>
            <a:r>
              <a:rPr lang="en-US" sz="2100" b="1" dirty="0">
                <a:solidFill>
                  <a:srgbClr val="000000"/>
                </a:solidFill>
                <a:latin typeface="Arial MT Pro"/>
                <a:ea typeface="Arial MT Pro"/>
                <a:cs typeface="Arial MT Pro"/>
                <a:sym typeface="Arial MT Pro"/>
              </a:rPr>
              <a:t>Community Pathways vision </a:t>
            </a:r>
            <a:r>
              <a:rPr lang="en-US" sz="2100" dirty="0">
                <a:solidFill>
                  <a:srgbClr val="000000"/>
                </a:solidFill>
                <a:latin typeface="Arial MT Pro"/>
                <a:ea typeface="Arial MT Pro"/>
                <a:cs typeface="Arial MT Pro"/>
                <a:sym typeface="Arial MT Pro"/>
              </a:rPr>
              <a:t>to ensure that </a:t>
            </a:r>
            <a:r>
              <a:rPr lang="en-US" sz="2100" b="1" dirty="0">
                <a:solidFill>
                  <a:srgbClr val="000000"/>
                </a:solidFill>
                <a:latin typeface="Arial MT Pro Bold"/>
                <a:ea typeface="Arial MT Pro Bold"/>
                <a:cs typeface="Arial MT Pro Bold"/>
                <a:sym typeface="Arial MT Pro Bold"/>
              </a:rPr>
              <a:t>families are connected to the right resources </a:t>
            </a:r>
            <a:r>
              <a:rPr lang="en-US" sz="2100" dirty="0">
                <a:solidFill>
                  <a:srgbClr val="000000"/>
                </a:solidFill>
                <a:latin typeface="Arial MT Pro"/>
                <a:ea typeface="Arial MT Pro"/>
                <a:cs typeface="Arial MT Pro"/>
                <a:sym typeface="Arial MT Pro"/>
              </a:rPr>
              <a:t>that meet their goals, needs, and culture within their own communities in order to minimize their chances of touching the child welfare system or other crisis systems.</a:t>
            </a:r>
          </a:p>
          <a:p>
            <a:pPr algn="l">
              <a:lnSpc>
                <a:spcPts val="2940"/>
              </a:lnSpc>
            </a:pPr>
            <a:r>
              <a:rPr lang="en-US" sz="2100" dirty="0">
                <a:solidFill>
                  <a:srgbClr val="000000"/>
                </a:solidFill>
                <a:latin typeface="Arial MT Pro"/>
                <a:ea typeface="Arial MT Pro"/>
                <a:cs typeface="Arial MT Pro"/>
                <a:sym typeface="Arial MT Pro"/>
              </a:rPr>
              <a:t> </a:t>
            </a:r>
          </a:p>
          <a:p>
            <a:pPr algn="l">
              <a:lnSpc>
                <a:spcPts val="2940"/>
              </a:lnSpc>
            </a:pPr>
            <a:r>
              <a:rPr lang="en-US" sz="2100" b="1" dirty="0">
                <a:solidFill>
                  <a:srgbClr val="004A74"/>
                </a:solidFill>
                <a:latin typeface="Arial MT Pro Bold"/>
                <a:ea typeface="Arial MT Pro Bold"/>
                <a:cs typeface="Arial MT Pro Bold"/>
                <a:sym typeface="Arial MT Pro Bold"/>
              </a:rPr>
              <a:t>GROW RESOURCES AND CAPACITY</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Build the capacity of County and community partners to </a:t>
            </a:r>
            <a:r>
              <a:rPr lang="en-US" sz="2100" b="1" dirty="0">
                <a:solidFill>
                  <a:srgbClr val="000000"/>
                </a:solidFill>
                <a:latin typeface="Arial MT Pro Bold"/>
                <a:ea typeface="Arial MT Pro Bold"/>
                <a:cs typeface="Arial MT Pro Bold"/>
                <a:sym typeface="Arial MT Pro Bold"/>
              </a:rPr>
              <a:t>draw down and braid new funding sources efficiently and effectively</a:t>
            </a:r>
            <a:r>
              <a:rPr lang="en-US" sz="2100" dirty="0">
                <a:solidFill>
                  <a:srgbClr val="000000"/>
                </a:solidFill>
                <a:latin typeface="Arial MT Pro"/>
                <a:ea typeface="Arial MT Pro"/>
                <a:cs typeface="Arial MT Pro"/>
                <a:sym typeface="Arial MT Pro"/>
              </a:rPr>
              <a:t> to grow community-based supports. </a:t>
            </a:r>
          </a:p>
          <a:p>
            <a:pPr algn="l">
              <a:lnSpc>
                <a:spcPts val="2940"/>
              </a:lnSpc>
            </a:pPr>
            <a:endParaRPr lang="en-US" sz="2100" dirty="0">
              <a:solidFill>
                <a:srgbClr val="000000"/>
              </a:solidFill>
              <a:latin typeface="Arial MT Pro"/>
              <a:ea typeface="Arial MT Pro"/>
              <a:cs typeface="Arial MT Pro"/>
              <a:sym typeface="Arial MT Pro"/>
            </a:endParaRPr>
          </a:p>
          <a:p>
            <a:pPr algn="l">
              <a:lnSpc>
                <a:spcPts val="2940"/>
              </a:lnSpc>
            </a:pPr>
            <a:r>
              <a:rPr lang="en-US" sz="2100" b="1" dirty="0">
                <a:solidFill>
                  <a:srgbClr val="004A74"/>
                </a:solidFill>
                <a:latin typeface="Arial MT Pro Bold"/>
                <a:ea typeface="Arial MT Pro Bold"/>
                <a:cs typeface="Arial MT Pro Bold"/>
                <a:sym typeface="Arial MT Pro Bold"/>
              </a:rPr>
              <a:t>INCREASE ACCESS AND IMPROVE NAVIGATION</a:t>
            </a:r>
          </a:p>
          <a:p>
            <a:pPr marL="453390" lvl="1" indent="-226695" algn="l">
              <a:lnSpc>
                <a:spcPts val="2940"/>
              </a:lnSpc>
              <a:buFont typeface="Arial"/>
              <a:buChar char="•"/>
            </a:pPr>
            <a:r>
              <a:rPr lang="en-US" sz="2100" b="1" dirty="0">
                <a:solidFill>
                  <a:srgbClr val="000000"/>
                </a:solidFill>
                <a:latin typeface="Arial MT Pro Bold"/>
                <a:ea typeface="Arial MT Pro Bold"/>
                <a:cs typeface="Arial MT Pro Bold"/>
                <a:sym typeface="Arial MT Pro Bold"/>
              </a:rPr>
              <a:t>Work with County and community partners</a:t>
            </a:r>
            <a:r>
              <a:rPr lang="en-US" sz="2100" dirty="0">
                <a:solidFill>
                  <a:srgbClr val="000000"/>
                </a:solidFill>
                <a:latin typeface="Arial MT Pro"/>
                <a:ea typeface="Arial MT Pro"/>
                <a:cs typeface="Arial MT Pro"/>
                <a:sym typeface="Arial MT Pro"/>
              </a:rPr>
              <a:t> to ensure children, youth, and families can easily access and navigate the resources they need. </a:t>
            </a:r>
          </a:p>
          <a:p>
            <a:pPr algn="l">
              <a:lnSpc>
                <a:spcPts val="2940"/>
              </a:lnSpc>
            </a:pPr>
            <a:endParaRPr lang="en-US" sz="2100" dirty="0">
              <a:solidFill>
                <a:srgbClr val="000000"/>
              </a:solidFill>
              <a:latin typeface="Arial MT Pro"/>
              <a:ea typeface="Arial MT Pro"/>
              <a:cs typeface="Arial MT Pro"/>
              <a:sym typeface="Arial MT Pro"/>
            </a:endParaRPr>
          </a:p>
          <a:p>
            <a:pPr algn="l">
              <a:lnSpc>
                <a:spcPts val="2940"/>
              </a:lnSpc>
            </a:pPr>
            <a:endParaRPr lang="en-US" sz="2100" dirty="0">
              <a:solidFill>
                <a:srgbClr val="000000"/>
              </a:solidFill>
              <a:latin typeface="Arial MT Pro"/>
              <a:ea typeface="Arial MT Pro"/>
              <a:cs typeface="Arial MT Pro"/>
              <a:sym typeface="Arial MT Pro"/>
            </a:endParaRPr>
          </a:p>
        </p:txBody>
      </p:sp>
      <p:sp>
        <p:nvSpPr>
          <p:cNvPr id="7" name="TextBox 7"/>
          <p:cNvSpPr txBox="1"/>
          <p:nvPr/>
        </p:nvSpPr>
        <p:spPr>
          <a:xfrm>
            <a:off x="9904221" y="3625906"/>
            <a:ext cx="7679240" cy="5559279"/>
          </a:xfrm>
          <a:prstGeom prst="rect">
            <a:avLst/>
          </a:prstGeom>
        </p:spPr>
        <p:txBody>
          <a:bodyPr lIns="0" tIns="0" rIns="0" bIns="0" rtlCol="0" anchor="t">
            <a:spAutoFit/>
          </a:bodyPr>
          <a:lstStyle/>
          <a:p>
            <a:pPr algn="l">
              <a:lnSpc>
                <a:spcPts val="2940"/>
              </a:lnSpc>
            </a:pPr>
            <a:r>
              <a:rPr lang="en-US" sz="2100" b="1" dirty="0">
                <a:solidFill>
                  <a:srgbClr val="004A74"/>
                </a:solidFill>
                <a:latin typeface="Arial MT Pro Bold"/>
                <a:ea typeface="Arial MT Pro Bold"/>
                <a:cs typeface="Arial MT Pro Bold"/>
                <a:sym typeface="Arial MT Pro Bold"/>
              </a:rPr>
              <a:t>LIFT UP COMMUNITY EXPERTISE</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Act as a liaison between County and community partners to help </a:t>
            </a:r>
            <a:r>
              <a:rPr lang="en-US" sz="2100" b="1" dirty="0">
                <a:solidFill>
                  <a:srgbClr val="000000"/>
                </a:solidFill>
                <a:latin typeface="Arial MT Pro Bold"/>
                <a:ea typeface="Arial MT Pro Bold"/>
                <a:cs typeface="Arial MT Pro Bold"/>
                <a:sym typeface="Arial MT Pro Bold"/>
              </a:rPr>
              <a:t>community-based organizations build capacity and expertise </a:t>
            </a:r>
            <a:r>
              <a:rPr lang="en-US" sz="2100" dirty="0">
                <a:solidFill>
                  <a:srgbClr val="000000"/>
                </a:solidFill>
                <a:latin typeface="Arial MT Pro"/>
                <a:ea typeface="Arial MT Pro"/>
                <a:cs typeface="Arial MT Pro"/>
                <a:sym typeface="Arial MT Pro"/>
              </a:rPr>
              <a:t>as they are a critical piece of the child and family wellbeing network. </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Serve as a feedback loop between community and County systems, </a:t>
            </a:r>
            <a:r>
              <a:rPr lang="en-US" sz="2100" b="1" dirty="0">
                <a:solidFill>
                  <a:srgbClr val="000000"/>
                </a:solidFill>
                <a:latin typeface="Arial MT Pro Bold"/>
                <a:ea typeface="Arial MT Pro Bold"/>
                <a:cs typeface="Arial MT Pro Bold"/>
                <a:sym typeface="Arial MT Pro Bold"/>
              </a:rPr>
              <a:t>lifting up community and lived expertise to identify barriers and solutions for high-need populations.</a:t>
            </a:r>
          </a:p>
          <a:p>
            <a:pPr algn="l">
              <a:lnSpc>
                <a:spcPts val="2940"/>
              </a:lnSpc>
            </a:pPr>
            <a:endParaRPr lang="en-US" sz="2100" b="1" dirty="0">
              <a:solidFill>
                <a:srgbClr val="000000"/>
              </a:solidFill>
              <a:latin typeface="Arial MT Pro Bold"/>
              <a:ea typeface="Arial MT Pro Bold"/>
              <a:cs typeface="Arial MT Pro Bold"/>
              <a:sym typeface="Arial MT Pro Bold"/>
            </a:endParaRPr>
          </a:p>
          <a:p>
            <a:pPr algn="l">
              <a:lnSpc>
                <a:spcPts val="2940"/>
              </a:lnSpc>
            </a:pPr>
            <a:r>
              <a:rPr lang="en-US" sz="2100" b="1" dirty="0">
                <a:solidFill>
                  <a:srgbClr val="004A74"/>
                </a:solidFill>
                <a:latin typeface="Arial MT Pro Bold"/>
                <a:ea typeface="Arial MT Pro Bold"/>
                <a:cs typeface="Arial MT Pro Bold"/>
                <a:sym typeface="Arial MT Pro Bold"/>
              </a:rPr>
              <a:t>BRIDGE SYSTEMS AND SUPPORTS</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Serve as a bridge between community, community-based providers, and child and family-serving County departments to </a:t>
            </a:r>
            <a:r>
              <a:rPr lang="en-US" sz="2100" b="1" dirty="0">
                <a:solidFill>
                  <a:srgbClr val="000000"/>
                </a:solidFill>
                <a:latin typeface="Arial MT Pro Bold"/>
                <a:ea typeface="Arial MT Pro Bold"/>
                <a:cs typeface="Arial MT Pro Bold"/>
                <a:sym typeface="Arial MT Pro Bold"/>
              </a:rPr>
              <a:t>ensure a strong continuum of supports and services for families</a:t>
            </a:r>
            <a:r>
              <a:rPr lang="en-US" sz="2100" dirty="0">
                <a:solidFill>
                  <a:srgbClr val="000000"/>
                </a:solidFill>
                <a:latin typeface="Arial MT Pro"/>
                <a:ea typeface="Arial MT Pro"/>
                <a:cs typeface="Arial MT Pro"/>
                <a:sym typeface="Arial MT Pro"/>
              </a:rPr>
              <a:t>.</a:t>
            </a:r>
          </a:p>
        </p:txBody>
      </p:sp>
      <p:grpSp>
        <p:nvGrpSpPr>
          <p:cNvPr id="8" name="Group 8"/>
          <p:cNvGrpSpPr/>
          <p:nvPr/>
        </p:nvGrpSpPr>
        <p:grpSpPr>
          <a:xfrm>
            <a:off x="958327" y="1722175"/>
            <a:ext cx="8312567" cy="1437128"/>
            <a:chOff x="0" y="0"/>
            <a:chExt cx="2189318" cy="378503"/>
          </a:xfrm>
        </p:grpSpPr>
        <p:sp>
          <p:nvSpPr>
            <p:cNvPr id="9" name="Freeform 9"/>
            <p:cNvSpPr/>
            <p:nvPr/>
          </p:nvSpPr>
          <p:spPr>
            <a:xfrm>
              <a:off x="0" y="0"/>
              <a:ext cx="2189318" cy="378503"/>
            </a:xfrm>
            <a:custGeom>
              <a:avLst/>
              <a:gdLst/>
              <a:ahLst/>
              <a:cxnLst/>
              <a:rect l="l" t="t" r="r" b="b"/>
              <a:pathLst>
                <a:path w="2189318" h="378503">
                  <a:moveTo>
                    <a:pt x="47499" y="0"/>
                  </a:moveTo>
                  <a:lnTo>
                    <a:pt x="2141819" y="0"/>
                  </a:lnTo>
                  <a:cubicBezTo>
                    <a:pt x="2154417" y="0"/>
                    <a:pt x="2166498" y="5004"/>
                    <a:pt x="2175406" y="13912"/>
                  </a:cubicBezTo>
                  <a:cubicBezTo>
                    <a:pt x="2184314" y="22820"/>
                    <a:pt x="2189318" y="34901"/>
                    <a:pt x="2189318" y="47499"/>
                  </a:cubicBezTo>
                  <a:lnTo>
                    <a:pt x="2189318" y="331004"/>
                  </a:lnTo>
                  <a:cubicBezTo>
                    <a:pt x="2189318" y="343601"/>
                    <a:pt x="2184314" y="355683"/>
                    <a:pt x="2175406" y="364591"/>
                  </a:cubicBezTo>
                  <a:cubicBezTo>
                    <a:pt x="2166498" y="373499"/>
                    <a:pt x="2154417" y="378503"/>
                    <a:pt x="2141819" y="378503"/>
                  </a:cubicBezTo>
                  <a:lnTo>
                    <a:pt x="47499" y="378503"/>
                  </a:lnTo>
                  <a:cubicBezTo>
                    <a:pt x="34901" y="378503"/>
                    <a:pt x="22820" y="373499"/>
                    <a:pt x="13912" y="364591"/>
                  </a:cubicBezTo>
                  <a:cubicBezTo>
                    <a:pt x="5004" y="355683"/>
                    <a:pt x="0" y="343601"/>
                    <a:pt x="0" y="331004"/>
                  </a:cubicBezTo>
                  <a:lnTo>
                    <a:pt x="0" y="47499"/>
                  </a:lnTo>
                  <a:cubicBezTo>
                    <a:pt x="0" y="34901"/>
                    <a:pt x="5004" y="22820"/>
                    <a:pt x="13912" y="13912"/>
                  </a:cubicBezTo>
                  <a:cubicBezTo>
                    <a:pt x="22820" y="5004"/>
                    <a:pt x="34901" y="0"/>
                    <a:pt x="47499" y="0"/>
                  </a:cubicBezTo>
                  <a:close/>
                </a:path>
              </a:pathLst>
            </a:custGeom>
            <a:solidFill>
              <a:srgbClr val="004A74"/>
            </a:solidFill>
            <a:ln w="38100" cap="rnd">
              <a:solidFill>
                <a:srgbClr val="004A74"/>
              </a:solidFill>
              <a:prstDash val="solid"/>
              <a:round/>
            </a:ln>
          </p:spPr>
          <p:txBody>
            <a:bodyPr/>
            <a:lstStyle/>
            <a:p>
              <a:endParaRPr lang="en-US"/>
            </a:p>
          </p:txBody>
        </p:sp>
        <p:sp>
          <p:nvSpPr>
            <p:cNvPr id="10" name="TextBox 10"/>
            <p:cNvSpPr txBox="1"/>
            <p:nvPr/>
          </p:nvSpPr>
          <p:spPr>
            <a:xfrm>
              <a:off x="0" y="28575"/>
              <a:ext cx="2189318" cy="349928"/>
            </a:xfrm>
            <a:prstGeom prst="rect">
              <a:avLst/>
            </a:prstGeom>
          </p:spPr>
          <p:txBody>
            <a:bodyPr lIns="190500" tIns="190500" rIns="190500" bIns="190500" rtlCol="0" anchor="ctr"/>
            <a:lstStyle/>
            <a:p>
              <a:pPr algn="l">
                <a:lnSpc>
                  <a:spcPts val="3239"/>
                </a:lnSpc>
              </a:pPr>
              <a:r>
                <a:rPr lang="en-US" sz="3599" b="1" dirty="0">
                  <a:solidFill>
                    <a:srgbClr val="EAF1F4"/>
                  </a:solidFill>
                  <a:latin typeface="Arial MT Pro Bold"/>
                  <a:ea typeface="Arial MT Pro Bold"/>
                  <a:cs typeface="Arial MT Pro Bold"/>
                  <a:sym typeface="Arial MT Pro Bold"/>
                </a:rPr>
                <a:t>Focus Area 1: Build community pathways to upstream prevention and promotion supports</a:t>
              </a:r>
            </a:p>
          </p:txBody>
        </p:sp>
      </p:grpSp>
      <p:sp>
        <p:nvSpPr>
          <p:cNvPr id="11" name="TextBox 11"/>
          <p:cNvSpPr txBox="1"/>
          <p:nvPr/>
        </p:nvSpPr>
        <p:spPr>
          <a:xfrm>
            <a:off x="10196053" y="9693332"/>
            <a:ext cx="9012735" cy="299084"/>
          </a:xfrm>
          <a:prstGeom prst="rect">
            <a:avLst/>
          </a:prstGeom>
        </p:spPr>
        <p:txBody>
          <a:bodyPr lIns="0" tIns="0" rIns="0" bIns="0" rtlCol="0" anchor="t">
            <a:spAutoFit/>
          </a:bodyPr>
          <a:lstStyle/>
          <a:p>
            <a:pPr marL="0" lvl="0" indent="0" algn="l">
              <a:lnSpc>
                <a:spcPts val="1889"/>
              </a:lnSpc>
              <a:spcBef>
                <a:spcPct val="0"/>
              </a:spcBef>
            </a:pPr>
            <a:r>
              <a:rPr lang="en-US" sz="2099" i="1">
                <a:solidFill>
                  <a:srgbClr val="F3772B"/>
                </a:solidFill>
                <a:latin typeface="Arial MT Pro Italics"/>
                <a:ea typeface="Arial MT Pro Italics"/>
                <a:cs typeface="Arial MT Pro Italics"/>
                <a:sym typeface="Arial MT Pro Italics"/>
              </a:rPr>
              <a:t>Focus Area 1: Build community pathways to upstream support</a:t>
            </a:r>
          </a:p>
        </p:txBody>
      </p:sp>
      <p:sp>
        <p:nvSpPr>
          <p:cNvPr id="12" name="TextBox 12"/>
          <p:cNvSpPr txBox="1"/>
          <p:nvPr/>
        </p:nvSpPr>
        <p:spPr>
          <a:xfrm>
            <a:off x="958327" y="450391"/>
            <a:ext cx="16625133" cy="1271784"/>
          </a:xfrm>
          <a:prstGeom prst="rect">
            <a:avLst/>
          </a:prstGeom>
        </p:spPr>
        <p:txBody>
          <a:bodyPr lIns="0" tIns="0" rIns="0" bIns="0" rtlCol="0" anchor="t">
            <a:spAutoFit/>
          </a:bodyPr>
          <a:lstStyle/>
          <a:p>
            <a:pPr algn="l">
              <a:lnSpc>
                <a:spcPts val="8316"/>
              </a:lnSpc>
            </a:pPr>
            <a:r>
              <a:rPr lang="en-US" sz="8400" b="1">
                <a:solidFill>
                  <a:srgbClr val="F3772B"/>
                </a:solidFill>
                <a:latin typeface="Arial MT Pro Bold"/>
                <a:ea typeface="Arial MT Pro Bold"/>
                <a:cs typeface="Arial MT Pro Bold"/>
                <a:sym typeface="Arial MT Pro Bold"/>
              </a:rPr>
              <a:t>Our strategies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sp>
        <p:nvSpPr>
          <p:cNvPr id="2" name="TextBox 2"/>
          <p:cNvSpPr txBox="1"/>
          <p:nvPr/>
        </p:nvSpPr>
        <p:spPr>
          <a:xfrm>
            <a:off x="1028700" y="3333586"/>
            <a:ext cx="7953443" cy="7046866"/>
          </a:xfrm>
          <a:prstGeom prst="rect">
            <a:avLst/>
          </a:prstGeom>
        </p:spPr>
        <p:txBody>
          <a:bodyPr lIns="0" tIns="0" rIns="0" bIns="0" rtlCol="0" anchor="t">
            <a:spAutoFit/>
          </a:bodyPr>
          <a:lstStyle/>
          <a:p>
            <a:pPr algn="l">
              <a:lnSpc>
                <a:spcPts val="2940"/>
              </a:lnSpc>
            </a:pPr>
            <a:r>
              <a:rPr lang="en-US" sz="2100" b="1" dirty="0">
                <a:solidFill>
                  <a:srgbClr val="004A74"/>
                </a:solidFill>
                <a:latin typeface="Arial MT Pro Bold"/>
                <a:ea typeface="Arial MT Pro Bold"/>
                <a:cs typeface="Arial MT Pro Bold"/>
                <a:sym typeface="Arial MT Pro Bold"/>
              </a:rPr>
              <a:t>STRENGTHEN SYSTEM CAPACITY</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Build capacity across System of Care partners so that we have </a:t>
            </a:r>
            <a:r>
              <a:rPr lang="en-US" sz="2100" b="1" dirty="0">
                <a:solidFill>
                  <a:srgbClr val="000000"/>
                </a:solidFill>
                <a:latin typeface="Arial MT Pro Bold"/>
                <a:ea typeface="Arial MT Pro Bold"/>
                <a:cs typeface="Arial MT Pro Bold"/>
                <a:sym typeface="Arial MT Pro Bold"/>
              </a:rPr>
              <a:t>a robust continuum of care</a:t>
            </a:r>
            <a:r>
              <a:rPr lang="en-US" sz="2100" dirty="0">
                <a:solidFill>
                  <a:srgbClr val="000000"/>
                </a:solidFill>
                <a:latin typeface="Arial MT Pro"/>
                <a:ea typeface="Arial MT Pro"/>
                <a:cs typeface="Arial MT Pro"/>
                <a:sym typeface="Arial MT Pro"/>
              </a:rPr>
              <a:t> for children and youth, particularly those who are systems-impacted. </a:t>
            </a:r>
          </a:p>
          <a:p>
            <a:pPr algn="l">
              <a:lnSpc>
                <a:spcPts val="2940"/>
              </a:lnSpc>
            </a:pPr>
            <a:endParaRPr lang="en-US" sz="2100" dirty="0">
              <a:solidFill>
                <a:srgbClr val="000000"/>
              </a:solidFill>
              <a:latin typeface="Arial MT Pro"/>
              <a:ea typeface="Arial MT Pro"/>
              <a:cs typeface="Arial MT Pro"/>
              <a:sym typeface="Arial MT Pro"/>
            </a:endParaRPr>
          </a:p>
          <a:p>
            <a:pPr algn="l">
              <a:lnSpc>
                <a:spcPts val="2940"/>
              </a:lnSpc>
            </a:pPr>
            <a:r>
              <a:rPr lang="en-US" sz="2100" b="1" dirty="0">
                <a:solidFill>
                  <a:srgbClr val="004A74"/>
                </a:solidFill>
                <a:latin typeface="Arial MT Pro Bold"/>
                <a:ea typeface="Arial MT Pro Bold"/>
                <a:cs typeface="Arial MT Pro Bold"/>
                <a:sym typeface="Arial MT Pro Bold"/>
              </a:rPr>
              <a:t>COORDINATE SERVICES</a:t>
            </a:r>
          </a:p>
          <a:p>
            <a:pPr marL="453390" lvl="1" indent="-226695" algn="l">
              <a:lnSpc>
                <a:spcPts val="2940"/>
              </a:lnSpc>
              <a:buFont typeface="Arial"/>
              <a:buChar char="•"/>
            </a:pPr>
            <a:r>
              <a:rPr lang="en-US" sz="2100" b="1" dirty="0">
                <a:solidFill>
                  <a:srgbClr val="000000"/>
                </a:solidFill>
                <a:latin typeface="Arial MT Pro Bold"/>
                <a:ea typeface="Arial MT Pro Bold"/>
                <a:cs typeface="Arial MT Pro Bold"/>
                <a:sym typeface="Arial MT Pro Bold"/>
              </a:rPr>
              <a:t>Create a structure that promotes good communication and coordination</a:t>
            </a:r>
            <a:r>
              <a:rPr lang="en-US" sz="2100" dirty="0">
                <a:solidFill>
                  <a:srgbClr val="000000"/>
                </a:solidFill>
                <a:latin typeface="Arial MT Pro"/>
                <a:ea typeface="Arial MT Pro"/>
                <a:cs typeface="Arial MT Pro"/>
                <a:sym typeface="Arial MT Pro"/>
              </a:rPr>
              <a:t> of education, employment, health, as well as traditional and non-traditional behavioral health services across County departments assisting children and families once they become known to the child welfare system, especially for youth with complex needs. </a:t>
            </a:r>
          </a:p>
          <a:p>
            <a:pPr algn="l">
              <a:lnSpc>
                <a:spcPts val="2940"/>
              </a:lnSpc>
            </a:pPr>
            <a:endParaRPr lang="en-US" sz="2100" dirty="0">
              <a:solidFill>
                <a:srgbClr val="000000"/>
              </a:solidFill>
              <a:latin typeface="Arial MT Pro"/>
              <a:ea typeface="Arial MT Pro"/>
              <a:cs typeface="Arial MT Pro"/>
              <a:sym typeface="Arial MT Pro"/>
            </a:endParaRPr>
          </a:p>
          <a:p>
            <a:pPr algn="l">
              <a:lnSpc>
                <a:spcPts val="2940"/>
              </a:lnSpc>
            </a:pPr>
            <a:r>
              <a:rPr lang="en-US" sz="2100" b="1" dirty="0">
                <a:solidFill>
                  <a:srgbClr val="004A74"/>
                </a:solidFill>
                <a:latin typeface="Arial MT Pro Bold"/>
                <a:ea typeface="Arial MT Pro Bold"/>
                <a:cs typeface="Arial MT Pro Bold"/>
                <a:sym typeface="Arial MT Pro Bold"/>
              </a:rPr>
              <a:t>DRIVE CONTINUOUS IMPROVEMENT</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Provide oversight of the child welfare system to </a:t>
            </a:r>
            <a:r>
              <a:rPr lang="en-US" sz="2100" b="1" dirty="0">
                <a:solidFill>
                  <a:srgbClr val="000000"/>
                </a:solidFill>
                <a:latin typeface="Arial MT Pro Bold"/>
                <a:ea typeface="Arial MT Pro Bold"/>
                <a:cs typeface="Arial MT Pro Bold"/>
                <a:sym typeface="Arial MT Pro Bold"/>
              </a:rPr>
              <a:t>ensure continuous system improvement.</a:t>
            </a:r>
          </a:p>
          <a:p>
            <a:pPr marL="453390" lvl="1" indent="-226695" algn="l">
              <a:lnSpc>
                <a:spcPts val="2940"/>
              </a:lnSpc>
              <a:buFont typeface="Arial"/>
              <a:buChar char="•"/>
            </a:pPr>
            <a:r>
              <a:rPr lang="en-US" sz="2100" dirty="0">
                <a:solidFill>
                  <a:srgbClr val="000000"/>
                </a:solidFill>
                <a:latin typeface="Arial MT Pro" panose="020B0604020202020204" charset="0"/>
                <a:ea typeface="Arial MT Pro Bold"/>
                <a:cs typeface="Arial MT Pro Bold"/>
                <a:sym typeface="Arial MT Pro Bold"/>
              </a:rPr>
              <a:t>Conduct </a:t>
            </a:r>
            <a:r>
              <a:rPr lang="en-US" sz="2100" b="1" dirty="0">
                <a:solidFill>
                  <a:srgbClr val="000000"/>
                </a:solidFill>
                <a:latin typeface="Arial MT Pro Bold" panose="020B0604020202020204" charset="0"/>
                <a:ea typeface="Arial MT Pro Bold"/>
                <a:cs typeface="Arial MT Pro Bold"/>
                <a:sym typeface="Arial MT Pro Bold"/>
              </a:rPr>
              <a:t>independent reviews of child fatalities/near fatalities </a:t>
            </a:r>
            <a:r>
              <a:rPr lang="en-US" sz="2100" dirty="0">
                <a:solidFill>
                  <a:srgbClr val="000000"/>
                </a:solidFill>
                <a:latin typeface="Arial MT Pro" panose="020B0604020202020204" charset="0"/>
                <a:ea typeface="Arial MT Pro Bold"/>
                <a:cs typeface="Arial MT Pro Bold"/>
                <a:sym typeface="Arial MT Pro Bold"/>
              </a:rPr>
              <a:t>with a systems improvement lens. </a:t>
            </a:r>
          </a:p>
          <a:p>
            <a:pPr algn="l">
              <a:lnSpc>
                <a:spcPts val="2940"/>
              </a:lnSpc>
            </a:pPr>
            <a:endParaRPr lang="en-US" sz="2100" b="1" dirty="0">
              <a:solidFill>
                <a:srgbClr val="000000"/>
              </a:solidFill>
              <a:latin typeface="Arial MT Pro Bold"/>
              <a:ea typeface="Arial MT Pro Bold"/>
              <a:cs typeface="Arial MT Pro Bold"/>
              <a:sym typeface="Arial MT Pro Bold"/>
            </a:endParaRPr>
          </a:p>
        </p:txBody>
      </p:sp>
      <p:sp>
        <p:nvSpPr>
          <p:cNvPr id="3" name="TextBox 3"/>
          <p:cNvSpPr txBox="1"/>
          <p:nvPr/>
        </p:nvSpPr>
        <p:spPr>
          <a:xfrm>
            <a:off x="9904221" y="2219161"/>
            <a:ext cx="7679240" cy="7461885"/>
          </a:xfrm>
          <a:prstGeom prst="rect">
            <a:avLst/>
          </a:prstGeom>
        </p:spPr>
        <p:txBody>
          <a:bodyPr lIns="0" tIns="0" rIns="0" bIns="0" rtlCol="0" anchor="t">
            <a:spAutoFit/>
          </a:bodyPr>
          <a:lstStyle/>
          <a:p>
            <a:pPr algn="l">
              <a:lnSpc>
                <a:spcPts val="2940"/>
              </a:lnSpc>
            </a:pPr>
            <a:r>
              <a:rPr lang="en-US" sz="2100" dirty="0">
                <a:solidFill>
                  <a:srgbClr val="004A74"/>
                </a:solidFill>
                <a:latin typeface="Arial MT Pro"/>
                <a:ea typeface="Arial MT Pro"/>
                <a:cs typeface="Arial MT Pro"/>
                <a:sym typeface="Arial MT Pro"/>
              </a:rPr>
              <a:t>I</a:t>
            </a:r>
            <a:r>
              <a:rPr lang="en-US" sz="2100" b="1" dirty="0">
                <a:solidFill>
                  <a:srgbClr val="004A74"/>
                </a:solidFill>
                <a:latin typeface="Arial MT Pro Bold"/>
                <a:ea typeface="Arial MT Pro Bold"/>
                <a:cs typeface="Arial MT Pro Bold"/>
                <a:sym typeface="Arial MT Pro Bold"/>
              </a:rPr>
              <a:t>MPROVE INFORMATION SHARING </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Ensure legally permissible information that is relevant to child safety and wellbeing (education, health records, etc.) is shared electronically by those who need it to</a:t>
            </a:r>
            <a:r>
              <a:rPr lang="en-US" sz="2100" b="1" dirty="0">
                <a:solidFill>
                  <a:srgbClr val="000000"/>
                </a:solidFill>
                <a:latin typeface="Arial MT Pro Bold"/>
                <a:ea typeface="Arial MT Pro Bold"/>
                <a:cs typeface="Arial MT Pro Bold"/>
                <a:sym typeface="Arial MT Pro Bold"/>
              </a:rPr>
              <a:t> inform and tailor services for each youth impacted by the child welfare system. </a:t>
            </a:r>
          </a:p>
          <a:p>
            <a:pPr algn="l">
              <a:lnSpc>
                <a:spcPts val="2940"/>
              </a:lnSpc>
            </a:pPr>
            <a:endParaRPr lang="en-US" sz="2100" b="1" dirty="0">
              <a:solidFill>
                <a:srgbClr val="000000"/>
              </a:solidFill>
              <a:latin typeface="Arial MT Pro Bold"/>
              <a:ea typeface="Arial MT Pro Bold"/>
              <a:cs typeface="Arial MT Pro Bold"/>
              <a:sym typeface="Arial MT Pro Bold"/>
            </a:endParaRPr>
          </a:p>
          <a:p>
            <a:pPr algn="l">
              <a:lnSpc>
                <a:spcPts val="2940"/>
              </a:lnSpc>
            </a:pPr>
            <a:r>
              <a:rPr lang="en-US" sz="2100" b="1" dirty="0">
                <a:solidFill>
                  <a:srgbClr val="004A74"/>
                </a:solidFill>
                <a:latin typeface="Arial MT Pro Bold"/>
                <a:ea typeface="Arial MT Pro Bold"/>
                <a:cs typeface="Arial MT Pro Bold"/>
                <a:sym typeface="Arial MT Pro Bold"/>
              </a:rPr>
              <a:t>BUILD LASTING SUPPORT SYSTEMS</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Champion collaboration across County and community partners to ensure that </a:t>
            </a:r>
            <a:r>
              <a:rPr lang="en-US" sz="2100" b="1" dirty="0">
                <a:solidFill>
                  <a:srgbClr val="000000"/>
                </a:solidFill>
                <a:latin typeface="Arial MT Pro Bold"/>
                <a:ea typeface="Arial MT Pro Bold"/>
                <a:cs typeface="Arial MT Pro Bold"/>
                <a:sym typeface="Arial MT Pro Bold"/>
              </a:rPr>
              <a:t>no youth who transitions out of care leaves the system without a permanent family</a:t>
            </a:r>
            <a:r>
              <a:rPr lang="en-US" sz="2100" dirty="0">
                <a:solidFill>
                  <a:srgbClr val="000000"/>
                </a:solidFill>
                <a:latin typeface="Arial MT Pro"/>
                <a:ea typeface="Arial MT Pro"/>
                <a:cs typeface="Arial MT Pro"/>
                <a:sym typeface="Arial MT Pro"/>
              </a:rPr>
              <a:t> or a responsible caring adult in their lives, </a:t>
            </a:r>
            <a:r>
              <a:rPr lang="en-US" sz="2100" b="1" dirty="0">
                <a:solidFill>
                  <a:srgbClr val="000000"/>
                </a:solidFill>
                <a:latin typeface="Arial MT Pro"/>
                <a:ea typeface="Arial MT Pro"/>
                <a:cs typeface="Arial MT Pro"/>
                <a:sym typeface="Arial MT Pro"/>
              </a:rPr>
              <a:t>or the supports they need to thrive</a:t>
            </a:r>
            <a:r>
              <a:rPr lang="en-US" sz="2100" dirty="0">
                <a:solidFill>
                  <a:srgbClr val="000000"/>
                </a:solidFill>
                <a:latin typeface="Arial MT Pro"/>
                <a:ea typeface="Arial MT Pro"/>
                <a:cs typeface="Arial MT Pro"/>
                <a:sym typeface="Arial MT Pro"/>
              </a:rPr>
              <a:t>. </a:t>
            </a:r>
          </a:p>
          <a:p>
            <a:pPr algn="l">
              <a:lnSpc>
                <a:spcPts val="2940"/>
              </a:lnSpc>
            </a:pPr>
            <a:endParaRPr lang="en-US" sz="2100" dirty="0">
              <a:solidFill>
                <a:srgbClr val="000000"/>
              </a:solidFill>
              <a:latin typeface="Arial MT Pro"/>
              <a:ea typeface="Arial MT Pro"/>
              <a:cs typeface="Arial MT Pro"/>
              <a:sym typeface="Arial MT Pro"/>
            </a:endParaRPr>
          </a:p>
          <a:p>
            <a:pPr algn="l">
              <a:lnSpc>
                <a:spcPts val="2940"/>
              </a:lnSpc>
            </a:pPr>
            <a:r>
              <a:rPr lang="en-US" sz="2100" b="1" dirty="0">
                <a:solidFill>
                  <a:srgbClr val="004A74"/>
                </a:solidFill>
                <a:latin typeface="Arial MT Pro Bold"/>
                <a:ea typeface="Arial MT Pro Bold"/>
                <a:cs typeface="Arial MT Pro Bold"/>
                <a:sym typeface="Arial MT Pro Bold"/>
              </a:rPr>
              <a:t>MEASURE IMPACT</a:t>
            </a:r>
          </a:p>
          <a:p>
            <a:pPr marL="453390" lvl="1" indent="-226695" algn="l">
              <a:lnSpc>
                <a:spcPts val="2940"/>
              </a:lnSpc>
              <a:buFont typeface="Arial"/>
              <a:buChar char="•"/>
            </a:pPr>
            <a:r>
              <a:rPr lang="en-US" sz="2100" dirty="0">
                <a:solidFill>
                  <a:srgbClr val="000000"/>
                </a:solidFill>
                <a:latin typeface="Arial MT Pro"/>
                <a:ea typeface="Arial MT Pro"/>
                <a:cs typeface="Arial MT Pro"/>
                <a:sym typeface="Arial MT Pro"/>
              </a:rPr>
              <a:t>Track outcomes for system-involved youth to </a:t>
            </a:r>
            <a:r>
              <a:rPr lang="en-US" sz="2100" b="1" dirty="0">
                <a:solidFill>
                  <a:srgbClr val="000000"/>
                </a:solidFill>
                <a:latin typeface="Arial MT Pro Bold"/>
                <a:ea typeface="Arial MT Pro Bold"/>
                <a:cs typeface="Arial MT Pro Bold"/>
                <a:sym typeface="Arial MT Pro Bold"/>
              </a:rPr>
              <a:t>determine the efficacy of County intervention and programming</a:t>
            </a:r>
            <a:r>
              <a:rPr lang="en-US" sz="2100" dirty="0">
                <a:solidFill>
                  <a:srgbClr val="000000"/>
                </a:solidFill>
                <a:latin typeface="Arial MT Pro"/>
                <a:ea typeface="Arial MT Pro"/>
                <a:cs typeface="Arial MT Pro"/>
                <a:sym typeface="Arial MT Pro"/>
              </a:rPr>
              <a:t>. Utilize data to continually assess how the County can strengthen supports for youth impacted by systems. </a:t>
            </a:r>
          </a:p>
          <a:p>
            <a:pPr algn="l">
              <a:lnSpc>
                <a:spcPts val="2940"/>
              </a:lnSpc>
            </a:pPr>
            <a:endParaRPr lang="en-US" sz="2100" dirty="0">
              <a:solidFill>
                <a:srgbClr val="000000"/>
              </a:solidFill>
              <a:latin typeface="Arial MT Pro"/>
              <a:ea typeface="Arial MT Pro"/>
              <a:cs typeface="Arial MT Pro"/>
              <a:sym typeface="Arial MT Pro"/>
            </a:endParaRPr>
          </a:p>
        </p:txBody>
      </p:sp>
      <p:sp>
        <p:nvSpPr>
          <p:cNvPr id="4" name="TextBox 4"/>
          <p:cNvSpPr txBox="1"/>
          <p:nvPr/>
        </p:nvSpPr>
        <p:spPr>
          <a:xfrm>
            <a:off x="10496573" y="9700096"/>
            <a:ext cx="9012735" cy="256480"/>
          </a:xfrm>
          <a:prstGeom prst="rect">
            <a:avLst/>
          </a:prstGeom>
        </p:spPr>
        <p:txBody>
          <a:bodyPr lIns="0" tIns="0" rIns="0" bIns="0" rtlCol="0" anchor="t">
            <a:spAutoFit/>
          </a:bodyPr>
          <a:lstStyle/>
          <a:p>
            <a:pPr marL="0" lvl="0" indent="0" algn="l">
              <a:lnSpc>
                <a:spcPts val="1889"/>
              </a:lnSpc>
              <a:spcBef>
                <a:spcPct val="0"/>
              </a:spcBef>
            </a:pPr>
            <a:r>
              <a:rPr lang="en-US" sz="2099" i="1" dirty="0">
                <a:solidFill>
                  <a:srgbClr val="F3772B"/>
                </a:solidFill>
                <a:latin typeface="Arial MT Pro Italics"/>
                <a:ea typeface="Arial MT Pro Italics"/>
                <a:cs typeface="Arial MT Pro Italics"/>
                <a:sym typeface="Arial MT Pro Italics"/>
              </a:rPr>
              <a:t>Focus Area 2: Enhancing the children and youth system of care</a:t>
            </a:r>
          </a:p>
        </p:txBody>
      </p:sp>
      <p:grpSp>
        <p:nvGrpSpPr>
          <p:cNvPr id="5" name="Group 5"/>
          <p:cNvGrpSpPr/>
          <p:nvPr/>
        </p:nvGrpSpPr>
        <p:grpSpPr>
          <a:xfrm>
            <a:off x="958327" y="1722175"/>
            <a:ext cx="8312567" cy="1437128"/>
            <a:chOff x="0" y="0"/>
            <a:chExt cx="2189318" cy="378503"/>
          </a:xfrm>
        </p:grpSpPr>
        <p:sp>
          <p:nvSpPr>
            <p:cNvPr id="6" name="Freeform 6"/>
            <p:cNvSpPr/>
            <p:nvPr/>
          </p:nvSpPr>
          <p:spPr>
            <a:xfrm>
              <a:off x="0" y="0"/>
              <a:ext cx="2189318" cy="378503"/>
            </a:xfrm>
            <a:custGeom>
              <a:avLst/>
              <a:gdLst/>
              <a:ahLst/>
              <a:cxnLst/>
              <a:rect l="l" t="t" r="r" b="b"/>
              <a:pathLst>
                <a:path w="2189318" h="378503">
                  <a:moveTo>
                    <a:pt x="47499" y="0"/>
                  </a:moveTo>
                  <a:lnTo>
                    <a:pt x="2141819" y="0"/>
                  </a:lnTo>
                  <a:cubicBezTo>
                    <a:pt x="2154417" y="0"/>
                    <a:pt x="2166498" y="5004"/>
                    <a:pt x="2175406" y="13912"/>
                  </a:cubicBezTo>
                  <a:cubicBezTo>
                    <a:pt x="2184314" y="22820"/>
                    <a:pt x="2189318" y="34901"/>
                    <a:pt x="2189318" y="47499"/>
                  </a:cubicBezTo>
                  <a:lnTo>
                    <a:pt x="2189318" y="331004"/>
                  </a:lnTo>
                  <a:cubicBezTo>
                    <a:pt x="2189318" y="343601"/>
                    <a:pt x="2184314" y="355683"/>
                    <a:pt x="2175406" y="364591"/>
                  </a:cubicBezTo>
                  <a:cubicBezTo>
                    <a:pt x="2166498" y="373499"/>
                    <a:pt x="2154417" y="378503"/>
                    <a:pt x="2141819" y="378503"/>
                  </a:cubicBezTo>
                  <a:lnTo>
                    <a:pt x="47499" y="378503"/>
                  </a:lnTo>
                  <a:cubicBezTo>
                    <a:pt x="34901" y="378503"/>
                    <a:pt x="22820" y="373499"/>
                    <a:pt x="13912" y="364591"/>
                  </a:cubicBezTo>
                  <a:cubicBezTo>
                    <a:pt x="5004" y="355683"/>
                    <a:pt x="0" y="343601"/>
                    <a:pt x="0" y="331004"/>
                  </a:cubicBezTo>
                  <a:lnTo>
                    <a:pt x="0" y="47499"/>
                  </a:lnTo>
                  <a:cubicBezTo>
                    <a:pt x="0" y="34901"/>
                    <a:pt x="5004" y="22820"/>
                    <a:pt x="13912" y="13912"/>
                  </a:cubicBezTo>
                  <a:cubicBezTo>
                    <a:pt x="22820" y="5004"/>
                    <a:pt x="34901" y="0"/>
                    <a:pt x="47499" y="0"/>
                  </a:cubicBezTo>
                  <a:close/>
                </a:path>
              </a:pathLst>
            </a:custGeom>
            <a:solidFill>
              <a:srgbClr val="004A74"/>
            </a:solidFill>
            <a:ln w="38100" cap="rnd">
              <a:solidFill>
                <a:srgbClr val="004A74"/>
              </a:solidFill>
              <a:prstDash val="solid"/>
              <a:round/>
            </a:ln>
          </p:spPr>
          <p:txBody>
            <a:bodyPr/>
            <a:lstStyle/>
            <a:p>
              <a:endParaRPr lang="en-US"/>
            </a:p>
          </p:txBody>
        </p:sp>
        <p:sp>
          <p:nvSpPr>
            <p:cNvPr id="7" name="TextBox 7"/>
            <p:cNvSpPr txBox="1"/>
            <p:nvPr/>
          </p:nvSpPr>
          <p:spPr>
            <a:xfrm>
              <a:off x="0" y="28575"/>
              <a:ext cx="2189318" cy="349928"/>
            </a:xfrm>
            <a:prstGeom prst="rect">
              <a:avLst/>
            </a:prstGeom>
          </p:spPr>
          <p:txBody>
            <a:bodyPr lIns="190500" tIns="190500" rIns="190500" bIns="190500" rtlCol="0" anchor="ctr"/>
            <a:lstStyle/>
            <a:p>
              <a:pPr algn="l">
                <a:lnSpc>
                  <a:spcPts val="3239"/>
                </a:lnSpc>
              </a:pPr>
              <a:r>
                <a:rPr lang="en-US" sz="3599" b="1" dirty="0">
                  <a:solidFill>
                    <a:srgbClr val="EAF1F4"/>
                  </a:solidFill>
                  <a:latin typeface="Arial MT Pro Bold"/>
                  <a:ea typeface="Arial MT Pro Bold"/>
                  <a:cs typeface="Arial MT Pro Bold"/>
                  <a:sym typeface="Arial MT Pro Bold"/>
                </a:rPr>
                <a:t>Focus Area 2: Enhancing the Children and Youth System of Care</a:t>
              </a:r>
            </a:p>
          </p:txBody>
        </p:sp>
      </p:grpSp>
      <p:sp>
        <p:nvSpPr>
          <p:cNvPr id="8" name="TextBox 8"/>
          <p:cNvSpPr txBox="1"/>
          <p:nvPr/>
        </p:nvSpPr>
        <p:spPr>
          <a:xfrm>
            <a:off x="958327" y="450391"/>
            <a:ext cx="16625133" cy="1271784"/>
          </a:xfrm>
          <a:prstGeom prst="rect">
            <a:avLst/>
          </a:prstGeom>
        </p:spPr>
        <p:txBody>
          <a:bodyPr lIns="0" tIns="0" rIns="0" bIns="0" rtlCol="0" anchor="t">
            <a:spAutoFit/>
          </a:bodyPr>
          <a:lstStyle/>
          <a:p>
            <a:pPr algn="l">
              <a:lnSpc>
                <a:spcPts val="8316"/>
              </a:lnSpc>
            </a:pPr>
            <a:r>
              <a:rPr lang="en-US" sz="8400" b="1">
                <a:solidFill>
                  <a:srgbClr val="F3772B"/>
                </a:solidFill>
                <a:latin typeface="Arial MT Pro Bold"/>
                <a:ea typeface="Arial MT Pro Bold"/>
                <a:cs typeface="Arial MT Pro Bold"/>
                <a:sym typeface="Arial MT Pro Bold"/>
              </a:rPr>
              <a:t>Our strategies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rot="-1325957">
            <a:off x="10702141" y="-70735"/>
            <a:ext cx="13886831" cy="13558765"/>
            <a:chOff x="0" y="0"/>
            <a:chExt cx="5580380" cy="5448548"/>
          </a:xfrm>
        </p:grpSpPr>
        <p:sp>
          <p:nvSpPr>
            <p:cNvPr id="3" name="Freeform 3"/>
            <p:cNvSpPr/>
            <p:nvPr/>
          </p:nvSpPr>
          <p:spPr>
            <a:xfrm>
              <a:off x="-635000" y="-673100"/>
              <a:ext cx="6488430" cy="642390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004A74">
                <a:alpha val="9804"/>
              </a:srgbClr>
            </a:solidFill>
            <a:ln w="12700">
              <a:noFill/>
            </a:ln>
          </p:spPr>
          <p:txBody>
            <a:bodyPr/>
            <a:lstStyle/>
            <a:p>
              <a:endParaRPr lang="en-US"/>
            </a:p>
          </p:txBody>
        </p:sp>
      </p:grpSp>
      <p:sp>
        <p:nvSpPr>
          <p:cNvPr id="4" name="TextBox 4"/>
          <p:cNvSpPr txBox="1"/>
          <p:nvPr/>
        </p:nvSpPr>
        <p:spPr>
          <a:xfrm>
            <a:off x="1190557" y="3996690"/>
            <a:ext cx="7953443" cy="5931175"/>
          </a:xfrm>
          <a:prstGeom prst="rect">
            <a:avLst/>
          </a:prstGeom>
        </p:spPr>
        <p:txBody>
          <a:bodyPr lIns="0" tIns="0" rIns="0" bIns="0" rtlCol="0" anchor="t">
            <a:spAutoFit/>
          </a:bodyPr>
          <a:lstStyle/>
          <a:p>
            <a:pPr algn="l">
              <a:lnSpc>
                <a:spcPts val="2940"/>
              </a:lnSpc>
            </a:pPr>
            <a:endParaRPr dirty="0"/>
          </a:p>
          <a:p>
            <a:pPr algn="l">
              <a:lnSpc>
                <a:spcPts val="2940"/>
              </a:lnSpc>
            </a:pPr>
            <a:r>
              <a:rPr lang="en-US" sz="2100" b="1" dirty="0">
                <a:solidFill>
                  <a:srgbClr val="004A74"/>
                </a:solidFill>
                <a:latin typeface="Arial MT Pro Bold"/>
                <a:ea typeface="Arial MT Pro Bold"/>
                <a:cs typeface="Arial MT Pro Bold"/>
                <a:sym typeface="Arial MT Pro Bold"/>
              </a:rPr>
              <a:t>MAXIMIZE RESOURCES</a:t>
            </a:r>
          </a:p>
          <a:p>
            <a:pPr marL="453390" lvl="1" indent="-226695" algn="l">
              <a:lnSpc>
                <a:spcPts val="2940"/>
              </a:lnSpc>
              <a:buFont typeface="Arial"/>
              <a:buChar char="•"/>
            </a:pPr>
            <a:r>
              <a:rPr lang="en-US" sz="2100" b="1" dirty="0">
                <a:solidFill>
                  <a:srgbClr val="000000"/>
                </a:solidFill>
                <a:latin typeface="Arial MT Pro Bold"/>
                <a:ea typeface="Arial MT Pro Bold"/>
                <a:cs typeface="Arial MT Pro Bold"/>
                <a:sym typeface="Arial MT Pro Bold"/>
              </a:rPr>
              <a:t>Maximize behavioral health and health funding and policy changes</a:t>
            </a:r>
            <a:r>
              <a:rPr lang="en-US" sz="2100" dirty="0">
                <a:solidFill>
                  <a:srgbClr val="000000"/>
                </a:solidFill>
                <a:latin typeface="Arial MT Pro"/>
                <a:ea typeface="Arial MT Pro"/>
                <a:cs typeface="Arial MT Pro"/>
                <a:sym typeface="Arial MT Pro"/>
              </a:rPr>
              <a:t> that can benefit children, youth, and families.</a:t>
            </a:r>
          </a:p>
          <a:p>
            <a:pPr algn="l">
              <a:lnSpc>
                <a:spcPts val="2940"/>
              </a:lnSpc>
            </a:pPr>
            <a:endParaRPr lang="en-US" sz="2100" dirty="0">
              <a:solidFill>
                <a:srgbClr val="000000"/>
              </a:solidFill>
              <a:latin typeface="Arial MT Pro"/>
              <a:ea typeface="Arial MT Pro"/>
              <a:cs typeface="Arial MT Pro"/>
              <a:sym typeface="Arial MT Pro"/>
            </a:endParaRPr>
          </a:p>
          <a:p>
            <a:pPr algn="l">
              <a:lnSpc>
                <a:spcPts val="2940"/>
              </a:lnSpc>
            </a:pPr>
            <a:r>
              <a:rPr lang="en-US" sz="2100" b="1" dirty="0">
                <a:solidFill>
                  <a:srgbClr val="004A74"/>
                </a:solidFill>
                <a:latin typeface="Arial MT Pro Bold"/>
                <a:ea typeface="Arial MT Pro Bold"/>
                <a:cs typeface="Arial MT Pro Bold"/>
                <a:sym typeface="Arial MT Pro Bold"/>
              </a:rPr>
              <a:t>ADVANCE WHOLE-CHILD AND WHOLE-FAMILY CARE</a:t>
            </a:r>
          </a:p>
          <a:p>
            <a:pPr marL="453390" lvl="1" indent="-226695" algn="l">
              <a:lnSpc>
                <a:spcPts val="2940"/>
              </a:lnSpc>
              <a:buFont typeface="Arial"/>
              <a:buChar char="•"/>
            </a:pPr>
            <a:r>
              <a:rPr lang="en-US" sz="2100" b="1" dirty="0">
                <a:solidFill>
                  <a:srgbClr val="000000"/>
                </a:solidFill>
                <a:latin typeface="Arial MT Pro Bold"/>
                <a:ea typeface="Arial MT Pro Bold"/>
                <a:cs typeface="Arial MT Pro Bold"/>
                <a:sym typeface="Arial MT Pro Bold"/>
              </a:rPr>
              <a:t>Ensure a whole-child and whole-family approach to meeting the health and behavioral health needs of children and youth</a:t>
            </a:r>
            <a:r>
              <a:rPr lang="en-US" sz="2100" dirty="0">
                <a:solidFill>
                  <a:srgbClr val="000000"/>
                </a:solidFill>
                <a:latin typeface="Arial MT Pro"/>
                <a:ea typeface="Arial MT Pro"/>
                <a:cs typeface="Arial MT Pro"/>
                <a:sym typeface="Arial MT Pro"/>
              </a:rPr>
              <a:t> served by the County, particularly those involved in the child welfare system.</a:t>
            </a:r>
          </a:p>
          <a:p>
            <a:pPr algn="l">
              <a:lnSpc>
                <a:spcPts val="2940"/>
              </a:lnSpc>
            </a:pPr>
            <a:r>
              <a:rPr lang="en-US" sz="2100" dirty="0">
                <a:solidFill>
                  <a:srgbClr val="000000"/>
                </a:solidFill>
                <a:latin typeface="Arial MT Pro"/>
                <a:ea typeface="Arial MT Pro"/>
                <a:cs typeface="Arial MT Pro"/>
                <a:sym typeface="Arial MT Pro"/>
              </a:rPr>
              <a:t> </a:t>
            </a:r>
          </a:p>
          <a:p>
            <a:pPr algn="l">
              <a:lnSpc>
                <a:spcPts val="2940"/>
              </a:lnSpc>
            </a:pPr>
            <a:r>
              <a:rPr lang="en-US" sz="2100" b="1" dirty="0">
                <a:solidFill>
                  <a:srgbClr val="004A74"/>
                </a:solidFill>
                <a:latin typeface="Arial MT Pro Bold"/>
                <a:ea typeface="Arial MT Pro Bold"/>
                <a:cs typeface="Arial MT Pro Bold"/>
                <a:sym typeface="Arial MT Pro Bold"/>
              </a:rPr>
              <a:t>ALIGN POLICIES &amp; ADVOCACY</a:t>
            </a:r>
          </a:p>
          <a:p>
            <a:pPr marL="453390" lvl="1" indent="-226695" algn="l">
              <a:lnSpc>
                <a:spcPts val="2940"/>
              </a:lnSpc>
              <a:buFont typeface="Arial"/>
              <a:buChar char="•"/>
            </a:pPr>
            <a:r>
              <a:rPr lang="en-US" sz="2100" b="1" dirty="0">
                <a:solidFill>
                  <a:srgbClr val="000000"/>
                </a:solidFill>
                <a:latin typeface="Arial MT Pro Bold"/>
                <a:ea typeface="Arial MT Pro Bold"/>
                <a:cs typeface="Arial MT Pro Bold"/>
                <a:sym typeface="Arial MT Pro Bold"/>
              </a:rPr>
              <a:t>Strengthen alignment of behavioral health/health policies with child welfare policies, and advocate as needed</a:t>
            </a:r>
            <a:r>
              <a:rPr lang="en-US" sz="2100" dirty="0">
                <a:solidFill>
                  <a:srgbClr val="000000"/>
                </a:solidFill>
                <a:latin typeface="Arial MT Pro"/>
                <a:ea typeface="Arial MT Pro"/>
                <a:cs typeface="Arial MT Pro"/>
                <a:sym typeface="Arial MT Pro"/>
              </a:rPr>
              <a:t> with federal, state,  and managed-care plan partners to support effective implementation.</a:t>
            </a:r>
          </a:p>
        </p:txBody>
      </p:sp>
      <p:sp>
        <p:nvSpPr>
          <p:cNvPr id="7" name="TextBox 7"/>
          <p:cNvSpPr txBox="1"/>
          <p:nvPr/>
        </p:nvSpPr>
        <p:spPr>
          <a:xfrm>
            <a:off x="9144000" y="9716449"/>
            <a:ext cx="9012735" cy="299084"/>
          </a:xfrm>
          <a:prstGeom prst="rect">
            <a:avLst/>
          </a:prstGeom>
        </p:spPr>
        <p:txBody>
          <a:bodyPr lIns="0" tIns="0" rIns="0" bIns="0" rtlCol="0" anchor="t">
            <a:spAutoFit/>
          </a:bodyPr>
          <a:lstStyle/>
          <a:p>
            <a:pPr marL="0" lvl="0" indent="0" algn="l">
              <a:lnSpc>
                <a:spcPts val="1889"/>
              </a:lnSpc>
              <a:spcBef>
                <a:spcPct val="0"/>
              </a:spcBef>
            </a:pPr>
            <a:r>
              <a:rPr lang="en-US" sz="2099" i="1" dirty="0">
                <a:solidFill>
                  <a:srgbClr val="F3772B"/>
                </a:solidFill>
                <a:latin typeface="Arial MT Pro Italics"/>
                <a:ea typeface="Arial MT Pro Italics"/>
                <a:cs typeface="Arial MT Pro Italics"/>
                <a:sym typeface="Arial MT Pro Italics"/>
              </a:rPr>
              <a:t>Focus Area 3: Improving youth behavioral health and health outcomes</a:t>
            </a:r>
          </a:p>
        </p:txBody>
      </p:sp>
      <p:sp>
        <p:nvSpPr>
          <p:cNvPr id="8" name="TextBox 8"/>
          <p:cNvSpPr txBox="1"/>
          <p:nvPr/>
        </p:nvSpPr>
        <p:spPr>
          <a:xfrm>
            <a:off x="1028700" y="3331616"/>
            <a:ext cx="7809076" cy="725805"/>
          </a:xfrm>
          <a:prstGeom prst="rect">
            <a:avLst/>
          </a:prstGeom>
        </p:spPr>
        <p:txBody>
          <a:bodyPr lIns="0" tIns="0" rIns="0" bIns="0" rtlCol="0" anchor="t">
            <a:spAutoFit/>
          </a:bodyPr>
          <a:lstStyle/>
          <a:p>
            <a:pPr marL="0" lvl="0" indent="0" algn="l">
              <a:lnSpc>
                <a:spcPts val="2729"/>
              </a:lnSpc>
            </a:pPr>
            <a:r>
              <a:rPr lang="en-US" sz="2099">
                <a:solidFill>
                  <a:srgbClr val="12100F"/>
                </a:solidFill>
                <a:latin typeface="Arial MT Pro"/>
                <a:ea typeface="Arial MT Pro"/>
                <a:cs typeface="Arial MT Pro"/>
                <a:sym typeface="Arial MT Pro"/>
              </a:rPr>
              <a:t>Lead County efforts</a:t>
            </a:r>
            <a:r>
              <a:rPr lang="en-US" sz="2099" strike="noStrike">
                <a:solidFill>
                  <a:srgbClr val="12100F"/>
                </a:solidFill>
                <a:latin typeface="Arial MT Pro"/>
                <a:ea typeface="Arial MT Pro"/>
                <a:cs typeface="Arial MT Pro"/>
                <a:sym typeface="Arial MT Pro"/>
              </a:rPr>
              <a:t> to build the expertise and partnerships necessary to: </a:t>
            </a:r>
          </a:p>
        </p:txBody>
      </p:sp>
      <p:grpSp>
        <p:nvGrpSpPr>
          <p:cNvPr id="9" name="Group 9"/>
          <p:cNvGrpSpPr/>
          <p:nvPr/>
        </p:nvGrpSpPr>
        <p:grpSpPr>
          <a:xfrm>
            <a:off x="958327" y="1722175"/>
            <a:ext cx="9017917" cy="1437128"/>
            <a:chOff x="0" y="0"/>
            <a:chExt cx="2375089" cy="378503"/>
          </a:xfrm>
        </p:grpSpPr>
        <p:sp>
          <p:nvSpPr>
            <p:cNvPr id="10" name="Freeform 10"/>
            <p:cNvSpPr/>
            <p:nvPr/>
          </p:nvSpPr>
          <p:spPr>
            <a:xfrm>
              <a:off x="0" y="0"/>
              <a:ext cx="2375089" cy="378503"/>
            </a:xfrm>
            <a:custGeom>
              <a:avLst/>
              <a:gdLst/>
              <a:ahLst/>
              <a:cxnLst/>
              <a:rect l="l" t="t" r="r" b="b"/>
              <a:pathLst>
                <a:path w="2375089" h="378503">
                  <a:moveTo>
                    <a:pt x="43784" y="0"/>
                  </a:moveTo>
                  <a:lnTo>
                    <a:pt x="2331306" y="0"/>
                  </a:lnTo>
                  <a:cubicBezTo>
                    <a:pt x="2342918" y="0"/>
                    <a:pt x="2354054" y="4613"/>
                    <a:pt x="2362265" y="12824"/>
                  </a:cubicBezTo>
                  <a:cubicBezTo>
                    <a:pt x="2370476" y="21035"/>
                    <a:pt x="2375089" y="32172"/>
                    <a:pt x="2375089" y="43784"/>
                  </a:cubicBezTo>
                  <a:lnTo>
                    <a:pt x="2375089" y="334719"/>
                  </a:lnTo>
                  <a:cubicBezTo>
                    <a:pt x="2375089" y="358900"/>
                    <a:pt x="2355487" y="378503"/>
                    <a:pt x="2331306" y="378503"/>
                  </a:cubicBezTo>
                  <a:lnTo>
                    <a:pt x="43784" y="378503"/>
                  </a:lnTo>
                  <a:cubicBezTo>
                    <a:pt x="32172" y="378503"/>
                    <a:pt x="21035" y="373890"/>
                    <a:pt x="12824" y="365679"/>
                  </a:cubicBezTo>
                  <a:cubicBezTo>
                    <a:pt x="4613" y="357468"/>
                    <a:pt x="0" y="346331"/>
                    <a:pt x="0" y="334719"/>
                  </a:cubicBezTo>
                  <a:lnTo>
                    <a:pt x="0" y="43784"/>
                  </a:lnTo>
                  <a:cubicBezTo>
                    <a:pt x="0" y="32172"/>
                    <a:pt x="4613" y="21035"/>
                    <a:pt x="12824" y="12824"/>
                  </a:cubicBezTo>
                  <a:cubicBezTo>
                    <a:pt x="21035" y="4613"/>
                    <a:pt x="32172" y="0"/>
                    <a:pt x="43784" y="0"/>
                  </a:cubicBezTo>
                  <a:close/>
                </a:path>
              </a:pathLst>
            </a:custGeom>
            <a:solidFill>
              <a:srgbClr val="004A74"/>
            </a:solidFill>
            <a:ln w="38100" cap="rnd">
              <a:solidFill>
                <a:srgbClr val="004A74"/>
              </a:solidFill>
              <a:prstDash val="solid"/>
              <a:round/>
            </a:ln>
          </p:spPr>
          <p:txBody>
            <a:bodyPr/>
            <a:lstStyle/>
            <a:p>
              <a:endParaRPr lang="en-US"/>
            </a:p>
          </p:txBody>
        </p:sp>
        <p:sp>
          <p:nvSpPr>
            <p:cNvPr id="11" name="TextBox 11"/>
            <p:cNvSpPr txBox="1"/>
            <p:nvPr/>
          </p:nvSpPr>
          <p:spPr>
            <a:xfrm>
              <a:off x="0" y="28575"/>
              <a:ext cx="2375089" cy="349928"/>
            </a:xfrm>
            <a:prstGeom prst="rect">
              <a:avLst/>
            </a:prstGeom>
          </p:spPr>
          <p:txBody>
            <a:bodyPr lIns="190500" tIns="190500" rIns="190500" bIns="190500" rtlCol="0" anchor="ctr"/>
            <a:lstStyle/>
            <a:p>
              <a:pPr algn="l">
                <a:lnSpc>
                  <a:spcPts val="3239"/>
                </a:lnSpc>
              </a:pPr>
              <a:r>
                <a:rPr lang="en-US" sz="3599" b="1">
                  <a:solidFill>
                    <a:srgbClr val="EAF1F4"/>
                  </a:solidFill>
                  <a:latin typeface="Arial MT Pro Bold"/>
                  <a:ea typeface="Arial MT Pro Bold"/>
                  <a:cs typeface="Arial MT Pro Bold"/>
                  <a:sym typeface="Arial MT Pro Bold"/>
                </a:rPr>
                <a:t>Focus Area 3: Improving youth behavioral health and health outcomes </a:t>
              </a:r>
            </a:p>
          </p:txBody>
        </p:sp>
      </p:grpSp>
      <p:sp>
        <p:nvSpPr>
          <p:cNvPr id="12" name="TextBox 12"/>
          <p:cNvSpPr txBox="1"/>
          <p:nvPr/>
        </p:nvSpPr>
        <p:spPr>
          <a:xfrm>
            <a:off x="958327" y="450391"/>
            <a:ext cx="16625133" cy="1271784"/>
          </a:xfrm>
          <a:prstGeom prst="rect">
            <a:avLst/>
          </a:prstGeom>
        </p:spPr>
        <p:txBody>
          <a:bodyPr lIns="0" tIns="0" rIns="0" bIns="0" rtlCol="0" anchor="t">
            <a:spAutoFit/>
          </a:bodyPr>
          <a:lstStyle/>
          <a:p>
            <a:pPr algn="l">
              <a:lnSpc>
                <a:spcPts val="8316"/>
              </a:lnSpc>
            </a:pPr>
            <a:r>
              <a:rPr lang="en-US" sz="8400" b="1">
                <a:solidFill>
                  <a:srgbClr val="F3772B"/>
                </a:solidFill>
                <a:latin typeface="Arial MT Pro Bold"/>
                <a:ea typeface="Arial MT Pro Bold"/>
                <a:cs typeface="Arial MT Pro Bold"/>
                <a:sym typeface="Arial MT Pro Bold"/>
              </a:rPr>
              <a:t>Our strategies</a:t>
            </a:r>
          </a:p>
        </p:txBody>
      </p:sp>
      <p:grpSp>
        <p:nvGrpSpPr>
          <p:cNvPr id="5" name="Group 5"/>
          <p:cNvGrpSpPr/>
          <p:nvPr/>
        </p:nvGrpSpPr>
        <p:grpSpPr>
          <a:xfrm>
            <a:off x="10872088" y="1982362"/>
            <a:ext cx="6489271" cy="6149057"/>
            <a:chOff x="0" y="0"/>
            <a:chExt cx="1005358" cy="952650"/>
          </a:xfrm>
        </p:grpSpPr>
        <p:sp>
          <p:nvSpPr>
            <p:cNvPr id="6" name="Freeform 6"/>
            <p:cNvSpPr/>
            <p:nvPr/>
          </p:nvSpPr>
          <p:spPr>
            <a:xfrm>
              <a:off x="0" y="0"/>
              <a:ext cx="1005358" cy="952650"/>
            </a:xfrm>
            <a:custGeom>
              <a:avLst/>
              <a:gdLst/>
              <a:ahLst/>
              <a:cxnLst/>
              <a:rect l="l" t="t" r="r" b="b"/>
              <a:pathLst>
                <a:path w="1005358" h="952650">
                  <a:moveTo>
                    <a:pt x="0" y="0"/>
                  </a:moveTo>
                  <a:lnTo>
                    <a:pt x="1005358" y="0"/>
                  </a:lnTo>
                  <a:lnTo>
                    <a:pt x="1005358" y="952650"/>
                  </a:lnTo>
                  <a:lnTo>
                    <a:pt x="0" y="952650"/>
                  </a:lnTo>
                  <a:close/>
                </a:path>
              </a:pathLst>
            </a:custGeom>
            <a:blipFill>
              <a:blip r:embed="rId3"/>
              <a:stretch>
                <a:fillRect l="-21112" r="-21112"/>
              </a:stretch>
            </a:blipFill>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rot="706155">
            <a:off x="-2952486" y="4322760"/>
            <a:ext cx="10943739" cy="11928481"/>
            <a:chOff x="0" y="0"/>
            <a:chExt cx="5580380" cy="6082515"/>
          </a:xfrm>
        </p:grpSpPr>
        <p:sp>
          <p:nvSpPr>
            <p:cNvPr id="3" name="Freeform 3"/>
            <p:cNvSpPr/>
            <p:nvPr/>
          </p:nvSpPr>
          <p:spPr>
            <a:xfrm>
              <a:off x="-635000" y="-673100"/>
              <a:ext cx="6488430" cy="7057875"/>
            </a:xfrm>
            <a:custGeom>
              <a:avLst/>
              <a:gdLst/>
              <a:ahLst/>
              <a:cxnLst/>
              <a:rect l="l" t="t" r="r" b="b"/>
              <a:pathLst>
                <a:path w="6488430" h="7057875">
                  <a:moveTo>
                    <a:pt x="5344160" y="1133341"/>
                  </a:moveTo>
                  <a:cubicBezTo>
                    <a:pt x="4573270" y="651510"/>
                    <a:pt x="3856990" y="1202147"/>
                    <a:pt x="3284220" y="1202147"/>
                  </a:cubicBezTo>
                  <a:cubicBezTo>
                    <a:pt x="2839720" y="1202147"/>
                    <a:pt x="2001520" y="0"/>
                    <a:pt x="1000760" y="1445264"/>
                  </a:cubicBezTo>
                  <a:cubicBezTo>
                    <a:pt x="0" y="3027819"/>
                    <a:pt x="1247140" y="4517103"/>
                    <a:pt x="2368550" y="5818314"/>
                  </a:cubicBezTo>
                  <a:cubicBezTo>
                    <a:pt x="3489960" y="7057875"/>
                    <a:pt x="5013960" y="7040095"/>
                    <a:pt x="5894070" y="5552261"/>
                  </a:cubicBezTo>
                  <a:cubicBezTo>
                    <a:pt x="6488430" y="4509458"/>
                    <a:pt x="6229350" y="1692969"/>
                    <a:pt x="5344160" y="1133341"/>
                  </a:cubicBezTo>
                  <a:close/>
                </a:path>
              </a:pathLst>
            </a:custGeom>
            <a:solidFill>
              <a:srgbClr val="004A74">
                <a:alpha val="9804"/>
              </a:srgbClr>
            </a:solidFill>
            <a:ln w="12700">
              <a:noFill/>
            </a:ln>
          </p:spPr>
          <p:txBody>
            <a:bodyPr/>
            <a:lstStyle/>
            <a:p>
              <a:endParaRPr lang="en-US"/>
            </a:p>
          </p:txBody>
        </p:sp>
      </p:grpSp>
      <p:sp>
        <p:nvSpPr>
          <p:cNvPr id="4" name="TextBox 4"/>
          <p:cNvSpPr txBox="1"/>
          <p:nvPr/>
        </p:nvSpPr>
        <p:spPr>
          <a:xfrm>
            <a:off x="642443" y="1423369"/>
            <a:ext cx="10160130" cy="2613129"/>
          </a:xfrm>
          <a:prstGeom prst="rect">
            <a:avLst/>
          </a:prstGeom>
        </p:spPr>
        <p:txBody>
          <a:bodyPr lIns="0" tIns="0" rIns="0" bIns="0" rtlCol="0" anchor="t">
            <a:spAutoFit/>
          </a:bodyPr>
          <a:lstStyle/>
          <a:p>
            <a:pPr marL="0" lvl="0" indent="0" algn="l">
              <a:lnSpc>
                <a:spcPts val="9314"/>
              </a:lnSpc>
            </a:pPr>
            <a:r>
              <a:rPr lang="en-US" sz="9408" b="1" spc="-470">
                <a:solidFill>
                  <a:srgbClr val="F3772B"/>
                </a:solidFill>
                <a:latin typeface="Arial MT Pro Bold"/>
                <a:ea typeface="Arial MT Pro Bold"/>
                <a:cs typeface="Arial MT Pro Bold"/>
                <a:sym typeface="Arial MT Pro Bold"/>
              </a:rPr>
              <a:t>How will we know we’re successful?</a:t>
            </a:r>
          </a:p>
        </p:txBody>
      </p:sp>
      <p:sp>
        <p:nvSpPr>
          <p:cNvPr id="5" name="TextBox 5"/>
          <p:cNvSpPr txBox="1"/>
          <p:nvPr/>
        </p:nvSpPr>
        <p:spPr>
          <a:xfrm>
            <a:off x="10450666" y="1337644"/>
            <a:ext cx="7194891" cy="4118610"/>
          </a:xfrm>
          <a:prstGeom prst="rect">
            <a:avLst/>
          </a:prstGeom>
        </p:spPr>
        <p:txBody>
          <a:bodyPr lIns="0" tIns="0" rIns="0" bIns="0" rtlCol="0" anchor="t">
            <a:spAutoFit/>
          </a:bodyPr>
          <a:lstStyle/>
          <a:p>
            <a:pPr algn="l">
              <a:lnSpc>
                <a:spcPts val="2940"/>
              </a:lnSpc>
            </a:pPr>
            <a:r>
              <a:rPr lang="en-US" sz="2100" b="1" dirty="0">
                <a:solidFill>
                  <a:srgbClr val="004A74"/>
                </a:solidFill>
                <a:latin typeface="Arial MT Pro Bold"/>
                <a:ea typeface="Arial MT Pro Bold"/>
                <a:cs typeface="Arial MT Pro Bold"/>
                <a:sym typeface="Arial MT Pro Bold"/>
              </a:rPr>
              <a:t>UNDERSTANDING THE SYSTEM WE ARE SHIFTING</a:t>
            </a:r>
          </a:p>
          <a:p>
            <a:pPr algn="l">
              <a:lnSpc>
                <a:spcPts val="2940"/>
              </a:lnSpc>
            </a:pPr>
            <a:endParaRPr lang="en-US" sz="2100" b="1" dirty="0">
              <a:solidFill>
                <a:srgbClr val="004A74"/>
              </a:solidFill>
              <a:latin typeface="Arial MT Pro Bold"/>
              <a:ea typeface="Arial MT Pro Bold"/>
              <a:cs typeface="Arial MT Pro Bold"/>
              <a:sym typeface="Arial MT Pro Bold"/>
            </a:endParaRPr>
          </a:p>
          <a:p>
            <a:pPr algn="l">
              <a:lnSpc>
                <a:spcPts val="2940"/>
              </a:lnSpc>
            </a:pPr>
            <a:r>
              <a:rPr lang="en-US" sz="2100" dirty="0">
                <a:solidFill>
                  <a:srgbClr val="12100F"/>
                </a:solidFill>
                <a:latin typeface="Arial MT Pro"/>
                <a:ea typeface="Arial MT Pro"/>
                <a:cs typeface="Arial MT Pro"/>
                <a:sym typeface="Arial MT Pro"/>
              </a:rPr>
              <a:t>OCFW’s work is</a:t>
            </a:r>
            <a:r>
              <a:rPr lang="en-US" sz="2100" b="1" dirty="0">
                <a:solidFill>
                  <a:srgbClr val="12100F"/>
                </a:solidFill>
                <a:latin typeface="Arial MT Pro Bold"/>
                <a:ea typeface="Arial MT Pro Bold"/>
                <a:cs typeface="Arial MT Pro Bold"/>
                <a:sym typeface="Arial MT Pro Bold"/>
              </a:rPr>
              <a:t> systems change</a:t>
            </a:r>
            <a:r>
              <a:rPr lang="en-US" sz="2100" dirty="0">
                <a:solidFill>
                  <a:srgbClr val="12100F"/>
                </a:solidFill>
                <a:latin typeface="Arial MT Pro"/>
                <a:ea typeface="Arial MT Pro"/>
                <a:cs typeface="Arial MT Pro"/>
                <a:sym typeface="Arial MT Pro"/>
              </a:rPr>
              <a:t>: reshaping the structures and conditions that hold problems in place. Systems change is </a:t>
            </a:r>
            <a:r>
              <a:rPr lang="en-US" sz="2100" b="1" dirty="0">
                <a:solidFill>
                  <a:srgbClr val="12100F"/>
                </a:solidFill>
                <a:latin typeface="Arial MT Pro Bold"/>
                <a:ea typeface="Arial MT Pro Bold"/>
                <a:cs typeface="Arial MT Pro Bold"/>
                <a:sym typeface="Arial MT Pro Bold"/>
              </a:rPr>
              <a:t>complex, takes time, and cannot be measured by a single indicator</a:t>
            </a:r>
            <a:r>
              <a:rPr lang="en-US" sz="2100" dirty="0">
                <a:solidFill>
                  <a:srgbClr val="12100F"/>
                </a:solidFill>
                <a:latin typeface="Arial MT Pro"/>
                <a:ea typeface="Arial MT Pro"/>
                <a:cs typeface="Arial MT Pro"/>
                <a:sym typeface="Arial MT Pro"/>
              </a:rPr>
              <a:t>. </a:t>
            </a:r>
          </a:p>
          <a:p>
            <a:pPr algn="l">
              <a:lnSpc>
                <a:spcPts val="2940"/>
              </a:lnSpc>
            </a:pPr>
            <a:endParaRPr lang="en-US" sz="2100" dirty="0">
              <a:solidFill>
                <a:srgbClr val="12100F"/>
              </a:solidFill>
              <a:latin typeface="Arial MT Pro"/>
              <a:ea typeface="Arial MT Pro"/>
              <a:cs typeface="Arial MT Pro"/>
              <a:sym typeface="Arial MT Pro"/>
            </a:endParaRPr>
          </a:p>
          <a:p>
            <a:pPr algn="l">
              <a:lnSpc>
                <a:spcPts val="2940"/>
              </a:lnSpc>
            </a:pPr>
            <a:r>
              <a:rPr lang="en-US" sz="2100" dirty="0">
                <a:solidFill>
                  <a:srgbClr val="12100F"/>
                </a:solidFill>
                <a:latin typeface="Arial MT Pro"/>
                <a:ea typeface="Arial MT Pro"/>
                <a:cs typeface="Arial MT Pro"/>
                <a:sym typeface="Arial MT Pro"/>
              </a:rPr>
              <a:t>Drawing from </a:t>
            </a:r>
            <a:r>
              <a:rPr lang="en-US" sz="2100" u="sng" dirty="0">
                <a:solidFill>
                  <a:srgbClr val="12100F"/>
                </a:solidFill>
                <a:latin typeface="Arial MT Pro"/>
                <a:ea typeface="Arial MT Pro"/>
                <a:cs typeface="Arial MT Pro"/>
                <a:sym typeface="Arial MT Pro"/>
                <a:hlinkClick r:id="rId3" tooltip="https://www.fsg.org/resource/water_of_systems_change/"/>
              </a:rPr>
              <a:t>FSG’s Water of Systems Change</a:t>
            </a:r>
            <a:r>
              <a:rPr lang="en-US" sz="2100" dirty="0">
                <a:solidFill>
                  <a:srgbClr val="12100F"/>
                </a:solidFill>
                <a:latin typeface="Arial MT Pro"/>
                <a:ea typeface="Arial MT Pro"/>
                <a:cs typeface="Arial MT Pro"/>
                <a:sym typeface="Arial MT Pro"/>
              </a:rPr>
              <a:t>, we know progress happens when conditions shift across </a:t>
            </a:r>
            <a:r>
              <a:rPr lang="en-US" sz="2100" b="1" dirty="0">
                <a:solidFill>
                  <a:srgbClr val="12100F"/>
                </a:solidFill>
                <a:latin typeface="Arial MT Pro Bold"/>
                <a:ea typeface="Arial MT Pro Bold"/>
                <a:cs typeface="Arial MT Pro Bold"/>
                <a:sym typeface="Arial MT Pro Bold"/>
              </a:rPr>
              <a:t>policies, practices, relationships, power dynamics, and mental models</a:t>
            </a:r>
            <a:r>
              <a:rPr lang="en-US" sz="2100" dirty="0">
                <a:solidFill>
                  <a:srgbClr val="12100F"/>
                </a:solidFill>
                <a:latin typeface="Arial MT Pro"/>
                <a:ea typeface="Arial MT Pro"/>
                <a:cs typeface="Arial MT Pro"/>
                <a:sym typeface="Arial MT Pro"/>
              </a:rPr>
              <a:t>.</a:t>
            </a:r>
          </a:p>
        </p:txBody>
      </p:sp>
      <p:sp>
        <p:nvSpPr>
          <p:cNvPr id="6" name="TextBox 6"/>
          <p:cNvSpPr txBox="1"/>
          <p:nvPr/>
        </p:nvSpPr>
        <p:spPr>
          <a:xfrm>
            <a:off x="10450666" y="5800792"/>
            <a:ext cx="7194891" cy="4118268"/>
          </a:xfrm>
          <a:prstGeom prst="rect">
            <a:avLst/>
          </a:prstGeom>
        </p:spPr>
        <p:txBody>
          <a:bodyPr lIns="0" tIns="0" rIns="0" bIns="0" rtlCol="0" anchor="t">
            <a:spAutoFit/>
          </a:bodyPr>
          <a:lstStyle/>
          <a:p>
            <a:pPr algn="l">
              <a:lnSpc>
                <a:spcPts val="2940"/>
              </a:lnSpc>
            </a:pPr>
            <a:r>
              <a:rPr lang="en-US" sz="2100" b="1" dirty="0">
                <a:solidFill>
                  <a:srgbClr val="004A74"/>
                </a:solidFill>
                <a:latin typeface="Arial MT Pro Bold"/>
                <a:ea typeface="Arial MT Pro Bold"/>
                <a:cs typeface="Arial MT Pro Bold"/>
                <a:sym typeface="Arial MT Pro Bold"/>
              </a:rPr>
              <a:t>DEFINING WHAT WE WANT TO LEARN</a:t>
            </a:r>
          </a:p>
          <a:p>
            <a:pPr algn="l">
              <a:lnSpc>
                <a:spcPts val="2940"/>
              </a:lnSpc>
            </a:pPr>
            <a:endParaRPr lang="en-US" sz="2100" b="1" dirty="0">
              <a:solidFill>
                <a:srgbClr val="004A74"/>
              </a:solidFill>
              <a:latin typeface="Arial MT Pro Bold"/>
              <a:ea typeface="Arial MT Pro Bold"/>
              <a:cs typeface="Arial MT Pro Bold"/>
              <a:sym typeface="Arial MT Pro Bold"/>
            </a:endParaRPr>
          </a:p>
          <a:p>
            <a:pPr algn="l">
              <a:lnSpc>
                <a:spcPts val="2940"/>
              </a:lnSpc>
            </a:pPr>
            <a:r>
              <a:rPr lang="en-US" sz="2100" dirty="0">
                <a:solidFill>
                  <a:srgbClr val="12100F"/>
                </a:solidFill>
                <a:latin typeface="Arial MT Pro"/>
                <a:ea typeface="Arial MT Pro"/>
                <a:cs typeface="Arial MT Pro"/>
                <a:sym typeface="Arial MT Pro"/>
              </a:rPr>
              <a:t>We can track progress by asking:</a:t>
            </a:r>
          </a:p>
          <a:p>
            <a:pPr marL="453390" lvl="1" indent="-226695" algn="l">
              <a:lnSpc>
                <a:spcPts val="2940"/>
              </a:lnSpc>
              <a:buFont typeface="Arial"/>
              <a:buChar char="•"/>
            </a:pPr>
            <a:r>
              <a:rPr lang="en-US" sz="2100" dirty="0">
                <a:solidFill>
                  <a:srgbClr val="12100F"/>
                </a:solidFill>
                <a:latin typeface="Arial MT Pro"/>
                <a:ea typeface="Arial MT Pro"/>
                <a:cs typeface="Arial MT Pro"/>
                <a:sym typeface="Arial MT Pro"/>
              </a:rPr>
              <a:t>Are partners working together in</a:t>
            </a:r>
            <a:r>
              <a:rPr lang="en-US" sz="2100" b="1" dirty="0">
                <a:solidFill>
                  <a:srgbClr val="12100F"/>
                </a:solidFill>
                <a:latin typeface="Arial MT Pro Bold"/>
                <a:ea typeface="Arial MT Pro Bold"/>
                <a:cs typeface="Arial MT Pro Bold"/>
                <a:sym typeface="Arial MT Pro Bold"/>
              </a:rPr>
              <a:t> new and better ways</a:t>
            </a:r>
            <a:r>
              <a:rPr lang="en-US" sz="2100" dirty="0">
                <a:solidFill>
                  <a:srgbClr val="12100F"/>
                </a:solidFill>
                <a:latin typeface="Arial MT Pro"/>
                <a:ea typeface="Arial MT Pro"/>
                <a:cs typeface="Arial MT Pro"/>
                <a:sym typeface="Arial MT Pro"/>
              </a:rPr>
              <a:t>?</a:t>
            </a:r>
          </a:p>
          <a:p>
            <a:pPr marL="453390" lvl="1" indent="-226695" algn="l">
              <a:lnSpc>
                <a:spcPts val="2940"/>
              </a:lnSpc>
              <a:buFont typeface="Arial"/>
              <a:buChar char="•"/>
            </a:pPr>
            <a:r>
              <a:rPr lang="en-US" sz="2100" dirty="0">
                <a:solidFill>
                  <a:srgbClr val="12100F"/>
                </a:solidFill>
                <a:latin typeface="Arial MT Pro"/>
                <a:ea typeface="Arial MT Pro"/>
                <a:cs typeface="Arial MT Pro"/>
                <a:sym typeface="Arial MT Pro"/>
              </a:rPr>
              <a:t>Are </a:t>
            </a:r>
            <a:r>
              <a:rPr lang="en-US" sz="2100" b="1" dirty="0">
                <a:solidFill>
                  <a:srgbClr val="12100F"/>
                </a:solidFill>
                <a:latin typeface="Arial MT Pro Bold"/>
                <a:ea typeface="Arial MT Pro Bold"/>
                <a:cs typeface="Arial MT Pro Bold"/>
                <a:sym typeface="Arial MT Pro Bold"/>
              </a:rPr>
              <a:t>policies and funding</a:t>
            </a:r>
            <a:r>
              <a:rPr lang="en-US" sz="2100" dirty="0">
                <a:solidFill>
                  <a:srgbClr val="12100F"/>
                </a:solidFill>
                <a:latin typeface="Arial MT Pro"/>
                <a:ea typeface="Arial MT Pro"/>
                <a:cs typeface="Arial MT Pro"/>
                <a:sym typeface="Arial MT Pro"/>
              </a:rPr>
              <a:t> moving to support whole-child/whole-family care in flexible and sustainable ways?</a:t>
            </a:r>
          </a:p>
          <a:p>
            <a:pPr marL="453390" lvl="1" indent="-226695" algn="l">
              <a:lnSpc>
                <a:spcPts val="2940"/>
              </a:lnSpc>
              <a:buFont typeface="Arial"/>
              <a:buChar char="•"/>
            </a:pPr>
            <a:r>
              <a:rPr lang="en-US" sz="2100" dirty="0">
                <a:solidFill>
                  <a:srgbClr val="12100F"/>
                </a:solidFill>
                <a:latin typeface="Arial MT Pro"/>
                <a:ea typeface="Arial MT Pro"/>
                <a:cs typeface="Arial MT Pro"/>
                <a:sym typeface="Arial MT Pro"/>
              </a:rPr>
              <a:t>Are</a:t>
            </a:r>
            <a:r>
              <a:rPr lang="en-US" sz="2100" b="1" dirty="0">
                <a:solidFill>
                  <a:srgbClr val="12100F"/>
                </a:solidFill>
                <a:latin typeface="Arial MT Pro Bold"/>
                <a:ea typeface="Arial MT Pro Bold"/>
                <a:cs typeface="Arial MT Pro Bold"/>
                <a:sym typeface="Arial MT Pro Bold"/>
              </a:rPr>
              <a:t> communities and families shaping solutions</a:t>
            </a:r>
            <a:r>
              <a:rPr lang="en-US" sz="2100" dirty="0">
                <a:solidFill>
                  <a:srgbClr val="12100F"/>
                </a:solidFill>
                <a:latin typeface="Arial MT Pro"/>
                <a:ea typeface="Arial MT Pro"/>
                <a:cs typeface="Arial MT Pro"/>
                <a:sym typeface="Arial MT Pro"/>
              </a:rPr>
              <a:t>?</a:t>
            </a:r>
          </a:p>
          <a:p>
            <a:pPr marL="453390" lvl="1" indent="-226695" algn="l">
              <a:lnSpc>
                <a:spcPts val="2940"/>
              </a:lnSpc>
              <a:buFont typeface="Arial"/>
              <a:buChar char="•"/>
            </a:pPr>
            <a:r>
              <a:rPr lang="en-US" sz="2100" dirty="0">
                <a:solidFill>
                  <a:srgbClr val="12100F"/>
                </a:solidFill>
                <a:latin typeface="Arial MT Pro"/>
                <a:ea typeface="Arial MT Pro"/>
                <a:cs typeface="Arial MT Pro"/>
                <a:sym typeface="Arial MT Pro"/>
              </a:rPr>
              <a:t>Are </a:t>
            </a:r>
            <a:r>
              <a:rPr lang="en-US" sz="2100" b="1" dirty="0">
                <a:solidFill>
                  <a:srgbClr val="12100F"/>
                </a:solidFill>
                <a:latin typeface="Arial MT Pro Bold"/>
                <a:ea typeface="Arial MT Pro Bold"/>
                <a:cs typeface="Arial MT Pro Bold"/>
                <a:sym typeface="Arial MT Pro Bold"/>
              </a:rPr>
              <a:t>narratives about child and family wellbeing </a:t>
            </a:r>
            <a:r>
              <a:rPr lang="en-US" sz="2100" dirty="0">
                <a:solidFill>
                  <a:srgbClr val="12100F"/>
                </a:solidFill>
                <a:latin typeface="Arial MT Pro"/>
                <a:ea typeface="Arial MT Pro"/>
                <a:cs typeface="Arial MT Pro"/>
                <a:sym typeface="Arial MT Pro"/>
              </a:rPr>
              <a:t>shifting toward equity and prevention?</a:t>
            </a:r>
          </a:p>
          <a:p>
            <a:pPr marL="453390" lvl="1" indent="-226695" algn="l">
              <a:lnSpc>
                <a:spcPts val="2940"/>
              </a:lnSpc>
              <a:buFont typeface="Arial"/>
              <a:buChar char="•"/>
            </a:pPr>
            <a:r>
              <a:rPr lang="en-US" sz="2100" b="1" dirty="0">
                <a:solidFill>
                  <a:srgbClr val="12100F"/>
                </a:solidFill>
                <a:latin typeface="Arial MT Pro Bold"/>
                <a:ea typeface="Arial MT Pro Bold"/>
                <a:cs typeface="Arial MT Pro Bold"/>
                <a:sym typeface="Arial MT Pro Bold"/>
              </a:rPr>
              <a:t>Are children and families better off as a result</a:t>
            </a:r>
            <a:r>
              <a:rPr lang="en-US" sz="2100" dirty="0">
                <a:solidFill>
                  <a:srgbClr val="12100F"/>
                </a:solidFill>
                <a:latin typeface="Arial MT Pro"/>
                <a:ea typeface="Arial MT Pro"/>
                <a:cs typeface="Arial MT Pro"/>
                <a:sym typeface="Arial MT Pro"/>
              </a:rPr>
              <a:t>?</a:t>
            </a:r>
          </a:p>
          <a:p>
            <a:pPr algn="l">
              <a:lnSpc>
                <a:spcPts val="2940"/>
              </a:lnSpc>
            </a:pPr>
            <a:endParaRPr lang="en-US" sz="2100" dirty="0">
              <a:solidFill>
                <a:srgbClr val="12100F"/>
              </a:solidFill>
              <a:latin typeface="Arial MT Pro"/>
              <a:ea typeface="Arial MT Pro"/>
              <a:cs typeface="Arial MT Pro"/>
              <a:sym typeface="Arial MT Pro"/>
            </a:endParaRPr>
          </a:p>
        </p:txBody>
      </p:sp>
      <p:sp>
        <p:nvSpPr>
          <p:cNvPr id="7" name="TextBox 7"/>
          <p:cNvSpPr txBox="1"/>
          <p:nvPr/>
        </p:nvSpPr>
        <p:spPr>
          <a:xfrm>
            <a:off x="642443" y="558139"/>
            <a:ext cx="8950998" cy="339089"/>
          </a:xfrm>
          <a:prstGeom prst="rect">
            <a:avLst/>
          </a:prstGeom>
        </p:spPr>
        <p:txBody>
          <a:bodyPr lIns="0" tIns="0" rIns="0" bIns="0" rtlCol="0" anchor="t">
            <a:spAutoFit/>
          </a:bodyPr>
          <a:lstStyle/>
          <a:p>
            <a:pPr algn="l">
              <a:lnSpc>
                <a:spcPts val="2159"/>
              </a:lnSpc>
            </a:pPr>
            <a:r>
              <a:rPr lang="en-US" sz="2399" b="1">
                <a:solidFill>
                  <a:srgbClr val="12100F"/>
                </a:solidFill>
                <a:latin typeface="Arial MT Pro Bold"/>
                <a:ea typeface="Arial MT Pro Bold"/>
                <a:cs typeface="Arial MT Pro Bold"/>
                <a:sym typeface="Arial MT Pro Bold"/>
              </a:rPr>
              <a:t>STRATEGIC PLAN 2025-2030</a:t>
            </a:r>
          </a:p>
        </p:txBody>
      </p:sp>
      <p:grpSp>
        <p:nvGrpSpPr>
          <p:cNvPr id="8" name="Group 8"/>
          <p:cNvGrpSpPr/>
          <p:nvPr/>
        </p:nvGrpSpPr>
        <p:grpSpPr>
          <a:xfrm>
            <a:off x="1359047" y="4560373"/>
            <a:ext cx="7784953" cy="4576061"/>
            <a:chOff x="0" y="0"/>
            <a:chExt cx="1192285" cy="700836"/>
          </a:xfrm>
        </p:grpSpPr>
        <p:sp>
          <p:nvSpPr>
            <p:cNvPr id="9" name="Freeform 9"/>
            <p:cNvSpPr/>
            <p:nvPr/>
          </p:nvSpPr>
          <p:spPr>
            <a:xfrm>
              <a:off x="0" y="0"/>
              <a:ext cx="1192285" cy="700836"/>
            </a:xfrm>
            <a:custGeom>
              <a:avLst/>
              <a:gdLst/>
              <a:ahLst/>
              <a:cxnLst/>
              <a:rect l="l" t="t" r="r" b="b"/>
              <a:pathLst>
                <a:path w="1192285" h="700836">
                  <a:moveTo>
                    <a:pt x="0" y="0"/>
                  </a:moveTo>
                  <a:lnTo>
                    <a:pt x="1192285" y="0"/>
                  </a:lnTo>
                  <a:lnTo>
                    <a:pt x="1192285" y="700836"/>
                  </a:lnTo>
                  <a:lnTo>
                    <a:pt x="0" y="700836"/>
                  </a:lnTo>
                  <a:close/>
                </a:path>
              </a:pathLst>
            </a:custGeom>
            <a:blipFill>
              <a:blip r:embed="rId4"/>
              <a:stretch>
                <a:fillRect r="-9848" b="-5119"/>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sp>
        <p:nvSpPr>
          <p:cNvPr id="9" name="Freeform 9"/>
          <p:cNvSpPr/>
          <p:nvPr/>
        </p:nvSpPr>
        <p:spPr>
          <a:xfrm rot="733669">
            <a:off x="-4144217" y="2080919"/>
            <a:ext cx="12724525" cy="1259798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004A74">
              <a:alpha val="9804"/>
            </a:srgbClr>
          </a:solidFill>
          <a:ln w="12700">
            <a:noFill/>
          </a:ln>
        </p:spPr>
        <p:txBody>
          <a:bodyPr/>
          <a:lstStyle/>
          <a:p>
            <a:endParaRPr lang="en-US" dirty="0"/>
          </a:p>
        </p:txBody>
      </p:sp>
      <p:sp>
        <p:nvSpPr>
          <p:cNvPr id="2" name="TextBox 2"/>
          <p:cNvSpPr txBox="1"/>
          <p:nvPr/>
        </p:nvSpPr>
        <p:spPr>
          <a:xfrm>
            <a:off x="1085634" y="257175"/>
            <a:ext cx="16412996" cy="3816349"/>
          </a:xfrm>
          <a:prstGeom prst="rect">
            <a:avLst/>
          </a:prstGeom>
        </p:spPr>
        <p:txBody>
          <a:bodyPr lIns="0" tIns="0" rIns="0" bIns="0" rtlCol="0" anchor="t">
            <a:spAutoFit/>
          </a:bodyPr>
          <a:lstStyle/>
          <a:p>
            <a:pPr algn="l">
              <a:lnSpc>
                <a:spcPts val="28000"/>
              </a:lnSpc>
              <a:spcBef>
                <a:spcPct val="0"/>
              </a:spcBef>
            </a:pPr>
            <a:r>
              <a:rPr lang="en-US" sz="20000" b="1" spc="-1000">
                <a:solidFill>
                  <a:srgbClr val="F3772B"/>
                </a:solidFill>
                <a:latin typeface="Arial MT Pro Bold"/>
                <a:ea typeface="Arial MT Pro Bold"/>
                <a:cs typeface="Arial MT Pro Bold"/>
                <a:sym typeface="Arial MT Pro Bold"/>
              </a:rPr>
              <a:t>Conclusion</a:t>
            </a:r>
          </a:p>
        </p:txBody>
      </p:sp>
      <p:sp>
        <p:nvSpPr>
          <p:cNvPr id="3" name="TextBox 3"/>
          <p:cNvSpPr txBox="1"/>
          <p:nvPr/>
        </p:nvSpPr>
        <p:spPr>
          <a:xfrm>
            <a:off x="9863424" y="4528496"/>
            <a:ext cx="7395876" cy="4944495"/>
          </a:xfrm>
          <a:prstGeom prst="rect">
            <a:avLst/>
          </a:prstGeom>
        </p:spPr>
        <p:txBody>
          <a:bodyPr lIns="0" tIns="0" rIns="0" bIns="0" rtlCol="0" anchor="t">
            <a:spAutoFit/>
          </a:bodyPr>
          <a:lstStyle/>
          <a:p>
            <a:pPr marL="0" lvl="0" indent="0" algn="l">
              <a:lnSpc>
                <a:spcPts val="4317"/>
              </a:lnSpc>
            </a:pPr>
            <a:r>
              <a:rPr lang="en-US" sz="3399" spc="-101" dirty="0">
                <a:solidFill>
                  <a:srgbClr val="12100F"/>
                </a:solidFill>
                <a:latin typeface="Arial MT Pro"/>
                <a:ea typeface="Arial MT Pro"/>
                <a:cs typeface="Arial MT Pro"/>
                <a:sym typeface="Arial MT Pro"/>
              </a:rPr>
              <a:t>OCFW is</a:t>
            </a:r>
            <a:r>
              <a:rPr lang="en-US" sz="3399" u="none" strike="noStrike" spc="-101" dirty="0">
                <a:solidFill>
                  <a:srgbClr val="12100F"/>
                </a:solidFill>
                <a:latin typeface="Arial MT Pro"/>
                <a:ea typeface="Arial MT Pro"/>
                <a:cs typeface="Arial MT Pro"/>
                <a:sym typeface="Arial MT Pro"/>
              </a:rPr>
              <a:t> transforming how LA County supports children and families — moving upstream, centering </a:t>
            </a:r>
            <a:r>
              <a:rPr lang="en-US" sz="3399" spc="-101" dirty="0">
                <a:solidFill>
                  <a:srgbClr val="12100F"/>
                </a:solidFill>
                <a:latin typeface="Arial MT Pro"/>
                <a:ea typeface="Arial MT Pro"/>
                <a:cs typeface="Arial MT Pro"/>
                <a:sym typeface="Arial MT Pro"/>
              </a:rPr>
              <a:t>our most vulnerable populations</a:t>
            </a:r>
            <a:r>
              <a:rPr lang="en-US" sz="3399" u="none" strike="noStrike" spc="-101" dirty="0">
                <a:solidFill>
                  <a:srgbClr val="12100F"/>
                </a:solidFill>
                <a:latin typeface="Arial MT Pro"/>
                <a:ea typeface="Arial MT Pro"/>
                <a:cs typeface="Arial MT Pro"/>
                <a:sym typeface="Arial MT Pro"/>
              </a:rPr>
              <a:t>, and aligning systems. This plan builds on past progress and sets a clear path forward: a coordinated network where every child is safe, supported, and able to thrive.</a:t>
            </a:r>
          </a:p>
          <a:p>
            <a:pPr marL="0" lvl="0" indent="0" algn="l">
              <a:lnSpc>
                <a:spcPts val="4317"/>
              </a:lnSpc>
            </a:pPr>
            <a:endParaRPr lang="en-US" sz="3399" u="none" strike="noStrike" spc="-101" dirty="0">
              <a:solidFill>
                <a:srgbClr val="12100F"/>
              </a:solidFill>
              <a:latin typeface="Arial MT Pro"/>
              <a:ea typeface="Arial MT Pro"/>
              <a:cs typeface="Arial MT Pro"/>
              <a:sym typeface="Arial MT Pro"/>
            </a:endParaRPr>
          </a:p>
        </p:txBody>
      </p:sp>
      <p:sp>
        <p:nvSpPr>
          <p:cNvPr id="4" name="TextBox 4"/>
          <p:cNvSpPr txBox="1"/>
          <p:nvPr/>
        </p:nvSpPr>
        <p:spPr>
          <a:xfrm>
            <a:off x="642443" y="9485814"/>
            <a:ext cx="5293517" cy="295915"/>
          </a:xfrm>
          <a:prstGeom prst="rect">
            <a:avLst/>
          </a:prstGeom>
        </p:spPr>
        <p:txBody>
          <a:bodyPr lIns="0" tIns="0" rIns="0" bIns="0" rtlCol="0" anchor="t">
            <a:spAutoFit/>
          </a:bodyPr>
          <a:lstStyle/>
          <a:p>
            <a:pPr algn="l">
              <a:lnSpc>
                <a:spcPts val="2159"/>
              </a:lnSpc>
            </a:pPr>
            <a:r>
              <a:rPr lang="en-US" sz="2399" b="1" dirty="0">
                <a:solidFill>
                  <a:srgbClr val="12100F"/>
                </a:solidFill>
                <a:latin typeface="Arial MT Pro Bold"/>
                <a:ea typeface="Arial MT Pro Bold"/>
                <a:cs typeface="Arial MT Pro Bold"/>
                <a:sym typeface="Arial MT Pro Bold"/>
              </a:rPr>
              <a:t>WELLBEING.LACOUNTY.GOV</a:t>
            </a:r>
          </a:p>
        </p:txBody>
      </p:sp>
      <p:sp>
        <p:nvSpPr>
          <p:cNvPr id="5" name="TextBox 5"/>
          <p:cNvSpPr txBox="1"/>
          <p:nvPr/>
        </p:nvSpPr>
        <p:spPr>
          <a:xfrm>
            <a:off x="12919657" y="9485814"/>
            <a:ext cx="4725900" cy="339089"/>
          </a:xfrm>
          <a:prstGeom prst="rect">
            <a:avLst/>
          </a:prstGeom>
        </p:spPr>
        <p:txBody>
          <a:bodyPr lIns="0" tIns="0" rIns="0" bIns="0" rtlCol="0" anchor="t">
            <a:spAutoFit/>
          </a:bodyPr>
          <a:lstStyle/>
          <a:p>
            <a:pPr marL="0" lvl="0" indent="0" algn="r">
              <a:lnSpc>
                <a:spcPts val="2159"/>
              </a:lnSpc>
              <a:spcBef>
                <a:spcPct val="0"/>
              </a:spcBef>
            </a:pPr>
            <a:r>
              <a:rPr lang="en-US" sz="2399" b="1">
                <a:solidFill>
                  <a:srgbClr val="12100F"/>
                </a:solidFill>
                <a:latin typeface="Arial MT Pro Bold"/>
                <a:ea typeface="Arial MT Pro Bold"/>
                <a:cs typeface="Arial MT Pro Bold"/>
                <a:sym typeface="Arial MT Pro Bold"/>
              </a:rPr>
              <a:t>STRATEGIC PLAN 2025-</a:t>
            </a:r>
            <a:r>
              <a:rPr lang="en-US" sz="2399" b="1" u="none" strike="noStrike">
                <a:solidFill>
                  <a:srgbClr val="12100F"/>
                </a:solidFill>
                <a:latin typeface="Arial MT Pro Bold"/>
                <a:ea typeface="Arial MT Pro Bold"/>
                <a:cs typeface="Arial MT Pro Bold"/>
                <a:sym typeface="Arial MT Pro Bold"/>
              </a:rPr>
              <a:t>2030</a:t>
            </a:r>
          </a:p>
        </p:txBody>
      </p:sp>
      <p:grpSp>
        <p:nvGrpSpPr>
          <p:cNvPr id="6" name="Group 6"/>
          <p:cNvGrpSpPr/>
          <p:nvPr/>
        </p:nvGrpSpPr>
        <p:grpSpPr>
          <a:xfrm>
            <a:off x="1028700" y="4562631"/>
            <a:ext cx="8263432" cy="3572002"/>
            <a:chOff x="0" y="0"/>
            <a:chExt cx="1280222" cy="553397"/>
          </a:xfrm>
        </p:grpSpPr>
        <p:sp>
          <p:nvSpPr>
            <p:cNvPr id="7" name="Freeform 7"/>
            <p:cNvSpPr/>
            <p:nvPr/>
          </p:nvSpPr>
          <p:spPr>
            <a:xfrm>
              <a:off x="0" y="0"/>
              <a:ext cx="1280222" cy="553397"/>
            </a:xfrm>
            <a:custGeom>
              <a:avLst/>
              <a:gdLst/>
              <a:ahLst/>
              <a:cxnLst/>
              <a:rect l="l" t="t" r="r" b="b"/>
              <a:pathLst>
                <a:path w="1280222" h="553397">
                  <a:moveTo>
                    <a:pt x="0" y="0"/>
                  </a:moveTo>
                  <a:lnTo>
                    <a:pt x="1280222" y="0"/>
                  </a:lnTo>
                  <a:lnTo>
                    <a:pt x="1280222" y="553397"/>
                  </a:lnTo>
                  <a:lnTo>
                    <a:pt x="0" y="553397"/>
                  </a:lnTo>
                  <a:close/>
                </a:path>
              </a:pathLst>
            </a:custGeom>
            <a:blipFill>
              <a:blip r:embed="rId2"/>
              <a:stretch>
                <a:fillRect t="-27064" b="-27064"/>
              </a:stretch>
            </a:blip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sp>
        <p:nvSpPr>
          <p:cNvPr id="2" name="TextBox 2"/>
          <p:cNvSpPr txBox="1"/>
          <p:nvPr/>
        </p:nvSpPr>
        <p:spPr>
          <a:xfrm>
            <a:off x="623192" y="466730"/>
            <a:ext cx="17003114" cy="1400170"/>
          </a:xfrm>
          <a:prstGeom prst="rect">
            <a:avLst/>
          </a:prstGeom>
        </p:spPr>
        <p:txBody>
          <a:bodyPr lIns="0" tIns="0" rIns="0" bIns="0" rtlCol="0" anchor="t">
            <a:spAutoFit/>
          </a:bodyPr>
          <a:lstStyle/>
          <a:p>
            <a:pPr marL="0" marR="0" lvl="0" indent="0" algn="l" defTabSz="914400" rtl="0" eaLnBrk="1" fontAlgn="auto" latinLnBrk="0" hangingPunct="1">
              <a:lnSpc>
                <a:spcPts val="9192"/>
              </a:lnSpc>
              <a:spcBef>
                <a:spcPct val="0"/>
              </a:spcBef>
              <a:spcAft>
                <a:spcPts val="0"/>
              </a:spcAft>
              <a:buClrTx/>
              <a:buSzTx/>
              <a:buFontTx/>
              <a:buNone/>
              <a:tabLst/>
              <a:defRPr/>
            </a:pPr>
            <a:r>
              <a:rPr kumimoji="0" lang="en-US" sz="9285" b="1" i="0" u="none" strike="noStrike" kern="1200" cap="none" spc="-464" normalizeH="0" baseline="0" noProof="0" dirty="0">
                <a:ln>
                  <a:noFill/>
                </a:ln>
                <a:solidFill>
                  <a:srgbClr val="F3772B"/>
                </a:solidFill>
                <a:effectLst/>
                <a:uLnTx/>
                <a:uFillTx/>
                <a:latin typeface="Arial MT Pro Bold"/>
                <a:ea typeface="Arial MT Pro Bold"/>
                <a:cs typeface="Arial MT Pro Bold"/>
                <a:sym typeface="Arial MT Pro Bold"/>
              </a:rPr>
              <a:t>Acknowledgements</a:t>
            </a:r>
          </a:p>
        </p:txBody>
      </p:sp>
      <p:sp>
        <p:nvSpPr>
          <p:cNvPr id="8" name="Freeform 8"/>
          <p:cNvSpPr/>
          <p:nvPr/>
        </p:nvSpPr>
        <p:spPr>
          <a:xfrm>
            <a:off x="16409999" y="320698"/>
            <a:ext cx="1698602" cy="1698602"/>
          </a:xfrm>
          <a:custGeom>
            <a:avLst/>
            <a:gdLst/>
            <a:ahLst/>
            <a:cxnLst/>
            <a:rect l="l" t="t" r="r" b="b"/>
            <a:pathLst>
              <a:path w="1698602" h="1698602">
                <a:moveTo>
                  <a:pt x="0" y="0"/>
                </a:moveTo>
                <a:lnTo>
                  <a:pt x="1698602" y="0"/>
                </a:lnTo>
                <a:lnTo>
                  <a:pt x="1698602" y="1698602"/>
                </a:lnTo>
                <a:lnTo>
                  <a:pt x="0" y="1698602"/>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623192" y="2678832"/>
            <a:ext cx="4581980" cy="6655668"/>
          </a:xfrm>
          <a:prstGeom prst="rect">
            <a:avLst/>
          </a:prstGeom>
        </p:spPr>
        <p:txBody>
          <a:bodyPr lIns="0" tIns="0" rIns="0" bIns="0" rtlCol="0" anchor="t">
            <a:spAutoFit/>
          </a:bodyPr>
          <a:lstStyle/>
          <a:p>
            <a:pPr marL="0" marR="0" lvl="0" indent="0" algn="l" defTabSz="914400" rtl="0" eaLnBrk="1" fontAlgn="auto" latinLnBrk="0" hangingPunct="1">
              <a:lnSpc>
                <a:spcPts val="2940"/>
              </a:lnSpc>
              <a:spcBef>
                <a:spcPct val="0"/>
              </a:spcBef>
              <a:spcAft>
                <a:spcPts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Arial MT Pro Bold"/>
                <a:ea typeface="Arial MT Pro Bold"/>
                <a:cs typeface="Arial MT Pro Bold"/>
                <a:sym typeface="Arial MT Pro Bold"/>
              </a:rPr>
              <a:t>OCFW Staff</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Judge Michael Nash (Ret.)</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Minsun Meeker</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Alaina Moonves-Leb</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Barbara Lundqvist</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Stefanie Gluckman</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Dr. Ramona Merchan</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Elizabeth Koenig</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Evelyn Hughes </a:t>
            </a:r>
          </a:p>
          <a:p>
            <a:pPr marL="0" marR="0" lvl="0" indent="0" algn="l" defTabSz="914400" rtl="0" eaLnBrk="1" fontAlgn="auto" latinLnBrk="0" hangingPunct="1">
              <a:lnSpc>
                <a:spcPts val="294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endParaRPr>
          </a:p>
          <a:p>
            <a:pPr marL="0" marR="0" lvl="0" indent="0" algn="l" defTabSz="914400" rtl="0" eaLnBrk="1" fontAlgn="auto" latinLnBrk="0" hangingPunct="1">
              <a:lnSpc>
                <a:spcPts val="2940"/>
              </a:lnSpc>
              <a:spcBef>
                <a:spcPct val="0"/>
              </a:spcBef>
              <a:spcAft>
                <a:spcPts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Arial MT Pro Bold"/>
                <a:ea typeface="Arial MT Pro Bold"/>
                <a:cs typeface="Arial MT Pro Bold"/>
                <a:sym typeface="Arial MT Pro Bold"/>
              </a:rPr>
              <a:t>Board of Supervisors’ Offices</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Anthony Cespedes</a:t>
            </a:r>
          </a:p>
          <a:p>
            <a:pPr marL="683895" marR="0" lvl="2"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SD 1, Supervisor Hilda L. Solis</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LaJuannah Hills</a:t>
            </a:r>
          </a:p>
          <a:p>
            <a:pPr marL="683895" marR="0" lvl="2"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SD 2, Supervisor Holly J. Mitchell</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Elizabeth Shuster &amp; Savannah Portillo </a:t>
            </a:r>
          </a:p>
          <a:p>
            <a:pPr marL="683895" marR="0" lvl="2"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SD 3, Supervisor Lindsey P. Horvath</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Maral Karaccusian &amp; </a:t>
            </a:r>
            <a:r>
              <a:rPr kumimoji="0" lang="en-US" sz="1800" b="0" i="0" u="none" strike="noStrike" kern="1200" cap="none" spc="0" normalizeH="0" baseline="0" noProof="0" dirty="0">
                <a:ln>
                  <a:noFill/>
                </a:ln>
                <a:solidFill>
                  <a:srgbClr val="000000"/>
                </a:solidFill>
                <a:effectLst/>
                <a:uLnTx/>
                <a:uFillTx/>
                <a:latin typeface="Aileron"/>
                <a:ea typeface="Aileron"/>
                <a:cs typeface="Aileron"/>
                <a:sym typeface="Aileron"/>
              </a:rPr>
              <a:t>Nick Holden</a:t>
            </a:r>
          </a:p>
          <a:p>
            <a:pPr marL="683895" marR="0" lvl="2"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ileron"/>
                <a:ea typeface="Aileron"/>
                <a:cs typeface="Aileron"/>
                <a:sym typeface="Aileron"/>
              </a:rPr>
              <a:t>SD 4, Supervisor Janice Hahn</a:t>
            </a:r>
            <a:endPar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endParaRP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Monica Banken</a:t>
            </a:r>
          </a:p>
          <a:p>
            <a:pPr marL="683895" marR="0" lvl="2"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SD 5, Supervisor Kathryn Barger</a:t>
            </a:r>
          </a:p>
          <a:p>
            <a:pPr marL="683895" marR="0" lvl="2" indent="0" algn="l" defTabSz="9144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endParaRPr>
          </a:p>
          <a:p>
            <a:pPr marL="226695" marR="0" lvl="1" indent="0" algn="l" defTabSz="9144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endParaRPr>
          </a:p>
        </p:txBody>
      </p:sp>
      <p:sp>
        <p:nvSpPr>
          <p:cNvPr id="10" name="TextBox 10"/>
          <p:cNvSpPr txBox="1"/>
          <p:nvPr/>
        </p:nvSpPr>
        <p:spPr>
          <a:xfrm>
            <a:off x="5849795" y="2665437"/>
            <a:ext cx="6588410" cy="8040663"/>
          </a:xfrm>
          <a:prstGeom prst="rect">
            <a:avLst/>
          </a:prstGeom>
        </p:spPr>
        <p:txBody>
          <a:bodyPr lIns="0" tIns="0" rIns="0" bIns="0" rtlCol="0" anchor="t">
            <a:spAutoFit/>
          </a:bodyPr>
          <a:lstStyle/>
          <a:p>
            <a:pPr marL="0" marR="0" lvl="0" indent="0" algn="l" defTabSz="914400" rtl="0" eaLnBrk="1" fontAlgn="auto" latinLnBrk="0" hangingPunct="1">
              <a:lnSpc>
                <a:spcPts val="2940"/>
              </a:lnSpc>
              <a:spcBef>
                <a:spcPct val="0"/>
              </a:spcBef>
              <a:spcAft>
                <a:spcPts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Arial MT Pro Bold"/>
                <a:ea typeface="Arial MT Pro Bold"/>
                <a:cs typeface="Arial MT Pro Bold"/>
                <a:sym typeface="Arial MT Pro Bold"/>
              </a:rPr>
              <a:t>Strategic Planning &amp; Writing</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Fractal Strategies</a:t>
            </a:r>
          </a:p>
          <a:p>
            <a:pPr marL="683895" marR="0" lvl="2"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Debbie Sheen, Breanna Hawkins, &amp; Camille de la Vega</a:t>
            </a:r>
          </a:p>
          <a:p>
            <a:pPr marL="0" marR="0" lvl="0" indent="-230505" algn="l" defTabSz="914400" rtl="0" eaLnBrk="1" fontAlgn="auto" latinLnBrk="0" hangingPunct="1">
              <a:lnSpc>
                <a:spcPct val="100000"/>
              </a:lnSpc>
              <a:spcBef>
                <a:spcPct val="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Big Orange </a:t>
            </a:r>
            <a:r>
              <a:rPr kumimoji="0" lang="en-US" sz="1800" b="0" i="0" u="none" strike="noStrike" kern="1200" cap="none" spc="0" normalizeH="0" baseline="0" noProof="0" dirty="0" err="1">
                <a:ln>
                  <a:noFill/>
                </a:ln>
                <a:solidFill>
                  <a:srgbClr val="000000"/>
                </a:solidFill>
                <a:effectLst/>
                <a:uLnTx/>
                <a:uFillTx/>
                <a:latin typeface="Arial MT Pro"/>
                <a:ea typeface="Arial MT Pro"/>
                <a:cs typeface="Arial MT Pro"/>
                <a:sym typeface="Arial MT Pro"/>
              </a:rPr>
              <a:t>Splot</a:t>
            </a: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 Inc.</a:t>
            </a:r>
          </a:p>
          <a:p>
            <a:pPr marL="683895" marR="0" lvl="2"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Rochelle Alley </a:t>
            </a:r>
          </a:p>
          <a:p>
            <a:pPr marL="0" marR="0" lvl="0" indent="0" algn="l" defTabSz="914400" rtl="0" eaLnBrk="1" fontAlgn="auto" latinLnBrk="0" hangingPunct="1">
              <a:lnSpc>
                <a:spcPts val="2940"/>
              </a:lnSpc>
              <a:spcBef>
                <a:spcPct val="0"/>
              </a:spcBef>
              <a:spcAft>
                <a:spcPts val="0"/>
              </a:spcAft>
              <a:buClrTx/>
              <a:buSzTx/>
              <a:buFontTx/>
              <a:buNone/>
              <a:tabLst/>
              <a:defRPr/>
            </a:pPr>
            <a:endParaRPr kumimoji="0" lang="en-US" sz="2100" b="1" i="0" u="none" strike="noStrike" kern="1200" cap="none" spc="0" normalizeH="0" baseline="0" noProof="0" dirty="0">
              <a:ln>
                <a:noFill/>
              </a:ln>
              <a:solidFill>
                <a:srgbClr val="000000"/>
              </a:solidFill>
              <a:effectLst/>
              <a:uLnTx/>
              <a:uFillTx/>
              <a:latin typeface="Arial MT Pro Bold"/>
              <a:ea typeface="Arial MT Pro Bold"/>
              <a:cs typeface="Arial MT Pro Bold"/>
              <a:sym typeface="Arial MT Pro Bold"/>
            </a:endParaRPr>
          </a:p>
          <a:p>
            <a:pPr marL="0" marR="0" lvl="0" indent="0" algn="l" defTabSz="914400" rtl="0" eaLnBrk="1" fontAlgn="auto" latinLnBrk="0" hangingPunct="1">
              <a:lnSpc>
                <a:spcPts val="2940"/>
              </a:lnSpc>
              <a:spcBef>
                <a:spcPct val="0"/>
              </a:spcBef>
              <a:spcAft>
                <a:spcPts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Arial MT Pro Bold"/>
                <a:ea typeface="Arial MT Pro Bold"/>
                <a:cs typeface="Arial MT Pro Bold"/>
                <a:sym typeface="Arial MT Pro Bold"/>
              </a:rPr>
              <a:t>County Departments &amp; Stakeholders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Chief Executive Office</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Anti-Racism, Diversity, and Inclusion Initiative</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Center for Strategic Partnerships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Chief Information Office</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Homeless Initiative</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Poverty Alleviation Initiative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Commission for Children and Families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Department of Arts and Culture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Department of Children and Family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Department of Health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Department of Mental 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Department of Public 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Department of Public Social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Executive Office of the Board of Supervisors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LA County Office of Education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Prevention and Promotion Systems Governing Committee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Youth Commission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MT Pro" panose="020B0604020202020204" charset="0"/>
                <a:ea typeface="Arial MT Pro"/>
                <a:cs typeface="Arial MT Pro"/>
                <a:sym typeface="Arial MT Pro"/>
              </a:rPr>
              <a:t>System of Care partners and other County commissions and initiatives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MT Pro" panose="020B0604020202020204" charset="0"/>
              <a:ea typeface="Arial MT Pro"/>
              <a:cs typeface="Arial MT Pro"/>
              <a:sym typeface="Arial MT Pro"/>
            </a:endParaRPr>
          </a:p>
        </p:txBody>
      </p:sp>
      <p:sp>
        <p:nvSpPr>
          <p:cNvPr id="11" name="TextBox 11"/>
          <p:cNvSpPr txBox="1"/>
          <p:nvPr/>
        </p:nvSpPr>
        <p:spPr>
          <a:xfrm>
            <a:off x="623192" y="1675678"/>
            <a:ext cx="15379827" cy="724622"/>
          </a:xfrm>
          <a:prstGeom prst="rect">
            <a:avLst/>
          </a:prstGeom>
        </p:spPr>
        <p:txBody>
          <a:bodyPr wrap="square" lIns="0" tIns="0" rIns="0" bIns="0" rtlCol="0" anchor="t">
            <a:spAutoFit/>
          </a:bodyPr>
          <a:lstStyle/>
          <a:p>
            <a:pPr marL="0" marR="0" lvl="0" indent="0" algn="l" defTabSz="914400" rtl="0" eaLnBrk="1" fontAlgn="auto" latinLnBrk="0" hangingPunct="1">
              <a:lnSpc>
                <a:spcPts val="2940"/>
              </a:lnSpc>
              <a:spcBef>
                <a:spcPct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This Strategic Plan reflects the dedication of so many who believe in a brighter future </a:t>
            </a:r>
          </a:p>
          <a:p>
            <a:pPr marL="0" marR="0" lvl="0" indent="0" algn="l" defTabSz="914400" rtl="0" eaLnBrk="1" fontAlgn="auto" latinLnBrk="0" hangingPunct="1">
              <a:lnSpc>
                <a:spcPts val="2940"/>
              </a:lnSpc>
              <a:spcBef>
                <a:spcPct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Arial MT Pro"/>
                <a:ea typeface="Arial MT Pro"/>
                <a:cs typeface="Arial MT Pro"/>
                <a:sym typeface="Arial MT Pro"/>
              </a:rPr>
              <a:t>for LA County’s children and families:</a:t>
            </a:r>
          </a:p>
        </p:txBody>
      </p:sp>
      <p:sp>
        <p:nvSpPr>
          <p:cNvPr id="12" name="TextBox 12"/>
          <p:cNvSpPr txBox="1"/>
          <p:nvPr/>
        </p:nvSpPr>
        <p:spPr>
          <a:xfrm>
            <a:off x="12799387" y="2604011"/>
            <a:ext cx="5042627" cy="2310889"/>
          </a:xfrm>
          <a:prstGeom prst="rect">
            <a:avLst/>
          </a:prstGeom>
        </p:spPr>
        <p:txBody>
          <a:bodyPr lIns="0" tIns="0" rIns="0" bIns="0" rtlCol="0" anchor="t">
            <a:spAutoFit/>
          </a:bodyPr>
          <a:lstStyle/>
          <a:p>
            <a:pPr marL="0" marR="0" lvl="0" indent="0" algn="l" defTabSz="914400" rtl="0" eaLnBrk="1" fontAlgn="auto" latinLnBrk="0" hangingPunct="1">
              <a:lnSpc>
                <a:spcPts val="2940"/>
              </a:lnSpc>
              <a:spcBef>
                <a:spcPct val="0"/>
              </a:spcBef>
              <a:spcAft>
                <a:spcPts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Arial MT Pro Bold"/>
                <a:ea typeface="Arial MT Pro Bold"/>
                <a:cs typeface="Arial MT Pro Bold"/>
                <a:sym typeface="Arial MT Pro Bold"/>
              </a:rPr>
              <a:t>Community Stakeholders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MT Pro" panose="020B0604020202020204" charset="0"/>
                <a:ea typeface="+mn-ea"/>
                <a:cs typeface="+mn-cs"/>
              </a:rPr>
              <a:t>Thank you to our many community partners – community-based providers, advocates, philanthropy, managed care plans, school districts, First 5 LA, researchers, community leaders, and people with lived expertise – for their thought partnership and input during our strategic planning process. </a:t>
            </a:r>
            <a:endParaRPr kumimoji="0" lang="en-US" sz="1800" b="0" i="0" u="none" strike="noStrike" kern="1200" cap="none" spc="0" normalizeH="0" baseline="0" noProof="0" dirty="0">
              <a:ln>
                <a:noFill/>
              </a:ln>
              <a:solidFill>
                <a:srgbClr val="000000"/>
              </a:solidFill>
              <a:effectLst/>
              <a:uLnTx/>
              <a:uFillTx/>
              <a:latin typeface="Arial MT Pro" panose="020B0604020202020204" charset="0"/>
              <a:ea typeface="Arial MT Pro Bold"/>
              <a:cs typeface="Arial MT Pro Bold"/>
              <a:sym typeface="Arial MT Pro Bold"/>
            </a:endParaRPr>
          </a:p>
        </p:txBody>
      </p:sp>
      <p:pic>
        <p:nvPicPr>
          <p:cNvPr id="14" name="Picture 13">
            <a:extLst>
              <a:ext uri="{FF2B5EF4-FFF2-40B4-BE49-F238E27FC236}">
                <a16:creationId xmlns:a16="http://schemas.microsoft.com/office/drawing/2014/main" id="{CC6F676B-0706-120B-406F-C397F5C05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35643" y="168299"/>
            <a:ext cx="3715047" cy="169860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rot="-1325957">
            <a:off x="10702141" y="-70735"/>
            <a:ext cx="13886831" cy="13558765"/>
            <a:chOff x="0" y="0"/>
            <a:chExt cx="5580380" cy="5448548"/>
          </a:xfrm>
        </p:grpSpPr>
        <p:sp>
          <p:nvSpPr>
            <p:cNvPr id="3" name="Freeform 3"/>
            <p:cNvSpPr/>
            <p:nvPr/>
          </p:nvSpPr>
          <p:spPr>
            <a:xfrm>
              <a:off x="-635000" y="-673100"/>
              <a:ext cx="6488430" cy="642390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004A74">
                <a:alpha val="9804"/>
              </a:srgbClr>
            </a:solidFill>
            <a:ln w="12700">
              <a:noFill/>
            </a:ln>
          </p:spPr>
          <p:txBody>
            <a:bodyPr/>
            <a:lstStyle/>
            <a:p>
              <a:endParaRPr lang="en-US"/>
            </a:p>
          </p:txBody>
        </p:sp>
      </p:grpSp>
      <p:sp>
        <p:nvSpPr>
          <p:cNvPr id="4" name="TextBox 4"/>
          <p:cNvSpPr txBox="1"/>
          <p:nvPr/>
        </p:nvSpPr>
        <p:spPr>
          <a:xfrm>
            <a:off x="642443" y="266700"/>
            <a:ext cx="17003114" cy="1735454"/>
          </a:xfrm>
          <a:prstGeom prst="rect">
            <a:avLst/>
          </a:prstGeom>
        </p:spPr>
        <p:txBody>
          <a:bodyPr lIns="0" tIns="0" rIns="0" bIns="0" rtlCol="0" anchor="t">
            <a:spAutoFit/>
          </a:bodyPr>
          <a:lstStyle/>
          <a:p>
            <a:pPr marL="0" lvl="0" indent="0" algn="l">
              <a:lnSpc>
                <a:spcPts val="11384"/>
              </a:lnSpc>
              <a:spcBef>
                <a:spcPct val="0"/>
              </a:spcBef>
            </a:pPr>
            <a:r>
              <a:rPr lang="en-US" sz="11499" b="1" spc="-574" dirty="0">
                <a:solidFill>
                  <a:srgbClr val="F3772B"/>
                </a:solidFill>
                <a:latin typeface="Arial MT Pro Bold"/>
                <a:ea typeface="Arial MT Pro Bold"/>
                <a:cs typeface="Arial MT Pro Bold"/>
                <a:sym typeface="Arial MT Pro Bold"/>
              </a:rPr>
              <a:t>Stay </a:t>
            </a:r>
            <a:r>
              <a:rPr lang="en-US" sz="11499" b="1" u="none" strike="noStrike" spc="-574" dirty="0">
                <a:solidFill>
                  <a:srgbClr val="F3772B"/>
                </a:solidFill>
                <a:latin typeface="Arial MT Pro Bold"/>
                <a:ea typeface="Arial MT Pro Bold"/>
                <a:cs typeface="Arial MT Pro Bold"/>
                <a:sym typeface="Arial MT Pro Bold"/>
              </a:rPr>
              <a:t>connected.</a:t>
            </a:r>
          </a:p>
        </p:txBody>
      </p:sp>
      <p:sp>
        <p:nvSpPr>
          <p:cNvPr id="5" name="TextBox 5"/>
          <p:cNvSpPr txBox="1"/>
          <p:nvPr/>
        </p:nvSpPr>
        <p:spPr>
          <a:xfrm>
            <a:off x="762000" y="3086100"/>
            <a:ext cx="7499873" cy="3490443"/>
          </a:xfrm>
          <a:prstGeom prst="rect">
            <a:avLst/>
          </a:prstGeom>
        </p:spPr>
        <p:txBody>
          <a:bodyPr wrap="square" lIns="0" tIns="0" rIns="0" bIns="0" rtlCol="0" anchor="t">
            <a:spAutoFit/>
          </a:bodyPr>
          <a:lstStyle/>
          <a:p>
            <a:pPr algn="l">
              <a:lnSpc>
                <a:spcPts val="5639"/>
              </a:lnSpc>
            </a:pPr>
            <a:endParaRPr dirty="0"/>
          </a:p>
          <a:p>
            <a:pPr algn="l">
              <a:lnSpc>
                <a:spcPts val="5639"/>
              </a:lnSpc>
            </a:pPr>
            <a:r>
              <a:rPr lang="en-US" sz="2255" b="1" dirty="0">
                <a:solidFill>
                  <a:srgbClr val="12100F"/>
                </a:solidFill>
                <a:latin typeface="Arial MT Pro Bold"/>
                <a:ea typeface="Arial MT Pro Bold"/>
                <a:cs typeface="Arial MT Pro Bold"/>
                <a:sym typeface="Arial MT Pro Bold"/>
              </a:rPr>
              <a:t>EMAIL</a:t>
            </a:r>
          </a:p>
          <a:p>
            <a:pPr algn="l">
              <a:lnSpc>
                <a:spcPts val="5639"/>
              </a:lnSpc>
            </a:pPr>
            <a:r>
              <a:rPr lang="en-US" sz="2255" b="1" dirty="0">
                <a:solidFill>
                  <a:srgbClr val="12100F"/>
                </a:solidFill>
                <a:latin typeface="Arial MT Pro Bold"/>
                <a:ea typeface="Arial MT Pro Bold"/>
                <a:cs typeface="Arial MT Pro Bold"/>
                <a:sym typeface="Arial MT Pro Bold"/>
              </a:rPr>
              <a:t>ADDRESS</a:t>
            </a:r>
          </a:p>
          <a:p>
            <a:pPr algn="l">
              <a:lnSpc>
                <a:spcPts val="5639"/>
              </a:lnSpc>
            </a:pPr>
            <a:endParaRPr lang="en-US" sz="2255" b="1" dirty="0">
              <a:solidFill>
                <a:srgbClr val="12100F"/>
              </a:solidFill>
              <a:latin typeface="Arial MT Pro Bold"/>
              <a:ea typeface="Arial MT Pro Bold"/>
              <a:cs typeface="Arial MT Pro Bold"/>
              <a:sym typeface="Arial MT Pro Bold"/>
            </a:endParaRPr>
          </a:p>
          <a:p>
            <a:pPr algn="l">
              <a:lnSpc>
                <a:spcPts val="5639"/>
              </a:lnSpc>
            </a:pPr>
            <a:r>
              <a:rPr lang="en-US" sz="2255" b="1" dirty="0">
                <a:solidFill>
                  <a:srgbClr val="12100F"/>
                </a:solidFill>
                <a:latin typeface="Arial MT Pro Bold"/>
                <a:ea typeface="Arial MT Pro Bold"/>
                <a:cs typeface="Arial MT Pro Bold"/>
                <a:sym typeface="Arial MT Pro Bold"/>
              </a:rPr>
              <a:t>WEBSITE</a:t>
            </a:r>
          </a:p>
        </p:txBody>
      </p:sp>
      <p:sp>
        <p:nvSpPr>
          <p:cNvPr id="6" name="TextBox 6"/>
          <p:cNvSpPr txBox="1"/>
          <p:nvPr/>
        </p:nvSpPr>
        <p:spPr>
          <a:xfrm>
            <a:off x="2667000" y="3057003"/>
            <a:ext cx="8329763" cy="3490443"/>
          </a:xfrm>
          <a:prstGeom prst="rect">
            <a:avLst/>
          </a:prstGeom>
        </p:spPr>
        <p:txBody>
          <a:bodyPr wrap="square" lIns="0" tIns="0" rIns="0" bIns="0" rtlCol="0" anchor="t">
            <a:spAutoFit/>
          </a:bodyPr>
          <a:lstStyle/>
          <a:p>
            <a:pPr algn="l">
              <a:lnSpc>
                <a:spcPts val="5639"/>
              </a:lnSpc>
            </a:pPr>
            <a:endParaRPr dirty="0"/>
          </a:p>
          <a:p>
            <a:pPr algn="l">
              <a:lnSpc>
                <a:spcPts val="5639"/>
              </a:lnSpc>
            </a:pPr>
            <a:r>
              <a:rPr lang="en-US" sz="2255" dirty="0">
                <a:solidFill>
                  <a:srgbClr val="12100F"/>
                </a:solidFill>
                <a:latin typeface="Arial MT Pro"/>
                <a:ea typeface="Arial MT Pro"/>
                <a:cs typeface="Arial MT Pro"/>
                <a:sym typeface="Arial MT Pro"/>
              </a:rPr>
              <a:t>INFO@WELLBEING.LACOUNTY.GOV</a:t>
            </a:r>
          </a:p>
          <a:p>
            <a:pPr algn="l">
              <a:lnSpc>
                <a:spcPts val="5639"/>
              </a:lnSpc>
            </a:pPr>
            <a:r>
              <a:rPr lang="en-US" sz="2255" dirty="0">
                <a:solidFill>
                  <a:srgbClr val="12100F"/>
                </a:solidFill>
                <a:latin typeface="Arial MT Pro"/>
                <a:ea typeface="Arial MT Pro"/>
                <a:cs typeface="Arial MT Pro"/>
                <a:sym typeface="Arial MT Pro"/>
              </a:rPr>
              <a:t>500 WEST TEMPLE ST, </a:t>
            </a:r>
            <a:r>
              <a:rPr lang="en-US" sz="2255">
                <a:solidFill>
                  <a:srgbClr val="12100F"/>
                </a:solidFill>
                <a:latin typeface="Arial MT Pro"/>
                <a:ea typeface="Arial MT Pro"/>
                <a:cs typeface="Arial MT Pro"/>
                <a:sym typeface="Arial MT Pro"/>
              </a:rPr>
              <a:t>ROOM B-26, </a:t>
            </a:r>
            <a:endParaRPr lang="en-US" sz="2255" dirty="0">
              <a:solidFill>
                <a:srgbClr val="12100F"/>
              </a:solidFill>
              <a:latin typeface="Arial MT Pro"/>
              <a:ea typeface="Arial MT Pro"/>
              <a:cs typeface="Arial MT Pro"/>
              <a:sym typeface="Arial MT Pro"/>
            </a:endParaRPr>
          </a:p>
          <a:p>
            <a:pPr algn="l">
              <a:lnSpc>
                <a:spcPts val="5639"/>
              </a:lnSpc>
            </a:pPr>
            <a:r>
              <a:rPr lang="en-US" sz="2255" dirty="0">
                <a:solidFill>
                  <a:srgbClr val="12100F"/>
                </a:solidFill>
                <a:latin typeface="Arial MT Pro"/>
                <a:ea typeface="Arial MT Pro"/>
                <a:cs typeface="Arial MT Pro"/>
                <a:sym typeface="Arial MT Pro"/>
              </a:rPr>
              <a:t>LOS ANGELES, CA 90012</a:t>
            </a:r>
          </a:p>
          <a:p>
            <a:pPr algn="l">
              <a:lnSpc>
                <a:spcPts val="5639"/>
              </a:lnSpc>
            </a:pPr>
            <a:r>
              <a:rPr lang="en-US" sz="2255" dirty="0">
                <a:solidFill>
                  <a:srgbClr val="12100F"/>
                </a:solidFill>
                <a:latin typeface="Arial MT Pro"/>
                <a:ea typeface="Arial MT Pro"/>
                <a:cs typeface="Arial MT Pro"/>
                <a:sym typeface="Arial MT Pro"/>
              </a:rPr>
              <a:t>WELLBEING.LACOUNTY.GOV</a:t>
            </a:r>
          </a:p>
        </p:txBody>
      </p:sp>
      <p:sp>
        <p:nvSpPr>
          <p:cNvPr id="14" name="Freeform 14"/>
          <p:cNvSpPr/>
          <p:nvPr/>
        </p:nvSpPr>
        <p:spPr>
          <a:xfrm>
            <a:off x="16409999" y="188924"/>
            <a:ext cx="1698602" cy="1698602"/>
          </a:xfrm>
          <a:custGeom>
            <a:avLst/>
            <a:gdLst/>
            <a:ahLst/>
            <a:cxnLst/>
            <a:rect l="l" t="t" r="r" b="b"/>
            <a:pathLst>
              <a:path w="1698602" h="1698602">
                <a:moveTo>
                  <a:pt x="0" y="0"/>
                </a:moveTo>
                <a:lnTo>
                  <a:pt x="1698602" y="0"/>
                </a:lnTo>
                <a:lnTo>
                  <a:pt x="1698602" y="1698602"/>
                </a:lnTo>
                <a:lnTo>
                  <a:pt x="0" y="1698602"/>
                </a:lnTo>
                <a:lnTo>
                  <a:pt x="0" y="0"/>
                </a:lnTo>
                <a:close/>
              </a:path>
            </a:pathLst>
          </a:custGeom>
          <a:blipFill>
            <a:blip r:embed="rId3"/>
            <a:stretch>
              <a:fillRect/>
            </a:stretch>
          </a:blipFill>
        </p:spPr>
        <p:txBody>
          <a:bodyPr/>
          <a:lstStyle/>
          <a:p>
            <a:endParaRPr lang="en-US"/>
          </a:p>
        </p:txBody>
      </p:sp>
      <p:sp>
        <p:nvSpPr>
          <p:cNvPr id="15" name="TextBox 5">
            <a:extLst>
              <a:ext uri="{FF2B5EF4-FFF2-40B4-BE49-F238E27FC236}">
                <a16:creationId xmlns:a16="http://schemas.microsoft.com/office/drawing/2014/main" id="{291B7820-16C8-9B2E-4F4B-7B5B80F442C5}"/>
              </a:ext>
            </a:extLst>
          </p:cNvPr>
          <p:cNvSpPr txBox="1"/>
          <p:nvPr/>
        </p:nvSpPr>
        <p:spPr>
          <a:xfrm>
            <a:off x="12253082" y="3787592"/>
            <a:ext cx="7499873" cy="347018"/>
          </a:xfrm>
          <a:prstGeom prst="rect">
            <a:avLst/>
          </a:prstGeom>
        </p:spPr>
        <p:txBody>
          <a:bodyPr wrap="square" lIns="0" tIns="0" rIns="0" bIns="0" rtlCol="0" anchor="t">
            <a:spAutoFit/>
          </a:bodyPr>
          <a:lstStyle/>
          <a:p>
            <a:pPr algn="l"/>
            <a:r>
              <a:rPr lang="en-US" sz="2255" b="1" dirty="0">
                <a:solidFill>
                  <a:srgbClr val="12100F"/>
                </a:solidFill>
                <a:latin typeface="Arial MT Pro Bold"/>
                <a:ea typeface="Arial MT Pro Bold"/>
                <a:cs typeface="Arial MT Pro Bold"/>
                <a:sym typeface="Arial MT Pro Bold"/>
              </a:rPr>
              <a:t>SIGN UP FOR OCFW COMMUNICATIONS</a:t>
            </a:r>
          </a:p>
        </p:txBody>
      </p:sp>
      <p:pic>
        <p:nvPicPr>
          <p:cNvPr id="7" name="Picture 6">
            <a:extLst>
              <a:ext uri="{FF2B5EF4-FFF2-40B4-BE49-F238E27FC236}">
                <a16:creationId xmlns:a16="http://schemas.microsoft.com/office/drawing/2014/main" id="{008DD68C-2E84-ED25-F2A8-F90C510357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2232" y="188924"/>
            <a:ext cx="3715047" cy="1698602"/>
          </a:xfrm>
          <a:prstGeom prst="rect">
            <a:avLst/>
          </a:prstGeom>
        </p:spPr>
      </p:pic>
      <p:pic>
        <p:nvPicPr>
          <p:cNvPr id="9" name="Picture 8">
            <a:extLst>
              <a:ext uri="{FF2B5EF4-FFF2-40B4-BE49-F238E27FC236}">
                <a16:creationId xmlns:a16="http://schemas.microsoft.com/office/drawing/2014/main" id="{BFA23A46-D862-4A36-E473-616867267E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11200" y="4526506"/>
            <a:ext cx="3848100" cy="38481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sp>
        <p:nvSpPr>
          <p:cNvPr id="5" name="TextBox 5"/>
          <p:cNvSpPr txBox="1"/>
          <p:nvPr/>
        </p:nvSpPr>
        <p:spPr>
          <a:xfrm>
            <a:off x="937502" y="-311575"/>
            <a:ext cx="16412996" cy="3816349"/>
          </a:xfrm>
          <a:prstGeom prst="rect">
            <a:avLst/>
          </a:prstGeom>
        </p:spPr>
        <p:txBody>
          <a:bodyPr lIns="0" tIns="0" rIns="0" bIns="0" rtlCol="0" anchor="t">
            <a:spAutoFit/>
          </a:bodyPr>
          <a:lstStyle/>
          <a:p>
            <a:pPr algn="l">
              <a:lnSpc>
                <a:spcPts val="28000"/>
              </a:lnSpc>
              <a:spcBef>
                <a:spcPct val="0"/>
              </a:spcBef>
            </a:pPr>
            <a:r>
              <a:rPr lang="en-US" sz="20000" b="1" spc="-1000" dirty="0">
                <a:solidFill>
                  <a:srgbClr val="F3772B"/>
                </a:solidFill>
                <a:latin typeface="Arial MT Pro Bold"/>
                <a:ea typeface="Arial MT Pro Bold"/>
                <a:cs typeface="Arial MT Pro Bold"/>
                <a:sym typeface="Arial MT Pro Bold"/>
              </a:rPr>
              <a:t>Introduction</a:t>
            </a:r>
          </a:p>
        </p:txBody>
      </p:sp>
      <p:sp>
        <p:nvSpPr>
          <p:cNvPr id="6" name="TextBox 6"/>
          <p:cNvSpPr txBox="1"/>
          <p:nvPr/>
        </p:nvSpPr>
        <p:spPr>
          <a:xfrm>
            <a:off x="6681636" y="3009900"/>
            <a:ext cx="4924728" cy="5910336"/>
          </a:xfrm>
          <a:prstGeom prst="rect">
            <a:avLst/>
          </a:prstGeom>
        </p:spPr>
        <p:txBody>
          <a:bodyPr lIns="0" tIns="0" rIns="0" bIns="0" rtlCol="0" anchor="t">
            <a:spAutoFit/>
          </a:bodyPr>
          <a:lstStyle/>
          <a:p>
            <a:pPr algn="just">
              <a:lnSpc>
                <a:spcPts val="2239"/>
              </a:lnSpc>
            </a:pPr>
            <a:r>
              <a:rPr lang="en-US" sz="2000" dirty="0">
                <a:solidFill>
                  <a:srgbClr val="000000"/>
                </a:solidFill>
                <a:latin typeface="Arial MT Pro"/>
                <a:ea typeface="Arial MT Pro"/>
                <a:cs typeface="Arial MT Pro"/>
                <a:sym typeface="Arial MT Pro"/>
              </a:rPr>
              <a:t>Rather than delivering services directly, OCFW convenes, aligns, and catalyzes action across systems to drive upstream, equity-centered solutions that benefit every child and family — not only those already involved in County systems.</a:t>
            </a:r>
          </a:p>
          <a:p>
            <a:pPr algn="just">
              <a:lnSpc>
                <a:spcPts val="2239"/>
              </a:lnSpc>
            </a:pPr>
            <a:endParaRPr lang="en-US" sz="2000" dirty="0">
              <a:solidFill>
                <a:srgbClr val="000000"/>
              </a:solidFill>
              <a:latin typeface="Arial MT Pro"/>
              <a:ea typeface="Arial MT Pro"/>
              <a:cs typeface="Arial MT Pro"/>
              <a:sym typeface="Arial MT Pro"/>
            </a:endParaRPr>
          </a:p>
          <a:p>
            <a:pPr algn="just">
              <a:lnSpc>
                <a:spcPts val="2239"/>
              </a:lnSpc>
            </a:pPr>
            <a:r>
              <a:rPr lang="en-US" sz="2000" dirty="0">
                <a:solidFill>
                  <a:srgbClr val="000000"/>
                </a:solidFill>
                <a:latin typeface="Arial MT Pro"/>
                <a:ea typeface="Arial MT Pro"/>
                <a:cs typeface="Arial MT Pro"/>
                <a:sym typeface="Arial MT Pro"/>
              </a:rPr>
              <a:t>Guided by a targeted universalism approach, OCFW implements strategies that lift outcomes for all children, youth, and families in Los Angeles County, with focused interventions for those most impacted by inequity, including those involved in the child welfare system. This means moving beyond crisis response to strengthen prevention, align policies, and build shared responsibility across departments, community partners, and philanthropy.</a:t>
            </a:r>
          </a:p>
          <a:p>
            <a:pPr algn="just">
              <a:lnSpc>
                <a:spcPts val="2239"/>
              </a:lnSpc>
            </a:pPr>
            <a:endParaRPr lang="en-US" sz="2000" dirty="0">
              <a:solidFill>
                <a:srgbClr val="000000"/>
              </a:solidFill>
              <a:latin typeface="Arial MT Pro"/>
              <a:ea typeface="Arial MT Pro"/>
              <a:cs typeface="Arial MT Pro"/>
              <a:sym typeface="Arial MT Pro"/>
            </a:endParaRPr>
          </a:p>
          <a:p>
            <a:pPr algn="just">
              <a:lnSpc>
                <a:spcPts val="2239"/>
              </a:lnSpc>
            </a:pPr>
            <a:endParaRPr lang="en-US" sz="1599" dirty="0">
              <a:solidFill>
                <a:srgbClr val="000000"/>
              </a:solidFill>
              <a:latin typeface="Arial MT Pro"/>
              <a:ea typeface="Arial MT Pro"/>
              <a:cs typeface="Arial MT Pro"/>
              <a:sym typeface="Arial MT Pro"/>
            </a:endParaRPr>
          </a:p>
        </p:txBody>
      </p:sp>
      <p:sp>
        <p:nvSpPr>
          <p:cNvPr id="7" name="TextBox 7"/>
          <p:cNvSpPr txBox="1"/>
          <p:nvPr/>
        </p:nvSpPr>
        <p:spPr>
          <a:xfrm>
            <a:off x="642443" y="9485814"/>
            <a:ext cx="5293517" cy="295915"/>
          </a:xfrm>
          <a:prstGeom prst="rect">
            <a:avLst/>
          </a:prstGeom>
        </p:spPr>
        <p:txBody>
          <a:bodyPr lIns="0" tIns="0" rIns="0" bIns="0" rtlCol="0" anchor="t">
            <a:spAutoFit/>
          </a:bodyPr>
          <a:lstStyle/>
          <a:p>
            <a:pPr algn="l">
              <a:lnSpc>
                <a:spcPts val="2159"/>
              </a:lnSpc>
            </a:pPr>
            <a:r>
              <a:rPr lang="en-US" sz="2399" b="1" dirty="0">
                <a:solidFill>
                  <a:srgbClr val="12100F"/>
                </a:solidFill>
                <a:latin typeface="Arial MT Pro Bold"/>
                <a:ea typeface="Arial MT Pro Bold"/>
                <a:cs typeface="Arial MT Pro Bold"/>
                <a:sym typeface="Arial MT Pro Bold"/>
              </a:rPr>
              <a:t>WELLBEING.LACOUNTY.GOV</a:t>
            </a:r>
          </a:p>
        </p:txBody>
      </p:sp>
      <p:sp>
        <p:nvSpPr>
          <p:cNvPr id="8" name="TextBox 8"/>
          <p:cNvSpPr txBox="1"/>
          <p:nvPr/>
        </p:nvSpPr>
        <p:spPr>
          <a:xfrm>
            <a:off x="13176824" y="9485814"/>
            <a:ext cx="4468733" cy="339089"/>
          </a:xfrm>
          <a:prstGeom prst="rect">
            <a:avLst/>
          </a:prstGeom>
        </p:spPr>
        <p:txBody>
          <a:bodyPr lIns="0" tIns="0" rIns="0" bIns="0" rtlCol="0" anchor="t">
            <a:spAutoFit/>
          </a:bodyPr>
          <a:lstStyle/>
          <a:p>
            <a:pPr marL="0" lvl="0" indent="0" algn="r">
              <a:lnSpc>
                <a:spcPts val="2159"/>
              </a:lnSpc>
              <a:spcBef>
                <a:spcPct val="0"/>
              </a:spcBef>
            </a:pPr>
            <a:r>
              <a:rPr lang="en-US" sz="2399" b="1">
                <a:solidFill>
                  <a:srgbClr val="12100F"/>
                </a:solidFill>
                <a:latin typeface="Arial MT Pro Bold"/>
                <a:ea typeface="Arial MT Pro Bold"/>
                <a:cs typeface="Arial MT Pro Bold"/>
                <a:sym typeface="Arial MT Pro Bold"/>
              </a:rPr>
              <a:t>STRATEGIC PLAN 2025-</a:t>
            </a:r>
            <a:r>
              <a:rPr lang="en-US" sz="2399" b="1" u="none" strike="noStrike">
                <a:solidFill>
                  <a:srgbClr val="12100F"/>
                </a:solidFill>
                <a:latin typeface="Arial MT Pro Bold"/>
                <a:ea typeface="Arial MT Pro Bold"/>
                <a:cs typeface="Arial MT Pro Bold"/>
                <a:sym typeface="Arial MT Pro Bold"/>
              </a:rPr>
              <a:t>2030</a:t>
            </a:r>
          </a:p>
        </p:txBody>
      </p:sp>
      <p:sp>
        <p:nvSpPr>
          <p:cNvPr id="9" name="TextBox 9"/>
          <p:cNvSpPr txBox="1"/>
          <p:nvPr/>
        </p:nvSpPr>
        <p:spPr>
          <a:xfrm>
            <a:off x="1011232" y="3009900"/>
            <a:ext cx="5157489" cy="6206827"/>
          </a:xfrm>
          <a:prstGeom prst="rect">
            <a:avLst/>
          </a:prstGeom>
        </p:spPr>
        <p:txBody>
          <a:bodyPr lIns="0" tIns="0" rIns="0" bIns="0" rtlCol="0" anchor="t">
            <a:spAutoFit/>
          </a:bodyPr>
          <a:lstStyle/>
          <a:p>
            <a:pPr algn="just">
              <a:lnSpc>
                <a:spcPts val="2239"/>
              </a:lnSpc>
            </a:pPr>
            <a:r>
              <a:rPr lang="en-US" sz="2000" dirty="0">
                <a:solidFill>
                  <a:srgbClr val="000000"/>
                </a:solidFill>
                <a:latin typeface="Arial MT Pro"/>
                <a:ea typeface="Arial MT Pro"/>
                <a:cs typeface="Arial MT Pro"/>
                <a:sym typeface="Arial MT Pro"/>
              </a:rPr>
              <a:t>Ten years ago, the Los Angeles County Office of Child, Youth, and Family Well-Being (OCFW) was created in response to a bold vision: that no child should fall through the cracks of a fragmented system. Today, as we chart our course for the next five years, that vision endures — but the world around us has changed. Families face new challenges, and systems must evolve in kind. This strategic plan reimagines OCFW as a dynamic, cross-systems catalyst focused on child and family wellbeing — one that continues to bridge silos, align partners, and center community wisdom to create upstream, equity-driven solutions for children, families, and communities.</a:t>
            </a:r>
          </a:p>
          <a:p>
            <a:pPr algn="just">
              <a:lnSpc>
                <a:spcPts val="2239"/>
              </a:lnSpc>
            </a:pPr>
            <a:endParaRPr lang="en-US" sz="2000" dirty="0">
              <a:solidFill>
                <a:srgbClr val="000000"/>
              </a:solidFill>
              <a:latin typeface="Arial MT Pro"/>
              <a:ea typeface="Arial MT Pro"/>
              <a:cs typeface="Arial MT Pro"/>
              <a:sym typeface="Arial MT Pro"/>
            </a:endParaRPr>
          </a:p>
          <a:p>
            <a:pPr algn="just">
              <a:lnSpc>
                <a:spcPts val="2239"/>
              </a:lnSpc>
            </a:pPr>
            <a:r>
              <a:rPr lang="en-US" sz="2000" dirty="0">
                <a:solidFill>
                  <a:srgbClr val="000000"/>
                </a:solidFill>
                <a:latin typeface="Arial MT Pro"/>
                <a:ea typeface="Arial MT Pro"/>
                <a:cs typeface="Arial MT Pro"/>
                <a:sym typeface="Arial MT Pro"/>
              </a:rPr>
              <a:t>Today, the OCFW is stepping into a reimagined future—one where its role as a </a:t>
            </a:r>
            <a:r>
              <a:rPr lang="en-US" sz="2000" b="1" dirty="0">
                <a:solidFill>
                  <a:schemeClr val="tx2"/>
                </a:solidFill>
                <a:latin typeface="Arial MT Pro Bold"/>
                <a:ea typeface="Arial MT Pro Bold"/>
                <a:cs typeface="Arial MT Pro Bold"/>
                <a:sym typeface="Arial MT Pro Bold"/>
              </a:rPr>
              <a:t>strategic hub for advancing LA County’s child and family wellbeing outcomes </a:t>
            </a:r>
            <a:r>
              <a:rPr lang="en-US" sz="2000" dirty="0">
                <a:solidFill>
                  <a:srgbClr val="000000"/>
                </a:solidFill>
                <a:latin typeface="Arial MT Pro"/>
                <a:ea typeface="Arial MT Pro"/>
                <a:cs typeface="Arial MT Pro"/>
                <a:sym typeface="Arial MT Pro"/>
              </a:rPr>
              <a:t>is clear, focused, and transformative. </a:t>
            </a:r>
            <a:endParaRPr lang="en-US" sz="1599" dirty="0">
              <a:solidFill>
                <a:srgbClr val="000000"/>
              </a:solidFill>
              <a:latin typeface="Arial MT Pro"/>
              <a:ea typeface="Arial MT Pro"/>
              <a:cs typeface="Arial MT Pro"/>
              <a:sym typeface="Arial MT Pro"/>
            </a:endParaRPr>
          </a:p>
        </p:txBody>
      </p:sp>
      <p:sp>
        <p:nvSpPr>
          <p:cNvPr id="10" name="TextBox 10"/>
          <p:cNvSpPr txBox="1"/>
          <p:nvPr/>
        </p:nvSpPr>
        <p:spPr>
          <a:xfrm>
            <a:off x="12104435" y="3009900"/>
            <a:ext cx="5256924" cy="4217565"/>
          </a:xfrm>
          <a:prstGeom prst="rect">
            <a:avLst/>
          </a:prstGeom>
        </p:spPr>
        <p:txBody>
          <a:bodyPr lIns="0" tIns="0" rIns="0" bIns="0" rtlCol="0" anchor="t">
            <a:spAutoFit/>
          </a:bodyPr>
          <a:lstStyle/>
          <a:p>
            <a:pPr algn="just">
              <a:lnSpc>
                <a:spcPts val="2239"/>
              </a:lnSpc>
            </a:pPr>
            <a:r>
              <a:rPr lang="en-US" sz="2000" dirty="0">
                <a:solidFill>
                  <a:srgbClr val="000000"/>
                </a:solidFill>
                <a:latin typeface="Arial MT Pro"/>
                <a:ea typeface="Arial MT Pro"/>
                <a:cs typeface="Arial MT Pro"/>
                <a:sym typeface="Arial MT Pro"/>
              </a:rPr>
              <a:t>This plan is both a renewal and a reorientation. It reflects what we have learned over the past decade, incorporates findings from deep listening and data analysis, and anchors us in a forward-looking agenda that repositions OCFW to lead in a time that demands clarity, courage, and collaboration.</a:t>
            </a:r>
          </a:p>
          <a:p>
            <a:pPr algn="just">
              <a:lnSpc>
                <a:spcPts val="2239"/>
              </a:lnSpc>
            </a:pPr>
            <a:endParaRPr lang="en-US" sz="2000" dirty="0">
              <a:solidFill>
                <a:srgbClr val="000000"/>
              </a:solidFill>
              <a:latin typeface="Arial MT Pro"/>
              <a:ea typeface="Arial MT Pro"/>
              <a:cs typeface="Arial MT Pro"/>
              <a:sym typeface="Arial MT Pro"/>
            </a:endParaRPr>
          </a:p>
          <a:p>
            <a:pPr algn="just">
              <a:lnSpc>
                <a:spcPts val="2239"/>
              </a:lnSpc>
            </a:pPr>
            <a:r>
              <a:rPr lang="en-US" sz="2000" dirty="0">
                <a:solidFill>
                  <a:srgbClr val="000000"/>
                </a:solidFill>
                <a:latin typeface="Arial MT Pro"/>
                <a:ea typeface="Arial MT Pro"/>
                <a:cs typeface="Arial MT Pro"/>
                <a:sym typeface="Arial MT Pro"/>
              </a:rPr>
              <a:t>This plan clarifies what OCFW is best positioned to lead in order to stay focused, nimble, and impactful. In doing so, it reaffirms OCFW’s purpose: to make the County’s systems work better together before harm occurs, so every child and family can thrive.</a:t>
            </a:r>
          </a:p>
          <a:p>
            <a:pPr algn="just">
              <a:lnSpc>
                <a:spcPts val="2239"/>
              </a:lnSpc>
            </a:pPr>
            <a:endParaRPr lang="en-US" sz="1599" dirty="0">
              <a:solidFill>
                <a:srgbClr val="000000"/>
              </a:solidFill>
              <a:latin typeface="Arial MT Pro"/>
              <a:ea typeface="Arial MT Pro"/>
              <a:cs typeface="Arial MT Pro"/>
              <a:sym typeface="Arial MT Pr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4" name="Group 4"/>
          <p:cNvGrpSpPr/>
          <p:nvPr/>
        </p:nvGrpSpPr>
        <p:grpSpPr>
          <a:xfrm rot="733669">
            <a:off x="-4115215" y="2355883"/>
            <a:ext cx="12724525" cy="12597987"/>
            <a:chOff x="-635000" y="-673102"/>
            <a:chExt cx="6488430" cy="6423907"/>
          </a:xfrm>
        </p:grpSpPr>
        <p:sp>
          <p:nvSpPr>
            <p:cNvPr id="5" name="Freeform 5"/>
            <p:cNvSpPr/>
            <p:nvPr/>
          </p:nvSpPr>
          <p:spPr>
            <a:xfrm>
              <a:off x="-635000" y="-673102"/>
              <a:ext cx="6488430" cy="642390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004A74">
                <a:alpha val="9804"/>
              </a:srgbClr>
            </a:solidFill>
            <a:ln w="12700">
              <a:noFill/>
            </a:ln>
          </p:spPr>
          <p:txBody>
            <a:bodyPr/>
            <a:lstStyle/>
            <a:p>
              <a:endParaRPr lang="en-US" dirty="0"/>
            </a:p>
          </p:txBody>
        </p:sp>
      </p:grpSp>
      <p:sp>
        <p:nvSpPr>
          <p:cNvPr id="2" name="TextBox 2"/>
          <p:cNvSpPr txBox="1"/>
          <p:nvPr/>
        </p:nvSpPr>
        <p:spPr>
          <a:xfrm>
            <a:off x="1085634" y="257175"/>
            <a:ext cx="16412996" cy="3816349"/>
          </a:xfrm>
          <a:prstGeom prst="rect">
            <a:avLst/>
          </a:prstGeom>
        </p:spPr>
        <p:txBody>
          <a:bodyPr lIns="0" tIns="0" rIns="0" bIns="0" rtlCol="0" anchor="t">
            <a:spAutoFit/>
          </a:bodyPr>
          <a:lstStyle/>
          <a:p>
            <a:pPr algn="l">
              <a:lnSpc>
                <a:spcPts val="28000"/>
              </a:lnSpc>
              <a:spcBef>
                <a:spcPct val="0"/>
              </a:spcBef>
            </a:pPr>
            <a:r>
              <a:rPr lang="en-US" sz="20000" b="1" spc="-1000" dirty="0">
                <a:solidFill>
                  <a:srgbClr val="F3772B"/>
                </a:solidFill>
                <a:latin typeface="Arial MT Pro Bold"/>
                <a:ea typeface="Arial MT Pro Bold"/>
                <a:cs typeface="Arial MT Pro Bold"/>
                <a:sym typeface="Arial MT Pro Bold"/>
              </a:rPr>
              <a:t>Mission</a:t>
            </a:r>
          </a:p>
        </p:txBody>
      </p:sp>
      <p:sp>
        <p:nvSpPr>
          <p:cNvPr id="3" name="TextBox 3"/>
          <p:cNvSpPr txBox="1"/>
          <p:nvPr/>
        </p:nvSpPr>
        <p:spPr>
          <a:xfrm>
            <a:off x="642443" y="9485814"/>
            <a:ext cx="5293517" cy="295915"/>
          </a:xfrm>
          <a:prstGeom prst="rect">
            <a:avLst/>
          </a:prstGeom>
        </p:spPr>
        <p:txBody>
          <a:bodyPr lIns="0" tIns="0" rIns="0" bIns="0" rtlCol="0" anchor="t">
            <a:spAutoFit/>
          </a:bodyPr>
          <a:lstStyle/>
          <a:p>
            <a:pPr algn="l">
              <a:lnSpc>
                <a:spcPts val="2159"/>
              </a:lnSpc>
            </a:pPr>
            <a:r>
              <a:rPr lang="en-US" sz="2399" b="1" dirty="0">
                <a:solidFill>
                  <a:srgbClr val="12100F"/>
                </a:solidFill>
                <a:latin typeface="Arial MT Pro Bold"/>
                <a:ea typeface="Arial MT Pro Bold"/>
                <a:cs typeface="Arial MT Pro Bold"/>
                <a:sym typeface="Arial MT Pro Bold"/>
              </a:rPr>
              <a:t>WELLBEING.LACOUNTY.GOV</a:t>
            </a:r>
          </a:p>
        </p:txBody>
      </p:sp>
      <p:grpSp>
        <p:nvGrpSpPr>
          <p:cNvPr id="6" name="Group 6"/>
          <p:cNvGrpSpPr/>
          <p:nvPr/>
        </p:nvGrpSpPr>
        <p:grpSpPr>
          <a:xfrm>
            <a:off x="1028700" y="4562631"/>
            <a:ext cx="8263432" cy="3572002"/>
            <a:chOff x="0" y="0"/>
            <a:chExt cx="1280222" cy="553397"/>
          </a:xfrm>
        </p:grpSpPr>
        <p:sp>
          <p:nvSpPr>
            <p:cNvPr id="7" name="Freeform 7"/>
            <p:cNvSpPr/>
            <p:nvPr/>
          </p:nvSpPr>
          <p:spPr>
            <a:xfrm>
              <a:off x="0" y="0"/>
              <a:ext cx="1280222" cy="553397"/>
            </a:xfrm>
            <a:custGeom>
              <a:avLst/>
              <a:gdLst/>
              <a:ahLst/>
              <a:cxnLst/>
              <a:rect l="l" t="t" r="r" b="b"/>
              <a:pathLst>
                <a:path w="1280222" h="553397">
                  <a:moveTo>
                    <a:pt x="0" y="0"/>
                  </a:moveTo>
                  <a:lnTo>
                    <a:pt x="1280222" y="0"/>
                  </a:lnTo>
                  <a:lnTo>
                    <a:pt x="1280222" y="553397"/>
                  </a:lnTo>
                  <a:lnTo>
                    <a:pt x="0" y="553397"/>
                  </a:lnTo>
                  <a:close/>
                </a:path>
              </a:pathLst>
            </a:custGeom>
            <a:blipFill>
              <a:blip r:embed="rId2"/>
              <a:stretch>
                <a:fillRect t="-27183" b="-27183"/>
              </a:stretch>
            </a:blipFill>
          </p:spPr>
          <p:txBody>
            <a:bodyPr/>
            <a:lstStyle/>
            <a:p>
              <a:endParaRPr lang="en-US"/>
            </a:p>
          </p:txBody>
        </p:sp>
      </p:grpSp>
      <p:sp>
        <p:nvSpPr>
          <p:cNvPr id="8" name="TextBox 8"/>
          <p:cNvSpPr txBox="1"/>
          <p:nvPr/>
        </p:nvSpPr>
        <p:spPr>
          <a:xfrm>
            <a:off x="10058728" y="4797010"/>
            <a:ext cx="6939561" cy="2979420"/>
          </a:xfrm>
          <a:prstGeom prst="rect">
            <a:avLst/>
          </a:prstGeom>
        </p:spPr>
        <p:txBody>
          <a:bodyPr lIns="0" tIns="0" rIns="0" bIns="0" rtlCol="0" anchor="t">
            <a:spAutoFit/>
          </a:bodyPr>
          <a:lstStyle/>
          <a:p>
            <a:pPr marL="0" lvl="0" indent="0" algn="l">
              <a:lnSpc>
                <a:spcPts val="5714"/>
              </a:lnSpc>
            </a:pPr>
            <a:r>
              <a:rPr lang="en-US" sz="4499" spc="-134" dirty="0">
                <a:solidFill>
                  <a:srgbClr val="12100F"/>
                </a:solidFill>
                <a:latin typeface="Arial MT Pro"/>
                <a:ea typeface="Arial MT Pro"/>
                <a:cs typeface="Arial MT Pro"/>
                <a:sym typeface="Arial MT Pro"/>
              </a:rPr>
              <a:t>To lead</a:t>
            </a:r>
            <a:r>
              <a:rPr lang="en-US" sz="4499" u="none" strike="noStrike" spc="-134" dirty="0">
                <a:solidFill>
                  <a:srgbClr val="12100F"/>
                </a:solidFill>
                <a:latin typeface="Arial MT Pro"/>
                <a:ea typeface="Arial MT Pro"/>
                <a:cs typeface="Arial MT Pro"/>
                <a:sym typeface="Arial MT Pro"/>
              </a:rPr>
              <a:t> a broad partnership that implements meaningful solutions to improve the lives of children and families.</a:t>
            </a:r>
          </a:p>
        </p:txBody>
      </p:sp>
      <p:sp>
        <p:nvSpPr>
          <p:cNvPr id="9" name="TextBox 9"/>
          <p:cNvSpPr txBox="1"/>
          <p:nvPr/>
        </p:nvSpPr>
        <p:spPr>
          <a:xfrm>
            <a:off x="12919657" y="9485814"/>
            <a:ext cx="4725900" cy="339089"/>
          </a:xfrm>
          <a:prstGeom prst="rect">
            <a:avLst/>
          </a:prstGeom>
        </p:spPr>
        <p:txBody>
          <a:bodyPr lIns="0" tIns="0" rIns="0" bIns="0" rtlCol="0" anchor="t">
            <a:spAutoFit/>
          </a:bodyPr>
          <a:lstStyle/>
          <a:p>
            <a:pPr marL="0" lvl="0" indent="0" algn="r">
              <a:lnSpc>
                <a:spcPts val="2159"/>
              </a:lnSpc>
              <a:spcBef>
                <a:spcPct val="0"/>
              </a:spcBef>
            </a:pPr>
            <a:r>
              <a:rPr lang="en-US" sz="2399" b="1">
                <a:solidFill>
                  <a:srgbClr val="12100F"/>
                </a:solidFill>
                <a:latin typeface="Arial MT Pro Bold"/>
                <a:ea typeface="Arial MT Pro Bold"/>
                <a:cs typeface="Arial MT Pro Bold"/>
                <a:sym typeface="Arial MT Pro Bold"/>
              </a:rPr>
              <a:t>STRATEGIC PLAN 2025-</a:t>
            </a:r>
            <a:r>
              <a:rPr lang="en-US" sz="2399" b="1" u="none" strike="noStrike">
                <a:solidFill>
                  <a:srgbClr val="12100F"/>
                </a:solidFill>
                <a:latin typeface="Arial MT Pro Bold"/>
                <a:ea typeface="Arial MT Pro Bold"/>
                <a:cs typeface="Arial MT Pro Bold"/>
                <a:sym typeface="Arial MT Pro Bold"/>
              </a:rPr>
              <a:t>2030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rot="-3341252">
            <a:off x="11344584" y="145976"/>
            <a:ext cx="13886831" cy="13558765"/>
            <a:chOff x="0" y="0"/>
            <a:chExt cx="5580380" cy="5448548"/>
          </a:xfrm>
        </p:grpSpPr>
        <p:sp>
          <p:nvSpPr>
            <p:cNvPr id="3" name="Freeform 3"/>
            <p:cNvSpPr/>
            <p:nvPr/>
          </p:nvSpPr>
          <p:spPr>
            <a:xfrm>
              <a:off x="-635000" y="-673100"/>
              <a:ext cx="6488430" cy="642390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004A74">
                <a:alpha val="9804"/>
              </a:srgbClr>
            </a:solidFill>
            <a:ln w="12700">
              <a:noFill/>
            </a:ln>
          </p:spPr>
          <p:txBody>
            <a:bodyPr/>
            <a:lstStyle/>
            <a:p>
              <a:endParaRPr lang="en-US"/>
            </a:p>
          </p:txBody>
        </p:sp>
      </p:grpSp>
      <p:sp>
        <p:nvSpPr>
          <p:cNvPr id="4" name="TextBox 4"/>
          <p:cNvSpPr txBox="1"/>
          <p:nvPr/>
        </p:nvSpPr>
        <p:spPr>
          <a:xfrm>
            <a:off x="1028700" y="1322715"/>
            <a:ext cx="9587407" cy="5078313"/>
          </a:xfrm>
          <a:prstGeom prst="rect">
            <a:avLst/>
          </a:prstGeom>
        </p:spPr>
        <p:txBody>
          <a:bodyPr lIns="0" tIns="0" rIns="0" bIns="0" rtlCol="0" anchor="t">
            <a:spAutoFit/>
          </a:bodyPr>
          <a:lstStyle/>
          <a:p>
            <a:pPr algn="l">
              <a:lnSpc>
                <a:spcPts val="3648"/>
              </a:lnSpc>
            </a:pPr>
            <a:r>
              <a:rPr lang="en-US" sz="3200" spc="-96" dirty="0">
                <a:solidFill>
                  <a:srgbClr val="12100F"/>
                </a:solidFill>
                <a:latin typeface="Arial MT Pro"/>
                <a:ea typeface="Arial MT Pro"/>
                <a:cs typeface="Arial MT Pro"/>
                <a:sym typeface="Arial MT Pro"/>
              </a:rPr>
              <a:t>The Office of Child, Youth, and Family Well-Being serves as Los Angeles County’s strategic hub for advancing child and family wellbeing outcomes — aligning systems, supporting upstream prevention, and centering those most impacted to build a more coordinated and compassionate ecosystem. </a:t>
            </a:r>
          </a:p>
          <a:p>
            <a:pPr algn="l">
              <a:lnSpc>
                <a:spcPts val="3648"/>
              </a:lnSpc>
            </a:pPr>
            <a:endParaRPr lang="en-US" sz="3200" spc="-96" dirty="0">
              <a:solidFill>
                <a:srgbClr val="12100F"/>
              </a:solidFill>
              <a:latin typeface="Arial MT Pro"/>
              <a:ea typeface="Arial MT Pro"/>
              <a:cs typeface="Arial MT Pro"/>
              <a:sym typeface="Arial MT Pro"/>
            </a:endParaRPr>
          </a:p>
          <a:p>
            <a:pPr algn="l">
              <a:lnSpc>
                <a:spcPts val="3648"/>
              </a:lnSpc>
            </a:pPr>
            <a:r>
              <a:rPr lang="en-US" sz="3200" spc="-96" dirty="0">
                <a:solidFill>
                  <a:srgbClr val="12100F"/>
                </a:solidFill>
                <a:latin typeface="Arial MT Pro"/>
                <a:ea typeface="Arial MT Pro"/>
                <a:cs typeface="Arial MT Pro"/>
                <a:sym typeface="Arial MT Pro"/>
              </a:rPr>
              <a:t>We envision a future where every child grows up safe, supported, and thriving, and where all families —regardless of their starting point — have what they need to flourish long before crisis occurs.</a:t>
            </a:r>
          </a:p>
        </p:txBody>
      </p:sp>
      <p:grpSp>
        <p:nvGrpSpPr>
          <p:cNvPr id="5" name="Group 5"/>
          <p:cNvGrpSpPr/>
          <p:nvPr/>
        </p:nvGrpSpPr>
        <p:grpSpPr>
          <a:xfrm>
            <a:off x="12494264" y="619199"/>
            <a:ext cx="5151293" cy="6636705"/>
            <a:chOff x="0" y="0"/>
            <a:chExt cx="798070" cy="1028199"/>
          </a:xfrm>
        </p:grpSpPr>
        <p:sp>
          <p:nvSpPr>
            <p:cNvPr id="6" name="Freeform 6"/>
            <p:cNvSpPr/>
            <p:nvPr/>
          </p:nvSpPr>
          <p:spPr>
            <a:xfrm>
              <a:off x="0" y="0"/>
              <a:ext cx="798070" cy="1028199"/>
            </a:xfrm>
            <a:custGeom>
              <a:avLst/>
              <a:gdLst/>
              <a:ahLst/>
              <a:cxnLst/>
              <a:rect l="l" t="t" r="r" b="b"/>
              <a:pathLst>
                <a:path w="798070" h="1028199">
                  <a:moveTo>
                    <a:pt x="0" y="0"/>
                  </a:moveTo>
                  <a:lnTo>
                    <a:pt x="798070" y="0"/>
                  </a:lnTo>
                  <a:lnTo>
                    <a:pt x="798070" y="1028199"/>
                  </a:lnTo>
                  <a:lnTo>
                    <a:pt x="0" y="1028199"/>
                  </a:lnTo>
                  <a:close/>
                </a:path>
              </a:pathLst>
            </a:custGeom>
            <a:blipFill>
              <a:blip r:embed="rId3"/>
              <a:stretch>
                <a:fillRect l="-46539" r="-46539"/>
              </a:stretch>
            </a:blipFill>
          </p:spPr>
          <p:txBody>
            <a:bodyPr/>
            <a:lstStyle/>
            <a:p>
              <a:endParaRPr lang="en-US"/>
            </a:p>
          </p:txBody>
        </p:sp>
      </p:grpSp>
      <p:sp>
        <p:nvSpPr>
          <p:cNvPr id="7" name="TextBox 7"/>
          <p:cNvSpPr txBox="1"/>
          <p:nvPr/>
        </p:nvSpPr>
        <p:spPr>
          <a:xfrm>
            <a:off x="1028700" y="5835163"/>
            <a:ext cx="13369049" cy="3816349"/>
          </a:xfrm>
          <a:prstGeom prst="rect">
            <a:avLst/>
          </a:prstGeom>
        </p:spPr>
        <p:txBody>
          <a:bodyPr lIns="0" tIns="0" rIns="0" bIns="0" rtlCol="0" anchor="t">
            <a:spAutoFit/>
          </a:bodyPr>
          <a:lstStyle/>
          <a:p>
            <a:pPr algn="l">
              <a:lnSpc>
                <a:spcPts val="28000"/>
              </a:lnSpc>
              <a:spcBef>
                <a:spcPct val="0"/>
              </a:spcBef>
            </a:pPr>
            <a:r>
              <a:rPr lang="en-US" sz="20000" b="1" spc="-1000" dirty="0">
                <a:solidFill>
                  <a:srgbClr val="F3772B"/>
                </a:solidFill>
                <a:latin typeface="Arial MT Pro Bold"/>
                <a:ea typeface="Arial MT Pro Bold"/>
                <a:cs typeface="Arial MT Pro Bold"/>
                <a:sym typeface="Arial MT Pro Bold"/>
              </a:rPr>
              <a:t>Vision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sp>
        <p:nvSpPr>
          <p:cNvPr id="2" name="TextBox 2"/>
          <p:cNvSpPr txBox="1"/>
          <p:nvPr/>
        </p:nvSpPr>
        <p:spPr>
          <a:xfrm>
            <a:off x="10150834" y="1562100"/>
            <a:ext cx="7108466" cy="8564717"/>
          </a:xfrm>
          <a:prstGeom prst="rect">
            <a:avLst/>
          </a:prstGeom>
        </p:spPr>
        <p:txBody>
          <a:bodyPr lIns="0" tIns="0" rIns="0" bIns="0" rtlCol="0" anchor="t">
            <a:spAutoFit/>
          </a:bodyPr>
          <a:lstStyle/>
          <a:p>
            <a:pPr marL="0" lvl="0" indent="0" algn="l">
              <a:lnSpc>
                <a:spcPts val="5599"/>
              </a:lnSpc>
              <a:spcBef>
                <a:spcPct val="0"/>
              </a:spcBef>
            </a:pPr>
            <a:r>
              <a:rPr lang="en-US" sz="3600" dirty="0">
                <a:solidFill>
                  <a:srgbClr val="12100F"/>
                </a:solidFill>
                <a:latin typeface="Arial MT Pro"/>
                <a:ea typeface="Arial MT Pro"/>
                <a:cs typeface="Arial MT Pro"/>
                <a:sym typeface="Arial MT Pro"/>
              </a:rPr>
              <a:t>Th</a:t>
            </a:r>
            <a:r>
              <a:rPr lang="en-US" sz="3600" strike="noStrike" dirty="0">
                <a:solidFill>
                  <a:srgbClr val="12100F"/>
                </a:solidFill>
                <a:latin typeface="Arial MT Pro"/>
                <a:ea typeface="Arial MT Pro"/>
                <a:cs typeface="Arial MT Pro"/>
                <a:sym typeface="Arial MT Pro"/>
              </a:rPr>
              <a:t>e Office of Child, Youth, and Family Well-Being (OCFW) is Los Angeles County’s </a:t>
            </a:r>
            <a:r>
              <a:rPr lang="en-US" sz="3600" b="1" strike="noStrike" dirty="0">
                <a:solidFill>
                  <a:srgbClr val="12100F"/>
                </a:solidFill>
                <a:latin typeface="Arial MT Pro Bold"/>
                <a:ea typeface="Arial MT Pro Bold"/>
                <a:cs typeface="Arial MT Pro Bold"/>
                <a:sym typeface="Arial MT Pro Bold"/>
              </a:rPr>
              <a:t>strategic hub for advancing child and family wellbeing policies</a:t>
            </a:r>
            <a:r>
              <a:rPr lang="en-US" sz="3600" strike="noStrike" dirty="0">
                <a:solidFill>
                  <a:srgbClr val="12100F"/>
                </a:solidFill>
                <a:latin typeface="Arial MT Pro"/>
                <a:ea typeface="Arial MT Pro"/>
                <a:cs typeface="Arial MT Pro"/>
                <a:sym typeface="Arial MT Pro"/>
              </a:rPr>
              <a:t>.</a:t>
            </a:r>
          </a:p>
          <a:p>
            <a:pPr marL="0" lvl="0" indent="0" algn="l">
              <a:lnSpc>
                <a:spcPts val="5599"/>
              </a:lnSpc>
              <a:spcBef>
                <a:spcPct val="0"/>
              </a:spcBef>
            </a:pPr>
            <a:endParaRPr lang="en-US" sz="3600" strike="noStrike" dirty="0">
              <a:solidFill>
                <a:srgbClr val="12100F"/>
              </a:solidFill>
              <a:latin typeface="Arial MT Pro"/>
              <a:ea typeface="Arial MT Pro"/>
              <a:cs typeface="Arial MT Pro"/>
              <a:sym typeface="Arial MT Pro"/>
            </a:endParaRPr>
          </a:p>
          <a:p>
            <a:pPr marL="0" lvl="0" indent="0" algn="l">
              <a:lnSpc>
                <a:spcPts val="5599"/>
              </a:lnSpc>
              <a:spcBef>
                <a:spcPct val="0"/>
              </a:spcBef>
            </a:pPr>
            <a:r>
              <a:rPr lang="en-US" sz="3600" strike="noStrike" dirty="0">
                <a:solidFill>
                  <a:srgbClr val="12100F"/>
                </a:solidFill>
                <a:latin typeface="Arial MT Pro"/>
                <a:ea typeface="Arial MT Pro"/>
                <a:cs typeface="Arial MT Pro"/>
                <a:sym typeface="Arial MT Pro"/>
              </a:rPr>
              <a:t>We </a:t>
            </a:r>
            <a:r>
              <a:rPr lang="en-US" sz="3600" b="1" strike="noStrike" dirty="0">
                <a:solidFill>
                  <a:srgbClr val="12100F"/>
                </a:solidFill>
                <a:latin typeface="Arial MT Pro Bold"/>
                <a:ea typeface="Arial MT Pro Bold"/>
                <a:cs typeface="Arial MT Pro Bold"/>
                <a:sym typeface="Arial MT Pro Bold"/>
              </a:rPr>
              <a:t>align systems</a:t>
            </a:r>
            <a:r>
              <a:rPr lang="en-US" sz="3600" strike="noStrike" dirty="0">
                <a:solidFill>
                  <a:srgbClr val="12100F"/>
                </a:solidFill>
                <a:latin typeface="Arial MT Pro"/>
                <a:ea typeface="Arial MT Pro"/>
                <a:cs typeface="Arial MT Pro"/>
                <a:sym typeface="Arial MT Pro"/>
              </a:rPr>
              <a:t>, </a:t>
            </a:r>
            <a:r>
              <a:rPr lang="en-US" sz="3600" b="1" strike="noStrike" dirty="0">
                <a:solidFill>
                  <a:srgbClr val="12100F"/>
                </a:solidFill>
                <a:latin typeface="Arial MT Pro Bold"/>
                <a:ea typeface="Arial MT Pro Bold"/>
                <a:cs typeface="Arial MT Pro Bold"/>
                <a:sym typeface="Arial MT Pro Bold"/>
              </a:rPr>
              <a:t>support upstream prevention</a:t>
            </a:r>
            <a:r>
              <a:rPr lang="en-US" sz="3600" strike="noStrike" dirty="0">
                <a:solidFill>
                  <a:srgbClr val="12100F"/>
                </a:solidFill>
                <a:latin typeface="Arial MT Pro"/>
                <a:ea typeface="Arial MT Pro"/>
                <a:cs typeface="Arial MT Pro"/>
                <a:sym typeface="Arial MT Pro"/>
              </a:rPr>
              <a:t>, and </a:t>
            </a:r>
            <a:r>
              <a:rPr lang="en-US" sz="3600" b="1" strike="noStrike" dirty="0">
                <a:solidFill>
                  <a:srgbClr val="12100F"/>
                </a:solidFill>
                <a:latin typeface="Arial MT Pro Bold"/>
                <a:ea typeface="Arial MT Pro Bold"/>
                <a:cs typeface="Arial MT Pro Bold"/>
                <a:sym typeface="Arial MT Pro Bold"/>
              </a:rPr>
              <a:t>advance policy and systems change</a:t>
            </a:r>
            <a:r>
              <a:rPr lang="en-US" sz="3600" strike="noStrike" dirty="0">
                <a:solidFill>
                  <a:srgbClr val="12100F"/>
                </a:solidFill>
                <a:latin typeface="Arial MT Pro"/>
                <a:ea typeface="Arial MT Pro"/>
                <a:cs typeface="Arial MT Pro"/>
                <a:sym typeface="Arial MT Pro"/>
              </a:rPr>
              <a:t> to benefit all LA County children, families</a:t>
            </a:r>
            <a:r>
              <a:rPr lang="en-US" sz="3600" dirty="0">
                <a:solidFill>
                  <a:srgbClr val="12100F"/>
                </a:solidFill>
                <a:latin typeface="Arial MT Pro"/>
                <a:ea typeface="Arial MT Pro"/>
                <a:cs typeface="Arial MT Pro"/>
                <a:sym typeface="Arial MT Pro"/>
              </a:rPr>
              <a:t>, and communities.</a:t>
            </a:r>
            <a:endParaRPr lang="en-US" sz="3600" strike="noStrike" dirty="0">
              <a:solidFill>
                <a:srgbClr val="12100F"/>
              </a:solidFill>
              <a:latin typeface="Arial MT Pro"/>
              <a:ea typeface="Arial MT Pro"/>
              <a:cs typeface="Arial MT Pro"/>
              <a:sym typeface="Arial MT Pro"/>
            </a:endParaRPr>
          </a:p>
        </p:txBody>
      </p:sp>
      <p:sp>
        <p:nvSpPr>
          <p:cNvPr id="3" name="TextBox 3"/>
          <p:cNvSpPr txBox="1"/>
          <p:nvPr/>
        </p:nvSpPr>
        <p:spPr>
          <a:xfrm>
            <a:off x="642443" y="1790700"/>
            <a:ext cx="8501557" cy="1553246"/>
          </a:xfrm>
          <a:prstGeom prst="rect">
            <a:avLst/>
          </a:prstGeom>
        </p:spPr>
        <p:txBody>
          <a:bodyPr lIns="0" tIns="0" rIns="0" bIns="0" rtlCol="0" anchor="t">
            <a:spAutoFit/>
          </a:bodyPr>
          <a:lstStyle/>
          <a:p>
            <a:pPr marL="0" lvl="0" indent="0" algn="l">
              <a:lnSpc>
                <a:spcPts val="11415"/>
              </a:lnSpc>
              <a:spcBef>
                <a:spcPct val="0"/>
              </a:spcBef>
            </a:pPr>
            <a:r>
              <a:rPr lang="en-US" sz="13000" b="1" spc="-576" dirty="0">
                <a:solidFill>
                  <a:srgbClr val="F3772B"/>
                </a:solidFill>
                <a:latin typeface="Arial MT Pro Bold"/>
                <a:ea typeface="Arial MT Pro Bold"/>
                <a:cs typeface="Arial MT Pro Bold"/>
                <a:sym typeface="Arial MT Pro Bold"/>
              </a:rPr>
              <a:t>Who we are</a:t>
            </a:r>
          </a:p>
        </p:txBody>
      </p:sp>
      <p:sp>
        <p:nvSpPr>
          <p:cNvPr id="4" name="TextBox 4"/>
          <p:cNvSpPr txBox="1"/>
          <p:nvPr/>
        </p:nvSpPr>
        <p:spPr>
          <a:xfrm>
            <a:off x="642443" y="558139"/>
            <a:ext cx="8950998" cy="339089"/>
          </a:xfrm>
          <a:prstGeom prst="rect">
            <a:avLst/>
          </a:prstGeom>
        </p:spPr>
        <p:txBody>
          <a:bodyPr lIns="0" tIns="0" rIns="0" bIns="0" rtlCol="0" anchor="t">
            <a:spAutoFit/>
          </a:bodyPr>
          <a:lstStyle/>
          <a:p>
            <a:pPr algn="l">
              <a:lnSpc>
                <a:spcPts val="2159"/>
              </a:lnSpc>
            </a:pPr>
            <a:r>
              <a:rPr lang="en-US" sz="2399" b="1">
                <a:solidFill>
                  <a:srgbClr val="12100F"/>
                </a:solidFill>
                <a:latin typeface="Arial MT Pro Bold"/>
                <a:ea typeface="Arial MT Pro Bold"/>
                <a:cs typeface="Arial MT Pro Bold"/>
                <a:sym typeface="Arial MT Pro Bold"/>
              </a:rPr>
              <a:t>STRATEGIC PLAN 2025-2030</a:t>
            </a:r>
          </a:p>
        </p:txBody>
      </p:sp>
      <p:sp>
        <p:nvSpPr>
          <p:cNvPr id="5" name="TextBox 5"/>
          <p:cNvSpPr txBox="1"/>
          <p:nvPr/>
        </p:nvSpPr>
        <p:spPr>
          <a:xfrm>
            <a:off x="7772400" y="558139"/>
            <a:ext cx="9873157" cy="295915"/>
          </a:xfrm>
          <a:prstGeom prst="rect">
            <a:avLst/>
          </a:prstGeom>
        </p:spPr>
        <p:txBody>
          <a:bodyPr wrap="square" lIns="0" tIns="0" rIns="0" bIns="0" rtlCol="0" anchor="t">
            <a:spAutoFit/>
          </a:bodyPr>
          <a:lstStyle/>
          <a:p>
            <a:pPr algn="r">
              <a:lnSpc>
                <a:spcPts val="2159"/>
              </a:lnSpc>
            </a:pPr>
            <a:r>
              <a:rPr lang="en-US" sz="2399" b="1" dirty="0">
                <a:solidFill>
                  <a:srgbClr val="12100F"/>
                </a:solidFill>
                <a:latin typeface="Arial MT Pro Bold"/>
                <a:ea typeface="Arial MT Pro Bold"/>
                <a:cs typeface="Arial MT Pro Bold"/>
                <a:sym typeface="Arial MT Pro Bold"/>
              </a:rPr>
              <a:t>LA COUNTY OFFICE OF CHILD, YOUTH, AND FAMILY WELL-BEING</a:t>
            </a:r>
          </a:p>
        </p:txBody>
      </p:sp>
      <p:sp>
        <p:nvSpPr>
          <p:cNvPr id="6" name="TextBox 6"/>
          <p:cNvSpPr txBox="1"/>
          <p:nvPr/>
        </p:nvSpPr>
        <p:spPr>
          <a:xfrm>
            <a:off x="642443" y="4036530"/>
            <a:ext cx="7915199" cy="2213939"/>
          </a:xfrm>
          <a:prstGeom prst="rect">
            <a:avLst/>
          </a:prstGeom>
        </p:spPr>
        <p:txBody>
          <a:bodyPr lIns="0" tIns="0" rIns="0" bIns="0" rtlCol="0" anchor="t">
            <a:spAutoFit/>
          </a:bodyPr>
          <a:lstStyle/>
          <a:p>
            <a:pPr marL="0" lvl="0" indent="0" algn="l">
              <a:lnSpc>
                <a:spcPts val="5741"/>
              </a:lnSpc>
            </a:pPr>
            <a:r>
              <a:rPr lang="en-US" sz="5799" b="1" spc="-289" dirty="0">
                <a:solidFill>
                  <a:srgbClr val="004A74"/>
                </a:solidFill>
                <a:latin typeface="Arial MT Pro Bold"/>
                <a:ea typeface="Arial MT Pro Bold"/>
                <a:cs typeface="Arial MT Pro Bold"/>
                <a:sym typeface="Arial MT Pro Bold"/>
              </a:rPr>
              <a:t>The Office of Child, Youth, and Family Well-Being </a:t>
            </a:r>
            <a:r>
              <a:rPr lang="en-US" sz="5799" b="1" i="1" spc="-289" dirty="0">
                <a:solidFill>
                  <a:srgbClr val="F3772B"/>
                </a:solidFill>
                <a:latin typeface="Arial MT Pro Bold Italics"/>
                <a:ea typeface="Arial MT Pro Bold Italics"/>
                <a:cs typeface="Arial MT Pro Bold Italics"/>
                <a:sym typeface="Arial MT Pro Bold Italics"/>
              </a:rPr>
              <a:t>reimagined</a:t>
            </a:r>
          </a:p>
        </p:txBody>
      </p:sp>
      <p:grpSp>
        <p:nvGrpSpPr>
          <p:cNvPr id="7" name="Group 7"/>
          <p:cNvGrpSpPr/>
          <p:nvPr/>
        </p:nvGrpSpPr>
        <p:grpSpPr>
          <a:xfrm>
            <a:off x="511522" y="6450867"/>
            <a:ext cx="8046120" cy="3389859"/>
            <a:chOff x="0" y="0"/>
            <a:chExt cx="1115790" cy="470086"/>
          </a:xfrm>
        </p:grpSpPr>
        <p:sp>
          <p:nvSpPr>
            <p:cNvPr id="8" name="Freeform 8"/>
            <p:cNvSpPr/>
            <p:nvPr/>
          </p:nvSpPr>
          <p:spPr>
            <a:xfrm>
              <a:off x="0" y="0"/>
              <a:ext cx="1115790" cy="470086"/>
            </a:xfrm>
            <a:custGeom>
              <a:avLst/>
              <a:gdLst/>
              <a:ahLst/>
              <a:cxnLst/>
              <a:rect l="l" t="t" r="r" b="b"/>
              <a:pathLst>
                <a:path w="1115790" h="470086">
                  <a:moveTo>
                    <a:pt x="0" y="0"/>
                  </a:moveTo>
                  <a:lnTo>
                    <a:pt x="1115790" y="0"/>
                  </a:lnTo>
                  <a:lnTo>
                    <a:pt x="1115790" y="470086"/>
                  </a:lnTo>
                  <a:lnTo>
                    <a:pt x="0" y="470086"/>
                  </a:lnTo>
                  <a:close/>
                </a:path>
              </a:pathLst>
            </a:custGeom>
            <a:blipFill>
              <a:blip r:embed="rId3"/>
              <a:stretch>
                <a:fillRect t="-40481" b="-17955"/>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sp>
        <p:nvSpPr>
          <p:cNvPr id="2" name="TextBox 2"/>
          <p:cNvSpPr txBox="1"/>
          <p:nvPr/>
        </p:nvSpPr>
        <p:spPr>
          <a:xfrm>
            <a:off x="762000" y="1734833"/>
            <a:ext cx="15923327" cy="1351267"/>
          </a:xfrm>
          <a:prstGeom prst="rect">
            <a:avLst/>
          </a:prstGeom>
        </p:spPr>
        <p:txBody>
          <a:bodyPr lIns="0" tIns="0" rIns="0" bIns="0" rtlCol="0" anchor="t">
            <a:spAutoFit/>
          </a:bodyPr>
          <a:lstStyle/>
          <a:p>
            <a:pPr marL="0" lvl="0" indent="0" algn="l">
              <a:lnSpc>
                <a:spcPts val="9305"/>
              </a:lnSpc>
            </a:pPr>
            <a:r>
              <a:rPr lang="en-US" sz="13000" b="1" u="none" strike="noStrike" spc="-469" dirty="0">
                <a:solidFill>
                  <a:srgbClr val="F3772B"/>
                </a:solidFill>
                <a:latin typeface="Arial MT Pro Bold"/>
                <a:ea typeface="Arial MT Pro Bold"/>
                <a:cs typeface="Arial MT Pro Bold"/>
                <a:sym typeface="Arial MT Pro Bold"/>
              </a:rPr>
              <a:t>Core Values </a:t>
            </a:r>
          </a:p>
        </p:txBody>
      </p:sp>
      <p:sp>
        <p:nvSpPr>
          <p:cNvPr id="3" name="TextBox 3"/>
          <p:cNvSpPr txBox="1"/>
          <p:nvPr/>
        </p:nvSpPr>
        <p:spPr>
          <a:xfrm>
            <a:off x="642443" y="558139"/>
            <a:ext cx="8950998" cy="339089"/>
          </a:xfrm>
          <a:prstGeom prst="rect">
            <a:avLst/>
          </a:prstGeom>
        </p:spPr>
        <p:txBody>
          <a:bodyPr lIns="0" tIns="0" rIns="0" bIns="0" rtlCol="0" anchor="t">
            <a:spAutoFit/>
          </a:bodyPr>
          <a:lstStyle/>
          <a:p>
            <a:pPr algn="l">
              <a:lnSpc>
                <a:spcPts val="2159"/>
              </a:lnSpc>
            </a:pPr>
            <a:r>
              <a:rPr lang="en-US" sz="2399" b="1">
                <a:solidFill>
                  <a:srgbClr val="12100F"/>
                </a:solidFill>
                <a:latin typeface="Arial MT Pro Bold"/>
                <a:ea typeface="Arial MT Pro Bold"/>
                <a:cs typeface="Arial MT Pro Bold"/>
                <a:sym typeface="Arial MT Pro Bold"/>
              </a:rPr>
              <a:t>STRATEGIC PLAN 2025-2030</a:t>
            </a:r>
          </a:p>
        </p:txBody>
      </p:sp>
      <p:sp>
        <p:nvSpPr>
          <p:cNvPr id="4" name="TextBox 4"/>
          <p:cNvSpPr txBox="1"/>
          <p:nvPr/>
        </p:nvSpPr>
        <p:spPr>
          <a:xfrm>
            <a:off x="7848600" y="558139"/>
            <a:ext cx="9796957" cy="295915"/>
          </a:xfrm>
          <a:prstGeom prst="rect">
            <a:avLst/>
          </a:prstGeom>
        </p:spPr>
        <p:txBody>
          <a:bodyPr wrap="square" lIns="0" tIns="0" rIns="0" bIns="0" rtlCol="0" anchor="t">
            <a:spAutoFit/>
          </a:bodyPr>
          <a:lstStyle/>
          <a:p>
            <a:pPr algn="r">
              <a:lnSpc>
                <a:spcPts val="2159"/>
              </a:lnSpc>
            </a:pPr>
            <a:r>
              <a:rPr lang="en-US" sz="2399" b="1" dirty="0">
                <a:solidFill>
                  <a:srgbClr val="12100F"/>
                </a:solidFill>
                <a:latin typeface="Arial MT Pro Bold"/>
                <a:ea typeface="Arial MT Pro Bold"/>
                <a:cs typeface="Arial MT Pro Bold"/>
                <a:sym typeface="Arial MT Pro Bold"/>
              </a:rPr>
              <a:t>LA COUNTY OFFICE OF CHILD, YOUTH, AND FAMILY WELL-BEING</a:t>
            </a:r>
          </a:p>
        </p:txBody>
      </p:sp>
      <p:sp>
        <p:nvSpPr>
          <p:cNvPr id="5" name="TextBox 5"/>
          <p:cNvSpPr txBox="1"/>
          <p:nvPr/>
        </p:nvSpPr>
        <p:spPr>
          <a:xfrm>
            <a:off x="6696817" y="6624563"/>
            <a:ext cx="4909547" cy="500137"/>
          </a:xfrm>
          <a:prstGeom prst="rect">
            <a:avLst/>
          </a:prstGeom>
        </p:spPr>
        <p:txBody>
          <a:bodyPr lIns="0" tIns="0" rIns="0" bIns="0" rtlCol="0" anchor="t">
            <a:spAutoFit/>
          </a:bodyPr>
          <a:lstStyle/>
          <a:p>
            <a:pPr algn="l">
              <a:lnSpc>
                <a:spcPts val="1889"/>
              </a:lnSpc>
            </a:pPr>
            <a:r>
              <a:rPr lang="en-US" sz="2099" b="1" dirty="0">
                <a:solidFill>
                  <a:schemeClr val="tx2"/>
                </a:solidFill>
                <a:latin typeface="Arial MT Pro Bold"/>
                <a:ea typeface="Arial MT Pro Bold"/>
                <a:cs typeface="Arial MT Pro Bold"/>
                <a:sym typeface="Arial MT Pro Bold"/>
              </a:rPr>
              <a:t>CHILD-CENTERED AND FAMILY- FOCUSED</a:t>
            </a:r>
          </a:p>
        </p:txBody>
      </p:sp>
      <p:sp>
        <p:nvSpPr>
          <p:cNvPr id="6" name="TextBox 6"/>
          <p:cNvSpPr txBox="1"/>
          <p:nvPr/>
        </p:nvSpPr>
        <p:spPr>
          <a:xfrm>
            <a:off x="6661290" y="3663302"/>
            <a:ext cx="5793248" cy="256480"/>
          </a:xfrm>
          <a:prstGeom prst="rect">
            <a:avLst/>
          </a:prstGeom>
        </p:spPr>
        <p:txBody>
          <a:bodyPr lIns="0" tIns="0" rIns="0" bIns="0" rtlCol="0" anchor="t">
            <a:spAutoFit/>
          </a:bodyPr>
          <a:lstStyle/>
          <a:p>
            <a:pPr marL="0" lvl="0" indent="0" algn="l">
              <a:lnSpc>
                <a:spcPts val="1889"/>
              </a:lnSpc>
              <a:spcBef>
                <a:spcPct val="0"/>
              </a:spcBef>
            </a:pPr>
            <a:r>
              <a:rPr lang="en-US" sz="2099" b="1" dirty="0">
                <a:solidFill>
                  <a:schemeClr val="tx2"/>
                </a:solidFill>
                <a:latin typeface="Arial MT Pro Bold"/>
                <a:ea typeface="Arial MT Pro Bold"/>
                <a:cs typeface="Arial MT Pro Bold"/>
                <a:sym typeface="Arial MT Pro Bold"/>
              </a:rPr>
              <a:t>TR</a:t>
            </a:r>
            <a:r>
              <a:rPr lang="en-US" sz="2099" b="1" u="none" strike="noStrike" dirty="0">
                <a:solidFill>
                  <a:schemeClr val="tx2"/>
                </a:solidFill>
                <a:latin typeface="Arial MT Pro Bold"/>
                <a:ea typeface="Arial MT Pro Bold"/>
                <a:cs typeface="Arial MT Pro Bold"/>
                <a:sym typeface="Arial MT Pro Bold"/>
              </a:rPr>
              <a:t>ANSPARENCY + INTEGRITY</a:t>
            </a:r>
          </a:p>
        </p:txBody>
      </p:sp>
      <p:sp>
        <p:nvSpPr>
          <p:cNvPr id="7" name="TextBox 7"/>
          <p:cNvSpPr txBox="1"/>
          <p:nvPr/>
        </p:nvSpPr>
        <p:spPr>
          <a:xfrm>
            <a:off x="6661290" y="7149651"/>
            <a:ext cx="4909547" cy="2261049"/>
          </a:xfrm>
          <a:prstGeom prst="rect">
            <a:avLst/>
          </a:prstGeom>
        </p:spPr>
        <p:txBody>
          <a:bodyPr lIns="0" tIns="0" rIns="0" bIns="0" rtlCol="0" anchor="t">
            <a:spAutoFit/>
          </a:bodyPr>
          <a:lstStyle/>
          <a:p>
            <a:pPr algn="l">
              <a:lnSpc>
                <a:spcPts val="2940"/>
              </a:lnSpc>
            </a:pPr>
            <a:r>
              <a:rPr lang="en-US" sz="2000" dirty="0">
                <a:solidFill>
                  <a:srgbClr val="12100F"/>
                </a:solidFill>
                <a:latin typeface="Arial MT Pro"/>
                <a:ea typeface="Arial MT Pro"/>
                <a:cs typeface="Arial MT Pro"/>
                <a:sym typeface="Arial MT Pro"/>
              </a:rPr>
              <a:t>We consider the impact of policy implementation through the eyes of children and families and are committed to supporting a continuum of care that is both preventative and provides long-term support.</a:t>
            </a:r>
          </a:p>
        </p:txBody>
      </p:sp>
      <p:sp>
        <p:nvSpPr>
          <p:cNvPr id="8" name="TextBox 8"/>
          <p:cNvSpPr txBox="1"/>
          <p:nvPr/>
        </p:nvSpPr>
        <p:spPr>
          <a:xfrm>
            <a:off x="6661290" y="3992051"/>
            <a:ext cx="4909547" cy="2208682"/>
          </a:xfrm>
          <a:prstGeom prst="rect">
            <a:avLst/>
          </a:prstGeom>
        </p:spPr>
        <p:txBody>
          <a:bodyPr lIns="0" tIns="0" rIns="0" bIns="0" rtlCol="0" anchor="t">
            <a:spAutoFit/>
          </a:bodyPr>
          <a:lstStyle/>
          <a:p>
            <a:pPr algn="l">
              <a:lnSpc>
                <a:spcPts val="2940"/>
              </a:lnSpc>
            </a:pPr>
            <a:r>
              <a:rPr lang="en-US" sz="2000" dirty="0">
                <a:solidFill>
                  <a:srgbClr val="12100F"/>
                </a:solidFill>
                <a:latin typeface="Arial MT Pro"/>
                <a:ea typeface="Arial MT Pro"/>
                <a:cs typeface="Arial MT Pro"/>
                <a:sym typeface="Arial MT Pro"/>
              </a:rPr>
              <a:t>We act with honesty, openness, and clarity, ensuring that our processes and decisions are accessible and accountable to our Board of Supervisors, systems partners, and most importantly, the children, families, and communities we serve.</a:t>
            </a:r>
          </a:p>
        </p:txBody>
      </p:sp>
      <p:sp>
        <p:nvSpPr>
          <p:cNvPr id="9" name="TextBox 9"/>
          <p:cNvSpPr txBox="1"/>
          <p:nvPr/>
        </p:nvSpPr>
        <p:spPr>
          <a:xfrm>
            <a:off x="12130239" y="3663302"/>
            <a:ext cx="5793248" cy="256480"/>
          </a:xfrm>
          <a:prstGeom prst="rect">
            <a:avLst/>
          </a:prstGeom>
        </p:spPr>
        <p:txBody>
          <a:bodyPr lIns="0" tIns="0" rIns="0" bIns="0" rtlCol="0" anchor="t">
            <a:spAutoFit/>
          </a:bodyPr>
          <a:lstStyle/>
          <a:p>
            <a:pPr marL="0" lvl="0" indent="0" algn="l">
              <a:lnSpc>
                <a:spcPts val="1889"/>
              </a:lnSpc>
              <a:spcBef>
                <a:spcPct val="0"/>
              </a:spcBef>
            </a:pPr>
            <a:r>
              <a:rPr lang="en-US" sz="2099" b="1" u="none" strike="noStrike" dirty="0">
                <a:solidFill>
                  <a:schemeClr val="tx2"/>
                </a:solidFill>
                <a:latin typeface="Arial MT Pro Bold"/>
                <a:ea typeface="Arial MT Pro Bold"/>
                <a:cs typeface="Arial MT Pro Bold"/>
                <a:sym typeface="Arial MT Pro Bold"/>
              </a:rPr>
              <a:t>EQUITY</a:t>
            </a:r>
          </a:p>
        </p:txBody>
      </p:sp>
      <p:sp>
        <p:nvSpPr>
          <p:cNvPr id="10" name="TextBox 10"/>
          <p:cNvSpPr txBox="1"/>
          <p:nvPr/>
        </p:nvSpPr>
        <p:spPr>
          <a:xfrm>
            <a:off x="12130239" y="3992051"/>
            <a:ext cx="4909547" cy="4811958"/>
          </a:xfrm>
          <a:prstGeom prst="rect">
            <a:avLst/>
          </a:prstGeom>
        </p:spPr>
        <p:txBody>
          <a:bodyPr lIns="0" tIns="0" rIns="0" bIns="0" rtlCol="0" anchor="t">
            <a:spAutoFit/>
          </a:bodyPr>
          <a:lstStyle/>
          <a:p>
            <a:pPr>
              <a:lnSpc>
                <a:spcPts val="2940"/>
              </a:lnSpc>
            </a:pPr>
            <a:r>
              <a:rPr lang="en-US" sz="2000" dirty="0">
                <a:solidFill>
                  <a:srgbClr val="12100F"/>
                </a:solidFill>
                <a:latin typeface="Arial MT Pro" panose="020B0604020202020204" charset="0"/>
                <a:ea typeface="Arial MT Pro"/>
                <a:cs typeface="Arial MT Pro"/>
                <a:sym typeface="Arial MT Pro"/>
              </a:rPr>
              <a:t>Our work is anchored by the Racial Equity Principles articulated in the County’s Racial Equity Strategic Plan. We </a:t>
            </a:r>
            <a:r>
              <a:rPr lang="en-US" sz="2000" dirty="0">
                <a:latin typeface="Arial MT Pro" panose="020B0604020202020204" charset="0"/>
              </a:rPr>
              <a:t>embed the countywide guiding equity principles and strategies in our work and across our focus areas by using data to effectively assess and communicate equity needs; emphasizing a promotion and prevention framework to serve families as upstream as possible; and developing and implementing strategies that prioritize and effectively support the most disadvantaged populations and communities. </a:t>
            </a:r>
            <a:endParaRPr lang="en-US" sz="2000" dirty="0">
              <a:solidFill>
                <a:srgbClr val="12100F"/>
              </a:solidFill>
              <a:latin typeface="Arial MT Pro" panose="020B0604020202020204" charset="0"/>
              <a:ea typeface="Arial MT Pro"/>
              <a:cs typeface="Arial MT Pro"/>
              <a:sym typeface="Arial MT Pro"/>
            </a:endParaRPr>
          </a:p>
        </p:txBody>
      </p:sp>
      <p:sp>
        <p:nvSpPr>
          <p:cNvPr id="11" name="TextBox 11"/>
          <p:cNvSpPr txBox="1"/>
          <p:nvPr/>
        </p:nvSpPr>
        <p:spPr>
          <a:xfrm>
            <a:off x="868042" y="6699661"/>
            <a:ext cx="5793248" cy="256480"/>
          </a:xfrm>
          <a:prstGeom prst="rect">
            <a:avLst/>
          </a:prstGeom>
        </p:spPr>
        <p:txBody>
          <a:bodyPr lIns="0" tIns="0" rIns="0" bIns="0" rtlCol="0" anchor="t">
            <a:spAutoFit/>
          </a:bodyPr>
          <a:lstStyle/>
          <a:p>
            <a:pPr algn="l">
              <a:lnSpc>
                <a:spcPts val="1889"/>
              </a:lnSpc>
            </a:pPr>
            <a:r>
              <a:rPr lang="en-US" sz="2099" b="1" dirty="0">
                <a:solidFill>
                  <a:schemeClr val="tx2"/>
                </a:solidFill>
                <a:latin typeface="Arial MT Pro Bold"/>
                <a:ea typeface="Arial MT Pro Bold"/>
                <a:cs typeface="Arial MT Pro Bold"/>
                <a:sym typeface="Arial MT Pro Bold"/>
              </a:rPr>
              <a:t>GENERATIVE SERVICE DELIVERY</a:t>
            </a:r>
          </a:p>
        </p:txBody>
      </p:sp>
      <p:sp>
        <p:nvSpPr>
          <p:cNvPr id="12" name="TextBox 12"/>
          <p:cNvSpPr txBox="1"/>
          <p:nvPr/>
        </p:nvSpPr>
        <p:spPr>
          <a:xfrm>
            <a:off x="868042" y="7028410"/>
            <a:ext cx="5140022" cy="1836785"/>
          </a:xfrm>
          <a:prstGeom prst="rect">
            <a:avLst/>
          </a:prstGeom>
        </p:spPr>
        <p:txBody>
          <a:bodyPr lIns="0" tIns="0" rIns="0" bIns="0" rtlCol="0" anchor="t">
            <a:spAutoFit/>
          </a:bodyPr>
          <a:lstStyle/>
          <a:p>
            <a:pPr>
              <a:lnSpc>
                <a:spcPts val="2940"/>
              </a:lnSpc>
            </a:pPr>
            <a:r>
              <a:rPr lang="en-US" sz="2000" dirty="0">
                <a:solidFill>
                  <a:srgbClr val="12100F"/>
                </a:solidFill>
                <a:latin typeface="Arial MT Pro"/>
                <a:ea typeface="Arial MT Pro"/>
                <a:cs typeface="Arial MT Pro"/>
                <a:sym typeface="Arial MT Pro"/>
              </a:rPr>
              <a:t>We facilitate interagency collaboratives to ensure that service delivery to children and families addresses multiple issues based on actual needs after uncovering root causes.</a:t>
            </a:r>
          </a:p>
          <a:p>
            <a:pPr algn="l">
              <a:lnSpc>
                <a:spcPts val="2940"/>
              </a:lnSpc>
            </a:pPr>
            <a:endParaRPr lang="en-US" sz="2000" dirty="0">
              <a:solidFill>
                <a:srgbClr val="12100F"/>
              </a:solidFill>
              <a:latin typeface="Arial MT Pro"/>
              <a:ea typeface="Arial MT Pro"/>
              <a:cs typeface="Arial MT Pro"/>
              <a:sym typeface="Arial MT Pro"/>
            </a:endParaRPr>
          </a:p>
        </p:txBody>
      </p:sp>
      <p:sp>
        <p:nvSpPr>
          <p:cNvPr id="13" name="TextBox 13"/>
          <p:cNvSpPr txBox="1"/>
          <p:nvPr/>
        </p:nvSpPr>
        <p:spPr>
          <a:xfrm>
            <a:off x="868042" y="3663302"/>
            <a:ext cx="5793248" cy="256480"/>
          </a:xfrm>
          <a:prstGeom prst="rect">
            <a:avLst/>
          </a:prstGeom>
        </p:spPr>
        <p:txBody>
          <a:bodyPr lIns="0" tIns="0" rIns="0" bIns="0" rtlCol="0" anchor="t">
            <a:spAutoFit/>
          </a:bodyPr>
          <a:lstStyle/>
          <a:p>
            <a:pPr algn="l">
              <a:lnSpc>
                <a:spcPts val="1889"/>
              </a:lnSpc>
            </a:pPr>
            <a:r>
              <a:rPr lang="en-US" sz="2099" b="1" dirty="0">
                <a:solidFill>
                  <a:schemeClr val="tx2"/>
                </a:solidFill>
                <a:latin typeface="Arial MT Pro Bold"/>
                <a:ea typeface="Arial MT Pro Bold"/>
                <a:cs typeface="Arial MT Pro Bold"/>
                <a:sym typeface="Arial MT Pro Bold"/>
              </a:rPr>
              <a:t>SHARED RESPONSIBILITY</a:t>
            </a:r>
          </a:p>
        </p:txBody>
      </p:sp>
      <p:sp>
        <p:nvSpPr>
          <p:cNvPr id="14" name="TextBox 14"/>
          <p:cNvSpPr txBox="1"/>
          <p:nvPr/>
        </p:nvSpPr>
        <p:spPr>
          <a:xfrm>
            <a:off x="868042" y="4038563"/>
            <a:ext cx="5347966" cy="2208682"/>
          </a:xfrm>
          <a:prstGeom prst="rect">
            <a:avLst/>
          </a:prstGeom>
        </p:spPr>
        <p:txBody>
          <a:bodyPr lIns="0" tIns="0" rIns="0" bIns="0" rtlCol="0" anchor="t">
            <a:spAutoFit/>
          </a:bodyPr>
          <a:lstStyle/>
          <a:p>
            <a:pPr algn="l">
              <a:lnSpc>
                <a:spcPts val="2940"/>
              </a:lnSpc>
            </a:pPr>
            <a:r>
              <a:rPr lang="en-US" sz="2000" dirty="0">
                <a:solidFill>
                  <a:srgbClr val="12100F"/>
                </a:solidFill>
                <a:latin typeface="Arial MT Pro"/>
                <a:ea typeface="Arial MT Pro"/>
                <a:cs typeface="Arial MT Pro"/>
                <a:sym typeface="Arial MT Pro"/>
              </a:rPr>
              <a:t>We believe responsibility for child and family wellbeing is collective. We work across agencies, systems, and communities to create coordinated, root-cause solutions and hold ourselves accountable for meaningful outcomes.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rot="733669">
            <a:off x="7668711" y="259322"/>
            <a:ext cx="10943739" cy="10685201"/>
            <a:chOff x="0" y="0"/>
            <a:chExt cx="5580380" cy="5448548"/>
          </a:xfrm>
        </p:grpSpPr>
        <p:sp>
          <p:nvSpPr>
            <p:cNvPr id="3" name="Freeform 3"/>
            <p:cNvSpPr/>
            <p:nvPr/>
          </p:nvSpPr>
          <p:spPr>
            <a:xfrm>
              <a:off x="-635000" y="-673100"/>
              <a:ext cx="6488430" cy="642390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004A74">
                <a:alpha val="9804"/>
              </a:srgbClr>
            </a:solidFill>
            <a:ln w="12700">
              <a:noFill/>
            </a:ln>
          </p:spPr>
          <p:txBody>
            <a:bodyPr/>
            <a:lstStyle/>
            <a:p>
              <a:endParaRPr lang="en-US"/>
            </a:p>
          </p:txBody>
        </p:sp>
      </p:grpSp>
      <p:sp>
        <p:nvSpPr>
          <p:cNvPr id="4" name="TextBox 4"/>
          <p:cNvSpPr txBox="1"/>
          <p:nvPr/>
        </p:nvSpPr>
        <p:spPr>
          <a:xfrm>
            <a:off x="853174" y="2400300"/>
            <a:ext cx="8290826" cy="1575111"/>
          </a:xfrm>
          <a:prstGeom prst="rect">
            <a:avLst/>
          </a:prstGeom>
        </p:spPr>
        <p:txBody>
          <a:bodyPr lIns="0" tIns="0" rIns="0" bIns="0" rtlCol="0" anchor="t">
            <a:spAutoFit/>
          </a:bodyPr>
          <a:lstStyle/>
          <a:p>
            <a:pPr marL="0" lvl="0" indent="0" algn="l">
              <a:lnSpc>
                <a:spcPts val="3119"/>
              </a:lnSpc>
            </a:pPr>
            <a:r>
              <a:rPr lang="en-US" sz="2399" dirty="0">
                <a:solidFill>
                  <a:srgbClr val="12100F"/>
                </a:solidFill>
                <a:latin typeface="Arial MT Pro"/>
                <a:ea typeface="Arial MT Pro"/>
                <a:cs typeface="Arial MT Pro"/>
                <a:sym typeface="Arial MT Pro"/>
              </a:rPr>
              <a:t>OCFW drives system-wide change so childr</a:t>
            </a:r>
            <a:r>
              <a:rPr lang="en-US" sz="2399" strike="noStrike" dirty="0">
                <a:solidFill>
                  <a:srgbClr val="12100F"/>
                </a:solidFill>
                <a:latin typeface="Arial MT Pro"/>
                <a:ea typeface="Arial MT Pro"/>
                <a:cs typeface="Arial MT Pro"/>
                <a:sym typeface="Arial MT Pro"/>
              </a:rPr>
              <a:t>en and families are better supported, safer, and more connected. A summary of our work to date and </a:t>
            </a:r>
            <a:r>
              <a:rPr lang="en-US" sz="2399" b="1" strike="noStrike" dirty="0">
                <a:solidFill>
                  <a:srgbClr val="12100F"/>
                </a:solidFill>
                <a:latin typeface="Arial MT Pro Bold"/>
                <a:ea typeface="Arial MT Pro Bold"/>
                <a:cs typeface="Arial MT Pro Bold"/>
                <a:sym typeface="Arial MT Pro Bold"/>
              </a:rPr>
              <a:t>past achievements </a:t>
            </a:r>
            <a:r>
              <a:rPr lang="en-US" sz="2399" strike="noStrike" dirty="0">
                <a:solidFill>
                  <a:srgbClr val="12100F"/>
                </a:solidFill>
                <a:latin typeface="Arial MT Pro" panose="020B0604020202020204" charset="0"/>
                <a:ea typeface="Arial MT Pro Bold"/>
                <a:cs typeface="Arial MT Pro Bold"/>
                <a:sym typeface="Arial MT Pro Bold"/>
              </a:rPr>
              <a:t>can be found on our </a:t>
            </a:r>
            <a:r>
              <a:rPr lang="en-US" sz="2399" strike="noStrike" dirty="0">
                <a:solidFill>
                  <a:srgbClr val="12100F"/>
                </a:solidFill>
                <a:latin typeface="Arial MT Pro" panose="020B0604020202020204" charset="0"/>
                <a:ea typeface="Arial MT Pro Bold"/>
                <a:cs typeface="Arial MT Pro Bold"/>
                <a:sym typeface="Arial MT Pro Bold"/>
                <a:hlinkClick r:id="rId3"/>
              </a:rPr>
              <a:t>website</a:t>
            </a:r>
            <a:r>
              <a:rPr lang="en-US" sz="2399" dirty="0">
                <a:solidFill>
                  <a:srgbClr val="12100F"/>
                </a:solidFill>
                <a:latin typeface="Arial MT Pro" panose="020B0604020202020204" charset="0"/>
                <a:ea typeface="Arial MT Pro Bold"/>
                <a:cs typeface="Arial MT Pro Bold"/>
                <a:sym typeface="Arial MT Pro Bold"/>
              </a:rPr>
              <a:t>. Some</a:t>
            </a:r>
            <a:r>
              <a:rPr lang="en-US" sz="2399" strike="noStrike" dirty="0">
                <a:solidFill>
                  <a:srgbClr val="12100F"/>
                </a:solidFill>
                <a:latin typeface="Arial MT Pro" panose="020B0604020202020204" charset="0"/>
                <a:ea typeface="Arial MT Pro Bold"/>
                <a:cs typeface="Arial MT Pro Bold"/>
                <a:sym typeface="Arial MT Pro Bold"/>
              </a:rPr>
              <a:t> highlights include:</a:t>
            </a:r>
            <a:endParaRPr lang="en-US" sz="2399" strike="noStrike" dirty="0">
              <a:solidFill>
                <a:srgbClr val="12100F"/>
              </a:solidFill>
              <a:latin typeface="Arial MT Pro" panose="020B0604020202020204" charset="0"/>
              <a:ea typeface="Arial MT Pro"/>
              <a:cs typeface="Arial MT Pro"/>
              <a:sym typeface="Arial MT Pro"/>
            </a:endParaRPr>
          </a:p>
        </p:txBody>
      </p:sp>
      <p:sp>
        <p:nvSpPr>
          <p:cNvPr id="5" name="TextBox 5"/>
          <p:cNvSpPr txBox="1"/>
          <p:nvPr/>
        </p:nvSpPr>
        <p:spPr>
          <a:xfrm>
            <a:off x="642443" y="1257300"/>
            <a:ext cx="13045514" cy="1271844"/>
          </a:xfrm>
          <a:prstGeom prst="rect">
            <a:avLst/>
          </a:prstGeom>
        </p:spPr>
        <p:txBody>
          <a:bodyPr lIns="0" tIns="0" rIns="0" bIns="0" rtlCol="0" anchor="t">
            <a:spAutoFit/>
          </a:bodyPr>
          <a:lstStyle/>
          <a:p>
            <a:pPr marL="0" lvl="0" indent="0" algn="l">
              <a:lnSpc>
                <a:spcPts val="8316"/>
              </a:lnSpc>
              <a:spcBef>
                <a:spcPct val="0"/>
              </a:spcBef>
            </a:pPr>
            <a:r>
              <a:rPr lang="en-US" sz="8400" b="1" spc="-420" dirty="0">
                <a:solidFill>
                  <a:srgbClr val="F3772B"/>
                </a:solidFill>
                <a:latin typeface="Arial MT Pro Bold"/>
                <a:ea typeface="Arial MT Pro Bold"/>
                <a:cs typeface="Arial MT Pro Bold"/>
                <a:sym typeface="Arial MT Pro Bold"/>
              </a:rPr>
              <a:t>Our impact to date</a:t>
            </a:r>
          </a:p>
        </p:txBody>
      </p:sp>
      <p:sp>
        <p:nvSpPr>
          <p:cNvPr id="6" name="TextBox 6"/>
          <p:cNvSpPr txBox="1"/>
          <p:nvPr/>
        </p:nvSpPr>
        <p:spPr>
          <a:xfrm>
            <a:off x="642443" y="558139"/>
            <a:ext cx="8950998" cy="339089"/>
          </a:xfrm>
          <a:prstGeom prst="rect">
            <a:avLst/>
          </a:prstGeom>
        </p:spPr>
        <p:txBody>
          <a:bodyPr lIns="0" tIns="0" rIns="0" bIns="0" rtlCol="0" anchor="t">
            <a:spAutoFit/>
          </a:bodyPr>
          <a:lstStyle/>
          <a:p>
            <a:pPr algn="l">
              <a:lnSpc>
                <a:spcPts val="2159"/>
              </a:lnSpc>
            </a:pPr>
            <a:r>
              <a:rPr lang="en-US" sz="2399" b="1">
                <a:solidFill>
                  <a:srgbClr val="12100F"/>
                </a:solidFill>
                <a:latin typeface="Arial MT Pro Bold"/>
                <a:ea typeface="Arial MT Pro Bold"/>
                <a:cs typeface="Arial MT Pro Bold"/>
                <a:sym typeface="Arial MT Pro Bold"/>
              </a:rPr>
              <a:t>STRATEGIC PLAN 2025-2030</a:t>
            </a:r>
          </a:p>
        </p:txBody>
      </p:sp>
      <p:sp>
        <p:nvSpPr>
          <p:cNvPr id="8" name="TextBox 8"/>
          <p:cNvSpPr txBox="1"/>
          <p:nvPr/>
        </p:nvSpPr>
        <p:spPr>
          <a:xfrm>
            <a:off x="9593441" y="1120439"/>
            <a:ext cx="8290826" cy="9128461"/>
          </a:xfrm>
          <a:prstGeom prst="rect">
            <a:avLst/>
          </a:prstGeom>
        </p:spPr>
        <p:txBody>
          <a:bodyPr wrap="square" lIns="0" tIns="0" rIns="0" bIns="0" rtlCol="0" anchor="t">
            <a:spAutoFit/>
          </a:bodyPr>
          <a:lstStyle/>
          <a:p>
            <a:pPr algn="l">
              <a:lnSpc>
                <a:spcPts val="3119"/>
              </a:lnSpc>
            </a:pPr>
            <a:endParaRPr lang="en-US" sz="2200" b="1" strike="noStrike" dirty="0">
              <a:solidFill>
                <a:srgbClr val="004A74"/>
              </a:solidFill>
              <a:latin typeface="Arial MT Pro Bold"/>
              <a:ea typeface="Arial MT Pro Bold"/>
              <a:cs typeface="Arial MT Pro Bold"/>
              <a:sym typeface="Arial MT Pro Bold"/>
            </a:endParaRPr>
          </a:p>
          <a:p>
            <a:pPr marL="259077" lvl="1" algn="l">
              <a:lnSpc>
                <a:spcPts val="3119"/>
              </a:lnSpc>
            </a:pPr>
            <a:r>
              <a:rPr lang="en-US" sz="2200" dirty="0">
                <a:solidFill>
                  <a:schemeClr val="tx2"/>
                </a:solidFill>
                <a:latin typeface="Arial MT Pro Bold" panose="020B0604020202020204" charset="0"/>
                <a:ea typeface="Arial MT Pro"/>
                <a:cs typeface="Arial MT Pro"/>
                <a:sym typeface="Arial MT Pro"/>
              </a:rPr>
              <a:t>Directly funded or secured funding for multiple prevention programs </a:t>
            </a:r>
            <a:r>
              <a:rPr lang="en-US" sz="2200" dirty="0">
                <a:solidFill>
                  <a:srgbClr val="12100F"/>
                </a:solidFill>
                <a:latin typeface="Arial MT Pro"/>
                <a:ea typeface="Arial MT Pro"/>
                <a:cs typeface="Arial MT Pro"/>
                <a:sym typeface="Arial MT Pro"/>
              </a:rPr>
              <a:t>that deliver direct services to children, youth, and families: </a:t>
            </a:r>
          </a:p>
          <a:p>
            <a:pPr marL="601977" lvl="1" indent="-342900">
              <a:lnSpc>
                <a:spcPts val="3119"/>
              </a:lnSpc>
              <a:buFont typeface="Arial" panose="020B0604020202020204" pitchFamily="34" charset="0"/>
              <a:buChar char="•"/>
            </a:pPr>
            <a:r>
              <a:rPr lang="en-US" sz="2000" dirty="0">
                <a:latin typeface="Arial MT Pro" panose="020B0604020202020204" charset="0"/>
                <a:ea typeface="Arial MT Pro Bold"/>
                <a:cs typeface="Arial MT Pro Bold"/>
                <a:sym typeface="Arial MT Pro Bold"/>
              </a:rPr>
              <a:t>Secured over </a:t>
            </a:r>
            <a:r>
              <a:rPr lang="en-US" sz="2000" dirty="0">
                <a:solidFill>
                  <a:schemeClr val="tx2"/>
                </a:solidFill>
                <a:latin typeface="Arial MT Pro Bold" panose="020B0604020202020204" charset="0"/>
                <a:ea typeface="Arial MT Pro Bold"/>
                <a:cs typeface="Arial MT Pro Bold"/>
                <a:sym typeface="Arial MT Pro Bold"/>
              </a:rPr>
              <a:t>$88 million </a:t>
            </a:r>
            <a:r>
              <a:rPr lang="en-US" sz="2000" dirty="0">
                <a:solidFill>
                  <a:srgbClr val="12100F"/>
                </a:solidFill>
                <a:latin typeface="Arial MT Pro" panose="020B0604020202020204" charset="0"/>
                <a:ea typeface="Arial MT Pro Bold"/>
                <a:cs typeface="Arial MT Pro Bold"/>
                <a:sym typeface="Arial MT Pro Bold"/>
              </a:rPr>
              <a:t>in new funding</a:t>
            </a:r>
            <a:r>
              <a:rPr lang="en-US" sz="2000" dirty="0">
                <a:solidFill>
                  <a:srgbClr val="12100F"/>
                </a:solidFill>
                <a:latin typeface="Arial MT Pro" panose="020B0604020202020204" charset="0"/>
                <a:ea typeface="Arial MT Pro"/>
                <a:cs typeface="Arial MT Pro"/>
                <a:sym typeface="Arial MT Pro"/>
              </a:rPr>
              <a:t> for </a:t>
            </a:r>
            <a:r>
              <a:rPr lang="en-US" sz="2000" b="1" dirty="0">
                <a:solidFill>
                  <a:schemeClr val="tx2"/>
                </a:solidFill>
                <a:latin typeface="Arial MT Pro"/>
                <a:ea typeface="Arial MT Pro"/>
                <a:cs typeface="Arial MT Pro"/>
                <a:sym typeface="Arial MT Pro"/>
              </a:rPr>
              <a:t>prevention, home visiting, and early care/education</a:t>
            </a:r>
            <a:endParaRPr lang="en-US" sz="2000" strike="noStrike" dirty="0">
              <a:solidFill>
                <a:schemeClr val="tx2"/>
              </a:solidFill>
              <a:latin typeface="Arial MT Pro Bold" panose="020B0604020202020204" charset="0"/>
              <a:ea typeface="Arial MT Pro Bold"/>
              <a:cs typeface="Arial MT Pro Bold"/>
              <a:sym typeface="Arial MT Pro Bold"/>
            </a:endParaRPr>
          </a:p>
          <a:p>
            <a:pPr marL="601977" lvl="1" indent="-342900" algn="l">
              <a:lnSpc>
                <a:spcPts val="3119"/>
              </a:lnSpc>
              <a:buFont typeface="Arial" panose="020B0604020202020204" pitchFamily="34" charset="0"/>
              <a:buChar char="•"/>
            </a:pPr>
            <a:r>
              <a:rPr lang="en-US" sz="2000" strike="noStrike" dirty="0">
                <a:latin typeface="Arial MT Pro" panose="020B0604020202020204" charset="0"/>
                <a:ea typeface="Arial MT Pro Bold"/>
                <a:cs typeface="Arial MT Pro Bold"/>
                <a:sym typeface="Arial MT Pro Bold"/>
              </a:rPr>
              <a:t>Provided </a:t>
            </a:r>
            <a:r>
              <a:rPr lang="en-US" sz="2000" strike="noStrike" dirty="0">
                <a:solidFill>
                  <a:schemeClr val="tx2"/>
                </a:solidFill>
                <a:latin typeface="Arial MT Pro Bold" panose="020B0604020202020204" charset="0"/>
                <a:ea typeface="Arial MT Pro Bold"/>
                <a:cs typeface="Arial MT Pro Bold"/>
                <a:sym typeface="Arial MT Pro Bold"/>
              </a:rPr>
              <a:t>$6 million </a:t>
            </a:r>
            <a:r>
              <a:rPr lang="en-US" sz="2000" strike="noStrike" dirty="0">
                <a:latin typeface="Arial MT Pro" panose="020B0604020202020204" charset="0"/>
                <a:ea typeface="Arial MT Pro Bold"/>
                <a:cs typeface="Arial MT Pro Bold"/>
                <a:sym typeface="Arial MT Pro Bold"/>
              </a:rPr>
              <a:t>to </a:t>
            </a:r>
            <a:r>
              <a:rPr lang="en-US" sz="2000" dirty="0">
                <a:latin typeface="Arial MT Pro" panose="020B0604020202020204" charset="0"/>
                <a:ea typeface="Arial MT Pro Bold"/>
                <a:cs typeface="Arial MT Pro Bold"/>
                <a:sym typeface="Arial MT Pro Bold"/>
              </a:rPr>
              <a:t>County departments </a:t>
            </a:r>
            <a:r>
              <a:rPr lang="en-US" sz="2000" dirty="0">
                <a:solidFill>
                  <a:srgbClr val="12100F"/>
                </a:solidFill>
                <a:latin typeface="Arial MT Pro" panose="020B0604020202020204" charset="0"/>
                <a:ea typeface="Arial MT Pro Bold"/>
                <a:cs typeface="Arial MT Pro Bold"/>
                <a:sym typeface="Arial MT Pro Bold"/>
              </a:rPr>
              <a:t>for </a:t>
            </a:r>
            <a:r>
              <a:rPr lang="en-US" sz="2000" dirty="0">
                <a:solidFill>
                  <a:schemeClr val="tx2"/>
                </a:solidFill>
                <a:latin typeface="Arial MT Pro Bold" panose="020B0604020202020204" charset="0"/>
                <a:ea typeface="Arial MT Pro Bold"/>
                <a:cs typeface="Arial MT Pro Bold"/>
                <a:sym typeface="Arial MT Pro Bold"/>
              </a:rPr>
              <a:t>prevention and promotion programming </a:t>
            </a:r>
          </a:p>
          <a:p>
            <a:pPr marL="601977" lvl="1" indent="-342900" algn="l">
              <a:lnSpc>
                <a:spcPts val="3119"/>
              </a:lnSpc>
              <a:buFont typeface="Arial" panose="020B0604020202020204" pitchFamily="34" charset="0"/>
              <a:buChar char="•"/>
            </a:pPr>
            <a:r>
              <a:rPr lang="en-US" sz="2000" strike="noStrike" dirty="0">
                <a:latin typeface="Arial MT Pro" panose="020B0604020202020204" charset="0"/>
                <a:ea typeface="Arial MT Pro Bold"/>
                <a:cs typeface="Arial MT Pro Bold"/>
                <a:sym typeface="Arial MT Pro Bold"/>
              </a:rPr>
              <a:t>Provided</a:t>
            </a:r>
            <a:r>
              <a:rPr lang="en-US" sz="2000" strike="noStrike" dirty="0">
                <a:solidFill>
                  <a:schemeClr val="tx2"/>
                </a:solidFill>
                <a:latin typeface="Arial MT Pro Bold" panose="020B0604020202020204" charset="0"/>
                <a:ea typeface="Arial MT Pro Bold"/>
                <a:cs typeface="Arial MT Pro Bold"/>
                <a:sym typeface="Arial MT Pro Bold"/>
              </a:rPr>
              <a:t> $5 million </a:t>
            </a:r>
            <a:r>
              <a:rPr lang="en-US" sz="2000" strike="noStrike" dirty="0">
                <a:solidFill>
                  <a:srgbClr val="12100F"/>
                </a:solidFill>
                <a:latin typeface="Arial MT Pro" panose="020B0604020202020204" charset="0"/>
                <a:ea typeface="Arial MT Pro Bold"/>
                <a:cs typeface="Arial MT Pro Bold"/>
                <a:sym typeface="Arial MT Pro Bold"/>
              </a:rPr>
              <a:t>to </a:t>
            </a:r>
            <a:r>
              <a:rPr lang="en-US" sz="2000" dirty="0">
                <a:solidFill>
                  <a:srgbClr val="12100F"/>
                </a:solidFill>
                <a:latin typeface="Arial MT Pro" panose="020B0604020202020204" charset="0"/>
                <a:ea typeface="Arial MT Pro Bold"/>
                <a:cs typeface="Arial MT Pro Bold"/>
                <a:sym typeface="Arial MT Pro Bold"/>
              </a:rPr>
              <a:t>the County’s </a:t>
            </a:r>
            <a:r>
              <a:rPr lang="en-US" sz="2000" dirty="0">
                <a:solidFill>
                  <a:schemeClr val="tx2"/>
                </a:solidFill>
                <a:latin typeface="Arial MT Pro Bold" panose="020B0604020202020204" charset="0"/>
                <a:ea typeface="Arial MT Pro Bold"/>
                <a:cs typeface="Arial MT Pro Bold"/>
                <a:sym typeface="Arial MT Pro Bold"/>
              </a:rPr>
              <a:t>Prevention and Aftercare Networks</a:t>
            </a:r>
          </a:p>
          <a:p>
            <a:pPr marL="601977" lvl="1" indent="-342900" algn="l">
              <a:lnSpc>
                <a:spcPts val="3119"/>
              </a:lnSpc>
              <a:buFont typeface="Arial" panose="020B0604020202020204" pitchFamily="34" charset="0"/>
              <a:buChar char="•"/>
            </a:pPr>
            <a:r>
              <a:rPr lang="en-US" sz="2000" dirty="0">
                <a:latin typeface="Arial MT Pro" panose="020B0604020202020204" charset="0"/>
                <a:ea typeface="Arial MT Pro Bold"/>
                <a:cs typeface="Arial MT Pro Bold"/>
                <a:sym typeface="Arial MT Pro Bold"/>
              </a:rPr>
              <a:t>Secured over </a:t>
            </a:r>
            <a:r>
              <a:rPr lang="en-US" sz="2000" dirty="0">
                <a:solidFill>
                  <a:schemeClr val="tx2"/>
                </a:solidFill>
                <a:latin typeface="Arial MT Pro Bold" panose="020B0604020202020204" charset="0"/>
                <a:ea typeface="Arial MT Pro Bold"/>
                <a:cs typeface="Arial MT Pro Bold"/>
                <a:sym typeface="Arial MT Pro Bold"/>
              </a:rPr>
              <a:t>$14 million </a:t>
            </a:r>
            <a:r>
              <a:rPr lang="en-US" sz="2000" dirty="0">
                <a:latin typeface="Arial MT Pro" panose="020B0604020202020204" charset="0"/>
                <a:ea typeface="Arial MT Pro Bold"/>
                <a:cs typeface="Arial MT Pro Bold"/>
                <a:sym typeface="Arial MT Pro Bold"/>
              </a:rPr>
              <a:t>in public and private funding for </a:t>
            </a:r>
            <a:r>
              <a:rPr lang="en-US" sz="2000" dirty="0">
                <a:solidFill>
                  <a:schemeClr val="tx2"/>
                </a:solidFill>
                <a:latin typeface="Arial MT Pro Bold" panose="020B0604020202020204" charset="0"/>
                <a:ea typeface="Arial MT Pro Bold"/>
                <a:cs typeface="Arial MT Pro Bold"/>
                <a:sym typeface="Arial MT Pro Bold"/>
              </a:rPr>
              <a:t>Creative Wellbeing </a:t>
            </a:r>
            <a:r>
              <a:rPr lang="en-US" sz="2000" dirty="0">
                <a:latin typeface="Arial MT Pro" panose="020B0604020202020204" charset="0"/>
                <a:ea typeface="Arial MT Pro Bold"/>
                <a:cs typeface="Arial MT Pro Bold"/>
                <a:sym typeface="Arial MT Pro Bold"/>
              </a:rPr>
              <a:t>services</a:t>
            </a:r>
          </a:p>
          <a:p>
            <a:pPr marL="601977" lvl="1" indent="-342900" algn="l">
              <a:lnSpc>
                <a:spcPts val="3119"/>
              </a:lnSpc>
              <a:buFont typeface="Arial" panose="020B0604020202020204" pitchFamily="34" charset="0"/>
              <a:buChar char="•"/>
            </a:pPr>
            <a:r>
              <a:rPr lang="en-US" sz="2000" dirty="0">
                <a:latin typeface="Arial MT Pro" panose="020B0604020202020204" charset="0"/>
                <a:ea typeface="Arial MT Pro Bold"/>
                <a:cs typeface="Arial MT Pro Bold"/>
                <a:sym typeface="Arial MT Pro Bold"/>
              </a:rPr>
              <a:t>Secured over </a:t>
            </a:r>
            <a:r>
              <a:rPr lang="en-US" sz="2000" dirty="0">
                <a:solidFill>
                  <a:schemeClr val="tx2"/>
                </a:solidFill>
                <a:latin typeface="Arial MT Pro Bold" panose="020B0604020202020204" charset="0"/>
                <a:ea typeface="Arial MT Pro Bold"/>
                <a:cs typeface="Arial MT Pro Bold"/>
                <a:sym typeface="Arial MT Pro Bold"/>
              </a:rPr>
              <a:t>$4 million </a:t>
            </a:r>
            <a:r>
              <a:rPr lang="en-US" sz="2000" dirty="0">
                <a:latin typeface="Arial MT Pro" panose="020B0604020202020204" charset="0"/>
                <a:ea typeface="Arial MT Pro Bold"/>
                <a:cs typeface="Arial MT Pro Bold"/>
                <a:sym typeface="Arial MT Pro Bold"/>
              </a:rPr>
              <a:t>in</a:t>
            </a:r>
            <a:r>
              <a:rPr lang="en-US" sz="2000" dirty="0">
                <a:solidFill>
                  <a:schemeClr val="tx2"/>
                </a:solidFill>
                <a:latin typeface="Arial MT Pro Bold" panose="020B0604020202020204" charset="0"/>
                <a:ea typeface="Arial MT Pro Bold"/>
                <a:cs typeface="Arial MT Pro Bold"/>
                <a:sym typeface="Arial MT Pro Bold"/>
              </a:rPr>
              <a:t> substance use prevention and support services </a:t>
            </a:r>
            <a:r>
              <a:rPr lang="en-US" sz="2000" dirty="0">
                <a:latin typeface="Arial MT Pro" panose="020B0604020202020204" charset="0"/>
                <a:ea typeface="Arial MT Pro Bold"/>
                <a:cs typeface="Arial MT Pro Bold"/>
                <a:sym typeface="Arial MT Pro Bold"/>
              </a:rPr>
              <a:t>for youth and families</a:t>
            </a:r>
          </a:p>
          <a:p>
            <a:pPr marL="601977" lvl="1" indent="-342900" algn="l">
              <a:lnSpc>
                <a:spcPts val="3119"/>
              </a:lnSpc>
              <a:buFont typeface="Arial" panose="020B0604020202020204" pitchFamily="34" charset="0"/>
              <a:buChar char="•"/>
            </a:pPr>
            <a:r>
              <a:rPr lang="en-US" sz="2000" dirty="0">
                <a:latin typeface="Arial MT Pro" panose="020B0604020202020204" charset="0"/>
                <a:ea typeface="Arial MT Pro Bold"/>
                <a:cs typeface="Arial MT Pro Bold"/>
                <a:sym typeface="Arial MT Pro Bold"/>
              </a:rPr>
              <a:t>Secured over </a:t>
            </a:r>
            <a:r>
              <a:rPr lang="en-US" sz="2000" dirty="0">
                <a:solidFill>
                  <a:schemeClr val="tx2"/>
                </a:solidFill>
                <a:latin typeface="Arial MT Pro Bold" panose="020B0604020202020204" charset="0"/>
                <a:ea typeface="Arial MT Pro Bold"/>
                <a:cs typeface="Arial MT Pro Bold"/>
                <a:sym typeface="Arial MT Pro Bold"/>
              </a:rPr>
              <a:t>$3 million </a:t>
            </a:r>
            <a:r>
              <a:rPr lang="en-US" sz="2000" dirty="0">
                <a:latin typeface="Arial MT Pro" panose="020B0604020202020204" charset="0"/>
                <a:ea typeface="Arial MT Pro Bold"/>
                <a:cs typeface="Arial MT Pro Bold"/>
                <a:sym typeface="Arial MT Pro Bold"/>
              </a:rPr>
              <a:t>for </a:t>
            </a:r>
            <a:r>
              <a:rPr lang="en-US" sz="2000" dirty="0">
                <a:solidFill>
                  <a:schemeClr val="tx2"/>
                </a:solidFill>
                <a:latin typeface="Arial MT Pro Bold" panose="020B0604020202020204" charset="0"/>
                <a:ea typeface="Arial MT Pro Bold"/>
                <a:cs typeface="Arial MT Pro Bold"/>
                <a:sym typeface="Arial MT Pro Bold"/>
              </a:rPr>
              <a:t>transportation to school-of-origin </a:t>
            </a:r>
            <a:r>
              <a:rPr lang="en-US" sz="2000" dirty="0">
                <a:latin typeface="Arial MT Pro" panose="020B0604020202020204" charset="0"/>
                <a:ea typeface="Arial MT Pro Bold"/>
                <a:cs typeface="Arial MT Pro Bold"/>
                <a:sym typeface="Arial MT Pro Bold"/>
              </a:rPr>
              <a:t>for children in foster care</a:t>
            </a:r>
          </a:p>
          <a:p>
            <a:pPr marL="601977" lvl="1" indent="-342900">
              <a:lnSpc>
                <a:spcPts val="3119"/>
              </a:lnSpc>
              <a:buFont typeface="Arial" panose="020B0604020202020204" pitchFamily="34" charset="0"/>
              <a:buChar char="•"/>
            </a:pPr>
            <a:r>
              <a:rPr lang="en-US" sz="2000" dirty="0">
                <a:latin typeface="Arial MT Pro" panose="020B0604020202020204" charset="0"/>
                <a:ea typeface="Arial MT Pro Bold"/>
                <a:cs typeface="Arial MT Pro Bold"/>
                <a:sym typeface="Arial MT Pro Bold"/>
              </a:rPr>
              <a:t>Provided </a:t>
            </a:r>
            <a:r>
              <a:rPr lang="en-US" sz="2000" dirty="0">
                <a:solidFill>
                  <a:schemeClr val="tx2"/>
                </a:solidFill>
                <a:latin typeface="Arial MT Pro Bold" panose="020B0604020202020204" charset="0"/>
                <a:ea typeface="Arial MT Pro Bold"/>
                <a:cs typeface="Arial MT Pro Bold"/>
                <a:sym typeface="Arial MT Pro Bold"/>
              </a:rPr>
              <a:t>$2 million </a:t>
            </a:r>
            <a:r>
              <a:rPr lang="en-US" sz="2000" dirty="0">
                <a:latin typeface="Arial MT Pro" panose="020B0604020202020204" charset="0"/>
                <a:ea typeface="Arial MT Pro Bold"/>
                <a:cs typeface="Arial MT Pro Bold"/>
                <a:sym typeface="Arial MT Pro Bold"/>
              </a:rPr>
              <a:t>to develop the award-winning </a:t>
            </a:r>
            <a:r>
              <a:rPr lang="en-US" sz="2000" b="1" dirty="0">
                <a:solidFill>
                  <a:schemeClr val="tx2"/>
                </a:solidFill>
                <a:latin typeface="Arial MT Pro Bold"/>
                <a:ea typeface="Arial MT Pro Bold"/>
                <a:cs typeface="Arial MT Pro Bold"/>
                <a:sym typeface="Arial MT Pro Bold"/>
              </a:rPr>
              <a:t>Emergency Response Investigation Service (ERIS) application</a:t>
            </a:r>
            <a:r>
              <a:rPr lang="en-US" sz="2000" b="1" dirty="0">
                <a:solidFill>
                  <a:srgbClr val="12100F"/>
                </a:solidFill>
                <a:latin typeface="Arial MT Pro Bold"/>
                <a:ea typeface="Arial MT Pro Bold"/>
                <a:cs typeface="Arial MT Pro Bold"/>
                <a:sym typeface="Arial MT Pro Bold"/>
              </a:rPr>
              <a:t>, </a:t>
            </a:r>
            <a:r>
              <a:rPr lang="en-US" sz="2000" dirty="0">
                <a:solidFill>
                  <a:srgbClr val="12100F"/>
                </a:solidFill>
                <a:latin typeface="Arial MT Pro"/>
                <a:ea typeface="Arial MT Pro"/>
                <a:cs typeface="Arial MT Pro"/>
                <a:sym typeface="Arial MT Pro"/>
              </a:rPr>
              <a:t>giving social workers faster access to data during child abuse investigations</a:t>
            </a:r>
            <a:endParaRPr lang="en-US" sz="2000" dirty="0">
              <a:latin typeface="Arial MT Pro" panose="020B0604020202020204" charset="0"/>
              <a:ea typeface="Arial MT Pro Bold"/>
              <a:cs typeface="Arial MT Pro Bold"/>
              <a:sym typeface="Arial MT Pro Bold"/>
            </a:endParaRPr>
          </a:p>
          <a:p>
            <a:pPr marL="259077" lvl="1" algn="l">
              <a:lnSpc>
                <a:spcPts val="3119"/>
              </a:lnSpc>
            </a:pPr>
            <a:endParaRPr lang="en-US" sz="2200" strike="noStrike" dirty="0">
              <a:solidFill>
                <a:srgbClr val="12100F"/>
              </a:solidFill>
              <a:latin typeface="Arial MT Pro" panose="020B0604020202020204" charset="0"/>
              <a:ea typeface="Arial MT Pro Bold"/>
              <a:cs typeface="Arial MT Pro Bold"/>
              <a:sym typeface="Arial MT Pro Bold"/>
            </a:endParaRPr>
          </a:p>
          <a:p>
            <a:pPr marL="259077" lvl="1" algn="l">
              <a:lnSpc>
                <a:spcPts val="3119"/>
              </a:lnSpc>
            </a:pPr>
            <a:r>
              <a:rPr lang="en-US" sz="2200" strike="noStrike" dirty="0">
                <a:solidFill>
                  <a:srgbClr val="12100F"/>
                </a:solidFill>
                <a:latin typeface="Arial MT Pro" panose="020B0604020202020204" charset="0"/>
                <a:ea typeface="Arial MT Pro Bold"/>
                <a:cs typeface="Arial MT Pro Bold"/>
                <a:sym typeface="Arial MT Pro Bold"/>
              </a:rPr>
              <a:t>Provided </a:t>
            </a:r>
            <a:r>
              <a:rPr lang="en-US" sz="2200" dirty="0">
                <a:solidFill>
                  <a:schemeClr val="tx2"/>
                </a:solidFill>
                <a:latin typeface="Arial MT Pro Bold" panose="020B0604020202020204" charset="0"/>
                <a:ea typeface="Arial MT Pro Bold"/>
                <a:cs typeface="Arial MT Pro Bold"/>
                <a:sym typeface="Arial MT Pro Bold"/>
              </a:rPr>
              <a:t>$4.5 million </a:t>
            </a:r>
            <a:r>
              <a:rPr lang="en-US" sz="2200" dirty="0">
                <a:solidFill>
                  <a:srgbClr val="12100F"/>
                </a:solidFill>
                <a:latin typeface="Arial MT Pro" panose="020B0604020202020204" charset="0"/>
                <a:ea typeface="Arial MT Pro Bold"/>
                <a:cs typeface="Arial MT Pro Bold"/>
                <a:sym typeface="Arial MT Pro Bold"/>
              </a:rPr>
              <a:t>to support capacity building for the </a:t>
            </a:r>
            <a:r>
              <a:rPr lang="en-US" sz="2200" dirty="0">
                <a:solidFill>
                  <a:schemeClr val="tx2"/>
                </a:solidFill>
                <a:latin typeface="Arial MT Pro Bold" panose="020B0604020202020204" charset="0"/>
                <a:ea typeface="Arial MT Pro Bold"/>
                <a:cs typeface="Arial MT Pro Bold"/>
                <a:sym typeface="Arial MT Pro Bold"/>
              </a:rPr>
              <a:t>County’s prevention and promotion framework</a:t>
            </a:r>
          </a:p>
          <a:p>
            <a:pPr marL="259077" lvl="1" algn="l">
              <a:lnSpc>
                <a:spcPts val="3119"/>
              </a:lnSpc>
            </a:pPr>
            <a:endParaRPr lang="en-US" sz="2399" strike="noStrike" dirty="0">
              <a:solidFill>
                <a:srgbClr val="12100F"/>
              </a:solidFill>
              <a:latin typeface="Arial MT Pro" panose="020B0604020202020204" charset="0"/>
              <a:ea typeface="Arial MT Pro Bold"/>
              <a:cs typeface="Arial MT Pro Bold"/>
              <a:sym typeface="Arial MT Pro Bold"/>
            </a:endParaRPr>
          </a:p>
        </p:txBody>
      </p:sp>
      <p:sp>
        <p:nvSpPr>
          <p:cNvPr id="9" name="TextBox 9"/>
          <p:cNvSpPr txBox="1"/>
          <p:nvPr/>
        </p:nvSpPr>
        <p:spPr>
          <a:xfrm>
            <a:off x="853174" y="4152900"/>
            <a:ext cx="8290826" cy="6736203"/>
          </a:xfrm>
          <a:prstGeom prst="rect">
            <a:avLst/>
          </a:prstGeom>
        </p:spPr>
        <p:txBody>
          <a:bodyPr lIns="0" tIns="0" rIns="0" bIns="0" rtlCol="0" anchor="t">
            <a:spAutoFit/>
          </a:bodyPr>
          <a:lstStyle/>
          <a:p>
            <a:pPr marL="259077" lvl="1" algn="l">
              <a:lnSpc>
                <a:spcPts val="3119"/>
              </a:lnSpc>
            </a:pPr>
            <a:r>
              <a:rPr lang="en-US" sz="2200" dirty="0">
                <a:solidFill>
                  <a:schemeClr val="tx2"/>
                </a:solidFill>
                <a:latin typeface="Arial MT Pro Bold" panose="020B0604020202020204" charset="0"/>
                <a:sym typeface="Arial MT Pro"/>
              </a:rPr>
              <a:t>Completed or implementing all </a:t>
            </a:r>
            <a:r>
              <a:rPr lang="en-US" sz="2200" strike="noStrike" dirty="0">
                <a:solidFill>
                  <a:schemeClr val="tx2"/>
                </a:solidFill>
                <a:latin typeface="Arial MT Pro Bold" panose="020B0604020202020204" charset="0"/>
                <a:ea typeface="Arial MT Pro"/>
                <a:cs typeface="Arial MT Pro"/>
                <a:sym typeface="Arial MT Pro"/>
              </a:rPr>
              <a:t>51</a:t>
            </a:r>
            <a:r>
              <a:rPr lang="en-US" sz="2200" strike="noStrike" dirty="0">
                <a:solidFill>
                  <a:srgbClr val="12100F"/>
                </a:solidFill>
                <a:latin typeface="Arial MT Pro"/>
                <a:ea typeface="Arial MT Pro"/>
                <a:cs typeface="Arial MT Pro"/>
                <a:sym typeface="Arial MT Pro"/>
              </a:rPr>
              <a:t> Blue Ribbon Commission on Child Protection’s systems improvement recommendations under OCFW’s purview </a:t>
            </a:r>
          </a:p>
          <a:p>
            <a:pPr marL="259077" lvl="1" algn="l">
              <a:lnSpc>
                <a:spcPts val="3119"/>
              </a:lnSpc>
            </a:pPr>
            <a:endParaRPr lang="en-US" sz="2200" strike="noStrike" dirty="0">
              <a:solidFill>
                <a:srgbClr val="12100F"/>
              </a:solidFill>
              <a:latin typeface="Arial MT Pro"/>
              <a:ea typeface="Arial MT Pro"/>
              <a:cs typeface="Arial MT Pro"/>
              <a:sym typeface="Arial MT Pro"/>
            </a:endParaRPr>
          </a:p>
          <a:p>
            <a:pPr marL="259077" lvl="1">
              <a:lnSpc>
                <a:spcPts val="3119"/>
              </a:lnSpc>
            </a:pPr>
            <a:r>
              <a:rPr lang="en-US" sz="2200" strike="noStrike" dirty="0">
                <a:solidFill>
                  <a:schemeClr val="tx2"/>
                </a:solidFill>
                <a:latin typeface="Arial MT Pro Bold" panose="020B0604020202020204" charset="0"/>
                <a:ea typeface="Arial MT Pro"/>
                <a:cs typeface="Arial MT Pro"/>
                <a:sym typeface="Arial MT Pro"/>
              </a:rPr>
              <a:t>41% decrease in the rate of children in foster care in LA County </a:t>
            </a:r>
            <a:r>
              <a:rPr lang="en-US" sz="2200" strike="noStrike" dirty="0">
                <a:solidFill>
                  <a:srgbClr val="12100F"/>
                </a:solidFill>
                <a:latin typeface="Arial MT Pro"/>
                <a:ea typeface="Arial MT Pro"/>
                <a:cs typeface="Arial MT Pro"/>
                <a:sym typeface="Arial MT Pro"/>
              </a:rPr>
              <a:t>s</a:t>
            </a:r>
            <a:r>
              <a:rPr lang="en-US" sz="2200" dirty="0">
                <a:solidFill>
                  <a:srgbClr val="12100F"/>
                </a:solidFill>
                <a:latin typeface="Arial MT Pro"/>
                <a:ea typeface="Arial MT Pro"/>
                <a:cs typeface="Arial MT Pro"/>
                <a:sym typeface="Arial MT Pro"/>
              </a:rPr>
              <a:t>ince OCFW’s creation in 2015</a:t>
            </a:r>
          </a:p>
          <a:p>
            <a:pPr marL="259077" lvl="1">
              <a:lnSpc>
                <a:spcPts val="3119"/>
              </a:lnSpc>
            </a:pPr>
            <a:endParaRPr lang="en-US" sz="2200" dirty="0">
              <a:solidFill>
                <a:srgbClr val="12100F"/>
              </a:solidFill>
              <a:latin typeface="Arial MT Pro"/>
              <a:ea typeface="Arial MT Pro"/>
              <a:cs typeface="Arial MT Pro"/>
              <a:sym typeface="Arial MT Pro"/>
            </a:endParaRPr>
          </a:p>
          <a:p>
            <a:pPr marL="259077" lvl="1">
              <a:lnSpc>
                <a:spcPts val="3119"/>
              </a:lnSpc>
            </a:pPr>
            <a:r>
              <a:rPr lang="en-US" sz="2200" dirty="0">
                <a:solidFill>
                  <a:schemeClr val="tx2"/>
                </a:solidFill>
                <a:latin typeface="Arial MT Pro Bold" panose="020B0604020202020204" charset="0"/>
                <a:ea typeface="Arial MT Pro"/>
                <a:cs typeface="Arial MT Pro"/>
                <a:sym typeface="Arial MT Pro"/>
              </a:rPr>
              <a:t>Developed or improved 19 large-scale County programs or initiatives </a:t>
            </a:r>
            <a:r>
              <a:rPr lang="en-US" sz="2200" dirty="0">
                <a:solidFill>
                  <a:srgbClr val="12100F"/>
                </a:solidFill>
                <a:latin typeface="Arial MT Pro"/>
                <a:ea typeface="Arial MT Pro"/>
                <a:cs typeface="Arial MT Pro"/>
                <a:sym typeface="Arial MT Pro"/>
              </a:rPr>
              <a:t>that provide </a:t>
            </a:r>
            <a:r>
              <a:rPr lang="en-US" sz="2200" dirty="0">
                <a:solidFill>
                  <a:schemeClr val="tx2"/>
                </a:solidFill>
                <a:latin typeface="Arial MT Pro Bold" panose="020B0604020202020204" charset="0"/>
                <a:ea typeface="Arial MT Pro"/>
                <a:cs typeface="Arial MT Pro"/>
                <a:sym typeface="Arial MT Pro"/>
              </a:rPr>
              <a:t>direct services </a:t>
            </a:r>
            <a:r>
              <a:rPr lang="en-US" sz="2200" dirty="0">
                <a:solidFill>
                  <a:srgbClr val="12100F"/>
                </a:solidFill>
                <a:latin typeface="Arial MT Pro"/>
                <a:ea typeface="Arial MT Pro"/>
                <a:cs typeface="Arial MT Pro"/>
                <a:sym typeface="Arial MT Pro"/>
              </a:rPr>
              <a:t>to children, youth, and families in prevention, education, health and behavioral health, and wellbeing</a:t>
            </a:r>
          </a:p>
          <a:p>
            <a:pPr marL="259077" lvl="1">
              <a:lnSpc>
                <a:spcPts val="3119"/>
              </a:lnSpc>
            </a:pPr>
            <a:endParaRPr lang="en-US" sz="2200" dirty="0">
              <a:solidFill>
                <a:srgbClr val="12100F"/>
              </a:solidFill>
              <a:latin typeface="Arial MT Pro"/>
              <a:ea typeface="Arial MT Pro"/>
              <a:cs typeface="Arial MT Pro"/>
              <a:sym typeface="Arial MT Pro"/>
            </a:endParaRPr>
          </a:p>
          <a:p>
            <a:pPr marL="259077" lvl="1">
              <a:lnSpc>
                <a:spcPts val="3119"/>
              </a:lnSpc>
            </a:pPr>
            <a:r>
              <a:rPr lang="en-US" sz="2200" dirty="0">
                <a:solidFill>
                  <a:schemeClr val="tx2"/>
                </a:solidFill>
                <a:latin typeface="Arial MT Pro Bold" panose="020B0604020202020204" charset="0"/>
                <a:ea typeface="Arial MT Pro"/>
                <a:cs typeface="Arial MT Pro"/>
                <a:sym typeface="Arial MT Pro"/>
              </a:rPr>
              <a:t>Led 18 multi-year, multi-agency systems improvement collaboratives </a:t>
            </a:r>
            <a:r>
              <a:rPr lang="en-US" sz="2200" dirty="0">
                <a:solidFill>
                  <a:srgbClr val="12100F"/>
                </a:solidFill>
                <a:latin typeface="Arial MT Pro"/>
                <a:ea typeface="Arial MT Pro"/>
                <a:cs typeface="Arial MT Pro"/>
                <a:sym typeface="Arial MT Pro"/>
              </a:rPr>
              <a:t>that improved </a:t>
            </a:r>
            <a:r>
              <a:rPr lang="en-US" sz="2200" dirty="0">
                <a:solidFill>
                  <a:schemeClr val="tx2"/>
                </a:solidFill>
                <a:latin typeface="Arial MT Pro Bold" panose="020B0604020202020204" charset="0"/>
                <a:ea typeface="Arial MT Pro"/>
                <a:cs typeface="Arial MT Pro"/>
                <a:sym typeface="Arial MT Pro"/>
              </a:rPr>
              <a:t>service delivery </a:t>
            </a:r>
            <a:r>
              <a:rPr lang="en-US" sz="2200" dirty="0">
                <a:solidFill>
                  <a:srgbClr val="12100F"/>
                </a:solidFill>
                <a:latin typeface="Arial MT Pro"/>
                <a:ea typeface="Arial MT Pro"/>
                <a:cs typeface="Arial MT Pro"/>
                <a:sym typeface="Arial MT Pro"/>
              </a:rPr>
              <a:t>for children, youth, and families  </a:t>
            </a:r>
          </a:p>
          <a:p>
            <a:pPr marL="259077" lvl="1">
              <a:lnSpc>
                <a:spcPts val="3119"/>
              </a:lnSpc>
            </a:pPr>
            <a:endParaRPr lang="en-US" sz="2200" dirty="0">
              <a:solidFill>
                <a:srgbClr val="12100F"/>
              </a:solidFill>
              <a:latin typeface="Arial MT Pro"/>
              <a:ea typeface="Arial MT Pro"/>
              <a:cs typeface="Arial MT Pro"/>
              <a:sym typeface="Arial MT Pro"/>
            </a:endParaRPr>
          </a:p>
          <a:p>
            <a:pPr marL="259077" lvl="1">
              <a:lnSpc>
                <a:spcPts val="3119"/>
              </a:lnSpc>
            </a:pPr>
            <a:endParaRPr lang="en-US" sz="2200" strike="noStrike" dirty="0">
              <a:solidFill>
                <a:srgbClr val="12100F"/>
              </a:solidFill>
              <a:latin typeface="Arial MT Pro Bold" panose="020B0604020202020204" charset="0"/>
              <a:ea typeface="Arial MT Pro"/>
              <a:cs typeface="Arial MT Pro"/>
              <a:sym typeface="Arial MT Pr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AF1F4"/>
        </a:solidFill>
        <a:effectLst/>
      </p:bgPr>
    </p:bg>
    <p:spTree>
      <p:nvGrpSpPr>
        <p:cNvPr id="1" name=""/>
        <p:cNvGrpSpPr/>
        <p:nvPr/>
      </p:nvGrpSpPr>
      <p:grpSpPr>
        <a:xfrm>
          <a:off x="0" y="0"/>
          <a:ext cx="0" cy="0"/>
          <a:chOff x="0" y="0"/>
          <a:chExt cx="0" cy="0"/>
        </a:xfrm>
      </p:grpSpPr>
      <p:grpSp>
        <p:nvGrpSpPr>
          <p:cNvPr id="2" name="Group 2"/>
          <p:cNvGrpSpPr/>
          <p:nvPr/>
        </p:nvGrpSpPr>
        <p:grpSpPr>
          <a:xfrm rot="733669">
            <a:off x="8150627" y="-199101"/>
            <a:ext cx="10943739" cy="10685201"/>
            <a:chOff x="0" y="0"/>
            <a:chExt cx="5580380" cy="5448548"/>
          </a:xfrm>
        </p:grpSpPr>
        <p:sp>
          <p:nvSpPr>
            <p:cNvPr id="3" name="Freeform 3"/>
            <p:cNvSpPr/>
            <p:nvPr/>
          </p:nvSpPr>
          <p:spPr>
            <a:xfrm>
              <a:off x="-635000" y="-673100"/>
              <a:ext cx="6488430" cy="642390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004A74">
                <a:alpha val="9804"/>
              </a:srgbClr>
            </a:solidFill>
            <a:ln w="12700">
              <a:noFill/>
            </a:ln>
          </p:spPr>
          <p:txBody>
            <a:bodyPr/>
            <a:lstStyle/>
            <a:p>
              <a:endParaRPr lang="en-US"/>
            </a:p>
          </p:txBody>
        </p:sp>
      </p:grpSp>
      <p:sp>
        <p:nvSpPr>
          <p:cNvPr id="4" name="TextBox 4"/>
          <p:cNvSpPr txBox="1"/>
          <p:nvPr/>
        </p:nvSpPr>
        <p:spPr>
          <a:xfrm>
            <a:off x="642443" y="2168001"/>
            <a:ext cx="8501557" cy="3237042"/>
          </a:xfrm>
          <a:prstGeom prst="rect">
            <a:avLst/>
          </a:prstGeom>
        </p:spPr>
        <p:txBody>
          <a:bodyPr lIns="0" tIns="0" rIns="0" bIns="0" rtlCol="0" anchor="t">
            <a:spAutoFit/>
          </a:bodyPr>
          <a:lstStyle/>
          <a:p>
            <a:pPr marL="0" lvl="0" indent="0" algn="l">
              <a:lnSpc>
                <a:spcPts val="11613"/>
              </a:lnSpc>
              <a:spcBef>
                <a:spcPct val="0"/>
              </a:spcBef>
            </a:pPr>
            <a:r>
              <a:rPr lang="en-US" sz="11730" b="1" spc="-586" dirty="0">
                <a:solidFill>
                  <a:srgbClr val="F3772B"/>
                </a:solidFill>
                <a:latin typeface="Arial MT Pro Bold"/>
                <a:ea typeface="Arial MT Pro Bold"/>
                <a:cs typeface="Arial MT Pro Bold"/>
                <a:sym typeface="Arial MT Pro Bold"/>
              </a:rPr>
              <a:t>Why this work matters</a:t>
            </a:r>
          </a:p>
        </p:txBody>
      </p:sp>
      <p:sp>
        <p:nvSpPr>
          <p:cNvPr id="5" name="TextBox 5"/>
          <p:cNvSpPr txBox="1"/>
          <p:nvPr/>
        </p:nvSpPr>
        <p:spPr>
          <a:xfrm>
            <a:off x="9599437" y="1028700"/>
            <a:ext cx="8046120" cy="9567684"/>
          </a:xfrm>
          <a:prstGeom prst="rect">
            <a:avLst/>
          </a:prstGeom>
        </p:spPr>
        <p:txBody>
          <a:bodyPr lIns="0" tIns="0" rIns="0" bIns="0" rtlCol="0" anchor="t">
            <a:spAutoFit/>
          </a:bodyPr>
          <a:lstStyle/>
          <a:p>
            <a:pPr marL="0" lvl="0" indent="0" algn="l">
              <a:lnSpc>
                <a:spcPts val="3359"/>
              </a:lnSpc>
              <a:spcBef>
                <a:spcPct val="0"/>
              </a:spcBef>
            </a:pPr>
            <a:r>
              <a:rPr lang="en-US" sz="2399" dirty="0">
                <a:solidFill>
                  <a:srgbClr val="12100F"/>
                </a:solidFill>
                <a:latin typeface="Arial MT Pro"/>
                <a:ea typeface="Arial MT Pro"/>
                <a:cs typeface="Arial MT Pro"/>
                <a:sym typeface="Arial MT Pro"/>
              </a:rPr>
              <a:t>Th</a:t>
            </a:r>
            <a:r>
              <a:rPr lang="en-US" sz="2399" strike="noStrike" dirty="0">
                <a:solidFill>
                  <a:srgbClr val="12100F"/>
                </a:solidFill>
                <a:latin typeface="Arial MT Pro"/>
                <a:ea typeface="Arial MT Pro"/>
                <a:cs typeface="Arial MT Pro"/>
                <a:sym typeface="Arial MT Pro"/>
              </a:rPr>
              <a:t>e Office of Child, Youth, and Family Well-Being (OCFW) was established in 2015 in response to the </a:t>
            </a:r>
            <a:r>
              <a:rPr lang="en-US" sz="2399" strike="noStrike" dirty="0">
                <a:solidFill>
                  <a:srgbClr val="12100F"/>
                </a:solidFill>
                <a:latin typeface="Arial MT Pro"/>
                <a:ea typeface="Arial MT Pro"/>
                <a:cs typeface="Arial MT Pro"/>
                <a:sym typeface="Arial MT Pro"/>
                <a:hlinkClick r:id="rId3"/>
              </a:rPr>
              <a:t>LA County Blue Ribbon Commission on Child Protection’s</a:t>
            </a:r>
            <a:r>
              <a:rPr lang="en-US" sz="2399" strike="noStrike" dirty="0">
                <a:solidFill>
                  <a:srgbClr val="12100F"/>
                </a:solidFill>
                <a:latin typeface="Arial MT Pro"/>
                <a:ea typeface="Arial MT Pro"/>
                <a:cs typeface="Arial MT Pro"/>
                <a:sym typeface="Arial MT Pro"/>
              </a:rPr>
              <a:t> call for stronger communication, coordination, and accountability across County systems. Since then, OCFW has worked to align efforts across </a:t>
            </a:r>
            <a:r>
              <a:rPr lang="en-US" sz="2399" dirty="0">
                <a:solidFill>
                  <a:srgbClr val="12100F"/>
                </a:solidFill>
                <a:latin typeface="Arial MT Pro"/>
                <a:ea typeface="Arial MT Pro"/>
                <a:cs typeface="Arial MT Pro"/>
                <a:sym typeface="Arial MT Pro"/>
              </a:rPr>
              <a:t>systems partners </a:t>
            </a:r>
            <a:r>
              <a:rPr lang="en-US" sz="2399" strike="noStrike" dirty="0">
                <a:solidFill>
                  <a:srgbClr val="12100F"/>
                </a:solidFill>
                <a:latin typeface="Arial MT Pro"/>
                <a:ea typeface="Arial MT Pro"/>
                <a:cs typeface="Arial MT Pro"/>
                <a:sym typeface="Arial MT Pro"/>
              </a:rPr>
              <a:t>and community stakeholders while keeping children and families at the center of policy and practice improvements.</a:t>
            </a:r>
          </a:p>
          <a:p>
            <a:pPr marL="0" lvl="0" indent="0" algn="l">
              <a:lnSpc>
                <a:spcPts val="3359"/>
              </a:lnSpc>
              <a:spcBef>
                <a:spcPct val="0"/>
              </a:spcBef>
            </a:pPr>
            <a:endParaRPr lang="en-US" sz="2399" strike="noStrike" dirty="0">
              <a:solidFill>
                <a:srgbClr val="12100F"/>
              </a:solidFill>
              <a:latin typeface="Arial MT Pro"/>
              <a:ea typeface="Arial MT Pro"/>
              <a:cs typeface="Arial MT Pro"/>
              <a:sym typeface="Arial MT Pro"/>
            </a:endParaRPr>
          </a:p>
          <a:p>
            <a:pPr marL="0" lvl="0" indent="0" algn="l">
              <a:lnSpc>
                <a:spcPts val="3359"/>
              </a:lnSpc>
              <a:spcBef>
                <a:spcPct val="0"/>
              </a:spcBef>
            </a:pPr>
            <a:r>
              <a:rPr lang="en-US" sz="2399" strike="noStrike" dirty="0">
                <a:solidFill>
                  <a:srgbClr val="12100F"/>
                </a:solidFill>
                <a:latin typeface="Arial MT Pro"/>
                <a:ea typeface="Arial MT Pro"/>
                <a:cs typeface="Arial MT Pro"/>
                <a:sym typeface="Arial MT Pro"/>
              </a:rPr>
              <a:t>Today, OCFW’s role as a convener, problem solver, and implementer of cross-systems solutions is more critical than ever — we continue to help the County move upstream and shift resources toward prevention in the face of complex challenges.</a:t>
            </a:r>
          </a:p>
          <a:p>
            <a:pPr marL="0" lvl="0" indent="0" algn="l">
              <a:lnSpc>
                <a:spcPts val="3359"/>
              </a:lnSpc>
              <a:spcBef>
                <a:spcPct val="0"/>
              </a:spcBef>
            </a:pPr>
            <a:endParaRPr lang="en-US" sz="2399" strike="noStrike" dirty="0">
              <a:solidFill>
                <a:srgbClr val="12100F"/>
              </a:solidFill>
              <a:latin typeface="Arial MT Pro"/>
              <a:ea typeface="Arial MT Pro"/>
              <a:cs typeface="Arial MT Pro"/>
              <a:sym typeface="Arial MT Pro"/>
            </a:endParaRPr>
          </a:p>
          <a:p>
            <a:pPr marL="0" lvl="0" indent="0" algn="l">
              <a:lnSpc>
                <a:spcPts val="3359"/>
              </a:lnSpc>
              <a:spcBef>
                <a:spcPct val="0"/>
              </a:spcBef>
            </a:pPr>
            <a:r>
              <a:rPr lang="en-US" sz="2399" strike="noStrike" dirty="0">
                <a:solidFill>
                  <a:srgbClr val="12100F"/>
                </a:solidFill>
                <a:latin typeface="Arial MT Pro"/>
                <a:ea typeface="Arial MT Pro"/>
                <a:cs typeface="Arial MT Pro"/>
                <a:sym typeface="Arial MT Pro"/>
              </a:rPr>
              <a:t>Importantly, the reimagined OCFW will continue to build upon its strong foundation of utilizing a prevention len</a:t>
            </a:r>
            <a:r>
              <a:rPr lang="en-US" sz="2399" dirty="0">
                <a:solidFill>
                  <a:srgbClr val="12100F"/>
                </a:solidFill>
                <a:latin typeface="Arial MT Pro"/>
                <a:ea typeface="Arial MT Pro"/>
                <a:cs typeface="Arial MT Pro"/>
                <a:sym typeface="Arial MT Pro"/>
              </a:rPr>
              <a:t>s </a:t>
            </a:r>
            <a:r>
              <a:rPr lang="en-US" sz="2399" strike="noStrike" dirty="0">
                <a:solidFill>
                  <a:srgbClr val="12100F"/>
                </a:solidFill>
                <a:latin typeface="Arial MT Pro"/>
                <a:ea typeface="Arial MT Pro"/>
                <a:cs typeface="Arial MT Pro"/>
                <a:sym typeface="Arial MT Pro"/>
              </a:rPr>
              <a:t>to support the wellbeing of children, youth, and families. By fostering a more coordinated, equitable, and effective network of support, OCFW helps ensure every family can thrive.</a:t>
            </a:r>
          </a:p>
          <a:p>
            <a:pPr marL="0" lvl="0" indent="0" algn="l">
              <a:lnSpc>
                <a:spcPts val="3359"/>
              </a:lnSpc>
              <a:spcBef>
                <a:spcPct val="0"/>
              </a:spcBef>
            </a:pPr>
            <a:endParaRPr lang="en-US" sz="2399" strike="noStrike" dirty="0">
              <a:solidFill>
                <a:srgbClr val="12100F"/>
              </a:solidFill>
              <a:latin typeface="Arial MT Pro"/>
              <a:ea typeface="Arial MT Pro"/>
              <a:cs typeface="Arial MT Pro"/>
              <a:sym typeface="Arial MT Pro"/>
            </a:endParaRPr>
          </a:p>
        </p:txBody>
      </p:sp>
      <p:grpSp>
        <p:nvGrpSpPr>
          <p:cNvPr id="6" name="Group 6"/>
          <p:cNvGrpSpPr/>
          <p:nvPr/>
        </p:nvGrpSpPr>
        <p:grpSpPr>
          <a:xfrm>
            <a:off x="713016" y="5963229"/>
            <a:ext cx="8360412" cy="2592008"/>
            <a:chOff x="0" y="0"/>
            <a:chExt cx="1396624" cy="433000"/>
          </a:xfrm>
        </p:grpSpPr>
        <p:sp>
          <p:nvSpPr>
            <p:cNvPr id="7" name="Freeform 7"/>
            <p:cNvSpPr/>
            <p:nvPr/>
          </p:nvSpPr>
          <p:spPr>
            <a:xfrm>
              <a:off x="0" y="0"/>
              <a:ext cx="1396624" cy="433000"/>
            </a:xfrm>
            <a:custGeom>
              <a:avLst/>
              <a:gdLst/>
              <a:ahLst/>
              <a:cxnLst/>
              <a:rect l="l" t="t" r="r" b="b"/>
              <a:pathLst>
                <a:path w="1396624" h="433000">
                  <a:moveTo>
                    <a:pt x="0" y="0"/>
                  </a:moveTo>
                  <a:lnTo>
                    <a:pt x="1396624" y="0"/>
                  </a:lnTo>
                  <a:lnTo>
                    <a:pt x="1396624" y="433000"/>
                  </a:lnTo>
                  <a:lnTo>
                    <a:pt x="0" y="433000"/>
                  </a:lnTo>
                  <a:close/>
                </a:path>
              </a:pathLst>
            </a:custGeom>
            <a:blipFill>
              <a:blip r:embed="rId4"/>
              <a:stretch>
                <a:fillRect t="-42969" b="-71926"/>
              </a:stretch>
            </a:blipFill>
          </p:spPr>
          <p:txBody>
            <a:bodyPr/>
            <a:lstStyle/>
            <a:p>
              <a:endParaRPr lang="en-US"/>
            </a:p>
          </p:txBody>
        </p:sp>
      </p:grpSp>
      <p:sp>
        <p:nvSpPr>
          <p:cNvPr id="8" name="TextBox 8"/>
          <p:cNvSpPr txBox="1"/>
          <p:nvPr/>
        </p:nvSpPr>
        <p:spPr>
          <a:xfrm>
            <a:off x="642443" y="558139"/>
            <a:ext cx="8950998" cy="339089"/>
          </a:xfrm>
          <a:prstGeom prst="rect">
            <a:avLst/>
          </a:prstGeom>
        </p:spPr>
        <p:txBody>
          <a:bodyPr lIns="0" tIns="0" rIns="0" bIns="0" rtlCol="0" anchor="t">
            <a:spAutoFit/>
          </a:bodyPr>
          <a:lstStyle/>
          <a:p>
            <a:pPr algn="l">
              <a:lnSpc>
                <a:spcPts val="2159"/>
              </a:lnSpc>
            </a:pPr>
            <a:r>
              <a:rPr lang="en-US" sz="2399" b="1">
                <a:solidFill>
                  <a:srgbClr val="12100F"/>
                </a:solidFill>
                <a:latin typeface="Arial MT Pro Bold"/>
                <a:ea typeface="Arial MT Pro Bold"/>
                <a:cs typeface="Arial MT Pro Bold"/>
                <a:sym typeface="Arial MT Pro Bold"/>
              </a:rPr>
              <a:t>STRATEGIC PLAN 2025-2030</a:t>
            </a:r>
          </a:p>
        </p:txBody>
      </p:sp>
      <p:sp>
        <p:nvSpPr>
          <p:cNvPr id="9" name="TextBox 9"/>
          <p:cNvSpPr txBox="1"/>
          <p:nvPr/>
        </p:nvSpPr>
        <p:spPr>
          <a:xfrm>
            <a:off x="7848600" y="558139"/>
            <a:ext cx="9796957" cy="295915"/>
          </a:xfrm>
          <a:prstGeom prst="rect">
            <a:avLst/>
          </a:prstGeom>
        </p:spPr>
        <p:txBody>
          <a:bodyPr wrap="square" lIns="0" tIns="0" rIns="0" bIns="0" rtlCol="0" anchor="t">
            <a:spAutoFit/>
          </a:bodyPr>
          <a:lstStyle/>
          <a:p>
            <a:pPr algn="r">
              <a:lnSpc>
                <a:spcPts val="2159"/>
              </a:lnSpc>
            </a:pPr>
            <a:r>
              <a:rPr lang="en-US" sz="2399" b="1" dirty="0">
                <a:solidFill>
                  <a:srgbClr val="12100F"/>
                </a:solidFill>
                <a:latin typeface="Arial MT Pro Bold"/>
                <a:ea typeface="Arial MT Pro Bold"/>
                <a:cs typeface="Arial MT Pro Bold"/>
                <a:sym typeface="Arial MT Pro Bold"/>
              </a:rPr>
              <a:t>LA COUNTY OFFICE OF CHILD, YOUTH, AND FAMILY WELL-BEING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4A74"/>
        </a:solidFill>
        <a:effectLst/>
      </p:bgPr>
    </p:bg>
    <p:spTree>
      <p:nvGrpSpPr>
        <p:cNvPr id="1" name=""/>
        <p:cNvGrpSpPr/>
        <p:nvPr/>
      </p:nvGrpSpPr>
      <p:grpSpPr>
        <a:xfrm>
          <a:off x="0" y="0"/>
          <a:ext cx="0" cy="0"/>
          <a:chOff x="0" y="0"/>
          <a:chExt cx="0" cy="0"/>
        </a:xfrm>
      </p:grpSpPr>
      <p:sp>
        <p:nvSpPr>
          <p:cNvPr id="2" name="TextBox 2"/>
          <p:cNvSpPr txBox="1"/>
          <p:nvPr/>
        </p:nvSpPr>
        <p:spPr>
          <a:xfrm>
            <a:off x="958327" y="554166"/>
            <a:ext cx="7705665" cy="1790116"/>
          </a:xfrm>
          <a:prstGeom prst="rect">
            <a:avLst/>
          </a:prstGeom>
        </p:spPr>
        <p:txBody>
          <a:bodyPr lIns="0" tIns="0" rIns="0" bIns="0" rtlCol="0" anchor="t">
            <a:spAutoFit/>
          </a:bodyPr>
          <a:lstStyle/>
          <a:p>
            <a:pPr marL="0" lvl="0" indent="0" algn="l">
              <a:lnSpc>
                <a:spcPts val="13159"/>
              </a:lnSpc>
              <a:spcBef>
                <a:spcPct val="0"/>
              </a:spcBef>
            </a:pPr>
            <a:r>
              <a:rPr lang="en-US" sz="9399" b="1" spc="-469">
                <a:solidFill>
                  <a:srgbClr val="FFFFFF"/>
                </a:solidFill>
                <a:latin typeface="Arial MT Pro Bold"/>
                <a:ea typeface="Arial MT Pro Bold"/>
                <a:cs typeface="Arial MT Pro Bold"/>
                <a:sym typeface="Arial MT Pro Bold"/>
              </a:rPr>
              <a:t>Our role</a:t>
            </a:r>
          </a:p>
        </p:txBody>
      </p:sp>
      <p:sp>
        <p:nvSpPr>
          <p:cNvPr id="3" name="TextBox 3"/>
          <p:cNvSpPr txBox="1"/>
          <p:nvPr/>
        </p:nvSpPr>
        <p:spPr>
          <a:xfrm>
            <a:off x="1028700" y="9106719"/>
            <a:ext cx="5293517" cy="295915"/>
          </a:xfrm>
          <a:prstGeom prst="rect">
            <a:avLst/>
          </a:prstGeom>
        </p:spPr>
        <p:txBody>
          <a:bodyPr lIns="0" tIns="0" rIns="0" bIns="0" rtlCol="0" anchor="t">
            <a:spAutoFit/>
          </a:bodyPr>
          <a:lstStyle/>
          <a:p>
            <a:pPr algn="l">
              <a:lnSpc>
                <a:spcPts val="2159"/>
              </a:lnSpc>
            </a:pPr>
            <a:r>
              <a:rPr lang="en-US" sz="2399" b="1" dirty="0">
                <a:solidFill>
                  <a:srgbClr val="F3772B"/>
                </a:solidFill>
                <a:latin typeface="Arial MT Pro Bold"/>
                <a:ea typeface="Arial MT Pro Bold"/>
                <a:cs typeface="Arial MT Pro Bold"/>
                <a:sym typeface="Arial MT Pro Bold"/>
              </a:rPr>
              <a:t>WELLBEING.LACOUNTY.GOV</a:t>
            </a:r>
          </a:p>
        </p:txBody>
      </p:sp>
      <p:grpSp>
        <p:nvGrpSpPr>
          <p:cNvPr id="4" name="Group 4"/>
          <p:cNvGrpSpPr/>
          <p:nvPr/>
        </p:nvGrpSpPr>
        <p:grpSpPr>
          <a:xfrm rot="-3341252">
            <a:off x="11339000" y="145976"/>
            <a:ext cx="13886831" cy="13558765"/>
            <a:chOff x="0" y="0"/>
            <a:chExt cx="5580380" cy="5448548"/>
          </a:xfrm>
        </p:grpSpPr>
        <p:sp>
          <p:nvSpPr>
            <p:cNvPr id="5" name="Freeform 5"/>
            <p:cNvSpPr/>
            <p:nvPr/>
          </p:nvSpPr>
          <p:spPr>
            <a:xfrm>
              <a:off x="-635000" y="-673100"/>
              <a:ext cx="6488430" cy="6423907"/>
            </a:xfrm>
            <a:custGeom>
              <a:avLst/>
              <a:gdLst/>
              <a:ahLst/>
              <a:cxnLst/>
              <a:rect l="l" t="t" r="r" b="b"/>
              <a:pathLst>
                <a:path w="6488430" h="6423907">
                  <a:moveTo>
                    <a:pt x="5344160" y="1085371"/>
                  </a:moveTo>
                  <a:cubicBezTo>
                    <a:pt x="4573270" y="651510"/>
                    <a:pt x="3856990" y="1147006"/>
                    <a:pt x="3284220" y="1147006"/>
                  </a:cubicBezTo>
                  <a:cubicBezTo>
                    <a:pt x="2839720" y="1147006"/>
                    <a:pt x="2001520" y="0"/>
                    <a:pt x="1000760" y="1364783"/>
                  </a:cubicBezTo>
                  <a:cubicBezTo>
                    <a:pt x="0" y="2782392"/>
                    <a:pt x="1247140" y="4116451"/>
                    <a:pt x="2368550" y="5282040"/>
                  </a:cubicBezTo>
                  <a:cubicBezTo>
                    <a:pt x="3489960" y="6423908"/>
                    <a:pt x="5013960" y="6406128"/>
                    <a:pt x="5894070" y="5043717"/>
                  </a:cubicBezTo>
                  <a:cubicBezTo>
                    <a:pt x="6488430" y="4109602"/>
                    <a:pt x="6229350" y="1586670"/>
                    <a:pt x="5344160" y="1085371"/>
                  </a:cubicBezTo>
                  <a:close/>
                </a:path>
              </a:pathLst>
            </a:custGeom>
            <a:solidFill>
              <a:srgbClr val="EAF1F4">
                <a:alpha val="9804"/>
              </a:srgbClr>
            </a:solidFill>
            <a:ln w="12700">
              <a:noFill/>
            </a:ln>
          </p:spPr>
          <p:txBody>
            <a:bodyPr/>
            <a:lstStyle/>
            <a:p>
              <a:endParaRPr lang="en-US"/>
            </a:p>
          </p:txBody>
        </p:sp>
      </p:grpSp>
      <p:sp>
        <p:nvSpPr>
          <p:cNvPr id="6" name="TextBox 6"/>
          <p:cNvSpPr txBox="1"/>
          <p:nvPr/>
        </p:nvSpPr>
        <p:spPr>
          <a:xfrm>
            <a:off x="13009398" y="9285789"/>
            <a:ext cx="4351960" cy="339089"/>
          </a:xfrm>
          <a:prstGeom prst="rect">
            <a:avLst/>
          </a:prstGeom>
        </p:spPr>
        <p:txBody>
          <a:bodyPr lIns="0" tIns="0" rIns="0" bIns="0" rtlCol="0" anchor="t">
            <a:spAutoFit/>
          </a:bodyPr>
          <a:lstStyle/>
          <a:p>
            <a:pPr marL="0" lvl="0" indent="0" algn="r">
              <a:lnSpc>
                <a:spcPts val="2159"/>
              </a:lnSpc>
              <a:spcBef>
                <a:spcPct val="0"/>
              </a:spcBef>
            </a:pPr>
            <a:r>
              <a:rPr lang="en-US" sz="2399" b="1">
                <a:solidFill>
                  <a:srgbClr val="F3772B"/>
                </a:solidFill>
                <a:latin typeface="Arial MT Pro Bold"/>
                <a:ea typeface="Arial MT Pro Bold"/>
                <a:cs typeface="Arial MT Pro Bold"/>
                <a:sym typeface="Arial MT Pro Bold"/>
              </a:rPr>
              <a:t>STRATEGIC PLAN 2025-</a:t>
            </a:r>
            <a:r>
              <a:rPr lang="en-US" sz="2399" b="1" u="none" strike="noStrike">
                <a:solidFill>
                  <a:srgbClr val="F3772B"/>
                </a:solidFill>
                <a:latin typeface="Arial MT Pro Bold"/>
                <a:ea typeface="Arial MT Pro Bold"/>
                <a:cs typeface="Arial MT Pro Bold"/>
                <a:sym typeface="Arial MT Pro Bold"/>
              </a:rPr>
              <a:t>2030</a:t>
            </a:r>
          </a:p>
        </p:txBody>
      </p:sp>
      <p:grpSp>
        <p:nvGrpSpPr>
          <p:cNvPr id="7" name="Group 7"/>
          <p:cNvGrpSpPr/>
          <p:nvPr/>
        </p:nvGrpSpPr>
        <p:grpSpPr>
          <a:xfrm>
            <a:off x="922424" y="2564328"/>
            <a:ext cx="3173260" cy="1395107"/>
            <a:chOff x="0" y="0"/>
            <a:chExt cx="835756" cy="367436"/>
          </a:xfrm>
        </p:grpSpPr>
        <p:sp>
          <p:nvSpPr>
            <p:cNvPr id="8" name="Freeform 8"/>
            <p:cNvSpPr/>
            <p:nvPr/>
          </p:nvSpPr>
          <p:spPr>
            <a:xfrm>
              <a:off x="0" y="0"/>
              <a:ext cx="835756" cy="367436"/>
            </a:xfrm>
            <a:custGeom>
              <a:avLst/>
              <a:gdLst/>
              <a:ahLst/>
              <a:cxnLst/>
              <a:rect l="l" t="t" r="r" b="b"/>
              <a:pathLst>
                <a:path w="835756" h="367436">
                  <a:moveTo>
                    <a:pt x="124427" y="0"/>
                  </a:moveTo>
                  <a:lnTo>
                    <a:pt x="711329" y="0"/>
                  </a:lnTo>
                  <a:cubicBezTo>
                    <a:pt x="780048" y="0"/>
                    <a:pt x="835756" y="55708"/>
                    <a:pt x="835756" y="124427"/>
                  </a:cubicBezTo>
                  <a:lnTo>
                    <a:pt x="835756" y="243009"/>
                  </a:lnTo>
                  <a:cubicBezTo>
                    <a:pt x="835756" y="311728"/>
                    <a:pt x="780048" y="367436"/>
                    <a:pt x="711329" y="367436"/>
                  </a:cubicBezTo>
                  <a:lnTo>
                    <a:pt x="124427" y="367436"/>
                  </a:lnTo>
                  <a:cubicBezTo>
                    <a:pt x="55708" y="367436"/>
                    <a:pt x="0" y="311728"/>
                    <a:pt x="0" y="243009"/>
                  </a:cubicBezTo>
                  <a:lnTo>
                    <a:pt x="0" y="124427"/>
                  </a:lnTo>
                  <a:cubicBezTo>
                    <a:pt x="0" y="55708"/>
                    <a:pt x="55708" y="0"/>
                    <a:pt x="124427" y="0"/>
                  </a:cubicBezTo>
                  <a:close/>
                </a:path>
              </a:pathLst>
            </a:custGeom>
            <a:solidFill>
              <a:srgbClr val="000000">
                <a:alpha val="0"/>
              </a:srgbClr>
            </a:solidFill>
            <a:ln w="38100" cap="rnd">
              <a:solidFill>
                <a:srgbClr val="FEFDEF"/>
              </a:solidFill>
              <a:prstDash val="solid"/>
              <a:round/>
            </a:ln>
          </p:spPr>
          <p:txBody>
            <a:bodyPr/>
            <a:lstStyle/>
            <a:p>
              <a:endParaRPr lang="en-US"/>
            </a:p>
          </p:txBody>
        </p:sp>
        <p:sp>
          <p:nvSpPr>
            <p:cNvPr id="9" name="TextBox 9"/>
            <p:cNvSpPr txBox="1"/>
            <p:nvPr/>
          </p:nvSpPr>
          <p:spPr>
            <a:xfrm>
              <a:off x="0" y="-57150"/>
              <a:ext cx="835756" cy="424586"/>
            </a:xfrm>
            <a:prstGeom prst="rect">
              <a:avLst/>
            </a:prstGeom>
          </p:spPr>
          <p:txBody>
            <a:bodyPr lIns="63500" tIns="63500" rIns="63500" bIns="63500" rtlCol="0" anchor="ctr"/>
            <a:lstStyle/>
            <a:p>
              <a:pPr algn="ctr">
                <a:lnSpc>
                  <a:spcPts val="3640"/>
                </a:lnSpc>
                <a:spcBef>
                  <a:spcPct val="0"/>
                </a:spcBef>
              </a:pPr>
              <a:r>
                <a:rPr lang="en-US" sz="2600" b="1">
                  <a:solidFill>
                    <a:srgbClr val="FF8A00"/>
                  </a:solidFill>
                  <a:latin typeface="Canva Sans Bold"/>
                  <a:ea typeface="Canva Sans Bold"/>
                  <a:cs typeface="Canva Sans Bold"/>
                  <a:sym typeface="Canva Sans Bold"/>
                </a:rPr>
                <a:t>Convene and Align Systems</a:t>
              </a:r>
            </a:p>
          </p:txBody>
        </p:sp>
      </p:grpSp>
      <p:sp>
        <p:nvSpPr>
          <p:cNvPr id="10" name="TextBox 10"/>
          <p:cNvSpPr txBox="1"/>
          <p:nvPr/>
        </p:nvSpPr>
        <p:spPr>
          <a:xfrm>
            <a:off x="1028700" y="4246428"/>
            <a:ext cx="3173260" cy="4105910"/>
          </a:xfrm>
          <a:prstGeom prst="rect">
            <a:avLst/>
          </a:prstGeom>
        </p:spPr>
        <p:txBody>
          <a:bodyPr lIns="0" tIns="0" rIns="0" bIns="0" rtlCol="0" anchor="t">
            <a:spAutoFit/>
          </a:bodyPr>
          <a:lstStyle/>
          <a:p>
            <a:pPr algn="l">
              <a:lnSpc>
                <a:spcPts val="3639"/>
              </a:lnSpc>
            </a:pPr>
            <a:r>
              <a:rPr lang="en-US" sz="2599" dirty="0">
                <a:solidFill>
                  <a:srgbClr val="FEFDEF"/>
                </a:solidFill>
                <a:latin typeface="Canva Sans"/>
                <a:ea typeface="Canva Sans"/>
                <a:cs typeface="Canva Sans"/>
                <a:sym typeface="Canva Sans"/>
              </a:rPr>
              <a:t>We coordinate across County departments, community partners, and philanthropy to build a seamless ecosystem of support.</a:t>
            </a:r>
          </a:p>
        </p:txBody>
      </p:sp>
      <p:grpSp>
        <p:nvGrpSpPr>
          <p:cNvPr id="11" name="Group 11"/>
          <p:cNvGrpSpPr/>
          <p:nvPr/>
        </p:nvGrpSpPr>
        <p:grpSpPr>
          <a:xfrm>
            <a:off x="4481138" y="2541557"/>
            <a:ext cx="3011118" cy="1395107"/>
            <a:chOff x="0" y="0"/>
            <a:chExt cx="793052" cy="367436"/>
          </a:xfrm>
        </p:grpSpPr>
        <p:sp>
          <p:nvSpPr>
            <p:cNvPr id="12" name="Freeform 12"/>
            <p:cNvSpPr/>
            <p:nvPr/>
          </p:nvSpPr>
          <p:spPr>
            <a:xfrm>
              <a:off x="0" y="0"/>
              <a:ext cx="793052" cy="367436"/>
            </a:xfrm>
            <a:custGeom>
              <a:avLst/>
              <a:gdLst/>
              <a:ahLst/>
              <a:cxnLst/>
              <a:rect l="l" t="t" r="r" b="b"/>
              <a:pathLst>
                <a:path w="793052" h="367436">
                  <a:moveTo>
                    <a:pt x="131127" y="0"/>
                  </a:moveTo>
                  <a:lnTo>
                    <a:pt x="661925" y="0"/>
                  </a:lnTo>
                  <a:cubicBezTo>
                    <a:pt x="696702" y="0"/>
                    <a:pt x="730055" y="13815"/>
                    <a:pt x="754646" y="38406"/>
                  </a:cubicBezTo>
                  <a:cubicBezTo>
                    <a:pt x="779237" y="62997"/>
                    <a:pt x="793052" y="96350"/>
                    <a:pt x="793052" y="131127"/>
                  </a:cubicBezTo>
                  <a:lnTo>
                    <a:pt x="793052" y="236309"/>
                  </a:lnTo>
                  <a:cubicBezTo>
                    <a:pt x="793052" y="308728"/>
                    <a:pt x="734344" y="367436"/>
                    <a:pt x="661925" y="367436"/>
                  </a:cubicBezTo>
                  <a:lnTo>
                    <a:pt x="131127" y="367436"/>
                  </a:lnTo>
                  <a:cubicBezTo>
                    <a:pt x="96350" y="367436"/>
                    <a:pt x="62997" y="353620"/>
                    <a:pt x="38406" y="329029"/>
                  </a:cubicBezTo>
                  <a:cubicBezTo>
                    <a:pt x="13815" y="304438"/>
                    <a:pt x="0" y="271086"/>
                    <a:pt x="0" y="236309"/>
                  </a:cubicBezTo>
                  <a:lnTo>
                    <a:pt x="0" y="131127"/>
                  </a:lnTo>
                  <a:cubicBezTo>
                    <a:pt x="0" y="96350"/>
                    <a:pt x="13815" y="62997"/>
                    <a:pt x="38406" y="38406"/>
                  </a:cubicBezTo>
                  <a:cubicBezTo>
                    <a:pt x="62997" y="13815"/>
                    <a:pt x="96350" y="0"/>
                    <a:pt x="131127" y="0"/>
                  </a:cubicBezTo>
                  <a:close/>
                </a:path>
              </a:pathLst>
            </a:custGeom>
            <a:solidFill>
              <a:srgbClr val="000000">
                <a:alpha val="0"/>
              </a:srgbClr>
            </a:solidFill>
            <a:ln w="38100" cap="rnd">
              <a:solidFill>
                <a:srgbClr val="FEFDEF"/>
              </a:solidFill>
              <a:prstDash val="solid"/>
              <a:round/>
            </a:ln>
          </p:spPr>
          <p:txBody>
            <a:bodyPr/>
            <a:lstStyle/>
            <a:p>
              <a:endParaRPr lang="en-US"/>
            </a:p>
          </p:txBody>
        </p:sp>
        <p:sp>
          <p:nvSpPr>
            <p:cNvPr id="13" name="TextBox 13"/>
            <p:cNvSpPr txBox="1"/>
            <p:nvPr/>
          </p:nvSpPr>
          <p:spPr>
            <a:xfrm>
              <a:off x="0" y="-57150"/>
              <a:ext cx="793052" cy="424586"/>
            </a:xfrm>
            <a:prstGeom prst="rect">
              <a:avLst/>
            </a:prstGeom>
          </p:spPr>
          <p:txBody>
            <a:bodyPr lIns="63500" tIns="63500" rIns="63500" bIns="63500" rtlCol="0" anchor="ctr"/>
            <a:lstStyle/>
            <a:p>
              <a:pPr algn="ctr">
                <a:lnSpc>
                  <a:spcPts val="3640"/>
                </a:lnSpc>
                <a:spcBef>
                  <a:spcPct val="0"/>
                </a:spcBef>
              </a:pPr>
              <a:r>
                <a:rPr lang="en-US" sz="2600" b="1">
                  <a:solidFill>
                    <a:srgbClr val="FF8A00"/>
                  </a:solidFill>
                  <a:latin typeface="Canva Sans Bold"/>
                  <a:ea typeface="Canva Sans Bold"/>
                  <a:cs typeface="Canva Sans Bold"/>
                  <a:sym typeface="Canva Sans Bold"/>
                </a:rPr>
                <a:t>Advance Policy &amp; Systems Reform</a:t>
              </a:r>
            </a:p>
          </p:txBody>
        </p:sp>
      </p:grpSp>
      <p:sp>
        <p:nvSpPr>
          <p:cNvPr id="14" name="TextBox 14"/>
          <p:cNvSpPr txBox="1"/>
          <p:nvPr/>
        </p:nvSpPr>
        <p:spPr>
          <a:xfrm>
            <a:off x="4624776" y="4246428"/>
            <a:ext cx="3011118" cy="3663952"/>
          </a:xfrm>
          <a:prstGeom prst="rect">
            <a:avLst/>
          </a:prstGeom>
        </p:spPr>
        <p:txBody>
          <a:bodyPr lIns="0" tIns="0" rIns="0" bIns="0" rtlCol="0" anchor="t">
            <a:spAutoFit/>
          </a:bodyPr>
          <a:lstStyle/>
          <a:p>
            <a:pPr algn="l">
              <a:lnSpc>
                <a:spcPts val="3639"/>
              </a:lnSpc>
            </a:pPr>
            <a:r>
              <a:rPr lang="en-US" sz="2599" dirty="0">
                <a:solidFill>
                  <a:srgbClr val="FEFDEF"/>
                </a:solidFill>
                <a:latin typeface="Canva Sans"/>
                <a:ea typeface="Canva Sans"/>
                <a:cs typeface="Canva Sans"/>
                <a:sym typeface="Canva Sans"/>
              </a:rPr>
              <a:t>We drive policy change and program improvements that address root causes and strengthen public systems.</a:t>
            </a:r>
          </a:p>
        </p:txBody>
      </p:sp>
      <p:grpSp>
        <p:nvGrpSpPr>
          <p:cNvPr id="15" name="Group 15"/>
          <p:cNvGrpSpPr/>
          <p:nvPr/>
        </p:nvGrpSpPr>
        <p:grpSpPr>
          <a:xfrm>
            <a:off x="7932514" y="2564850"/>
            <a:ext cx="2936357" cy="1395107"/>
            <a:chOff x="0" y="0"/>
            <a:chExt cx="773361" cy="367436"/>
          </a:xfrm>
        </p:grpSpPr>
        <p:sp>
          <p:nvSpPr>
            <p:cNvPr id="16" name="Freeform 16"/>
            <p:cNvSpPr/>
            <p:nvPr/>
          </p:nvSpPr>
          <p:spPr>
            <a:xfrm>
              <a:off x="0" y="0"/>
              <a:ext cx="773361" cy="367436"/>
            </a:xfrm>
            <a:custGeom>
              <a:avLst/>
              <a:gdLst/>
              <a:ahLst/>
              <a:cxnLst/>
              <a:rect l="l" t="t" r="r" b="b"/>
              <a:pathLst>
                <a:path w="773361" h="367436">
                  <a:moveTo>
                    <a:pt x="134465" y="0"/>
                  </a:moveTo>
                  <a:lnTo>
                    <a:pt x="638896" y="0"/>
                  </a:lnTo>
                  <a:cubicBezTo>
                    <a:pt x="713159" y="0"/>
                    <a:pt x="773361" y="60202"/>
                    <a:pt x="773361" y="134465"/>
                  </a:cubicBezTo>
                  <a:lnTo>
                    <a:pt x="773361" y="232970"/>
                  </a:lnTo>
                  <a:cubicBezTo>
                    <a:pt x="773361" y="268633"/>
                    <a:pt x="759195" y="302834"/>
                    <a:pt x="733977" y="328052"/>
                  </a:cubicBezTo>
                  <a:cubicBezTo>
                    <a:pt x="708760" y="353269"/>
                    <a:pt x="674559" y="367436"/>
                    <a:pt x="638896" y="367436"/>
                  </a:cubicBezTo>
                  <a:lnTo>
                    <a:pt x="134465" y="367436"/>
                  </a:lnTo>
                  <a:cubicBezTo>
                    <a:pt x="98803" y="367436"/>
                    <a:pt x="64601" y="353269"/>
                    <a:pt x="39384" y="328052"/>
                  </a:cubicBezTo>
                  <a:cubicBezTo>
                    <a:pt x="14167" y="302834"/>
                    <a:pt x="0" y="268633"/>
                    <a:pt x="0" y="232970"/>
                  </a:cubicBezTo>
                  <a:lnTo>
                    <a:pt x="0" y="134465"/>
                  </a:lnTo>
                  <a:cubicBezTo>
                    <a:pt x="0" y="98803"/>
                    <a:pt x="14167" y="64601"/>
                    <a:pt x="39384" y="39384"/>
                  </a:cubicBezTo>
                  <a:cubicBezTo>
                    <a:pt x="64601" y="14167"/>
                    <a:pt x="98803" y="0"/>
                    <a:pt x="134465" y="0"/>
                  </a:cubicBezTo>
                  <a:close/>
                </a:path>
              </a:pathLst>
            </a:custGeom>
            <a:solidFill>
              <a:srgbClr val="000000">
                <a:alpha val="0"/>
              </a:srgbClr>
            </a:solidFill>
            <a:ln w="38100" cap="rnd">
              <a:solidFill>
                <a:srgbClr val="FEFDEF"/>
              </a:solidFill>
              <a:prstDash val="solid"/>
              <a:round/>
            </a:ln>
          </p:spPr>
          <p:txBody>
            <a:bodyPr/>
            <a:lstStyle/>
            <a:p>
              <a:endParaRPr lang="en-US"/>
            </a:p>
          </p:txBody>
        </p:sp>
        <p:sp>
          <p:nvSpPr>
            <p:cNvPr id="17" name="TextBox 17"/>
            <p:cNvSpPr txBox="1"/>
            <p:nvPr/>
          </p:nvSpPr>
          <p:spPr>
            <a:xfrm>
              <a:off x="0" y="-57150"/>
              <a:ext cx="773361" cy="424586"/>
            </a:xfrm>
            <a:prstGeom prst="rect">
              <a:avLst/>
            </a:prstGeom>
          </p:spPr>
          <p:txBody>
            <a:bodyPr lIns="63500" tIns="63500" rIns="63500" bIns="63500" rtlCol="0" anchor="ctr"/>
            <a:lstStyle/>
            <a:p>
              <a:pPr algn="ctr">
                <a:lnSpc>
                  <a:spcPts val="3640"/>
                </a:lnSpc>
                <a:spcBef>
                  <a:spcPct val="0"/>
                </a:spcBef>
              </a:pPr>
              <a:r>
                <a:rPr lang="en-US" sz="2600" b="1">
                  <a:solidFill>
                    <a:srgbClr val="FF8A00"/>
                  </a:solidFill>
                  <a:latin typeface="Canva Sans Bold"/>
                  <a:ea typeface="Canva Sans Bold"/>
                  <a:cs typeface="Canva Sans Bold"/>
                  <a:sym typeface="Canva Sans Bold"/>
                </a:rPr>
                <a:t>Use Data Strategically</a:t>
              </a:r>
            </a:p>
          </p:txBody>
        </p:sp>
      </p:grpSp>
      <p:sp>
        <p:nvSpPr>
          <p:cNvPr id="18" name="TextBox 18"/>
          <p:cNvSpPr txBox="1"/>
          <p:nvPr/>
        </p:nvSpPr>
        <p:spPr>
          <a:xfrm>
            <a:off x="8058710" y="4246428"/>
            <a:ext cx="2683964" cy="3648710"/>
          </a:xfrm>
          <a:prstGeom prst="rect">
            <a:avLst/>
          </a:prstGeom>
        </p:spPr>
        <p:txBody>
          <a:bodyPr lIns="0" tIns="0" rIns="0" bIns="0" rtlCol="0" anchor="t">
            <a:spAutoFit/>
          </a:bodyPr>
          <a:lstStyle/>
          <a:p>
            <a:pPr algn="l">
              <a:lnSpc>
                <a:spcPts val="3639"/>
              </a:lnSpc>
            </a:pPr>
            <a:r>
              <a:rPr lang="en-US" sz="2599">
                <a:solidFill>
                  <a:srgbClr val="FEFDEF"/>
                </a:solidFill>
                <a:latin typeface="Canva Sans"/>
                <a:ea typeface="Canva Sans"/>
                <a:cs typeface="Canva Sans"/>
                <a:sym typeface="Canva Sans"/>
              </a:rPr>
              <a:t>We track shared outcomes and foster accountability to ensure systems are improving — together.</a:t>
            </a:r>
          </a:p>
        </p:txBody>
      </p:sp>
      <p:grpSp>
        <p:nvGrpSpPr>
          <p:cNvPr id="19" name="Group 19"/>
          <p:cNvGrpSpPr/>
          <p:nvPr/>
        </p:nvGrpSpPr>
        <p:grpSpPr>
          <a:xfrm>
            <a:off x="14660106" y="2518264"/>
            <a:ext cx="3011444" cy="1596482"/>
            <a:chOff x="0" y="0"/>
            <a:chExt cx="793138" cy="420473"/>
          </a:xfrm>
        </p:grpSpPr>
        <p:sp>
          <p:nvSpPr>
            <p:cNvPr id="20" name="Freeform 20"/>
            <p:cNvSpPr/>
            <p:nvPr/>
          </p:nvSpPr>
          <p:spPr>
            <a:xfrm>
              <a:off x="0" y="0"/>
              <a:ext cx="793138" cy="420473"/>
            </a:xfrm>
            <a:custGeom>
              <a:avLst/>
              <a:gdLst/>
              <a:ahLst/>
              <a:cxnLst/>
              <a:rect l="l" t="t" r="r" b="b"/>
              <a:pathLst>
                <a:path w="793138" h="420473">
                  <a:moveTo>
                    <a:pt x="131112" y="0"/>
                  </a:moveTo>
                  <a:lnTo>
                    <a:pt x="662025" y="0"/>
                  </a:lnTo>
                  <a:cubicBezTo>
                    <a:pt x="734437" y="0"/>
                    <a:pt x="793138" y="58701"/>
                    <a:pt x="793138" y="131112"/>
                  </a:cubicBezTo>
                  <a:lnTo>
                    <a:pt x="793138" y="289360"/>
                  </a:lnTo>
                  <a:cubicBezTo>
                    <a:pt x="793138" y="361772"/>
                    <a:pt x="734437" y="420473"/>
                    <a:pt x="662025" y="420473"/>
                  </a:cubicBezTo>
                  <a:lnTo>
                    <a:pt x="131112" y="420473"/>
                  </a:lnTo>
                  <a:cubicBezTo>
                    <a:pt x="58701" y="420473"/>
                    <a:pt x="0" y="361772"/>
                    <a:pt x="0" y="289360"/>
                  </a:cubicBezTo>
                  <a:lnTo>
                    <a:pt x="0" y="131112"/>
                  </a:lnTo>
                  <a:cubicBezTo>
                    <a:pt x="0" y="58701"/>
                    <a:pt x="58701" y="0"/>
                    <a:pt x="131112" y="0"/>
                  </a:cubicBezTo>
                  <a:close/>
                </a:path>
              </a:pathLst>
            </a:custGeom>
            <a:solidFill>
              <a:srgbClr val="000000">
                <a:alpha val="0"/>
              </a:srgbClr>
            </a:solidFill>
            <a:ln w="38100" cap="rnd">
              <a:solidFill>
                <a:srgbClr val="FEFDEF"/>
              </a:solidFill>
              <a:prstDash val="solid"/>
              <a:round/>
            </a:ln>
          </p:spPr>
          <p:txBody>
            <a:bodyPr/>
            <a:lstStyle/>
            <a:p>
              <a:endParaRPr lang="en-US"/>
            </a:p>
          </p:txBody>
        </p:sp>
        <p:sp>
          <p:nvSpPr>
            <p:cNvPr id="21" name="TextBox 21"/>
            <p:cNvSpPr txBox="1"/>
            <p:nvPr/>
          </p:nvSpPr>
          <p:spPr>
            <a:xfrm>
              <a:off x="0" y="-57150"/>
              <a:ext cx="793138" cy="477623"/>
            </a:xfrm>
            <a:prstGeom prst="rect">
              <a:avLst/>
            </a:prstGeom>
          </p:spPr>
          <p:txBody>
            <a:bodyPr lIns="63500" tIns="63500" rIns="63500" bIns="63500" rtlCol="0" anchor="ctr"/>
            <a:lstStyle/>
            <a:p>
              <a:pPr algn="ctr">
                <a:lnSpc>
                  <a:spcPts val="3640"/>
                </a:lnSpc>
                <a:spcBef>
                  <a:spcPct val="0"/>
                </a:spcBef>
              </a:pPr>
              <a:r>
                <a:rPr lang="en-US" sz="2600" b="1">
                  <a:solidFill>
                    <a:srgbClr val="FF8A00"/>
                  </a:solidFill>
                  <a:latin typeface="Canva Sans Bold"/>
                  <a:ea typeface="Canva Sans Bold"/>
                  <a:cs typeface="Canva Sans Bold"/>
                  <a:sym typeface="Canva Sans Bold"/>
                </a:rPr>
                <a:t>Strengthen Communications and Engagement</a:t>
              </a:r>
            </a:p>
          </p:txBody>
        </p:sp>
      </p:grpSp>
      <p:sp>
        <p:nvSpPr>
          <p:cNvPr id="22" name="TextBox 22"/>
          <p:cNvSpPr txBox="1"/>
          <p:nvPr/>
        </p:nvSpPr>
        <p:spPr>
          <a:xfrm>
            <a:off x="14660106" y="4246428"/>
            <a:ext cx="3011444" cy="4125617"/>
          </a:xfrm>
          <a:prstGeom prst="rect">
            <a:avLst/>
          </a:prstGeom>
        </p:spPr>
        <p:txBody>
          <a:bodyPr lIns="0" tIns="0" rIns="0" bIns="0" rtlCol="0" anchor="t">
            <a:spAutoFit/>
          </a:bodyPr>
          <a:lstStyle/>
          <a:p>
            <a:pPr algn="l">
              <a:lnSpc>
                <a:spcPts val="3639"/>
              </a:lnSpc>
            </a:pPr>
            <a:r>
              <a:rPr lang="en-US" sz="2599" dirty="0">
                <a:solidFill>
                  <a:srgbClr val="FEFDEF"/>
                </a:solidFill>
                <a:latin typeface="Canva Sans"/>
                <a:ea typeface="Canva Sans"/>
                <a:cs typeface="Canva Sans"/>
                <a:sym typeface="Canva Sans"/>
              </a:rPr>
              <a:t>We develop shared language, messaging, and learning strategies that build awareness and alignment across systems and stakeholders.</a:t>
            </a:r>
          </a:p>
        </p:txBody>
      </p:sp>
      <p:grpSp>
        <p:nvGrpSpPr>
          <p:cNvPr id="23" name="Group 23"/>
          <p:cNvGrpSpPr/>
          <p:nvPr/>
        </p:nvGrpSpPr>
        <p:grpSpPr>
          <a:xfrm>
            <a:off x="11259396" y="2541557"/>
            <a:ext cx="2936357" cy="1596482"/>
            <a:chOff x="0" y="0"/>
            <a:chExt cx="773361" cy="420473"/>
          </a:xfrm>
        </p:grpSpPr>
        <p:sp>
          <p:nvSpPr>
            <p:cNvPr id="24" name="Freeform 24"/>
            <p:cNvSpPr/>
            <p:nvPr/>
          </p:nvSpPr>
          <p:spPr>
            <a:xfrm>
              <a:off x="0" y="0"/>
              <a:ext cx="773361" cy="420473"/>
            </a:xfrm>
            <a:custGeom>
              <a:avLst/>
              <a:gdLst/>
              <a:ahLst/>
              <a:cxnLst/>
              <a:rect l="l" t="t" r="r" b="b"/>
              <a:pathLst>
                <a:path w="773361" h="420473">
                  <a:moveTo>
                    <a:pt x="134465" y="0"/>
                  </a:moveTo>
                  <a:lnTo>
                    <a:pt x="638896" y="0"/>
                  </a:lnTo>
                  <a:cubicBezTo>
                    <a:pt x="713159" y="0"/>
                    <a:pt x="773361" y="60202"/>
                    <a:pt x="773361" y="134465"/>
                  </a:cubicBezTo>
                  <a:lnTo>
                    <a:pt x="773361" y="286007"/>
                  </a:lnTo>
                  <a:cubicBezTo>
                    <a:pt x="773361" y="321670"/>
                    <a:pt x="759195" y="355871"/>
                    <a:pt x="733977" y="381089"/>
                  </a:cubicBezTo>
                  <a:cubicBezTo>
                    <a:pt x="708760" y="406306"/>
                    <a:pt x="674559" y="420473"/>
                    <a:pt x="638896" y="420473"/>
                  </a:cubicBezTo>
                  <a:lnTo>
                    <a:pt x="134465" y="420473"/>
                  </a:lnTo>
                  <a:cubicBezTo>
                    <a:pt x="98803" y="420473"/>
                    <a:pt x="64601" y="406306"/>
                    <a:pt x="39384" y="381089"/>
                  </a:cubicBezTo>
                  <a:cubicBezTo>
                    <a:pt x="14167" y="355871"/>
                    <a:pt x="0" y="321670"/>
                    <a:pt x="0" y="286007"/>
                  </a:cubicBezTo>
                  <a:lnTo>
                    <a:pt x="0" y="134465"/>
                  </a:lnTo>
                  <a:cubicBezTo>
                    <a:pt x="0" y="98803"/>
                    <a:pt x="14167" y="64601"/>
                    <a:pt x="39384" y="39384"/>
                  </a:cubicBezTo>
                  <a:cubicBezTo>
                    <a:pt x="64601" y="14167"/>
                    <a:pt x="98803" y="0"/>
                    <a:pt x="134465" y="0"/>
                  </a:cubicBezTo>
                  <a:close/>
                </a:path>
              </a:pathLst>
            </a:custGeom>
            <a:solidFill>
              <a:srgbClr val="000000">
                <a:alpha val="0"/>
              </a:srgbClr>
            </a:solidFill>
            <a:ln w="38100" cap="rnd">
              <a:solidFill>
                <a:srgbClr val="FEFDEF"/>
              </a:solidFill>
              <a:prstDash val="solid"/>
              <a:round/>
            </a:ln>
          </p:spPr>
          <p:txBody>
            <a:bodyPr/>
            <a:lstStyle/>
            <a:p>
              <a:endParaRPr lang="en-US"/>
            </a:p>
          </p:txBody>
        </p:sp>
        <p:sp>
          <p:nvSpPr>
            <p:cNvPr id="25" name="TextBox 25"/>
            <p:cNvSpPr txBox="1"/>
            <p:nvPr/>
          </p:nvSpPr>
          <p:spPr>
            <a:xfrm>
              <a:off x="0" y="-57150"/>
              <a:ext cx="773361" cy="477623"/>
            </a:xfrm>
            <a:prstGeom prst="rect">
              <a:avLst/>
            </a:prstGeom>
          </p:spPr>
          <p:txBody>
            <a:bodyPr lIns="63500" tIns="63500" rIns="63500" bIns="63500" rtlCol="0" anchor="ctr"/>
            <a:lstStyle/>
            <a:p>
              <a:pPr algn="ctr">
                <a:lnSpc>
                  <a:spcPts val="3640"/>
                </a:lnSpc>
                <a:spcBef>
                  <a:spcPct val="0"/>
                </a:spcBef>
              </a:pPr>
              <a:r>
                <a:rPr lang="en-US" sz="2600" b="1" dirty="0">
                  <a:solidFill>
                    <a:srgbClr val="FF8A00"/>
                  </a:solidFill>
                  <a:latin typeface="Canva Sans Bold"/>
                  <a:ea typeface="Canva Sans Bold"/>
                  <a:cs typeface="Canva Sans Bold"/>
                  <a:sym typeface="Canva Sans Bold"/>
                </a:rPr>
                <a:t>Launch and Incubate Innovation</a:t>
              </a:r>
            </a:p>
          </p:txBody>
        </p:sp>
      </p:grpSp>
      <p:sp>
        <p:nvSpPr>
          <p:cNvPr id="26" name="TextBox 26"/>
          <p:cNvSpPr txBox="1"/>
          <p:nvPr/>
        </p:nvSpPr>
        <p:spPr>
          <a:xfrm>
            <a:off x="11385592" y="4246428"/>
            <a:ext cx="2683964" cy="3191510"/>
          </a:xfrm>
          <a:prstGeom prst="rect">
            <a:avLst/>
          </a:prstGeom>
        </p:spPr>
        <p:txBody>
          <a:bodyPr lIns="0" tIns="0" rIns="0" bIns="0" rtlCol="0" anchor="t">
            <a:spAutoFit/>
          </a:bodyPr>
          <a:lstStyle/>
          <a:p>
            <a:pPr algn="l">
              <a:lnSpc>
                <a:spcPts val="3639"/>
              </a:lnSpc>
            </a:pPr>
            <a:r>
              <a:rPr lang="en-US" sz="2599" dirty="0">
                <a:solidFill>
                  <a:srgbClr val="FEFDEF"/>
                </a:solidFill>
                <a:latin typeface="Canva Sans"/>
                <a:ea typeface="Canva Sans"/>
                <a:cs typeface="Canva Sans"/>
                <a:sym typeface="Canva Sans"/>
              </a:rPr>
              <a:t>We pilot bold, cross-sector solutions and transition them to long-term owners for scale.</a:t>
            </a:r>
          </a:p>
        </p:txBody>
      </p:sp>
      <p:sp>
        <p:nvSpPr>
          <p:cNvPr id="27" name="AutoShape 27"/>
          <p:cNvSpPr/>
          <p:nvPr/>
        </p:nvSpPr>
        <p:spPr>
          <a:xfrm flipH="1">
            <a:off x="628650" y="4246428"/>
            <a:ext cx="0" cy="3591099"/>
          </a:xfrm>
          <a:prstGeom prst="line">
            <a:avLst/>
          </a:prstGeom>
          <a:ln w="38100" cap="flat">
            <a:solidFill>
              <a:srgbClr val="FFFFFF">
                <a:alpha val="29804"/>
              </a:srgbClr>
            </a:solidFill>
            <a:prstDash val="solid"/>
            <a:headEnd type="none" w="sm" len="sm"/>
            <a:tailEnd type="none" w="sm" len="sm"/>
          </a:ln>
        </p:spPr>
        <p:txBody>
          <a:bodyPr/>
          <a:lstStyle/>
          <a:p>
            <a:endParaRPr lang="en-US"/>
          </a:p>
        </p:txBody>
      </p:sp>
      <p:sp>
        <p:nvSpPr>
          <p:cNvPr id="28" name="AutoShape 28"/>
          <p:cNvSpPr/>
          <p:nvPr/>
        </p:nvSpPr>
        <p:spPr>
          <a:xfrm flipH="1">
            <a:off x="4221010" y="4246428"/>
            <a:ext cx="0" cy="3591099"/>
          </a:xfrm>
          <a:prstGeom prst="line">
            <a:avLst/>
          </a:prstGeom>
          <a:ln w="38100" cap="flat">
            <a:solidFill>
              <a:srgbClr val="FFFFFF">
                <a:alpha val="29804"/>
              </a:srgbClr>
            </a:solidFill>
            <a:prstDash val="solid"/>
            <a:headEnd type="none" w="sm" len="sm"/>
            <a:tailEnd type="none" w="sm" len="sm"/>
          </a:ln>
        </p:spPr>
        <p:txBody>
          <a:bodyPr/>
          <a:lstStyle/>
          <a:p>
            <a:endParaRPr lang="en-US"/>
          </a:p>
        </p:txBody>
      </p:sp>
      <p:sp>
        <p:nvSpPr>
          <p:cNvPr id="29" name="AutoShape 29"/>
          <p:cNvSpPr/>
          <p:nvPr/>
        </p:nvSpPr>
        <p:spPr>
          <a:xfrm flipH="1">
            <a:off x="7761577" y="4246428"/>
            <a:ext cx="0" cy="3591099"/>
          </a:xfrm>
          <a:prstGeom prst="line">
            <a:avLst/>
          </a:prstGeom>
          <a:ln w="38100" cap="flat">
            <a:solidFill>
              <a:srgbClr val="FFFFFF">
                <a:alpha val="29804"/>
              </a:srgbClr>
            </a:solidFill>
            <a:prstDash val="solid"/>
            <a:headEnd type="none" w="sm" len="sm"/>
            <a:tailEnd type="none" w="sm" len="sm"/>
          </a:ln>
        </p:spPr>
        <p:txBody>
          <a:bodyPr/>
          <a:lstStyle/>
          <a:p>
            <a:endParaRPr lang="en-US"/>
          </a:p>
        </p:txBody>
      </p:sp>
      <p:sp>
        <p:nvSpPr>
          <p:cNvPr id="30" name="AutoShape 30"/>
          <p:cNvSpPr/>
          <p:nvPr/>
        </p:nvSpPr>
        <p:spPr>
          <a:xfrm>
            <a:off x="11037950" y="4246428"/>
            <a:ext cx="0" cy="3591099"/>
          </a:xfrm>
          <a:prstGeom prst="line">
            <a:avLst/>
          </a:prstGeom>
          <a:ln w="38100" cap="flat">
            <a:solidFill>
              <a:srgbClr val="FFFFFF">
                <a:alpha val="29804"/>
              </a:srgbClr>
            </a:solidFill>
            <a:prstDash val="solid"/>
            <a:headEnd type="none" w="sm" len="sm"/>
            <a:tailEnd type="none" w="sm" len="sm"/>
          </a:ln>
        </p:spPr>
        <p:txBody>
          <a:bodyPr/>
          <a:lstStyle/>
          <a:p>
            <a:endParaRPr lang="en-US"/>
          </a:p>
        </p:txBody>
      </p:sp>
      <p:sp>
        <p:nvSpPr>
          <p:cNvPr id="31" name="AutoShape 31"/>
          <p:cNvSpPr/>
          <p:nvPr/>
        </p:nvSpPr>
        <p:spPr>
          <a:xfrm>
            <a:off x="14364831" y="4246428"/>
            <a:ext cx="0" cy="3591099"/>
          </a:xfrm>
          <a:prstGeom prst="line">
            <a:avLst/>
          </a:prstGeom>
          <a:ln w="38100" cap="flat">
            <a:solidFill>
              <a:srgbClr val="FFFFFF">
                <a:alpha val="29804"/>
              </a:srgbClr>
            </a:solidFill>
            <a:prstDash val="solid"/>
            <a:headEnd type="none" w="sm" len="sm"/>
            <a:tailEnd type="none" w="sm" len="sm"/>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faea798-6ad0-4fc9-b068-fcbcaed341f6}" enabled="0" method="" siteId="{7faea798-6ad0-4fc9-b068-fcbcaed341f6}" removed="1"/>
</clbl:labelList>
</file>

<file path=docProps/app.xml><?xml version="1.0" encoding="utf-8"?>
<Properties xmlns="http://schemas.openxmlformats.org/officeDocument/2006/extended-properties" xmlns:vt="http://schemas.openxmlformats.org/officeDocument/2006/docPropsVTypes">
  <TotalTime>1317</TotalTime>
  <Words>2627</Words>
  <Application>Microsoft Office PowerPoint</Application>
  <PresentationFormat>Custom</PresentationFormat>
  <Paragraphs>251</Paragraphs>
  <Slides>17</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Aileron</vt:lpstr>
      <vt:lpstr>Arial</vt:lpstr>
      <vt:lpstr>Arial MT Pro Bold</vt:lpstr>
      <vt:lpstr>Arial MT Pro Bold Italics</vt:lpstr>
      <vt:lpstr>Arial MT Pro</vt:lpstr>
      <vt:lpstr>Calibri</vt:lpstr>
      <vt:lpstr>Canva Sans</vt:lpstr>
      <vt:lpstr>Arial MT Pro Italics</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OCP_StratPlan</dc:title>
  <dc:creator>Meeker, Minsun</dc:creator>
  <cp:lastModifiedBy>Koenig, Elizabeth</cp:lastModifiedBy>
  <cp:revision>14</cp:revision>
  <dcterms:created xsi:type="dcterms:W3CDTF">2006-08-16T00:00:00Z</dcterms:created>
  <dcterms:modified xsi:type="dcterms:W3CDTF">2026-07-20T22:02:55Z</dcterms:modified>
  <dc:identifier>DAGwXUQCd0I</dc:identifier>
</cp:coreProperties>
</file>