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570" r:id="rId3"/>
    <p:sldId id="520" r:id="rId4"/>
    <p:sldId id="633" r:id="rId5"/>
    <p:sldId id="619" r:id="rId6"/>
    <p:sldId id="634" r:id="rId7"/>
    <p:sldId id="627" r:id="rId8"/>
    <p:sldId id="632" r:id="rId9"/>
    <p:sldId id="622" r:id="rId10"/>
    <p:sldId id="621" r:id="rId11"/>
    <p:sldId id="623" r:id="rId12"/>
    <p:sldId id="624" r:id="rId13"/>
    <p:sldId id="620" r:id="rId14"/>
    <p:sldId id="625" r:id="rId15"/>
    <p:sldId id="626" r:id="rId16"/>
    <p:sldId id="628" r:id="rId17"/>
    <p:sldId id="629" r:id="rId18"/>
    <p:sldId id="630" r:id="rId19"/>
    <p:sldId id="631" r:id="rId20"/>
    <p:sldId id="635" r:id="rId21"/>
    <p:sldId id="637" r:id="rId22"/>
    <p:sldId id="636" r:id="rId23"/>
    <p:sldId id="638" r:id="rId24"/>
    <p:sldId id="639" r:id="rId25"/>
    <p:sldId id="640" r:id="rId26"/>
    <p:sldId id="641" r:id="rId27"/>
    <p:sldId id="642" r:id="rId28"/>
    <p:sldId id="643" r:id="rId29"/>
    <p:sldId id="617" r:id="rId30"/>
    <p:sldId id="299" r:id="rId31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84230" autoAdjust="0"/>
  </p:normalViewPr>
  <p:slideViewPr>
    <p:cSldViewPr>
      <p:cViewPr varScale="1">
        <p:scale>
          <a:sx n="65" d="100"/>
          <a:sy n="65" d="100"/>
        </p:scale>
        <p:origin x="137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046" y="-190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38438-0FB7-42CD-8050-E4515EFCE3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25815E-5970-41DF-8C99-F691679960B4}">
      <dgm:prSet/>
      <dgm:spPr/>
      <dgm:t>
        <a:bodyPr/>
        <a:lstStyle/>
        <a:p>
          <a:pPr algn="l"/>
          <a:r>
            <a:rPr lang="en-US" dirty="0"/>
            <a:t>Learn about the functions of the Public Policy Committee and how the COH’s policy priorities and legislative positions are developed. </a:t>
          </a:r>
        </a:p>
      </dgm:t>
    </dgm:pt>
    <dgm:pt modelId="{68765089-C56A-4EBA-BB47-F55D00F28599}" type="parTrans" cxnId="{A1A6E3B1-CFF7-4ACF-875A-7512D8022E10}">
      <dgm:prSet/>
      <dgm:spPr/>
      <dgm:t>
        <a:bodyPr/>
        <a:lstStyle/>
        <a:p>
          <a:endParaRPr lang="en-US"/>
        </a:p>
      </dgm:t>
    </dgm:pt>
    <dgm:pt modelId="{C767D053-DB9B-47B0-B01C-E847A13E8949}" type="sibTrans" cxnId="{A1A6E3B1-CFF7-4ACF-875A-7512D8022E10}">
      <dgm:prSet/>
      <dgm:spPr/>
      <dgm:t>
        <a:bodyPr/>
        <a:lstStyle/>
        <a:p>
          <a:endParaRPr lang="en-US"/>
        </a:p>
      </dgm:t>
    </dgm:pt>
    <dgm:pt modelId="{F124FFF9-C3BF-48BD-9A3B-37088435505C}">
      <dgm:prSet/>
      <dgm:spPr/>
      <dgm:t>
        <a:bodyPr/>
        <a:lstStyle/>
        <a:p>
          <a:pPr algn="l"/>
          <a:r>
            <a:rPr lang="en-US" dirty="0"/>
            <a:t>Learn about the Board of Supervisors guidance for Commissions on taking positions on legislative bills. 	</a:t>
          </a:r>
        </a:p>
      </dgm:t>
    </dgm:pt>
    <dgm:pt modelId="{937C3AAC-AEA2-4A94-8828-A7474D2C2FFF}" type="parTrans" cxnId="{99CA6784-C87D-4758-9E40-217D8D126392}">
      <dgm:prSet/>
      <dgm:spPr/>
      <dgm:t>
        <a:bodyPr/>
        <a:lstStyle/>
        <a:p>
          <a:endParaRPr lang="en-US"/>
        </a:p>
      </dgm:t>
    </dgm:pt>
    <dgm:pt modelId="{D58FADD4-ECB0-48D1-B5F7-4C971C10FFF2}" type="sibTrans" cxnId="{99CA6784-C87D-4758-9E40-217D8D126392}">
      <dgm:prSet/>
      <dgm:spPr/>
      <dgm:t>
        <a:bodyPr/>
        <a:lstStyle/>
        <a:p>
          <a:endParaRPr lang="en-US"/>
        </a:p>
      </dgm:t>
    </dgm:pt>
    <dgm:pt modelId="{B2A3DFEE-C2EC-44FA-AA9B-15C60FC4AD04}" type="pres">
      <dgm:prSet presAssocID="{CD738438-0FB7-42CD-8050-E4515EFCE312}" presName="diagram" presStyleCnt="0">
        <dgm:presLayoutVars>
          <dgm:dir/>
          <dgm:resizeHandles val="exact"/>
        </dgm:presLayoutVars>
      </dgm:prSet>
      <dgm:spPr/>
    </dgm:pt>
    <dgm:pt modelId="{9419AE20-4A8F-4037-A2B8-70EF6D603A32}" type="pres">
      <dgm:prSet presAssocID="{FF25815E-5970-41DF-8C99-F691679960B4}" presName="node" presStyleLbl="node1" presStyleIdx="0" presStyleCnt="2">
        <dgm:presLayoutVars>
          <dgm:bulletEnabled val="1"/>
        </dgm:presLayoutVars>
      </dgm:prSet>
      <dgm:spPr/>
    </dgm:pt>
    <dgm:pt modelId="{F0DB7BA7-C6E2-4019-A5F7-1AE97C1D4408}" type="pres">
      <dgm:prSet presAssocID="{C767D053-DB9B-47B0-B01C-E847A13E8949}" presName="sibTrans" presStyleCnt="0"/>
      <dgm:spPr/>
    </dgm:pt>
    <dgm:pt modelId="{47A894A3-F785-488D-BC1A-7736414C5F6C}" type="pres">
      <dgm:prSet presAssocID="{F124FFF9-C3BF-48BD-9A3B-37088435505C}" presName="node" presStyleLbl="node1" presStyleIdx="1" presStyleCnt="2">
        <dgm:presLayoutVars>
          <dgm:bulletEnabled val="1"/>
        </dgm:presLayoutVars>
      </dgm:prSet>
      <dgm:spPr/>
    </dgm:pt>
  </dgm:ptLst>
  <dgm:cxnLst>
    <dgm:cxn modelId="{C5E80E3C-4F50-4CB6-A6BA-A7E5776967A8}" type="presOf" srcId="{CD738438-0FB7-42CD-8050-E4515EFCE312}" destId="{B2A3DFEE-C2EC-44FA-AA9B-15C60FC4AD04}" srcOrd="0" destOrd="0" presId="urn:microsoft.com/office/officeart/2005/8/layout/default"/>
    <dgm:cxn modelId="{DEFCB772-789B-4D1A-A539-7DE4DEF6C63D}" type="presOf" srcId="{F124FFF9-C3BF-48BD-9A3B-37088435505C}" destId="{47A894A3-F785-488D-BC1A-7736414C5F6C}" srcOrd="0" destOrd="0" presId="urn:microsoft.com/office/officeart/2005/8/layout/default"/>
    <dgm:cxn modelId="{99CA6784-C87D-4758-9E40-217D8D126392}" srcId="{CD738438-0FB7-42CD-8050-E4515EFCE312}" destId="{F124FFF9-C3BF-48BD-9A3B-37088435505C}" srcOrd="1" destOrd="0" parTransId="{937C3AAC-AEA2-4A94-8828-A7474D2C2FFF}" sibTransId="{D58FADD4-ECB0-48D1-B5F7-4C971C10FFF2}"/>
    <dgm:cxn modelId="{A1A6E3B1-CFF7-4ACF-875A-7512D8022E10}" srcId="{CD738438-0FB7-42CD-8050-E4515EFCE312}" destId="{FF25815E-5970-41DF-8C99-F691679960B4}" srcOrd="0" destOrd="0" parTransId="{68765089-C56A-4EBA-BB47-F55D00F28599}" sibTransId="{C767D053-DB9B-47B0-B01C-E847A13E8949}"/>
    <dgm:cxn modelId="{112BF5B4-2D78-4414-BDE9-B3AA21DB4839}" type="presOf" srcId="{FF25815E-5970-41DF-8C99-F691679960B4}" destId="{9419AE20-4A8F-4037-A2B8-70EF6D603A32}" srcOrd="0" destOrd="0" presId="urn:microsoft.com/office/officeart/2005/8/layout/default"/>
    <dgm:cxn modelId="{03A24774-8F60-4195-97E6-63FC131CBAD0}" type="presParOf" srcId="{B2A3DFEE-C2EC-44FA-AA9B-15C60FC4AD04}" destId="{9419AE20-4A8F-4037-A2B8-70EF6D603A32}" srcOrd="0" destOrd="0" presId="urn:microsoft.com/office/officeart/2005/8/layout/default"/>
    <dgm:cxn modelId="{A05EF890-D717-43B7-81D3-77E9C4CC580B}" type="presParOf" srcId="{B2A3DFEE-C2EC-44FA-AA9B-15C60FC4AD04}" destId="{F0DB7BA7-C6E2-4019-A5F7-1AE97C1D4408}" srcOrd="1" destOrd="0" presId="urn:microsoft.com/office/officeart/2005/8/layout/default"/>
    <dgm:cxn modelId="{BB90ADDD-A7D0-4F96-B7E9-EA100B700624}" type="presParOf" srcId="{B2A3DFEE-C2EC-44FA-AA9B-15C60FC4AD04}" destId="{47A894A3-F785-488D-BC1A-7736414C5F6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9AE20-4A8F-4037-A2B8-70EF6D603A32}">
      <dsp:nvSpPr>
        <dsp:cNvPr id="0" name=""/>
        <dsp:cNvSpPr/>
      </dsp:nvSpPr>
      <dsp:spPr>
        <a:xfrm>
          <a:off x="1044" y="953736"/>
          <a:ext cx="4073107" cy="2443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 about the functions of the Public Policy Committee and how the COH’s policy priorities and legislative positions are developed. </a:t>
          </a:r>
        </a:p>
      </dsp:txBody>
      <dsp:txXfrm>
        <a:off x="1044" y="953736"/>
        <a:ext cx="4073107" cy="2443864"/>
      </dsp:txXfrm>
    </dsp:sp>
    <dsp:sp modelId="{47A894A3-F785-488D-BC1A-7736414C5F6C}">
      <dsp:nvSpPr>
        <dsp:cNvPr id="0" name=""/>
        <dsp:cNvSpPr/>
      </dsp:nvSpPr>
      <dsp:spPr>
        <a:xfrm>
          <a:off x="4481462" y="953736"/>
          <a:ext cx="4073107" cy="244386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 about the Board of Supervisors guidance for Commissions on taking positions on legislative bills. 	</a:t>
          </a:r>
        </a:p>
      </dsp:txBody>
      <dsp:txXfrm>
        <a:off x="4481462" y="953736"/>
        <a:ext cx="4073107" cy="244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431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	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431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915E9CE-C72F-43F6-A7F3-DF20FAD3A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4B70E-0BCC-4184-BFD0-79645B59A4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494" cy="466566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366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431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9787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8" y="4419680"/>
            <a:ext cx="5149209" cy="41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431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0CDF7A0-8281-483B-8DA1-DCE83F0D7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064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57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75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79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099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3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Katja and Lee:  To show audience where BOS leg agendas are posted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98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Katja and Lee:  for illustration purposes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5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3D56-2A13-4727-B30C-BF581B82E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0566-B276-4861-85A6-340F07717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7B60-1B78-41F6-A50B-1FD939ECF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74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7030A0"/>
              </a:buClr>
              <a:buFont typeface="Wingdings" panose="05000000000000000000" pitchFamily="2" charset="2"/>
              <a:buChar char=""/>
              <a:defRPr sz="3000"/>
            </a:lvl1pPr>
            <a:lvl2pPr marL="514350" indent="-171450">
              <a:buFont typeface="Calibri" panose="020F0502020204030204" pitchFamily="34" charset="0"/>
              <a:buChar char="–"/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FC83-7089-4669-AF39-B88459934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59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3B92-D7CC-4010-BA6D-57ED06284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51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4C48-C51E-4676-946A-D124CFF4E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9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B868-7D37-4145-BA26-6FA2CAC80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7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7F23-DA7B-4FE0-962C-AF4529847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57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570A-1C91-4504-8DC9-9889926DE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D02B-4CED-4CB3-B116-64BAB0117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4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5AB3-3731-4ED3-A9A0-2D4156DF7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97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5F6392-CF1F-4BD9-A4BC-BDFF045A9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2060"/>
        </a:buClr>
        <a:buFont typeface="Symbol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H0Hl31vdF4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nfo.legislature.ca.gov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d/debate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hyperlink" Target="mailto:hivcomm@lachiv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imaterealityproject.org/blog/government-101-what-public-policy" TargetMode="External"/><Relationship Id="rId4" Type="http://schemas.openxmlformats.org/officeDocument/2006/relationships/hyperlink" Target="http://www.thebluediamondgallery.com/handwriting/p/polic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myjourneywithdepression.wordpress.com/2012/10/21/its-my-blogs-birthday-and-ill-cry-if-i-want-to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0" y="1"/>
            <a:ext cx="9144000" cy="1569493"/>
          </a:xfrm>
          <a:prstGeom prst="rect">
            <a:avLst/>
          </a:prstGeom>
          <a:solidFill>
            <a:srgbClr val="4472C4">
              <a:lumMod val="75000"/>
            </a:srgbClr>
          </a:solidFill>
          <a:ln w="6350">
            <a:solidFill>
              <a:srgbClr val="4472C4">
                <a:lumMod val="75000"/>
              </a:srgbClr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2800" kern="0" cap="all" dirty="0">
                <a:solidFill>
                  <a:srgbClr val="FFFF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Leelawadee UI" panose="020B0502040204020203" pitchFamily="34" charset="-34"/>
              </a:rPr>
              <a:t>VIRTUAL TRAINING SERIES</a:t>
            </a:r>
            <a:endParaRPr lang="en-US" sz="11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950496" y="2429301"/>
            <a:ext cx="7142626" cy="15694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  <a:p>
            <a:pPr algn="ctr"/>
            <a:r>
              <a:rPr lang="en-US" sz="4000" b="1" dirty="0">
                <a:latin typeface="+mn-lt"/>
              </a:rPr>
              <a:t>Policy Priorities and Legislative Docket Development Process </a:t>
            </a:r>
            <a:r>
              <a:rPr lang="en-US" dirty="0"/>
              <a:t>	</a:t>
            </a:r>
          </a:p>
        </p:txBody>
      </p:sp>
      <p:pic>
        <p:nvPicPr>
          <p:cNvPr id="12" name="Picture 11" descr="LACOUNTY-HIV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06" y="5879506"/>
            <a:ext cx="2295383" cy="7484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857AFD6D-770E-419D-BB97-880032CCF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30720"/>
            <a:ext cx="6858000" cy="1655762"/>
          </a:xfrm>
        </p:spPr>
        <p:txBody>
          <a:bodyPr/>
          <a:lstStyle/>
          <a:p>
            <a:r>
              <a:rPr lang="en-US" dirty="0"/>
              <a:t>November 19, 2020</a:t>
            </a:r>
          </a:p>
          <a:p>
            <a:r>
              <a:rPr lang="en-US" dirty="0"/>
              <a:t>10:00 am – 11:30 am</a:t>
            </a:r>
          </a:p>
          <a:p>
            <a:r>
              <a:rPr lang="en-US" dirty="0"/>
              <a:t>Via Cisco WebEx</a:t>
            </a:r>
          </a:p>
          <a:p>
            <a:r>
              <a:rPr lang="en-US" dirty="0"/>
              <a:t>Presented by Public Policy Co-Chairs, Lee </a:t>
            </a:r>
            <a:r>
              <a:rPr lang="en-US" dirty="0" err="1"/>
              <a:t>Kochems</a:t>
            </a:r>
            <a:r>
              <a:rPr lang="en-US" dirty="0"/>
              <a:t> and Katja Nelson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D6C98-3DA1-4EDF-AB84-64D97913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3D56-2A13-4727-B30C-BF581B82EC3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7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F33F7-606D-403B-902A-2A1C2155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Public Policy Committee Responsibilities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E5C6-E375-44AE-A86B-C3FA9E95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300" dirty="0"/>
              <a:t>A.   Advocating public policy issues at every level of government that impact Commission efforts to implement a continuum of HIV services or a service delivery system for Los Angeles County, consistent with the comprehensive HIV plan; </a:t>
            </a:r>
          </a:p>
          <a:p>
            <a:r>
              <a:rPr lang="en-US" sz="2300" dirty="0"/>
              <a:t>B.	Initiating policy initiatives that advance HIV care, treatment and prevention services and related interests; </a:t>
            </a:r>
          </a:p>
          <a:p>
            <a:r>
              <a:rPr lang="en-US" sz="2300" dirty="0"/>
              <a:t>C.	Providing education and access to public policy arenas for the Commission members, consumers, providers, and the public; 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BA9B-20EF-4F83-9712-E2AD986D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12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F33F7-606D-403B-902A-2A1C2155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Public Policy Committee Responsibilities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E5C6-E375-44AE-A86B-C3FA9E95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D.	Facilitating communication between government and legislative officials and the Commission;</a:t>
            </a:r>
          </a:p>
          <a:p>
            <a:r>
              <a:rPr lang="en-US" dirty="0"/>
              <a:t>E.   Recommending policy positions on governmental, administrative, and legislative action to the Commission, the BOS, other County departments, and other stakeholder constituencies, as appropriate;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BA9B-20EF-4F83-9712-E2AD986D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67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F33F7-606D-403B-902A-2A1C2155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Public Policy Committee Responsibilities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E5C6-E375-44AE-A86B-C3FA9E95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300" dirty="0"/>
              <a:t>F.	Advocating specific public policy matters to the BOS, County departments, interests and bodies, and other stakeholder constituencies, as appropriate;</a:t>
            </a:r>
          </a:p>
          <a:p>
            <a:r>
              <a:rPr lang="en-US" sz="2300" dirty="0"/>
              <a:t>G.	Researching and implementing public policy activities in accordance with the County’s adopted legislative agendas; </a:t>
            </a:r>
          </a:p>
          <a:p>
            <a:r>
              <a:rPr lang="en-US" sz="2300" dirty="0"/>
              <a:t>H.	Advancing specific Commission initiatives related to its work into the public policy arena; and</a:t>
            </a:r>
          </a:p>
          <a:p>
            <a:r>
              <a:rPr lang="en-US" sz="2300" dirty="0"/>
              <a:t> I.	Carrying out other duties and responsibilities as assigned by the Commission or the BOS.</a:t>
            </a:r>
          </a:p>
          <a:p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BA9B-20EF-4F83-9712-E2AD986D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47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E3D2-A380-4474-922A-1DED0934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How a bill really becomes a law: What Schoolhouse Rock missed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EAC-E36F-4D70-8B8B-6235C42A4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2149B-6C54-4151-A782-915A6832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Online Media 4" title="How a bill really becomes a law: What Schoolhouse Rock missed">
            <a:hlinkClick r:id="" action="ppaction://media"/>
            <a:extLst>
              <a:ext uri="{FF2B5EF4-FFF2-40B4-BE49-F238E27FC236}">
                <a16:creationId xmlns:a16="http://schemas.microsoft.com/office/drawing/2014/main" id="{6F7475BA-30B1-4C9B-BEAB-79BDDC91F2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371600"/>
            <a:ext cx="8686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D07F3-C8BF-4CD9-9401-32DB9C17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516F36E-43B9-43FC-9C67-79B288AE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1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46EB88-F914-4462-9D58-36E92165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557236-E381-46E5-8512-0FD26648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1D17D9-B506-42BA-B679-AD762F3D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Supervisors Guidance for Commissions on Taking Positions on Legislative Bills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C27013-8458-4073-9E24-93BCCCB62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E17DF-3FE0-4B62-921C-8D86C04B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52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CF09E-009B-4248-AA67-AD1961E0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4C6EC0F-48DE-40B5-B60F-F99B78093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43000"/>
            <a:ext cx="5781675" cy="4269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E0EFE3-73F3-4C5E-BF31-F60EB96B2672}"/>
              </a:ext>
            </a:extLst>
          </p:cNvPr>
          <p:cNvSpPr txBox="1"/>
          <p:nvPr/>
        </p:nvSpPr>
        <p:spPr>
          <a:xfrm>
            <a:off x="6096000" y="923204"/>
            <a:ext cx="2895599" cy="48320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Only the Board of Supervisors (BOS) set policy for the County.</a:t>
            </a:r>
          </a:p>
          <a:p>
            <a:endParaRPr lang="en-US" sz="22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County commissions and other advisory bodies may make recommendations and subject to review and approval by the CEO’s Legislative Affairs Office.</a:t>
            </a:r>
          </a:p>
        </p:txBody>
      </p:sp>
    </p:spTree>
    <p:extLst>
      <p:ext uri="{BB962C8B-B14F-4D97-AF65-F5344CB8AC3E}">
        <p14:creationId xmlns:p14="http://schemas.microsoft.com/office/powerpoint/2010/main" val="2676891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DA359-F6D3-46B6-B505-23F40CE7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86697-1203-4049-9C23-6FA30FEF31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14426" r="6875" b="12946"/>
          <a:stretch/>
        </p:blipFill>
        <p:spPr>
          <a:xfrm>
            <a:off x="381000" y="1928758"/>
            <a:ext cx="8134350" cy="4267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6BB3ED-C5C2-4FC8-AF99-B7CB98D508BE}"/>
              </a:ext>
            </a:extLst>
          </p:cNvPr>
          <p:cNvSpPr/>
          <p:nvPr/>
        </p:nvSpPr>
        <p:spPr>
          <a:xfrm>
            <a:off x="381000" y="381000"/>
            <a:ext cx="813435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BOS Legislative Agendas</a:t>
            </a:r>
          </a:p>
          <a:p>
            <a:pPr algn="ctr"/>
            <a:r>
              <a:rPr lang="en-US" dirty="0"/>
              <a:t>https://ceo.lacounty.gov/legislative-affairs-and-intergovernmental-relations/</a:t>
            </a:r>
          </a:p>
        </p:txBody>
      </p:sp>
    </p:spTree>
    <p:extLst>
      <p:ext uri="{BB962C8B-B14F-4D97-AF65-F5344CB8AC3E}">
        <p14:creationId xmlns:p14="http://schemas.microsoft.com/office/powerpoint/2010/main" val="22557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9DA6-AC74-48E0-A3E1-6A558F41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COH’s Policy Priorities are Developed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74F73-409D-403C-A47D-4982159B6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FE7E0-1FAB-48E9-BBC7-FDB39312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82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chemeClr val="accent5"/>
                </a:solidFill>
              </a:rPr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0D1EB-BF65-4B18-9864-ADFE0D1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DBAEAB-4EC8-4F1E-BB30-7A6226F28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048642"/>
              </p:ext>
            </p:extLst>
          </p:nvPr>
        </p:nvGraphicFramePr>
        <p:xfrm>
          <a:off x="293534" y="1825625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89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2DAEA-C161-4B12-B688-61EE8231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Policy Priorities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46DE-E1A6-423D-B0D4-4D2080FE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en-US" sz="2100" dirty="0">
                <a:solidFill>
                  <a:srgbClr val="FEFFFF"/>
                </a:solidFill>
              </a:rPr>
              <a:t>Guide and focus the Committee’s selection of policy issues to discuss and champion</a:t>
            </a:r>
          </a:p>
          <a:p>
            <a:r>
              <a:rPr lang="en-US" sz="2100" dirty="0">
                <a:solidFill>
                  <a:srgbClr val="FEFFFF"/>
                </a:solidFill>
              </a:rPr>
              <a:t>Ensures that community needs are the focus of policy deliberations</a:t>
            </a:r>
          </a:p>
          <a:p>
            <a:r>
              <a:rPr lang="en-US" sz="2100" dirty="0">
                <a:solidFill>
                  <a:srgbClr val="FEFFFF"/>
                </a:solidFill>
              </a:rPr>
              <a:t>Aligned with service priorities set the Commission through the priority setting and resource allocations process</a:t>
            </a:r>
          </a:p>
          <a:p>
            <a:r>
              <a:rPr lang="en-US" sz="2100" dirty="0">
                <a:solidFill>
                  <a:srgbClr val="FEFFFF"/>
                </a:solidFill>
              </a:rPr>
              <a:t>Broadly worded to allow for swift actions and response to rapidly changing political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E465C-9753-4221-8A35-CAA807EC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175188"/>
            <a:ext cx="51435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6509002D-8DEB-4E80-82C9-533408373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6" y="165428"/>
            <a:ext cx="9144000" cy="67241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8E65A-D774-4F64-B8BB-B1D8A6ED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 smtClean="0"/>
              <a:pPr>
                <a:spcAft>
                  <a:spcPts val="600"/>
                </a:spcAft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286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23EC5-0BF2-4745-9FA7-D2532F0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7DD3EE0-F2FB-4EF4-AC7E-AEAB596CA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9144000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BC26-A84A-47FF-A9A6-C97372CA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Legislative Docket is Developed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FD66-3B81-4164-94B6-8CCED8491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34693-11CA-4380-A827-BE908A4E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981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271EA-C030-476B-B70E-04327AB6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Timeline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6C71E-586F-432B-8FD8-166AA910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Follows calendars for both legislative houses of the State of CA</a:t>
            </a:r>
          </a:p>
          <a:p>
            <a:r>
              <a:rPr lang="en-US" sz="2600" dirty="0"/>
              <a:t>Planning with grassroots coalitions usually occurs in multi-year settings to ensure continuity of policy and advocacy efforts</a:t>
            </a:r>
          </a:p>
          <a:p>
            <a:r>
              <a:rPr lang="en-US" sz="2600" dirty="0"/>
              <a:t>Track BOS deliberations and legislative agenda decisions</a:t>
            </a:r>
          </a:p>
          <a:p>
            <a:r>
              <a:rPr lang="en-US" sz="2600" dirty="0"/>
              <a:t>Bills are tracked @ </a:t>
            </a:r>
            <a:r>
              <a:rPr lang="en-US" sz="2600" dirty="0">
                <a:hlinkClick r:id="rId2"/>
              </a:rPr>
              <a:t>https://leginfo.legislature.ca.gov/</a:t>
            </a:r>
            <a:endParaRPr lang="en-US" sz="2600" dirty="0"/>
          </a:p>
          <a:p>
            <a:r>
              <a:rPr lang="en-US" sz="2600" dirty="0"/>
              <a:t>Committee begins to track bills introduced and lists potential bills for consideration by Committee (Jan-Feb)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88BCF-5C33-4C22-BF09-E6D5DE52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00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271EA-C030-476B-B70E-04327AB6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Timeline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6C71E-586F-432B-8FD8-166AA910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CA  budget tracked thru May revise</a:t>
            </a:r>
          </a:p>
          <a:p>
            <a:r>
              <a:rPr lang="en-US" sz="2600" dirty="0"/>
              <a:t>Collaborates with State Department partners to ensure that implementation of signed bills remain true to their intent</a:t>
            </a:r>
          </a:p>
          <a:p>
            <a:r>
              <a:rPr lang="en-US" sz="2600" dirty="0"/>
              <a:t>Federal and State bills for Committee deliberations may come from Committee members, community, and other stakeholders</a:t>
            </a:r>
          </a:p>
          <a:p>
            <a:r>
              <a:rPr lang="en-US" sz="2600" dirty="0"/>
              <a:t>Caucuses and Committees also provide input and highlight policy issues for PPC to discuss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88BCF-5C33-4C22-BF09-E6D5DE52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152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5156D-4C16-43E2-A732-5EF0F3FD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61A83708-B653-4CE3-BC8F-52E6064D8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0"/>
            <a:ext cx="8382000" cy="558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6E31C-CCD2-43FB-A9C7-EC963DABBB7C}"/>
              </a:ext>
            </a:extLst>
          </p:cNvPr>
          <p:cNvSpPr txBox="1"/>
          <p:nvPr/>
        </p:nvSpPr>
        <p:spPr>
          <a:xfrm>
            <a:off x="228600" y="2999482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Committee members review bills and other policy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Assess pros and 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Invite speakers to help inform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Request more information from authors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Use policy priorities to guide deliberations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Legislative Docket and Policy Priorities sent to COH for approval</a:t>
            </a:r>
          </a:p>
        </p:txBody>
      </p:sp>
    </p:spTree>
    <p:extLst>
      <p:ext uri="{BB962C8B-B14F-4D97-AF65-F5344CB8AC3E}">
        <p14:creationId xmlns:p14="http://schemas.microsoft.com/office/powerpoint/2010/main" val="17590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90A0-61C0-4147-9868-9BE8AEE1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Approved 2020-2021 Legislative Docket </a:t>
            </a:r>
            <a:r>
              <a:rPr lang="en-US" sz="1600" dirty="0"/>
              <a:t>*Only Page 1 Provided for Illustration Purposes Only*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3A4C186B-5F18-4667-AFF9-66E882E96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235"/>
            <a:ext cx="9144000" cy="53217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224F2-50B2-4F11-98EF-0635BF38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24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4D63C-4568-4C95-8DC3-1C66E97B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Looking Ahead: Commitment to Racial Justice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D329-05A5-4C18-933D-35553FA50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Supporting the Black/African American Community Task Force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Upholding the Commission’s Solidarity Statement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Ensuring that all efforts to End the HIV Epidemic are rooted in dismantling racism, stigma and achieving optimal health for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A9268-B2F6-445F-90C1-EF8AC47D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26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D5FD6-6E0F-45C2-8705-EEFBDCC0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3" y="1527750"/>
            <a:ext cx="7248635" cy="36243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CE959A-7813-4A4D-B811-911BC21D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 smtClean="0"/>
              <a:pPr>
                <a:spcAft>
                  <a:spcPts val="600"/>
                </a:spcAft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49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A Few Requests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38175" y="14478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The training will be recorded and posted on the Commission on HIV website.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Please hold all questions and comments at the end of the presentation.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You may type your questions and comments in the Chat.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If we are not able to answer all the questions during the allotted time for this virtual training, staff will post answers on the website.</a:t>
            </a:r>
          </a:p>
        </p:txBody>
      </p:sp>
      <p:cxnSp>
        <p:nvCxnSpPr>
          <p:cNvPr id="5" name="Straight Connector 4" descr="line" title="line"/>
          <p:cNvCxnSpPr/>
          <p:nvPr/>
        </p:nvCxnSpPr>
        <p:spPr>
          <a:xfrm flipV="1">
            <a:off x="733425" y="1263650"/>
            <a:ext cx="7677150" cy="158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9C9E8B-9BCF-4B2D-90DE-320E02FA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5638800"/>
            <a:ext cx="2952750" cy="95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FFD279-77D1-492F-BC41-68C162B508C4}"/>
              </a:ext>
            </a:extLst>
          </p:cNvPr>
          <p:cNvSpPr txBox="1"/>
          <p:nvPr/>
        </p:nvSpPr>
        <p:spPr>
          <a:xfrm>
            <a:off x="1543397" y="5638800"/>
            <a:ext cx="430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@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HIVCommissionLA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6C5BC8-00FF-406A-9C20-20C0890E2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5" y="2586708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A80E04-39D7-47F6-8FBE-5D8499037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" y="3429000"/>
            <a:ext cx="1005840" cy="1005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C702D1-ED63-441F-B2DD-57E0144655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4507707"/>
            <a:ext cx="731520" cy="7315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397940-D04F-4437-8103-B3B74B382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5402991"/>
            <a:ext cx="1097280" cy="1097280"/>
          </a:xfrm>
          <a:prstGeom prst="rect">
            <a:avLst/>
          </a:prstGeom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ADB86A35-0671-4C5D-8FEB-5FE74EF5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" y="1652976"/>
            <a:ext cx="914400" cy="914400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2CF078B-C604-491C-8DB3-AFEB209894DC}"/>
              </a:ext>
            </a:extLst>
          </p:cNvPr>
          <p:cNvSpPr txBox="1"/>
          <p:nvPr/>
        </p:nvSpPr>
        <p:spPr>
          <a:xfrm>
            <a:off x="1579419" y="1695580"/>
            <a:ext cx="7131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volini" panose="03000502040302020204" pitchFamily="66" charset="0"/>
                <a:cs typeface="Cavolini" panose="03000502040302020204" pitchFamily="66" charset="0"/>
              </a:rPr>
              <a:t>3530 </a:t>
            </a:r>
            <a:r>
              <a:rPr lang="fr-FR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Wilshire</a:t>
            </a:r>
            <a:r>
              <a:rPr lang="fr-FR" sz="2800" dirty="0">
                <a:latin typeface="Cavolini" panose="03000502040302020204" pitchFamily="66" charset="0"/>
                <a:cs typeface="Cavolini" panose="03000502040302020204" pitchFamily="66" charset="0"/>
              </a:rPr>
              <a:t> Boulevard, Suite 1140 Los Angeles, CA 90010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BD51EC-FCD9-4913-9031-994257FA655B}"/>
              </a:ext>
            </a:extLst>
          </p:cNvPr>
          <p:cNvSpPr txBox="1"/>
          <p:nvPr/>
        </p:nvSpPr>
        <p:spPr>
          <a:xfrm>
            <a:off x="1579419" y="2821267"/>
            <a:ext cx="4973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9"/>
              </a:rPr>
              <a:t>hivcomm@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  <a:hlinkClick r:id="rId9"/>
              </a:rPr>
              <a:t>lachiv</a:t>
            </a:r>
            <a:r>
              <a:rPr lang="en-US" sz="2800" dirty="0">
                <a:hlinkClick r:id="rId9"/>
              </a:rPr>
              <a:t>.org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92CB65-C714-49EF-8547-98BE7B3C0812}"/>
              </a:ext>
            </a:extLst>
          </p:cNvPr>
          <p:cNvSpPr txBox="1"/>
          <p:nvPr/>
        </p:nvSpPr>
        <p:spPr>
          <a:xfrm>
            <a:off x="1666009" y="3610187"/>
            <a:ext cx="589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213.738.2816 </a:t>
            </a: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A12D5D-C7CA-44AD-899C-A94CD3926A6A}"/>
              </a:ext>
            </a:extLst>
          </p:cNvPr>
          <p:cNvSpPr txBox="1"/>
          <p:nvPr/>
        </p:nvSpPr>
        <p:spPr>
          <a:xfrm>
            <a:off x="1579419" y="4581079"/>
            <a:ext cx="53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HIVCommissionLA</a:t>
            </a:r>
            <a:endParaRPr 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0349789-04EA-4E2B-8F98-5A4756F3E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882826"/>
            <a:ext cx="2819400" cy="571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647460C-DD30-40DE-919C-2ABF3F0D9F92}"/>
              </a:ext>
            </a:extLst>
          </p:cNvPr>
          <p:cNvSpPr txBox="1"/>
          <p:nvPr/>
        </p:nvSpPr>
        <p:spPr>
          <a:xfrm>
            <a:off x="3644870" y="906966"/>
            <a:ext cx="510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https://hivconnect.org/</a:t>
            </a:r>
          </a:p>
        </p:txBody>
      </p:sp>
    </p:spTree>
    <p:extLst>
      <p:ext uri="{BB962C8B-B14F-4D97-AF65-F5344CB8AC3E}">
        <p14:creationId xmlns:p14="http://schemas.microsoft.com/office/powerpoint/2010/main" val="290996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1308-D018-4F34-B4F6-51C0EF40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policy?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F332-945B-4726-A6CD-0B8AC7C63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96A17-E509-4C50-9600-02FAE5DE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74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DA7D2-9807-4778-AE4A-15FF9AF3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" name="Picture 6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79B71042-CBA0-4425-81D9-4ABBBBA4E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6890"/>
            <a:ext cx="9144000" cy="60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44407B-8281-4FD5-8D00-9ADB18581D96}"/>
              </a:ext>
            </a:extLst>
          </p:cNvPr>
          <p:cNvSpPr txBox="1"/>
          <p:nvPr/>
        </p:nvSpPr>
        <p:spPr>
          <a:xfrm>
            <a:off x="457200" y="3429000"/>
            <a:ext cx="6153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“Public policy” and “policy”:  laws, regulations, and executive orders at different levels of government in the United States.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AFA79-3AD8-4D86-9909-0FA2CA3C7D71}"/>
              </a:ext>
            </a:extLst>
          </p:cNvPr>
          <p:cNvSpPr txBox="1"/>
          <p:nvPr/>
        </p:nvSpPr>
        <p:spPr>
          <a:xfrm>
            <a:off x="228600" y="6233239"/>
            <a:ext cx="845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https://climaterealityproject.org/blog/government-101-what-public-policy</a:t>
            </a:r>
            <a:r>
              <a:rPr lang="en-US" sz="1000" dirty="0"/>
              <a:t>.  Accessed 10/20/20</a:t>
            </a:r>
          </a:p>
        </p:txBody>
      </p:sp>
    </p:spTree>
    <p:extLst>
      <p:ext uri="{BB962C8B-B14F-4D97-AF65-F5344CB8AC3E}">
        <p14:creationId xmlns:p14="http://schemas.microsoft.com/office/powerpoint/2010/main" val="351706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95445-83F4-4F68-A7B0-2EAFB0A7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17D795-C2AC-4C6B-A2E3-FF3B6502AE6C}"/>
              </a:ext>
            </a:extLst>
          </p:cNvPr>
          <p:cNvSpPr/>
          <p:nvPr/>
        </p:nvSpPr>
        <p:spPr>
          <a:xfrm>
            <a:off x="609600" y="517525"/>
            <a:ext cx="79057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Examples of Public Health Policies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EE24764-BB61-41BA-8EF9-8701BA365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1" y="1492598"/>
            <a:ext cx="1921764" cy="256565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BB85380-48EB-46CD-815E-42D700130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97" y="1721871"/>
            <a:ext cx="3190875" cy="2221259"/>
          </a:xfrm>
          <a:prstGeom prst="rect">
            <a:avLst/>
          </a:prstGeom>
        </p:spPr>
      </p:pic>
      <p:pic>
        <p:nvPicPr>
          <p:cNvPr id="9" name="Picture 8" descr="A screenshot of a newspaper&#10;&#10;Description automatically generated">
            <a:extLst>
              <a:ext uri="{FF2B5EF4-FFF2-40B4-BE49-F238E27FC236}">
                <a16:creationId xmlns:a16="http://schemas.microsoft.com/office/drawing/2014/main" id="{24ED5EB5-28BD-4730-9E9F-A67C25F03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62" y="3943130"/>
            <a:ext cx="4446805" cy="207667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05DF076-AF7B-4C13-BBC9-377B28DA8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59" y="1705708"/>
            <a:ext cx="3729038" cy="2237423"/>
          </a:xfrm>
          <a:prstGeom prst="rect">
            <a:avLst/>
          </a:prstGeom>
        </p:spPr>
      </p:pic>
      <p:pic>
        <p:nvPicPr>
          <p:cNvPr id="13" name="Picture 12" descr="A sign on the screen&#10;&#10;Description automatically generated">
            <a:extLst>
              <a:ext uri="{FF2B5EF4-FFF2-40B4-BE49-F238E27FC236}">
                <a16:creationId xmlns:a16="http://schemas.microsoft.com/office/drawing/2014/main" id="{F55F095E-C541-4ADB-9D08-5766502A70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1" y="3959293"/>
            <a:ext cx="4410019" cy="20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3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5095-D63C-420D-93A0-B692713A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Examples of Commission on HIV Policy Accomplishments</a:t>
            </a:r>
          </a:p>
        </p:txBody>
      </p:sp>
      <p:cxnSp>
        <p:nvCxnSpPr>
          <p:cNvPr id="31" name="Straight Arrow Connector 2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4B21D-994E-46EC-9CEB-A47270DE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0" y="2438400"/>
            <a:ext cx="3840085" cy="3462228"/>
          </a:xfrm>
        </p:spPr>
        <p:txBody>
          <a:bodyPr>
            <a:noAutofit/>
          </a:bodyPr>
          <a:lstStyle/>
          <a:p>
            <a:r>
              <a:rPr lang="en-US" sz="1800" dirty="0"/>
              <a:t>HIV Names Based Reporting</a:t>
            </a:r>
          </a:p>
          <a:p>
            <a:r>
              <a:rPr lang="en-US" sz="1800" dirty="0"/>
              <a:t>CD4 Reporting</a:t>
            </a:r>
          </a:p>
          <a:p>
            <a:r>
              <a:rPr lang="en-US" sz="1800" dirty="0"/>
              <a:t>Ryan White Reauthorizations</a:t>
            </a:r>
          </a:p>
          <a:p>
            <a:r>
              <a:rPr lang="en-US" sz="1800" dirty="0"/>
              <a:t>Affordable Care Act/1115 Waiver</a:t>
            </a:r>
          </a:p>
          <a:p>
            <a:r>
              <a:rPr lang="en-US" sz="1800" dirty="0"/>
              <a:t>Local funding for STD response</a:t>
            </a:r>
          </a:p>
          <a:p>
            <a:r>
              <a:rPr lang="en-US" sz="1800" dirty="0"/>
              <a:t>Medical Care Coordination expansion</a:t>
            </a:r>
          </a:p>
          <a:p>
            <a:r>
              <a:rPr lang="en-US" sz="1800" dirty="0"/>
              <a:t>Continued advocacy for syringe exchange programs, housing, health equity, and civil rights</a:t>
            </a:r>
          </a:p>
          <a:p>
            <a:r>
              <a:rPr lang="en-US" sz="1800" dirty="0"/>
              <a:t>Facilitated community meetings and panels on HIV/STD control in the adult film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AB9C0-1E17-4530-9AC4-78A8C10B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/>
              <a:pPr>
                <a:spcAft>
                  <a:spcPts val="600"/>
                </a:spcAft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394C97A5-085C-451E-9CE1-6486D599B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207" r="36190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19B51-3DAA-487B-AB93-FC607531D4D6}"/>
              </a:ext>
            </a:extLst>
          </p:cNvPr>
          <p:cNvSpPr txBox="1"/>
          <p:nvPr/>
        </p:nvSpPr>
        <p:spPr>
          <a:xfrm>
            <a:off x="6817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4" tooltip="https://myjourneywithdepression.wordpress.com/2012/10/21/its-my-blogs-birthday-and-ill-cry-if-i-want-t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52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0813-20D6-48F9-B522-8C77D00D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Policy Committee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46D7F-375B-451B-8110-BE62EAFF2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16808-3C5F-4AFC-94F1-8FD723F3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25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320BC-910D-46B9-ABA8-C2321AD3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Public Policy Committee</a:t>
            </a:r>
          </a:p>
        </p:txBody>
      </p:sp>
      <p:sp>
        <p:nvSpPr>
          <p:cNvPr id="19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16A69-1AFA-4124-9A44-6D98C7CE9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b="1" dirty="0"/>
              <a:t>Resources.</a:t>
            </a:r>
            <a:r>
              <a:rPr lang="en-US" dirty="0"/>
              <a:t>  Since some PP Committee activities may be construed as outside the purview of the Ryan White Part A or CDC planning bodies, resources other than federal funds cover staff costs or other expenses used to carry out PP Committee activities.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7B8D4-577A-4A9F-AC52-658563C5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7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983</Words>
  <Application>Microsoft Office PowerPoint</Application>
  <PresentationFormat>On-screen Show (4:3)</PresentationFormat>
  <Paragraphs>121</Paragraphs>
  <Slides>30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Cavolini</vt:lpstr>
      <vt:lpstr>Franklin Gothic Demi Cond</vt:lpstr>
      <vt:lpstr>Symbol</vt:lpstr>
      <vt:lpstr>Tahoma</vt:lpstr>
      <vt:lpstr>Times New Roman</vt:lpstr>
      <vt:lpstr>Wingdings</vt:lpstr>
      <vt:lpstr>Office Theme</vt:lpstr>
      <vt:lpstr>PowerPoint Presentation</vt:lpstr>
      <vt:lpstr>Learning Objectives</vt:lpstr>
      <vt:lpstr> A Few Requests</vt:lpstr>
      <vt:lpstr>What is policy?</vt:lpstr>
      <vt:lpstr>PowerPoint Presentation</vt:lpstr>
      <vt:lpstr>PowerPoint Presentation</vt:lpstr>
      <vt:lpstr>Examples of Commission on HIV Policy Accomplishments</vt:lpstr>
      <vt:lpstr>Public Policy Committee </vt:lpstr>
      <vt:lpstr>Public Policy Committee</vt:lpstr>
      <vt:lpstr>Public Policy Committee Responsibilities</vt:lpstr>
      <vt:lpstr>Public Policy Committee Responsibilities</vt:lpstr>
      <vt:lpstr>Public Policy Committee Responsibilities</vt:lpstr>
      <vt:lpstr>How a bill really becomes a law: What Schoolhouse Rock missed </vt:lpstr>
      <vt:lpstr>PowerPoint Presentation</vt:lpstr>
      <vt:lpstr>PowerPoint Presentation</vt:lpstr>
      <vt:lpstr>Board of Supervisors Guidance for Commissions on Taking Positions on Legislative Bills </vt:lpstr>
      <vt:lpstr>PowerPoint Presentation</vt:lpstr>
      <vt:lpstr>PowerPoint Presentation</vt:lpstr>
      <vt:lpstr>How the COH’s Policy Priorities are Developed </vt:lpstr>
      <vt:lpstr>Policy Priorities</vt:lpstr>
      <vt:lpstr>PowerPoint Presentation</vt:lpstr>
      <vt:lpstr>PowerPoint Presentation</vt:lpstr>
      <vt:lpstr>How the Legislative Docket is Developed</vt:lpstr>
      <vt:lpstr>Timeline</vt:lpstr>
      <vt:lpstr>Timeline</vt:lpstr>
      <vt:lpstr>PowerPoint Presentation</vt:lpstr>
      <vt:lpstr>Approved 2020-2021 Legislative Docket *Only Page 1 Provided for Illustration Purposes Only*</vt:lpstr>
      <vt:lpstr>Looking Ahead: Commitment to Racial Justice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Barrit, Cheryl</dc:creator>
  <cp:lastModifiedBy>Barrit, Cheryl</cp:lastModifiedBy>
  <cp:revision>2</cp:revision>
  <dcterms:created xsi:type="dcterms:W3CDTF">2020-10-22T00:10:57Z</dcterms:created>
  <dcterms:modified xsi:type="dcterms:W3CDTF">2020-11-18T18:10:35Z</dcterms:modified>
</cp:coreProperties>
</file>