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handoutMasterIdLst>
    <p:handoutMasterId r:id="rId29"/>
  </p:handoutMasterIdLst>
  <p:sldIdLst>
    <p:sldId id="256" r:id="rId2"/>
    <p:sldId id="520" r:id="rId3"/>
    <p:sldId id="570" r:id="rId4"/>
    <p:sldId id="600" r:id="rId5"/>
    <p:sldId id="601" r:id="rId6"/>
    <p:sldId id="544" r:id="rId7"/>
    <p:sldId id="630" r:id="rId8"/>
    <p:sldId id="631" r:id="rId9"/>
    <p:sldId id="629" r:id="rId10"/>
    <p:sldId id="632" r:id="rId11"/>
    <p:sldId id="628" r:id="rId12"/>
    <p:sldId id="573" r:id="rId13"/>
    <p:sldId id="577" r:id="rId14"/>
    <p:sldId id="456" r:id="rId15"/>
    <p:sldId id="530" r:id="rId16"/>
    <p:sldId id="257" r:id="rId17"/>
    <p:sldId id="633" r:id="rId18"/>
    <p:sldId id="258" r:id="rId19"/>
    <p:sldId id="259" r:id="rId20"/>
    <p:sldId id="260" r:id="rId21"/>
    <p:sldId id="262" r:id="rId22"/>
    <p:sldId id="263" r:id="rId23"/>
    <p:sldId id="264" r:id="rId24"/>
    <p:sldId id="634" r:id="rId25"/>
    <p:sldId id="617" r:id="rId26"/>
    <p:sldId id="299" r:id="rId27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07" autoAdjust="0"/>
    <p:restoredTop sz="78108" autoAdjust="0"/>
  </p:normalViewPr>
  <p:slideViewPr>
    <p:cSldViewPr>
      <p:cViewPr varScale="1">
        <p:scale>
          <a:sx n="60" d="100"/>
          <a:sy n="60" d="100"/>
        </p:scale>
        <p:origin x="151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2046" y="-1902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38438-0FB7-42CD-8050-E4515EFCE312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F25815E-5970-41DF-8C99-F691679960B4}">
      <dgm:prSet/>
      <dgm:spPr/>
      <dgm:t>
        <a:bodyPr/>
        <a:lstStyle/>
        <a:p>
          <a:pPr algn="l"/>
          <a:r>
            <a:rPr lang="en-US" dirty="0"/>
            <a:t>Learn about the duties of a Commissioner, the 51 seats on the body, and the functions of the Operations Committee. </a:t>
          </a:r>
        </a:p>
      </dgm:t>
    </dgm:pt>
    <dgm:pt modelId="{68765089-C56A-4EBA-BB47-F55D00F28599}" type="parTrans" cxnId="{A1A6E3B1-CFF7-4ACF-875A-7512D8022E10}">
      <dgm:prSet/>
      <dgm:spPr/>
      <dgm:t>
        <a:bodyPr/>
        <a:lstStyle/>
        <a:p>
          <a:endParaRPr lang="en-US"/>
        </a:p>
      </dgm:t>
    </dgm:pt>
    <dgm:pt modelId="{C767D053-DB9B-47B0-B01C-E847A13E8949}" type="sibTrans" cxnId="{A1A6E3B1-CFF7-4ACF-875A-7512D8022E10}">
      <dgm:prSet/>
      <dgm:spPr/>
      <dgm:t>
        <a:bodyPr/>
        <a:lstStyle/>
        <a:p>
          <a:endParaRPr lang="en-US"/>
        </a:p>
      </dgm:t>
    </dgm:pt>
    <dgm:pt modelId="{F8DE2182-B36A-4A13-A4E0-3AEABCF27C98}">
      <dgm:prSet/>
      <dgm:spPr/>
      <dgm:t>
        <a:bodyPr/>
        <a:lstStyle/>
        <a:p>
          <a:pPr algn="l"/>
          <a:r>
            <a:rPr lang="en-US" dirty="0"/>
            <a:t>Learn how different member perspectives help facilitate a sound integrated HIV/STD prevention and care planning process. </a:t>
          </a:r>
        </a:p>
        <a:p>
          <a:pPr algn="l"/>
          <a:r>
            <a:rPr lang="en-US" dirty="0"/>
            <a:t>Understand the concepts of Parity, Inclusion, Reflectiveness, and Representation.</a:t>
          </a:r>
        </a:p>
      </dgm:t>
    </dgm:pt>
    <dgm:pt modelId="{1EDAE486-0793-4DDD-9F32-F606C3366595}" type="parTrans" cxnId="{C45F0277-9871-4418-8657-A5C4F11AA72B}">
      <dgm:prSet/>
      <dgm:spPr/>
      <dgm:t>
        <a:bodyPr/>
        <a:lstStyle/>
        <a:p>
          <a:endParaRPr lang="en-US"/>
        </a:p>
      </dgm:t>
    </dgm:pt>
    <dgm:pt modelId="{EDCB919E-8736-4FF1-A6DA-574C7CFBF416}" type="sibTrans" cxnId="{C45F0277-9871-4418-8657-A5C4F11AA72B}">
      <dgm:prSet/>
      <dgm:spPr/>
      <dgm:t>
        <a:bodyPr/>
        <a:lstStyle/>
        <a:p>
          <a:endParaRPr lang="en-US"/>
        </a:p>
      </dgm:t>
    </dgm:pt>
    <dgm:pt modelId="{B2A3DFEE-C2EC-44FA-AA9B-15C60FC4AD04}" type="pres">
      <dgm:prSet presAssocID="{CD738438-0FB7-42CD-8050-E4515EFCE312}" presName="diagram" presStyleCnt="0">
        <dgm:presLayoutVars>
          <dgm:dir/>
          <dgm:resizeHandles val="exact"/>
        </dgm:presLayoutVars>
      </dgm:prSet>
      <dgm:spPr/>
    </dgm:pt>
    <dgm:pt modelId="{9419AE20-4A8F-4037-A2B8-70EF6D603A32}" type="pres">
      <dgm:prSet presAssocID="{FF25815E-5970-41DF-8C99-F691679960B4}" presName="node" presStyleLbl="node1" presStyleIdx="0" presStyleCnt="2">
        <dgm:presLayoutVars>
          <dgm:bulletEnabled val="1"/>
        </dgm:presLayoutVars>
      </dgm:prSet>
      <dgm:spPr/>
    </dgm:pt>
    <dgm:pt modelId="{C3BB7CD6-E115-4D55-AA99-379BF7868140}" type="pres">
      <dgm:prSet presAssocID="{C767D053-DB9B-47B0-B01C-E847A13E8949}" presName="sibTrans" presStyleCnt="0"/>
      <dgm:spPr/>
    </dgm:pt>
    <dgm:pt modelId="{F1D3407E-F381-477A-9D87-65984ADC6D08}" type="pres">
      <dgm:prSet presAssocID="{F8DE2182-B36A-4A13-A4E0-3AEABCF27C98}" presName="node" presStyleLbl="node1" presStyleIdx="1" presStyleCnt="2">
        <dgm:presLayoutVars>
          <dgm:bulletEnabled val="1"/>
        </dgm:presLayoutVars>
      </dgm:prSet>
      <dgm:spPr/>
    </dgm:pt>
  </dgm:ptLst>
  <dgm:cxnLst>
    <dgm:cxn modelId="{B91F2F17-5737-4F7D-B64E-E46B885F485A}" type="presOf" srcId="{F8DE2182-B36A-4A13-A4E0-3AEABCF27C98}" destId="{F1D3407E-F381-477A-9D87-65984ADC6D08}" srcOrd="0" destOrd="0" presId="urn:microsoft.com/office/officeart/2005/8/layout/default"/>
    <dgm:cxn modelId="{C5E80E3C-4F50-4CB6-A6BA-A7E5776967A8}" type="presOf" srcId="{CD738438-0FB7-42CD-8050-E4515EFCE312}" destId="{B2A3DFEE-C2EC-44FA-AA9B-15C60FC4AD04}" srcOrd="0" destOrd="0" presId="urn:microsoft.com/office/officeart/2005/8/layout/default"/>
    <dgm:cxn modelId="{C45F0277-9871-4418-8657-A5C4F11AA72B}" srcId="{CD738438-0FB7-42CD-8050-E4515EFCE312}" destId="{F8DE2182-B36A-4A13-A4E0-3AEABCF27C98}" srcOrd="1" destOrd="0" parTransId="{1EDAE486-0793-4DDD-9F32-F606C3366595}" sibTransId="{EDCB919E-8736-4FF1-A6DA-574C7CFBF416}"/>
    <dgm:cxn modelId="{A1A6E3B1-CFF7-4ACF-875A-7512D8022E10}" srcId="{CD738438-0FB7-42CD-8050-E4515EFCE312}" destId="{FF25815E-5970-41DF-8C99-F691679960B4}" srcOrd="0" destOrd="0" parTransId="{68765089-C56A-4EBA-BB47-F55D00F28599}" sibTransId="{C767D053-DB9B-47B0-B01C-E847A13E8949}"/>
    <dgm:cxn modelId="{112BF5B4-2D78-4414-BDE9-B3AA21DB4839}" type="presOf" srcId="{FF25815E-5970-41DF-8C99-F691679960B4}" destId="{9419AE20-4A8F-4037-A2B8-70EF6D603A32}" srcOrd="0" destOrd="0" presId="urn:microsoft.com/office/officeart/2005/8/layout/default"/>
    <dgm:cxn modelId="{03A24774-8F60-4195-97E6-63FC131CBAD0}" type="presParOf" srcId="{B2A3DFEE-C2EC-44FA-AA9B-15C60FC4AD04}" destId="{9419AE20-4A8F-4037-A2B8-70EF6D603A32}" srcOrd="0" destOrd="0" presId="urn:microsoft.com/office/officeart/2005/8/layout/default"/>
    <dgm:cxn modelId="{5BC18876-46D6-47D7-B524-D7B96A03D4B2}" type="presParOf" srcId="{B2A3DFEE-C2EC-44FA-AA9B-15C60FC4AD04}" destId="{C3BB7CD6-E115-4D55-AA99-379BF7868140}" srcOrd="1" destOrd="0" presId="urn:microsoft.com/office/officeart/2005/8/layout/default"/>
    <dgm:cxn modelId="{DAC0286A-2F3B-4BEB-9D9C-94DA0B103AA3}" type="presParOf" srcId="{B2A3DFEE-C2EC-44FA-AA9B-15C60FC4AD04}" destId="{F1D3407E-F381-477A-9D87-65984ADC6D0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DFC992-A3EE-4DA5-BB2E-DC470A1E4F5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D49AB0-CDF9-4FF1-84B6-C1004B4BB084}">
      <dgm:prSet phldrT="[Text]"/>
      <dgm:spPr/>
      <dgm:t>
        <a:bodyPr/>
        <a:lstStyle/>
        <a:p>
          <a:r>
            <a:rPr lang="en-US" dirty="0"/>
            <a:t>COH</a:t>
          </a:r>
        </a:p>
      </dgm:t>
    </dgm:pt>
    <dgm:pt modelId="{63D95BD2-D5A5-4638-9A14-50394C567713}" type="parTrans" cxnId="{58C09F14-E959-4C53-A98D-57AC24A211F5}">
      <dgm:prSet/>
      <dgm:spPr/>
      <dgm:t>
        <a:bodyPr/>
        <a:lstStyle/>
        <a:p>
          <a:endParaRPr lang="en-US"/>
        </a:p>
      </dgm:t>
    </dgm:pt>
    <dgm:pt modelId="{E7A336D0-35DB-4C5C-8FB3-D7FE1201E597}" type="sibTrans" cxnId="{58C09F14-E959-4C53-A98D-57AC24A211F5}">
      <dgm:prSet/>
      <dgm:spPr/>
      <dgm:t>
        <a:bodyPr/>
        <a:lstStyle/>
        <a:p>
          <a:endParaRPr lang="en-US"/>
        </a:p>
      </dgm:t>
    </dgm:pt>
    <dgm:pt modelId="{178A6F78-60C9-4225-BE78-6BDE1F1CA6F3}" type="asst">
      <dgm:prSet phldrT="[Text]"/>
      <dgm:spPr/>
      <dgm:t>
        <a:bodyPr/>
        <a:lstStyle/>
        <a:p>
          <a:r>
            <a:rPr lang="en-US" dirty="0"/>
            <a:t>Executive Committee</a:t>
          </a:r>
        </a:p>
      </dgm:t>
    </dgm:pt>
    <dgm:pt modelId="{DF35033B-C3A4-48BD-89D8-9663828800F3}" type="parTrans" cxnId="{50909662-2618-44EA-A60A-76EC196FC549}">
      <dgm:prSet/>
      <dgm:spPr/>
      <dgm:t>
        <a:bodyPr/>
        <a:lstStyle/>
        <a:p>
          <a:endParaRPr lang="en-US"/>
        </a:p>
      </dgm:t>
    </dgm:pt>
    <dgm:pt modelId="{34E9D516-F017-47E7-AC2C-B9195FD26738}" type="sibTrans" cxnId="{50909662-2618-44EA-A60A-76EC196FC549}">
      <dgm:prSet/>
      <dgm:spPr/>
      <dgm:t>
        <a:bodyPr/>
        <a:lstStyle/>
        <a:p>
          <a:endParaRPr lang="en-US"/>
        </a:p>
      </dgm:t>
    </dgm:pt>
    <dgm:pt modelId="{65F5384B-6F5F-4CE9-B99B-2391F9D9E959}">
      <dgm:prSet phldrT="[Text]"/>
      <dgm:spPr/>
      <dgm:t>
        <a:bodyPr/>
        <a:lstStyle/>
        <a:p>
          <a:r>
            <a:rPr lang="en-US" dirty="0"/>
            <a:t>Operations</a:t>
          </a:r>
        </a:p>
      </dgm:t>
    </dgm:pt>
    <dgm:pt modelId="{31CB739A-E567-4E0B-A0CE-111087B735EA}" type="parTrans" cxnId="{0E580585-5B70-4AAD-942F-2684CB885897}">
      <dgm:prSet/>
      <dgm:spPr/>
      <dgm:t>
        <a:bodyPr/>
        <a:lstStyle/>
        <a:p>
          <a:endParaRPr lang="en-US"/>
        </a:p>
      </dgm:t>
    </dgm:pt>
    <dgm:pt modelId="{9E5C1B1D-F042-4F76-9A02-04451D1EEB05}" type="sibTrans" cxnId="{0E580585-5B70-4AAD-942F-2684CB885897}">
      <dgm:prSet/>
      <dgm:spPr/>
      <dgm:t>
        <a:bodyPr/>
        <a:lstStyle/>
        <a:p>
          <a:endParaRPr lang="en-US"/>
        </a:p>
      </dgm:t>
    </dgm:pt>
    <dgm:pt modelId="{C8C521F0-A994-4782-BF7B-ECDBFEC4A109}">
      <dgm:prSet phldrT="[Text]"/>
      <dgm:spPr/>
      <dgm:t>
        <a:bodyPr/>
        <a:lstStyle/>
        <a:p>
          <a:r>
            <a:rPr lang="en-US" dirty="0"/>
            <a:t>Standards and Best Practices</a:t>
          </a:r>
        </a:p>
      </dgm:t>
    </dgm:pt>
    <dgm:pt modelId="{2CC16126-1C57-42C8-BB70-AC01CE97A5B5}" type="parTrans" cxnId="{C46CEB3E-BA6C-40AA-A398-2499A6BB1D03}">
      <dgm:prSet/>
      <dgm:spPr/>
      <dgm:t>
        <a:bodyPr/>
        <a:lstStyle/>
        <a:p>
          <a:endParaRPr lang="en-US"/>
        </a:p>
      </dgm:t>
    </dgm:pt>
    <dgm:pt modelId="{63F47E10-5269-43BD-9F43-28100BEE925E}" type="sibTrans" cxnId="{C46CEB3E-BA6C-40AA-A398-2499A6BB1D03}">
      <dgm:prSet/>
      <dgm:spPr/>
      <dgm:t>
        <a:bodyPr/>
        <a:lstStyle/>
        <a:p>
          <a:endParaRPr lang="en-US"/>
        </a:p>
      </dgm:t>
    </dgm:pt>
    <dgm:pt modelId="{A6CA4F95-6ABF-47FB-B31B-48635055F138}">
      <dgm:prSet phldrT="[Text]"/>
      <dgm:spPr/>
      <dgm:t>
        <a:bodyPr/>
        <a:lstStyle/>
        <a:p>
          <a:r>
            <a:rPr lang="en-US" dirty="0"/>
            <a:t>Planning, Priorities and Allocations</a:t>
          </a:r>
        </a:p>
      </dgm:t>
    </dgm:pt>
    <dgm:pt modelId="{6053D455-20A8-44E0-AD28-E2366BC4BC80}" type="parTrans" cxnId="{D3D3E1B6-ED87-4DD2-8C65-4B7F2AECACBA}">
      <dgm:prSet/>
      <dgm:spPr/>
      <dgm:t>
        <a:bodyPr/>
        <a:lstStyle/>
        <a:p>
          <a:endParaRPr lang="en-US"/>
        </a:p>
      </dgm:t>
    </dgm:pt>
    <dgm:pt modelId="{A0024533-771A-4293-AAA9-809D1F3435E5}" type="sibTrans" cxnId="{D3D3E1B6-ED87-4DD2-8C65-4B7F2AECACBA}">
      <dgm:prSet/>
      <dgm:spPr/>
      <dgm:t>
        <a:bodyPr/>
        <a:lstStyle/>
        <a:p>
          <a:endParaRPr lang="en-US"/>
        </a:p>
      </dgm:t>
    </dgm:pt>
    <dgm:pt modelId="{05345D66-3306-47E6-9AF0-663E05B2CC3C}">
      <dgm:prSet/>
      <dgm:spPr/>
      <dgm:t>
        <a:bodyPr/>
        <a:lstStyle/>
        <a:p>
          <a:r>
            <a:rPr lang="en-US" dirty="0"/>
            <a:t>Public Policy</a:t>
          </a:r>
        </a:p>
      </dgm:t>
    </dgm:pt>
    <dgm:pt modelId="{C1D17307-1DD2-4689-A863-B9E2F527A143}" type="parTrans" cxnId="{6CD4616C-1912-4A78-BFD7-19A19AA8020C}">
      <dgm:prSet/>
      <dgm:spPr/>
      <dgm:t>
        <a:bodyPr/>
        <a:lstStyle/>
        <a:p>
          <a:endParaRPr lang="en-US"/>
        </a:p>
      </dgm:t>
    </dgm:pt>
    <dgm:pt modelId="{E7F02BFE-4D26-4EE6-9AFD-995CDDA462FD}" type="sibTrans" cxnId="{6CD4616C-1912-4A78-BFD7-19A19AA8020C}">
      <dgm:prSet/>
      <dgm:spPr/>
      <dgm:t>
        <a:bodyPr/>
        <a:lstStyle/>
        <a:p>
          <a:endParaRPr lang="en-US"/>
        </a:p>
      </dgm:t>
    </dgm:pt>
    <dgm:pt modelId="{0C6F1FD2-A27E-4A67-B60D-4C6D9C35C9AC}" type="pres">
      <dgm:prSet presAssocID="{50DFC992-A3EE-4DA5-BB2E-DC470A1E4F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06AFAD-7ABB-4862-BB5F-E05CD05E07E5}" type="pres">
      <dgm:prSet presAssocID="{F5D49AB0-CDF9-4FF1-84B6-C1004B4BB084}" presName="hierRoot1" presStyleCnt="0">
        <dgm:presLayoutVars>
          <dgm:hierBranch val="init"/>
        </dgm:presLayoutVars>
      </dgm:prSet>
      <dgm:spPr/>
    </dgm:pt>
    <dgm:pt modelId="{1FC33A35-BE0F-46A2-951D-BD3E54B16353}" type="pres">
      <dgm:prSet presAssocID="{F5D49AB0-CDF9-4FF1-84B6-C1004B4BB084}" presName="rootComposite1" presStyleCnt="0"/>
      <dgm:spPr/>
    </dgm:pt>
    <dgm:pt modelId="{3EA931F9-4680-4989-A49A-9EE296956481}" type="pres">
      <dgm:prSet presAssocID="{F5D49AB0-CDF9-4FF1-84B6-C1004B4BB084}" presName="rootText1" presStyleLbl="node0" presStyleIdx="0" presStyleCnt="1">
        <dgm:presLayoutVars>
          <dgm:chPref val="3"/>
        </dgm:presLayoutVars>
      </dgm:prSet>
      <dgm:spPr/>
    </dgm:pt>
    <dgm:pt modelId="{21A7306C-1D10-4C41-9DC3-B9F34722CD81}" type="pres">
      <dgm:prSet presAssocID="{F5D49AB0-CDF9-4FF1-84B6-C1004B4BB084}" presName="rootConnector1" presStyleLbl="node1" presStyleIdx="0" presStyleCnt="0"/>
      <dgm:spPr/>
    </dgm:pt>
    <dgm:pt modelId="{9A95B91E-2F82-4E06-87FE-0CB65E74DA86}" type="pres">
      <dgm:prSet presAssocID="{F5D49AB0-CDF9-4FF1-84B6-C1004B4BB084}" presName="hierChild2" presStyleCnt="0"/>
      <dgm:spPr/>
    </dgm:pt>
    <dgm:pt modelId="{204A5299-D045-40C8-8507-C86623854846}" type="pres">
      <dgm:prSet presAssocID="{31CB739A-E567-4E0B-A0CE-111087B735EA}" presName="Name37" presStyleLbl="parChTrans1D2" presStyleIdx="0" presStyleCnt="5"/>
      <dgm:spPr/>
    </dgm:pt>
    <dgm:pt modelId="{6D8C3B71-A0B9-4536-B729-36CF16587753}" type="pres">
      <dgm:prSet presAssocID="{65F5384B-6F5F-4CE9-B99B-2391F9D9E959}" presName="hierRoot2" presStyleCnt="0">
        <dgm:presLayoutVars>
          <dgm:hierBranch val="init"/>
        </dgm:presLayoutVars>
      </dgm:prSet>
      <dgm:spPr/>
    </dgm:pt>
    <dgm:pt modelId="{DA8FC025-296D-4F06-BCD2-C8B6D7C18203}" type="pres">
      <dgm:prSet presAssocID="{65F5384B-6F5F-4CE9-B99B-2391F9D9E959}" presName="rootComposite" presStyleCnt="0"/>
      <dgm:spPr/>
    </dgm:pt>
    <dgm:pt modelId="{0410E574-1E2E-464C-AE80-A0CA63C3FA83}" type="pres">
      <dgm:prSet presAssocID="{65F5384B-6F5F-4CE9-B99B-2391F9D9E959}" presName="rootText" presStyleLbl="node2" presStyleIdx="0" presStyleCnt="4">
        <dgm:presLayoutVars>
          <dgm:chPref val="3"/>
        </dgm:presLayoutVars>
      </dgm:prSet>
      <dgm:spPr/>
    </dgm:pt>
    <dgm:pt modelId="{8CE2359F-9878-4B4A-8476-582B8842CC3D}" type="pres">
      <dgm:prSet presAssocID="{65F5384B-6F5F-4CE9-B99B-2391F9D9E959}" presName="rootConnector" presStyleLbl="node2" presStyleIdx="0" presStyleCnt="4"/>
      <dgm:spPr/>
    </dgm:pt>
    <dgm:pt modelId="{1635D1C8-1174-40FB-B63F-59A41F00FFAA}" type="pres">
      <dgm:prSet presAssocID="{65F5384B-6F5F-4CE9-B99B-2391F9D9E959}" presName="hierChild4" presStyleCnt="0"/>
      <dgm:spPr/>
    </dgm:pt>
    <dgm:pt modelId="{EF52A3BD-8F1D-4A9A-A271-38F1EC74A3AC}" type="pres">
      <dgm:prSet presAssocID="{65F5384B-6F5F-4CE9-B99B-2391F9D9E959}" presName="hierChild5" presStyleCnt="0"/>
      <dgm:spPr/>
    </dgm:pt>
    <dgm:pt modelId="{8A604B32-DEF2-4ABC-91FF-04567391E263}" type="pres">
      <dgm:prSet presAssocID="{2CC16126-1C57-42C8-BB70-AC01CE97A5B5}" presName="Name37" presStyleLbl="parChTrans1D2" presStyleIdx="1" presStyleCnt="5"/>
      <dgm:spPr/>
    </dgm:pt>
    <dgm:pt modelId="{B1D74233-3FDB-4033-B232-0E5AACF136E2}" type="pres">
      <dgm:prSet presAssocID="{C8C521F0-A994-4782-BF7B-ECDBFEC4A109}" presName="hierRoot2" presStyleCnt="0">
        <dgm:presLayoutVars>
          <dgm:hierBranch val="init"/>
        </dgm:presLayoutVars>
      </dgm:prSet>
      <dgm:spPr/>
    </dgm:pt>
    <dgm:pt modelId="{DB070D59-8B6D-4CD6-86C5-15CC91FBA15E}" type="pres">
      <dgm:prSet presAssocID="{C8C521F0-A994-4782-BF7B-ECDBFEC4A109}" presName="rootComposite" presStyleCnt="0"/>
      <dgm:spPr/>
    </dgm:pt>
    <dgm:pt modelId="{60061B5C-2E73-4CA6-BC6A-A1EF35E4554F}" type="pres">
      <dgm:prSet presAssocID="{C8C521F0-A994-4782-BF7B-ECDBFEC4A109}" presName="rootText" presStyleLbl="node2" presStyleIdx="1" presStyleCnt="4">
        <dgm:presLayoutVars>
          <dgm:chPref val="3"/>
        </dgm:presLayoutVars>
      </dgm:prSet>
      <dgm:spPr/>
    </dgm:pt>
    <dgm:pt modelId="{76E0E780-2F8D-40BB-81B9-C7B9F5EB42EC}" type="pres">
      <dgm:prSet presAssocID="{C8C521F0-A994-4782-BF7B-ECDBFEC4A109}" presName="rootConnector" presStyleLbl="node2" presStyleIdx="1" presStyleCnt="4"/>
      <dgm:spPr/>
    </dgm:pt>
    <dgm:pt modelId="{6A68426D-251E-480D-89A4-2813ECD0F574}" type="pres">
      <dgm:prSet presAssocID="{C8C521F0-A994-4782-BF7B-ECDBFEC4A109}" presName="hierChild4" presStyleCnt="0"/>
      <dgm:spPr/>
    </dgm:pt>
    <dgm:pt modelId="{0DC0341A-9D82-46FA-B9ED-1FA6EE625255}" type="pres">
      <dgm:prSet presAssocID="{C8C521F0-A994-4782-BF7B-ECDBFEC4A109}" presName="hierChild5" presStyleCnt="0"/>
      <dgm:spPr/>
    </dgm:pt>
    <dgm:pt modelId="{CB197717-0555-4496-81AC-968C300A4BA1}" type="pres">
      <dgm:prSet presAssocID="{6053D455-20A8-44E0-AD28-E2366BC4BC80}" presName="Name37" presStyleLbl="parChTrans1D2" presStyleIdx="2" presStyleCnt="5"/>
      <dgm:spPr/>
    </dgm:pt>
    <dgm:pt modelId="{70B5FC7F-FECD-4120-81E9-62AFB59240E1}" type="pres">
      <dgm:prSet presAssocID="{A6CA4F95-6ABF-47FB-B31B-48635055F138}" presName="hierRoot2" presStyleCnt="0">
        <dgm:presLayoutVars>
          <dgm:hierBranch val="init"/>
        </dgm:presLayoutVars>
      </dgm:prSet>
      <dgm:spPr/>
    </dgm:pt>
    <dgm:pt modelId="{9835D2D8-0747-4A27-9757-EBA8783ED27C}" type="pres">
      <dgm:prSet presAssocID="{A6CA4F95-6ABF-47FB-B31B-48635055F138}" presName="rootComposite" presStyleCnt="0"/>
      <dgm:spPr/>
    </dgm:pt>
    <dgm:pt modelId="{3F680D2B-9269-4208-BA54-476FBC09B047}" type="pres">
      <dgm:prSet presAssocID="{A6CA4F95-6ABF-47FB-B31B-48635055F138}" presName="rootText" presStyleLbl="node2" presStyleIdx="2" presStyleCnt="4">
        <dgm:presLayoutVars>
          <dgm:chPref val="3"/>
        </dgm:presLayoutVars>
      </dgm:prSet>
      <dgm:spPr/>
    </dgm:pt>
    <dgm:pt modelId="{77D6FE1D-6FCA-453B-A540-DDFEC226B2ED}" type="pres">
      <dgm:prSet presAssocID="{A6CA4F95-6ABF-47FB-B31B-48635055F138}" presName="rootConnector" presStyleLbl="node2" presStyleIdx="2" presStyleCnt="4"/>
      <dgm:spPr/>
    </dgm:pt>
    <dgm:pt modelId="{1DBD76EA-6195-4B1A-93F7-4EBC415D9B0A}" type="pres">
      <dgm:prSet presAssocID="{A6CA4F95-6ABF-47FB-B31B-48635055F138}" presName="hierChild4" presStyleCnt="0"/>
      <dgm:spPr/>
    </dgm:pt>
    <dgm:pt modelId="{76F31820-95DE-4159-846A-4C7B12C5604A}" type="pres">
      <dgm:prSet presAssocID="{A6CA4F95-6ABF-47FB-B31B-48635055F138}" presName="hierChild5" presStyleCnt="0"/>
      <dgm:spPr/>
    </dgm:pt>
    <dgm:pt modelId="{4EFE764A-0C39-43D8-8E7B-6D5060B3F4CC}" type="pres">
      <dgm:prSet presAssocID="{C1D17307-1DD2-4689-A863-B9E2F527A143}" presName="Name37" presStyleLbl="parChTrans1D2" presStyleIdx="3" presStyleCnt="5"/>
      <dgm:spPr/>
    </dgm:pt>
    <dgm:pt modelId="{E000E495-F809-4F96-A784-CD92A84A113D}" type="pres">
      <dgm:prSet presAssocID="{05345D66-3306-47E6-9AF0-663E05B2CC3C}" presName="hierRoot2" presStyleCnt="0">
        <dgm:presLayoutVars>
          <dgm:hierBranch val="init"/>
        </dgm:presLayoutVars>
      </dgm:prSet>
      <dgm:spPr/>
    </dgm:pt>
    <dgm:pt modelId="{A31F9FBC-0C20-47C8-AAC9-44223203D201}" type="pres">
      <dgm:prSet presAssocID="{05345D66-3306-47E6-9AF0-663E05B2CC3C}" presName="rootComposite" presStyleCnt="0"/>
      <dgm:spPr/>
    </dgm:pt>
    <dgm:pt modelId="{920FEAC8-B952-4179-A826-56A6CFC2879A}" type="pres">
      <dgm:prSet presAssocID="{05345D66-3306-47E6-9AF0-663E05B2CC3C}" presName="rootText" presStyleLbl="node2" presStyleIdx="3" presStyleCnt="4">
        <dgm:presLayoutVars>
          <dgm:chPref val="3"/>
        </dgm:presLayoutVars>
      </dgm:prSet>
      <dgm:spPr/>
    </dgm:pt>
    <dgm:pt modelId="{EABAC9D1-F4D9-4F15-AFDD-A8F40D239D4A}" type="pres">
      <dgm:prSet presAssocID="{05345D66-3306-47E6-9AF0-663E05B2CC3C}" presName="rootConnector" presStyleLbl="node2" presStyleIdx="3" presStyleCnt="4"/>
      <dgm:spPr/>
    </dgm:pt>
    <dgm:pt modelId="{1AC66489-4905-40B0-8FD8-7BC15B363FBE}" type="pres">
      <dgm:prSet presAssocID="{05345D66-3306-47E6-9AF0-663E05B2CC3C}" presName="hierChild4" presStyleCnt="0"/>
      <dgm:spPr/>
    </dgm:pt>
    <dgm:pt modelId="{A9040DD1-8EE2-48B8-BD98-75B08D7310BD}" type="pres">
      <dgm:prSet presAssocID="{05345D66-3306-47E6-9AF0-663E05B2CC3C}" presName="hierChild5" presStyleCnt="0"/>
      <dgm:spPr/>
    </dgm:pt>
    <dgm:pt modelId="{0D1C9DF7-87BC-4577-846F-C38D738C0A79}" type="pres">
      <dgm:prSet presAssocID="{F5D49AB0-CDF9-4FF1-84B6-C1004B4BB084}" presName="hierChild3" presStyleCnt="0"/>
      <dgm:spPr/>
    </dgm:pt>
    <dgm:pt modelId="{F8337682-398C-4968-91B3-560D6F326318}" type="pres">
      <dgm:prSet presAssocID="{DF35033B-C3A4-48BD-89D8-9663828800F3}" presName="Name111" presStyleLbl="parChTrans1D2" presStyleIdx="4" presStyleCnt="5"/>
      <dgm:spPr/>
    </dgm:pt>
    <dgm:pt modelId="{63133F53-117C-40B6-B57C-5208681B1535}" type="pres">
      <dgm:prSet presAssocID="{178A6F78-60C9-4225-BE78-6BDE1F1CA6F3}" presName="hierRoot3" presStyleCnt="0">
        <dgm:presLayoutVars>
          <dgm:hierBranch val="init"/>
        </dgm:presLayoutVars>
      </dgm:prSet>
      <dgm:spPr/>
    </dgm:pt>
    <dgm:pt modelId="{9FC9E591-0087-415C-BCB4-9A0674DA4EEC}" type="pres">
      <dgm:prSet presAssocID="{178A6F78-60C9-4225-BE78-6BDE1F1CA6F3}" presName="rootComposite3" presStyleCnt="0"/>
      <dgm:spPr/>
    </dgm:pt>
    <dgm:pt modelId="{EA9D48B6-9563-4959-83D6-90571662BD3A}" type="pres">
      <dgm:prSet presAssocID="{178A6F78-60C9-4225-BE78-6BDE1F1CA6F3}" presName="rootText3" presStyleLbl="asst1" presStyleIdx="0" presStyleCnt="1">
        <dgm:presLayoutVars>
          <dgm:chPref val="3"/>
        </dgm:presLayoutVars>
      </dgm:prSet>
      <dgm:spPr/>
    </dgm:pt>
    <dgm:pt modelId="{D1531360-AFCB-4655-BB50-A97AA1C1B39B}" type="pres">
      <dgm:prSet presAssocID="{178A6F78-60C9-4225-BE78-6BDE1F1CA6F3}" presName="rootConnector3" presStyleLbl="asst1" presStyleIdx="0" presStyleCnt="1"/>
      <dgm:spPr/>
    </dgm:pt>
    <dgm:pt modelId="{B399C4A7-8265-44C4-9A70-BFC2B380763A}" type="pres">
      <dgm:prSet presAssocID="{178A6F78-60C9-4225-BE78-6BDE1F1CA6F3}" presName="hierChild6" presStyleCnt="0"/>
      <dgm:spPr/>
    </dgm:pt>
    <dgm:pt modelId="{24E107B8-13D9-4C3B-8D5B-9D8C8AE2341E}" type="pres">
      <dgm:prSet presAssocID="{178A6F78-60C9-4225-BE78-6BDE1F1CA6F3}" presName="hierChild7" presStyleCnt="0"/>
      <dgm:spPr/>
    </dgm:pt>
  </dgm:ptLst>
  <dgm:cxnLst>
    <dgm:cxn modelId="{069D1A0C-2677-4E85-8D87-9D284E4036F9}" type="presOf" srcId="{A6CA4F95-6ABF-47FB-B31B-48635055F138}" destId="{77D6FE1D-6FCA-453B-A540-DDFEC226B2ED}" srcOrd="1" destOrd="0" presId="urn:microsoft.com/office/officeart/2005/8/layout/orgChart1"/>
    <dgm:cxn modelId="{58C09F14-E959-4C53-A98D-57AC24A211F5}" srcId="{50DFC992-A3EE-4DA5-BB2E-DC470A1E4F54}" destId="{F5D49AB0-CDF9-4FF1-84B6-C1004B4BB084}" srcOrd="0" destOrd="0" parTransId="{63D95BD2-D5A5-4638-9A14-50394C567713}" sibTransId="{E7A336D0-35DB-4C5C-8FB3-D7FE1201E597}"/>
    <dgm:cxn modelId="{3431DC31-1AA5-4C80-81F8-F1D4A55CDA1B}" type="presOf" srcId="{31CB739A-E567-4E0B-A0CE-111087B735EA}" destId="{204A5299-D045-40C8-8507-C86623854846}" srcOrd="0" destOrd="0" presId="urn:microsoft.com/office/officeart/2005/8/layout/orgChart1"/>
    <dgm:cxn modelId="{C46CEB3E-BA6C-40AA-A398-2499A6BB1D03}" srcId="{F5D49AB0-CDF9-4FF1-84B6-C1004B4BB084}" destId="{C8C521F0-A994-4782-BF7B-ECDBFEC4A109}" srcOrd="2" destOrd="0" parTransId="{2CC16126-1C57-42C8-BB70-AC01CE97A5B5}" sibTransId="{63F47E10-5269-43BD-9F43-28100BEE925E}"/>
    <dgm:cxn modelId="{50909662-2618-44EA-A60A-76EC196FC549}" srcId="{F5D49AB0-CDF9-4FF1-84B6-C1004B4BB084}" destId="{178A6F78-60C9-4225-BE78-6BDE1F1CA6F3}" srcOrd="0" destOrd="0" parTransId="{DF35033B-C3A4-48BD-89D8-9663828800F3}" sibTransId="{34E9D516-F017-47E7-AC2C-B9195FD26738}"/>
    <dgm:cxn modelId="{6CD4616C-1912-4A78-BFD7-19A19AA8020C}" srcId="{F5D49AB0-CDF9-4FF1-84B6-C1004B4BB084}" destId="{05345D66-3306-47E6-9AF0-663E05B2CC3C}" srcOrd="4" destOrd="0" parTransId="{C1D17307-1DD2-4689-A863-B9E2F527A143}" sibTransId="{E7F02BFE-4D26-4EE6-9AFD-995CDDA462FD}"/>
    <dgm:cxn modelId="{BD300971-82A6-4D50-AF18-27933666AD4F}" type="presOf" srcId="{F5D49AB0-CDF9-4FF1-84B6-C1004B4BB084}" destId="{3EA931F9-4680-4989-A49A-9EE296956481}" srcOrd="0" destOrd="0" presId="urn:microsoft.com/office/officeart/2005/8/layout/orgChart1"/>
    <dgm:cxn modelId="{5E43B979-139A-4098-B468-41EE6A971027}" type="presOf" srcId="{65F5384B-6F5F-4CE9-B99B-2391F9D9E959}" destId="{8CE2359F-9878-4B4A-8476-582B8842CC3D}" srcOrd="1" destOrd="0" presId="urn:microsoft.com/office/officeart/2005/8/layout/orgChart1"/>
    <dgm:cxn modelId="{0E580585-5B70-4AAD-942F-2684CB885897}" srcId="{F5D49AB0-CDF9-4FF1-84B6-C1004B4BB084}" destId="{65F5384B-6F5F-4CE9-B99B-2391F9D9E959}" srcOrd="1" destOrd="0" parTransId="{31CB739A-E567-4E0B-A0CE-111087B735EA}" sibTransId="{9E5C1B1D-F042-4F76-9A02-04451D1EEB05}"/>
    <dgm:cxn modelId="{BB2EC090-D06E-4C26-B61E-765990235723}" type="presOf" srcId="{F5D49AB0-CDF9-4FF1-84B6-C1004B4BB084}" destId="{21A7306C-1D10-4C41-9DC3-B9F34722CD81}" srcOrd="1" destOrd="0" presId="urn:microsoft.com/office/officeart/2005/8/layout/orgChart1"/>
    <dgm:cxn modelId="{1105BC94-E194-4D1C-AC1A-4B89971407A2}" type="presOf" srcId="{178A6F78-60C9-4225-BE78-6BDE1F1CA6F3}" destId="{EA9D48B6-9563-4959-83D6-90571662BD3A}" srcOrd="0" destOrd="0" presId="urn:microsoft.com/office/officeart/2005/8/layout/orgChart1"/>
    <dgm:cxn modelId="{11D64295-BF3B-4FA4-9A74-358828D87B62}" type="presOf" srcId="{C1D17307-1DD2-4689-A863-B9E2F527A143}" destId="{4EFE764A-0C39-43D8-8E7B-6D5060B3F4CC}" srcOrd="0" destOrd="0" presId="urn:microsoft.com/office/officeart/2005/8/layout/orgChart1"/>
    <dgm:cxn modelId="{DD96A1B2-2FA0-43C9-8E9F-E6F00E93488F}" type="presOf" srcId="{65F5384B-6F5F-4CE9-B99B-2391F9D9E959}" destId="{0410E574-1E2E-464C-AE80-A0CA63C3FA83}" srcOrd="0" destOrd="0" presId="urn:microsoft.com/office/officeart/2005/8/layout/orgChart1"/>
    <dgm:cxn modelId="{BC7F5DB6-BD7B-453C-A25B-4DDCF2790403}" type="presOf" srcId="{2CC16126-1C57-42C8-BB70-AC01CE97A5B5}" destId="{8A604B32-DEF2-4ABC-91FF-04567391E263}" srcOrd="0" destOrd="0" presId="urn:microsoft.com/office/officeart/2005/8/layout/orgChart1"/>
    <dgm:cxn modelId="{D3D3E1B6-ED87-4DD2-8C65-4B7F2AECACBA}" srcId="{F5D49AB0-CDF9-4FF1-84B6-C1004B4BB084}" destId="{A6CA4F95-6ABF-47FB-B31B-48635055F138}" srcOrd="3" destOrd="0" parTransId="{6053D455-20A8-44E0-AD28-E2366BC4BC80}" sibTransId="{A0024533-771A-4293-AAA9-809D1F3435E5}"/>
    <dgm:cxn modelId="{56B1ABB9-6B41-478E-A3C6-EA0901DB8277}" type="presOf" srcId="{50DFC992-A3EE-4DA5-BB2E-DC470A1E4F54}" destId="{0C6F1FD2-A27E-4A67-B60D-4C6D9C35C9AC}" srcOrd="0" destOrd="0" presId="urn:microsoft.com/office/officeart/2005/8/layout/orgChart1"/>
    <dgm:cxn modelId="{8941E4C5-9167-4D80-A5E9-4CD0C87E02DE}" type="presOf" srcId="{05345D66-3306-47E6-9AF0-663E05B2CC3C}" destId="{920FEAC8-B952-4179-A826-56A6CFC2879A}" srcOrd="0" destOrd="0" presId="urn:microsoft.com/office/officeart/2005/8/layout/orgChart1"/>
    <dgm:cxn modelId="{D3A302E0-3CC1-4505-B036-B9E964C95B7C}" type="presOf" srcId="{C8C521F0-A994-4782-BF7B-ECDBFEC4A109}" destId="{76E0E780-2F8D-40BB-81B9-C7B9F5EB42EC}" srcOrd="1" destOrd="0" presId="urn:microsoft.com/office/officeart/2005/8/layout/orgChart1"/>
    <dgm:cxn modelId="{4CD7FCE2-63DD-4C8A-913E-6B2E831DC8AD}" type="presOf" srcId="{6053D455-20A8-44E0-AD28-E2366BC4BC80}" destId="{CB197717-0555-4496-81AC-968C300A4BA1}" srcOrd="0" destOrd="0" presId="urn:microsoft.com/office/officeart/2005/8/layout/orgChart1"/>
    <dgm:cxn modelId="{94E729E4-B08D-462C-8320-93483C6E2562}" type="presOf" srcId="{178A6F78-60C9-4225-BE78-6BDE1F1CA6F3}" destId="{D1531360-AFCB-4655-BB50-A97AA1C1B39B}" srcOrd="1" destOrd="0" presId="urn:microsoft.com/office/officeart/2005/8/layout/orgChart1"/>
    <dgm:cxn modelId="{19C8A3E8-A331-49DE-A1A9-9FF45761AEEA}" type="presOf" srcId="{C8C521F0-A994-4782-BF7B-ECDBFEC4A109}" destId="{60061B5C-2E73-4CA6-BC6A-A1EF35E4554F}" srcOrd="0" destOrd="0" presId="urn:microsoft.com/office/officeart/2005/8/layout/orgChart1"/>
    <dgm:cxn modelId="{16263AF3-EAF9-4B52-81B0-E4D1C8941CE7}" type="presOf" srcId="{DF35033B-C3A4-48BD-89D8-9663828800F3}" destId="{F8337682-398C-4968-91B3-560D6F326318}" srcOrd="0" destOrd="0" presId="urn:microsoft.com/office/officeart/2005/8/layout/orgChart1"/>
    <dgm:cxn modelId="{9CA735F5-AF47-4C2F-916F-91837B9A12C2}" type="presOf" srcId="{A6CA4F95-6ABF-47FB-B31B-48635055F138}" destId="{3F680D2B-9269-4208-BA54-476FBC09B047}" srcOrd="0" destOrd="0" presId="urn:microsoft.com/office/officeart/2005/8/layout/orgChart1"/>
    <dgm:cxn modelId="{864532FF-C27F-4081-A77B-E23EF30C8979}" type="presOf" srcId="{05345D66-3306-47E6-9AF0-663E05B2CC3C}" destId="{EABAC9D1-F4D9-4F15-AFDD-A8F40D239D4A}" srcOrd="1" destOrd="0" presId="urn:microsoft.com/office/officeart/2005/8/layout/orgChart1"/>
    <dgm:cxn modelId="{E548C3B1-1B86-4FD3-A26A-4FAEE668A9CE}" type="presParOf" srcId="{0C6F1FD2-A27E-4A67-B60D-4C6D9C35C9AC}" destId="{D006AFAD-7ABB-4862-BB5F-E05CD05E07E5}" srcOrd="0" destOrd="0" presId="urn:microsoft.com/office/officeart/2005/8/layout/orgChart1"/>
    <dgm:cxn modelId="{8F9C1B71-9E13-475E-A938-9B58BC660D57}" type="presParOf" srcId="{D006AFAD-7ABB-4862-BB5F-E05CD05E07E5}" destId="{1FC33A35-BE0F-46A2-951D-BD3E54B16353}" srcOrd="0" destOrd="0" presId="urn:microsoft.com/office/officeart/2005/8/layout/orgChart1"/>
    <dgm:cxn modelId="{2D017872-6369-4964-A74C-0EC7BCFB782B}" type="presParOf" srcId="{1FC33A35-BE0F-46A2-951D-BD3E54B16353}" destId="{3EA931F9-4680-4989-A49A-9EE296956481}" srcOrd="0" destOrd="0" presId="urn:microsoft.com/office/officeart/2005/8/layout/orgChart1"/>
    <dgm:cxn modelId="{4A90E9C8-261A-40A7-9549-A7FEF4DDDB67}" type="presParOf" srcId="{1FC33A35-BE0F-46A2-951D-BD3E54B16353}" destId="{21A7306C-1D10-4C41-9DC3-B9F34722CD81}" srcOrd="1" destOrd="0" presId="urn:microsoft.com/office/officeart/2005/8/layout/orgChart1"/>
    <dgm:cxn modelId="{5CA2C356-CA28-442F-BFE3-6BB3EAE8BB75}" type="presParOf" srcId="{D006AFAD-7ABB-4862-BB5F-E05CD05E07E5}" destId="{9A95B91E-2F82-4E06-87FE-0CB65E74DA86}" srcOrd="1" destOrd="0" presId="urn:microsoft.com/office/officeart/2005/8/layout/orgChart1"/>
    <dgm:cxn modelId="{08FE4127-33E1-4457-B171-5B82A45758CE}" type="presParOf" srcId="{9A95B91E-2F82-4E06-87FE-0CB65E74DA86}" destId="{204A5299-D045-40C8-8507-C86623854846}" srcOrd="0" destOrd="0" presId="urn:microsoft.com/office/officeart/2005/8/layout/orgChart1"/>
    <dgm:cxn modelId="{E624DDD3-F357-46E8-8536-B90427B1B93F}" type="presParOf" srcId="{9A95B91E-2F82-4E06-87FE-0CB65E74DA86}" destId="{6D8C3B71-A0B9-4536-B729-36CF16587753}" srcOrd="1" destOrd="0" presId="urn:microsoft.com/office/officeart/2005/8/layout/orgChart1"/>
    <dgm:cxn modelId="{4A98910B-9C4A-42D7-8524-3E8754BA6221}" type="presParOf" srcId="{6D8C3B71-A0B9-4536-B729-36CF16587753}" destId="{DA8FC025-296D-4F06-BCD2-C8B6D7C18203}" srcOrd="0" destOrd="0" presId="urn:microsoft.com/office/officeart/2005/8/layout/orgChart1"/>
    <dgm:cxn modelId="{244ADD75-A082-4CC6-ADDE-B6DD424AB644}" type="presParOf" srcId="{DA8FC025-296D-4F06-BCD2-C8B6D7C18203}" destId="{0410E574-1E2E-464C-AE80-A0CA63C3FA83}" srcOrd="0" destOrd="0" presId="urn:microsoft.com/office/officeart/2005/8/layout/orgChart1"/>
    <dgm:cxn modelId="{B957618B-D101-45F1-BE37-D6673AAC6A6C}" type="presParOf" srcId="{DA8FC025-296D-4F06-BCD2-C8B6D7C18203}" destId="{8CE2359F-9878-4B4A-8476-582B8842CC3D}" srcOrd="1" destOrd="0" presId="urn:microsoft.com/office/officeart/2005/8/layout/orgChart1"/>
    <dgm:cxn modelId="{5EC5908B-DD3B-4A4B-AC5B-ADA59FE712D1}" type="presParOf" srcId="{6D8C3B71-A0B9-4536-B729-36CF16587753}" destId="{1635D1C8-1174-40FB-B63F-59A41F00FFAA}" srcOrd="1" destOrd="0" presId="urn:microsoft.com/office/officeart/2005/8/layout/orgChart1"/>
    <dgm:cxn modelId="{5324ACD2-A56F-4755-8F01-2DC84744ED1D}" type="presParOf" srcId="{6D8C3B71-A0B9-4536-B729-36CF16587753}" destId="{EF52A3BD-8F1D-4A9A-A271-38F1EC74A3AC}" srcOrd="2" destOrd="0" presId="urn:microsoft.com/office/officeart/2005/8/layout/orgChart1"/>
    <dgm:cxn modelId="{745E7061-8470-41D5-B31E-D3AD52A497C7}" type="presParOf" srcId="{9A95B91E-2F82-4E06-87FE-0CB65E74DA86}" destId="{8A604B32-DEF2-4ABC-91FF-04567391E263}" srcOrd="2" destOrd="0" presId="urn:microsoft.com/office/officeart/2005/8/layout/orgChart1"/>
    <dgm:cxn modelId="{0415ACC4-DA71-46CE-B088-DF3E3D1FE17D}" type="presParOf" srcId="{9A95B91E-2F82-4E06-87FE-0CB65E74DA86}" destId="{B1D74233-3FDB-4033-B232-0E5AACF136E2}" srcOrd="3" destOrd="0" presId="urn:microsoft.com/office/officeart/2005/8/layout/orgChart1"/>
    <dgm:cxn modelId="{D1A7DD3A-F5DE-490C-B66F-70FE53E4F549}" type="presParOf" srcId="{B1D74233-3FDB-4033-B232-0E5AACF136E2}" destId="{DB070D59-8B6D-4CD6-86C5-15CC91FBA15E}" srcOrd="0" destOrd="0" presId="urn:microsoft.com/office/officeart/2005/8/layout/orgChart1"/>
    <dgm:cxn modelId="{67E9D7D6-5980-47E0-B795-55592F911E60}" type="presParOf" srcId="{DB070D59-8B6D-4CD6-86C5-15CC91FBA15E}" destId="{60061B5C-2E73-4CA6-BC6A-A1EF35E4554F}" srcOrd="0" destOrd="0" presId="urn:microsoft.com/office/officeart/2005/8/layout/orgChart1"/>
    <dgm:cxn modelId="{099E70F9-0D95-4D23-A90E-B88D107CB0DC}" type="presParOf" srcId="{DB070D59-8B6D-4CD6-86C5-15CC91FBA15E}" destId="{76E0E780-2F8D-40BB-81B9-C7B9F5EB42EC}" srcOrd="1" destOrd="0" presId="urn:microsoft.com/office/officeart/2005/8/layout/orgChart1"/>
    <dgm:cxn modelId="{CB3B2082-4A39-4456-B835-B38523837162}" type="presParOf" srcId="{B1D74233-3FDB-4033-B232-0E5AACF136E2}" destId="{6A68426D-251E-480D-89A4-2813ECD0F574}" srcOrd="1" destOrd="0" presId="urn:microsoft.com/office/officeart/2005/8/layout/orgChart1"/>
    <dgm:cxn modelId="{A4142BE8-9282-4CEA-8295-9977E5DA009B}" type="presParOf" srcId="{B1D74233-3FDB-4033-B232-0E5AACF136E2}" destId="{0DC0341A-9D82-46FA-B9ED-1FA6EE625255}" srcOrd="2" destOrd="0" presId="urn:microsoft.com/office/officeart/2005/8/layout/orgChart1"/>
    <dgm:cxn modelId="{30CDD82A-D25A-499D-BC15-2965D50989A0}" type="presParOf" srcId="{9A95B91E-2F82-4E06-87FE-0CB65E74DA86}" destId="{CB197717-0555-4496-81AC-968C300A4BA1}" srcOrd="4" destOrd="0" presId="urn:microsoft.com/office/officeart/2005/8/layout/orgChart1"/>
    <dgm:cxn modelId="{937C303C-FF6F-4325-BADD-C60F4CD74F6B}" type="presParOf" srcId="{9A95B91E-2F82-4E06-87FE-0CB65E74DA86}" destId="{70B5FC7F-FECD-4120-81E9-62AFB59240E1}" srcOrd="5" destOrd="0" presId="urn:microsoft.com/office/officeart/2005/8/layout/orgChart1"/>
    <dgm:cxn modelId="{D1B23B9E-9B70-4492-BF63-1D9DF09290BA}" type="presParOf" srcId="{70B5FC7F-FECD-4120-81E9-62AFB59240E1}" destId="{9835D2D8-0747-4A27-9757-EBA8783ED27C}" srcOrd="0" destOrd="0" presId="urn:microsoft.com/office/officeart/2005/8/layout/orgChart1"/>
    <dgm:cxn modelId="{26434AF5-55BE-4BE4-B458-790EBDEBE32F}" type="presParOf" srcId="{9835D2D8-0747-4A27-9757-EBA8783ED27C}" destId="{3F680D2B-9269-4208-BA54-476FBC09B047}" srcOrd="0" destOrd="0" presId="urn:microsoft.com/office/officeart/2005/8/layout/orgChart1"/>
    <dgm:cxn modelId="{B83D2711-D10F-49BD-92CE-BC0A7BAD3B1F}" type="presParOf" srcId="{9835D2D8-0747-4A27-9757-EBA8783ED27C}" destId="{77D6FE1D-6FCA-453B-A540-DDFEC226B2ED}" srcOrd="1" destOrd="0" presId="urn:microsoft.com/office/officeart/2005/8/layout/orgChart1"/>
    <dgm:cxn modelId="{BCBF8BA7-7277-4183-A6C6-8653A3B72E11}" type="presParOf" srcId="{70B5FC7F-FECD-4120-81E9-62AFB59240E1}" destId="{1DBD76EA-6195-4B1A-93F7-4EBC415D9B0A}" srcOrd="1" destOrd="0" presId="urn:microsoft.com/office/officeart/2005/8/layout/orgChart1"/>
    <dgm:cxn modelId="{F0E7B417-33B6-49C6-AFEC-1745BA906632}" type="presParOf" srcId="{70B5FC7F-FECD-4120-81E9-62AFB59240E1}" destId="{76F31820-95DE-4159-846A-4C7B12C5604A}" srcOrd="2" destOrd="0" presId="urn:microsoft.com/office/officeart/2005/8/layout/orgChart1"/>
    <dgm:cxn modelId="{473808FC-F708-46F6-A2E3-BD6B2B26B5BC}" type="presParOf" srcId="{9A95B91E-2F82-4E06-87FE-0CB65E74DA86}" destId="{4EFE764A-0C39-43D8-8E7B-6D5060B3F4CC}" srcOrd="6" destOrd="0" presId="urn:microsoft.com/office/officeart/2005/8/layout/orgChart1"/>
    <dgm:cxn modelId="{64082E41-DE07-43E9-9D03-7BEECBF73EAE}" type="presParOf" srcId="{9A95B91E-2F82-4E06-87FE-0CB65E74DA86}" destId="{E000E495-F809-4F96-A784-CD92A84A113D}" srcOrd="7" destOrd="0" presId="urn:microsoft.com/office/officeart/2005/8/layout/orgChart1"/>
    <dgm:cxn modelId="{FFFD2991-52CC-484B-9368-74F72ABD7CA6}" type="presParOf" srcId="{E000E495-F809-4F96-A784-CD92A84A113D}" destId="{A31F9FBC-0C20-47C8-AAC9-44223203D201}" srcOrd="0" destOrd="0" presId="urn:microsoft.com/office/officeart/2005/8/layout/orgChart1"/>
    <dgm:cxn modelId="{1ED35A50-CA02-4FD7-B604-6D460083216B}" type="presParOf" srcId="{A31F9FBC-0C20-47C8-AAC9-44223203D201}" destId="{920FEAC8-B952-4179-A826-56A6CFC2879A}" srcOrd="0" destOrd="0" presId="urn:microsoft.com/office/officeart/2005/8/layout/orgChart1"/>
    <dgm:cxn modelId="{10076C2A-AC04-4ACB-AFF6-6570EA6D8A34}" type="presParOf" srcId="{A31F9FBC-0C20-47C8-AAC9-44223203D201}" destId="{EABAC9D1-F4D9-4F15-AFDD-A8F40D239D4A}" srcOrd="1" destOrd="0" presId="urn:microsoft.com/office/officeart/2005/8/layout/orgChart1"/>
    <dgm:cxn modelId="{F87836E8-A960-4071-871E-73F5B8041132}" type="presParOf" srcId="{E000E495-F809-4F96-A784-CD92A84A113D}" destId="{1AC66489-4905-40B0-8FD8-7BC15B363FBE}" srcOrd="1" destOrd="0" presId="urn:microsoft.com/office/officeart/2005/8/layout/orgChart1"/>
    <dgm:cxn modelId="{00D3A206-A228-4E18-8573-645437DFA833}" type="presParOf" srcId="{E000E495-F809-4F96-A784-CD92A84A113D}" destId="{A9040DD1-8EE2-48B8-BD98-75B08D7310BD}" srcOrd="2" destOrd="0" presId="urn:microsoft.com/office/officeart/2005/8/layout/orgChart1"/>
    <dgm:cxn modelId="{31E11F77-4213-4644-98DB-2BA3C5BCC514}" type="presParOf" srcId="{D006AFAD-7ABB-4862-BB5F-E05CD05E07E5}" destId="{0D1C9DF7-87BC-4577-846F-C38D738C0A79}" srcOrd="2" destOrd="0" presId="urn:microsoft.com/office/officeart/2005/8/layout/orgChart1"/>
    <dgm:cxn modelId="{600A60BD-6853-459D-949C-3A4C24198802}" type="presParOf" srcId="{0D1C9DF7-87BC-4577-846F-C38D738C0A79}" destId="{F8337682-398C-4968-91B3-560D6F326318}" srcOrd="0" destOrd="0" presId="urn:microsoft.com/office/officeart/2005/8/layout/orgChart1"/>
    <dgm:cxn modelId="{A6844398-C33D-40BB-8424-1623969DBFB6}" type="presParOf" srcId="{0D1C9DF7-87BC-4577-846F-C38D738C0A79}" destId="{63133F53-117C-40B6-B57C-5208681B1535}" srcOrd="1" destOrd="0" presId="urn:microsoft.com/office/officeart/2005/8/layout/orgChart1"/>
    <dgm:cxn modelId="{C4246ED0-5F4C-4715-978D-25DC127F2415}" type="presParOf" srcId="{63133F53-117C-40B6-B57C-5208681B1535}" destId="{9FC9E591-0087-415C-BCB4-9A0674DA4EEC}" srcOrd="0" destOrd="0" presId="urn:microsoft.com/office/officeart/2005/8/layout/orgChart1"/>
    <dgm:cxn modelId="{96F1086A-3EB3-4146-9841-272A659DCB0A}" type="presParOf" srcId="{9FC9E591-0087-415C-BCB4-9A0674DA4EEC}" destId="{EA9D48B6-9563-4959-83D6-90571662BD3A}" srcOrd="0" destOrd="0" presId="urn:microsoft.com/office/officeart/2005/8/layout/orgChart1"/>
    <dgm:cxn modelId="{55198F0F-D9C9-4450-AF36-242530493233}" type="presParOf" srcId="{9FC9E591-0087-415C-BCB4-9A0674DA4EEC}" destId="{D1531360-AFCB-4655-BB50-A97AA1C1B39B}" srcOrd="1" destOrd="0" presId="urn:microsoft.com/office/officeart/2005/8/layout/orgChart1"/>
    <dgm:cxn modelId="{857C1C05-B29E-4DFD-9615-29A5A20B1189}" type="presParOf" srcId="{63133F53-117C-40B6-B57C-5208681B1535}" destId="{B399C4A7-8265-44C4-9A70-BFC2B380763A}" srcOrd="1" destOrd="0" presId="urn:microsoft.com/office/officeart/2005/8/layout/orgChart1"/>
    <dgm:cxn modelId="{F25F3388-30E3-453C-A6EF-6075111E1C03}" type="presParOf" srcId="{63133F53-117C-40B6-B57C-5208681B1535}" destId="{24E107B8-13D9-4C3B-8D5B-9D8C8AE234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F7D373-DF2D-4692-881E-D25444BB302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D2DBBDE-6055-4D7A-88C7-81BA6C868FE9}">
      <dgm:prSet phldrT="[Text]"/>
      <dgm:spPr/>
      <dgm:t>
        <a:bodyPr/>
        <a:lstStyle/>
        <a:p>
          <a:r>
            <a:rPr lang="en-US" dirty="0"/>
            <a:t>Committee</a:t>
          </a:r>
        </a:p>
      </dgm:t>
    </dgm:pt>
    <dgm:pt modelId="{95A93394-5683-43B1-8F3C-99264CF31B2C}" type="parTrans" cxnId="{34F2A08A-2AC1-448C-9388-24E0FEBF9D28}">
      <dgm:prSet/>
      <dgm:spPr/>
      <dgm:t>
        <a:bodyPr/>
        <a:lstStyle/>
        <a:p>
          <a:endParaRPr lang="en-US"/>
        </a:p>
      </dgm:t>
    </dgm:pt>
    <dgm:pt modelId="{05A98055-6327-4CC5-83B0-CB27ABF396FA}" type="sibTrans" cxnId="{34F2A08A-2AC1-448C-9388-24E0FEBF9D28}">
      <dgm:prSet/>
      <dgm:spPr/>
      <dgm:t>
        <a:bodyPr/>
        <a:lstStyle/>
        <a:p>
          <a:endParaRPr lang="en-US"/>
        </a:p>
      </dgm:t>
    </dgm:pt>
    <dgm:pt modelId="{C03E22C4-6E84-4F70-A29E-9B020A232A03}">
      <dgm:prSet phldrT="[Text]"/>
      <dgm:spPr/>
      <dgm:t>
        <a:bodyPr/>
        <a:lstStyle/>
        <a:p>
          <a:r>
            <a:rPr lang="en-US" dirty="0"/>
            <a:t>Executive Committee</a:t>
          </a:r>
        </a:p>
      </dgm:t>
    </dgm:pt>
    <dgm:pt modelId="{61B4C5A5-36EE-44CD-83ED-8DF6882EBE65}" type="parTrans" cxnId="{94BA7591-5683-4651-9470-E8427AD19D4A}">
      <dgm:prSet/>
      <dgm:spPr/>
      <dgm:t>
        <a:bodyPr/>
        <a:lstStyle/>
        <a:p>
          <a:endParaRPr lang="en-US"/>
        </a:p>
      </dgm:t>
    </dgm:pt>
    <dgm:pt modelId="{3A389749-FD2E-4633-95F8-3E1FBCC3ED9F}" type="sibTrans" cxnId="{94BA7591-5683-4651-9470-E8427AD19D4A}">
      <dgm:prSet/>
      <dgm:spPr/>
      <dgm:t>
        <a:bodyPr/>
        <a:lstStyle/>
        <a:p>
          <a:endParaRPr lang="en-US"/>
        </a:p>
      </dgm:t>
    </dgm:pt>
    <dgm:pt modelId="{9DAACCF0-C680-4E33-B831-36266E111FD9}">
      <dgm:prSet phldrT="[Text]"/>
      <dgm:spPr/>
      <dgm:t>
        <a:bodyPr/>
        <a:lstStyle/>
        <a:p>
          <a:r>
            <a:rPr lang="en-US" dirty="0"/>
            <a:t>Commission</a:t>
          </a:r>
        </a:p>
      </dgm:t>
    </dgm:pt>
    <dgm:pt modelId="{47CD9732-E13D-4ABA-BE82-1D734E351709}" type="parTrans" cxnId="{1A37C24E-B636-4B5D-95CE-6C82F70BF7FF}">
      <dgm:prSet/>
      <dgm:spPr/>
      <dgm:t>
        <a:bodyPr/>
        <a:lstStyle/>
        <a:p>
          <a:endParaRPr lang="en-US"/>
        </a:p>
      </dgm:t>
    </dgm:pt>
    <dgm:pt modelId="{A4FAEEF5-0149-4BFA-9C7A-4A62F630F9DF}" type="sibTrans" cxnId="{1A37C24E-B636-4B5D-95CE-6C82F70BF7FF}">
      <dgm:prSet/>
      <dgm:spPr/>
      <dgm:t>
        <a:bodyPr/>
        <a:lstStyle/>
        <a:p>
          <a:endParaRPr lang="en-US"/>
        </a:p>
      </dgm:t>
    </dgm:pt>
    <dgm:pt modelId="{427A5697-44A9-4F08-BA82-96A7C7023722}" type="pres">
      <dgm:prSet presAssocID="{12F7D373-DF2D-4692-881E-D25444BB3027}" presName="Name0" presStyleCnt="0">
        <dgm:presLayoutVars>
          <dgm:dir/>
          <dgm:animLvl val="lvl"/>
          <dgm:resizeHandles val="exact"/>
        </dgm:presLayoutVars>
      </dgm:prSet>
      <dgm:spPr/>
    </dgm:pt>
    <dgm:pt modelId="{25F8FCBD-2DEB-48CE-8F4C-A7EAAA2FC166}" type="pres">
      <dgm:prSet presAssocID="{ED2DBBDE-6055-4D7A-88C7-81BA6C868FE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CE06B4C-1F58-4C73-9891-3A455316CB66}" type="pres">
      <dgm:prSet presAssocID="{05A98055-6327-4CC5-83B0-CB27ABF396FA}" presName="parTxOnlySpace" presStyleCnt="0"/>
      <dgm:spPr/>
    </dgm:pt>
    <dgm:pt modelId="{A43A3D5A-B275-4463-A089-7D0EB7EB2FF1}" type="pres">
      <dgm:prSet presAssocID="{C03E22C4-6E84-4F70-A29E-9B020A232A0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C81549E-5C9B-4C73-AEFF-BBE457F936E3}" type="pres">
      <dgm:prSet presAssocID="{3A389749-FD2E-4633-95F8-3E1FBCC3ED9F}" presName="parTxOnlySpace" presStyleCnt="0"/>
      <dgm:spPr/>
    </dgm:pt>
    <dgm:pt modelId="{407C8153-BEA5-4431-A49A-85C27474C78B}" type="pres">
      <dgm:prSet presAssocID="{9DAACCF0-C680-4E33-B831-36266E111FD9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C7670A65-B56D-44CB-8049-177C9511CAB3}" type="presOf" srcId="{12F7D373-DF2D-4692-881E-D25444BB3027}" destId="{427A5697-44A9-4F08-BA82-96A7C7023722}" srcOrd="0" destOrd="0" presId="urn:microsoft.com/office/officeart/2005/8/layout/chevron1"/>
    <dgm:cxn modelId="{1A37C24E-B636-4B5D-95CE-6C82F70BF7FF}" srcId="{12F7D373-DF2D-4692-881E-D25444BB3027}" destId="{9DAACCF0-C680-4E33-B831-36266E111FD9}" srcOrd="2" destOrd="0" parTransId="{47CD9732-E13D-4ABA-BE82-1D734E351709}" sibTransId="{A4FAEEF5-0149-4BFA-9C7A-4A62F630F9DF}"/>
    <dgm:cxn modelId="{A2D0F054-F73B-408B-AD6B-17B1E72E360B}" type="presOf" srcId="{ED2DBBDE-6055-4D7A-88C7-81BA6C868FE9}" destId="{25F8FCBD-2DEB-48CE-8F4C-A7EAAA2FC166}" srcOrd="0" destOrd="0" presId="urn:microsoft.com/office/officeart/2005/8/layout/chevron1"/>
    <dgm:cxn modelId="{7EB9338A-DD75-4673-89D3-D2A103446F3F}" type="presOf" srcId="{9DAACCF0-C680-4E33-B831-36266E111FD9}" destId="{407C8153-BEA5-4431-A49A-85C27474C78B}" srcOrd="0" destOrd="0" presId="urn:microsoft.com/office/officeart/2005/8/layout/chevron1"/>
    <dgm:cxn modelId="{34F2A08A-2AC1-448C-9388-24E0FEBF9D28}" srcId="{12F7D373-DF2D-4692-881E-D25444BB3027}" destId="{ED2DBBDE-6055-4D7A-88C7-81BA6C868FE9}" srcOrd="0" destOrd="0" parTransId="{95A93394-5683-43B1-8F3C-99264CF31B2C}" sibTransId="{05A98055-6327-4CC5-83B0-CB27ABF396FA}"/>
    <dgm:cxn modelId="{94BA7591-5683-4651-9470-E8427AD19D4A}" srcId="{12F7D373-DF2D-4692-881E-D25444BB3027}" destId="{C03E22C4-6E84-4F70-A29E-9B020A232A03}" srcOrd="1" destOrd="0" parTransId="{61B4C5A5-36EE-44CD-83ED-8DF6882EBE65}" sibTransId="{3A389749-FD2E-4633-95F8-3E1FBCC3ED9F}"/>
    <dgm:cxn modelId="{C99C7BFD-9E1D-49D3-8C91-B17D87F42AE1}" type="presOf" srcId="{C03E22C4-6E84-4F70-A29E-9B020A232A03}" destId="{A43A3D5A-B275-4463-A089-7D0EB7EB2FF1}" srcOrd="0" destOrd="0" presId="urn:microsoft.com/office/officeart/2005/8/layout/chevron1"/>
    <dgm:cxn modelId="{DECD8E2F-B61B-40E6-9253-3D1F0D550E9E}" type="presParOf" srcId="{427A5697-44A9-4F08-BA82-96A7C7023722}" destId="{25F8FCBD-2DEB-48CE-8F4C-A7EAAA2FC166}" srcOrd="0" destOrd="0" presId="urn:microsoft.com/office/officeart/2005/8/layout/chevron1"/>
    <dgm:cxn modelId="{35831215-BCA7-4F1F-9929-0B7B5FFFDB9F}" type="presParOf" srcId="{427A5697-44A9-4F08-BA82-96A7C7023722}" destId="{2CE06B4C-1F58-4C73-9891-3A455316CB66}" srcOrd="1" destOrd="0" presId="urn:microsoft.com/office/officeart/2005/8/layout/chevron1"/>
    <dgm:cxn modelId="{7823BE0C-E48B-4872-8914-EA22BBE38BA4}" type="presParOf" srcId="{427A5697-44A9-4F08-BA82-96A7C7023722}" destId="{A43A3D5A-B275-4463-A089-7D0EB7EB2FF1}" srcOrd="2" destOrd="0" presId="urn:microsoft.com/office/officeart/2005/8/layout/chevron1"/>
    <dgm:cxn modelId="{EC898E6E-CD0A-4327-9618-CA566DC3D394}" type="presParOf" srcId="{427A5697-44A9-4F08-BA82-96A7C7023722}" destId="{6C81549E-5C9B-4C73-AEFF-BBE457F936E3}" srcOrd="3" destOrd="0" presId="urn:microsoft.com/office/officeart/2005/8/layout/chevron1"/>
    <dgm:cxn modelId="{D0E39236-22DE-4C17-8C0A-A9EE2122B496}" type="presParOf" srcId="{427A5697-44A9-4F08-BA82-96A7C7023722}" destId="{407C8153-BEA5-4431-A49A-85C27474C78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9AE20-4A8F-4037-A2B8-70EF6D603A32}">
      <dsp:nvSpPr>
        <dsp:cNvPr id="0" name=""/>
        <dsp:cNvSpPr/>
      </dsp:nvSpPr>
      <dsp:spPr>
        <a:xfrm>
          <a:off x="1044" y="953736"/>
          <a:ext cx="4073107" cy="244386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Learn about the duties of a Commissioner, the 51 seats on the body, and the functions of the Operations Committee. </a:t>
          </a:r>
        </a:p>
      </dsp:txBody>
      <dsp:txXfrm>
        <a:off x="1044" y="953736"/>
        <a:ext cx="4073107" cy="2443864"/>
      </dsp:txXfrm>
    </dsp:sp>
    <dsp:sp modelId="{F1D3407E-F381-477A-9D87-65984ADC6D08}">
      <dsp:nvSpPr>
        <dsp:cNvPr id="0" name=""/>
        <dsp:cNvSpPr/>
      </dsp:nvSpPr>
      <dsp:spPr>
        <a:xfrm>
          <a:off x="4481462" y="953736"/>
          <a:ext cx="4073107" cy="2443864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Learn how different member perspectives help facilitate a sound integrated HIV/STD prevention and care planning process.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Understand the concepts of Parity, Inclusion, Reflectiveness, and Representation.</a:t>
          </a:r>
        </a:p>
      </dsp:txBody>
      <dsp:txXfrm>
        <a:off x="4481462" y="953736"/>
        <a:ext cx="4073107" cy="24438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37682-398C-4968-91B3-560D6F326318}">
      <dsp:nvSpPr>
        <dsp:cNvPr id="0" name=""/>
        <dsp:cNvSpPr/>
      </dsp:nvSpPr>
      <dsp:spPr>
        <a:xfrm>
          <a:off x="3404579" y="1898162"/>
          <a:ext cx="161580" cy="707877"/>
        </a:xfrm>
        <a:custGeom>
          <a:avLst/>
          <a:gdLst/>
          <a:ahLst/>
          <a:cxnLst/>
          <a:rect l="0" t="0" r="0" b="0"/>
          <a:pathLst>
            <a:path>
              <a:moveTo>
                <a:pt x="161580" y="0"/>
              </a:moveTo>
              <a:lnTo>
                <a:pt x="161580" y="707877"/>
              </a:lnTo>
              <a:lnTo>
                <a:pt x="0" y="7078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E764A-0C39-43D8-8E7B-6D5060B3F4CC}">
      <dsp:nvSpPr>
        <dsp:cNvPr id="0" name=""/>
        <dsp:cNvSpPr/>
      </dsp:nvSpPr>
      <dsp:spPr>
        <a:xfrm>
          <a:off x="3566160" y="1898162"/>
          <a:ext cx="2793038" cy="141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174"/>
              </a:lnTo>
              <a:lnTo>
                <a:pt x="2793038" y="1254174"/>
              </a:lnTo>
              <a:lnTo>
                <a:pt x="2793038" y="14157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97717-0555-4496-81AC-968C300A4BA1}">
      <dsp:nvSpPr>
        <dsp:cNvPr id="0" name=""/>
        <dsp:cNvSpPr/>
      </dsp:nvSpPr>
      <dsp:spPr>
        <a:xfrm>
          <a:off x="3566160" y="1898162"/>
          <a:ext cx="931012" cy="141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174"/>
              </a:lnTo>
              <a:lnTo>
                <a:pt x="931012" y="1254174"/>
              </a:lnTo>
              <a:lnTo>
                <a:pt x="931012" y="14157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604B32-DEF2-4ABC-91FF-04567391E263}">
      <dsp:nvSpPr>
        <dsp:cNvPr id="0" name=""/>
        <dsp:cNvSpPr/>
      </dsp:nvSpPr>
      <dsp:spPr>
        <a:xfrm>
          <a:off x="2635147" y="1898162"/>
          <a:ext cx="931012" cy="1415755"/>
        </a:xfrm>
        <a:custGeom>
          <a:avLst/>
          <a:gdLst/>
          <a:ahLst/>
          <a:cxnLst/>
          <a:rect l="0" t="0" r="0" b="0"/>
          <a:pathLst>
            <a:path>
              <a:moveTo>
                <a:pt x="931012" y="0"/>
              </a:moveTo>
              <a:lnTo>
                <a:pt x="931012" y="1254174"/>
              </a:lnTo>
              <a:lnTo>
                <a:pt x="0" y="1254174"/>
              </a:lnTo>
              <a:lnTo>
                <a:pt x="0" y="14157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A5299-D045-40C8-8507-C86623854846}">
      <dsp:nvSpPr>
        <dsp:cNvPr id="0" name=""/>
        <dsp:cNvSpPr/>
      </dsp:nvSpPr>
      <dsp:spPr>
        <a:xfrm>
          <a:off x="773121" y="1898162"/>
          <a:ext cx="2793038" cy="1415755"/>
        </a:xfrm>
        <a:custGeom>
          <a:avLst/>
          <a:gdLst/>
          <a:ahLst/>
          <a:cxnLst/>
          <a:rect l="0" t="0" r="0" b="0"/>
          <a:pathLst>
            <a:path>
              <a:moveTo>
                <a:pt x="2793038" y="0"/>
              </a:moveTo>
              <a:lnTo>
                <a:pt x="2793038" y="1254174"/>
              </a:lnTo>
              <a:lnTo>
                <a:pt x="0" y="1254174"/>
              </a:lnTo>
              <a:lnTo>
                <a:pt x="0" y="14157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A931F9-4680-4989-A49A-9EE296956481}">
      <dsp:nvSpPr>
        <dsp:cNvPr id="0" name=""/>
        <dsp:cNvSpPr/>
      </dsp:nvSpPr>
      <dsp:spPr>
        <a:xfrm>
          <a:off x="2796727" y="1128730"/>
          <a:ext cx="1538864" cy="769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COH</a:t>
          </a:r>
        </a:p>
      </dsp:txBody>
      <dsp:txXfrm>
        <a:off x="2796727" y="1128730"/>
        <a:ext cx="1538864" cy="769432"/>
      </dsp:txXfrm>
    </dsp:sp>
    <dsp:sp modelId="{0410E574-1E2E-464C-AE80-A0CA63C3FA83}">
      <dsp:nvSpPr>
        <dsp:cNvPr id="0" name=""/>
        <dsp:cNvSpPr/>
      </dsp:nvSpPr>
      <dsp:spPr>
        <a:xfrm>
          <a:off x="3689" y="3313917"/>
          <a:ext cx="1538864" cy="769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Operations</a:t>
          </a:r>
        </a:p>
      </dsp:txBody>
      <dsp:txXfrm>
        <a:off x="3689" y="3313917"/>
        <a:ext cx="1538864" cy="769432"/>
      </dsp:txXfrm>
    </dsp:sp>
    <dsp:sp modelId="{60061B5C-2E73-4CA6-BC6A-A1EF35E4554F}">
      <dsp:nvSpPr>
        <dsp:cNvPr id="0" name=""/>
        <dsp:cNvSpPr/>
      </dsp:nvSpPr>
      <dsp:spPr>
        <a:xfrm>
          <a:off x="1865715" y="3313917"/>
          <a:ext cx="1538864" cy="769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Standards and Best Practices</a:t>
          </a:r>
        </a:p>
      </dsp:txBody>
      <dsp:txXfrm>
        <a:off x="1865715" y="3313917"/>
        <a:ext cx="1538864" cy="769432"/>
      </dsp:txXfrm>
    </dsp:sp>
    <dsp:sp modelId="{3F680D2B-9269-4208-BA54-476FBC09B047}">
      <dsp:nvSpPr>
        <dsp:cNvPr id="0" name=""/>
        <dsp:cNvSpPr/>
      </dsp:nvSpPr>
      <dsp:spPr>
        <a:xfrm>
          <a:off x="3727740" y="3313917"/>
          <a:ext cx="1538864" cy="769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Planning, Priorities and Allocations</a:t>
          </a:r>
        </a:p>
      </dsp:txBody>
      <dsp:txXfrm>
        <a:off x="3727740" y="3313917"/>
        <a:ext cx="1538864" cy="769432"/>
      </dsp:txXfrm>
    </dsp:sp>
    <dsp:sp modelId="{920FEAC8-B952-4179-A826-56A6CFC2879A}">
      <dsp:nvSpPr>
        <dsp:cNvPr id="0" name=""/>
        <dsp:cNvSpPr/>
      </dsp:nvSpPr>
      <dsp:spPr>
        <a:xfrm>
          <a:off x="5589766" y="3313917"/>
          <a:ext cx="1538864" cy="769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Public Policy</a:t>
          </a:r>
        </a:p>
      </dsp:txBody>
      <dsp:txXfrm>
        <a:off x="5589766" y="3313917"/>
        <a:ext cx="1538864" cy="769432"/>
      </dsp:txXfrm>
    </dsp:sp>
    <dsp:sp modelId="{EA9D48B6-9563-4959-83D6-90571662BD3A}">
      <dsp:nvSpPr>
        <dsp:cNvPr id="0" name=""/>
        <dsp:cNvSpPr/>
      </dsp:nvSpPr>
      <dsp:spPr>
        <a:xfrm>
          <a:off x="1865715" y="2221323"/>
          <a:ext cx="1538864" cy="769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Executive Committee</a:t>
          </a:r>
        </a:p>
      </dsp:txBody>
      <dsp:txXfrm>
        <a:off x="1865715" y="2221323"/>
        <a:ext cx="1538864" cy="769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8FCBD-2DEB-48CE-8F4C-A7EAAA2FC166}">
      <dsp:nvSpPr>
        <dsp:cNvPr id="0" name=""/>
        <dsp:cNvSpPr/>
      </dsp:nvSpPr>
      <dsp:spPr>
        <a:xfrm>
          <a:off x="2310" y="816531"/>
          <a:ext cx="2815028" cy="11260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Committee</a:t>
          </a:r>
        </a:p>
      </dsp:txBody>
      <dsp:txXfrm>
        <a:off x="565316" y="816531"/>
        <a:ext cx="1689017" cy="1126011"/>
      </dsp:txXfrm>
    </dsp:sp>
    <dsp:sp modelId="{A43A3D5A-B275-4463-A089-7D0EB7EB2FF1}">
      <dsp:nvSpPr>
        <dsp:cNvPr id="0" name=""/>
        <dsp:cNvSpPr/>
      </dsp:nvSpPr>
      <dsp:spPr>
        <a:xfrm>
          <a:off x="2535835" y="816531"/>
          <a:ext cx="2815028" cy="11260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Executive Committee</a:t>
          </a:r>
        </a:p>
      </dsp:txBody>
      <dsp:txXfrm>
        <a:off x="3098841" y="816531"/>
        <a:ext cx="1689017" cy="1126011"/>
      </dsp:txXfrm>
    </dsp:sp>
    <dsp:sp modelId="{407C8153-BEA5-4431-A49A-85C27474C78B}">
      <dsp:nvSpPr>
        <dsp:cNvPr id="0" name=""/>
        <dsp:cNvSpPr/>
      </dsp:nvSpPr>
      <dsp:spPr>
        <a:xfrm>
          <a:off x="5069361" y="816531"/>
          <a:ext cx="2815028" cy="11260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Commission</a:t>
          </a:r>
        </a:p>
      </dsp:txBody>
      <dsp:txXfrm>
        <a:off x="5632367" y="816531"/>
        <a:ext cx="1689017" cy="1126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431" y="0"/>
            <a:ext cx="3041494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	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0947"/>
            <a:ext cx="3041494" cy="464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+mn-lt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431" y="8840947"/>
            <a:ext cx="3041494" cy="464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915E9CE-C72F-43F6-A7F3-DF20FAD3AB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24B70E-0BCC-4184-BFD0-79645B59A4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494" cy="46656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66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494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431" y="0"/>
            <a:ext cx="3041494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4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49787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358" y="4419680"/>
            <a:ext cx="5149209" cy="418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947"/>
            <a:ext cx="3041494" cy="464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431" y="8840947"/>
            <a:ext cx="3041494" cy="464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0CDF7A0-8281-483B-8DA1-DCE83F0D7C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50644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5733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809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8655-3BA2-4056-A975-4DD021A18E20}" type="slidenum">
              <a:rPr lang="en-US" smtClean="0"/>
              <a:t>26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/>
              <a:t>DRAFT - FOR COMMISSIONER USE ONLY</a:t>
            </a:r>
          </a:p>
        </p:txBody>
      </p:sp>
    </p:spTree>
    <p:extLst>
      <p:ext uri="{BB962C8B-B14F-4D97-AF65-F5344CB8AC3E}">
        <p14:creationId xmlns:p14="http://schemas.microsoft.com/office/powerpoint/2010/main" val="3289028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797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751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814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410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4852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614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53D56-2A13-4727-B30C-BF581B82EC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89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80566-B276-4861-85A6-340F077179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730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07B60-1B78-41F6-A50B-1FD939ECF1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74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6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71450">
              <a:buClr>
                <a:srgbClr val="7030A0"/>
              </a:buClr>
              <a:buFont typeface="Wingdings" panose="05000000000000000000" pitchFamily="2" charset="2"/>
              <a:buChar char=""/>
              <a:defRPr sz="3000"/>
            </a:lvl1pPr>
            <a:lvl2pPr marL="514350" indent="-171450">
              <a:buFont typeface="Calibri" panose="020F0502020204030204" pitchFamily="34" charset="0"/>
              <a:buChar char="–"/>
              <a:defRPr sz="28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1FC83-7089-4669-AF39-B88459934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059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53B92-D7CC-4010-BA6D-57ED062842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51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A4C48-C51E-4676-946A-D124CFF4E3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9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BB868-7D37-4145-BA26-6FA2CAC806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37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77F23-DA7B-4FE0-962C-AF45298472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57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F570A-1C91-4504-8DC9-9889926DE3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19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8D02B-4CED-4CB3-B116-64BAB0117F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48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5AB3-3731-4ED3-A9A0-2D4156DF7C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97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 Second level</a:t>
            </a:r>
          </a:p>
          <a:p>
            <a:pPr lvl="2"/>
            <a:r>
              <a:rPr lang="en-US" altLang="en-US"/>
              <a:t> 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51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5F6392-CF1F-4BD9-A4BC-BDFF045A91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 kern="1200">
          <a:solidFill>
            <a:srgbClr val="00206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002060"/>
          </a:solidFill>
          <a:latin typeface="Tahoma" panose="020B0604030504040204" pitchFamily="34" charset="0"/>
          <a:cs typeface="Tahoma" panose="020B060403050404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002060"/>
          </a:solidFill>
          <a:latin typeface="Tahoma" panose="020B0604030504040204" pitchFamily="34" charset="0"/>
          <a:cs typeface="Tahoma" panose="020B060403050404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002060"/>
          </a:solidFill>
          <a:latin typeface="Tahoma" panose="020B0604030504040204" pitchFamily="34" charset="0"/>
          <a:cs typeface="Tahoma" panose="020B060403050404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002060"/>
          </a:solidFill>
          <a:latin typeface="Tahoma" panose="020B0604030504040204" pitchFamily="34" charset="0"/>
          <a:cs typeface="Tahoma" panose="020B060403050404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Clr>
          <a:srgbClr val="002060"/>
        </a:buClr>
        <a:buFont typeface="Wingdings" pitchFamily="2" charset="2"/>
        <a:buChar char="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Clr>
          <a:srgbClr val="002060"/>
        </a:buClr>
        <a:buFont typeface="Symbol" pitchFamily="18" charset="2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Clr>
          <a:srgbClr val="00206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_Calendar_page_icon.sv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-sa/3.0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eop.lacounty.gov/policy-of-equity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hyperlink" Target="mailto:hivcomm@lachiv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nicubunu.blogspot.com/2013/11/mist-wallpapers.html" TargetMode="External"/><Relationship Id="rId5" Type="http://schemas.openxmlformats.org/officeDocument/2006/relationships/hyperlink" Target="https://creativecommons.org/licenses/by/3.0/" TargetMode="External"/><Relationship Id="rId4" Type="http://schemas.openxmlformats.org/officeDocument/2006/relationships/hyperlink" Target="http://khael-justthinking.blogspot.com/2011/08/shades-of-blue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/>
          <p:nvPr/>
        </p:nvSpPr>
        <p:spPr>
          <a:xfrm>
            <a:off x="0" y="1"/>
            <a:ext cx="9144000" cy="1569493"/>
          </a:xfrm>
          <a:prstGeom prst="rect">
            <a:avLst/>
          </a:prstGeom>
          <a:solidFill>
            <a:srgbClr val="4472C4">
              <a:lumMod val="75000"/>
            </a:srgbClr>
          </a:solidFill>
          <a:ln w="6350">
            <a:solidFill>
              <a:srgbClr val="4472C4">
                <a:lumMod val="75000"/>
              </a:srgb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sz="2800" kern="0" cap="all" dirty="0">
                <a:solidFill>
                  <a:srgbClr val="FFFFFF"/>
                </a:solidFill>
                <a:latin typeface="Franklin Gothic Demi Cond" panose="020B0706030402020204" pitchFamily="34" charset="0"/>
                <a:ea typeface="Calibri" panose="020F0502020204030204" pitchFamily="34" charset="0"/>
                <a:cs typeface="Leelawadee UI" panose="020B0502040204020203" pitchFamily="34" charset="-34"/>
              </a:rPr>
              <a:t>VIRTUAL TRAINING SERIES</a:t>
            </a:r>
            <a:endParaRPr lang="en-US" sz="1100" kern="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"/>
          <p:cNvSpPr txBox="1"/>
          <p:nvPr/>
        </p:nvSpPr>
        <p:spPr>
          <a:xfrm>
            <a:off x="950496" y="2429301"/>
            <a:ext cx="7142626" cy="156949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2F5496"/>
                </a:solidFill>
                <a:latin typeface="Franklin Gothic Demi Cond" panose="020B0706030402020204" pitchFamily="34" charset="0"/>
                <a:ea typeface="Calibri" panose="020F0502020204030204" pitchFamily="34" charset="0"/>
                <a:cs typeface="Leelawadee UI" panose="020B0502040204020203" pitchFamily="34" charset="-34"/>
              </a:rPr>
              <a:t>Membership Structure and Responsibilities</a:t>
            </a:r>
          </a:p>
        </p:txBody>
      </p:sp>
      <p:pic>
        <p:nvPicPr>
          <p:cNvPr id="12" name="Picture 11" descr="LACOUNTY-HIV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306" y="5879506"/>
            <a:ext cx="2295383" cy="7484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857AFD6D-770E-419D-BB97-880032CCF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30720"/>
            <a:ext cx="6858000" cy="1655762"/>
          </a:xfrm>
        </p:spPr>
        <p:txBody>
          <a:bodyPr/>
          <a:lstStyle/>
          <a:p>
            <a:r>
              <a:rPr lang="en-US" dirty="0"/>
              <a:t>October 1, 2020</a:t>
            </a:r>
          </a:p>
          <a:p>
            <a:r>
              <a:rPr lang="en-US" dirty="0"/>
              <a:t>10:00am to 11:30am</a:t>
            </a:r>
          </a:p>
          <a:p>
            <a:r>
              <a:rPr lang="en-US" dirty="0"/>
              <a:t>Via Cisco WebEx</a:t>
            </a:r>
          </a:p>
          <a:p>
            <a:r>
              <a:rPr lang="en-US" dirty="0"/>
              <a:t>Presented by COH Operations Committee Co-Chairs, Joseph Green &amp; Juan Preciado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5D6C98-3DA1-4EDF-AB84-64D97913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53D56-2A13-4727-B30C-BF581B82EC32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070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E6D05-A587-4F71-A653-3A375607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Committees and Working Units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4E2D7-ED70-4BBD-9D24-E0AED9F91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Commission completes a majority of its work through a strong committee and working unit structure.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AEB4A-8E67-48E9-B691-2CA9C3D15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1FC83-7089-4669-AF39-B884599342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B11502A-DA30-4686-84D9-6ED1C9D951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0571140"/>
              </p:ext>
            </p:extLst>
          </p:nvPr>
        </p:nvGraphicFramePr>
        <p:xfrm>
          <a:off x="628650" y="3733800"/>
          <a:ext cx="7886700" cy="2759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E3F43B-39B2-426E-9F72-17681290AA1A}"/>
              </a:ext>
            </a:extLst>
          </p:cNvPr>
          <p:cNvSpPr/>
          <p:nvPr/>
        </p:nvSpPr>
        <p:spPr>
          <a:xfrm>
            <a:off x="628650" y="3429000"/>
            <a:ext cx="775335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Decision-Making Process</a:t>
            </a:r>
          </a:p>
        </p:txBody>
      </p:sp>
    </p:spTree>
    <p:extLst>
      <p:ext uri="{BB962C8B-B14F-4D97-AF65-F5344CB8AC3E}">
        <p14:creationId xmlns:p14="http://schemas.microsoft.com/office/powerpoint/2010/main" val="3741683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738E6F-D8E1-4026-86F7-F30E09D3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1F570A-1C91-4504-8DC9-9889926DE39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7" name="Picture 6" descr="A picture containing object, candelabra&#10;&#10;Description automatically generated">
            <a:extLst>
              <a:ext uri="{FF2B5EF4-FFF2-40B4-BE49-F238E27FC236}">
                <a16:creationId xmlns:a16="http://schemas.microsoft.com/office/drawing/2014/main" id="{8E01A8CF-494F-41BF-8C4F-60BEE9208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8600" y="0"/>
            <a:ext cx="86106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1430294-9F34-484F-99BF-7EFBD90D5F8B}"/>
              </a:ext>
            </a:extLst>
          </p:cNvPr>
          <p:cNvSpPr txBox="1"/>
          <p:nvPr/>
        </p:nvSpPr>
        <p:spPr>
          <a:xfrm>
            <a:off x="1736824" y="6858000"/>
            <a:ext cx="56703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en.wikipedia.org/wiki/File:Blank_Calendar_page_icon.svg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AFE3859-5233-4D1A-9C99-D02463228E1B}"/>
              </a:ext>
            </a:extLst>
          </p:cNvPr>
          <p:cNvSpPr/>
          <p:nvPr/>
        </p:nvSpPr>
        <p:spPr>
          <a:xfrm>
            <a:off x="304800" y="2789956"/>
            <a:ext cx="8534400" cy="36870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Attendance requirements: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All regularly scheduled Commission meetings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Monthly Committee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Priority allocation setting meetings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Orientation and training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Annual Meeting (November)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55ECCA-53EE-4188-B8D2-4DBF36797FBF}"/>
              </a:ext>
            </a:extLst>
          </p:cNvPr>
          <p:cNvSpPr txBox="1"/>
          <p:nvPr/>
        </p:nvSpPr>
        <p:spPr>
          <a:xfrm>
            <a:off x="2209800" y="1453102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 Commissioner’s Calendar</a:t>
            </a:r>
          </a:p>
        </p:txBody>
      </p:sp>
    </p:spTree>
    <p:extLst>
      <p:ext uri="{BB962C8B-B14F-4D97-AF65-F5344CB8AC3E}">
        <p14:creationId xmlns:p14="http://schemas.microsoft.com/office/powerpoint/2010/main" val="1181371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Membership recruitment, retention, outreach, and engagement</a:t>
            </a:r>
          </a:p>
          <a:p>
            <a:r>
              <a:rPr lang="en-US" dirty="0"/>
              <a:t>Leadership development and mentorship</a:t>
            </a:r>
          </a:p>
          <a:p>
            <a:r>
              <a:rPr lang="en-US" dirty="0"/>
              <a:t>Bylaws, policies, and procedures</a:t>
            </a:r>
          </a:p>
          <a:p>
            <a:r>
              <a:rPr lang="en-US" dirty="0"/>
              <a:t>Ensure parity, inclusion and representation</a:t>
            </a:r>
          </a:p>
          <a:p>
            <a:r>
              <a:rPr lang="en-US" dirty="0"/>
              <a:t>Promote HIV services</a:t>
            </a:r>
          </a:p>
          <a:p>
            <a:r>
              <a:rPr lang="en-US" dirty="0"/>
              <a:t>Assessment of Administrative Mechanism (AAM)</a:t>
            </a:r>
          </a:p>
          <a:p>
            <a:r>
              <a:rPr lang="en-US" dirty="0"/>
              <a:t>Training</a:t>
            </a:r>
          </a:p>
        </p:txBody>
      </p:sp>
      <p:cxnSp>
        <p:nvCxnSpPr>
          <p:cNvPr id="5" name="Straight Connector 4" descr="line" title="line"/>
          <p:cNvCxnSpPr/>
          <p:nvPr/>
        </p:nvCxnSpPr>
        <p:spPr>
          <a:xfrm flipV="1">
            <a:off x="836613" y="1454150"/>
            <a:ext cx="7678737" cy="1588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044DD-13AF-4257-9154-4E4FFE71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1FC83-7089-4669-AF39-B884599342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1770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138113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Assessment of the Efficiency of the Administrative Mechanism(AAM)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712788" y="1520825"/>
            <a:ext cx="7772400" cy="4595813"/>
          </a:xfrm>
        </p:spPr>
        <p:txBody>
          <a:bodyPr/>
          <a:lstStyle/>
          <a:p>
            <a:pPr eaLnBrk="1" hangingPunct="1">
              <a:spcBef>
                <a:spcPct val="15000"/>
              </a:spcBef>
            </a:pPr>
            <a:r>
              <a:rPr lang="en-US" altLang="en-US" sz="2600" b="1" dirty="0"/>
              <a:t>COH responsibility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en-US" sz="2600" b="1" dirty="0"/>
              <a:t>Legislation requires PC to </a:t>
            </a:r>
            <a:r>
              <a:rPr lang="en-US" altLang="en-US" sz="2600" dirty="0"/>
              <a:t>“assess the efficiency of the administrative mechanism in rapidly allocating funds to the areas of greatest need within the eligible area” </a:t>
            </a:r>
            <a:endParaRPr lang="en-US" altLang="en-US" sz="2600" b="1" dirty="0"/>
          </a:p>
          <a:p>
            <a:pPr eaLnBrk="1" hangingPunct="1">
              <a:spcBef>
                <a:spcPct val="15000"/>
              </a:spcBef>
            </a:pPr>
            <a:r>
              <a:rPr lang="en-US" altLang="en-US" sz="2600" dirty="0"/>
              <a:t>Should be done annually – directly or through a consultant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en-US" sz="2600" dirty="0"/>
              <a:t>Involves assessing how efficiently DHSP does procurement, disburses funds, supports the COH’s planning process, and adheres to COH priorities and allocations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en-US" sz="2600" dirty="0"/>
              <a:t>Written report goes to DHSP, which indicates what action it will take to address any identified problem areas</a:t>
            </a:r>
          </a:p>
          <a:p>
            <a:pPr eaLnBrk="1" hangingPunct="1">
              <a:spcBef>
                <a:spcPct val="15000"/>
              </a:spcBef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 eaLnBrk="1" hangingPunct="1"/>
            <a:endParaRPr lang="en-US" altLang="en-US" sz="2800" b="1" dirty="0"/>
          </a:p>
        </p:txBody>
      </p:sp>
      <p:cxnSp>
        <p:nvCxnSpPr>
          <p:cNvPr id="5" name="Straight Connector 4" descr="line" title="line"/>
          <p:cNvCxnSpPr/>
          <p:nvPr/>
        </p:nvCxnSpPr>
        <p:spPr>
          <a:xfrm>
            <a:off x="527050" y="1281113"/>
            <a:ext cx="79883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1223D1-8A77-40DF-9B6E-5A51A8BB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1FC83-7089-4669-AF39-B884599342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948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DHSP and COH Roles and Responsibilities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828800"/>
            <a:ext cx="7981950" cy="452755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DHSP and COH = two independent entities, both with legislative authority and roles</a:t>
            </a:r>
          </a:p>
          <a:p>
            <a:pPr eaLnBrk="1" hangingPunct="1"/>
            <a:r>
              <a:rPr lang="en-US" altLang="en-US" sz="2800" dirty="0"/>
              <a:t>Some roles belong to one entity and some are shared</a:t>
            </a:r>
          </a:p>
          <a:p>
            <a:pPr eaLnBrk="1" hangingPunct="1"/>
            <a:r>
              <a:rPr lang="en-US" altLang="en-US" sz="2800" dirty="0"/>
              <a:t>Effectiveness requires clear understanding of the roles and responsibilities of each entity, </a:t>
            </a:r>
            <a:r>
              <a:rPr lang="en-US" altLang="en-US" sz="2800" i="1" dirty="0"/>
              <a:t>plus:</a:t>
            </a:r>
          </a:p>
          <a:p>
            <a:pPr lvl="1" eaLnBrk="1" hangingPunct="1"/>
            <a:r>
              <a:rPr lang="en-US" altLang="en-US" sz="2600" i="1" dirty="0"/>
              <a:t> </a:t>
            </a:r>
            <a:r>
              <a:rPr lang="en-US" altLang="en-US" sz="2600" dirty="0"/>
              <a:t>Communications, information sharing, and collaboration between the recipient, COH, and COH support staff</a:t>
            </a:r>
          </a:p>
          <a:p>
            <a:pPr lvl="1" eaLnBrk="1" hangingPunct="1"/>
            <a:r>
              <a:rPr lang="en-US" altLang="en-US" sz="2600" dirty="0"/>
              <a:t> Ongoing consumer and community involvement</a:t>
            </a:r>
          </a:p>
          <a:p>
            <a:pPr eaLnBrk="1" hangingPunct="1"/>
            <a:endParaRPr lang="en-US" altLang="en-US" sz="2600" dirty="0"/>
          </a:p>
        </p:txBody>
      </p:sp>
      <p:cxnSp>
        <p:nvCxnSpPr>
          <p:cNvPr id="5" name="Straight Connector 4" descr="line" title="line"/>
          <p:cNvCxnSpPr/>
          <p:nvPr/>
        </p:nvCxnSpPr>
        <p:spPr>
          <a:xfrm flipV="1">
            <a:off x="779463" y="1620838"/>
            <a:ext cx="7678737" cy="1587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2BD3A0-58CD-4B8F-A402-4CD047F6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1FC83-7089-4669-AF39-B884599342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planning council, recipient, and CEO roles and responsibilities" title="table"/>
          <p:cNvGraphicFramePr>
            <a:graphicFrameLocks noGrp="1"/>
          </p:cNvGraphicFramePr>
          <p:nvPr/>
        </p:nvGraphicFramePr>
        <p:xfrm>
          <a:off x="119063" y="792591"/>
          <a:ext cx="8686800" cy="5531789"/>
        </p:xfrm>
        <a:graphic>
          <a:graphicData uri="http://schemas.openxmlformats.org/drawingml/2006/table">
            <a:tbl>
              <a:tblPr firstRow="1"/>
              <a:tblGrid>
                <a:gridCol w="3233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7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94"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Task</a:t>
                      </a:r>
                    </a:p>
                  </a:txBody>
                  <a:tcPr marL="52397" marR="5239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Committee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DHSP</a:t>
                      </a:r>
                      <a:endParaRPr kumimoji="0" lang="en-US" alt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COH</a:t>
                      </a:r>
                      <a:endParaRPr kumimoji="0" lang="en-US" alt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6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Carry Out Needs Assessment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PP&amp;A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462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 Comprehensive Planning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PP&amp;A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451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Set Priorities</a:t>
                      </a: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PP&amp;A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B9CA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50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Allocate Resources</a:t>
                      </a: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PP&amp;A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B9CA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65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Manage Procurement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B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965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Monitor Contracts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B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1687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Evaluate Effectiveness of Planning Activities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PP&amp;A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4862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Evaluate Effectiveness of Care Strategies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SBP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3258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 Quality Management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SBP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  <a:endParaRPr kumimoji="0" lang="en-US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[Care Standards &amp;  Committee Involvement]</a:t>
                      </a: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9143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 the Efficiency of the Administrative Mechanism</a:t>
                      </a: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Operations</a:t>
                      </a: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B9CA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Clr>
                          <a:srgbClr val="002060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Symbol" panose="05050102010706020507" pitchFamily="18" charset="2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Clr>
                          <a:srgbClr val="002060"/>
                        </a:buClr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79143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 Recruitment, Retention and Training</a:t>
                      </a: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Operations</a:t>
                      </a: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DB9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52397" marR="52397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716976"/>
                  </a:ext>
                </a:extLst>
              </a:tr>
            </a:tbl>
          </a:graphicData>
        </a:graphic>
      </p:graphicFrame>
      <p:sp>
        <p:nvSpPr>
          <p:cNvPr id="38992" name="TextBox 3"/>
          <p:cNvSpPr txBox="1">
            <a:spLocks noChangeArrowheads="1"/>
          </p:cNvSpPr>
          <p:nvPr/>
        </p:nvSpPr>
        <p:spPr bwMode="auto">
          <a:xfrm>
            <a:off x="119063" y="6357938"/>
            <a:ext cx="5503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dirty="0">
                <a:solidFill>
                  <a:srgbClr val="FF0000"/>
                </a:solidFill>
              </a:rPr>
              <a:t>* </a:t>
            </a:r>
            <a:r>
              <a:rPr lang="en-US" altLang="en-US" sz="2000" dirty="0">
                <a:solidFill>
                  <a:srgbClr val="FF0000"/>
                </a:solidFill>
                <a:latin typeface="Arial Narrow" pitchFamily="34" charset="0"/>
              </a:rPr>
              <a:t>Sole responsibility of RWHAP Part A Planning Councils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9063" y="365125"/>
            <a:ext cx="8643937" cy="396875"/>
          </a:xfrm>
        </p:spPr>
        <p:txBody>
          <a:bodyPr/>
          <a:lstStyle/>
          <a:p>
            <a:pPr lvl="0" algn="ctr" eaLnBrk="1" hangingPunct="1">
              <a:lnSpc>
                <a:spcPct val="115000"/>
              </a:lnSpc>
            </a:pPr>
            <a:r>
              <a:rPr lang="en-US" altLang="en-US" sz="2400" dirty="0">
                <a:latin typeface="Calibri" panose="020F0502020204030204" pitchFamily="34" charset="0"/>
              </a:rPr>
              <a:t>COH, DHSP, Roles &amp; Responsibilities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8C983-8E90-4161-85BF-A9E440E0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77F23-DA7B-4FE0-962C-AF452984723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3CEF-75B4-432F-ADDF-4EE9EE163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2" y="2356961"/>
            <a:ext cx="6858000" cy="2073021"/>
          </a:xfrm>
        </p:spPr>
        <p:txBody>
          <a:bodyPr anchor="ctr">
            <a:normAutofit/>
          </a:bodyPr>
          <a:lstStyle/>
          <a:p>
            <a:r>
              <a:rPr lang="en-US" sz="4575" dirty="0"/>
              <a:t>Parity, Inclusion and Representation (PIR)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EB4F31-D5DD-4E6E-B772-73096E9DD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184" y="5091113"/>
            <a:ext cx="6193632" cy="473869"/>
          </a:xfrm>
        </p:spPr>
        <p:txBody>
          <a:bodyPr anchor="ctr">
            <a:normAutofit/>
          </a:bodyPr>
          <a:lstStyle/>
          <a:p>
            <a:r>
              <a:rPr lang="en-US" sz="2100" dirty="0"/>
              <a:t>Los Angeles County Commission on HIV (COH)</a:t>
            </a:r>
          </a:p>
        </p:txBody>
      </p:sp>
    </p:spTree>
    <p:extLst>
      <p:ext uri="{BB962C8B-B14F-4D97-AF65-F5344CB8AC3E}">
        <p14:creationId xmlns:p14="http://schemas.microsoft.com/office/powerpoint/2010/main" val="3830641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9A8B80D-9AEB-4E80-83D7-0052510B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300">
                <a:solidFill>
                  <a:srgbClr val="FFFFFF"/>
                </a:solidFill>
              </a:rPr>
              <a:t>From the COH Ordinance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C79B2E-B7F2-4590-8C33-747820298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600" dirty="0"/>
              <a:t>"Parity, Inclusion and Representation (PIR)" is the CDC principle to ensure that all HIV planning council members can: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600" dirty="0"/>
              <a:t>participate equally (parity), 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600" dirty="0"/>
              <a:t>that the planning process actively includes a diversity of views, perspectives and stakeholders (inclusion), and that 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600" dirty="0"/>
              <a:t>members should represent the range of ethnicities, gender, backgrounds and other characteristics of people affected by HIV (representation).</a:t>
            </a:r>
          </a:p>
        </p:txBody>
      </p:sp>
    </p:spTree>
    <p:extLst>
      <p:ext uri="{BB962C8B-B14F-4D97-AF65-F5344CB8AC3E}">
        <p14:creationId xmlns:p14="http://schemas.microsoft.com/office/powerpoint/2010/main" val="1484642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D7B06E-FB69-4AB9-8CA9-50B6304F1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Ryan White Legislation: “Reflectiveness”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731E1-1A62-40F5-958B-A8C300727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Planning Council (PC) “shall reflect in its composition the demographics of the population of individuals with HIV/AIDS in the eligible area involved, with particular consideration given to disproportionately affected and historically underserved groups and subpopulations” [Section 2602(b)(1)]</a:t>
            </a:r>
          </a:p>
        </p:txBody>
      </p:sp>
    </p:spTree>
    <p:extLst>
      <p:ext uri="{BB962C8B-B14F-4D97-AF65-F5344CB8AC3E}">
        <p14:creationId xmlns:p14="http://schemas.microsoft.com/office/powerpoint/2010/main" val="3591916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92EF4-F5EA-4698-B2E1-54A5DC21E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HRSA Expectations: “Reflectiveness”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0B0D9-D2D7-483F-AE49-3E962814A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sz="1400"/>
              <a:t>“Reflectiveness is the extent to which the demographics of the planning council’s membership look like the epidemic of HIV/AIDS in the EMA/TGA.” </a:t>
            </a:r>
          </a:p>
          <a:p>
            <a:r>
              <a:rPr lang="en-US" sz="1400"/>
              <a:t>Must include “at least the following: race/ethnicity, gender, and age at diagnosis.”</a:t>
            </a:r>
          </a:p>
          <a:p>
            <a:r>
              <a:rPr lang="en-US" sz="1400"/>
              <a:t>Reflectiveness required for both the whole planning council membership and the consumer membership. </a:t>
            </a:r>
          </a:p>
          <a:p>
            <a:r>
              <a:rPr lang="en-US" sz="1400"/>
              <a:t>PLWH should be selected “without regard to the individual’s stage of disease.” </a:t>
            </a:r>
          </a:p>
          <a:p>
            <a:r>
              <a:rPr lang="en-US" sz="1400"/>
              <a:t>“Reflectiveness does not mean that membership must identically mirror local HIV/AIDS demographics.” [p 111] </a:t>
            </a:r>
          </a:p>
          <a:p>
            <a:r>
              <a:rPr lang="en-US" sz="1400"/>
              <a:t>“The composition of the PC or planning body must reflect the demographics of the HIV/AIDS epidemic in the EMA/TGA.” [FOA HRSA-17-030, RWHAP Part A Continuing Continuation for FY 2017, p 22] </a:t>
            </a:r>
          </a:p>
          <a:p>
            <a:r>
              <a:rPr lang="en-US" sz="1400"/>
              <a:t>The required PC/B letter that accompanies the RWHAP Part A application must indicate “that representation is reflective of the epidemic in the EMA/TGA” or, if it is not, “Note variations between the demographics of the non-aligned consumers and the HIV disease prevalence of the EMA/TGA and “provide a plan and timetable for addressing each vacancy.” [FOA HRSA-17-030, RWHAP Part A Continuing Continuation for FY 2017, p 24]</a:t>
            </a:r>
          </a:p>
        </p:txBody>
      </p:sp>
    </p:spTree>
    <p:extLst>
      <p:ext uri="{BB962C8B-B14F-4D97-AF65-F5344CB8AC3E}">
        <p14:creationId xmlns:p14="http://schemas.microsoft.com/office/powerpoint/2010/main" val="291340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A Few Requests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38175" y="14478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dirty="0"/>
              <a:t>The training will be recorded and posted on the Commission on HIV website.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dirty="0"/>
              <a:t>Please hold all questions and comments at the end of the presentation.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dirty="0"/>
              <a:t>You may type your questions and comments in the Chat.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dirty="0"/>
              <a:t>If we are not able to answer all the questions during the allotted time for this virtual training, staff will post answers on the website.</a:t>
            </a:r>
          </a:p>
        </p:txBody>
      </p:sp>
      <p:cxnSp>
        <p:nvCxnSpPr>
          <p:cNvPr id="5" name="Straight Connector 4" descr="line" title="line"/>
          <p:cNvCxnSpPr/>
          <p:nvPr/>
        </p:nvCxnSpPr>
        <p:spPr>
          <a:xfrm flipV="1">
            <a:off x="733425" y="1263650"/>
            <a:ext cx="7677150" cy="1588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9C9E8B-9BCF-4B2D-90DE-320E02FA7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1FC83-7089-4669-AF39-B884599342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2CF144-6BCF-47C0-B807-880799ADB53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25582" y="1373174"/>
            <a:ext cx="3942887" cy="42334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CE1518-403F-4B78-B29D-724F3D11B094}"/>
              </a:ext>
            </a:extLst>
          </p:cNvPr>
          <p:cNvSpPr txBox="1"/>
          <p:nvPr/>
        </p:nvSpPr>
        <p:spPr>
          <a:xfrm>
            <a:off x="4516581" y="612844"/>
            <a:ext cx="430183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800" dirty="0"/>
              <a:t>This reflectiveness table is reported to HRSA.</a:t>
            </a:r>
          </a:p>
          <a:p>
            <a:endParaRPr lang="en-US" sz="18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800" dirty="0"/>
              <a:t>Compliance with meeting 1/3 unaffiliated consumers on the PC is a priority for HRSA.</a:t>
            </a:r>
          </a:p>
          <a:p>
            <a:endParaRPr lang="en-US" sz="18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0000"/>
                </a:solidFill>
              </a:rPr>
              <a:t>“Unaffiliated consumer" (non-aligned) </a:t>
            </a:r>
            <a:r>
              <a:rPr lang="en-US" sz="1800" dirty="0"/>
              <a:t>means: </a:t>
            </a:r>
          </a:p>
          <a:p>
            <a:pPr marL="600075" lvl="1" indent="-257175">
              <a:buFont typeface="+mj-lt"/>
              <a:buAutoNum type="arabicPeriod"/>
            </a:pPr>
            <a:r>
              <a:rPr lang="en-US" sz="1800" dirty="0"/>
              <a:t>an HIV-positive user of Ryan White-funded Part A HIV services </a:t>
            </a:r>
            <a:r>
              <a:rPr lang="en-US" sz="1800" dirty="0">
                <a:solidFill>
                  <a:srgbClr val="FF0000"/>
                </a:solidFill>
              </a:rPr>
              <a:t>AND</a:t>
            </a:r>
          </a:p>
          <a:p>
            <a:pPr marL="600075" lvl="1" indent="-257175">
              <a:buFont typeface="+mj-lt"/>
              <a:buAutoNum type="arabicPeriod"/>
            </a:pPr>
            <a:r>
              <a:rPr lang="en-US" sz="1800" dirty="0"/>
              <a:t>who does not serve in a decision-making capacity (including but not limited to an employee, consultant and/or board of directors member) at any Part A funded organization or agency.” </a:t>
            </a:r>
          </a:p>
          <a:p>
            <a:pPr marL="600075" lvl="1" indent="-257175">
              <a:buFont typeface="+mj-lt"/>
              <a:buAutoNum type="arabicPeriod"/>
            </a:pPr>
            <a:endParaRPr lang="en-US" sz="1800" dirty="0"/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The PC Reflectiveness table does NOT address “Parity” or “Inclusion”.</a:t>
            </a:r>
          </a:p>
        </p:txBody>
      </p:sp>
    </p:spTree>
    <p:extLst>
      <p:ext uri="{BB962C8B-B14F-4D97-AF65-F5344CB8AC3E}">
        <p14:creationId xmlns:p14="http://schemas.microsoft.com/office/powerpoint/2010/main" val="35800948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490A33-ED32-42D7-B640-AA20FDDF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Roe, Kathleen &amp; Montes, Henry &amp; Roe, Kevin. (2008). Parity, inclusion, and representation: Lessons from a decade of HIV prevention community planning for the movement to eliminate health disparities.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332B5-5CDC-4058-A7DF-94C02F36B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sz="2300"/>
              <a:t> Parity refers to true equity in decision-making regardless of education, status, employment, language, or other hierarchical constructs. </a:t>
            </a:r>
          </a:p>
          <a:p>
            <a:r>
              <a:rPr lang="en-US" sz="2300"/>
              <a:t>Inclusion requires that all process elements respect, reflect, and engage the diversity of participants and perspectives, at all times and without fail</a:t>
            </a:r>
          </a:p>
          <a:p>
            <a:r>
              <a:rPr lang="en-US" sz="2300"/>
              <a:t>Representation means that all relevant perspectives are present and that those representing a perspective are authentically connected to that community or experience. (Representation not the same as Reflectiveness)</a:t>
            </a:r>
          </a:p>
        </p:txBody>
      </p:sp>
    </p:spTree>
    <p:extLst>
      <p:ext uri="{BB962C8B-B14F-4D97-AF65-F5344CB8AC3E}">
        <p14:creationId xmlns:p14="http://schemas.microsoft.com/office/powerpoint/2010/main" val="3919380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A307C-6D60-4BD3-ACA2-1946724DC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Los Angeles County Policy of Equity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7C6AA-1DFA-47E2-94C5-F5E853821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fontAlgn="base"/>
            <a:r>
              <a:rPr lang="en-US" dirty="0">
                <a:hlinkClick r:id="rId2"/>
              </a:rPr>
              <a:t>https://ceop.lacounty.gov/policy-of-equity/</a:t>
            </a:r>
            <a:endParaRPr lang="en-US" b="1" cap="all" dirty="0"/>
          </a:p>
          <a:p>
            <a:pPr fontAlgn="base"/>
            <a:r>
              <a:rPr lang="en-US" b="1" cap="all" dirty="0"/>
              <a:t>SCOPE OF COVERAGE</a:t>
            </a:r>
          </a:p>
          <a:p>
            <a:pPr lvl="1" fontAlgn="base"/>
            <a:r>
              <a:rPr lang="en-US" dirty="0"/>
              <a:t>The Policy applies to all employees, including board members, supervisors, managers, commissioners, applicants, interns, outside vendors, and volunteers.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9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287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7C3EF7-1CB2-49F1-B436-034C23A0B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12488"/>
            <a:ext cx="2174391" cy="4363844"/>
          </a:xfrm>
        </p:spPr>
        <p:txBody>
          <a:bodyPr anchor="t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Protected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9ECF-525B-46B6-BC48-2A289CA65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85641" y="1412489"/>
            <a:ext cx="2570462" cy="4363844"/>
          </a:xfrm>
        </p:spPr>
        <p:txBody>
          <a:bodyPr>
            <a:normAutofit/>
          </a:bodyPr>
          <a:lstStyle/>
          <a:p>
            <a:pPr fontAlgn="base"/>
            <a:r>
              <a:rPr lang="en-US" sz="1400"/>
              <a:t>age (40 and over)</a:t>
            </a:r>
          </a:p>
          <a:p>
            <a:pPr fontAlgn="base"/>
            <a:r>
              <a:rPr lang="en-US" sz="1400"/>
              <a:t>ancestry</a:t>
            </a:r>
          </a:p>
          <a:p>
            <a:pPr fontAlgn="base"/>
            <a:r>
              <a:rPr lang="en-US" sz="1400"/>
              <a:t>color</a:t>
            </a:r>
          </a:p>
          <a:p>
            <a:pPr fontAlgn="base"/>
            <a:r>
              <a:rPr lang="en-US" sz="1400"/>
              <a:t>ethnicity</a:t>
            </a:r>
          </a:p>
          <a:p>
            <a:pPr fontAlgn="base"/>
            <a:r>
              <a:rPr lang="en-US" sz="1400"/>
              <a:t>religious creed (including religious dress and grooming practices)</a:t>
            </a:r>
          </a:p>
          <a:p>
            <a:pPr fontAlgn="base"/>
            <a:r>
              <a:rPr lang="en-US" sz="1400"/>
              <a:t>denial of family and medical care leave</a:t>
            </a:r>
          </a:p>
          <a:p>
            <a:pPr fontAlgn="base"/>
            <a:r>
              <a:rPr lang="en-US" sz="1400"/>
              <a:t>disability (including mental and physical disability)</a:t>
            </a:r>
          </a:p>
          <a:p>
            <a:pPr fontAlgn="base"/>
            <a:r>
              <a:rPr lang="en-US" sz="1400"/>
              <a:t>marital status</a:t>
            </a:r>
          </a:p>
          <a:p>
            <a:pPr fontAlgn="base"/>
            <a:r>
              <a:rPr lang="en-US" sz="1400"/>
              <a:t>medical condition (cancer and genetic characteristics)</a:t>
            </a:r>
          </a:p>
          <a:p>
            <a:pPr fontAlgn="base"/>
            <a:r>
              <a:rPr lang="en-US" sz="1400"/>
              <a:t>genetic information</a:t>
            </a:r>
          </a:p>
          <a:p>
            <a:pPr fontAlgn="base"/>
            <a:r>
              <a:rPr lang="en-US" sz="1400"/>
              <a:t>military and veteran status</a:t>
            </a:r>
          </a:p>
          <a:p>
            <a:pPr fontAlgn="base"/>
            <a:endParaRPr lang="en-US" sz="1400"/>
          </a:p>
          <a:p>
            <a:endParaRPr lang="en-US" sz="140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7403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8AC6E-2EFD-47A5-86B3-9DB03E1D3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703" y="1412489"/>
            <a:ext cx="2398275" cy="4363844"/>
          </a:xfrm>
        </p:spPr>
        <p:txBody>
          <a:bodyPr>
            <a:normAutofit/>
          </a:bodyPr>
          <a:lstStyle/>
          <a:p>
            <a:pPr fontAlgn="base"/>
            <a:r>
              <a:rPr lang="en-US" sz="1400"/>
              <a:t>national origin (including language use restrictions)</a:t>
            </a:r>
          </a:p>
          <a:p>
            <a:pPr fontAlgn="base"/>
            <a:r>
              <a:rPr lang="en-US" sz="1400"/>
              <a:t>race</a:t>
            </a:r>
          </a:p>
          <a:p>
            <a:pPr fontAlgn="base"/>
            <a:r>
              <a:rPr lang="en-US" sz="1400"/>
              <a:t>sex (including pregnancy, childbirth, breastfeeding, and medical conditions related to pregnancy, childbirth or breastfeeding)</a:t>
            </a:r>
          </a:p>
          <a:p>
            <a:pPr fontAlgn="base"/>
            <a:r>
              <a:rPr lang="en-US" sz="1400"/>
              <a:t>gender</a:t>
            </a:r>
          </a:p>
          <a:p>
            <a:pPr fontAlgn="base"/>
            <a:r>
              <a:rPr lang="en-US" sz="1400"/>
              <a:t>gender identity</a:t>
            </a:r>
          </a:p>
          <a:p>
            <a:pPr fontAlgn="base"/>
            <a:r>
              <a:rPr lang="en-US" sz="1400"/>
              <a:t>gender expression</a:t>
            </a:r>
          </a:p>
          <a:p>
            <a:pPr fontAlgn="base"/>
            <a:r>
              <a:rPr lang="en-US" sz="1400"/>
              <a:t>sexual orientation</a:t>
            </a:r>
          </a:p>
          <a:p>
            <a:pPr fontAlgn="base"/>
            <a:r>
              <a:rPr lang="en-US" sz="1400"/>
              <a:t>any other characteristic protected by state or federal law</a:t>
            </a:r>
          </a:p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24762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46F72-FF58-450A-8340-6B39B07A0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072" y="629268"/>
            <a:ext cx="4939868" cy="1286160"/>
          </a:xfrm>
        </p:spPr>
        <p:txBody>
          <a:bodyPr anchor="b">
            <a:normAutofit/>
          </a:bodyPr>
          <a:lstStyle/>
          <a:p>
            <a:r>
              <a:rPr lang="en-US" sz="2800"/>
              <a:t>Public Statements by Commissioners to Media and Other Organizations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DDB0B34-49F7-4CEC-9857-69B45A192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4073" y="2438400"/>
            <a:ext cx="4939867" cy="3785419"/>
          </a:xfrm>
        </p:spPr>
        <p:txBody>
          <a:bodyPr>
            <a:normAutofit/>
          </a:bodyPr>
          <a:lstStyle/>
          <a:p>
            <a:r>
              <a:rPr lang="en-US" sz="1700"/>
              <a:t>Only Executive Director and Co-Chairs are authorized to speak on behalf of the Commission</a:t>
            </a:r>
          </a:p>
          <a:p>
            <a:r>
              <a:rPr lang="en-US" sz="1700"/>
              <a:t>When speaking to the media, Commissioners should not imply they are speaking on behalf of the Commission. </a:t>
            </a:r>
          </a:p>
          <a:p>
            <a:r>
              <a:rPr lang="en-US" sz="1700"/>
              <a:t>Proactively clarify with reporters that they do not speak on behalf of the Commission and are only commenting as an individual affiliated with an outside organization. </a:t>
            </a:r>
          </a:p>
          <a:p>
            <a:r>
              <a:rPr lang="en-US" sz="1700"/>
              <a:t>Commissioners comments (verbal or written) as a private citizen solely reflect your personal position and not as a representative of the Commission.</a:t>
            </a:r>
            <a:endParaRPr lang="en-US" sz="1700" b="1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91BAD399-4DEB-4F71-94F4-AA73970F35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861" r="19299" b="-1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cxnSp>
        <p:nvCxnSpPr>
          <p:cNvPr id="14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FA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B33CF9-F22B-4762-8DD2-641C1D266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5281" y="6356350"/>
            <a:ext cx="89006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C8D1FC83-7089-4669-AF39-B88459934211}" type="slidenum">
              <a:rPr lang="en-US" altLang="en-US" smtClean="0"/>
              <a:pPr>
                <a:spcAft>
                  <a:spcPts val="600"/>
                </a:spcAft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457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8899" y="918266"/>
            <a:ext cx="529596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8409" y="643467"/>
            <a:ext cx="315230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8790" y="643467"/>
            <a:ext cx="8200127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A7D5FD6-6E0F-45C2-8705-EEFBDCC09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83" y="1527750"/>
            <a:ext cx="7248635" cy="362431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CE959A-7813-4A4D-B811-911BC21D1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0718" y="6382512"/>
            <a:ext cx="51435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F41F570A-1C91-4504-8DC9-9889926DE396}" type="slidenum">
              <a:rPr lang="en-US" altLang="en-US" smtClean="0"/>
              <a:pPr>
                <a:spcAft>
                  <a:spcPts val="600"/>
                </a:spcAft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495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375" y="5638800"/>
            <a:ext cx="2952750" cy="952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9FFD279-77D1-492F-BC41-68C162B508C4}"/>
              </a:ext>
            </a:extLst>
          </p:cNvPr>
          <p:cNvSpPr txBox="1"/>
          <p:nvPr/>
        </p:nvSpPr>
        <p:spPr>
          <a:xfrm>
            <a:off x="1543397" y="5638800"/>
            <a:ext cx="4305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volini" panose="03000502040302020204" pitchFamily="66" charset="0"/>
                <a:cs typeface="Cavolini" panose="03000502040302020204" pitchFamily="66" charset="0"/>
              </a:rPr>
              <a:t>@</a:t>
            </a:r>
            <a:r>
              <a:rPr lang="en-US" sz="2800" dirty="0" err="1">
                <a:latin typeface="Cavolini" panose="03000502040302020204" pitchFamily="66" charset="0"/>
                <a:cs typeface="Cavolini" panose="03000502040302020204" pitchFamily="66" charset="0"/>
              </a:rPr>
              <a:t>HIVCommissionLA</a:t>
            </a:r>
            <a:endParaRPr lang="en-US" sz="28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66C5BC8-00FF-406A-9C20-20C0890E23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" y="2586708"/>
            <a:ext cx="914400" cy="914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1A80E04-39D7-47F6-8FBE-5D8499037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51" y="3429000"/>
            <a:ext cx="1005840" cy="100584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0C702D1-ED63-441F-B2DD-57E0144655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5" y="4507707"/>
            <a:ext cx="731520" cy="7315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397940-D04F-4437-8103-B3B74B382D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75" y="5402991"/>
            <a:ext cx="1097280" cy="1097280"/>
          </a:xfrm>
          <a:prstGeom prst="rect">
            <a:avLst/>
          </a:prstGeom>
        </p:spPr>
      </p:pic>
      <p:pic>
        <p:nvPicPr>
          <p:cNvPr id="29" name="Content Placeholder 28">
            <a:extLst>
              <a:ext uri="{FF2B5EF4-FFF2-40B4-BE49-F238E27FC236}">
                <a16:creationId xmlns:a16="http://schemas.microsoft.com/office/drawing/2014/main" id="{ADB86A35-0671-4C5D-8FEB-5FE74EF52F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58" y="1652976"/>
            <a:ext cx="914400" cy="914400"/>
          </a:xfr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2CF078B-C604-491C-8DB3-AFEB209894DC}"/>
              </a:ext>
            </a:extLst>
          </p:cNvPr>
          <p:cNvSpPr txBox="1"/>
          <p:nvPr/>
        </p:nvSpPr>
        <p:spPr>
          <a:xfrm>
            <a:off x="1579419" y="1695580"/>
            <a:ext cx="71310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avolini" panose="03000502040302020204" pitchFamily="66" charset="0"/>
                <a:cs typeface="Cavolini" panose="03000502040302020204" pitchFamily="66" charset="0"/>
              </a:rPr>
              <a:t>3530 </a:t>
            </a:r>
            <a:r>
              <a:rPr lang="fr-FR" sz="2800" dirty="0" err="1">
                <a:latin typeface="Cavolini" panose="03000502040302020204" pitchFamily="66" charset="0"/>
                <a:cs typeface="Cavolini" panose="03000502040302020204" pitchFamily="66" charset="0"/>
              </a:rPr>
              <a:t>Wilshire</a:t>
            </a:r>
            <a:r>
              <a:rPr lang="fr-FR" sz="2800" dirty="0">
                <a:latin typeface="Cavolini" panose="03000502040302020204" pitchFamily="66" charset="0"/>
                <a:cs typeface="Cavolini" panose="03000502040302020204" pitchFamily="66" charset="0"/>
              </a:rPr>
              <a:t> Boulevard, Suite 1140 Los Angeles, CA 90010</a:t>
            </a:r>
            <a:endParaRPr lang="en-US" sz="28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BD51EC-FCD9-4913-9031-994257FA655B}"/>
              </a:ext>
            </a:extLst>
          </p:cNvPr>
          <p:cNvSpPr txBox="1"/>
          <p:nvPr/>
        </p:nvSpPr>
        <p:spPr>
          <a:xfrm>
            <a:off x="1579419" y="2821267"/>
            <a:ext cx="4973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9"/>
              </a:rPr>
              <a:t>hivcomm@</a:t>
            </a:r>
            <a:r>
              <a:rPr lang="en-US" sz="2800" dirty="0">
                <a:latin typeface="Cavolini" panose="03000502040302020204" pitchFamily="66" charset="0"/>
                <a:cs typeface="Cavolini" panose="03000502040302020204" pitchFamily="66" charset="0"/>
                <a:hlinkClick r:id="rId9"/>
              </a:rPr>
              <a:t>lachiv</a:t>
            </a:r>
            <a:r>
              <a:rPr lang="en-US" sz="2800" dirty="0">
                <a:hlinkClick r:id="rId9"/>
              </a:rPr>
              <a:t>.org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B92CB65-C714-49EF-8547-98BE7B3C0812}"/>
              </a:ext>
            </a:extLst>
          </p:cNvPr>
          <p:cNvSpPr txBox="1"/>
          <p:nvPr/>
        </p:nvSpPr>
        <p:spPr>
          <a:xfrm>
            <a:off x="1666009" y="3610187"/>
            <a:ext cx="5898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volini" panose="03000502040302020204" pitchFamily="66" charset="0"/>
                <a:cs typeface="Cavolini" panose="03000502040302020204" pitchFamily="66" charset="0"/>
              </a:rPr>
              <a:t>213.738.2816 </a:t>
            </a:r>
          </a:p>
          <a:p>
            <a:endParaRPr lang="en-US" sz="28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A12D5D-C7CA-44AD-899C-A94CD3926A6A}"/>
              </a:ext>
            </a:extLst>
          </p:cNvPr>
          <p:cNvSpPr txBox="1"/>
          <p:nvPr/>
        </p:nvSpPr>
        <p:spPr>
          <a:xfrm>
            <a:off x="1579419" y="4581079"/>
            <a:ext cx="5383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HIVCommissionLA</a:t>
            </a:r>
            <a:endParaRPr lang="en-US" sz="32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A0349789-04EA-4E2B-8F98-5A4756F3E22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5" y="882826"/>
            <a:ext cx="2819400" cy="571500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E647460C-DD30-40DE-919C-2ABF3F0D9F92}"/>
              </a:ext>
            </a:extLst>
          </p:cNvPr>
          <p:cNvSpPr txBox="1"/>
          <p:nvPr/>
        </p:nvSpPr>
        <p:spPr>
          <a:xfrm>
            <a:off x="3644870" y="906966"/>
            <a:ext cx="5101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volini" panose="03000502040302020204" pitchFamily="66" charset="0"/>
                <a:cs typeface="Cavolini" panose="03000502040302020204" pitchFamily="66" charset="0"/>
              </a:rPr>
              <a:t>https://hivconnect.org/</a:t>
            </a:r>
          </a:p>
        </p:txBody>
      </p:sp>
    </p:spTree>
    <p:extLst>
      <p:ext uri="{BB962C8B-B14F-4D97-AF65-F5344CB8AC3E}">
        <p14:creationId xmlns:p14="http://schemas.microsoft.com/office/powerpoint/2010/main" val="2909960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0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25642" y="741074"/>
            <a:ext cx="687472" cy="515604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12651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826041" y="-81546"/>
            <a:ext cx="1827638" cy="1032742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909679" y="502817"/>
            <a:ext cx="645368" cy="48402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0D1EB-BF65-4B18-9864-ADFE0D1D0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3999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C8D1FC83-7089-4669-AF39-B88459934211}" type="slidenum">
              <a:rPr lang="en-US" altLang="en-US" sz="120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alt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6567" y="6115501"/>
            <a:ext cx="1120885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5472" y="6453143"/>
            <a:ext cx="611178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533" y="320675"/>
            <a:ext cx="8555615" cy="1325563"/>
          </a:xfrm>
        </p:spPr>
        <p:txBody>
          <a:bodyPr>
            <a:normAutofit/>
          </a:bodyPr>
          <a:lstStyle/>
          <a:p>
            <a:r>
              <a:rPr lang="en-US" sz="4700">
                <a:solidFill>
                  <a:schemeClr val="accent5"/>
                </a:solidFill>
              </a:rPr>
              <a:t>Learning Objectives</a:t>
            </a:r>
            <a:endParaRPr lang="en-US" sz="4700" dirty="0">
              <a:solidFill>
                <a:schemeClr val="accent5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EDBAEAB-4EC8-4F1E-BB30-7A6226F28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94290"/>
              </p:ext>
            </p:extLst>
          </p:nvPr>
        </p:nvGraphicFramePr>
        <p:xfrm>
          <a:off x="293533" y="2570016"/>
          <a:ext cx="855561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3920DB7-1698-4E1E-9750-871B54A0A691}"/>
              </a:ext>
            </a:extLst>
          </p:cNvPr>
          <p:cNvSpPr/>
          <p:nvPr/>
        </p:nvSpPr>
        <p:spPr>
          <a:xfrm>
            <a:off x="599570" y="1991385"/>
            <a:ext cx="7620000" cy="11446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http://hiv.lacounty.gov/About-Us</a:t>
            </a:r>
          </a:p>
        </p:txBody>
      </p:sp>
    </p:spTree>
    <p:extLst>
      <p:ext uri="{BB962C8B-B14F-4D97-AF65-F5344CB8AC3E}">
        <p14:creationId xmlns:p14="http://schemas.microsoft.com/office/powerpoint/2010/main" val="419289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856C4-B8DB-4A12-B08F-C13D9775D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3999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C8D1FC83-7089-4669-AF39-B88459934211}" type="slidenum">
              <a:rPr lang="en-US" altLang="en-US" smtClean="0"/>
              <a:pPr>
                <a:spcAft>
                  <a:spcPts val="600"/>
                </a:spcAft>
                <a:defRPr/>
              </a:pPr>
              <a:t>4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F92A9F-0778-4B17-BB35-B0B9672979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00" t="21838" r="20833" b="21963"/>
          <a:stretch/>
        </p:blipFill>
        <p:spPr>
          <a:xfrm>
            <a:off x="299439" y="1204622"/>
            <a:ext cx="8545121" cy="456328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345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B78B20-47BB-43EF-94F2-6BDC3C947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3999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F41F570A-1C91-4504-8DC9-9889926DE396}" type="slidenum">
              <a:rPr lang="en-US" altLang="en-US" smtClean="0"/>
              <a:pPr>
                <a:spcAft>
                  <a:spcPts val="600"/>
                </a:spcAft>
                <a:defRPr/>
              </a:pPr>
              <a:t>5</a:t>
            </a:fld>
            <a:endParaRPr lang="en-US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4D6E5-2666-4757-BE0B-EF6A7412E3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00" t="21838" r="20833" b="18874"/>
          <a:stretch/>
        </p:blipFill>
        <p:spPr>
          <a:xfrm>
            <a:off x="299439" y="1132570"/>
            <a:ext cx="8545121" cy="481411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570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143000" y="312420"/>
          <a:ext cx="7132320" cy="5212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1143000" y="5105400"/>
            <a:ext cx="7162800" cy="1440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Workgroups, Caucuses, Task Forces</a:t>
            </a:r>
          </a:p>
          <a:p>
            <a:pPr algn="ctr"/>
            <a:r>
              <a:rPr lang="en-US" dirty="0"/>
              <a:t>Women’s Caucus, Consumer Caucus, Transgender Caucus, Black/African American Community Task Force, Aging </a:t>
            </a:r>
            <a:r>
              <a:rPr lang="en-US"/>
              <a:t>Task Force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871EF0-BCC3-4DE0-B57B-ED25A8EF2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1F570A-1C91-4504-8DC9-9889926DE39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B18C6B-5AA4-4E90-BBA4-4F78C31FD0B0}"/>
              </a:ext>
            </a:extLst>
          </p:cNvPr>
          <p:cNvSpPr txBox="1"/>
          <p:nvPr/>
        </p:nvSpPr>
        <p:spPr>
          <a:xfrm>
            <a:off x="609600" y="312420"/>
            <a:ext cx="790575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Board of Supervisors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AE4D043-4C04-4356-879A-2A5DEBD4149D}"/>
              </a:ext>
            </a:extLst>
          </p:cNvPr>
          <p:cNvCxnSpPr/>
          <p:nvPr/>
        </p:nvCxnSpPr>
        <p:spPr>
          <a:xfrm>
            <a:off x="4572000" y="774085"/>
            <a:ext cx="0" cy="826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5F650A-B630-4301-A0C6-C5970EF15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51 Seats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E51E028-41EA-425E-BE54-72B8D2DDB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351338"/>
          </a:xfrm>
        </p:spPr>
        <p:txBody>
          <a:bodyPr/>
          <a:lstStyle/>
          <a:p>
            <a:r>
              <a:rPr lang="en-US" dirty="0"/>
              <a:t>5 Governmental Representatives</a:t>
            </a:r>
          </a:p>
          <a:p>
            <a:r>
              <a:rPr lang="en-US" dirty="0"/>
              <a:t>1 DHSP Director/Part A</a:t>
            </a:r>
          </a:p>
          <a:p>
            <a:r>
              <a:rPr lang="en-US" dirty="0"/>
              <a:t>4 Ryan White Parts</a:t>
            </a:r>
          </a:p>
          <a:p>
            <a:r>
              <a:rPr lang="en-US" dirty="0"/>
              <a:t>8 Provider Representatives</a:t>
            </a:r>
          </a:p>
          <a:p>
            <a:r>
              <a:rPr lang="en-US" dirty="0"/>
              <a:t>17 Unaffiliated Consumers</a:t>
            </a:r>
          </a:p>
          <a:p>
            <a:r>
              <a:rPr lang="en-US" dirty="0"/>
              <a:t>5 Board Office Representatives</a:t>
            </a:r>
          </a:p>
          <a:p>
            <a:r>
              <a:rPr lang="en-US" dirty="0"/>
              <a:t>1 HOPWA</a:t>
            </a:r>
          </a:p>
          <a:p>
            <a:r>
              <a:rPr lang="en-US" dirty="0"/>
              <a:t>1 Health or Hospital Planning Agency</a:t>
            </a:r>
          </a:p>
          <a:p>
            <a:r>
              <a:rPr lang="en-US" dirty="0"/>
              <a:t>1 Behavioral or Social Scientist</a:t>
            </a:r>
          </a:p>
          <a:p>
            <a:r>
              <a:rPr lang="en-US" dirty="0"/>
              <a:t>8 HIV Stakeholders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A025AF-16BE-419C-9384-26589076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1F570A-1C91-4504-8DC9-9889926DE39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53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tree&#10;&#10;Description automatically generated">
            <a:extLst>
              <a:ext uri="{FF2B5EF4-FFF2-40B4-BE49-F238E27FC236}">
                <a16:creationId xmlns:a16="http://schemas.microsoft.com/office/drawing/2014/main" id="{00EFDE3E-1CC0-4FBF-926D-75C9A7A4FB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910FEC-0234-4193-95D0-334AA686286D}"/>
              </a:ext>
            </a:extLst>
          </p:cNvPr>
          <p:cNvSpPr txBox="1"/>
          <p:nvPr/>
        </p:nvSpPr>
        <p:spPr>
          <a:xfrm>
            <a:off x="0" y="6858000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://khael-justthinking.blogspot.com/2011/08/shades-of-blue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/3.0/"/>
              </a:rPr>
              <a:t>CC BY</a:t>
            </a:r>
            <a:endParaRPr lang="en-US" sz="900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A025AF-16BE-419C-9384-26589076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F41F570A-1C91-4504-8DC9-9889926DE396}" type="slidenum">
              <a:rPr lang="en-US" altLang="en-US">
                <a:solidFill>
                  <a:srgbClr val="FFFFFF"/>
                </a:solidFill>
              </a:rPr>
              <a:pPr>
                <a:spcAft>
                  <a:spcPts val="600"/>
                </a:spcAft>
                <a:defRPr/>
              </a:pPr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7266F3-C9EB-46EC-A4CB-FCE5DCB22B6D}"/>
              </a:ext>
            </a:extLst>
          </p:cNvPr>
          <p:cNvSpPr txBox="1"/>
          <p:nvPr/>
        </p:nvSpPr>
        <p:spPr>
          <a:xfrm>
            <a:off x="6836958" y="6657945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latin typeface="+mn-lt"/>
                <a:hlinkClick r:id="rId6" tooltip="http://nicubunu.blogspot.com/2013/11/mist-wallpapers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  <a:latin typeface="+mn-lt"/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latin typeface="+mn-lt"/>
                <a:hlinkClick r:id="rId7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7BCEBB-A93D-4A4D-96FC-7DAD93C42D3E}"/>
              </a:ext>
            </a:extLst>
          </p:cNvPr>
          <p:cNvSpPr txBox="1"/>
          <p:nvPr/>
        </p:nvSpPr>
        <p:spPr>
          <a:xfrm>
            <a:off x="762000" y="4572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Definitions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5331AB-5601-4D25-B561-43028628AFE3}"/>
              </a:ext>
            </a:extLst>
          </p:cNvPr>
          <p:cNvSpPr txBox="1"/>
          <p:nvPr/>
        </p:nvSpPr>
        <p:spPr>
          <a:xfrm>
            <a:off x="762000" y="18288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Consumer</a:t>
            </a:r>
            <a:r>
              <a:rPr lang="en-US" dirty="0">
                <a:solidFill>
                  <a:schemeClr val="bg1"/>
                </a:solidFill>
              </a:rPr>
              <a:t>: an HIV-positive and/or AIDS-diagnosed individual who uses Ryan White funded services or is the caretaker of a minor with HIV/AIDS who receives those services, or</a:t>
            </a:r>
          </a:p>
          <a:p>
            <a:r>
              <a:rPr lang="en-US" dirty="0">
                <a:solidFill>
                  <a:schemeClr val="bg1"/>
                </a:solidFill>
              </a:rPr>
              <a:t>an HIV-negative prevention services client.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ABFFD0-C09F-4FE1-87FF-8BE1877E6DC0}"/>
              </a:ext>
            </a:extLst>
          </p:cNvPr>
          <p:cNvSpPr txBox="1"/>
          <p:nvPr/>
        </p:nvSpPr>
        <p:spPr>
          <a:xfrm>
            <a:off x="762000" y="3739058"/>
            <a:ext cx="716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Unaffiliated consumer</a:t>
            </a:r>
            <a:r>
              <a:rPr lang="en-US" dirty="0">
                <a:solidFill>
                  <a:schemeClr val="bg1"/>
                </a:solidFill>
              </a:rPr>
              <a:t>: an HIV-positive user of Ryan White-funded HIV services who does not serve in a decision-making capacity (including but not limited to an employee, consultant and/or board of directors member) at any Part A funded organization or agency.</a:t>
            </a:r>
          </a:p>
        </p:txBody>
      </p:sp>
    </p:spTree>
    <p:extLst>
      <p:ext uri="{BB962C8B-B14F-4D97-AF65-F5344CB8AC3E}">
        <p14:creationId xmlns:p14="http://schemas.microsoft.com/office/powerpoint/2010/main" val="330143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CB00E-16A9-4F22-A913-E525E3D43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E0767-BEB8-48D2-ADE5-B28DD15A8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2" y="1524000"/>
            <a:ext cx="7886700" cy="4351338"/>
          </a:xfrm>
        </p:spPr>
        <p:txBody>
          <a:bodyPr/>
          <a:lstStyle/>
          <a:p>
            <a:r>
              <a:rPr lang="en-US" b="1" dirty="0"/>
              <a:t>Commissioner (Member): </a:t>
            </a:r>
            <a:r>
              <a:rPr lang="en-US" dirty="0"/>
              <a:t>appointed by the BOS as full voting members to execute the duties and responsibilities of the Commission</a:t>
            </a:r>
          </a:p>
          <a:p>
            <a:r>
              <a:rPr lang="en-US" b="1" dirty="0"/>
              <a:t>Alternates: </a:t>
            </a:r>
            <a:r>
              <a:rPr lang="en-US" dirty="0"/>
              <a:t>appointed by the BOS to substitute for HIV‐positive Commissioners when those Commissioners cannot fulfill their respective Commission duties and responsibilities</a:t>
            </a:r>
          </a:p>
          <a:p>
            <a:r>
              <a:rPr lang="en-US" b="1" dirty="0"/>
              <a:t>Committee-only Member</a:t>
            </a:r>
            <a:r>
              <a:rPr lang="en-US" dirty="0"/>
              <a:t>: professional expertise, as a means of further engaging community participation in the planning process.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88D4A-D72A-421D-89B2-5D0F750A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1FC83-7089-4669-AF39-B884599342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396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1670</Words>
  <Application>Microsoft Office PowerPoint</Application>
  <PresentationFormat>On-screen Show (4:3)</PresentationFormat>
  <Paragraphs>210</Paragraphs>
  <Slides>26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Arial Narrow</vt:lpstr>
      <vt:lpstr>Calibri</vt:lpstr>
      <vt:lpstr>Calibri Light</vt:lpstr>
      <vt:lpstr>Cavolini</vt:lpstr>
      <vt:lpstr>Franklin Gothic Demi Cond</vt:lpstr>
      <vt:lpstr>Symbol</vt:lpstr>
      <vt:lpstr>Tahoma</vt:lpstr>
      <vt:lpstr>Times New Roman</vt:lpstr>
      <vt:lpstr>Wingdings</vt:lpstr>
      <vt:lpstr>Office Theme</vt:lpstr>
      <vt:lpstr>PowerPoint Presentation</vt:lpstr>
      <vt:lpstr> A Few Requests</vt:lpstr>
      <vt:lpstr>Learning Objectives</vt:lpstr>
      <vt:lpstr>PowerPoint Presentation</vt:lpstr>
      <vt:lpstr>PowerPoint Presentation</vt:lpstr>
      <vt:lpstr>PowerPoint Presentation</vt:lpstr>
      <vt:lpstr>51 Seats</vt:lpstr>
      <vt:lpstr>PowerPoint Presentation</vt:lpstr>
      <vt:lpstr>Members</vt:lpstr>
      <vt:lpstr>Committees and Working Units </vt:lpstr>
      <vt:lpstr>PowerPoint Presentation</vt:lpstr>
      <vt:lpstr>Operations Committee</vt:lpstr>
      <vt:lpstr>Assessment of the Efficiency of the Administrative Mechanism(AAM)</vt:lpstr>
      <vt:lpstr>DHSP and COH Roles and Responsibilities</vt:lpstr>
      <vt:lpstr>COH, DHSP, Roles &amp; Responsibilities </vt:lpstr>
      <vt:lpstr>Parity, Inclusion and Representation (PIR)</vt:lpstr>
      <vt:lpstr>From the COH Ordinance</vt:lpstr>
      <vt:lpstr>Ryan White Legislation: “Reflectiveness”</vt:lpstr>
      <vt:lpstr>HRSA Expectations: “Reflectiveness”</vt:lpstr>
      <vt:lpstr>PowerPoint Presentation</vt:lpstr>
      <vt:lpstr>Roe, Kathleen &amp; Montes, Henry &amp; Roe, Kevin. (2008). Parity, inclusion, and representation: Lessons from a decade of HIV prevention community planning for the movement to eliminate health disparities. </vt:lpstr>
      <vt:lpstr>Los Angeles County Policy of Equity</vt:lpstr>
      <vt:lpstr>Protected Status</vt:lpstr>
      <vt:lpstr>Public Statements by Commissioners to Media and Other Organizations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Barrit, Cheryl</dc:creator>
  <cp:lastModifiedBy>Barrit, Cheryl</cp:lastModifiedBy>
  <cp:revision>2</cp:revision>
  <dcterms:created xsi:type="dcterms:W3CDTF">2020-09-18T06:23:41Z</dcterms:created>
  <dcterms:modified xsi:type="dcterms:W3CDTF">2020-09-25T23:18:16Z</dcterms:modified>
</cp:coreProperties>
</file>